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6" r:id="rId2"/>
  </p:sldMasterIdLst>
  <p:notesMasterIdLst>
    <p:notesMasterId r:id="rId35"/>
  </p:notesMasterIdLst>
  <p:handoutMasterIdLst>
    <p:handoutMasterId r:id="rId36"/>
  </p:handoutMasterIdLst>
  <p:sldIdLst>
    <p:sldId id="270" r:id="rId3"/>
    <p:sldId id="269" r:id="rId4"/>
    <p:sldId id="271" r:id="rId5"/>
    <p:sldId id="272" r:id="rId6"/>
    <p:sldId id="273" r:id="rId7"/>
    <p:sldId id="298" r:id="rId8"/>
    <p:sldId id="274" r:id="rId9"/>
    <p:sldId id="299" r:id="rId10"/>
    <p:sldId id="276" r:id="rId11"/>
    <p:sldId id="300" r:id="rId12"/>
    <p:sldId id="277" r:id="rId13"/>
    <p:sldId id="278" r:id="rId14"/>
    <p:sldId id="279" r:id="rId15"/>
    <p:sldId id="280" r:id="rId16"/>
    <p:sldId id="302" r:id="rId17"/>
    <p:sldId id="281" r:id="rId18"/>
    <p:sldId id="282" r:id="rId19"/>
    <p:sldId id="296" r:id="rId20"/>
    <p:sldId id="283" r:id="rId21"/>
    <p:sldId id="284" r:id="rId22"/>
    <p:sldId id="285" r:id="rId23"/>
    <p:sldId id="286" r:id="rId24"/>
    <p:sldId id="303" r:id="rId25"/>
    <p:sldId id="288" r:id="rId26"/>
    <p:sldId id="287" r:id="rId27"/>
    <p:sldId id="290" r:id="rId28"/>
    <p:sldId id="297" r:id="rId29"/>
    <p:sldId id="293" r:id="rId30"/>
    <p:sldId id="301" r:id="rId31"/>
    <p:sldId id="289" r:id="rId32"/>
    <p:sldId id="294" r:id="rId33"/>
    <p:sldId id="295" r:id="rId34"/>
  </p:sldIdLst>
  <p:sldSz cx="12192000" cy="6858000"/>
  <p:notesSz cx="6858000" cy="9144000"/>
  <p:custDataLst>
    <p:tags r:id="rId37"/>
  </p:custDataLst>
  <p:defaultTextStyle>
    <a:defPPr>
      <a:defRPr lang="en-US"/>
    </a:defPPr>
    <a:lvl1pPr algn="l" rtl="0" eaLnBrk="0" fontAlgn="base" hangingPunct="0">
      <a:spcBef>
        <a:spcPct val="0"/>
      </a:spcBef>
      <a:spcAft>
        <a:spcPct val="0"/>
      </a:spcAft>
      <a:defRPr kern="1200">
        <a:solidFill>
          <a:schemeClr val="tx1"/>
        </a:solidFill>
        <a:latin typeface="Franklin Gothic Book" panose="020B05030201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Franklin Gothic Book" panose="020B05030201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Franklin Gothic Book" panose="020B05030201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Franklin Gothic Book" panose="020B05030201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Franklin Gothic Book" panose="020B0503020102020204" pitchFamily="34" charset="0"/>
        <a:ea typeface="+mn-ea"/>
        <a:cs typeface="+mn-cs"/>
      </a:defRPr>
    </a:lvl5pPr>
    <a:lvl6pPr marL="2286000" algn="l" defTabSz="914400" rtl="0" eaLnBrk="1" latinLnBrk="0" hangingPunct="1">
      <a:defRPr kern="1200">
        <a:solidFill>
          <a:schemeClr val="tx1"/>
        </a:solidFill>
        <a:latin typeface="Franklin Gothic Book" panose="020B0503020102020204" pitchFamily="34" charset="0"/>
        <a:ea typeface="+mn-ea"/>
        <a:cs typeface="+mn-cs"/>
      </a:defRPr>
    </a:lvl6pPr>
    <a:lvl7pPr marL="2743200" algn="l" defTabSz="914400" rtl="0" eaLnBrk="1" latinLnBrk="0" hangingPunct="1">
      <a:defRPr kern="1200">
        <a:solidFill>
          <a:schemeClr val="tx1"/>
        </a:solidFill>
        <a:latin typeface="Franklin Gothic Book" panose="020B0503020102020204" pitchFamily="34" charset="0"/>
        <a:ea typeface="+mn-ea"/>
        <a:cs typeface="+mn-cs"/>
      </a:defRPr>
    </a:lvl7pPr>
    <a:lvl8pPr marL="3200400" algn="l" defTabSz="914400" rtl="0" eaLnBrk="1" latinLnBrk="0" hangingPunct="1">
      <a:defRPr kern="1200">
        <a:solidFill>
          <a:schemeClr val="tx1"/>
        </a:solidFill>
        <a:latin typeface="Franklin Gothic Book" panose="020B0503020102020204" pitchFamily="34" charset="0"/>
        <a:ea typeface="+mn-ea"/>
        <a:cs typeface="+mn-cs"/>
      </a:defRPr>
    </a:lvl8pPr>
    <a:lvl9pPr marL="3657600" algn="l" defTabSz="914400" rtl="0" eaLnBrk="1" latinLnBrk="0" hangingPunct="1">
      <a:defRPr kern="1200">
        <a:solidFill>
          <a:schemeClr val="tx1"/>
        </a:solidFill>
        <a:latin typeface="Franklin Gothic Book" panose="020B05030201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A1671"/>
    <a:srgbClr val="D7D7D7"/>
    <a:srgbClr val="069E51"/>
    <a:srgbClr val="6A6A6A"/>
    <a:srgbClr val="3766BC"/>
    <a:srgbClr val="B93737"/>
    <a:srgbClr val="F49C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82CA26-505D-4DE4-8ACF-3E31EA23B6E7}" v="4" dt="2025-11-10T16:48:17.6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978" autoAdjust="0"/>
    <p:restoredTop sz="66792" autoAdjust="0"/>
  </p:normalViewPr>
  <p:slideViewPr>
    <p:cSldViewPr snapToGrid="0" snapToObjects="1">
      <p:cViewPr varScale="1">
        <p:scale>
          <a:sx n="74" d="100"/>
          <a:sy n="74" d="100"/>
        </p:scale>
        <p:origin x="1590" y="72"/>
      </p:cViewPr>
      <p:guideLst>
        <p:guide orient="horz" pos="2160"/>
        <p:guide pos="3840"/>
      </p:guideLst>
    </p:cSldViewPr>
  </p:slideViewPr>
  <p:outlineViewPr>
    <p:cViewPr>
      <p:scale>
        <a:sx n="33" d="100"/>
        <a:sy n="33" d="100"/>
      </p:scale>
      <p:origin x="0" y="-28302"/>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42" Type="http://schemas.microsoft.com/office/2015/10/relationships/revisionInfo" Target="revisionInfo.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gs" Target="tags/tag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smtClean="0">
                <a:latin typeface="Franklin Gothic Book" charset="0"/>
              </a:defRPr>
            </a:lvl1pPr>
          </a:lstStyle>
          <a:p>
            <a:pPr>
              <a:defRPr/>
            </a:pP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smtClean="0">
                <a:latin typeface="Franklin Gothic Book" charset="0"/>
              </a:defRPr>
            </a:lvl1pPr>
          </a:lstStyle>
          <a:p>
            <a:pPr>
              <a:defRPr/>
            </a:pPr>
            <a:fld id="{C4E3B901-E09B-4B25-88B3-E5CE2076444F}" type="datetimeFigureOut">
              <a:rPr lang="en-US"/>
              <a:pPr>
                <a:defRPr/>
              </a:pPr>
              <a:t>12/2/2025</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smtClean="0">
                <a:latin typeface="Franklin Gothic Book" charset="0"/>
              </a:defRPr>
            </a:lvl1pPr>
          </a:lstStyle>
          <a:p>
            <a:pPr>
              <a:defRPr/>
            </a:pP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smtClean="0">
                <a:latin typeface="Franklin Gothic Book" charset="0"/>
              </a:defRPr>
            </a:lvl1pPr>
          </a:lstStyle>
          <a:p>
            <a:pPr>
              <a:defRPr/>
            </a:pPr>
            <a:fld id="{A49D8772-2110-452A-B95C-E4B1F6F247BB}" type="slidenum">
              <a:rPr lang="en-US"/>
              <a:pPr>
                <a:defRPr/>
              </a:pPr>
              <a:t>‹#›</a:t>
            </a:fld>
            <a:endParaRPr lang="en-US"/>
          </a:p>
        </p:txBody>
      </p:sp>
    </p:spTree>
    <p:extLst>
      <p:ext uri="{BB962C8B-B14F-4D97-AF65-F5344CB8AC3E}">
        <p14:creationId xmlns:p14="http://schemas.microsoft.com/office/powerpoint/2010/main" val="24713445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7CB37F41-22B6-4EEB-B5BA-641791CF53CE}" type="datetimeFigureOut">
              <a:rPr lang="en-US"/>
              <a:pPr>
                <a:defRPr/>
              </a:pPr>
              <a:t>12/2/2025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charset="0"/>
              </a:defRPr>
            </a:lvl1pPr>
          </a:lstStyle>
          <a:p>
            <a:pPr>
              <a:defRPr/>
            </a:pPr>
            <a:fld id="{F58C342C-3C37-4895-94E0-BAA8BE8868A3}" type="slidenum">
              <a:rPr lang="en-US" altLang="en-US"/>
              <a:pPr>
                <a:defRPr/>
              </a:pPr>
              <a:t>‹#›</a:t>
            </a:fld>
            <a:endParaRPr lang="en-US" altLang="en-US"/>
          </a:p>
        </p:txBody>
      </p:sp>
    </p:spTree>
    <p:extLst>
      <p:ext uri="{BB962C8B-B14F-4D97-AF65-F5344CB8AC3E}">
        <p14:creationId xmlns:p14="http://schemas.microsoft.com/office/powerpoint/2010/main" val="124229573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638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eaLnBrk="0" fontAlgn="base" hangingPunct="0">
              <a:spcBef>
                <a:spcPct val="0"/>
              </a:spcBef>
              <a:spcAft>
                <a:spcPct val="0"/>
              </a:spcAft>
              <a:defRPr>
                <a:solidFill>
                  <a:schemeClr val="tx1"/>
                </a:solidFill>
                <a:latin typeface="Franklin Gothic Book" panose="020B0503020102020204" pitchFamily="34" charset="0"/>
              </a:defRPr>
            </a:lvl9pPr>
          </a:lstStyle>
          <a:p>
            <a:fld id="{79B4CDC3-79F1-4085-9CCA-0A30DCD85FEE}" type="slidenum">
              <a:rPr lang="en-US" altLang="en-US">
                <a:latin typeface="Calibri" panose="020F0502020204030204" pitchFamily="34" charset="0"/>
              </a:rPr>
              <a:pPr/>
              <a:t>1</a:t>
            </a:fld>
            <a:endParaRPr lang="en-US"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F58C342C-3C37-4895-94E0-BAA8BE8868A3}" type="slidenum">
              <a:rPr lang="en-US" altLang="en-US" smtClean="0"/>
              <a:pPr>
                <a:defRPr/>
              </a:pPr>
              <a:t>2</a:t>
            </a:fld>
            <a:endParaRPr lang="en-US" altLang="en-US"/>
          </a:p>
        </p:txBody>
      </p:sp>
    </p:spTree>
    <p:extLst>
      <p:ext uri="{BB962C8B-B14F-4D97-AF65-F5344CB8AC3E}">
        <p14:creationId xmlns:p14="http://schemas.microsoft.com/office/powerpoint/2010/main" val="29551648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F58C342C-3C37-4895-94E0-BAA8BE8868A3}" type="slidenum">
              <a:rPr lang="en-US" altLang="en-US" smtClean="0"/>
              <a:pPr>
                <a:defRPr/>
              </a:pPr>
              <a:t>11</a:t>
            </a:fld>
            <a:endParaRPr lang="en-US" altLang="en-US"/>
          </a:p>
        </p:txBody>
      </p:sp>
    </p:spTree>
    <p:extLst>
      <p:ext uri="{BB962C8B-B14F-4D97-AF65-F5344CB8AC3E}">
        <p14:creationId xmlns:p14="http://schemas.microsoft.com/office/powerpoint/2010/main" val="22557356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F58C342C-3C37-4895-94E0-BAA8BE8868A3}" type="slidenum">
              <a:rPr lang="en-US" altLang="en-US" smtClean="0"/>
              <a:pPr>
                <a:defRPr/>
              </a:pPr>
              <a:t>14</a:t>
            </a:fld>
            <a:endParaRPr lang="en-US" altLang="en-US"/>
          </a:p>
        </p:txBody>
      </p:sp>
    </p:spTree>
    <p:extLst>
      <p:ext uri="{BB962C8B-B14F-4D97-AF65-F5344CB8AC3E}">
        <p14:creationId xmlns:p14="http://schemas.microsoft.com/office/powerpoint/2010/main" val="13627998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F58C342C-3C37-4895-94E0-BAA8BE8868A3}" type="slidenum">
              <a:rPr lang="en-US" altLang="en-US" smtClean="0"/>
              <a:pPr>
                <a:defRPr/>
              </a:pPr>
              <a:t>15</a:t>
            </a:fld>
            <a:endParaRPr lang="en-US" altLang="en-US"/>
          </a:p>
        </p:txBody>
      </p:sp>
    </p:spTree>
    <p:extLst>
      <p:ext uri="{BB962C8B-B14F-4D97-AF65-F5344CB8AC3E}">
        <p14:creationId xmlns:p14="http://schemas.microsoft.com/office/powerpoint/2010/main" val="37504684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F58C342C-3C37-4895-94E0-BAA8BE8868A3}" type="slidenum">
              <a:rPr lang="en-US" altLang="en-US" smtClean="0"/>
              <a:pPr>
                <a:defRPr/>
              </a:pPr>
              <a:t>25</a:t>
            </a:fld>
            <a:endParaRPr lang="en-US" altLang="en-US"/>
          </a:p>
        </p:txBody>
      </p:sp>
    </p:spTree>
    <p:extLst>
      <p:ext uri="{BB962C8B-B14F-4D97-AF65-F5344CB8AC3E}">
        <p14:creationId xmlns:p14="http://schemas.microsoft.com/office/powerpoint/2010/main" val="23411831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F58C342C-3C37-4895-94E0-BAA8BE8868A3}" type="slidenum">
              <a:rPr lang="en-US" altLang="en-US" smtClean="0"/>
              <a:pPr>
                <a:defRPr/>
              </a:pPr>
              <a:t>31</a:t>
            </a:fld>
            <a:endParaRPr lang="en-US" altLang="en-US"/>
          </a:p>
        </p:txBody>
      </p:sp>
    </p:spTree>
    <p:extLst>
      <p:ext uri="{BB962C8B-B14F-4D97-AF65-F5344CB8AC3E}">
        <p14:creationId xmlns:p14="http://schemas.microsoft.com/office/powerpoint/2010/main" val="6906976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F58C342C-3C37-4895-94E0-BAA8BE8868A3}" type="slidenum">
              <a:rPr lang="en-US" altLang="en-US" smtClean="0"/>
              <a:pPr>
                <a:defRPr/>
              </a:pPr>
              <a:t>32</a:t>
            </a:fld>
            <a:endParaRPr lang="en-US" altLang="en-US"/>
          </a:p>
        </p:txBody>
      </p:sp>
    </p:spTree>
    <p:extLst>
      <p:ext uri="{BB962C8B-B14F-4D97-AF65-F5344CB8AC3E}">
        <p14:creationId xmlns:p14="http://schemas.microsoft.com/office/powerpoint/2010/main" val="18049778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387158"/>
            <a:ext cx="9144000" cy="1866319"/>
          </a:xfrm>
          <a:prstGeom prst="rect">
            <a:avLst/>
          </a:prstGeom>
        </p:spPr>
        <p:txBody>
          <a:bodyPr anchor="t"/>
          <a:lstStyle>
            <a:lvl1pPr algn="ctr">
              <a:defRPr sz="6000" b="1" i="0" cap="all" baseline="0">
                <a:ln>
                  <a:noFill/>
                </a:ln>
                <a:solidFill>
                  <a:srgbClr val="6A1671"/>
                </a:solidFill>
                <a:latin typeface="Helvetica Neue Condensed" charset="0"/>
              </a:defRPr>
            </a:lvl1pPr>
          </a:lstStyle>
          <a:p>
            <a:r>
              <a:rPr lang="en-US"/>
              <a:t>Click to edit Master title style</a:t>
            </a:r>
            <a:endParaRPr lang="en-US" dirty="0"/>
          </a:p>
        </p:txBody>
      </p:sp>
      <p:sp>
        <p:nvSpPr>
          <p:cNvPr id="3" name="Subtitle 2"/>
          <p:cNvSpPr>
            <a:spLocks noGrp="1"/>
          </p:cNvSpPr>
          <p:nvPr>
            <p:ph type="subTitle" idx="1"/>
          </p:nvPr>
        </p:nvSpPr>
        <p:spPr>
          <a:xfrm>
            <a:off x="1524000" y="1975134"/>
            <a:ext cx="9144000" cy="412024"/>
          </a:xfrm>
        </p:spPr>
        <p:txBody>
          <a:bodyPr>
            <a:normAutofit/>
          </a:bodyPr>
          <a:lstStyle>
            <a:lvl1pPr marL="0" indent="0" algn="ctr">
              <a:buNone/>
              <a:defRPr sz="2200" cap="all" baseline="0">
                <a:solidFill>
                  <a:srgbClr val="6A6A6A"/>
                </a:solidFill>
                <a:latin typeface="Helvetica Neue"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8" name="Content Placeholder 7"/>
          <p:cNvSpPr>
            <a:spLocks noGrp="1"/>
          </p:cNvSpPr>
          <p:nvPr>
            <p:ph sz="quarter" idx="10"/>
          </p:nvPr>
        </p:nvSpPr>
        <p:spPr>
          <a:xfrm>
            <a:off x="0" y="5845552"/>
            <a:ext cx="12192000" cy="457277"/>
          </a:xfrm>
        </p:spPr>
        <p:txBody>
          <a:bodyPr>
            <a:normAutofit/>
          </a:bodyPr>
          <a:lstStyle>
            <a:lvl1pPr marL="0" indent="0" algn="ctr">
              <a:buFontTx/>
              <a:buNone/>
              <a:defRPr sz="1800" baseline="0">
                <a:solidFill>
                  <a:srgbClr val="D7D7D7"/>
                </a:solidFill>
              </a:defRPr>
            </a:lvl1pPr>
          </a:lstStyle>
          <a:p>
            <a:pPr lvl="0"/>
            <a:r>
              <a:rPr lang="en-US"/>
              <a:t>Edit Master text styles</a:t>
            </a:r>
          </a:p>
        </p:txBody>
      </p:sp>
    </p:spTree>
    <p:extLst>
      <p:ext uri="{BB962C8B-B14F-4D97-AF65-F5344CB8AC3E}">
        <p14:creationId xmlns:p14="http://schemas.microsoft.com/office/powerpoint/2010/main" val="26250181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969560"/>
            <a:ext cx="10515600" cy="409790"/>
          </a:xfrm>
          <a:prstGeom prst="rect">
            <a:avLst/>
          </a:prstGeom>
        </p:spPr>
        <p:txBody>
          <a:bodyPr lIns="0" tIns="0" rIns="0" bIns="0">
            <a:noAutofit/>
          </a:bodyPr>
          <a:lstStyle>
            <a:lvl1pPr algn="ctr">
              <a:defRPr sz="3800" b="1" i="0" cap="none" baseline="0">
                <a:solidFill>
                  <a:srgbClr val="6A1671"/>
                </a:solidFill>
                <a:latin typeface="Helvetica Neue Condensed" charset="0"/>
              </a:defRPr>
            </a:lvl1pPr>
          </a:lstStyle>
          <a:p>
            <a:r>
              <a:rPr lang="en-US"/>
              <a:t>Click to edit Master title style</a:t>
            </a:r>
            <a:endParaRPr lang="en-US" dirty="0"/>
          </a:p>
        </p:txBody>
      </p:sp>
      <p:sp>
        <p:nvSpPr>
          <p:cNvPr id="3" name="Content Placeholder 2"/>
          <p:cNvSpPr>
            <a:spLocks noGrp="1"/>
          </p:cNvSpPr>
          <p:nvPr>
            <p:ph idx="1"/>
          </p:nvPr>
        </p:nvSpPr>
        <p:spPr>
          <a:xfrm>
            <a:off x="838200" y="1807919"/>
            <a:ext cx="10515600" cy="4168338"/>
          </a:xfrm>
        </p:spPr>
        <p:txBody>
          <a:bodyPr>
            <a:noAutofit/>
          </a:bodyPr>
          <a:lstStyle>
            <a:lvl1pPr>
              <a:defRPr b="1" baseline="0">
                <a:latin typeface="Helvetica" pitchFamily="34" charset="0"/>
              </a:defRPr>
            </a:lvl1pPr>
            <a:lvl2pPr>
              <a:defRPr b="1" baseline="0">
                <a:latin typeface="Helvetica" pitchFamily="34" charset="0"/>
              </a:defRPr>
            </a:lvl2pPr>
            <a:lvl3pPr>
              <a:defRPr b="1">
                <a:latin typeface="Helvetica" pitchFamily="34" charset="0"/>
              </a:defRPr>
            </a:lvl3pPr>
            <a:lvl4pPr>
              <a:defRPr b="1" baseline="0">
                <a:latin typeface="Helvetica" pitchFamily="34" charset="0"/>
              </a:defRPr>
            </a:lvl4pPr>
            <a:lvl5pPr>
              <a:defRPr b="1">
                <a:latin typeface="Helvetica"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23782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841954"/>
            <a:ext cx="5181600" cy="4134303"/>
          </a:xfrm>
        </p:spPr>
        <p:txBody>
          <a:bodyPr>
            <a:noAutofit/>
          </a:bodyPr>
          <a:lstStyle>
            <a:lvl1pPr>
              <a:defRPr b="1">
                <a:latin typeface="Helvetica" pitchFamily="34" charset="0"/>
              </a:defRPr>
            </a:lvl1pPr>
            <a:lvl2pPr>
              <a:defRPr b="1">
                <a:latin typeface="Helvetica" pitchFamily="34" charset="0"/>
              </a:defRPr>
            </a:lvl2pPr>
            <a:lvl3pPr>
              <a:defRPr b="1">
                <a:latin typeface="Helvetica" pitchFamily="34" charset="0"/>
              </a:defRPr>
            </a:lvl3pPr>
            <a:lvl4pPr>
              <a:defRPr b="1">
                <a:latin typeface="Helvetica" pitchFamily="34" charset="0"/>
              </a:defRPr>
            </a:lvl4pPr>
            <a:lvl5pPr>
              <a:defRPr b="1">
                <a:latin typeface="Helvetica"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41953"/>
            <a:ext cx="5181600" cy="4134303"/>
          </a:xfrm>
        </p:spPr>
        <p:txBody>
          <a:bodyPr>
            <a:noAutofit/>
          </a:bodyPr>
          <a:lstStyle>
            <a:lvl1pPr>
              <a:defRPr b="1">
                <a:latin typeface="Helvetica" pitchFamily="34" charset="0"/>
              </a:defRPr>
            </a:lvl1pPr>
            <a:lvl2pPr>
              <a:defRPr b="1">
                <a:latin typeface="Helvetica" pitchFamily="34" charset="0"/>
              </a:defRPr>
            </a:lvl2pPr>
            <a:lvl3pPr>
              <a:defRPr b="1">
                <a:latin typeface="Helvetica" pitchFamily="34" charset="0"/>
              </a:defRPr>
            </a:lvl3pPr>
            <a:lvl4pPr>
              <a:defRPr b="1">
                <a:latin typeface="Helvetica" pitchFamily="34" charset="0"/>
              </a:defRPr>
            </a:lvl4pPr>
            <a:lvl5pPr>
              <a:defRPr b="1">
                <a:latin typeface="Helvetica"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Title 1"/>
          <p:cNvSpPr>
            <a:spLocks noGrp="1"/>
          </p:cNvSpPr>
          <p:nvPr>
            <p:ph type="title"/>
          </p:nvPr>
        </p:nvSpPr>
        <p:spPr>
          <a:xfrm>
            <a:off x="838200" y="969560"/>
            <a:ext cx="10515600" cy="409790"/>
          </a:xfrm>
          <a:prstGeom prst="rect">
            <a:avLst/>
          </a:prstGeom>
        </p:spPr>
        <p:txBody>
          <a:bodyPr lIns="0" tIns="0" rIns="0" bIns="0">
            <a:normAutofit/>
          </a:bodyPr>
          <a:lstStyle>
            <a:lvl1pPr algn="ctr">
              <a:defRPr sz="3800" b="1" i="0" baseline="0">
                <a:solidFill>
                  <a:srgbClr val="6A1671"/>
                </a:solidFill>
                <a:latin typeface="Helvetica Neue Condensed" charset="0"/>
              </a:defRPr>
            </a:lvl1pPr>
          </a:lstStyle>
          <a:p>
            <a:r>
              <a:rPr lang="en-US"/>
              <a:t>Click to edit Master title style</a:t>
            </a:r>
            <a:endParaRPr lang="en-US" dirty="0"/>
          </a:p>
        </p:txBody>
      </p:sp>
    </p:spTree>
    <p:extLst>
      <p:ext uri="{BB962C8B-B14F-4D97-AF65-F5344CB8AC3E}">
        <p14:creationId xmlns:p14="http://schemas.microsoft.com/office/powerpoint/2010/main" val="4262649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D221EF4D-9539-4E63-9419-161C26757AE6}" type="datetimeFigureOut">
              <a:rPr lang="en-US"/>
              <a:pPr>
                <a:defRPr/>
              </a:pPr>
              <a:t>12/2/2025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E935913-A0B7-4F89-B183-26B4A1FDECCE}" type="slidenum">
              <a:rPr lang="en-US" altLang="en-US"/>
              <a:pPr>
                <a:defRPr/>
              </a:pPr>
              <a:t>‹#›</a:t>
            </a:fld>
            <a:endParaRPr lang="en-US" altLang="en-US"/>
          </a:p>
        </p:txBody>
      </p:sp>
    </p:spTree>
    <p:extLst>
      <p:ext uri="{BB962C8B-B14F-4D97-AF65-F5344CB8AC3E}">
        <p14:creationId xmlns:p14="http://schemas.microsoft.com/office/powerpoint/2010/main" val="22256384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C899561F-5E2F-42F3-B7B8-2610A7D52406}" type="datetimeFigureOut">
              <a:rPr lang="en-US"/>
              <a:pPr>
                <a:defRPr/>
              </a:pPr>
              <a:t>12/2/2025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9AE8A28-9A2B-4B43-8002-857DA9AC7DFF}" type="slidenum">
              <a:rPr lang="en-US" altLang="en-US"/>
              <a:pPr>
                <a:defRPr/>
              </a:pPr>
              <a:t>‹#›</a:t>
            </a:fld>
            <a:endParaRPr lang="en-US" altLang="en-US"/>
          </a:p>
        </p:txBody>
      </p:sp>
    </p:spTree>
    <p:extLst>
      <p:ext uri="{BB962C8B-B14F-4D97-AF65-F5344CB8AC3E}">
        <p14:creationId xmlns:p14="http://schemas.microsoft.com/office/powerpoint/2010/main" val="23074180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9C531F04-D467-4308-9CE9-FCEF83B5DA17}" type="datetimeFigureOut">
              <a:rPr lang="en-US"/>
              <a:pPr>
                <a:defRPr/>
              </a:pPr>
              <a:t>12/2/2025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635FA54-E09A-4235-86B3-190A9A71FA7C}" type="slidenum">
              <a:rPr lang="en-US" altLang="en-US"/>
              <a:pPr>
                <a:defRPr/>
              </a:pPr>
              <a:t>‹#›</a:t>
            </a:fld>
            <a:endParaRPr lang="en-US" altLang="en-US"/>
          </a:p>
        </p:txBody>
      </p:sp>
    </p:spTree>
    <p:extLst>
      <p:ext uri="{BB962C8B-B14F-4D97-AF65-F5344CB8AC3E}">
        <p14:creationId xmlns:p14="http://schemas.microsoft.com/office/powerpoint/2010/main" val="17664798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BC1ABDB4-3036-4863-B06A-C19488E5BC66}" type="datetimeFigureOut">
              <a:rPr lang="en-US"/>
              <a:pPr>
                <a:defRPr/>
              </a:pPr>
              <a:t>12/2/2025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348C7AF-2842-4B56-AF1E-23FB704E619D}" type="slidenum">
              <a:rPr lang="en-US" altLang="en-US"/>
              <a:pPr>
                <a:defRPr/>
              </a:pPr>
              <a:t>‹#›</a:t>
            </a:fld>
            <a:endParaRPr lang="en-US" altLang="en-US"/>
          </a:p>
        </p:txBody>
      </p:sp>
    </p:spTree>
    <p:extLst>
      <p:ext uri="{BB962C8B-B14F-4D97-AF65-F5344CB8AC3E}">
        <p14:creationId xmlns:p14="http://schemas.microsoft.com/office/powerpoint/2010/main" val="28100320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D1B4642B-51BD-42B5-AEE3-F60AEA039903}" type="datetimeFigureOut">
              <a:rPr lang="en-US"/>
              <a:pPr>
                <a:defRPr/>
              </a:pPr>
              <a:t>12/2/2025</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703A2CCA-EA0A-487A-836F-F0BF54F372BA}" type="slidenum">
              <a:rPr lang="en-US" altLang="en-US"/>
              <a:pPr>
                <a:defRPr/>
              </a:pPr>
              <a:t>‹#›</a:t>
            </a:fld>
            <a:endParaRPr lang="en-US" altLang="en-US"/>
          </a:p>
        </p:txBody>
      </p:sp>
    </p:spTree>
    <p:extLst>
      <p:ext uri="{BB962C8B-B14F-4D97-AF65-F5344CB8AC3E}">
        <p14:creationId xmlns:p14="http://schemas.microsoft.com/office/powerpoint/2010/main" val="37514389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3A6AEB66-E5F0-4F9E-8849-3FF0F3266562}" type="datetimeFigureOut">
              <a:rPr lang="en-US"/>
              <a:pPr>
                <a:defRPr/>
              </a:pPr>
              <a:t>12/2/2025</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663A04B8-73D8-45C7-8D52-94C2408796C9}" type="slidenum">
              <a:rPr lang="en-US" altLang="en-US"/>
              <a:pPr>
                <a:defRPr/>
              </a:pPr>
              <a:t>‹#›</a:t>
            </a:fld>
            <a:endParaRPr lang="en-US" altLang="en-US"/>
          </a:p>
        </p:txBody>
      </p:sp>
    </p:spTree>
    <p:extLst>
      <p:ext uri="{BB962C8B-B14F-4D97-AF65-F5344CB8AC3E}">
        <p14:creationId xmlns:p14="http://schemas.microsoft.com/office/powerpoint/2010/main" val="13962204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099C29F0-7797-475C-ABA6-46E1F4412172}" type="datetimeFigureOut">
              <a:rPr lang="en-US"/>
              <a:pPr>
                <a:defRPr/>
              </a:pPr>
              <a:t>12/2/2025</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5CB736B0-A38A-449C-B520-BBC582DCD0C0}" type="slidenum">
              <a:rPr lang="en-US" altLang="en-US"/>
              <a:pPr>
                <a:defRPr/>
              </a:pPr>
              <a:t>‹#›</a:t>
            </a:fld>
            <a:endParaRPr lang="en-US" altLang="en-US"/>
          </a:p>
        </p:txBody>
      </p:sp>
    </p:spTree>
    <p:extLst>
      <p:ext uri="{BB962C8B-B14F-4D97-AF65-F5344CB8AC3E}">
        <p14:creationId xmlns:p14="http://schemas.microsoft.com/office/powerpoint/2010/main" val="19016403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3BAF570-E7C5-4CF5-A000-0C9A441975E9}" type="datetimeFigureOut">
              <a:rPr lang="en-US"/>
              <a:pPr>
                <a:defRPr/>
              </a:pPr>
              <a:t>12/2/2025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8F602B1-4335-425A-9A3D-6B3AB2BD4C75}" type="slidenum">
              <a:rPr lang="en-US" altLang="en-US"/>
              <a:pPr>
                <a:defRPr/>
              </a:pPr>
              <a:t>‹#›</a:t>
            </a:fld>
            <a:endParaRPr lang="en-US" altLang="en-US"/>
          </a:p>
        </p:txBody>
      </p:sp>
    </p:spTree>
    <p:extLst>
      <p:ext uri="{BB962C8B-B14F-4D97-AF65-F5344CB8AC3E}">
        <p14:creationId xmlns:p14="http://schemas.microsoft.com/office/powerpoint/2010/main" val="3155661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5C374C8C-FF77-4D61-A7D2-CB3F91564200}" type="datetimeFigureOut">
              <a:rPr lang="en-US"/>
              <a:pPr>
                <a:defRPr/>
              </a:pPr>
              <a:t>12/2/2025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41C2EDD-FCA8-4CD3-9820-E071E4011923}" type="slidenum">
              <a:rPr lang="en-US" altLang="en-US"/>
              <a:pPr>
                <a:defRPr/>
              </a:pPr>
              <a:t>‹#›</a:t>
            </a:fld>
            <a:endParaRPr lang="en-US" altLang="en-US"/>
          </a:p>
        </p:txBody>
      </p:sp>
    </p:spTree>
    <p:extLst>
      <p:ext uri="{BB962C8B-B14F-4D97-AF65-F5344CB8AC3E}">
        <p14:creationId xmlns:p14="http://schemas.microsoft.com/office/powerpoint/2010/main" val="20184814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ACEEE65-4006-4EA6-8163-C62996B7C02A}" type="datetimeFigureOut">
              <a:rPr lang="en-US"/>
              <a:pPr>
                <a:defRPr/>
              </a:pPr>
              <a:t>12/2/2025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7DF2648-26DE-467F-A82F-C1404F5795E1}" type="slidenum">
              <a:rPr lang="en-US" altLang="en-US"/>
              <a:pPr>
                <a:defRPr/>
              </a:pPr>
              <a:t>‹#›</a:t>
            </a:fld>
            <a:endParaRPr lang="en-US" altLang="en-US"/>
          </a:p>
        </p:txBody>
      </p:sp>
    </p:spTree>
    <p:extLst>
      <p:ext uri="{BB962C8B-B14F-4D97-AF65-F5344CB8AC3E}">
        <p14:creationId xmlns:p14="http://schemas.microsoft.com/office/powerpoint/2010/main" val="16081191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CF18C1A8-591A-4147-8A6C-BFD746A82424}" type="datetimeFigureOut">
              <a:rPr lang="en-US"/>
              <a:pPr>
                <a:defRPr/>
              </a:pPr>
              <a:t>12/2/2025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1BF7FF2-BF2D-413D-A718-496491E36D14}" type="slidenum">
              <a:rPr lang="en-US" altLang="en-US"/>
              <a:pPr>
                <a:defRPr/>
              </a:pPr>
              <a:t>‹#›</a:t>
            </a:fld>
            <a:endParaRPr lang="en-US" altLang="en-US"/>
          </a:p>
        </p:txBody>
      </p:sp>
    </p:spTree>
    <p:extLst>
      <p:ext uri="{BB962C8B-B14F-4D97-AF65-F5344CB8AC3E}">
        <p14:creationId xmlns:p14="http://schemas.microsoft.com/office/powerpoint/2010/main" val="414547737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image" Target="../media/image3.jpeg"/><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ext Placeholder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7" name="Title Placeholder 8"/>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Lst>
  <p:txStyles>
    <p:titleStyle>
      <a:lvl1pPr algn="l" rtl="0" eaLnBrk="0" fontAlgn="base" hangingPunct="0">
        <a:lnSpc>
          <a:spcPct val="90000"/>
        </a:lnSpc>
        <a:spcBef>
          <a:spcPct val="0"/>
        </a:spcBef>
        <a:spcAft>
          <a:spcPct val="0"/>
        </a:spcAft>
        <a:defRPr sz="4400" b="0" i="0" u="none"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Franklin Gothic Medium" pitchFamily="34" charset="0"/>
        </a:defRPr>
      </a:lvl2pPr>
      <a:lvl3pPr algn="l" rtl="0" eaLnBrk="0" fontAlgn="base" hangingPunct="0">
        <a:lnSpc>
          <a:spcPct val="90000"/>
        </a:lnSpc>
        <a:spcBef>
          <a:spcPct val="0"/>
        </a:spcBef>
        <a:spcAft>
          <a:spcPct val="0"/>
        </a:spcAft>
        <a:defRPr sz="4400">
          <a:solidFill>
            <a:schemeClr val="tx1"/>
          </a:solidFill>
          <a:latin typeface="Franklin Gothic Medium" pitchFamily="34" charset="0"/>
        </a:defRPr>
      </a:lvl3pPr>
      <a:lvl4pPr algn="l" rtl="0" eaLnBrk="0" fontAlgn="base" hangingPunct="0">
        <a:lnSpc>
          <a:spcPct val="90000"/>
        </a:lnSpc>
        <a:spcBef>
          <a:spcPct val="0"/>
        </a:spcBef>
        <a:spcAft>
          <a:spcPct val="0"/>
        </a:spcAft>
        <a:defRPr sz="4400">
          <a:solidFill>
            <a:schemeClr val="tx1"/>
          </a:solidFill>
          <a:latin typeface="Franklin Gothic Medium" pitchFamily="34" charset="0"/>
        </a:defRPr>
      </a:lvl4pPr>
      <a:lvl5pPr algn="l" rtl="0" eaLnBrk="0" fontAlgn="base" hangingPunct="0">
        <a:lnSpc>
          <a:spcPct val="90000"/>
        </a:lnSpc>
        <a:spcBef>
          <a:spcPct val="0"/>
        </a:spcBef>
        <a:spcAft>
          <a:spcPct val="0"/>
        </a:spcAft>
        <a:defRPr sz="4400">
          <a:solidFill>
            <a:schemeClr val="tx1"/>
          </a:solidFill>
          <a:latin typeface="Franklin Gothic Medium" pitchFamily="34" charset="0"/>
        </a:defRPr>
      </a:lvl5pPr>
      <a:lvl6pPr marL="457200" algn="l" rtl="0" fontAlgn="base">
        <a:lnSpc>
          <a:spcPct val="90000"/>
        </a:lnSpc>
        <a:spcBef>
          <a:spcPct val="0"/>
        </a:spcBef>
        <a:spcAft>
          <a:spcPct val="0"/>
        </a:spcAft>
        <a:defRPr sz="4400">
          <a:solidFill>
            <a:schemeClr val="tx1"/>
          </a:solidFill>
          <a:latin typeface="Franklin Gothic Medium" pitchFamily="34" charset="0"/>
        </a:defRPr>
      </a:lvl6pPr>
      <a:lvl7pPr marL="914400" algn="l" rtl="0" fontAlgn="base">
        <a:lnSpc>
          <a:spcPct val="90000"/>
        </a:lnSpc>
        <a:spcBef>
          <a:spcPct val="0"/>
        </a:spcBef>
        <a:spcAft>
          <a:spcPct val="0"/>
        </a:spcAft>
        <a:defRPr sz="4400">
          <a:solidFill>
            <a:schemeClr val="tx1"/>
          </a:solidFill>
          <a:latin typeface="Franklin Gothic Medium" pitchFamily="34" charset="0"/>
        </a:defRPr>
      </a:lvl7pPr>
      <a:lvl8pPr marL="1371600" algn="l" rtl="0" fontAlgn="base">
        <a:lnSpc>
          <a:spcPct val="90000"/>
        </a:lnSpc>
        <a:spcBef>
          <a:spcPct val="0"/>
        </a:spcBef>
        <a:spcAft>
          <a:spcPct val="0"/>
        </a:spcAft>
        <a:defRPr sz="4400">
          <a:solidFill>
            <a:schemeClr val="tx1"/>
          </a:solidFill>
          <a:latin typeface="Franklin Gothic Medium" pitchFamily="34" charset="0"/>
        </a:defRPr>
      </a:lvl8pPr>
      <a:lvl9pPr marL="1828800" algn="l" rtl="0" fontAlgn="base">
        <a:lnSpc>
          <a:spcPct val="90000"/>
        </a:lnSpc>
        <a:spcBef>
          <a:spcPct val="0"/>
        </a:spcBef>
        <a:spcAft>
          <a:spcPct val="0"/>
        </a:spcAft>
        <a:defRPr sz="4400">
          <a:solidFill>
            <a:schemeClr val="tx1"/>
          </a:solidFill>
          <a:latin typeface="Franklin Gothic Medium"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Text Placeholder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C8946B9C-4605-47F1-819C-73DC93278B80}" type="datetimeFigureOut">
              <a:rPr lang="en-US"/>
              <a:pPr>
                <a:defRPr/>
              </a:pPr>
              <a:t>12/2/2025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Calibri" charset="0"/>
              </a:defRPr>
            </a:lvl1pPr>
          </a:lstStyle>
          <a:p>
            <a:pPr>
              <a:defRPr/>
            </a:pPr>
            <a:fld id="{C1962288-D804-4FBB-BE6F-9CB5F9EE24DC}"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Lst>
  <p:txStyles>
    <p:titleStyle>
      <a:lvl1pPr algn="l" rtl="0" eaLnBrk="0" fontAlgn="base" hangingPunct="0">
        <a:lnSpc>
          <a:spcPct val="90000"/>
        </a:lnSpc>
        <a:spcBef>
          <a:spcPct val="0"/>
        </a:spcBef>
        <a:spcAft>
          <a:spcPct val="0"/>
        </a:spcAft>
        <a:defRPr sz="3800" b="1" kern="1200">
          <a:solidFill>
            <a:srgbClr val="6A1671"/>
          </a:solidFill>
          <a:latin typeface="Helvetica Neue Condensed" charset="0"/>
          <a:ea typeface="+mj-ea"/>
          <a:cs typeface="+mj-cs"/>
        </a:defRPr>
      </a:lvl1pPr>
      <a:lvl2pPr algn="l" rtl="0" eaLnBrk="0" fontAlgn="base" hangingPunct="0">
        <a:lnSpc>
          <a:spcPct val="90000"/>
        </a:lnSpc>
        <a:spcBef>
          <a:spcPct val="0"/>
        </a:spcBef>
        <a:spcAft>
          <a:spcPct val="0"/>
        </a:spcAft>
        <a:defRPr sz="3800" b="1">
          <a:solidFill>
            <a:srgbClr val="6A1671"/>
          </a:solidFill>
          <a:latin typeface="Helvetica Neue Condensed"/>
        </a:defRPr>
      </a:lvl2pPr>
      <a:lvl3pPr algn="l" rtl="0" eaLnBrk="0" fontAlgn="base" hangingPunct="0">
        <a:lnSpc>
          <a:spcPct val="90000"/>
        </a:lnSpc>
        <a:spcBef>
          <a:spcPct val="0"/>
        </a:spcBef>
        <a:spcAft>
          <a:spcPct val="0"/>
        </a:spcAft>
        <a:defRPr sz="3800" b="1">
          <a:solidFill>
            <a:srgbClr val="6A1671"/>
          </a:solidFill>
          <a:latin typeface="Helvetica Neue Condensed"/>
        </a:defRPr>
      </a:lvl3pPr>
      <a:lvl4pPr algn="l" rtl="0" eaLnBrk="0" fontAlgn="base" hangingPunct="0">
        <a:lnSpc>
          <a:spcPct val="90000"/>
        </a:lnSpc>
        <a:spcBef>
          <a:spcPct val="0"/>
        </a:spcBef>
        <a:spcAft>
          <a:spcPct val="0"/>
        </a:spcAft>
        <a:defRPr sz="3800" b="1">
          <a:solidFill>
            <a:srgbClr val="6A1671"/>
          </a:solidFill>
          <a:latin typeface="Helvetica Neue Condensed"/>
        </a:defRPr>
      </a:lvl4pPr>
      <a:lvl5pPr algn="l" rtl="0" eaLnBrk="0" fontAlgn="base" hangingPunct="0">
        <a:lnSpc>
          <a:spcPct val="90000"/>
        </a:lnSpc>
        <a:spcBef>
          <a:spcPct val="0"/>
        </a:spcBef>
        <a:spcAft>
          <a:spcPct val="0"/>
        </a:spcAft>
        <a:defRPr sz="3800" b="1">
          <a:solidFill>
            <a:srgbClr val="6A1671"/>
          </a:solidFill>
          <a:latin typeface="Helvetica Neue Condensed"/>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Helvetica" charset="0"/>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Helvetica" charset="0"/>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Helvetica" charset="0"/>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Helvetica" charset="0"/>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Helvetica"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387600"/>
            <a:ext cx="9144000" cy="1865313"/>
          </a:xfrm>
        </p:spPr>
        <p:txBody>
          <a:bodyPr rtlCol="0">
            <a:normAutofit fontScale="90000"/>
          </a:bodyPr>
          <a:lstStyle/>
          <a:p>
            <a:pPr eaLnBrk="1" fontAlgn="auto" hangingPunct="1">
              <a:spcAft>
                <a:spcPts val="0"/>
              </a:spcAft>
              <a:defRPr/>
            </a:pPr>
            <a:r>
              <a:rPr lang="en-US" cap="none" dirty="0"/>
              <a:t>Angular Kinetics:</a:t>
            </a:r>
            <a:br>
              <a:rPr lang="en-US" cap="none" dirty="0"/>
            </a:br>
            <a:r>
              <a:rPr lang="en-US" cap="none" dirty="0"/>
              <a:t>Explaining the Causes</a:t>
            </a:r>
            <a:br>
              <a:rPr lang="en-US" cap="none" dirty="0"/>
            </a:br>
            <a:r>
              <a:rPr lang="en-US" cap="none" dirty="0"/>
              <a:t>of Angular Motion</a:t>
            </a:r>
          </a:p>
        </p:txBody>
      </p:sp>
      <p:sp>
        <p:nvSpPr>
          <p:cNvPr id="3" name="Subtitle 2"/>
          <p:cNvSpPr>
            <a:spLocks noGrp="1"/>
          </p:cNvSpPr>
          <p:nvPr>
            <p:ph type="subTitle" idx="1"/>
          </p:nvPr>
        </p:nvSpPr>
        <p:spPr>
          <a:xfrm>
            <a:off x="1524000" y="1974850"/>
            <a:ext cx="9144000" cy="412750"/>
          </a:xfrm>
        </p:spPr>
        <p:txBody>
          <a:bodyPr rtlCol="0"/>
          <a:lstStyle/>
          <a:p>
            <a:pPr eaLnBrk="1" fontAlgn="auto" hangingPunct="1">
              <a:spcAft>
                <a:spcPts val="0"/>
              </a:spcAft>
              <a:buFont typeface="Arial"/>
              <a:buNone/>
              <a:defRPr/>
            </a:pPr>
            <a:r>
              <a:rPr lang="en-US" dirty="0"/>
              <a:t>Chapter 7</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title"/>
          </p:nvPr>
        </p:nvSpPr>
        <p:spPr>
          <a:xfrm>
            <a:off x="838200" y="969963"/>
            <a:ext cx="10515600" cy="409575"/>
          </a:xfrm>
        </p:spPr>
        <p:txBody>
          <a:bodyPr/>
          <a:lstStyle/>
          <a:p>
            <a:pPr eaLnBrk="1" hangingPunct="1"/>
            <a:r>
              <a:rPr lang="en-US" altLang="en-US" dirty="0">
                <a:latin typeface="Helvetica Neue Condensed"/>
              </a:rPr>
              <a:t>Objectives</a:t>
            </a:r>
          </a:p>
        </p:txBody>
      </p:sp>
      <p:sp>
        <p:nvSpPr>
          <p:cNvPr id="17410" name="Content Placeholder 2"/>
          <p:cNvSpPr>
            <a:spLocks noGrp="1"/>
          </p:cNvSpPr>
          <p:nvPr>
            <p:ph idx="1"/>
          </p:nvPr>
        </p:nvSpPr>
        <p:spPr>
          <a:xfrm>
            <a:off x="838200" y="1808163"/>
            <a:ext cx="10515600" cy="4168775"/>
          </a:xfrm>
        </p:spPr>
        <p:txBody>
          <a:bodyPr/>
          <a:lstStyle/>
          <a:p>
            <a:pPr lvl="0"/>
            <a:r>
              <a:rPr lang="en-US" dirty="0"/>
              <a:t>Define moment of inertia</a:t>
            </a:r>
          </a:p>
          <a:p>
            <a:pPr lvl="0"/>
            <a:r>
              <a:rPr lang="en-US" dirty="0"/>
              <a:t>Explain how the human body’s moment of inertia may be manipulated</a:t>
            </a:r>
          </a:p>
          <a:p>
            <a:pPr lvl="0"/>
            <a:r>
              <a:rPr lang="en-US" dirty="0"/>
              <a:t>Explain Newton’s first law of motion as it applies to angular motion</a:t>
            </a:r>
          </a:p>
          <a:p>
            <a:pPr lvl="0"/>
            <a:r>
              <a:rPr lang="en-US" dirty="0"/>
              <a:t>Explain Newton’s second law of motion as it applies to angular motion</a:t>
            </a:r>
          </a:p>
          <a:p>
            <a:pPr lvl="0"/>
            <a:endParaRPr lang="en-US" dirty="0"/>
          </a:p>
          <a:p>
            <a:pPr marL="0" indent="0" algn="r" eaLnBrk="1" hangingPunct="1">
              <a:buNone/>
            </a:pPr>
            <a:r>
              <a:rPr lang="en-US" altLang="en-US" sz="1400" i="1" dirty="0"/>
              <a:t>(continued)</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0AC16-79EC-7D41-954F-E5FA3FC885F7}"/>
              </a:ext>
            </a:extLst>
          </p:cNvPr>
          <p:cNvSpPr>
            <a:spLocks noGrp="1"/>
          </p:cNvSpPr>
          <p:nvPr>
            <p:ph type="title"/>
          </p:nvPr>
        </p:nvSpPr>
        <p:spPr/>
        <p:txBody>
          <a:bodyPr/>
          <a:lstStyle/>
          <a:p>
            <a:r>
              <a:rPr lang="en-US" dirty="0"/>
              <a:t>Objectives </a:t>
            </a:r>
            <a:r>
              <a:rPr lang="en-US" sz="2400" i="1" dirty="0"/>
              <a:t>(continued)</a:t>
            </a:r>
          </a:p>
        </p:txBody>
      </p:sp>
      <p:sp>
        <p:nvSpPr>
          <p:cNvPr id="3" name="Content Placeholder 2">
            <a:extLst>
              <a:ext uri="{FF2B5EF4-FFF2-40B4-BE49-F238E27FC236}">
                <a16:creationId xmlns:a16="http://schemas.microsoft.com/office/drawing/2014/main" id="{D1C8F64C-AAD4-F944-B6FA-590BFAE1234A}"/>
              </a:ext>
            </a:extLst>
          </p:cNvPr>
          <p:cNvSpPr>
            <a:spLocks noGrp="1"/>
          </p:cNvSpPr>
          <p:nvPr>
            <p:ph idx="1"/>
          </p:nvPr>
        </p:nvSpPr>
        <p:spPr/>
        <p:txBody>
          <a:bodyPr/>
          <a:lstStyle/>
          <a:p>
            <a:pPr lvl="0"/>
            <a:r>
              <a:rPr lang="en-US" dirty="0"/>
              <a:t>Explain Newton’s third law of motion as it applies to angular motion</a:t>
            </a:r>
          </a:p>
          <a:p>
            <a:pPr lvl="0"/>
            <a:r>
              <a:rPr lang="en-US" dirty="0"/>
              <a:t>Define angular impulse</a:t>
            </a:r>
          </a:p>
          <a:p>
            <a:pPr lvl="0"/>
            <a:r>
              <a:rPr lang="en-US" dirty="0"/>
              <a:t>Define angular momentum</a:t>
            </a:r>
          </a:p>
          <a:p>
            <a:pPr lvl="0"/>
            <a:r>
              <a:rPr lang="en-US" dirty="0"/>
              <a:t>Explain the relationship between angular impulse and angular momentum</a:t>
            </a:r>
          </a:p>
        </p:txBody>
      </p:sp>
    </p:spTree>
    <p:extLst>
      <p:ext uri="{BB962C8B-B14F-4D97-AF65-F5344CB8AC3E}">
        <p14:creationId xmlns:p14="http://schemas.microsoft.com/office/powerpoint/2010/main" val="6874529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1811A7-93BE-4549-894B-F156BF7A8C2A}"/>
              </a:ext>
            </a:extLst>
          </p:cNvPr>
          <p:cNvSpPr>
            <a:spLocks noGrp="1"/>
          </p:cNvSpPr>
          <p:nvPr>
            <p:ph type="title"/>
          </p:nvPr>
        </p:nvSpPr>
        <p:spPr/>
        <p:txBody>
          <a:bodyPr/>
          <a:lstStyle/>
          <a:p>
            <a:r>
              <a:rPr lang="en-US" dirty="0"/>
              <a:t>Angular Inertia</a:t>
            </a:r>
          </a:p>
        </p:txBody>
      </p:sp>
      <p:sp>
        <p:nvSpPr>
          <p:cNvPr id="3" name="Content Placeholder 2">
            <a:extLst>
              <a:ext uri="{FF2B5EF4-FFF2-40B4-BE49-F238E27FC236}">
                <a16:creationId xmlns:a16="http://schemas.microsoft.com/office/drawing/2014/main" id="{CE33A377-ECD5-C04C-9158-506ED26F38DB}"/>
              </a:ext>
            </a:extLst>
          </p:cNvPr>
          <p:cNvSpPr>
            <a:spLocks noGrp="1"/>
          </p:cNvSpPr>
          <p:nvPr>
            <p:ph idx="1"/>
          </p:nvPr>
        </p:nvSpPr>
        <p:spPr/>
        <p:txBody>
          <a:bodyPr/>
          <a:lstStyle/>
          <a:p>
            <a:r>
              <a:rPr lang="en-US" dirty="0"/>
              <a:t>Many concepts similar to linear kinetics</a:t>
            </a:r>
          </a:p>
          <a:p>
            <a:endParaRPr lang="en-US" dirty="0"/>
          </a:p>
          <a:p>
            <a:r>
              <a:rPr lang="en-US" dirty="0"/>
              <a:t>Inertia: resistance of a body to changing motion</a:t>
            </a:r>
          </a:p>
          <a:p>
            <a:endParaRPr lang="en-US" dirty="0"/>
          </a:p>
          <a:p>
            <a:r>
              <a:rPr lang="en-US" dirty="0"/>
              <a:t>Angular inertia: property of an object to resist changes in its angular motion</a:t>
            </a:r>
          </a:p>
          <a:p>
            <a:endParaRPr lang="en-US" dirty="0"/>
          </a:p>
          <a:p>
            <a:r>
              <a:rPr lang="en-US" dirty="0"/>
              <a:t>Unlike linear inertia, </a:t>
            </a:r>
            <a:r>
              <a:rPr lang="en-US" i="1" dirty="0"/>
              <a:t>not</a:t>
            </a:r>
            <a:r>
              <a:rPr lang="en-US" dirty="0"/>
              <a:t> just dependent on mass</a:t>
            </a:r>
          </a:p>
        </p:txBody>
      </p:sp>
    </p:spTree>
    <p:extLst>
      <p:ext uri="{BB962C8B-B14F-4D97-AF65-F5344CB8AC3E}">
        <p14:creationId xmlns:p14="http://schemas.microsoft.com/office/powerpoint/2010/main" val="13927292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D6425-22A3-3945-8C0B-16056820B08D}"/>
              </a:ext>
            </a:extLst>
          </p:cNvPr>
          <p:cNvSpPr>
            <a:spLocks noGrp="1"/>
          </p:cNvSpPr>
          <p:nvPr>
            <p:ph type="title"/>
          </p:nvPr>
        </p:nvSpPr>
        <p:spPr/>
        <p:txBody>
          <a:bodyPr/>
          <a:lstStyle/>
          <a:p>
            <a:r>
              <a:rPr lang="en-US" dirty="0"/>
              <a:t>Moment of Inertia</a:t>
            </a:r>
          </a:p>
        </p:txBody>
      </p:sp>
      <p:sp>
        <p:nvSpPr>
          <p:cNvPr id="3" name="Content Placeholder 2">
            <a:extLst>
              <a:ext uri="{FF2B5EF4-FFF2-40B4-BE49-F238E27FC236}">
                <a16:creationId xmlns:a16="http://schemas.microsoft.com/office/drawing/2014/main" id="{FB209BAE-B6FF-B742-9988-5D9343D778C6}"/>
              </a:ext>
            </a:extLst>
          </p:cNvPr>
          <p:cNvSpPr>
            <a:spLocks noGrp="1"/>
          </p:cNvSpPr>
          <p:nvPr>
            <p:ph idx="1"/>
          </p:nvPr>
        </p:nvSpPr>
        <p:spPr/>
        <p:txBody>
          <a:bodyPr/>
          <a:lstStyle/>
          <a:p>
            <a:r>
              <a:rPr lang="en-US" dirty="0"/>
              <a:t>Quantifies how an object’s mass is distributed relative to a </a:t>
            </a:r>
            <a:r>
              <a:rPr lang="en-US" i="1" dirty="0"/>
              <a:t>specific</a:t>
            </a:r>
            <a:r>
              <a:rPr lang="en-US" dirty="0"/>
              <a:t> axis of rotation</a:t>
            </a:r>
          </a:p>
          <a:p>
            <a:pPr marL="457200" lvl="1" indent="0">
              <a:buNone/>
            </a:pPr>
            <a:endParaRPr lang="en-US" dirty="0"/>
          </a:p>
          <a:p>
            <a:pPr lvl="1"/>
            <a:r>
              <a:rPr lang="en-US" dirty="0"/>
              <a:t>Mass farther from the axis creates more angular resistance</a:t>
            </a:r>
          </a:p>
          <a:p>
            <a:pPr lvl="1"/>
            <a:r>
              <a:rPr lang="en-US" dirty="0"/>
              <a:t>Mass closer to the axis creates less angular resistance</a:t>
            </a:r>
          </a:p>
          <a:p>
            <a:pPr lvl="1"/>
            <a:endParaRPr lang="en-US" dirty="0"/>
          </a:p>
          <a:p>
            <a:pPr lvl="1"/>
            <a:endParaRPr lang="en-US" dirty="0"/>
          </a:p>
          <a:p>
            <a:pPr lvl="1"/>
            <a:endParaRPr lang="en-US" dirty="0"/>
          </a:p>
          <a:p>
            <a:pPr lvl="1"/>
            <a:endParaRPr lang="en-US" dirty="0"/>
          </a:p>
          <a:p>
            <a:pPr marL="457200" lvl="1" indent="0" algn="r">
              <a:buNone/>
            </a:pPr>
            <a:r>
              <a:rPr lang="en-US" dirty="0"/>
              <a:t> </a:t>
            </a:r>
            <a:r>
              <a:rPr lang="en-US" sz="1400" i="1" dirty="0"/>
              <a:t>(continued)</a:t>
            </a:r>
            <a:endParaRPr lang="en-US" dirty="0"/>
          </a:p>
        </p:txBody>
      </p:sp>
    </p:spTree>
    <p:extLst>
      <p:ext uri="{BB962C8B-B14F-4D97-AF65-F5344CB8AC3E}">
        <p14:creationId xmlns:p14="http://schemas.microsoft.com/office/powerpoint/2010/main" val="8680404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D6425-22A3-3945-8C0B-16056820B08D}"/>
              </a:ext>
            </a:extLst>
          </p:cNvPr>
          <p:cNvSpPr>
            <a:spLocks noGrp="1"/>
          </p:cNvSpPr>
          <p:nvPr>
            <p:ph type="title"/>
          </p:nvPr>
        </p:nvSpPr>
        <p:spPr/>
        <p:txBody>
          <a:bodyPr/>
          <a:lstStyle/>
          <a:p>
            <a:r>
              <a:rPr lang="en-US" dirty="0"/>
              <a:t>Moment of Inertia </a:t>
            </a:r>
            <a:r>
              <a:rPr lang="en-US" sz="2400" i="1" dirty="0"/>
              <a:t>(continued)</a:t>
            </a:r>
          </a:p>
        </p:txBody>
      </p:sp>
      <p:sp>
        <p:nvSpPr>
          <p:cNvPr id="3" name="Content Placeholder 2">
            <a:extLst>
              <a:ext uri="{FF2B5EF4-FFF2-40B4-BE49-F238E27FC236}">
                <a16:creationId xmlns:a16="http://schemas.microsoft.com/office/drawing/2014/main" id="{FB209BAE-B6FF-B742-9988-5D9343D778C6}"/>
              </a:ext>
            </a:extLst>
          </p:cNvPr>
          <p:cNvSpPr>
            <a:spLocks noGrp="1"/>
          </p:cNvSpPr>
          <p:nvPr>
            <p:ph idx="1"/>
          </p:nvPr>
        </p:nvSpPr>
        <p:spPr/>
        <p:txBody>
          <a:bodyPr/>
          <a:lstStyle/>
          <a:p>
            <a:r>
              <a:rPr lang="en-US" dirty="0"/>
              <a:t>Considers each individual mass particle</a:t>
            </a:r>
          </a:p>
          <a:p>
            <a:pPr marL="0" indent="0">
              <a:buNone/>
            </a:pPr>
            <a:endParaRPr lang="en-US" dirty="0"/>
          </a:p>
          <a:p>
            <a:r>
              <a:rPr lang="en-US" dirty="0"/>
              <a:t>Mathematically, </a:t>
            </a:r>
            <a:r>
              <a:rPr lang="en-US" i="1" dirty="0" err="1"/>
              <a:t>I</a:t>
            </a:r>
            <a:r>
              <a:rPr lang="en-US" i="1" baseline="-25000" dirty="0" err="1"/>
              <a:t>a</a:t>
            </a:r>
            <a:r>
              <a:rPr lang="en-US" dirty="0"/>
              <a:t> = Σ</a:t>
            </a:r>
            <a:r>
              <a:rPr lang="en-US" i="1" dirty="0"/>
              <a:t>m</a:t>
            </a:r>
            <a:r>
              <a:rPr lang="en-US" i="1" baseline="-25000" dirty="0"/>
              <a:t>i</a:t>
            </a:r>
            <a:r>
              <a:rPr lang="en-US" i="1" dirty="0"/>
              <a:t>r</a:t>
            </a:r>
            <a:r>
              <a:rPr lang="en-US" i="1" baseline="-25000" dirty="0"/>
              <a:t>i</a:t>
            </a:r>
            <a:r>
              <a:rPr lang="en-US" baseline="30000" dirty="0"/>
              <a:t>2</a:t>
            </a:r>
          </a:p>
          <a:p>
            <a:pPr marL="0" indent="0">
              <a:buNone/>
            </a:pPr>
            <a:endParaRPr lang="en-US" dirty="0"/>
          </a:p>
          <a:p>
            <a:pPr marL="0" indent="0">
              <a:buNone/>
            </a:pPr>
            <a:r>
              <a:rPr lang="en-US" dirty="0"/>
              <a:t>Where</a:t>
            </a:r>
          </a:p>
          <a:p>
            <a:pPr lvl="1"/>
            <a:r>
              <a:rPr lang="en-US" i="1" dirty="0"/>
              <a:t>I</a:t>
            </a:r>
            <a:r>
              <a:rPr lang="en-US" i="1" baseline="-25000" dirty="0"/>
              <a:t>a</a:t>
            </a:r>
            <a:r>
              <a:rPr lang="en-US" dirty="0"/>
              <a:t> = moment of inertia about axis </a:t>
            </a:r>
            <a:r>
              <a:rPr lang="en-US" i="1" dirty="0"/>
              <a:t>a </a:t>
            </a:r>
            <a:r>
              <a:rPr lang="en-US" dirty="0"/>
              <a:t>through center of gravity (</a:t>
            </a:r>
            <a:r>
              <a:rPr lang="en-US" i="1" dirty="0"/>
              <a:t>cg</a:t>
            </a:r>
            <a:r>
              <a:rPr lang="en-US" dirty="0"/>
              <a:t>)</a:t>
            </a:r>
          </a:p>
          <a:p>
            <a:pPr lvl="1"/>
            <a:r>
              <a:rPr lang="en-US" i="1" dirty="0"/>
              <a:t>m</a:t>
            </a:r>
            <a:r>
              <a:rPr lang="en-US" dirty="0"/>
              <a:t> = mass of particle </a:t>
            </a:r>
            <a:r>
              <a:rPr lang="en-US" i="1" dirty="0" err="1"/>
              <a:t>i</a:t>
            </a:r>
            <a:r>
              <a:rPr lang="en-US" i="1" dirty="0"/>
              <a:t> </a:t>
            </a:r>
            <a:r>
              <a:rPr lang="en-US" dirty="0"/>
              <a:t>(kg)</a:t>
            </a:r>
          </a:p>
          <a:p>
            <a:pPr lvl="1"/>
            <a:r>
              <a:rPr lang="en-US" i="1" dirty="0" err="1"/>
              <a:t>r</a:t>
            </a:r>
            <a:r>
              <a:rPr lang="en-US" i="1" baseline="-25000" dirty="0" err="1"/>
              <a:t>i</a:t>
            </a:r>
            <a:r>
              <a:rPr lang="en-US" baseline="-25000" dirty="0"/>
              <a:t> </a:t>
            </a:r>
            <a:r>
              <a:rPr lang="en-US" dirty="0"/>
              <a:t>= radius from particle </a:t>
            </a:r>
            <a:r>
              <a:rPr lang="en-US" i="1" dirty="0" err="1"/>
              <a:t>i</a:t>
            </a:r>
            <a:r>
              <a:rPr lang="en-US" dirty="0"/>
              <a:t> to axis of rotation </a:t>
            </a:r>
            <a:r>
              <a:rPr lang="en-US" i="1" dirty="0"/>
              <a:t>a </a:t>
            </a:r>
            <a:r>
              <a:rPr lang="en-US" dirty="0"/>
              <a:t>(m)</a:t>
            </a:r>
          </a:p>
          <a:p>
            <a:pPr marL="457200" lvl="1" indent="0" algn="r">
              <a:buNone/>
            </a:pPr>
            <a:r>
              <a:rPr lang="en-US" sz="1400" i="1" dirty="0"/>
              <a:t>(continued)</a:t>
            </a:r>
            <a:endParaRPr lang="en-US" dirty="0"/>
          </a:p>
        </p:txBody>
      </p:sp>
    </p:spTree>
    <p:extLst>
      <p:ext uri="{BB962C8B-B14F-4D97-AF65-F5344CB8AC3E}">
        <p14:creationId xmlns:p14="http://schemas.microsoft.com/office/powerpoint/2010/main" val="23973439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6D271B-E4B5-714F-AFBD-5CDA21023154}"/>
              </a:ext>
            </a:extLst>
          </p:cNvPr>
          <p:cNvSpPr>
            <a:spLocks noGrp="1"/>
          </p:cNvSpPr>
          <p:nvPr>
            <p:ph type="title"/>
          </p:nvPr>
        </p:nvSpPr>
        <p:spPr/>
        <p:txBody>
          <a:bodyPr/>
          <a:lstStyle/>
          <a:p>
            <a:r>
              <a:rPr lang="en-US" dirty="0"/>
              <a:t>Moment of Inertia </a:t>
            </a:r>
            <a:r>
              <a:rPr lang="en-US" sz="2400" i="1" dirty="0"/>
              <a:t>(continued)</a:t>
            </a:r>
          </a:p>
        </p:txBody>
      </p:sp>
      <p:sp>
        <p:nvSpPr>
          <p:cNvPr id="3" name="Content Placeholder 2">
            <a:extLst>
              <a:ext uri="{FF2B5EF4-FFF2-40B4-BE49-F238E27FC236}">
                <a16:creationId xmlns:a16="http://schemas.microsoft.com/office/drawing/2014/main" id="{AC235069-4036-6D4C-8E61-59B2DF682E36}"/>
              </a:ext>
            </a:extLst>
          </p:cNvPr>
          <p:cNvSpPr>
            <a:spLocks noGrp="1"/>
          </p:cNvSpPr>
          <p:nvPr>
            <p:ph idx="1"/>
          </p:nvPr>
        </p:nvSpPr>
        <p:spPr/>
        <p:txBody>
          <a:bodyPr/>
          <a:lstStyle/>
          <a:p>
            <a:r>
              <a:rPr lang="en-US" dirty="0"/>
              <a:t>Radius of gyration</a:t>
            </a:r>
          </a:p>
          <a:p>
            <a:endParaRPr lang="en-US" dirty="0"/>
          </a:p>
          <a:p>
            <a:r>
              <a:rPr lang="en-US" dirty="0"/>
              <a:t>Simpler approach to consider mass distribution</a:t>
            </a:r>
          </a:p>
          <a:p>
            <a:endParaRPr lang="en-US" dirty="0"/>
          </a:p>
          <a:p>
            <a:r>
              <a:rPr lang="en-US" dirty="0"/>
              <a:t>Describes how far from an axis of rotation all the object’s mass must be concentrated to create the same resistance to change in angular motion as the object had in its original shape</a:t>
            </a:r>
          </a:p>
          <a:p>
            <a:pPr marL="0" indent="0" algn="r">
              <a:buNone/>
            </a:pPr>
            <a:r>
              <a:rPr lang="en-US" dirty="0"/>
              <a:t> </a:t>
            </a:r>
            <a:r>
              <a:rPr lang="en-US" sz="1400" i="1" dirty="0"/>
              <a:t>(continued)</a:t>
            </a:r>
            <a:endParaRPr lang="en-US" dirty="0"/>
          </a:p>
        </p:txBody>
      </p:sp>
    </p:spTree>
    <p:extLst>
      <p:ext uri="{BB962C8B-B14F-4D97-AF65-F5344CB8AC3E}">
        <p14:creationId xmlns:p14="http://schemas.microsoft.com/office/powerpoint/2010/main" val="12882309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6D271B-E4B5-714F-AFBD-5CDA21023154}"/>
              </a:ext>
            </a:extLst>
          </p:cNvPr>
          <p:cNvSpPr>
            <a:spLocks noGrp="1"/>
          </p:cNvSpPr>
          <p:nvPr>
            <p:ph type="title"/>
          </p:nvPr>
        </p:nvSpPr>
        <p:spPr/>
        <p:txBody>
          <a:bodyPr/>
          <a:lstStyle/>
          <a:p>
            <a:r>
              <a:rPr lang="en-US" dirty="0"/>
              <a:t>Moment of Inertia </a:t>
            </a:r>
            <a:r>
              <a:rPr lang="en-US" sz="2400" i="1" dirty="0"/>
              <a:t>(continued)</a:t>
            </a:r>
          </a:p>
        </p:txBody>
      </p:sp>
      <p:sp>
        <p:nvSpPr>
          <p:cNvPr id="3" name="Content Placeholder 2">
            <a:extLst>
              <a:ext uri="{FF2B5EF4-FFF2-40B4-BE49-F238E27FC236}">
                <a16:creationId xmlns:a16="http://schemas.microsoft.com/office/drawing/2014/main" id="{AC235069-4036-6D4C-8E61-59B2DF682E36}"/>
              </a:ext>
            </a:extLst>
          </p:cNvPr>
          <p:cNvSpPr>
            <a:spLocks noGrp="1"/>
          </p:cNvSpPr>
          <p:nvPr>
            <p:ph idx="1"/>
          </p:nvPr>
        </p:nvSpPr>
        <p:spPr/>
        <p:txBody>
          <a:bodyPr/>
          <a:lstStyle/>
          <a:p>
            <a:r>
              <a:rPr lang="en-US" dirty="0"/>
              <a:t>Radius of gyration: makes it easier to calculate </a:t>
            </a:r>
            <a:r>
              <a:rPr lang="en-US" i="1" dirty="0"/>
              <a:t>I</a:t>
            </a:r>
            <a:r>
              <a:rPr lang="en-US" dirty="0"/>
              <a:t> </a:t>
            </a:r>
          </a:p>
          <a:p>
            <a:endParaRPr lang="en-US" dirty="0"/>
          </a:p>
          <a:p>
            <a:r>
              <a:rPr lang="en-US" dirty="0"/>
              <a:t>Mathematically, </a:t>
            </a:r>
            <a:r>
              <a:rPr lang="en-US" i="1" dirty="0"/>
              <a:t>I</a:t>
            </a:r>
            <a:r>
              <a:rPr lang="en-US" i="1" baseline="-25000" dirty="0"/>
              <a:t>a</a:t>
            </a:r>
            <a:r>
              <a:rPr lang="en-US" dirty="0"/>
              <a:t> = </a:t>
            </a:r>
            <a:r>
              <a:rPr lang="en-US" i="1" dirty="0"/>
              <a:t>mk</a:t>
            </a:r>
            <a:r>
              <a:rPr lang="en-US" i="1" baseline="-25000" dirty="0"/>
              <a:t>a</a:t>
            </a:r>
            <a:r>
              <a:rPr lang="en-US" baseline="30000" dirty="0"/>
              <a:t>2</a:t>
            </a:r>
          </a:p>
          <a:p>
            <a:pPr marL="0" indent="0">
              <a:buNone/>
            </a:pPr>
            <a:endParaRPr lang="en-US" dirty="0"/>
          </a:p>
          <a:p>
            <a:pPr marL="0" indent="0">
              <a:buNone/>
            </a:pPr>
            <a:r>
              <a:rPr lang="en-US" dirty="0"/>
              <a:t>Where</a:t>
            </a:r>
          </a:p>
          <a:p>
            <a:pPr lvl="1"/>
            <a:r>
              <a:rPr lang="en-US" i="1" dirty="0"/>
              <a:t>I</a:t>
            </a:r>
            <a:r>
              <a:rPr lang="en-US" i="1" baseline="-25000" dirty="0"/>
              <a:t>a</a:t>
            </a:r>
            <a:r>
              <a:rPr lang="en-US" dirty="0"/>
              <a:t> = moment of inertia about axis </a:t>
            </a:r>
            <a:r>
              <a:rPr lang="en-US" i="1" dirty="0"/>
              <a:t>a</a:t>
            </a:r>
            <a:r>
              <a:rPr lang="en-US" dirty="0"/>
              <a:t> through the </a:t>
            </a:r>
            <a:r>
              <a:rPr lang="en-US" i="1" dirty="0"/>
              <a:t>cg</a:t>
            </a:r>
          </a:p>
          <a:p>
            <a:pPr lvl="1"/>
            <a:r>
              <a:rPr lang="en-US" i="1" dirty="0"/>
              <a:t>m</a:t>
            </a:r>
            <a:r>
              <a:rPr lang="en-US" dirty="0"/>
              <a:t> = mass of the object (kg)</a:t>
            </a:r>
            <a:endParaRPr lang="en-US" i="1" dirty="0"/>
          </a:p>
          <a:p>
            <a:pPr lvl="1"/>
            <a:r>
              <a:rPr lang="en-US" i="1" dirty="0"/>
              <a:t>k</a:t>
            </a:r>
            <a:r>
              <a:rPr lang="en-US" i="1" baseline="-25000" dirty="0"/>
              <a:t>a</a:t>
            </a:r>
            <a:r>
              <a:rPr lang="en-US" dirty="0"/>
              <a:t> = radius of gyration about axis </a:t>
            </a:r>
            <a:r>
              <a:rPr lang="en-US" i="1" dirty="0"/>
              <a:t>a</a:t>
            </a:r>
            <a:r>
              <a:rPr lang="en-US" dirty="0"/>
              <a:t> through the </a:t>
            </a:r>
            <a:r>
              <a:rPr lang="en-US" i="1" dirty="0"/>
              <a:t>cg</a:t>
            </a:r>
            <a:r>
              <a:rPr lang="en-US" dirty="0"/>
              <a:t> (m)</a:t>
            </a:r>
          </a:p>
          <a:p>
            <a:pPr marL="457200" lvl="1" indent="0" algn="r">
              <a:buNone/>
            </a:pPr>
            <a:r>
              <a:rPr lang="en-US" dirty="0"/>
              <a:t> </a:t>
            </a:r>
            <a:r>
              <a:rPr lang="en-US" sz="1400" i="1" dirty="0"/>
              <a:t>(continued)</a:t>
            </a:r>
            <a:endParaRPr lang="en-US" dirty="0"/>
          </a:p>
        </p:txBody>
      </p:sp>
    </p:spTree>
    <p:extLst>
      <p:ext uri="{BB962C8B-B14F-4D97-AF65-F5344CB8AC3E}">
        <p14:creationId xmlns:p14="http://schemas.microsoft.com/office/powerpoint/2010/main" val="5347341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09384-B449-7347-96D3-49F08E494D6C}"/>
              </a:ext>
            </a:extLst>
          </p:cNvPr>
          <p:cNvSpPr>
            <a:spLocks noGrp="1"/>
          </p:cNvSpPr>
          <p:nvPr>
            <p:ph type="title"/>
          </p:nvPr>
        </p:nvSpPr>
        <p:spPr/>
        <p:txBody>
          <a:bodyPr/>
          <a:lstStyle/>
          <a:p>
            <a:r>
              <a:rPr lang="en-US" dirty="0"/>
              <a:t>Moment of Inertia </a:t>
            </a:r>
            <a:r>
              <a:rPr lang="en-US" sz="2400" i="1" dirty="0"/>
              <a:t>(continued)</a:t>
            </a:r>
          </a:p>
        </p:txBody>
      </p:sp>
      <p:sp>
        <p:nvSpPr>
          <p:cNvPr id="3" name="Content Placeholder 2">
            <a:extLst>
              <a:ext uri="{FF2B5EF4-FFF2-40B4-BE49-F238E27FC236}">
                <a16:creationId xmlns:a16="http://schemas.microsoft.com/office/drawing/2014/main" id="{2EE9A0AC-2AFC-EE4E-B966-8F6439E5CF57}"/>
              </a:ext>
            </a:extLst>
          </p:cNvPr>
          <p:cNvSpPr>
            <a:spLocks noGrp="1"/>
          </p:cNvSpPr>
          <p:nvPr>
            <p:ph idx="1"/>
          </p:nvPr>
        </p:nvSpPr>
        <p:spPr/>
        <p:txBody>
          <a:bodyPr/>
          <a:lstStyle/>
          <a:p>
            <a:r>
              <a:rPr lang="en-US" dirty="0"/>
              <a:t>Moment of inertia (</a:t>
            </a:r>
            <a:r>
              <a:rPr lang="en-US" i="1" dirty="0"/>
              <a:t>I</a:t>
            </a:r>
            <a:r>
              <a:rPr lang="en-US" dirty="0"/>
              <a:t>) depends on</a:t>
            </a:r>
          </a:p>
          <a:p>
            <a:pPr lvl="1"/>
            <a:r>
              <a:rPr lang="en-US" dirty="0"/>
              <a:t>Mass</a:t>
            </a:r>
          </a:p>
          <a:p>
            <a:pPr lvl="1"/>
            <a:r>
              <a:rPr lang="en-US" dirty="0"/>
              <a:t>Distribution of the mass</a:t>
            </a:r>
          </a:p>
          <a:p>
            <a:pPr marL="457200" lvl="1" indent="0">
              <a:buNone/>
            </a:pPr>
            <a:endParaRPr lang="en-US" dirty="0"/>
          </a:p>
          <a:p>
            <a:pPr marL="365125" lvl="1" indent="-342900"/>
            <a:r>
              <a:rPr lang="en-US" dirty="0"/>
              <a:t>Distribution has a greater effect, as seen by </a:t>
            </a:r>
            <a:r>
              <a:rPr lang="en-US" i="1" dirty="0"/>
              <a:t> I</a:t>
            </a:r>
            <a:r>
              <a:rPr lang="en-US" i="1" baseline="-25000" dirty="0"/>
              <a:t>a</a:t>
            </a:r>
            <a:r>
              <a:rPr lang="en-US" dirty="0"/>
              <a:t> = </a:t>
            </a:r>
            <a:r>
              <a:rPr lang="en-US" i="1" dirty="0"/>
              <a:t>mk</a:t>
            </a:r>
            <a:r>
              <a:rPr lang="en-US" i="1" baseline="-25000" dirty="0"/>
              <a:t>a</a:t>
            </a:r>
            <a:r>
              <a:rPr lang="en-US" baseline="30000" dirty="0"/>
              <a:t>2</a:t>
            </a:r>
            <a:endParaRPr lang="en-US" dirty="0"/>
          </a:p>
          <a:p>
            <a:pPr lvl="1"/>
            <a:endParaRPr lang="en-US" dirty="0"/>
          </a:p>
          <a:p>
            <a:r>
              <a:rPr lang="en-US" dirty="0"/>
              <a:t>Double the mass = 2 × </a:t>
            </a:r>
            <a:r>
              <a:rPr lang="en-US" i="1" dirty="0"/>
              <a:t>I</a:t>
            </a:r>
            <a:r>
              <a:rPr lang="en-US" dirty="0"/>
              <a:t> (double)</a:t>
            </a:r>
            <a:endParaRPr lang="en-US" i="1" dirty="0"/>
          </a:p>
          <a:p>
            <a:r>
              <a:rPr lang="en-US" dirty="0"/>
              <a:t>Double the radius of gyration = 4 × </a:t>
            </a:r>
            <a:r>
              <a:rPr lang="en-US" i="1" dirty="0"/>
              <a:t>I</a:t>
            </a:r>
            <a:r>
              <a:rPr lang="en-US" dirty="0"/>
              <a:t> (quadruple)</a:t>
            </a:r>
            <a:endParaRPr lang="en-US" i="1" dirty="0"/>
          </a:p>
        </p:txBody>
      </p:sp>
    </p:spTree>
    <p:extLst>
      <p:ext uri="{BB962C8B-B14F-4D97-AF65-F5344CB8AC3E}">
        <p14:creationId xmlns:p14="http://schemas.microsoft.com/office/powerpoint/2010/main" val="8896353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A83D0-C8FF-8F4D-AAE8-245E093232CF}"/>
              </a:ext>
            </a:extLst>
          </p:cNvPr>
          <p:cNvSpPr>
            <a:spLocks noGrp="1"/>
          </p:cNvSpPr>
          <p:nvPr>
            <p:ph type="title"/>
          </p:nvPr>
        </p:nvSpPr>
        <p:spPr/>
        <p:txBody>
          <a:bodyPr/>
          <a:lstStyle/>
          <a:p>
            <a:r>
              <a:rPr lang="en-US" dirty="0"/>
              <a:t>Moment of Inertia About Eccentric Axes</a:t>
            </a:r>
          </a:p>
        </p:txBody>
      </p:sp>
      <p:sp>
        <p:nvSpPr>
          <p:cNvPr id="3" name="Content Placeholder 2">
            <a:extLst>
              <a:ext uri="{FF2B5EF4-FFF2-40B4-BE49-F238E27FC236}">
                <a16:creationId xmlns:a16="http://schemas.microsoft.com/office/drawing/2014/main" id="{04D8AC29-1591-F343-9D01-C5CFBA24F035}"/>
              </a:ext>
            </a:extLst>
          </p:cNvPr>
          <p:cNvSpPr>
            <a:spLocks noGrp="1"/>
          </p:cNvSpPr>
          <p:nvPr>
            <p:ph idx="1"/>
          </p:nvPr>
        </p:nvSpPr>
        <p:spPr>
          <a:xfrm>
            <a:off x="838200" y="1807919"/>
            <a:ext cx="10515600" cy="4367594"/>
          </a:xfrm>
        </p:spPr>
        <p:txBody>
          <a:bodyPr/>
          <a:lstStyle/>
          <a:p>
            <a:r>
              <a:rPr lang="en-US" dirty="0"/>
              <a:t>Not all rotation occurs around the </a:t>
            </a:r>
            <a:r>
              <a:rPr lang="en-US" i="1" dirty="0"/>
              <a:t>cg</a:t>
            </a:r>
          </a:p>
          <a:p>
            <a:pPr lvl="1"/>
            <a:r>
              <a:rPr lang="en-US" dirty="0"/>
              <a:t>Eccentric axis: Implement axis not passing through </a:t>
            </a:r>
            <a:r>
              <a:rPr lang="en-US" i="1" dirty="0"/>
              <a:t>cg</a:t>
            </a:r>
          </a:p>
          <a:p>
            <a:pPr lvl="1"/>
            <a:endParaRPr lang="en-US" dirty="0"/>
          </a:p>
          <a:p>
            <a:r>
              <a:rPr lang="en-US" dirty="0"/>
              <a:t>Performer holds “grip” or “end” of implement, not </a:t>
            </a:r>
            <a:r>
              <a:rPr lang="en-US" i="1" dirty="0"/>
              <a:t>cg</a:t>
            </a:r>
          </a:p>
          <a:p>
            <a:pPr lvl="1"/>
            <a:r>
              <a:rPr lang="en-US" dirty="0"/>
              <a:t>Bat, hammer, stick, racket</a:t>
            </a:r>
          </a:p>
          <a:p>
            <a:endParaRPr lang="en-US" dirty="0"/>
          </a:p>
          <a:p>
            <a:r>
              <a:rPr lang="en-US" dirty="0"/>
              <a:t>New axis is called a </a:t>
            </a:r>
            <a:r>
              <a:rPr lang="en-US" i="1" dirty="0"/>
              <a:t>parallel axis</a:t>
            </a:r>
            <a:endParaRPr lang="en-US" dirty="0"/>
          </a:p>
          <a:p>
            <a:pPr lvl="2"/>
            <a:endParaRPr lang="en-US" dirty="0"/>
          </a:p>
          <a:p>
            <a:r>
              <a:rPr lang="en-US" dirty="0"/>
              <a:t>Mass farther from axis of rotation means </a:t>
            </a:r>
            <a:r>
              <a:rPr lang="en-US" i="1" dirty="0"/>
              <a:t>I</a:t>
            </a:r>
            <a:r>
              <a:rPr lang="en-US" dirty="0"/>
              <a:t> is greater</a:t>
            </a:r>
          </a:p>
          <a:p>
            <a:pPr marL="0" indent="0" algn="r">
              <a:buNone/>
            </a:pPr>
            <a:r>
              <a:rPr lang="en-US" sz="1400" i="1" dirty="0"/>
              <a:t>(continued)</a:t>
            </a:r>
          </a:p>
        </p:txBody>
      </p:sp>
    </p:spTree>
    <p:extLst>
      <p:ext uri="{BB962C8B-B14F-4D97-AF65-F5344CB8AC3E}">
        <p14:creationId xmlns:p14="http://schemas.microsoft.com/office/powerpoint/2010/main" val="39049861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A83D0-C8FF-8F4D-AAE8-245E093232CF}"/>
              </a:ext>
            </a:extLst>
          </p:cNvPr>
          <p:cNvSpPr>
            <a:spLocks noGrp="1"/>
          </p:cNvSpPr>
          <p:nvPr>
            <p:ph type="title"/>
          </p:nvPr>
        </p:nvSpPr>
        <p:spPr/>
        <p:txBody>
          <a:bodyPr/>
          <a:lstStyle/>
          <a:p>
            <a:r>
              <a:rPr lang="en-US" dirty="0"/>
              <a:t>Moment of Inertia</a:t>
            </a:r>
            <a:br>
              <a:rPr lang="en-US" dirty="0"/>
            </a:br>
            <a:r>
              <a:rPr lang="en-US" dirty="0"/>
              <a:t>About Eccentric Axes </a:t>
            </a:r>
            <a:r>
              <a:rPr lang="en-US" sz="2400" i="1" dirty="0"/>
              <a:t>(continued)</a:t>
            </a:r>
          </a:p>
        </p:txBody>
      </p:sp>
      <p:sp>
        <p:nvSpPr>
          <p:cNvPr id="3" name="Content Placeholder 2">
            <a:extLst>
              <a:ext uri="{FF2B5EF4-FFF2-40B4-BE49-F238E27FC236}">
                <a16:creationId xmlns:a16="http://schemas.microsoft.com/office/drawing/2014/main" id="{04D8AC29-1591-F343-9D01-C5CFBA24F035}"/>
              </a:ext>
            </a:extLst>
          </p:cNvPr>
          <p:cNvSpPr>
            <a:spLocks noGrp="1"/>
          </p:cNvSpPr>
          <p:nvPr>
            <p:ph idx="1"/>
          </p:nvPr>
        </p:nvSpPr>
        <p:spPr>
          <a:xfrm>
            <a:off x="838200" y="1974573"/>
            <a:ext cx="10515600" cy="4001683"/>
          </a:xfrm>
        </p:spPr>
        <p:txBody>
          <a:bodyPr/>
          <a:lstStyle/>
          <a:p>
            <a:r>
              <a:rPr lang="en-US" dirty="0"/>
              <a:t>Mathematically:    </a:t>
            </a:r>
            <a:r>
              <a:rPr lang="en-US" i="1" dirty="0" err="1"/>
              <a:t>I</a:t>
            </a:r>
            <a:r>
              <a:rPr lang="en-US" i="1" baseline="-25000" dirty="0" err="1"/>
              <a:t>b</a:t>
            </a:r>
            <a:r>
              <a:rPr lang="en-US" dirty="0"/>
              <a:t> = </a:t>
            </a:r>
            <a:r>
              <a:rPr lang="en-US" i="1" dirty="0" err="1"/>
              <a:t>I</a:t>
            </a:r>
            <a:r>
              <a:rPr lang="en-US" i="1" baseline="-25000" dirty="0" err="1"/>
              <a:t>cg</a:t>
            </a:r>
            <a:r>
              <a:rPr lang="en-US" dirty="0"/>
              <a:t> + </a:t>
            </a:r>
            <a:r>
              <a:rPr lang="en-US" i="1" dirty="0"/>
              <a:t>mr</a:t>
            </a:r>
            <a:r>
              <a:rPr lang="en-US" baseline="30000" dirty="0"/>
              <a:t>2</a:t>
            </a:r>
            <a:r>
              <a:rPr lang="en-US" dirty="0"/>
              <a:t> </a:t>
            </a:r>
          </a:p>
          <a:p>
            <a:pPr marL="0" indent="0">
              <a:buNone/>
            </a:pPr>
            <a:endParaRPr lang="en-US" dirty="0"/>
          </a:p>
          <a:p>
            <a:pPr marL="457200" lvl="1" indent="0">
              <a:buNone/>
            </a:pPr>
            <a:r>
              <a:rPr lang="en-US" sz="2800" dirty="0"/>
              <a:t>Where</a:t>
            </a:r>
          </a:p>
          <a:p>
            <a:pPr lvl="2"/>
            <a:r>
              <a:rPr lang="en-US" sz="2400" i="1" dirty="0" err="1"/>
              <a:t>I</a:t>
            </a:r>
            <a:r>
              <a:rPr lang="en-US" sz="2400" i="1" baseline="-25000" dirty="0" err="1"/>
              <a:t>b</a:t>
            </a:r>
            <a:r>
              <a:rPr lang="en-US" sz="2400" dirty="0"/>
              <a:t> = moment of inertia about axis </a:t>
            </a:r>
            <a:r>
              <a:rPr lang="en-US" sz="2400" i="1" dirty="0"/>
              <a:t>b</a:t>
            </a:r>
            <a:endParaRPr lang="en-US" sz="2400" dirty="0"/>
          </a:p>
          <a:p>
            <a:pPr lvl="2"/>
            <a:r>
              <a:rPr lang="en-US" sz="2400" i="1" dirty="0" err="1"/>
              <a:t>I</a:t>
            </a:r>
            <a:r>
              <a:rPr lang="en-US" sz="2400" i="1" baseline="-25000" dirty="0" err="1"/>
              <a:t>cg</a:t>
            </a:r>
            <a:r>
              <a:rPr lang="en-US" sz="2400" dirty="0"/>
              <a:t> = moment of inertia about axis through the object’s center of gravity and parallel to axis </a:t>
            </a:r>
            <a:r>
              <a:rPr lang="en-US" sz="2400" i="1" dirty="0"/>
              <a:t>b</a:t>
            </a:r>
            <a:endParaRPr lang="en-US" sz="2400" dirty="0"/>
          </a:p>
          <a:p>
            <a:pPr lvl="2"/>
            <a:r>
              <a:rPr lang="en-US" sz="2400" i="1" dirty="0"/>
              <a:t>m</a:t>
            </a:r>
            <a:r>
              <a:rPr lang="en-US" sz="2400" dirty="0"/>
              <a:t> = mass of object</a:t>
            </a:r>
          </a:p>
          <a:p>
            <a:pPr lvl="2"/>
            <a:r>
              <a:rPr lang="en-US" sz="2400" i="1" dirty="0"/>
              <a:t>r</a:t>
            </a:r>
            <a:r>
              <a:rPr lang="en-US" sz="2400" dirty="0"/>
              <a:t> = radius = distance from axis </a:t>
            </a:r>
            <a:r>
              <a:rPr lang="en-US" sz="2400" i="1" dirty="0"/>
              <a:t>b</a:t>
            </a:r>
            <a:r>
              <a:rPr lang="en-US" sz="2400" dirty="0"/>
              <a:t> to parallel axis through the center of gravity</a:t>
            </a:r>
          </a:p>
        </p:txBody>
      </p:sp>
    </p:spTree>
    <p:extLst>
      <p:ext uri="{BB962C8B-B14F-4D97-AF65-F5344CB8AC3E}">
        <p14:creationId xmlns:p14="http://schemas.microsoft.com/office/powerpoint/2010/main" val="21978360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EC979-D343-4044-B507-859B79457E29}"/>
              </a:ext>
            </a:extLst>
          </p:cNvPr>
          <p:cNvSpPr>
            <a:spLocks noGrp="1"/>
          </p:cNvSpPr>
          <p:nvPr>
            <p:ph type="title"/>
          </p:nvPr>
        </p:nvSpPr>
        <p:spPr/>
        <p:txBody>
          <a:bodyPr/>
          <a:lstStyle/>
          <a:p>
            <a:r>
              <a:rPr lang="en-US" dirty="0"/>
              <a:t>Moments of Inertia in the Human Body</a:t>
            </a:r>
          </a:p>
        </p:txBody>
      </p:sp>
      <p:sp>
        <p:nvSpPr>
          <p:cNvPr id="3" name="Content Placeholder 2">
            <a:extLst>
              <a:ext uri="{FF2B5EF4-FFF2-40B4-BE49-F238E27FC236}">
                <a16:creationId xmlns:a16="http://schemas.microsoft.com/office/drawing/2014/main" id="{9FF0DB53-ECF5-1D4E-814B-C6954A903E4D}"/>
              </a:ext>
            </a:extLst>
          </p:cNvPr>
          <p:cNvSpPr>
            <a:spLocks noGrp="1"/>
          </p:cNvSpPr>
          <p:nvPr>
            <p:ph idx="1"/>
          </p:nvPr>
        </p:nvSpPr>
        <p:spPr/>
        <p:txBody>
          <a:bodyPr/>
          <a:lstStyle/>
          <a:p>
            <a:r>
              <a:rPr lang="en-US" sz="3200" dirty="0"/>
              <a:t>Three principal axes in the human body</a:t>
            </a:r>
          </a:p>
          <a:p>
            <a:pPr lvl="1"/>
            <a:r>
              <a:rPr lang="en-US" sz="2800" dirty="0"/>
              <a:t>Anteroposterior (cartwheel)</a:t>
            </a:r>
          </a:p>
          <a:p>
            <a:pPr lvl="1"/>
            <a:r>
              <a:rPr lang="en-US" sz="2800" dirty="0"/>
              <a:t>Transverse (somersault)</a:t>
            </a:r>
          </a:p>
          <a:p>
            <a:pPr lvl="1"/>
            <a:r>
              <a:rPr lang="en-US" sz="2800" dirty="0"/>
              <a:t>Longitudinal (twist)</a:t>
            </a:r>
          </a:p>
          <a:p>
            <a:pPr lvl="2"/>
            <a:endParaRPr lang="en-US" dirty="0"/>
          </a:p>
          <a:p>
            <a:r>
              <a:rPr lang="en-US" dirty="0"/>
              <a:t>The moment of inertia around each axis depends on the position or orientation of the limbs relative to the axis</a:t>
            </a:r>
          </a:p>
        </p:txBody>
      </p:sp>
    </p:spTree>
    <p:extLst>
      <p:ext uri="{BB962C8B-B14F-4D97-AF65-F5344CB8AC3E}">
        <p14:creationId xmlns:p14="http://schemas.microsoft.com/office/powerpoint/2010/main" val="4052635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DDC98-84D4-8548-8B8C-C66C1FA049D5}"/>
              </a:ext>
            </a:extLst>
          </p:cNvPr>
          <p:cNvSpPr>
            <a:spLocks noGrp="1"/>
          </p:cNvSpPr>
          <p:nvPr>
            <p:ph type="title"/>
          </p:nvPr>
        </p:nvSpPr>
        <p:spPr/>
        <p:txBody>
          <a:bodyPr/>
          <a:lstStyle/>
          <a:p>
            <a:r>
              <a:rPr lang="en-US" dirty="0"/>
              <a:t>Three Principal Axes of Rotation</a:t>
            </a:r>
            <a:br>
              <a:rPr lang="en-US" dirty="0"/>
            </a:br>
            <a:r>
              <a:rPr lang="en-US" dirty="0"/>
              <a:t>for the Human Body</a:t>
            </a:r>
          </a:p>
        </p:txBody>
      </p:sp>
      <p:pic>
        <p:nvPicPr>
          <p:cNvPr id="5" name="Content Placeholder 4">
            <a:extLst>
              <a:ext uri="{FF2B5EF4-FFF2-40B4-BE49-F238E27FC236}">
                <a16:creationId xmlns:a16="http://schemas.microsoft.com/office/drawing/2014/main" id="{6B31FACB-CF9A-4F65-825F-E718488352B3}"/>
              </a:ext>
            </a:extLst>
          </p:cNvPr>
          <p:cNvPicPr>
            <a:picLocks noGrp="1" noChangeAspect="1"/>
          </p:cNvPicPr>
          <p:nvPr>
            <p:ph idx="1"/>
          </p:nvPr>
        </p:nvPicPr>
        <p:blipFill>
          <a:blip r:embed="rId2"/>
          <a:stretch>
            <a:fillRect/>
          </a:stretch>
        </p:blipFill>
        <p:spPr>
          <a:xfrm>
            <a:off x="4698477" y="1808163"/>
            <a:ext cx="2795046" cy="4168775"/>
          </a:xfrm>
        </p:spPr>
      </p:pic>
    </p:spTree>
    <p:extLst>
      <p:ext uri="{BB962C8B-B14F-4D97-AF65-F5344CB8AC3E}">
        <p14:creationId xmlns:p14="http://schemas.microsoft.com/office/powerpoint/2010/main" val="34062602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734DA-2D7C-9B45-93EE-A3572DB70843}"/>
              </a:ext>
            </a:extLst>
          </p:cNvPr>
          <p:cNvSpPr>
            <a:spLocks noGrp="1"/>
          </p:cNvSpPr>
          <p:nvPr>
            <p:ph type="title"/>
          </p:nvPr>
        </p:nvSpPr>
        <p:spPr/>
        <p:txBody>
          <a:bodyPr/>
          <a:lstStyle/>
          <a:p>
            <a:r>
              <a:rPr lang="en-US" dirty="0"/>
              <a:t>Manipulating the Moments of Inertia</a:t>
            </a:r>
            <a:br>
              <a:rPr lang="en-US" dirty="0"/>
            </a:br>
            <a:r>
              <a:rPr lang="en-US" dirty="0"/>
              <a:t>of the Human Body</a:t>
            </a:r>
          </a:p>
        </p:txBody>
      </p:sp>
      <p:sp>
        <p:nvSpPr>
          <p:cNvPr id="3" name="Content Placeholder 2">
            <a:extLst>
              <a:ext uri="{FF2B5EF4-FFF2-40B4-BE49-F238E27FC236}">
                <a16:creationId xmlns:a16="http://schemas.microsoft.com/office/drawing/2014/main" id="{12FB276A-8771-4A41-8F12-E92477749206}"/>
              </a:ext>
            </a:extLst>
          </p:cNvPr>
          <p:cNvSpPr>
            <a:spLocks noGrp="1"/>
          </p:cNvSpPr>
          <p:nvPr>
            <p:ph idx="1"/>
          </p:nvPr>
        </p:nvSpPr>
        <p:spPr>
          <a:xfrm>
            <a:off x="838200" y="2107095"/>
            <a:ext cx="10515600" cy="3869161"/>
          </a:xfrm>
        </p:spPr>
        <p:txBody>
          <a:bodyPr/>
          <a:lstStyle/>
          <a:p>
            <a:r>
              <a:rPr lang="en-US" dirty="0"/>
              <a:t>Altering the relative angle at a joint or joints changes </a:t>
            </a:r>
            <a:r>
              <a:rPr lang="en-US" i="1" dirty="0"/>
              <a:t>I </a:t>
            </a:r>
            <a:r>
              <a:rPr lang="en-US" dirty="0"/>
              <a:t>by</a:t>
            </a:r>
            <a:r>
              <a:rPr lang="en-US" i="1" dirty="0"/>
              <a:t> </a:t>
            </a:r>
            <a:r>
              <a:rPr lang="en-US" dirty="0"/>
              <a:t>changing the mass distribution around a joint axis</a:t>
            </a:r>
            <a:endParaRPr lang="en-US" i="1" dirty="0"/>
          </a:p>
          <a:p>
            <a:pPr lvl="1"/>
            <a:r>
              <a:rPr lang="en-US" dirty="0"/>
              <a:t>Sprinter’s leg during recovery phase</a:t>
            </a:r>
          </a:p>
          <a:p>
            <a:pPr lvl="1"/>
            <a:r>
              <a:rPr lang="en-US" dirty="0"/>
              <a:t>Swinging a tool</a:t>
            </a:r>
          </a:p>
          <a:p>
            <a:pPr lvl="1"/>
            <a:endParaRPr lang="en-US" dirty="0"/>
          </a:p>
          <a:p>
            <a:pPr lvl="1"/>
            <a:endParaRPr lang="en-US" dirty="0"/>
          </a:p>
          <a:p>
            <a:pPr lvl="1"/>
            <a:endParaRPr lang="en-US" dirty="0"/>
          </a:p>
          <a:p>
            <a:pPr lvl="1"/>
            <a:endParaRPr lang="en-US" dirty="0"/>
          </a:p>
          <a:p>
            <a:pPr lvl="1"/>
            <a:endParaRPr lang="en-US" dirty="0"/>
          </a:p>
          <a:p>
            <a:pPr marL="457200" lvl="1" indent="0" algn="r">
              <a:buNone/>
            </a:pPr>
            <a:r>
              <a:rPr lang="en-US" sz="1400" i="1" dirty="0"/>
              <a:t>(continued)</a:t>
            </a:r>
          </a:p>
        </p:txBody>
      </p:sp>
    </p:spTree>
    <p:extLst>
      <p:ext uri="{BB962C8B-B14F-4D97-AF65-F5344CB8AC3E}">
        <p14:creationId xmlns:p14="http://schemas.microsoft.com/office/powerpoint/2010/main" val="101566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734DA-2D7C-9B45-93EE-A3572DB70843}"/>
              </a:ext>
            </a:extLst>
          </p:cNvPr>
          <p:cNvSpPr>
            <a:spLocks noGrp="1"/>
          </p:cNvSpPr>
          <p:nvPr>
            <p:ph type="title"/>
          </p:nvPr>
        </p:nvSpPr>
        <p:spPr/>
        <p:txBody>
          <a:bodyPr/>
          <a:lstStyle/>
          <a:p>
            <a:r>
              <a:rPr lang="en-US" dirty="0"/>
              <a:t>Manipulating the Moments of Inertia</a:t>
            </a:r>
            <a:br>
              <a:rPr lang="en-US" dirty="0"/>
            </a:br>
            <a:r>
              <a:rPr lang="en-US" dirty="0"/>
              <a:t>of the Human Body</a:t>
            </a:r>
            <a:r>
              <a:rPr lang="en-US" sz="2400" i="1" dirty="0"/>
              <a:t> (continued)</a:t>
            </a:r>
          </a:p>
        </p:txBody>
      </p:sp>
      <p:sp>
        <p:nvSpPr>
          <p:cNvPr id="3" name="Content Placeholder 2">
            <a:extLst>
              <a:ext uri="{FF2B5EF4-FFF2-40B4-BE49-F238E27FC236}">
                <a16:creationId xmlns:a16="http://schemas.microsoft.com/office/drawing/2014/main" id="{12FB276A-8771-4A41-8F12-E92477749206}"/>
              </a:ext>
            </a:extLst>
          </p:cNvPr>
          <p:cNvSpPr>
            <a:spLocks noGrp="1"/>
          </p:cNvSpPr>
          <p:nvPr>
            <p:ph idx="1"/>
          </p:nvPr>
        </p:nvSpPr>
        <p:spPr/>
        <p:txBody>
          <a:bodyPr/>
          <a:lstStyle/>
          <a:p>
            <a:pPr marL="457200" lvl="1" indent="0">
              <a:buNone/>
            </a:pPr>
            <a:endParaRPr lang="en-US" dirty="0"/>
          </a:p>
          <a:p>
            <a:r>
              <a:rPr lang="en-US" dirty="0"/>
              <a:t>Altering the relative angle at many joints changes the </a:t>
            </a:r>
            <a:r>
              <a:rPr lang="en-US" i="1" dirty="0" err="1"/>
              <a:t>I</a:t>
            </a:r>
            <a:r>
              <a:rPr lang="en-US" i="1" baseline="-25000" dirty="0" err="1"/>
              <a:t>cg</a:t>
            </a:r>
            <a:r>
              <a:rPr lang="en-US" dirty="0"/>
              <a:t> by changing the mass distribution around the </a:t>
            </a:r>
            <a:r>
              <a:rPr lang="en-US" i="1" dirty="0"/>
              <a:t>cg</a:t>
            </a:r>
          </a:p>
          <a:p>
            <a:pPr lvl="1"/>
            <a:r>
              <a:rPr lang="en-US" dirty="0"/>
              <a:t>Arm use by figure skaters when spinning</a:t>
            </a:r>
          </a:p>
          <a:p>
            <a:pPr lvl="1"/>
            <a:r>
              <a:rPr lang="en-US" dirty="0"/>
              <a:t>Tuck versus layout position of divers and gymnasts in somersaults</a:t>
            </a:r>
          </a:p>
        </p:txBody>
      </p:sp>
    </p:spTree>
    <p:extLst>
      <p:ext uri="{BB962C8B-B14F-4D97-AF65-F5344CB8AC3E}">
        <p14:creationId xmlns:p14="http://schemas.microsoft.com/office/powerpoint/2010/main" val="10986812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654F89-E8BF-FB4C-A762-2C61656262B4}"/>
              </a:ext>
            </a:extLst>
          </p:cNvPr>
          <p:cNvSpPr>
            <a:spLocks noGrp="1"/>
          </p:cNvSpPr>
          <p:nvPr>
            <p:ph type="title"/>
          </p:nvPr>
        </p:nvSpPr>
        <p:spPr/>
        <p:txBody>
          <a:bodyPr/>
          <a:lstStyle/>
          <a:p>
            <a:r>
              <a:rPr lang="en-US"/>
              <a:t>Knee and Hip Flexion of the Recovery Leg</a:t>
            </a:r>
            <a:endParaRPr lang="en-US" dirty="0"/>
          </a:p>
        </p:txBody>
      </p:sp>
      <p:pic>
        <p:nvPicPr>
          <p:cNvPr id="5" name="Content Placeholder 4">
            <a:extLst>
              <a:ext uri="{FF2B5EF4-FFF2-40B4-BE49-F238E27FC236}">
                <a16:creationId xmlns:a16="http://schemas.microsoft.com/office/drawing/2014/main" id="{17017B9F-F434-49FB-B03D-BF691B4F7213}"/>
              </a:ext>
            </a:extLst>
          </p:cNvPr>
          <p:cNvPicPr>
            <a:picLocks noGrp="1" noChangeAspect="1"/>
          </p:cNvPicPr>
          <p:nvPr>
            <p:ph idx="1"/>
          </p:nvPr>
        </p:nvPicPr>
        <p:blipFill>
          <a:blip r:embed="rId2"/>
          <a:stretch>
            <a:fillRect/>
          </a:stretch>
        </p:blipFill>
        <p:spPr>
          <a:xfrm>
            <a:off x="4752855" y="1808163"/>
            <a:ext cx="2686290" cy="4404378"/>
          </a:xfrm>
        </p:spPr>
      </p:pic>
    </p:spTree>
    <p:extLst>
      <p:ext uri="{BB962C8B-B14F-4D97-AF65-F5344CB8AC3E}">
        <p14:creationId xmlns:p14="http://schemas.microsoft.com/office/powerpoint/2010/main" val="3328764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Moments of Inertia and Linear Velocity</a:t>
            </a:r>
          </a:p>
        </p:txBody>
      </p:sp>
      <p:sp>
        <p:nvSpPr>
          <p:cNvPr id="3" name="Content Placeholder 2"/>
          <p:cNvSpPr>
            <a:spLocks noGrp="1"/>
          </p:cNvSpPr>
          <p:nvPr>
            <p:ph idx="1"/>
          </p:nvPr>
        </p:nvSpPr>
        <p:spPr/>
        <p:txBody>
          <a:bodyPr/>
          <a:lstStyle/>
          <a:p>
            <a:r>
              <a:rPr lang="en-US" dirty="0"/>
              <a:t>Tangential velocity (</a:t>
            </a:r>
            <a:r>
              <a:rPr lang="en-US" i="1" dirty="0" err="1"/>
              <a:t>v</a:t>
            </a:r>
            <a:r>
              <a:rPr lang="en-US" i="1" baseline="-25000" dirty="0" err="1"/>
              <a:t>T</a:t>
            </a:r>
            <a:r>
              <a:rPr lang="en-US" dirty="0"/>
              <a:t>) greater with longer radius</a:t>
            </a:r>
          </a:p>
          <a:p>
            <a:r>
              <a:rPr lang="en-US" dirty="0"/>
              <a:t>Moment of inertia (</a:t>
            </a:r>
            <a:r>
              <a:rPr lang="en-US" i="1" dirty="0"/>
              <a:t>I</a:t>
            </a:r>
            <a:r>
              <a:rPr lang="en-US" dirty="0"/>
              <a:t>) greater with longer radius</a:t>
            </a:r>
          </a:p>
          <a:p>
            <a:endParaRPr lang="en-US" dirty="0"/>
          </a:p>
          <a:p>
            <a:r>
              <a:rPr lang="en-US" dirty="0"/>
              <a:t>Trade-off when choosing length of swinging implement</a:t>
            </a:r>
          </a:p>
          <a:p>
            <a:pPr lvl="1"/>
            <a:r>
              <a:rPr lang="en-US" dirty="0"/>
              <a:t>Ease of swing versus effectiveness of velocity achieved</a:t>
            </a:r>
          </a:p>
          <a:p>
            <a:pPr lvl="2"/>
            <a:r>
              <a:rPr lang="en-US" dirty="0"/>
              <a:t>Bat, stick, racket, hammer</a:t>
            </a:r>
          </a:p>
          <a:p>
            <a:pPr lvl="2"/>
            <a:endParaRPr lang="en-US" dirty="0"/>
          </a:p>
          <a:p>
            <a:r>
              <a:rPr lang="en-US" dirty="0"/>
              <a:t>Equipment design changes (length, mass, distribution)</a:t>
            </a:r>
          </a:p>
          <a:p>
            <a:r>
              <a:rPr lang="en-US" dirty="0"/>
              <a:t>Technique changes (choking up)</a:t>
            </a:r>
          </a:p>
        </p:txBody>
      </p:sp>
    </p:spTree>
    <p:extLst>
      <p:ext uri="{BB962C8B-B14F-4D97-AF65-F5344CB8AC3E}">
        <p14:creationId xmlns:p14="http://schemas.microsoft.com/office/powerpoint/2010/main" val="13571734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Golf Club Head Designs</a:t>
            </a:r>
          </a:p>
        </p:txBody>
      </p:sp>
      <p:pic>
        <p:nvPicPr>
          <p:cNvPr id="5" name="Content Placeholder 4">
            <a:extLst>
              <a:ext uri="{FF2B5EF4-FFF2-40B4-BE49-F238E27FC236}">
                <a16:creationId xmlns:a16="http://schemas.microsoft.com/office/drawing/2014/main" id="{4AFF043A-8412-4473-BECC-873077CCA03B}"/>
              </a:ext>
            </a:extLst>
          </p:cNvPr>
          <p:cNvPicPr>
            <a:picLocks noGrp="1" noChangeAspect="1"/>
          </p:cNvPicPr>
          <p:nvPr>
            <p:ph idx="1"/>
          </p:nvPr>
        </p:nvPicPr>
        <p:blipFill>
          <a:blip r:embed="rId2"/>
          <a:stretch>
            <a:fillRect/>
          </a:stretch>
        </p:blipFill>
        <p:spPr>
          <a:xfrm>
            <a:off x="2516153" y="1719665"/>
            <a:ext cx="3398423" cy="4168775"/>
          </a:xfrm>
        </p:spPr>
      </p:pic>
      <p:pic>
        <p:nvPicPr>
          <p:cNvPr id="7" name="Picture 6">
            <a:extLst>
              <a:ext uri="{FF2B5EF4-FFF2-40B4-BE49-F238E27FC236}">
                <a16:creationId xmlns:a16="http://schemas.microsoft.com/office/drawing/2014/main" id="{9A0AD01A-A33F-483D-90FB-BFF13229FF0B}"/>
              </a:ext>
            </a:extLst>
          </p:cNvPr>
          <p:cNvPicPr>
            <a:picLocks noChangeAspect="1"/>
          </p:cNvPicPr>
          <p:nvPr/>
        </p:nvPicPr>
        <p:blipFill>
          <a:blip r:embed="rId3"/>
          <a:stretch>
            <a:fillRect/>
          </a:stretch>
        </p:blipFill>
        <p:spPr>
          <a:xfrm>
            <a:off x="6872434" y="1719665"/>
            <a:ext cx="2803413" cy="3745473"/>
          </a:xfrm>
          <a:prstGeom prst="rect">
            <a:avLst/>
          </a:prstGeom>
        </p:spPr>
      </p:pic>
    </p:spTree>
    <p:extLst>
      <p:ext uri="{BB962C8B-B14F-4D97-AF65-F5344CB8AC3E}">
        <p14:creationId xmlns:p14="http://schemas.microsoft.com/office/powerpoint/2010/main" val="40587328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Angular Momentum</a:t>
            </a:r>
          </a:p>
        </p:txBody>
      </p:sp>
      <p:sp>
        <p:nvSpPr>
          <p:cNvPr id="3" name="Content Placeholder 2"/>
          <p:cNvSpPr>
            <a:spLocks noGrp="1"/>
          </p:cNvSpPr>
          <p:nvPr>
            <p:ph idx="1"/>
          </p:nvPr>
        </p:nvSpPr>
        <p:spPr/>
        <p:txBody>
          <a:bodyPr/>
          <a:lstStyle/>
          <a:p>
            <a:r>
              <a:rPr lang="en-US" dirty="0"/>
              <a:t>Quantifies the angular motion of an object, describing both</a:t>
            </a:r>
          </a:p>
          <a:p>
            <a:pPr lvl="1"/>
            <a:r>
              <a:rPr lang="en-US" dirty="0"/>
              <a:t>Current state of motion</a:t>
            </a:r>
          </a:p>
          <a:p>
            <a:pPr lvl="1"/>
            <a:r>
              <a:rPr lang="en-US" dirty="0"/>
              <a:t>Resistance to changing motion</a:t>
            </a:r>
          </a:p>
          <a:p>
            <a:pPr lvl="1"/>
            <a:endParaRPr lang="en-US" dirty="0"/>
          </a:p>
          <a:p>
            <a:r>
              <a:rPr lang="en-US" i="1" dirty="0"/>
              <a:t>H</a:t>
            </a:r>
            <a:r>
              <a:rPr lang="en-US" i="1" baseline="-25000" dirty="0"/>
              <a:t>a</a:t>
            </a:r>
            <a:r>
              <a:rPr lang="en-US" i="1" dirty="0"/>
              <a:t> = </a:t>
            </a:r>
            <a:r>
              <a:rPr lang="en-US" i="1" dirty="0" err="1"/>
              <a:t>I</a:t>
            </a:r>
            <a:r>
              <a:rPr lang="en-US" i="1" baseline="-25000" dirty="0" err="1"/>
              <a:t>a</a:t>
            </a:r>
            <a:r>
              <a:rPr lang="el-GR" i="1" dirty="0"/>
              <a:t>ω</a:t>
            </a:r>
            <a:r>
              <a:rPr lang="en-US" i="1" baseline="-25000" dirty="0"/>
              <a:t>a</a:t>
            </a:r>
          </a:p>
          <a:p>
            <a:endParaRPr lang="en-US" baseline="-25000" dirty="0"/>
          </a:p>
          <a:p>
            <a:pPr marL="0" indent="0">
              <a:buNone/>
            </a:pPr>
            <a:r>
              <a:rPr lang="en-US" dirty="0"/>
              <a:t>Where</a:t>
            </a:r>
          </a:p>
          <a:p>
            <a:pPr lvl="1"/>
            <a:r>
              <a:rPr lang="en-US" i="1" dirty="0"/>
              <a:t>H</a:t>
            </a:r>
            <a:r>
              <a:rPr lang="en-US" i="1" baseline="-25000" dirty="0"/>
              <a:t>a</a:t>
            </a:r>
            <a:r>
              <a:rPr lang="en-US" i="1" dirty="0"/>
              <a:t> </a:t>
            </a:r>
            <a:r>
              <a:rPr lang="en-US" dirty="0"/>
              <a:t>= Angular momentum about axis </a:t>
            </a:r>
            <a:r>
              <a:rPr lang="en-US" i="1" dirty="0"/>
              <a:t>a </a:t>
            </a:r>
            <a:r>
              <a:rPr lang="en-US" sz="1800" dirty="0"/>
              <a:t>(kg∙m</a:t>
            </a:r>
            <a:r>
              <a:rPr lang="en-US" sz="1800" baseline="30000" dirty="0"/>
              <a:t>2</a:t>
            </a:r>
            <a:r>
              <a:rPr lang="en-US" sz="1800" dirty="0"/>
              <a:t>/s)</a:t>
            </a:r>
            <a:r>
              <a:rPr lang="en-US" dirty="0"/>
              <a:t> </a:t>
            </a:r>
          </a:p>
          <a:p>
            <a:pPr lvl="1"/>
            <a:r>
              <a:rPr lang="en-US" i="1" dirty="0"/>
              <a:t>I</a:t>
            </a:r>
            <a:r>
              <a:rPr lang="en-US" i="1" baseline="-25000" dirty="0"/>
              <a:t>a</a:t>
            </a:r>
            <a:r>
              <a:rPr lang="en-US" i="1" dirty="0"/>
              <a:t> </a:t>
            </a:r>
            <a:r>
              <a:rPr lang="en-US" dirty="0"/>
              <a:t>= moment of inertia about axis </a:t>
            </a:r>
            <a:r>
              <a:rPr lang="en-US" i="1" dirty="0"/>
              <a:t>a </a:t>
            </a:r>
            <a:r>
              <a:rPr lang="en-US" sz="1800" dirty="0"/>
              <a:t>(kg∙m</a:t>
            </a:r>
            <a:r>
              <a:rPr lang="en-US" sz="1800" baseline="30000" dirty="0"/>
              <a:t>2</a:t>
            </a:r>
            <a:r>
              <a:rPr lang="en-US" sz="1800" dirty="0"/>
              <a:t>/s)</a:t>
            </a:r>
            <a:endParaRPr lang="en-US" sz="1800" baseline="-25000" dirty="0"/>
          </a:p>
          <a:p>
            <a:pPr lvl="1"/>
            <a:r>
              <a:rPr lang="el-GR" i="1" dirty="0"/>
              <a:t>ω</a:t>
            </a:r>
            <a:r>
              <a:rPr lang="en-US" i="1" baseline="-25000" dirty="0"/>
              <a:t>a</a:t>
            </a:r>
            <a:r>
              <a:rPr lang="en-US" i="1" dirty="0"/>
              <a:t> </a:t>
            </a:r>
            <a:r>
              <a:rPr lang="en-US" dirty="0"/>
              <a:t>= angular velocity about axis </a:t>
            </a:r>
            <a:r>
              <a:rPr lang="en-US" i="1" dirty="0"/>
              <a:t>a </a:t>
            </a:r>
            <a:r>
              <a:rPr lang="en-US" sz="1800" dirty="0"/>
              <a:t>(must be in rad/s)</a:t>
            </a:r>
          </a:p>
          <a:p>
            <a:pPr marL="457200" lvl="1" indent="0" algn="r">
              <a:buNone/>
            </a:pPr>
            <a:r>
              <a:rPr lang="en-US" sz="1400" i="1" dirty="0"/>
              <a:t>(continued)</a:t>
            </a:r>
          </a:p>
        </p:txBody>
      </p:sp>
    </p:spTree>
    <p:extLst>
      <p:ext uri="{BB962C8B-B14F-4D97-AF65-F5344CB8AC3E}">
        <p14:creationId xmlns:p14="http://schemas.microsoft.com/office/powerpoint/2010/main" val="3755081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Angular Momentum </a:t>
            </a:r>
            <a:r>
              <a:rPr lang="en-US" sz="2400" i="1" dirty="0"/>
              <a:t>(continued)</a:t>
            </a:r>
          </a:p>
        </p:txBody>
      </p:sp>
      <p:sp>
        <p:nvSpPr>
          <p:cNvPr id="3" name="Content Placeholder 2"/>
          <p:cNvSpPr>
            <a:spLocks noGrp="1"/>
          </p:cNvSpPr>
          <p:nvPr>
            <p:ph idx="1"/>
          </p:nvPr>
        </p:nvSpPr>
        <p:spPr/>
        <p:txBody>
          <a:bodyPr/>
          <a:lstStyle/>
          <a:p>
            <a:r>
              <a:rPr lang="en-US" dirty="0"/>
              <a:t>Vector quantity: magnitude and direction</a:t>
            </a:r>
          </a:p>
          <a:p>
            <a:pPr lvl="1"/>
            <a:r>
              <a:rPr lang="en-US" dirty="0"/>
              <a:t>Magnitude: </a:t>
            </a:r>
            <a:r>
              <a:rPr lang="en-US" i="1" dirty="0"/>
              <a:t>I</a:t>
            </a:r>
            <a:r>
              <a:rPr lang="el-GR" i="1" dirty="0"/>
              <a:t>ω</a:t>
            </a:r>
            <a:r>
              <a:rPr lang="en-US" dirty="0"/>
              <a:t> (units: kg</a:t>
            </a:r>
            <a:r>
              <a:rPr lang="en-US" dirty="0">
                <a:latin typeface="Times New Roman" panose="02020603050405020304" pitchFamily="18" charset="0"/>
                <a:cs typeface="Times New Roman" panose="02020603050405020304" pitchFamily="18" charset="0"/>
              </a:rPr>
              <a:t>∙</a:t>
            </a:r>
            <a:r>
              <a:rPr lang="en-US" dirty="0"/>
              <a:t>m</a:t>
            </a:r>
            <a:r>
              <a:rPr lang="en-US" baseline="30000" dirty="0"/>
              <a:t>2</a:t>
            </a:r>
            <a:r>
              <a:rPr lang="en-US" dirty="0"/>
              <a:t>/s)</a:t>
            </a:r>
          </a:p>
          <a:p>
            <a:pPr lvl="1"/>
            <a:r>
              <a:rPr lang="en-US" dirty="0"/>
              <a:t>Direction: same as direction of </a:t>
            </a:r>
            <a:r>
              <a:rPr lang="el-GR" i="1" dirty="0"/>
              <a:t>ω</a:t>
            </a:r>
            <a:endParaRPr lang="en-US" i="1" dirty="0"/>
          </a:p>
          <a:p>
            <a:pPr lvl="2"/>
            <a:r>
              <a:rPr lang="en-US" dirty="0"/>
              <a:t>Follows right-hand rule conventions</a:t>
            </a:r>
          </a:p>
          <a:p>
            <a:pPr lvl="1"/>
            <a:endParaRPr lang="en-US" dirty="0"/>
          </a:p>
          <a:p>
            <a:r>
              <a:rPr lang="en-US" dirty="0"/>
              <a:t>Note</a:t>
            </a:r>
          </a:p>
          <a:p>
            <a:pPr lvl="1"/>
            <a:r>
              <a:rPr lang="en-US" i="1" dirty="0"/>
              <a:t>H</a:t>
            </a:r>
            <a:r>
              <a:rPr lang="en-US" i="1" baseline="-25000" dirty="0"/>
              <a:t>a</a:t>
            </a:r>
            <a:r>
              <a:rPr lang="en-US" i="1" dirty="0"/>
              <a:t> will change because of changes in either or both of I and </a:t>
            </a:r>
            <a:r>
              <a:rPr lang="el-GR" i="1" dirty="0"/>
              <a:t>ω</a:t>
            </a:r>
            <a:endParaRPr lang="en-US" i="1" dirty="0"/>
          </a:p>
          <a:p>
            <a:pPr lvl="2"/>
            <a:r>
              <a:rPr lang="en-US" dirty="0"/>
              <a:t>Unlike linear momentum where </a:t>
            </a:r>
            <a:r>
              <a:rPr lang="en-US" i="1" dirty="0"/>
              <a:t>v</a:t>
            </a:r>
            <a:r>
              <a:rPr lang="en-US" dirty="0"/>
              <a:t> varies, </a:t>
            </a:r>
            <a:r>
              <a:rPr lang="en-US" i="1" dirty="0"/>
              <a:t>m</a:t>
            </a:r>
            <a:r>
              <a:rPr lang="en-US" dirty="0"/>
              <a:t> constant in human movement</a:t>
            </a:r>
          </a:p>
        </p:txBody>
      </p:sp>
    </p:spTree>
    <p:extLst>
      <p:ext uri="{BB962C8B-B14F-4D97-AF65-F5344CB8AC3E}">
        <p14:creationId xmlns:p14="http://schemas.microsoft.com/office/powerpoint/2010/main" val="35861846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Angular Momentum of the Human Body</a:t>
            </a:r>
          </a:p>
        </p:txBody>
      </p:sp>
      <p:sp>
        <p:nvSpPr>
          <p:cNvPr id="3" name="Content Placeholder 2"/>
          <p:cNvSpPr>
            <a:spLocks noGrp="1"/>
          </p:cNvSpPr>
          <p:nvPr>
            <p:ph idx="1"/>
          </p:nvPr>
        </p:nvSpPr>
        <p:spPr/>
        <p:txBody>
          <a:bodyPr/>
          <a:lstStyle/>
          <a:p>
            <a:r>
              <a:rPr lang="en-US" dirty="0"/>
              <a:t>Frequently, many limbs rotating at different </a:t>
            </a:r>
            <a:r>
              <a:rPr lang="el-GR" i="1" dirty="0"/>
              <a:t>ω</a:t>
            </a:r>
            <a:r>
              <a:rPr lang="en-US" sz="1800" dirty="0"/>
              <a:t>s</a:t>
            </a:r>
          </a:p>
          <a:p>
            <a:pPr lvl="1"/>
            <a:r>
              <a:rPr lang="en-US" i="1" dirty="0"/>
              <a:t>H</a:t>
            </a:r>
            <a:r>
              <a:rPr lang="en-US" i="1" baseline="-25000" dirty="0"/>
              <a:t>a </a:t>
            </a:r>
            <a:r>
              <a:rPr lang="en-US" dirty="0"/>
              <a:t>of body is the sum of angular momenta of individual segments </a:t>
            </a:r>
          </a:p>
          <a:p>
            <a:endParaRPr lang="en-US" dirty="0"/>
          </a:p>
          <a:p>
            <a:r>
              <a:rPr lang="en-US" dirty="0"/>
              <a:t>Mathematically  </a:t>
            </a:r>
            <a:r>
              <a:rPr lang="en-US" i="1" dirty="0"/>
              <a:t>H</a:t>
            </a:r>
            <a:r>
              <a:rPr lang="en-US" i="1" baseline="-25000" dirty="0"/>
              <a:t>a</a:t>
            </a:r>
            <a:r>
              <a:rPr lang="en-US" i="1" dirty="0"/>
              <a:t> </a:t>
            </a:r>
            <a:r>
              <a:rPr lang="en-US" dirty="0"/>
              <a:t>≈ Ʃ(</a:t>
            </a:r>
            <a:r>
              <a:rPr lang="en-US" i="1" dirty="0"/>
              <a:t>I</a:t>
            </a:r>
            <a:r>
              <a:rPr lang="en-US" i="1" baseline="-25000" dirty="0"/>
              <a:t>i/cg </a:t>
            </a:r>
            <a:r>
              <a:rPr lang="en-US" dirty="0" err="1"/>
              <a:t>ω</a:t>
            </a:r>
            <a:r>
              <a:rPr lang="en-US" i="1" baseline="-25000" dirty="0" err="1"/>
              <a:t>i</a:t>
            </a:r>
            <a:r>
              <a:rPr lang="en-US" dirty="0"/>
              <a:t>)</a:t>
            </a:r>
          </a:p>
          <a:p>
            <a:endParaRPr lang="en-US" baseline="-25000" dirty="0"/>
          </a:p>
          <a:p>
            <a:r>
              <a:rPr lang="en-US" dirty="0"/>
              <a:t>Where</a:t>
            </a:r>
          </a:p>
          <a:p>
            <a:pPr lvl="1"/>
            <a:r>
              <a:rPr lang="en-US" i="1" dirty="0"/>
              <a:t>H</a:t>
            </a:r>
            <a:r>
              <a:rPr lang="en-US" i="1" baseline="-25000" dirty="0"/>
              <a:t>a</a:t>
            </a:r>
            <a:r>
              <a:rPr lang="en-US" i="1" dirty="0"/>
              <a:t> </a:t>
            </a:r>
            <a:r>
              <a:rPr lang="en-US" dirty="0"/>
              <a:t>= angular momentum about axis </a:t>
            </a:r>
            <a:r>
              <a:rPr lang="en-US" i="1" dirty="0"/>
              <a:t>a</a:t>
            </a:r>
            <a:r>
              <a:rPr lang="en-US" dirty="0"/>
              <a:t> through the </a:t>
            </a:r>
            <a:r>
              <a:rPr lang="en-US" i="1" dirty="0"/>
              <a:t>cg</a:t>
            </a:r>
          </a:p>
          <a:p>
            <a:pPr lvl="1"/>
            <a:r>
              <a:rPr lang="en-US" i="1" dirty="0"/>
              <a:t>I</a:t>
            </a:r>
            <a:r>
              <a:rPr lang="en-US" i="1" baseline="-25000" dirty="0"/>
              <a:t>i/cg</a:t>
            </a:r>
            <a:r>
              <a:rPr lang="en-US" dirty="0"/>
              <a:t> = moment of inertia of segment</a:t>
            </a:r>
            <a:r>
              <a:rPr lang="en-US" i="1" dirty="0"/>
              <a:t> </a:t>
            </a:r>
            <a:r>
              <a:rPr lang="en-US" i="1" dirty="0" err="1"/>
              <a:t>i</a:t>
            </a:r>
            <a:r>
              <a:rPr lang="en-US" dirty="0"/>
              <a:t> about the entire body </a:t>
            </a:r>
            <a:r>
              <a:rPr lang="en-US" i="1" dirty="0"/>
              <a:t>cg</a:t>
            </a:r>
          </a:p>
          <a:p>
            <a:pPr lvl="1"/>
            <a:r>
              <a:rPr lang="en-US" i="1" dirty="0" err="1"/>
              <a:t>ω</a:t>
            </a:r>
            <a:r>
              <a:rPr lang="en-US" i="1" baseline="-25000" dirty="0" err="1"/>
              <a:t>i</a:t>
            </a:r>
            <a:r>
              <a:rPr lang="en-US" dirty="0"/>
              <a:t> = angular velocity of segment </a:t>
            </a:r>
            <a:r>
              <a:rPr lang="en-US" i="1" dirty="0" err="1"/>
              <a:t>i</a:t>
            </a:r>
            <a:endParaRPr lang="en-US" dirty="0"/>
          </a:p>
        </p:txBody>
      </p:sp>
    </p:spTree>
    <p:extLst>
      <p:ext uri="{BB962C8B-B14F-4D97-AF65-F5344CB8AC3E}">
        <p14:creationId xmlns:p14="http://schemas.microsoft.com/office/powerpoint/2010/main" val="647978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Newton’s First Law: Angular Interpretation</a:t>
            </a:r>
          </a:p>
        </p:txBody>
      </p:sp>
      <p:sp>
        <p:nvSpPr>
          <p:cNvPr id="3" name="Content Placeholder 2"/>
          <p:cNvSpPr>
            <a:spLocks noGrp="1"/>
          </p:cNvSpPr>
          <p:nvPr>
            <p:ph idx="1"/>
          </p:nvPr>
        </p:nvSpPr>
        <p:spPr/>
        <p:txBody>
          <a:bodyPr/>
          <a:lstStyle/>
          <a:p>
            <a:r>
              <a:rPr lang="en-US" dirty="0"/>
              <a:t>Angular momentum of an object remains constant unless a net external torque acts on it</a:t>
            </a:r>
          </a:p>
          <a:p>
            <a:pPr lvl="1"/>
            <a:r>
              <a:rPr lang="en-US" dirty="0"/>
              <a:t>If </a:t>
            </a:r>
            <a:r>
              <a:rPr lang="en-US" i="1" dirty="0"/>
              <a:t>I</a:t>
            </a:r>
            <a:r>
              <a:rPr lang="en-US" sz="1800" dirty="0"/>
              <a:t>s</a:t>
            </a:r>
            <a:r>
              <a:rPr lang="en-US" dirty="0"/>
              <a:t> are constant, </a:t>
            </a:r>
            <a:r>
              <a:rPr lang="el-GR" i="1" dirty="0"/>
              <a:t>ω</a:t>
            </a:r>
            <a:r>
              <a:rPr lang="en-US" dirty="0"/>
              <a:t> is constant</a:t>
            </a:r>
          </a:p>
          <a:p>
            <a:pPr lvl="1"/>
            <a:endParaRPr lang="en-US" dirty="0"/>
          </a:p>
          <a:p>
            <a:pPr lvl="1"/>
            <a:endParaRPr lang="en-US" dirty="0"/>
          </a:p>
          <a:p>
            <a:pPr lvl="1"/>
            <a:endParaRPr lang="en-US" dirty="0"/>
          </a:p>
          <a:p>
            <a:pPr lvl="1"/>
            <a:endParaRPr lang="en-US" dirty="0"/>
          </a:p>
          <a:p>
            <a:pPr lvl="1"/>
            <a:endParaRPr lang="en-US" dirty="0"/>
          </a:p>
          <a:p>
            <a:pPr lvl="1"/>
            <a:endParaRPr lang="en-US" dirty="0"/>
          </a:p>
          <a:p>
            <a:pPr marL="457200" lvl="1" indent="0">
              <a:buNone/>
            </a:pPr>
            <a:endParaRPr lang="en-US" dirty="0"/>
          </a:p>
          <a:p>
            <a:pPr marL="0" indent="0" algn="r">
              <a:buNone/>
            </a:pPr>
            <a:r>
              <a:rPr lang="en-US" sz="1400" i="1" dirty="0"/>
              <a:t>(continued)</a:t>
            </a:r>
          </a:p>
        </p:txBody>
      </p:sp>
    </p:spTree>
    <p:extLst>
      <p:ext uri="{BB962C8B-B14F-4D97-AF65-F5344CB8AC3E}">
        <p14:creationId xmlns:p14="http://schemas.microsoft.com/office/powerpoint/2010/main" val="14083534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Newton’s First Law: Angular Interpretation </a:t>
            </a:r>
            <a:r>
              <a:rPr lang="en-US" sz="2400" i="1" dirty="0"/>
              <a:t>(continued)</a:t>
            </a:r>
          </a:p>
        </p:txBody>
      </p:sp>
      <p:sp>
        <p:nvSpPr>
          <p:cNvPr id="3" name="Content Placeholder 2"/>
          <p:cNvSpPr>
            <a:spLocks noGrp="1"/>
          </p:cNvSpPr>
          <p:nvPr>
            <p:ph idx="1"/>
          </p:nvPr>
        </p:nvSpPr>
        <p:spPr/>
        <p:txBody>
          <a:bodyPr/>
          <a:lstStyle/>
          <a:p>
            <a:pPr marL="457200" lvl="1" indent="0">
              <a:buNone/>
            </a:pPr>
            <a:endParaRPr lang="en-US" dirty="0"/>
          </a:p>
          <a:p>
            <a:r>
              <a:rPr lang="en-US" dirty="0"/>
              <a:t>For a rigid projectile, gravity is the only external force </a:t>
            </a:r>
          </a:p>
          <a:p>
            <a:pPr lvl="1"/>
            <a:r>
              <a:rPr lang="en-US" sz="2800" dirty="0"/>
              <a:t>Weight acts through the </a:t>
            </a:r>
            <a:r>
              <a:rPr lang="en-US" sz="2800" i="1" dirty="0"/>
              <a:t>cg</a:t>
            </a:r>
          </a:p>
          <a:p>
            <a:pPr lvl="2"/>
            <a:r>
              <a:rPr lang="en-US" sz="2400" dirty="0"/>
              <a:t>Weight has </a:t>
            </a:r>
            <a:r>
              <a:rPr lang="en-US" sz="2400" i="1" dirty="0"/>
              <a:t>no moment arm</a:t>
            </a:r>
            <a:r>
              <a:rPr lang="en-US" sz="2400" dirty="0"/>
              <a:t> around the </a:t>
            </a:r>
            <a:r>
              <a:rPr lang="en-US" sz="2400" i="1" dirty="0"/>
              <a:t>cg</a:t>
            </a:r>
          </a:p>
          <a:p>
            <a:pPr lvl="3"/>
            <a:r>
              <a:rPr lang="en-US" sz="2000" dirty="0"/>
              <a:t>No external force on body</a:t>
            </a:r>
          </a:p>
          <a:p>
            <a:pPr lvl="1"/>
            <a:r>
              <a:rPr lang="en-US" sz="2800" dirty="0"/>
              <a:t>Weight creates no external torque </a:t>
            </a:r>
            <a:r>
              <a:rPr lang="en-US" dirty="0"/>
              <a:t>on a projectile</a:t>
            </a:r>
          </a:p>
          <a:p>
            <a:pPr lvl="1"/>
            <a:endParaRPr lang="en-US" dirty="0"/>
          </a:p>
          <a:p>
            <a:pPr lvl="1"/>
            <a:endParaRPr lang="en-US" dirty="0"/>
          </a:p>
          <a:p>
            <a:pPr marL="0" indent="0" algn="r">
              <a:buNone/>
            </a:pPr>
            <a:r>
              <a:rPr lang="en-US" sz="1400" i="1" dirty="0"/>
              <a:t>(continued)</a:t>
            </a:r>
          </a:p>
        </p:txBody>
      </p:sp>
    </p:spTree>
    <p:extLst>
      <p:ext uri="{BB962C8B-B14F-4D97-AF65-F5344CB8AC3E}">
        <p14:creationId xmlns:p14="http://schemas.microsoft.com/office/powerpoint/2010/main" val="30114112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Newton’s First Law: Angular Interpretation </a:t>
            </a:r>
            <a:r>
              <a:rPr lang="en-US" sz="2400" i="1" dirty="0"/>
              <a:t>(continued)</a:t>
            </a:r>
          </a:p>
        </p:txBody>
      </p:sp>
      <p:sp>
        <p:nvSpPr>
          <p:cNvPr id="3" name="Content Placeholder 2"/>
          <p:cNvSpPr>
            <a:spLocks noGrp="1"/>
          </p:cNvSpPr>
          <p:nvPr>
            <p:ph idx="1"/>
          </p:nvPr>
        </p:nvSpPr>
        <p:spPr/>
        <p:txBody>
          <a:bodyPr/>
          <a:lstStyle/>
          <a:p>
            <a:r>
              <a:rPr lang="en-US" i="1" dirty="0"/>
              <a:t>H</a:t>
            </a:r>
            <a:r>
              <a:rPr lang="en-US" dirty="0"/>
              <a:t> (</a:t>
            </a:r>
            <a:r>
              <a:rPr lang="en-US" i="1" dirty="0"/>
              <a:t>product</a:t>
            </a:r>
            <a:r>
              <a:rPr lang="en-US" dirty="0"/>
              <a:t> of </a:t>
            </a:r>
            <a:r>
              <a:rPr lang="en-US" i="1" dirty="0"/>
              <a:t>I</a:t>
            </a:r>
            <a:r>
              <a:rPr lang="en-US" dirty="0"/>
              <a:t> and </a:t>
            </a:r>
            <a:r>
              <a:rPr lang="el-GR" dirty="0"/>
              <a:t>ω</a:t>
            </a:r>
            <a:r>
              <a:rPr lang="en-US" dirty="0"/>
              <a:t>) remains constant unless a net external torque acts on the rotating body</a:t>
            </a:r>
          </a:p>
          <a:p>
            <a:endParaRPr lang="en-US" sz="700" i="1" dirty="0"/>
          </a:p>
          <a:p>
            <a:r>
              <a:rPr lang="en-US" dirty="0"/>
              <a:t>Mathematically:    </a:t>
            </a:r>
            <a:r>
              <a:rPr lang="en-US" i="1" dirty="0"/>
              <a:t>H</a:t>
            </a:r>
            <a:r>
              <a:rPr lang="en-US" i="1" baseline="-25000" dirty="0"/>
              <a:t>i</a:t>
            </a:r>
            <a:r>
              <a:rPr lang="en-US" dirty="0"/>
              <a:t> = </a:t>
            </a:r>
            <a:r>
              <a:rPr lang="en-US" i="1" dirty="0"/>
              <a:t>I</a:t>
            </a:r>
            <a:r>
              <a:rPr lang="en-US" i="1" baseline="-25000" dirty="0"/>
              <a:t>i</a:t>
            </a:r>
            <a:r>
              <a:rPr lang="el-GR" i="1" dirty="0"/>
              <a:t>ω</a:t>
            </a:r>
            <a:r>
              <a:rPr lang="en-US" i="1" baseline="-25000" dirty="0" err="1"/>
              <a:t>i</a:t>
            </a:r>
            <a:r>
              <a:rPr lang="en-US" dirty="0"/>
              <a:t> = </a:t>
            </a:r>
            <a:r>
              <a:rPr lang="en-US" i="1" dirty="0"/>
              <a:t>I</a:t>
            </a:r>
            <a:r>
              <a:rPr lang="en-US" i="1" baseline="-25000" dirty="0"/>
              <a:t>f</a:t>
            </a:r>
            <a:r>
              <a:rPr lang="el-GR" i="1" dirty="0"/>
              <a:t>ω</a:t>
            </a:r>
            <a:r>
              <a:rPr lang="en-US" i="1" baseline="-25000" dirty="0"/>
              <a:t>f</a:t>
            </a:r>
            <a:r>
              <a:rPr lang="en-US" dirty="0"/>
              <a:t> = </a:t>
            </a:r>
            <a:r>
              <a:rPr lang="en-US" i="1" dirty="0" err="1"/>
              <a:t>H</a:t>
            </a:r>
            <a:r>
              <a:rPr lang="en-US" i="1" baseline="-25000" dirty="0" err="1"/>
              <a:t>f</a:t>
            </a:r>
            <a:r>
              <a:rPr lang="en-US" dirty="0"/>
              <a:t>  </a:t>
            </a:r>
          </a:p>
          <a:p>
            <a:pPr marL="457200" lvl="1" indent="0">
              <a:buNone/>
            </a:pPr>
            <a:r>
              <a:rPr lang="en-US" dirty="0"/>
              <a:t>Where</a:t>
            </a:r>
          </a:p>
          <a:p>
            <a:pPr lvl="2"/>
            <a:r>
              <a:rPr lang="en-US" i="1" dirty="0"/>
              <a:t>H</a:t>
            </a:r>
            <a:r>
              <a:rPr lang="en-US" i="1" baseline="-25000" dirty="0"/>
              <a:t>i</a:t>
            </a:r>
            <a:r>
              <a:rPr lang="en-US" dirty="0"/>
              <a:t> = initial angular momentum</a:t>
            </a:r>
          </a:p>
          <a:p>
            <a:pPr lvl="2"/>
            <a:r>
              <a:rPr lang="en-US" i="1" dirty="0" err="1"/>
              <a:t>H</a:t>
            </a:r>
            <a:r>
              <a:rPr lang="en-US" i="1" baseline="-25000" dirty="0" err="1"/>
              <a:t>f</a:t>
            </a:r>
            <a:r>
              <a:rPr lang="en-US" dirty="0"/>
              <a:t> = final angular momentum</a:t>
            </a:r>
          </a:p>
          <a:p>
            <a:pPr lvl="2"/>
            <a:r>
              <a:rPr lang="en-US" i="1" dirty="0"/>
              <a:t>I</a:t>
            </a:r>
            <a:r>
              <a:rPr lang="en-US" i="1" baseline="-25000" dirty="0"/>
              <a:t>i</a:t>
            </a:r>
            <a:r>
              <a:rPr lang="en-US" dirty="0"/>
              <a:t> = initial moment of inertia</a:t>
            </a:r>
          </a:p>
          <a:p>
            <a:pPr lvl="2"/>
            <a:r>
              <a:rPr lang="en-US" i="1" dirty="0"/>
              <a:t>I</a:t>
            </a:r>
            <a:r>
              <a:rPr lang="en-US" i="1" baseline="-25000" dirty="0"/>
              <a:t>f</a:t>
            </a:r>
            <a:r>
              <a:rPr lang="en-US" dirty="0"/>
              <a:t> = final moment of inertia</a:t>
            </a:r>
          </a:p>
          <a:p>
            <a:pPr lvl="2"/>
            <a:r>
              <a:rPr lang="el-GR" i="1" dirty="0"/>
              <a:t>ω</a:t>
            </a:r>
            <a:r>
              <a:rPr lang="en-US" i="1" baseline="-25000" dirty="0" err="1"/>
              <a:t>i</a:t>
            </a:r>
            <a:r>
              <a:rPr lang="en-US" dirty="0"/>
              <a:t> = initial angular velocity</a:t>
            </a:r>
          </a:p>
          <a:p>
            <a:pPr lvl="2"/>
            <a:r>
              <a:rPr lang="el-GR" i="1" dirty="0"/>
              <a:t>ω</a:t>
            </a:r>
            <a:r>
              <a:rPr lang="en-US" i="1" baseline="-25000" dirty="0"/>
              <a:t>f</a:t>
            </a:r>
            <a:r>
              <a:rPr lang="en-US" dirty="0"/>
              <a:t> = final angular velocity</a:t>
            </a:r>
          </a:p>
          <a:p>
            <a:pPr marL="914400" lvl="2" indent="0" algn="r">
              <a:buNone/>
            </a:pPr>
            <a:r>
              <a:rPr lang="en-US" sz="1400" i="1" dirty="0"/>
              <a:t>(continued)</a:t>
            </a:r>
          </a:p>
        </p:txBody>
      </p:sp>
    </p:spTree>
    <p:extLst>
      <p:ext uri="{BB962C8B-B14F-4D97-AF65-F5344CB8AC3E}">
        <p14:creationId xmlns:p14="http://schemas.microsoft.com/office/powerpoint/2010/main" val="25870653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Newton’s First Law: Angular Interpretation </a:t>
            </a:r>
            <a:r>
              <a:rPr lang="en-US" sz="2400" i="1" dirty="0"/>
              <a:t>(continued)</a:t>
            </a:r>
          </a:p>
        </p:txBody>
      </p:sp>
      <p:sp>
        <p:nvSpPr>
          <p:cNvPr id="3" name="Content Placeholder 2"/>
          <p:cNvSpPr>
            <a:spLocks noGrp="1"/>
          </p:cNvSpPr>
          <p:nvPr>
            <p:ph idx="1"/>
          </p:nvPr>
        </p:nvSpPr>
        <p:spPr/>
        <p:txBody>
          <a:bodyPr/>
          <a:lstStyle/>
          <a:p>
            <a:r>
              <a:rPr lang="en-US" dirty="0"/>
              <a:t>Human body is a system of </a:t>
            </a:r>
            <a:r>
              <a:rPr lang="en-US" i="1" dirty="0"/>
              <a:t>rigid links </a:t>
            </a:r>
            <a:r>
              <a:rPr lang="en-US" dirty="0"/>
              <a:t>with modifiable </a:t>
            </a:r>
            <a:r>
              <a:rPr lang="en-US" i="1" dirty="0"/>
              <a:t>I</a:t>
            </a:r>
          </a:p>
          <a:p>
            <a:endParaRPr lang="en-US" dirty="0"/>
          </a:p>
          <a:p>
            <a:r>
              <a:rPr lang="en-US" dirty="0"/>
              <a:t>With </a:t>
            </a:r>
            <a:r>
              <a:rPr lang="en-US" i="1" dirty="0"/>
              <a:t>H</a:t>
            </a:r>
            <a:r>
              <a:rPr lang="en-US" dirty="0"/>
              <a:t> constant (no external torque applied)</a:t>
            </a:r>
          </a:p>
          <a:p>
            <a:pPr lvl="1"/>
            <a:r>
              <a:rPr lang="en-US" dirty="0"/>
              <a:t>Increase in </a:t>
            </a:r>
            <a:r>
              <a:rPr lang="en-US" i="1" dirty="0"/>
              <a:t>I</a:t>
            </a:r>
            <a:r>
              <a:rPr lang="en-US" dirty="0"/>
              <a:t>, there </a:t>
            </a:r>
            <a:r>
              <a:rPr lang="en-US" i="1" dirty="0"/>
              <a:t>must</a:t>
            </a:r>
            <a:r>
              <a:rPr lang="en-US" dirty="0"/>
              <a:t> be a proportional decrease in </a:t>
            </a:r>
            <a:r>
              <a:rPr lang="el-GR" i="1" dirty="0"/>
              <a:t>ω</a:t>
            </a:r>
            <a:r>
              <a:rPr lang="en-US" dirty="0"/>
              <a:t> </a:t>
            </a:r>
          </a:p>
          <a:p>
            <a:pPr lvl="1"/>
            <a:r>
              <a:rPr lang="en-US" dirty="0"/>
              <a:t>Decrease in </a:t>
            </a:r>
            <a:r>
              <a:rPr lang="en-US" i="1" dirty="0"/>
              <a:t>I</a:t>
            </a:r>
            <a:r>
              <a:rPr lang="en-US" dirty="0"/>
              <a:t>, there </a:t>
            </a:r>
            <a:r>
              <a:rPr lang="en-US" i="1" dirty="0"/>
              <a:t>must</a:t>
            </a:r>
            <a:r>
              <a:rPr lang="en-US" dirty="0"/>
              <a:t> be a proportional increase in </a:t>
            </a:r>
            <a:r>
              <a:rPr lang="el-GR" i="1" dirty="0"/>
              <a:t>ω</a:t>
            </a:r>
            <a:endParaRPr lang="en-US" i="1" dirty="0"/>
          </a:p>
          <a:p>
            <a:pPr lvl="1"/>
            <a:endParaRPr lang="en-US" dirty="0"/>
          </a:p>
          <a:p>
            <a:r>
              <a:rPr lang="en-US" dirty="0"/>
              <a:t>For faster spin, reduce </a:t>
            </a:r>
            <a:r>
              <a:rPr lang="en-US" i="1" dirty="0"/>
              <a:t>I</a:t>
            </a:r>
            <a:r>
              <a:rPr lang="en-US" dirty="0"/>
              <a:t> (tuck, arms in)</a:t>
            </a:r>
          </a:p>
          <a:p>
            <a:r>
              <a:rPr lang="en-US" dirty="0"/>
              <a:t>For slower spin, increase </a:t>
            </a:r>
            <a:r>
              <a:rPr lang="en-US" i="1" dirty="0"/>
              <a:t>I</a:t>
            </a:r>
            <a:r>
              <a:rPr lang="en-US" dirty="0"/>
              <a:t> (layout, arms out)</a:t>
            </a:r>
            <a:endParaRPr lang="en-US" i="1" dirty="0"/>
          </a:p>
        </p:txBody>
      </p:sp>
    </p:spTree>
    <p:extLst>
      <p:ext uri="{BB962C8B-B14F-4D97-AF65-F5344CB8AC3E}">
        <p14:creationId xmlns:p14="http://schemas.microsoft.com/office/powerpoint/2010/main" val="26991664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Control </a:t>
            </a:r>
            <a:r>
              <a:rPr lang="el-GR" i="1" dirty="0"/>
              <a:t>ω</a:t>
            </a:r>
            <a:r>
              <a:rPr lang="en-US" dirty="0"/>
              <a:t> of Limbs or Trunk</a:t>
            </a:r>
          </a:p>
        </p:txBody>
      </p:sp>
      <p:sp>
        <p:nvSpPr>
          <p:cNvPr id="3" name="Content Placeholder 2"/>
          <p:cNvSpPr>
            <a:spLocks noGrp="1"/>
          </p:cNvSpPr>
          <p:nvPr>
            <p:ph idx="1"/>
          </p:nvPr>
        </p:nvSpPr>
        <p:spPr/>
        <p:txBody>
          <a:bodyPr/>
          <a:lstStyle/>
          <a:p>
            <a:r>
              <a:rPr lang="en-US" i="1" dirty="0" err="1"/>
              <a:t>H</a:t>
            </a:r>
            <a:r>
              <a:rPr lang="en-US" i="1" baseline="-25000" dirty="0" err="1"/>
              <a:t>cg</a:t>
            </a:r>
            <a:r>
              <a:rPr lang="en-US" i="1" dirty="0"/>
              <a:t> </a:t>
            </a:r>
            <a:r>
              <a:rPr lang="en-US" dirty="0"/>
              <a:t>remains constant while a projectile</a:t>
            </a:r>
          </a:p>
          <a:p>
            <a:pPr lvl="1"/>
            <a:r>
              <a:rPr lang="en-US" dirty="0"/>
              <a:t>Individual segments have </a:t>
            </a:r>
            <a:r>
              <a:rPr lang="en-US" i="1" dirty="0"/>
              <a:t>H</a:t>
            </a:r>
            <a:r>
              <a:rPr lang="en-US" i="1" baseline="-25000" dirty="0"/>
              <a:t>i/cg </a:t>
            </a:r>
            <a:r>
              <a:rPr lang="en-US" i="1" dirty="0"/>
              <a:t> </a:t>
            </a:r>
            <a:r>
              <a:rPr lang="en-US" dirty="0"/>
              <a:t>from </a:t>
            </a:r>
            <a:r>
              <a:rPr lang="en-US" i="1" dirty="0"/>
              <a:t>I</a:t>
            </a:r>
            <a:r>
              <a:rPr lang="en-US" dirty="0"/>
              <a:t> and </a:t>
            </a:r>
            <a:r>
              <a:rPr lang="el-GR" i="1" dirty="0"/>
              <a:t>ω</a:t>
            </a:r>
            <a:endParaRPr lang="en-US" i="1" dirty="0"/>
          </a:p>
          <a:p>
            <a:endParaRPr lang="en-US" baseline="-25000" dirty="0"/>
          </a:p>
          <a:p>
            <a:r>
              <a:rPr lang="en-US" dirty="0"/>
              <a:t>Repositioning one or more segments of body must be countered by repositioning one or more segments in the opposite direction to maintain constant</a:t>
            </a:r>
            <a:r>
              <a:rPr lang="en-US" i="1" dirty="0"/>
              <a:t> </a:t>
            </a:r>
            <a:r>
              <a:rPr lang="en-US" i="1" dirty="0" err="1"/>
              <a:t>H</a:t>
            </a:r>
            <a:r>
              <a:rPr lang="en-US" i="1" baseline="-25000" dirty="0" err="1"/>
              <a:t>cg</a:t>
            </a:r>
            <a:endParaRPr lang="en-US" i="1" baseline="-25000" dirty="0"/>
          </a:p>
          <a:p>
            <a:pPr lvl="1"/>
            <a:r>
              <a:rPr lang="en-US" dirty="0"/>
              <a:t>Repositioning means changing </a:t>
            </a:r>
            <a:r>
              <a:rPr lang="en-US" i="1" dirty="0"/>
              <a:t>ω</a:t>
            </a:r>
          </a:p>
        </p:txBody>
      </p:sp>
    </p:spTree>
    <p:extLst>
      <p:ext uri="{BB962C8B-B14F-4D97-AF65-F5344CB8AC3E}">
        <p14:creationId xmlns:p14="http://schemas.microsoft.com/office/powerpoint/2010/main" val="9900270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Angular Momentum of Hurdler’s Trailing Leg</a:t>
            </a:r>
          </a:p>
        </p:txBody>
      </p:sp>
      <p:pic>
        <p:nvPicPr>
          <p:cNvPr id="5" name="Content Placeholder 4">
            <a:extLst>
              <a:ext uri="{FF2B5EF4-FFF2-40B4-BE49-F238E27FC236}">
                <a16:creationId xmlns:a16="http://schemas.microsoft.com/office/drawing/2014/main" id="{77E9876C-6D7A-4E74-8F84-0550A6766F15}"/>
              </a:ext>
            </a:extLst>
          </p:cNvPr>
          <p:cNvPicPr>
            <a:picLocks noGrp="1" noChangeAspect="1"/>
          </p:cNvPicPr>
          <p:nvPr>
            <p:ph idx="1"/>
          </p:nvPr>
        </p:nvPicPr>
        <p:blipFill>
          <a:blip r:embed="rId2"/>
          <a:stretch>
            <a:fillRect/>
          </a:stretch>
        </p:blipFill>
        <p:spPr>
          <a:xfrm>
            <a:off x="4507050" y="1437002"/>
            <a:ext cx="3177900" cy="4782793"/>
          </a:xfrm>
        </p:spPr>
      </p:pic>
    </p:spTree>
    <p:extLst>
      <p:ext uri="{BB962C8B-B14F-4D97-AF65-F5344CB8AC3E}">
        <p14:creationId xmlns:p14="http://schemas.microsoft.com/office/powerpoint/2010/main" val="42695436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Newton’s Second Law: Angular Interpretation</a:t>
            </a:r>
          </a:p>
        </p:txBody>
      </p:sp>
      <p:sp>
        <p:nvSpPr>
          <p:cNvPr id="3" name="Content Placeholder 2"/>
          <p:cNvSpPr>
            <a:spLocks noGrp="1"/>
          </p:cNvSpPr>
          <p:nvPr>
            <p:ph idx="1"/>
          </p:nvPr>
        </p:nvSpPr>
        <p:spPr/>
        <p:txBody>
          <a:bodyPr/>
          <a:lstStyle/>
          <a:p>
            <a:r>
              <a:rPr lang="en-US" dirty="0"/>
              <a:t>If a net external torque acts on a body, the body will angularly accelerate in the direction of the net external torque; its acceleration will be directly proportional to the torque and inversely proportional to its moment of inertia</a:t>
            </a:r>
          </a:p>
          <a:p>
            <a:endParaRPr lang="en-US" dirty="0"/>
          </a:p>
          <a:p>
            <a:r>
              <a:rPr lang="en-US" dirty="0"/>
              <a:t>Similar to Newton’s second law for linear motion</a:t>
            </a:r>
          </a:p>
          <a:p>
            <a:endParaRPr lang="en-US" i="1" dirty="0"/>
          </a:p>
          <a:p>
            <a:endParaRPr lang="en-US" i="1" dirty="0"/>
          </a:p>
          <a:p>
            <a:pPr marL="914400" lvl="2" indent="0" algn="r">
              <a:buNone/>
            </a:pPr>
            <a:r>
              <a:rPr lang="en-US" sz="1400" i="1" dirty="0"/>
              <a:t>(continued)</a:t>
            </a:r>
          </a:p>
        </p:txBody>
      </p:sp>
    </p:spTree>
    <p:extLst>
      <p:ext uri="{BB962C8B-B14F-4D97-AF65-F5344CB8AC3E}">
        <p14:creationId xmlns:p14="http://schemas.microsoft.com/office/powerpoint/2010/main" val="10015199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Newton’s Second Law: Angular Interpretation </a:t>
            </a:r>
            <a:r>
              <a:rPr lang="en-US" sz="2400" i="1" dirty="0"/>
              <a:t>(continued)</a:t>
            </a:r>
            <a:endParaRPr lang="en-US" sz="2400" dirty="0"/>
          </a:p>
        </p:txBody>
      </p:sp>
      <p:sp>
        <p:nvSpPr>
          <p:cNvPr id="3" name="Content Placeholder 2"/>
          <p:cNvSpPr>
            <a:spLocks noGrp="1"/>
          </p:cNvSpPr>
          <p:nvPr>
            <p:ph idx="1"/>
          </p:nvPr>
        </p:nvSpPr>
        <p:spPr>
          <a:xfrm>
            <a:off x="838200" y="2001077"/>
            <a:ext cx="10515600" cy="3975179"/>
          </a:xfrm>
        </p:spPr>
        <p:txBody>
          <a:bodyPr/>
          <a:lstStyle/>
          <a:p>
            <a:r>
              <a:rPr lang="en-US" dirty="0"/>
              <a:t>Mathematically, Ʃ</a:t>
            </a:r>
            <a:r>
              <a:rPr lang="en-US" i="1" dirty="0"/>
              <a:t>T</a:t>
            </a:r>
            <a:r>
              <a:rPr lang="en-US" i="1" baseline="-25000" dirty="0"/>
              <a:t>a</a:t>
            </a:r>
            <a:r>
              <a:rPr lang="en-US" dirty="0"/>
              <a:t> = </a:t>
            </a:r>
            <a:r>
              <a:rPr lang="en-US" i="1" dirty="0" err="1"/>
              <a:t>I</a:t>
            </a:r>
            <a:r>
              <a:rPr lang="en-US" i="1" baseline="-25000" dirty="0" err="1"/>
              <a:t>a</a:t>
            </a:r>
            <a:r>
              <a:rPr lang="el-GR" i="1" dirty="0"/>
              <a:t>α</a:t>
            </a:r>
            <a:r>
              <a:rPr lang="en-US" i="1" baseline="-25000" dirty="0"/>
              <a:t>a</a:t>
            </a:r>
            <a:endParaRPr lang="en-US" dirty="0"/>
          </a:p>
          <a:p>
            <a:pPr marL="457200" lvl="1" indent="0">
              <a:buNone/>
            </a:pPr>
            <a:r>
              <a:rPr lang="en-US" dirty="0"/>
              <a:t>Where</a:t>
            </a:r>
          </a:p>
          <a:p>
            <a:pPr lvl="2"/>
            <a:r>
              <a:rPr lang="en-US" sz="2800" dirty="0"/>
              <a:t>Ʃ</a:t>
            </a:r>
            <a:r>
              <a:rPr lang="en-US" sz="2800" i="1" dirty="0"/>
              <a:t>T</a:t>
            </a:r>
            <a:r>
              <a:rPr lang="en-US" sz="2800" baseline="-25000" dirty="0"/>
              <a:t>a</a:t>
            </a:r>
            <a:r>
              <a:rPr lang="en-US" sz="2800" dirty="0"/>
              <a:t> = net external torque about axis </a:t>
            </a:r>
            <a:r>
              <a:rPr lang="en-US" sz="2800" i="1" dirty="0"/>
              <a:t>a</a:t>
            </a:r>
            <a:endParaRPr lang="en-US" sz="2800" dirty="0"/>
          </a:p>
          <a:p>
            <a:pPr lvl="2"/>
            <a:r>
              <a:rPr lang="en-US" sz="2800" i="1" dirty="0"/>
              <a:t>I</a:t>
            </a:r>
            <a:r>
              <a:rPr lang="en-US" sz="2800" i="1" baseline="-25000" dirty="0"/>
              <a:t>a</a:t>
            </a:r>
            <a:r>
              <a:rPr lang="en-US" sz="2800" dirty="0"/>
              <a:t> = moment of inertia of the object about axis </a:t>
            </a:r>
            <a:r>
              <a:rPr lang="en-US" sz="2800" i="1" dirty="0"/>
              <a:t>a</a:t>
            </a:r>
            <a:endParaRPr lang="en-US" sz="2800" dirty="0"/>
          </a:p>
          <a:p>
            <a:pPr lvl="2"/>
            <a:r>
              <a:rPr lang="el-GR" sz="2800" i="1" dirty="0"/>
              <a:t>α</a:t>
            </a:r>
            <a:r>
              <a:rPr lang="en-US" sz="2800" i="1" baseline="-25000" dirty="0"/>
              <a:t>a</a:t>
            </a:r>
            <a:r>
              <a:rPr lang="en-US" sz="2800" dirty="0"/>
              <a:t> = angular acceleration of the object about axis </a:t>
            </a:r>
            <a:r>
              <a:rPr lang="en-US" sz="2800" i="1" dirty="0"/>
              <a:t>a</a:t>
            </a:r>
          </a:p>
          <a:p>
            <a:pPr marL="914400" lvl="2" indent="0">
              <a:buNone/>
            </a:pPr>
            <a:endParaRPr lang="en-US" sz="2800" i="1" dirty="0"/>
          </a:p>
          <a:p>
            <a:pPr marL="0" lvl="2" indent="0">
              <a:buNone/>
            </a:pPr>
            <a:r>
              <a:rPr lang="en-US" sz="2800" i="1" dirty="0"/>
              <a:t>Remember that both I and </a:t>
            </a:r>
            <a:r>
              <a:rPr lang="el-GR" sz="2800" i="1" dirty="0"/>
              <a:t>α</a:t>
            </a:r>
            <a:r>
              <a:rPr lang="en-US" sz="2800" i="1" dirty="0"/>
              <a:t> can change or be changed!</a:t>
            </a:r>
          </a:p>
          <a:p>
            <a:pPr marL="0" lvl="2" indent="0">
              <a:buNone/>
            </a:pPr>
            <a:endParaRPr lang="en-US" i="1" dirty="0"/>
          </a:p>
          <a:p>
            <a:pPr marL="914400" lvl="2" indent="0">
              <a:buNone/>
            </a:pPr>
            <a:endParaRPr lang="en-US" i="1" dirty="0"/>
          </a:p>
          <a:p>
            <a:pPr marL="914400" lvl="2" indent="0" algn="r">
              <a:buNone/>
            </a:pPr>
            <a:r>
              <a:rPr lang="en-US" sz="1400" i="1" dirty="0"/>
              <a:t>(continued)</a:t>
            </a:r>
          </a:p>
        </p:txBody>
      </p:sp>
    </p:spTree>
    <p:extLst>
      <p:ext uri="{BB962C8B-B14F-4D97-AF65-F5344CB8AC3E}">
        <p14:creationId xmlns:p14="http://schemas.microsoft.com/office/powerpoint/2010/main" val="24496562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Newton’s Second Law: Angular Interpretation </a:t>
            </a:r>
            <a:r>
              <a:rPr lang="en-US" sz="2400" i="1" dirty="0"/>
              <a:t>(continued)</a:t>
            </a:r>
            <a:endParaRPr lang="en-US" sz="2400" dirty="0"/>
          </a:p>
        </p:txBody>
      </p:sp>
      <p:sp>
        <p:nvSpPr>
          <p:cNvPr id="3" name="Content Placeholder 2"/>
          <p:cNvSpPr>
            <a:spLocks noGrp="1"/>
          </p:cNvSpPr>
          <p:nvPr>
            <p:ph idx="1"/>
          </p:nvPr>
        </p:nvSpPr>
        <p:spPr/>
        <p:txBody>
          <a:bodyPr/>
          <a:lstStyle/>
          <a:p>
            <a:r>
              <a:rPr lang="en-US" dirty="0"/>
              <a:t>Angularly accelerate = change in angular momentum</a:t>
            </a:r>
          </a:p>
          <a:p>
            <a:endParaRPr lang="en-US" dirty="0"/>
          </a:p>
          <a:p>
            <a:r>
              <a:rPr lang="en-US" dirty="0"/>
              <a:t>The change in angular momentum of an object is proportional to the net external torque exerted on it, and the change is in the direction of the net external torque</a:t>
            </a:r>
          </a:p>
          <a:p>
            <a:pPr lvl="1"/>
            <a:r>
              <a:rPr lang="en-US" dirty="0" err="1"/>
              <a:t>Torque</a:t>
            </a:r>
            <a:r>
              <a:rPr lang="en-US" i="1" baseline="-25000" dirty="0" err="1"/>
              <a:t>a</a:t>
            </a:r>
            <a:r>
              <a:rPr lang="en-US" dirty="0"/>
              <a:t> and </a:t>
            </a:r>
            <a:r>
              <a:rPr lang="el-GR" i="1" dirty="0"/>
              <a:t>ω</a:t>
            </a:r>
            <a:r>
              <a:rPr lang="en-US" i="1" baseline="-25000" dirty="0"/>
              <a:t>a</a:t>
            </a:r>
            <a:r>
              <a:rPr lang="en-US" dirty="0"/>
              <a:t> have </a:t>
            </a:r>
            <a:r>
              <a:rPr lang="en-US" i="1" dirty="0"/>
              <a:t>same</a:t>
            </a:r>
            <a:r>
              <a:rPr lang="en-US" dirty="0"/>
              <a:t> sign: </a:t>
            </a:r>
            <a:r>
              <a:rPr lang="en-US" i="1" dirty="0"/>
              <a:t>H</a:t>
            </a:r>
            <a:r>
              <a:rPr lang="en-US" i="1" baseline="-25000" dirty="0"/>
              <a:t>a</a:t>
            </a:r>
            <a:r>
              <a:rPr lang="en-US" dirty="0"/>
              <a:t> increases</a:t>
            </a:r>
          </a:p>
          <a:p>
            <a:pPr lvl="1"/>
            <a:r>
              <a:rPr lang="en-US" dirty="0" err="1"/>
              <a:t>Torque</a:t>
            </a:r>
            <a:r>
              <a:rPr lang="en-US" i="1" baseline="-25000" dirty="0" err="1"/>
              <a:t>a</a:t>
            </a:r>
            <a:r>
              <a:rPr lang="en-US" dirty="0"/>
              <a:t> and </a:t>
            </a:r>
            <a:r>
              <a:rPr lang="el-GR" i="1" dirty="0"/>
              <a:t>ω</a:t>
            </a:r>
            <a:r>
              <a:rPr lang="en-US" i="1" baseline="-25000" dirty="0"/>
              <a:t>a</a:t>
            </a:r>
            <a:r>
              <a:rPr lang="en-US" dirty="0"/>
              <a:t> have </a:t>
            </a:r>
            <a:r>
              <a:rPr lang="en-US" i="1" dirty="0"/>
              <a:t>opposite</a:t>
            </a:r>
            <a:r>
              <a:rPr lang="en-US" dirty="0"/>
              <a:t> sign: </a:t>
            </a:r>
            <a:r>
              <a:rPr lang="en-US" i="1" dirty="0"/>
              <a:t>H</a:t>
            </a:r>
            <a:r>
              <a:rPr lang="en-US" i="1" baseline="-25000" dirty="0"/>
              <a:t>a</a:t>
            </a:r>
            <a:r>
              <a:rPr lang="en-US" i="1" dirty="0"/>
              <a:t> </a:t>
            </a:r>
            <a:r>
              <a:rPr lang="en-US" dirty="0"/>
              <a:t>decreases</a:t>
            </a:r>
          </a:p>
          <a:p>
            <a:pPr lvl="1"/>
            <a:endParaRPr lang="en-US" dirty="0"/>
          </a:p>
          <a:p>
            <a:r>
              <a:rPr lang="en-US" i="1" dirty="0"/>
              <a:t>If I changes when T applied, change in </a:t>
            </a:r>
            <a:r>
              <a:rPr lang="el-GR" i="1" dirty="0"/>
              <a:t>ω</a:t>
            </a:r>
            <a:r>
              <a:rPr lang="en-US" i="1" dirty="0"/>
              <a:t> is greater</a:t>
            </a:r>
          </a:p>
        </p:txBody>
      </p:sp>
    </p:spTree>
    <p:extLst>
      <p:ext uri="{BB962C8B-B14F-4D97-AF65-F5344CB8AC3E}">
        <p14:creationId xmlns:p14="http://schemas.microsoft.com/office/powerpoint/2010/main" val="31160122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Impulse–Momentum: Angular Version</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US" dirty="0"/>
                  <a:t>Mathematically, </a:t>
                </a:r>
                <a14:m>
                  <m:oMath xmlns:m="http://schemas.openxmlformats.org/officeDocument/2006/math">
                    <m:sSub>
                      <m:sSubPr>
                        <m:ctrlPr>
                          <a:rPr lang="en-US" i="1">
                            <a:latin typeface="Cambria Math" panose="02040503050406030204" pitchFamily="18" charset="0"/>
                          </a:rPr>
                        </m:ctrlPr>
                      </m:sSubPr>
                      <m:e>
                        <m:r>
                          <m:rPr>
                            <m:nor/>
                          </m:rPr>
                          <a:rPr lang="en-US" dirty="0"/>
                          <m:t>Ʃ</m:t>
                        </m:r>
                        <m:acc>
                          <m:accPr>
                            <m:chr m:val="̅"/>
                            <m:ctrlPr>
                              <a:rPr lang="en-US" i="1" dirty="0" smtClean="0">
                                <a:latin typeface="Cambria Math" panose="02040503050406030204" pitchFamily="18" charset="0"/>
                              </a:rPr>
                            </m:ctrlPr>
                          </m:accPr>
                          <m:e>
                            <m:r>
                              <a:rPr lang="en-US" b="1" i="1" dirty="0" smtClean="0">
                                <a:latin typeface="Cambria Math" panose="02040503050406030204" pitchFamily="18" charset="0"/>
                              </a:rPr>
                              <m:t>𝑻</m:t>
                            </m:r>
                          </m:e>
                        </m:acc>
                      </m:e>
                      <m:sub>
                        <m:r>
                          <a:rPr lang="en-US" i="1">
                            <a:latin typeface="Cambria Math" panose="02040503050406030204" pitchFamily="18" charset="0"/>
                          </a:rPr>
                          <m:t>𝒂</m:t>
                        </m:r>
                      </m:sub>
                    </m:sSub>
                    <m:r>
                      <a:rPr lang="en-US" i="0">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𝒕</m:t>
                    </m:r>
                    <m:r>
                      <a:rPr lang="en-US" i="1">
                        <a:latin typeface="Cambria Math" panose="02040503050406030204" pitchFamily="18" charset="0"/>
                        <a:ea typeface="Cambria Math" panose="02040503050406030204" pitchFamily="18" charset="0"/>
                      </a:rPr>
                      <m:t>=</m:t>
                    </m:r>
                    <m:d>
                      <m:dPr>
                        <m:ctrlPr>
                          <a:rPr lang="en-US" b="1" i="1" smtClean="0">
                            <a:latin typeface="Cambria Math" panose="02040503050406030204" pitchFamily="18" charset="0"/>
                            <a:ea typeface="Cambria Math" panose="02040503050406030204" pitchFamily="18" charset="0"/>
                          </a:rPr>
                        </m:ctrlPr>
                      </m:dPr>
                      <m:e>
                        <m:sSub>
                          <m:sSubPr>
                            <m:ctrlPr>
                              <a:rPr lang="en-US" i="1">
                                <a:latin typeface="Cambria Math" panose="02040503050406030204" pitchFamily="18" charset="0"/>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𝑯</m:t>
                            </m:r>
                          </m:e>
                          <m:sub>
                            <m:r>
                              <a:rPr lang="en-US" i="1">
                                <a:latin typeface="Cambria Math" panose="02040503050406030204" pitchFamily="18" charset="0"/>
                                <a:ea typeface="Cambria Math" panose="02040503050406030204" pitchFamily="18" charset="0"/>
                              </a:rPr>
                              <m:t>𝒇</m:t>
                            </m:r>
                          </m:sub>
                        </m:sSub>
                        <m:r>
                          <a:rPr lang="en-US" i="1">
                            <a:latin typeface="Cambria Math" panose="02040503050406030204" pitchFamily="18" charset="0"/>
                            <a:ea typeface="Cambria Math" panose="02040503050406030204" pitchFamily="18" charset="0"/>
                          </a:rPr>
                          <m:t>−</m:t>
                        </m:r>
                        <m:sSub>
                          <m:sSubPr>
                            <m:ctrlPr>
                              <a:rPr lang="en-US" i="1">
                                <a:latin typeface="Cambria Math" panose="02040503050406030204" pitchFamily="18" charset="0"/>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𝑯</m:t>
                            </m:r>
                          </m:e>
                          <m:sub>
                            <m:r>
                              <a:rPr lang="en-US" i="1">
                                <a:latin typeface="Cambria Math" panose="02040503050406030204" pitchFamily="18" charset="0"/>
                                <a:ea typeface="Cambria Math" panose="02040503050406030204" pitchFamily="18" charset="0"/>
                              </a:rPr>
                              <m:t>𝒊</m:t>
                            </m:r>
                          </m:sub>
                        </m:sSub>
                      </m:e>
                    </m:d>
                    <m:r>
                      <a:rPr lang="en-US" b="1" i="1" baseline="-25000" smtClean="0">
                        <a:latin typeface="Cambria Math" panose="02040503050406030204" pitchFamily="18" charset="0"/>
                        <a:ea typeface="Cambria Math" panose="02040503050406030204" pitchFamily="18" charset="0"/>
                      </a:rPr>
                      <m:t>𝒂</m:t>
                    </m:r>
                  </m:oMath>
                </a14:m>
                <a:endParaRPr lang="en-US" baseline="-25000" dirty="0"/>
              </a:p>
              <a:p>
                <a:endParaRPr lang="en-US" sz="1400" i="1" dirty="0"/>
              </a:p>
              <a:p>
                <a:pPr marL="0" indent="0">
                  <a:buNone/>
                </a:pPr>
                <a:r>
                  <a:rPr lang="en-US" dirty="0"/>
                  <a:t>Where</a:t>
                </a:r>
              </a:p>
              <a:p>
                <a:pPr lvl="1"/>
                <a:r>
                  <a:rPr lang="en-US" dirty="0" err="1"/>
                  <a:t>Ʃ</a:t>
                </a:r>
                <a14:m>
                  <m:oMath xmlns:m="http://schemas.openxmlformats.org/officeDocument/2006/math">
                    <m:acc>
                      <m:accPr>
                        <m:chr m:val="̅"/>
                        <m:ctrlPr>
                          <a:rPr lang="en-US" i="1" dirty="0">
                            <a:latin typeface="Cambria Math" panose="02040503050406030204" pitchFamily="18" charset="0"/>
                          </a:rPr>
                        </m:ctrlPr>
                      </m:accPr>
                      <m:e>
                        <m:r>
                          <a:rPr lang="en-US" i="1" dirty="0">
                            <a:latin typeface="Cambria Math" panose="02040503050406030204" pitchFamily="18" charset="0"/>
                          </a:rPr>
                          <m:t>𝑻</m:t>
                        </m:r>
                      </m:e>
                    </m:acc>
                  </m:oMath>
                </a14:m>
                <a:r>
                  <a:rPr lang="en-US" i="1" baseline="-25000" dirty="0" err="1"/>
                  <a:t>a</a:t>
                </a:r>
                <a:r>
                  <a:rPr lang="en-US" dirty="0"/>
                  <a:t> = average net external torque about axis </a:t>
                </a:r>
                <a:r>
                  <a:rPr lang="en-US" i="1" dirty="0"/>
                  <a:t>a</a:t>
                </a:r>
                <a:endParaRPr lang="en-US" dirty="0"/>
              </a:p>
              <a:p>
                <a:pPr lvl="1"/>
                <a:r>
                  <a:rPr lang="el-GR" dirty="0"/>
                  <a:t>Δ</a:t>
                </a:r>
                <a:r>
                  <a:rPr lang="en-US" i="1" dirty="0"/>
                  <a:t>H</a:t>
                </a:r>
                <a:r>
                  <a:rPr lang="en-US" i="1" baseline="-25000" dirty="0"/>
                  <a:t>a</a:t>
                </a:r>
                <a:r>
                  <a:rPr lang="en-US" dirty="0"/>
                  <a:t> = change in angular momentum about axis </a:t>
                </a:r>
                <a:r>
                  <a:rPr lang="en-US" i="1" dirty="0"/>
                  <a:t>a</a:t>
                </a:r>
                <a:endParaRPr lang="en-US" dirty="0"/>
              </a:p>
              <a:p>
                <a:pPr lvl="1"/>
                <a:r>
                  <a:rPr lang="en-US" i="1" dirty="0"/>
                  <a:t>H</a:t>
                </a:r>
                <a:r>
                  <a:rPr lang="en-US" i="1" baseline="-25000" dirty="0"/>
                  <a:t>f</a:t>
                </a:r>
                <a:r>
                  <a:rPr lang="en-US" dirty="0"/>
                  <a:t> = final angular momentum about axis </a:t>
                </a:r>
                <a:r>
                  <a:rPr lang="en-US" i="1" dirty="0"/>
                  <a:t>a</a:t>
                </a:r>
                <a:endParaRPr lang="en-US" dirty="0"/>
              </a:p>
              <a:p>
                <a:pPr lvl="1"/>
                <a:r>
                  <a:rPr lang="en-US" i="1" dirty="0"/>
                  <a:t>H</a:t>
                </a:r>
                <a:r>
                  <a:rPr lang="en-US" i="1" baseline="-25000" dirty="0"/>
                  <a:t>i</a:t>
                </a:r>
                <a:r>
                  <a:rPr lang="en-US" dirty="0"/>
                  <a:t> = initial angular momentum about axis </a:t>
                </a:r>
                <a:r>
                  <a:rPr lang="en-US" i="1" dirty="0"/>
                  <a:t>a</a:t>
                </a:r>
                <a:r>
                  <a:rPr lang="en-US" dirty="0"/>
                  <a:t> </a:t>
                </a:r>
              </a:p>
              <a:p>
                <a:pPr lvl="1"/>
                <a:r>
                  <a:rPr lang="el-GR" dirty="0"/>
                  <a:t>Δ</a:t>
                </a:r>
                <a:r>
                  <a:rPr lang="en-US" i="1" dirty="0"/>
                  <a:t>t</a:t>
                </a:r>
                <a:r>
                  <a:rPr lang="en-US" dirty="0"/>
                  <a:t> = change in time</a:t>
                </a:r>
              </a:p>
              <a:p>
                <a:pPr lvl="1"/>
                <a:endParaRPr lang="en-US" dirty="0"/>
              </a:p>
              <a:p>
                <a:r>
                  <a:rPr lang="en-US" dirty="0"/>
                  <a:t>If </a:t>
                </a:r>
                <a:r>
                  <a:rPr lang="en-US" i="1" dirty="0"/>
                  <a:t>I </a:t>
                </a:r>
                <a:r>
                  <a:rPr lang="en-US" dirty="0"/>
                  <a:t>changes during </a:t>
                </a:r>
                <a14:m>
                  <m:oMath xmlns:m="http://schemas.openxmlformats.org/officeDocument/2006/math">
                    <m:sSub>
                      <m:sSubPr>
                        <m:ctrlPr>
                          <a:rPr lang="en-US" i="1">
                            <a:latin typeface="Cambria Math" panose="02040503050406030204" pitchFamily="18" charset="0"/>
                          </a:rPr>
                        </m:ctrlPr>
                      </m:sSubPr>
                      <m:e>
                        <m:acc>
                          <m:accPr>
                            <m:chr m:val="̅"/>
                            <m:ctrlPr>
                              <a:rPr lang="en-US" i="1" dirty="0">
                                <a:latin typeface="Cambria Math" panose="02040503050406030204" pitchFamily="18" charset="0"/>
                              </a:rPr>
                            </m:ctrlPr>
                          </m:accPr>
                          <m:e>
                            <m:r>
                              <a:rPr lang="en-US" i="1" dirty="0">
                                <a:latin typeface="Cambria Math" panose="02040503050406030204" pitchFamily="18" charset="0"/>
                              </a:rPr>
                              <m:t>𝑻</m:t>
                            </m:r>
                          </m:e>
                        </m:acc>
                      </m:e>
                      <m:sub>
                        <m:r>
                          <a:rPr lang="en-US" b="1" i="1">
                            <a:latin typeface="Cambria Math" panose="02040503050406030204" pitchFamily="18" charset="0"/>
                          </a:rPr>
                          <m:t>𝒂</m:t>
                        </m:r>
                      </m:sub>
                    </m:sSub>
                    <m:r>
                      <a:rPr lang="en-US" b="1" i="0">
                        <a:latin typeface="Cambria Math" panose="02040503050406030204" pitchFamily="18" charset="0"/>
                        <a:ea typeface="Cambria Math" panose="02040503050406030204" pitchFamily="18" charset="0"/>
                      </a:rPr>
                      <m:t>∆</m:t>
                    </m:r>
                    <m:r>
                      <a:rPr lang="en-US" b="1" i="1">
                        <a:latin typeface="Cambria Math" panose="02040503050406030204" pitchFamily="18" charset="0"/>
                        <a:ea typeface="Cambria Math" panose="02040503050406030204" pitchFamily="18" charset="0"/>
                      </a:rPr>
                      <m:t>𝒕</m:t>
                    </m:r>
                  </m:oMath>
                </a14:m>
                <a:r>
                  <a:rPr lang="en-US" dirty="0"/>
                  <a:t>, the change in </a:t>
                </a:r>
                <a:r>
                  <a:rPr lang="el-GR" i="1" dirty="0"/>
                  <a:t>ω</a:t>
                </a:r>
                <a:r>
                  <a:rPr lang="en-US" dirty="0"/>
                  <a:t> is greater</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3"/>
                <a:stretch>
                  <a:fillRect l="-1217" t="-2050" b="-5857"/>
                </a:stretch>
              </a:blipFill>
            </p:spPr>
            <p:txBody>
              <a:bodyPr/>
              <a:lstStyle/>
              <a:p>
                <a:r>
                  <a:rPr lang="en-US">
                    <a:noFill/>
                  </a:rPr>
                  <a:t> </a:t>
                </a:r>
              </a:p>
            </p:txBody>
          </p:sp>
        </mc:Fallback>
      </mc:AlternateContent>
    </p:spTree>
    <p:extLst>
      <p:ext uri="{BB962C8B-B14F-4D97-AF65-F5344CB8AC3E}">
        <p14:creationId xmlns:p14="http://schemas.microsoft.com/office/powerpoint/2010/main" val="7013447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Newton’s Third Law: Angular Interpretation</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US" dirty="0"/>
                  <a:t>For every torque exerted by one object on another, the other object exerts an equal torque back on the first object but in the opposite direction</a:t>
                </a:r>
              </a:p>
              <a:p>
                <a:pPr lvl="1"/>
                <a:r>
                  <a:rPr lang="en-US" dirty="0"/>
                  <a:t>Equal but opposite</a:t>
                </a:r>
              </a:p>
              <a:p>
                <a:pPr lvl="1"/>
                <a:endParaRPr lang="en-US" dirty="0"/>
              </a:p>
              <a:p>
                <a:r>
                  <a:rPr lang="en-US" dirty="0"/>
                  <a:t>Torque on each body is of equal magnitude, </a:t>
                </a:r>
                <a:r>
                  <a:rPr lang="en-US" i="1" dirty="0"/>
                  <a:t>not</a:t>
                </a:r>
                <a:r>
                  <a:rPr lang="en-US" dirty="0"/>
                  <a:t> the effect </a:t>
                </a:r>
              </a:p>
              <a:p>
                <a:pPr lvl="1"/>
                <a14:m>
                  <m:oMath xmlns:m="http://schemas.openxmlformats.org/officeDocument/2006/math">
                    <m:sSub>
                      <m:sSubPr>
                        <m:ctrlPr>
                          <a:rPr lang="en-US" i="1" smtClean="0">
                            <a:latin typeface="Cambria Math" panose="02040503050406030204" pitchFamily="18" charset="0"/>
                            <a:ea typeface="Cambria Math" panose="02040503050406030204" pitchFamily="18" charset="0"/>
                          </a:rPr>
                        </m:ctrlPr>
                      </m:sSubPr>
                      <m:e>
                        <m:r>
                          <m:rPr>
                            <m:nor/>
                          </m:rPr>
                          <a:rPr lang="en-US" i="1"/>
                          <m:t>α</m:t>
                        </m:r>
                      </m:e>
                      <m:sub>
                        <m:r>
                          <a:rPr lang="en-US" b="1" i="1" smtClean="0">
                            <a:latin typeface="Cambria Math" panose="02040503050406030204" pitchFamily="18" charset="0"/>
                            <a:ea typeface="Cambria Math" panose="02040503050406030204" pitchFamily="18" charset="0"/>
                          </a:rPr>
                          <m:t>𝒂</m:t>
                        </m:r>
                      </m:sub>
                    </m:sSub>
                    <m:r>
                      <a:rPr lang="en-US" i="1" smtClean="0">
                        <a:latin typeface="Cambria Math" panose="02040503050406030204" pitchFamily="18" charset="0"/>
                        <a:ea typeface="Cambria Math" panose="02040503050406030204" pitchFamily="18" charset="0"/>
                      </a:rPr>
                      <m:t>=</m:t>
                    </m:r>
                    <m:f>
                      <m:fPr>
                        <m:ctrlPr>
                          <a:rPr lang="en-US" i="1" smtClean="0">
                            <a:latin typeface="Cambria Math" panose="02040503050406030204" pitchFamily="18" charset="0"/>
                            <a:ea typeface="Cambria Math" panose="02040503050406030204" pitchFamily="18" charset="0"/>
                          </a:rPr>
                        </m:ctrlPr>
                      </m:fPr>
                      <m:num>
                        <m:sSub>
                          <m:sSubPr>
                            <m:ctrlPr>
                              <a:rPr lang="en-US" i="1" smtClean="0">
                                <a:latin typeface="Cambria Math" panose="02040503050406030204" pitchFamily="18" charset="0"/>
                                <a:ea typeface="Cambria Math" panose="02040503050406030204" pitchFamily="18" charset="0"/>
                              </a:rPr>
                            </m:ctrlPr>
                          </m:sSubPr>
                          <m:e>
                            <m:r>
                              <a:rPr lang="en-US" b="1" i="1" smtClean="0">
                                <a:latin typeface="Cambria Math" panose="02040503050406030204" pitchFamily="18" charset="0"/>
                                <a:ea typeface="Cambria Math" panose="02040503050406030204" pitchFamily="18" charset="0"/>
                              </a:rPr>
                              <m:t>𝑻</m:t>
                            </m:r>
                          </m:e>
                          <m:sub>
                            <m:r>
                              <a:rPr lang="en-US" b="1" i="1" smtClean="0">
                                <a:latin typeface="Cambria Math" panose="02040503050406030204" pitchFamily="18" charset="0"/>
                                <a:ea typeface="Cambria Math" panose="02040503050406030204" pitchFamily="18" charset="0"/>
                              </a:rPr>
                              <m:t>𝒂</m:t>
                            </m:r>
                          </m:sub>
                        </m:sSub>
                      </m:num>
                      <m:den>
                        <m:sSub>
                          <m:sSubPr>
                            <m:ctrlPr>
                              <a:rPr lang="en-US" i="1" smtClean="0">
                                <a:latin typeface="Cambria Math" panose="02040503050406030204" pitchFamily="18" charset="0"/>
                                <a:ea typeface="Cambria Math" panose="02040503050406030204" pitchFamily="18" charset="0"/>
                              </a:rPr>
                            </m:ctrlPr>
                          </m:sSubPr>
                          <m:e>
                            <m:r>
                              <a:rPr lang="en-US" b="1" i="1" smtClean="0">
                                <a:latin typeface="Cambria Math" panose="02040503050406030204" pitchFamily="18" charset="0"/>
                                <a:ea typeface="Cambria Math" panose="02040503050406030204" pitchFamily="18" charset="0"/>
                              </a:rPr>
                              <m:t>𝑰</m:t>
                            </m:r>
                          </m:e>
                          <m:sub>
                            <m:r>
                              <a:rPr lang="en-US" b="1" i="1" smtClean="0">
                                <a:latin typeface="Cambria Math" panose="02040503050406030204" pitchFamily="18" charset="0"/>
                                <a:ea typeface="Cambria Math" panose="02040503050406030204" pitchFamily="18" charset="0"/>
                              </a:rPr>
                              <m:t>𝒂</m:t>
                            </m:r>
                          </m:sub>
                        </m:sSub>
                      </m:den>
                    </m:f>
                  </m:oMath>
                </a14:m>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3"/>
                <a:stretch>
                  <a:fillRect l="-1043" t="-2635" r="-522"/>
                </a:stretch>
              </a:blipFill>
            </p:spPr>
            <p:txBody>
              <a:bodyPr/>
              <a:lstStyle/>
              <a:p>
                <a:r>
                  <a:rPr lang="en-US">
                    <a:noFill/>
                  </a:rPr>
                  <a:t> </a:t>
                </a:r>
              </a:p>
            </p:txBody>
          </p:sp>
        </mc:Fallback>
      </mc:AlternateContent>
    </p:spTree>
    <p:extLst>
      <p:ext uri="{BB962C8B-B14F-4D97-AF65-F5344CB8AC3E}">
        <p14:creationId xmlns:p14="http://schemas.microsoft.com/office/powerpoint/2010/main" val="182956632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0.0&quot;&gt;&lt;object type=&quot;1&quot; unique_id=&quot;10001&quot;&gt;&lt;object type=&quot;2&quot; unique_id=&quot;10002&quot;&gt;&lt;object type=&quot;3&quot; unique_id=&quot;10003&quot;&gt;&lt;property id=&quot;20148&quot; value=&quot;5&quot;/&gt;&lt;property id=&quot;20300&quot; value=&quot;Slide 1&quot;/&gt;&lt;property id=&quot;20307&quot; value=&quot;270&quot;/&gt;&lt;/object&gt;&lt;object type=&quot;3&quot; unique_id=&quot;10004&quot;&gt;&lt;property id=&quot;20148&quot; value=&quot;5&quot;/&gt;&lt;property id=&quot;20300&quot; value=&quot;Slide 2&quot;/&gt;&lt;property id=&quot;20307&quot; value=&quot;269&quot;/&gt;&lt;/object&gt;&lt;/object&gt;&lt;object type=&quot;8&quot; unique_id=&quot;10008&quot;&gt;&lt;/object&gt;&lt;/object&gt;&lt;/database&gt;"/>
  <p:tag name="MMPROD_NEXTUNIQUEID" val="10009"/>
  <p:tag name="SECTOMILLISECCONVERTED"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Franklin Gothic">
      <a:majorFont>
        <a:latin typeface="Franklin Gothic Medium" panose="020B0603020102020204"/>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2252</TotalTime>
  <Words>1567</Words>
  <Application>Microsoft Office PowerPoint</Application>
  <PresentationFormat>Widescreen</PresentationFormat>
  <Paragraphs>253</Paragraphs>
  <Slides>32</Slides>
  <Notes>8</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32</vt:i4>
      </vt:variant>
    </vt:vector>
  </HeadingPairs>
  <TitlesOfParts>
    <vt:vector size="44" baseType="lpstr">
      <vt:lpstr>Helvetica Neue</vt:lpstr>
      <vt:lpstr>Helvetica Neue Condensed</vt:lpstr>
      <vt:lpstr>Arial</vt:lpstr>
      <vt:lpstr>Calibri</vt:lpstr>
      <vt:lpstr>Calibri Light</vt:lpstr>
      <vt:lpstr>Cambria Math</vt:lpstr>
      <vt:lpstr>Franklin Gothic Book</vt:lpstr>
      <vt:lpstr>Franklin Gothic Medium</vt:lpstr>
      <vt:lpstr>Helvetica</vt:lpstr>
      <vt:lpstr>Times New Roman</vt:lpstr>
      <vt:lpstr>Office Theme</vt:lpstr>
      <vt:lpstr>Custom Design</vt:lpstr>
      <vt:lpstr>Angular Kinetics: Explaining the Causes of Angular Motion</vt:lpstr>
      <vt:lpstr>Objectives</vt:lpstr>
      <vt:lpstr>Objectives (continued)</vt:lpstr>
      <vt:lpstr>Angular Inertia</vt:lpstr>
      <vt:lpstr>Moment of Inertia</vt:lpstr>
      <vt:lpstr>Moment of Inertia (continued)</vt:lpstr>
      <vt:lpstr>Moment of Inertia (continued)</vt:lpstr>
      <vt:lpstr>Moment of Inertia (continued)</vt:lpstr>
      <vt:lpstr>Moment of Inertia (continued)</vt:lpstr>
      <vt:lpstr>Moment of Inertia About Eccentric Axes</vt:lpstr>
      <vt:lpstr>Moment of Inertia About Eccentric Axes (continued)</vt:lpstr>
      <vt:lpstr>Moments of Inertia in the Human Body</vt:lpstr>
      <vt:lpstr>Three Principal Axes of Rotation for the Human Body</vt:lpstr>
      <vt:lpstr>Manipulating the Moments of Inertia of the Human Body</vt:lpstr>
      <vt:lpstr>Manipulating the Moments of Inertia of the Human Body (continued)</vt:lpstr>
      <vt:lpstr>Knee and Hip Flexion of the Recovery Leg</vt:lpstr>
      <vt:lpstr>Moments of Inertia and Linear Velocity</vt:lpstr>
      <vt:lpstr>Golf Club Head Designs</vt:lpstr>
      <vt:lpstr>Angular Momentum</vt:lpstr>
      <vt:lpstr>Angular Momentum (continued)</vt:lpstr>
      <vt:lpstr>Angular Momentum of the Human Body</vt:lpstr>
      <vt:lpstr>Newton’s First Law: Angular Interpretation</vt:lpstr>
      <vt:lpstr>Newton’s First Law: Angular Interpretation (continued)</vt:lpstr>
      <vt:lpstr>Newton’s First Law: Angular Interpretation (continued)</vt:lpstr>
      <vt:lpstr>Newton’s First Law: Angular Interpretation (continued)</vt:lpstr>
      <vt:lpstr>Control ω of Limbs or Trunk</vt:lpstr>
      <vt:lpstr>Angular Momentum of Hurdler’s Trailing Leg</vt:lpstr>
      <vt:lpstr>Newton’s Second Law: Angular Interpretation</vt:lpstr>
      <vt:lpstr>Newton’s Second Law: Angular Interpretation (continued)</vt:lpstr>
      <vt:lpstr>Newton’s Second Law: Angular Interpretation (continued)</vt:lpstr>
      <vt:lpstr>Impulse–Momentum: Angular Version</vt:lpstr>
      <vt:lpstr>Newton’s Third Law: Angular Interpretation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PHYSICAL AGING</dc:title>
  <dc:creator>Microsoft Office User</dc:creator>
  <cp:lastModifiedBy>Dylan Blain</cp:lastModifiedBy>
  <cp:revision>107</cp:revision>
  <cp:lastPrinted>2017-03-14T16:50:08Z</cp:lastPrinted>
  <dcterms:created xsi:type="dcterms:W3CDTF">2017-03-14T15:11:25Z</dcterms:created>
  <dcterms:modified xsi:type="dcterms:W3CDTF">2025-12-02T15:17:07Z</dcterms:modified>
</cp:coreProperties>
</file>