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7"/>
  </p:notesMasterIdLst>
  <p:sldIdLst>
    <p:sldId id="256" r:id="rId5"/>
    <p:sldId id="258" r:id="rId6"/>
  </p:sldIdLst>
  <p:sldSz cx="41436925" cy="306006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e Perkins (1711094)" initials="LP(" lastIdx="1" clrIdx="0">
    <p:extLst>
      <p:ext uri="{19B8F6BF-5375-455C-9EA6-DF929625EA0E}">
        <p15:presenceInfo xmlns:p15="http://schemas.microsoft.com/office/powerpoint/2012/main" userId="Lee Perkins (1711094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AFB74D-9C65-4D20-8F3C-6A61244759B8}" v="1" dt="2020-03-15T12:58:52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19" autoAdjust="0"/>
    <p:restoredTop sz="96357" autoAdjust="0"/>
  </p:normalViewPr>
  <p:slideViewPr>
    <p:cSldViewPr snapToGrid="0">
      <p:cViewPr varScale="1">
        <p:scale>
          <a:sx n="26" d="100"/>
          <a:sy n="26" d="100"/>
        </p:scale>
        <p:origin x="200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3600"/>
              <a:t>2,095 human</a:t>
            </a:r>
            <a:r>
              <a:rPr lang="en-GB" sz="3600" baseline="0"/>
              <a:t> bones and fragments</a:t>
            </a:r>
          </a:p>
          <a:p>
            <a:pPr>
              <a:defRPr sz="3600"/>
            </a:pPr>
            <a:r>
              <a:rPr lang="en-GB" sz="3600" baseline="0"/>
              <a:t>(11 ‘possibly’ female)</a:t>
            </a:r>
          </a:p>
        </c:rich>
      </c:tx>
      <c:layout>
        <c:manualLayout>
          <c:xMode val="edge"/>
          <c:yMode val="edge"/>
          <c:x val="0.15600101272767281"/>
          <c:y val="8.19056174601482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20218235323182687"/>
          <c:w val="0.9503791801411583"/>
          <c:h val="0.6949991732877027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413180348237278E-2"/>
                  <c:y val="-0.1770582934897140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159-4A96-B387-63666FBDD294}"/>
                </c:ext>
              </c:extLst>
            </c:dLbl>
            <c:dLbl>
              <c:idx val="1"/>
              <c:layout>
                <c:manualLayout>
                  <c:x val="6.3153770729434927E-2"/>
                  <c:y val="0.406923446441272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159-4A96-B387-63666FBDD294}"/>
                </c:ext>
              </c:extLst>
            </c:dLbl>
            <c:dLbl>
              <c:idx val="2"/>
              <c:layout>
                <c:manualLayout>
                  <c:x val="4.2854344423545132E-2"/>
                  <c:y val="-0.1894834368925009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159-4A96-B387-63666FBDD294}"/>
                </c:ext>
              </c:extLst>
            </c:dLbl>
            <c:dLbl>
              <c:idx val="3"/>
              <c:layout>
                <c:manualLayout>
                  <c:x val="6.7664754352966164E-2"/>
                  <c:y val="2.174400095487716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59-4A96-B387-63666FBDD2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40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noFill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Under 20</c:v>
                </c:pt>
                <c:pt idx="1">
                  <c:v>Between 20-40</c:v>
                </c:pt>
                <c:pt idx="2">
                  <c:v>Between 40-60</c:v>
                </c:pt>
                <c:pt idx="3">
                  <c:v>unaccessable 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4.7E-2</c:v>
                </c:pt>
                <c:pt idx="1">
                  <c:v>0.68600000000000005</c:v>
                </c:pt>
                <c:pt idx="2">
                  <c:v>1.2E-2</c:v>
                </c:pt>
                <c:pt idx="3">
                  <c:v>0.254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59-4A96-B387-63666FBDD29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Under 20</c:v>
                </c:pt>
                <c:pt idx="1">
                  <c:v>Between 20-40</c:v>
                </c:pt>
                <c:pt idx="2">
                  <c:v>Between 40-60</c:v>
                </c:pt>
                <c:pt idx="3">
                  <c:v>unaccessable 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2159-4A96-B387-63666FBDD29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Under 20</c:v>
                </c:pt>
                <c:pt idx="1">
                  <c:v>Between 20-40</c:v>
                </c:pt>
                <c:pt idx="2">
                  <c:v>Between 40-60</c:v>
                </c:pt>
                <c:pt idx="3">
                  <c:v>unaccessable 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2159-4A96-B387-63666FBDD29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1989272399"/>
        <c:axId val="2070022383"/>
      </c:barChart>
      <c:catAx>
        <c:axId val="198927239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70022383"/>
        <c:crosses val="autoZero"/>
        <c:auto val="1"/>
        <c:lblAlgn val="ctr"/>
        <c:lblOffset val="100"/>
        <c:noMultiLvlLbl val="0"/>
      </c:catAx>
      <c:valAx>
        <c:axId val="2070022383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19892723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200"/>
              <a:t>Trauma</a:t>
            </a:r>
            <a:r>
              <a:rPr lang="en-US" sz="3200" baseline="0"/>
              <a:t> Recorded on </a:t>
            </a:r>
          </a:p>
          <a:p>
            <a:pPr>
              <a:defRPr sz="3200"/>
            </a:pPr>
            <a:r>
              <a:rPr lang="en-US" sz="3200" baseline="0"/>
              <a:t>139 </a:t>
            </a:r>
            <a:r>
              <a:rPr lang="en-US" sz="3200"/>
              <a:t>Bones</a:t>
            </a:r>
          </a:p>
        </c:rich>
      </c:tx>
      <c:layout>
        <c:manualLayout>
          <c:xMode val="edge"/>
          <c:yMode val="edge"/>
          <c:x val="0.24990092793406332"/>
          <c:y val="0.107914417004987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524707404186776"/>
          <c:y val="0.1964479065221926"/>
          <c:w val="0.83260551142687189"/>
          <c:h val="0.6589937353908483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Bones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7C7-4D07-A529-4B8151603A5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7C7-4D07-A529-4B8151603A5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7C7-4D07-A529-4B8151603A54}"/>
              </c:ext>
            </c:extLst>
          </c:dPt>
          <c:dLbls>
            <c:dLbl>
              <c:idx val="1"/>
              <c:layout>
                <c:manualLayout>
                  <c:x val="8.6865761930086174E-2"/>
                  <c:y val="7.456956085673938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7C7-4D07-A529-4B8151603A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3"/>
                <c:pt idx="0">
                  <c:v>Sharp Force Trauma</c:v>
                </c:pt>
                <c:pt idx="1">
                  <c:v>Blunt Force Trauma</c:v>
                </c:pt>
                <c:pt idx="2">
                  <c:v>Penetrating Trauma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119</c:v>
                </c:pt>
                <c:pt idx="1">
                  <c:v>6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19-4CDF-86AE-D0B304268C8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1086080035932517E-2"/>
          <c:y val="0.81592842375361396"/>
          <c:w val="0.95133244693795682"/>
          <c:h val="0.1840715859211906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3200" b="1"/>
              <a:t>722 Tooth Marks Recorded on 391 Human Bones </a:t>
            </a:r>
          </a:p>
        </c:rich>
      </c:tx>
      <c:layout>
        <c:manualLayout>
          <c:xMode val="edge"/>
          <c:yMode val="edge"/>
          <c:x val="0.13084484230090845"/>
          <c:y val="9.90846022853724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6739583135774835E-2"/>
          <c:y val="0.21436256943271306"/>
          <c:w val="0.82743934675739139"/>
          <c:h val="0.5930306887968380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722 Tooth Marks Recorded on 391 Human Bones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74F-4549-9D0C-331337E398A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74F-4549-9D0C-331337E398A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74F-4549-9D0C-331337E398A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74F-4549-9D0C-331337E398A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Humerus</c:v>
                </c:pt>
                <c:pt idx="1">
                  <c:v>Femur</c:v>
                </c:pt>
                <c:pt idx="2">
                  <c:v>Tibia</c:v>
                </c:pt>
                <c:pt idx="3">
                  <c:v>Other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0.21</c:v>
                </c:pt>
                <c:pt idx="1">
                  <c:v>0.39</c:v>
                </c:pt>
                <c:pt idx="2">
                  <c:v>0.22</c:v>
                </c:pt>
                <c:pt idx="3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64-433C-80AD-0FEF16DAFBF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4.7562121873044171E-2"/>
          <c:y val="0.79824634369609204"/>
          <c:w val="0.88620541757696791"/>
          <c:h val="0.149136597416836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FF1A42-E529-413E-AB97-4C38E27D92B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7FDEC40-4C75-4683-B1AC-E6B99F675DEC}">
      <dgm:prSet phldrT="[Text]"/>
      <dgm:spPr>
        <a:blipFill rotWithShape="0">
          <a:blip xmlns:r="http://schemas.openxmlformats.org/officeDocument/2006/relationships" r:embed="rId1"/>
          <a:srcRect/>
          <a:stretch>
            <a:fillRect l="-39000" r="-39000"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F72408AB-1FCC-4751-85BD-B1F87537AD76}" type="parTrans" cxnId="{76819532-A604-480C-B5BD-8F1C8AF75CC0}">
      <dgm:prSet/>
      <dgm:spPr/>
      <dgm:t>
        <a:bodyPr/>
        <a:lstStyle/>
        <a:p>
          <a:endParaRPr lang="en-GB"/>
        </a:p>
      </dgm:t>
    </dgm:pt>
    <dgm:pt modelId="{0D70CC5D-E54A-4FE0-8CAF-F18F328DBBDB}" type="sibTrans" cxnId="{76819532-A604-480C-B5BD-8F1C8AF75CC0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8CAB1B50-CBBA-4CD1-9F96-F58A0E8F3E39}">
      <dgm:prSet phldrT="[Text]"/>
      <dgm:spPr>
        <a:blipFill rotWithShape="0">
          <a:blip xmlns:r="http://schemas.openxmlformats.org/officeDocument/2006/relationships" r:embed="rId2"/>
          <a:srcRect/>
          <a:stretch>
            <a:fillRect l="-17000" r="-17000"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en-GB"/>
        </a:p>
        <a:p>
          <a:endParaRPr lang="en-GB"/>
        </a:p>
      </dgm:t>
    </dgm:pt>
    <dgm:pt modelId="{35982DA7-E02C-4E63-88EA-A5CC50E0C78D}" type="parTrans" cxnId="{6574BF2E-192E-44D8-8247-9421683CD6CE}">
      <dgm:prSet/>
      <dgm:spPr/>
      <dgm:t>
        <a:bodyPr/>
        <a:lstStyle/>
        <a:p>
          <a:endParaRPr lang="en-GB"/>
        </a:p>
      </dgm:t>
    </dgm:pt>
    <dgm:pt modelId="{EFAB670E-FEB0-4455-B50E-F9617BAFCFCC}" type="sibTrans" cxnId="{6574BF2E-192E-44D8-8247-9421683CD6CE}">
      <dgm:prSet/>
      <dgm:spPr/>
      <dgm:t>
        <a:bodyPr/>
        <a:lstStyle/>
        <a:p>
          <a:endParaRPr lang="en-GB"/>
        </a:p>
      </dgm:t>
    </dgm:pt>
    <dgm:pt modelId="{A40415C9-1442-42ED-A752-9A245653F5E0}">
      <dgm:prSet phldrT="[Text]"/>
      <dgm:spPr>
        <a:blipFill rotWithShape="0">
          <a:blip xmlns:r="http://schemas.openxmlformats.org/officeDocument/2006/relationships" r:embed="rId3"/>
          <a:srcRect/>
          <a:stretch>
            <a:fillRect l="-31000" r="-31000"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FF7BE206-7593-4D12-BE26-6DBD4B37EA44}" type="sibTrans" cxnId="{17236E89-223B-4773-B434-8D73BC928F0F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F7CB25F0-427D-4CD9-A9F5-E15445FCDCB3}" type="parTrans" cxnId="{17236E89-223B-4773-B434-8D73BC928F0F}">
      <dgm:prSet/>
      <dgm:spPr/>
      <dgm:t>
        <a:bodyPr/>
        <a:lstStyle/>
        <a:p>
          <a:endParaRPr lang="en-GB"/>
        </a:p>
      </dgm:t>
    </dgm:pt>
    <dgm:pt modelId="{AD8A29CB-52B7-4321-A562-F49B72B5ABD9}" type="pres">
      <dgm:prSet presAssocID="{95FF1A42-E529-413E-AB97-4C38E27D92B0}" presName="Name0" presStyleCnt="0">
        <dgm:presLayoutVars>
          <dgm:dir/>
          <dgm:resizeHandles val="exact"/>
        </dgm:presLayoutVars>
      </dgm:prSet>
      <dgm:spPr/>
    </dgm:pt>
    <dgm:pt modelId="{E2106C26-B101-4166-92AA-6870060F4368}" type="pres">
      <dgm:prSet presAssocID="{47FDEC40-4C75-4683-B1AC-E6B99F675DEC}" presName="node" presStyleLbl="node1" presStyleIdx="0" presStyleCnt="3" custScaleX="32865" custLinFactNeighborX="-85" custLinFactNeighborY="0">
        <dgm:presLayoutVars>
          <dgm:bulletEnabled val="1"/>
        </dgm:presLayoutVars>
      </dgm:prSet>
      <dgm:spPr/>
    </dgm:pt>
    <dgm:pt modelId="{A2A74EB7-2BDC-4E17-B777-58714F175F31}" type="pres">
      <dgm:prSet presAssocID="{0D70CC5D-E54A-4FE0-8CAF-F18F328DBBDB}" presName="sibTrans" presStyleLbl="sibTrans2D1" presStyleIdx="0" presStyleCnt="2" custScaleX="124732" custScaleY="38464"/>
      <dgm:spPr/>
    </dgm:pt>
    <dgm:pt modelId="{F8169F71-79C1-4DA5-BA58-1E8C36B82D90}" type="pres">
      <dgm:prSet presAssocID="{0D70CC5D-E54A-4FE0-8CAF-F18F328DBBDB}" presName="connectorText" presStyleLbl="sibTrans2D1" presStyleIdx="0" presStyleCnt="2"/>
      <dgm:spPr/>
    </dgm:pt>
    <dgm:pt modelId="{4BF4235E-B738-4710-9B64-455A7D89E728}" type="pres">
      <dgm:prSet presAssocID="{A40415C9-1442-42ED-A752-9A245653F5E0}" presName="node" presStyleLbl="node1" presStyleIdx="1" presStyleCnt="3" custScaleX="34445">
        <dgm:presLayoutVars>
          <dgm:bulletEnabled val="1"/>
        </dgm:presLayoutVars>
      </dgm:prSet>
      <dgm:spPr/>
    </dgm:pt>
    <dgm:pt modelId="{4F96E1D1-99A9-43A2-815D-047EF787BA72}" type="pres">
      <dgm:prSet presAssocID="{FF7BE206-7593-4D12-BE26-6DBD4B37EA44}" presName="sibTrans" presStyleLbl="sibTrans2D1" presStyleIdx="1" presStyleCnt="2" custScaleX="130546" custScaleY="38464"/>
      <dgm:spPr/>
    </dgm:pt>
    <dgm:pt modelId="{8039C51F-1B0D-4B28-AF59-951DC637F04B}" type="pres">
      <dgm:prSet presAssocID="{FF7BE206-7593-4D12-BE26-6DBD4B37EA44}" presName="connectorText" presStyleLbl="sibTrans2D1" presStyleIdx="1" presStyleCnt="2"/>
      <dgm:spPr/>
    </dgm:pt>
    <dgm:pt modelId="{C822D91F-475D-422E-96A3-0B5AA37A548F}" type="pres">
      <dgm:prSet presAssocID="{8CAB1B50-CBBA-4CD1-9F96-F58A0E8F3E39}" presName="node" presStyleLbl="node1" presStyleIdx="2" presStyleCnt="3" custScaleX="34375" custLinFactNeighborX="152" custLinFactNeighborY="-6296">
        <dgm:presLayoutVars>
          <dgm:bulletEnabled val="1"/>
        </dgm:presLayoutVars>
      </dgm:prSet>
      <dgm:spPr/>
    </dgm:pt>
  </dgm:ptLst>
  <dgm:cxnLst>
    <dgm:cxn modelId="{6574BF2E-192E-44D8-8247-9421683CD6CE}" srcId="{95FF1A42-E529-413E-AB97-4C38E27D92B0}" destId="{8CAB1B50-CBBA-4CD1-9F96-F58A0E8F3E39}" srcOrd="2" destOrd="0" parTransId="{35982DA7-E02C-4E63-88EA-A5CC50E0C78D}" sibTransId="{EFAB670E-FEB0-4455-B50E-F9617BAFCFCC}"/>
    <dgm:cxn modelId="{FEC37831-299E-4BF4-8A7E-10F287DAADED}" type="presOf" srcId="{0D70CC5D-E54A-4FE0-8CAF-F18F328DBBDB}" destId="{A2A74EB7-2BDC-4E17-B777-58714F175F31}" srcOrd="0" destOrd="0" presId="urn:microsoft.com/office/officeart/2005/8/layout/process1"/>
    <dgm:cxn modelId="{76819532-A604-480C-B5BD-8F1C8AF75CC0}" srcId="{95FF1A42-E529-413E-AB97-4C38E27D92B0}" destId="{47FDEC40-4C75-4683-B1AC-E6B99F675DEC}" srcOrd="0" destOrd="0" parTransId="{F72408AB-1FCC-4751-85BD-B1F87537AD76}" sibTransId="{0D70CC5D-E54A-4FE0-8CAF-F18F328DBBDB}"/>
    <dgm:cxn modelId="{C952A76C-9497-43B1-A942-A5EEF5DC4436}" type="presOf" srcId="{95FF1A42-E529-413E-AB97-4C38E27D92B0}" destId="{AD8A29CB-52B7-4321-A562-F49B72B5ABD9}" srcOrd="0" destOrd="0" presId="urn:microsoft.com/office/officeart/2005/8/layout/process1"/>
    <dgm:cxn modelId="{B94CC47A-12EB-4874-9A93-066144353120}" type="presOf" srcId="{47FDEC40-4C75-4683-B1AC-E6B99F675DEC}" destId="{E2106C26-B101-4166-92AA-6870060F4368}" srcOrd="0" destOrd="0" presId="urn:microsoft.com/office/officeart/2005/8/layout/process1"/>
    <dgm:cxn modelId="{84A6D77A-A283-422F-B668-02DB909A48F7}" type="presOf" srcId="{0D70CC5D-E54A-4FE0-8CAF-F18F328DBBDB}" destId="{F8169F71-79C1-4DA5-BA58-1E8C36B82D90}" srcOrd="1" destOrd="0" presId="urn:microsoft.com/office/officeart/2005/8/layout/process1"/>
    <dgm:cxn modelId="{7C0CCC88-828B-4D93-AEE1-A59B12FBFF38}" type="presOf" srcId="{FF7BE206-7593-4D12-BE26-6DBD4B37EA44}" destId="{8039C51F-1B0D-4B28-AF59-951DC637F04B}" srcOrd="1" destOrd="0" presId="urn:microsoft.com/office/officeart/2005/8/layout/process1"/>
    <dgm:cxn modelId="{17236E89-223B-4773-B434-8D73BC928F0F}" srcId="{95FF1A42-E529-413E-AB97-4C38E27D92B0}" destId="{A40415C9-1442-42ED-A752-9A245653F5E0}" srcOrd="1" destOrd="0" parTransId="{F7CB25F0-427D-4CD9-A9F5-E15445FCDCB3}" sibTransId="{FF7BE206-7593-4D12-BE26-6DBD4B37EA44}"/>
    <dgm:cxn modelId="{C0B8F6B7-2CBB-4AA3-BA8F-F333AB345294}" type="presOf" srcId="{FF7BE206-7593-4D12-BE26-6DBD4B37EA44}" destId="{4F96E1D1-99A9-43A2-815D-047EF787BA72}" srcOrd="0" destOrd="0" presId="urn:microsoft.com/office/officeart/2005/8/layout/process1"/>
    <dgm:cxn modelId="{4A0132D6-DF26-4334-A9AC-179EB947F3AC}" type="presOf" srcId="{A40415C9-1442-42ED-A752-9A245653F5E0}" destId="{4BF4235E-B738-4710-9B64-455A7D89E728}" srcOrd="0" destOrd="0" presId="urn:microsoft.com/office/officeart/2005/8/layout/process1"/>
    <dgm:cxn modelId="{7A9B57E3-7008-40F4-9F35-CB027E8C79BD}" type="presOf" srcId="{8CAB1B50-CBBA-4CD1-9F96-F58A0E8F3E39}" destId="{C822D91F-475D-422E-96A3-0B5AA37A548F}" srcOrd="0" destOrd="0" presId="urn:microsoft.com/office/officeart/2005/8/layout/process1"/>
    <dgm:cxn modelId="{510ED0E4-99C6-47CF-99F6-8C31070C3C75}" type="presParOf" srcId="{AD8A29CB-52B7-4321-A562-F49B72B5ABD9}" destId="{E2106C26-B101-4166-92AA-6870060F4368}" srcOrd="0" destOrd="0" presId="urn:microsoft.com/office/officeart/2005/8/layout/process1"/>
    <dgm:cxn modelId="{7DC81481-C28B-4597-BE0A-3B136238E105}" type="presParOf" srcId="{AD8A29CB-52B7-4321-A562-F49B72B5ABD9}" destId="{A2A74EB7-2BDC-4E17-B777-58714F175F31}" srcOrd="1" destOrd="0" presId="urn:microsoft.com/office/officeart/2005/8/layout/process1"/>
    <dgm:cxn modelId="{D757079D-54A7-41A5-931B-5E6ABF708C2F}" type="presParOf" srcId="{A2A74EB7-2BDC-4E17-B777-58714F175F31}" destId="{F8169F71-79C1-4DA5-BA58-1E8C36B82D90}" srcOrd="0" destOrd="0" presId="urn:microsoft.com/office/officeart/2005/8/layout/process1"/>
    <dgm:cxn modelId="{C2928A57-1EF2-4B9C-9702-D6CA1A145732}" type="presParOf" srcId="{AD8A29CB-52B7-4321-A562-F49B72B5ABD9}" destId="{4BF4235E-B738-4710-9B64-455A7D89E728}" srcOrd="2" destOrd="0" presId="urn:microsoft.com/office/officeart/2005/8/layout/process1"/>
    <dgm:cxn modelId="{05D558AE-B8D6-466D-854C-8A5C2A9F9414}" type="presParOf" srcId="{AD8A29CB-52B7-4321-A562-F49B72B5ABD9}" destId="{4F96E1D1-99A9-43A2-815D-047EF787BA72}" srcOrd="3" destOrd="0" presId="urn:microsoft.com/office/officeart/2005/8/layout/process1"/>
    <dgm:cxn modelId="{0A45E821-DA33-42C1-BE15-55001A1A53BA}" type="presParOf" srcId="{4F96E1D1-99A9-43A2-815D-047EF787BA72}" destId="{8039C51F-1B0D-4B28-AF59-951DC637F04B}" srcOrd="0" destOrd="0" presId="urn:microsoft.com/office/officeart/2005/8/layout/process1"/>
    <dgm:cxn modelId="{65980F3D-E82F-4665-82A1-639E2A560AFB}" type="presParOf" srcId="{AD8A29CB-52B7-4321-A562-F49B72B5ABD9}" destId="{C822D91F-475D-422E-96A3-0B5AA37A548F}" srcOrd="4" destOrd="0" presId="urn:microsoft.com/office/officeart/2005/8/layout/process1"/>
  </dgm:cxnLst>
  <dgm:bg/>
  <dgm:whole>
    <a:ln>
      <a:solidFill>
        <a:schemeClr val="tx1">
          <a:lumMod val="50000"/>
          <a:lumOff val="50000"/>
        </a:schemeClr>
      </a:solidFill>
    </a:ln>
  </dgm:whole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106C26-B101-4166-92AA-6870060F4368}">
      <dsp:nvSpPr>
        <dsp:cNvPr id="0" name=""/>
        <dsp:cNvSpPr/>
      </dsp:nvSpPr>
      <dsp:spPr>
        <a:xfrm>
          <a:off x="9907" y="0"/>
          <a:ext cx="4546084" cy="372985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rcRect/>
          <a:stretch>
            <a:fillRect l="-39000" r="-39000"/>
          </a:stretch>
        </a:blip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/>
        </a:p>
      </dsp:txBody>
      <dsp:txXfrm>
        <a:off x="119151" y="109244"/>
        <a:ext cx="4327596" cy="3511371"/>
      </dsp:txXfrm>
    </dsp:sp>
    <dsp:sp modelId="{A2A74EB7-2BDC-4E17-B777-58714F175F31}">
      <dsp:nvSpPr>
        <dsp:cNvPr id="0" name=""/>
        <dsp:cNvSpPr/>
      </dsp:nvSpPr>
      <dsp:spPr>
        <a:xfrm>
          <a:off x="5577314" y="1205178"/>
          <a:ext cx="3660273" cy="13195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500" kern="1200"/>
        </a:p>
      </dsp:txBody>
      <dsp:txXfrm>
        <a:off x="5577314" y="1469078"/>
        <a:ext cx="3264423" cy="791701"/>
      </dsp:txXfrm>
    </dsp:sp>
    <dsp:sp modelId="{4BF4235E-B738-4710-9B64-455A7D89E728}">
      <dsp:nvSpPr>
        <dsp:cNvPr id="0" name=""/>
        <dsp:cNvSpPr/>
      </dsp:nvSpPr>
      <dsp:spPr>
        <a:xfrm>
          <a:off x="10092804" y="0"/>
          <a:ext cx="4764639" cy="372985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rcRect/>
          <a:stretch>
            <a:fillRect l="-31000" r="-31000"/>
          </a:stretch>
        </a:blip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/>
        </a:p>
      </dsp:txBody>
      <dsp:txXfrm>
        <a:off x="10202048" y="109244"/>
        <a:ext cx="4546151" cy="3511371"/>
      </dsp:txXfrm>
    </dsp:sp>
    <dsp:sp modelId="{4F96E1D1-99A9-43A2-815D-047EF787BA72}">
      <dsp:nvSpPr>
        <dsp:cNvPr id="0" name=""/>
        <dsp:cNvSpPr/>
      </dsp:nvSpPr>
      <dsp:spPr>
        <a:xfrm>
          <a:off x="15793911" y="1205178"/>
          <a:ext cx="3832734" cy="13195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500" kern="1200"/>
        </a:p>
      </dsp:txBody>
      <dsp:txXfrm>
        <a:off x="15793911" y="1469078"/>
        <a:ext cx="3436884" cy="791701"/>
      </dsp:txXfrm>
    </dsp:sp>
    <dsp:sp modelId="{C822D91F-475D-422E-96A3-0B5AA37A548F}">
      <dsp:nvSpPr>
        <dsp:cNvPr id="0" name=""/>
        <dsp:cNvSpPr/>
      </dsp:nvSpPr>
      <dsp:spPr>
        <a:xfrm>
          <a:off x="20396927" y="0"/>
          <a:ext cx="4754957" cy="372985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rcRect/>
          <a:stretch>
            <a:fillRect l="-17000" r="-17000"/>
          </a:stretch>
        </a:blip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/>
        </a:p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/>
        </a:p>
      </dsp:txBody>
      <dsp:txXfrm>
        <a:off x="20506171" y="109244"/>
        <a:ext cx="4536469" cy="3511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A3B8F-3E38-4416-9D6C-9BD83DDD78B3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9850" y="1143000"/>
            <a:ext cx="41783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314F66-E8B9-49B3-A96D-54EB07CAF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963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1pPr>
    <a:lvl2pPr marL="1095300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2pPr>
    <a:lvl3pPr marL="2190600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3pPr>
    <a:lvl4pPr marL="3285897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4pPr>
    <a:lvl5pPr marL="4381197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5pPr>
    <a:lvl6pPr marL="5476500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6pPr>
    <a:lvl7pPr marL="6571799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7pPr>
    <a:lvl8pPr marL="7667097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8pPr>
    <a:lvl9pPr marL="8762398" algn="l" defTabSz="2190600" rtl="0" eaLnBrk="1" latinLnBrk="0" hangingPunct="1">
      <a:defRPr sz="287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314F66-E8B9-49B3-A96D-54EB07CAFCF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299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07770" y="5008025"/>
            <a:ext cx="35221386" cy="10653560"/>
          </a:xfrm>
        </p:spPr>
        <p:txBody>
          <a:bodyPr anchor="b"/>
          <a:lstStyle>
            <a:lvl1pPr algn="ctr">
              <a:defRPr sz="2677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79616" y="16072427"/>
            <a:ext cx="31077694" cy="7388071"/>
          </a:xfrm>
        </p:spPr>
        <p:txBody>
          <a:bodyPr/>
          <a:lstStyle>
            <a:lvl1pPr marL="0" indent="0" algn="ctr">
              <a:buNone/>
              <a:defRPr sz="10709"/>
            </a:lvl1pPr>
            <a:lvl2pPr marL="2040026" indent="0" algn="ctr">
              <a:buNone/>
              <a:defRPr sz="8924"/>
            </a:lvl2pPr>
            <a:lvl3pPr marL="4080053" indent="0" algn="ctr">
              <a:buNone/>
              <a:defRPr sz="8032"/>
            </a:lvl3pPr>
            <a:lvl4pPr marL="6120079" indent="0" algn="ctr">
              <a:buNone/>
              <a:defRPr sz="7139"/>
            </a:lvl4pPr>
            <a:lvl5pPr marL="8160106" indent="0" algn="ctr">
              <a:buNone/>
              <a:defRPr sz="7139"/>
            </a:lvl5pPr>
            <a:lvl6pPr marL="10200132" indent="0" algn="ctr">
              <a:buNone/>
              <a:defRPr sz="7139"/>
            </a:lvl6pPr>
            <a:lvl7pPr marL="12240158" indent="0" algn="ctr">
              <a:buNone/>
              <a:defRPr sz="7139"/>
            </a:lvl7pPr>
            <a:lvl8pPr marL="14280185" indent="0" algn="ctr">
              <a:buNone/>
              <a:defRPr sz="7139"/>
            </a:lvl8pPr>
            <a:lvl9pPr marL="16320211" indent="0" algn="ctr">
              <a:buNone/>
              <a:defRPr sz="7139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192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361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7209" y="7628921"/>
            <a:ext cx="35739348" cy="12729018"/>
          </a:xfrm>
        </p:spPr>
        <p:txBody>
          <a:bodyPr anchor="b"/>
          <a:lstStyle>
            <a:lvl1pPr>
              <a:defRPr sz="2677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27209" y="20478361"/>
            <a:ext cx="35739348" cy="6693890"/>
          </a:xfrm>
        </p:spPr>
        <p:txBody>
          <a:bodyPr/>
          <a:lstStyle>
            <a:lvl1pPr marL="0" indent="0">
              <a:buNone/>
              <a:defRPr sz="10709">
                <a:solidFill>
                  <a:schemeClr val="tx1"/>
                </a:solidFill>
              </a:defRPr>
            </a:lvl1pPr>
            <a:lvl2pPr marL="2040026" indent="0">
              <a:buNone/>
              <a:defRPr sz="8924">
                <a:solidFill>
                  <a:schemeClr val="tx1">
                    <a:tint val="75000"/>
                  </a:schemeClr>
                </a:solidFill>
              </a:defRPr>
            </a:lvl2pPr>
            <a:lvl3pPr marL="4080053" indent="0">
              <a:buNone/>
              <a:defRPr sz="8032">
                <a:solidFill>
                  <a:schemeClr val="tx1">
                    <a:tint val="75000"/>
                  </a:schemeClr>
                </a:solidFill>
              </a:defRPr>
            </a:lvl3pPr>
            <a:lvl4pPr marL="6120079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4pPr>
            <a:lvl5pPr marL="8160106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5pPr>
            <a:lvl6pPr marL="10200132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6pPr>
            <a:lvl7pPr marL="12240158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7pPr>
            <a:lvl8pPr marL="14280185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8pPr>
            <a:lvl9pPr marL="16320211" indent="0">
              <a:buNone/>
              <a:defRPr sz="713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784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48789" y="8146007"/>
            <a:ext cx="17610693" cy="19415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977443" y="8146007"/>
            <a:ext cx="17610693" cy="19415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20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186" y="1629208"/>
            <a:ext cx="35739348" cy="591471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54190" y="7501412"/>
            <a:ext cx="17529759" cy="3676326"/>
          </a:xfrm>
        </p:spPr>
        <p:txBody>
          <a:bodyPr anchor="b"/>
          <a:lstStyle>
            <a:lvl1pPr marL="0" indent="0">
              <a:buNone/>
              <a:defRPr sz="10709" b="1"/>
            </a:lvl1pPr>
            <a:lvl2pPr marL="2040026" indent="0">
              <a:buNone/>
              <a:defRPr sz="8924" b="1"/>
            </a:lvl2pPr>
            <a:lvl3pPr marL="4080053" indent="0">
              <a:buNone/>
              <a:defRPr sz="8032" b="1"/>
            </a:lvl3pPr>
            <a:lvl4pPr marL="6120079" indent="0">
              <a:buNone/>
              <a:defRPr sz="7139" b="1"/>
            </a:lvl4pPr>
            <a:lvl5pPr marL="8160106" indent="0">
              <a:buNone/>
              <a:defRPr sz="7139" b="1"/>
            </a:lvl5pPr>
            <a:lvl6pPr marL="10200132" indent="0">
              <a:buNone/>
              <a:defRPr sz="7139" b="1"/>
            </a:lvl6pPr>
            <a:lvl7pPr marL="12240158" indent="0">
              <a:buNone/>
              <a:defRPr sz="7139" b="1"/>
            </a:lvl7pPr>
            <a:lvl8pPr marL="14280185" indent="0">
              <a:buNone/>
              <a:defRPr sz="7139" b="1"/>
            </a:lvl8pPr>
            <a:lvl9pPr marL="16320211" indent="0">
              <a:buNone/>
              <a:defRPr sz="713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54190" y="11177737"/>
            <a:ext cx="17529759" cy="164407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77446" y="7501412"/>
            <a:ext cx="17616090" cy="3676326"/>
          </a:xfrm>
        </p:spPr>
        <p:txBody>
          <a:bodyPr anchor="b"/>
          <a:lstStyle>
            <a:lvl1pPr marL="0" indent="0">
              <a:buNone/>
              <a:defRPr sz="10709" b="1"/>
            </a:lvl1pPr>
            <a:lvl2pPr marL="2040026" indent="0">
              <a:buNone/>
              <a:defRPr sz="8924" b="1"/>
            </a:lvl2pPr>
            <a:lvl3pPr marL="4080053" indent="0">
              <a:buNone/>
              <a:defRPr sz="8032" b="1"/>
            </a:lvl3pPr>
            <a:lvl4pPr marL="6120079" indent="0">
              <a:buNone/>
              <a:defRPr sz="7139" b="1"/>
            </a:lvl4pPr>
            <a:lvl5pPr marL="8160106" indent="0">
              <a:buNone/>
              <a:defRPr sz="7139" b="1"/>
            </a:lvl5pPr>
            <a:lvl6pPr marL="10200132" indent="0">
              <a:buNone/>
              <a:defRPr sz="7139" b="1"/>
            </a:lvl6pPr>
            <a:lvl7pPr marL="12240158" indent="0">
              <a:buNone/>
              <a:defRPr sz="7139" b="1"/>
            </a:lvl7pPr>
            <a:lvl8pPr marL="14280185" indent="0">
              <a:buNone/>
              <a:defRPr sz="7139" b="1"/>
            </a:lvl8pPr>
            <a:lvl9pPr marL="16320211" indent="0">
              <a:buNone/>
              <a:defRPr sz="713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77446" y="11177737"/>
            <a:ext cx="17616090" cy="164407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171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50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211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186" y="2040043"/>
            <a:ext cx="13364487" cy="7140152"/>
          </a:xfrm>
        </p:spPr>
        <p:txBody>
          <a:bodyPr anchor="b"/>
          <a:lstStyle>
            <a:lvl1pPr>
              <a:defRPr sz="142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16090" y="4405934"/>
            <a:ext cx="20977443" cy="21746295"/>
          </a:xfrm>
        </p:spPr>
        <p:txBody>
          <a:bodyPr/>
          <a:lstStyle>
            <a:lvl1pPr>
              <a:defRPr sz="14278"/>
            </a:lvl1pPr>
            <a:lvl2pPr>
              <a:defRPr sz="12494"/>
            </a:lvl2pPr>
            <a:lvl3pPr>
              <a:defRPr sz="10709"/>
            </a:lvl3pPr>
            <a:lvl4pPr>
              <a:defRPr sz="8924"/>
            </a:lvl4pPr>
            <a:lvl5pPr>
              <a:defRPr sz="8924"/>
            </a:lvl5pPr>
            <a:lvl6pPr>
              <a:defRPr sz="8924"/>
            </a:lvl6pPr>
            <a:lvl7pPr>
              <a:defRPr sz="8924"/>
            </a:lvl7pPr>
            <a:lvl8pPr>
              <a:defRPr sz="8924"/>
            </a:lvl8pPr>
            <a:lvl9pPr>
              <a:defRPr sz="892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54186" y="9180195"/>
            <a:ext cx="13364487" cy="17007447"/>
          </a:xfrm>
        </p:spPr>
        <p:txBody>
          <a:bodyPr/>
          <a:lstStyle>
            <a:lvl1pPr marL="0" indent="0">
              <a:buNone/>
              <a:defRPr sz="7139"/>
            </a:lvl1pPr>
            <a:lvl2pPr marL="2040026" indent="0">
              <a:buNone/>
              <a:defRPr sz="6247"/>
            </a:lvl2pPr>
            <a:lvl3pPr marL="4080053" indent="0">
              <a:buNone/>
              <a:defRPr sz="5354"/>
            </a:lvl3pPr>
            <a:lvl4pPr marL="6120079" indent="0">
              <a:buNone/>
              <a:defRPr sz="4462"/>
            </a:lvl4pPr>
            <a:lvl5pPr marL="8160106" indent="0">
              <a:buNone/>
              <a:defRPr sz="4462"/>
            </a:lvl5pPr>
            <a:lvl6pPr marL="10200132" indent="0">
              <a:buNone/>
              <a:defRPr sz="4462"/>
            </a:lvl6pPr>
            <a:lvl7pPr marL="12240158" indent="0">
              <a:buNone/>
              <a:defRPr sz="4462"/>
            </a:lvl7pPr>
            <a:lvl8pPr marL="14280185" indent="0">
              <a:buNone/>
              <a:defRPr sz="4462"/>
            </a:lvl8pPr>
            <a:lvl9pPr marL="16320211" indent="0">
              <a:buNone/>
              <a:defRPr sz="44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6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186" y="2040043"/>
            <a:ext cx="13364487" cy="7140152"/>
          </a:xfrm>
        </p:spPr>
        <p:txBody>
          <a:bodyPr anchor="b"/>
          <a:lstStyle>
            <a:lvl1pPr>
              <a:defRPr sz="142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616090" y="4405934"/>
            <a:ext cx="20977443" cy="21746295"/>
          </a:xfrm>
        </p:spPr>
        <p:txBody>
          <a:bodyPr anchor="t"/>
          <a:lstStyle>
            <a:lvl1pPr marL="0" indent="0">
              <a:buNone/>
              <a:defRPr sz="14278"/>
            </a:lvl1pPr>
            <a:lvl2pPr marL="2040026" indent="0">
              <a:buNone/>
              <a:defRPr sz="12494"/>
            </a:lvl2pPr>
            <a:lvl3pPr marL="4080053" indent="0">
              <a:buNone/>
              <a:defRPr sz="10709"/>
            </a:lvl3pPr>
            <a:lvl4pPr marL="6120079" indent="0">
              <a:buNone/>
              <a:defRPr sz="8924"/>
            </a:lvl4pPr>
            <a:lvl5pPr marL="8160106" indent="0">
              <a:buNone/>
              <a:defRPr sz="8924"/>
            </a:lvl5pPr>
            <a:lvl6pPr marL="10200132" indent="0">
              <a:buNone/>
              <a:defRPr sz="8924"/>
            </a:lvl6pPr>
            <a:lvl7pPr marL="12240158" indent="0">
              <a:buNone/>
              <a:defRPr sz="8924"/>
            </a:lvl7pPr>
            <a:lvl8pPr marL="14280185" indent="0">
              <a:buNone/>
              <a:defRPr sz="8924"/>
            </a:lvl8pPr>
            <a:lvl9pPr marL="16320211" indent="0">
              <a:buNone/>
              <a:defRPr sz="8924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54186" y="9180195"/>
            <a:ext cx="13364487" cy="17007447"/>
          </a:xfrm>
        </p:spPr>
        <p:txBody>
          <a:bodyPr/>
          <a:lstStyle>
            <a:lvl1pPr marL="0" indent="0">
              <a:buNone/>
              <a:defRPr sz="7139"/>
            </a:lvl1pPr>
            <a:lvl2pPr marL="2040026" indent="0">
              <a:buNone/>
              <a:defRPr sz="6247"/>
            </a:lvl2pPr>
            <a:lvl3pPr marL="4080053" indent="0">
              <a:buNone/>
              <a:defRPr sz="5354"/>
            </a:lvl3pPr>
            <a:lvl4pPr marL="6120079" indent="0">
              <a:buNone/>
              <a:defRPr sz="4462"/>
            </a:lvl4pPr>
            <a:lvl5pPr marL="8160106" indent="0">
              <a:buNone/>
              <a:defRPr sz="4462"/>
            </a:lvl5pPr>
            <a:lvl6pPr marL="10200132" indent="0">
              <a:buNone/>
              <a:defRPr sz="4462"/>
            </a:lvl6pPr>
            <a:lvl7pPr marL="12240158" indent="0">
              <a:buNone/>
              <a:defRPr sz="4462"/>
            </a:lvl7pPr>
            <a:lvl8pPr marL="14280185" indent="0">
              <a:buNone/>
              <a:defRPr sz="4462"/>
            </a:lvl8pPr>
            <a:lvl9pPr marL="16320211" indent="0">
              <a:buNone/>
              <a:defRPr sz="44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510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653302" y="1629201"/>
            <a:ext cx="8934837" cy="259326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8791" y="1629201"/>
            <a:ext cx="26286549" cy="259326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3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8789" y="1629208"/>
            <a:ext cx="35739348" cy="59147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8789" y="8146007"/>
            <a:ext cx="35739348" cy="194158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848789" y="28362276"/>
            <a:ext cx="9323308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3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F684B-BEAE-47A7-99FE-D7EE51BEB45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25982" y="28362276"/>
            <a:ext cx="13984962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3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264828" y="28362276"/>
            <a:ext cx="9323308" cy="162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3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5DFAD-772F-41B7-97C5-EDB9C5CFC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908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080053" rtl="0" eaLnBrk="1" latinLnBrk="0" hangingPunct="1">
        <a:lnSpc>
          <a:spcPct val="90000"/>
        </a:lnSpc>
        <a:spcBef>
          <a:spcPct val="0"/>
        </a:spcBef>
        <a:buNone/>
        <a:defRPr sz="196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20013" indent="-1020013" algn="l" defTabSz="4080053" rtl="0" eaLnBrk="1" latinLnBrk="0" hangingPunct="1">
        <a:lnSpc>
          <a:spcPct val="90000"/>
        </a:lnSpc>
        <a:spcBef>
          <a:spcPts val="4462"/>
        </a:spcBef>
        <a:buFont typeface="Arial" panose="020B0604020202020204" pitchFamily="34" charset="0"/>
        <a:buChar char="•"/>
        <a:defRPr sz="12494" kern="1200">
          <a:solidFill>
            <a:schemeClr val="tx1"/>
          </a:solidFill>
          <a:latin typeface="+mn-lt"/>
          <a:ea typeface="+mn-ea"/>
          <a:cs typeface="+mn-cs"/>
        </a:defRPr>
      </a:lvl1pPr>
      <a:lvl2pPr marL="3060040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10709" kern="1200">
          <a:solidFill>
            <a:schemeClr val="tx1"/>
          </a:solidFill>
          <a:latin typeface="+mn-lt"/>
          <a:ea typeface="+mn-ea"/>
          <a:cs typeface="+mn-cs"/>
        </a:defRPr>
      </a:lvl2pPr>
      <a:lvl3pPr marL="5100066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924" kern="1200">
          <a:solidFill>
            <a:schemeClr val="tx1"/>
          </a:solidFill>
          <a:latin typeface="+mn-lt"/>
          <a:ea typeface="+mn-ea"/>
          <a:cs typeface="+mn-cs"/>
        </a:defRPr>
      </a:lvl3pPr>
      <a:lvl4pPr marL="7140092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4pPr>
      <a:lvl5pPr marL="9180119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5pPr>
      <a:lvl6pPr marL="11220145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6pPr>
      <a:lvl7pPr marL="13260172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7pPr>
      <a:lvl8pPr marL="15300198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8pPr>
      <a:lvl9pPr marL="17340224" indent="-1020013" algn="l" defTabSz="4080053" rtl="0" eaLnBrk="1" latinLnBrk="0" hangingPunct="1">
        <a:lnSpc>
          <a:spcPct val="90000"/>
        </a:lnSpc>
        <a:spcBef>
          <a:spcPts val="2231"/>
        </a:spcBef>
        <a:buFont typeface="Arial" panose="020B0604020202020204" pitchFamily="34" charset="0"/>
        <a:buChar char="•"/>
        <a:defRPr sz="80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1pPr>
      <a:lvl2pPr marL="2040026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2pPr>
      <a:lvl3pPr marL="4080053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3pPr>
      <a:lvl4pPr marL="6120079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4pPr>
      <a:lvl5pPr marL="8160106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5pPr>
      <a:lvl6pPr marL="10200132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6pPr>
      <a:lvl7pPr marL="12240158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7pPr>
      <a:lvl8pPr marL="14280185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8pPr>
      <a:lvl9pPr marL="16320211" algn="l" defTabSz="4080053" rtl="0" eaLnBrk="1" latinLnBrk="0" hangingPunct="1">
        <a:defRPr sz="80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diagramData" Target="../diagrams/data1.xml"/><Relationship Id="rId18" Type="http://schemas.openxmlformats.org/officeDocument/2006/relationships/chart" Target="../charts/chart3.xml"/><Relationship Id="rId3" Type="http://schemas.openxmlformats.org/officeDocument/2006/relationships/chart" Target="../charts/char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diagramQuickStyle" Target="../diagrams/quickStyle1.xml"/><Relationship Id="rId10" Type="http://schemas.openxmlformats.org/officeDocument/2006/relationships/image" Target="../media/image6.png"/><Relationship Id="rId19" Type="http://schemas.openxmlformats.org/officeDocument/2006/relationships/image" Target="../media/image12.png"/><Relationship Id="rId4" Type="http://schemas.openxmlformats.org/officeDocument/2006/relationships/chart" Target="../charts/chart2.xml"/><Relationship Id="rId9" Type="http://schemas.openxmlformats.org/officeDocument/2006/relationships/image" Target="../media/image5.png"/><Relationship Id="rId1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ncient-origins.net/ancient-places-europe/alken-enge-and-buried-army-002120" TargetMode="External"/><Relationship Id="rId3" Type="http://schemas.openxmlformats.org/officeDocument/2006/relationships/hyperlink" Target="https://www.museumskanderborg.dk/alken-enge-english-version" TargetMode="External"/><Relationship Id="rId7" Type="http://schemas.openxmlformats.org/officeDocument/2006/relationships/hyperlink" Target="https://www.museumskanderborg.dk/status-2013-1" TargetMode="External"/><Relationship Id="rId2" Type="http://schemas.openxmlformats.org/officeDocument/2006/relationships/hyperlink" Target="https://www.sciencedirect.com/science/article/pii/S2352409X1630272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useumskanderborg.dk/status-2012" TargetMode="External"/><Relationship Id="rId5" Type="http://schemas.openxmlformats.org/officeDocument/2006/relationships/hyperlink" Target="https://cas.au.dk/en/currently/news/singlenews/artikel/translate-to-english-in-alken-enge/" TargetMode="External"/><Relationship Id="rId10" Type="http://schemas.openxmlformats.org/officeDocument/2006/relationships/hyperlink" Target="https://www.ontarioparks.com/parksblog/scavenger-hunt-survival/" TargetMode="External"/><Relationship Id="rId4" Type="http://schemas.openxmlformats.org/officeDocument/2006/relationships/hyperlink" Target="https://depositphotos.com/stock-photos/viking-battle-axe.html?qview=98857348" TargetMode="External"/><Relationship Id="rId9" Type="http://schemas.openxmlformats.org/officeDocument/2006/relationships/hyperlink" Target="https://www.sciencemag.org/news/2016/03/slaughter-bridge-uncovering-colossal-bronze-age-batt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738B6A4-6A55-49D4-90A4-6494201E7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044" y="700088"/>
            <a:ext cx="14670503" cy="3495090"/>
          </a:xfrm>
        </p:spPr>
        <p:txBody>
          <a:bodyPr>
            <a:normAutofit fontScale="32500" lnSpcReduction="20000"/>
          </a:bodyPr>
          <a:lstStyle/>
          <a:p>
            <a:r>
              <a:rPr lang="en-GB" sz="38400" dirty="0"/>
              <a:t>Alken Enge</a:t>
            </a:r>
          </a:p>
          <a:p>
            <a:r>
              <a:rPr lang="en-GB" sz="19200" dirty="0"/>
              <a:t>A Story of Communities at War and Post Battle Violence Emerges from the Marsh</a:t>
            </a:r>
          </a:p>
          <a:p>
            <a:endParaRPr lang="en-GB" dirty="0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2A78FE53-4D2D-4F0A-A1CE-C3B5593508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7493086"/>
              </p:ext>
            </p:extLst>
          </p:nvPr>
        </p:nvGraphicFramePr>
        <p:xfrm>
          <a:off x="16501102" y="18681284"/>
          <a:ext cx="11509244" cy="8740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9E5AEDC5-0DF5-4A81-B137-44A671259666}"/>
              </a:ext>
            </a:extLst>
          </p:cNvPr>
          <p:cNvSpPr/>
          <p:nvPr/>
        </p:nvSpPr>
        <p:spPr>
          <a:xfrm>
            <a:off x="9805728" y="8905412"/>
            <a:ext cx="5340135" cy="8775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 dirty="0"/>
              <a:t>Excavations began in</a:t>
            </a:r>
          </a:p>
          <a:p>
            <a:r>
              <a:rPr lang="en-GB" sz="3300" dirty="0"/>
              <a:t>1957 led by archaeologist Harald Andersen.</a:t>
            </a:r>
          </a:p>
          <a:p>
            <a:endParaRPr lang="en-GB" sz="3300" dirty="0"/>
          </a:p>
          <a:p>
            <a:r>
              <a:rPr lang="en-GB" sz="3300" dirty="0"/>
              <a:t>The mass burial ground contained the skeleton remains of several hundred Iron Age fighters.</a:t>
            </a:r>
          </a:p>
          <a:p>
            <a:endParaRPr lang="en-GB" sz="3300" dirty="0"/>
          </a:p>
          <a:p>
            <a:endParaRPr lang="en-GB" sz="3300" dirty="0"/>
          </a:p>
          <a:p>
            <a:r>
              <a:rPr lang="en-GB" sz="3300" dirty="0"/>
              <a:t>Archaeologists believe that the discoveries are from an internal conflict which was forced by Roman powers extending their boundaries</a:t>
            </a:r>
            <a:r>
              <a:rPr lang="en-GB" sz="3600" dirty="0"/>
              <a:t>. </a:t>
            </a:r>
          </a:p>
          <a:p>
            <a:r>
              <a:rPr lang="en-GB" sz="3313" dirty="0"/>
              <a:t> </a:t>
            </a:r>
          </a:p>
          <a:p>
            <a:endParaRPr lang="en-GB" sz="3313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BE7E995-F285-4FCC-B6E5-FBECEEE37343}"/>
              </a:ext>
            </a:extLst>
          </p:cNvPr>
          <p:cNvSpPr/>
          <p:nvPr/>
        </p:nvSpPr>
        <p:spPr>
          <a:xfrm>
            <a:off x="28125069" y="23998837"/>
            <a:ext cx="12857077" cy="621016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3313" dirty="0"/>
              <a:t>	</a:t>
            </a:r>
            <a:r>
              <a:rPr lang="en-GB" sz="3313" b="1" u="sng" dirty="0"/>
              <a:t>Conclusion</a:t>
            </a:r>
          </a:p>
          <a:p>
            <a:endParaRPr lang="en-GB" sz="3313" b="1" u="sng" dirty="0"/>
          </a:p>
          <a:p>
            <a:pPr marL="500681" indent="-500681">
              <a:buFont typeface="Arial" panose="020B0604020202020204" pitchFamily="34" charset="0"/>
              <a:buChar char="•"/>
            </a:pPr>
            <a:r>
              <a:rPr lang="en-GB" sz="3313" dirty="0"/>
              <a:t>Changes the known narrative about the size of Barbarian armies from around 80 to several hundred.</a:t>
            </a:r>
          </a:p>
          <a:p>
            <a:endParaRPr lang="en-GB" sz="3313" dirty="0"/>
          </a:p>
          <a:p>
            <a:pPr marL="500681" indent="-500681">
              <a:buFont typeface="Arial" panose="020B0604020202020204" pitchFamily="34" charset="0"/>
              <a:buChar char="•"/>
            </a:pPr>
            <a:r>
              <a:rPr lang="en-GB" sz="3313" dirty="0"/>
              <a:t>The find has raised questions about post-battle violence.</a:t>
            </a:r>
          </a:p>
          <a:p>
            <a:pPr marL="500681" indent="-500681">
              <a:buFont typeface="Arial" panose="020B0604020202020204" pitchFamily="34" charset="0"/>
              <a:buChar char="•"/>
            </a:pPr>
            <a:endParaRPr lang="en-GB" sz="3313" dirty="0"/>
          </a:p>
          <a:p>
            <a:pPr marL="500681" indent="-500681">
              <a:buFont typeface="Arial" panose="020B0604020202020204" pitchFamily="34" charset="0"/>
              <a:buChar char="•"/>
            </a:pPr>
            <a:r>
              <a:rPr lang="en-GB" sz="3313" dirty="0"/>
              <a:t>Evidence on the bones show the combatants revealed not to be professional soldiers but villagers. </a:t>
            </a:r>
          </a:p>
          <a:p>
            <a:endParaRPr lang="en-GB" sz="3313" dirty="0"/>
          </a:p>
          <a:p>
            <a:pPr marL="500681" indent="-500681">
              <a:buFont typeface="Arial" panose="020B0604020202020204" pitchFamily="34" charset="0"/>
              <a:buChar char="•"/>
            </a:pPr>
            <a:r>
              <a:rPr lang="en-GB" sz="3313" dirty="0"/>
              <a:t>The site is evidence of considerable intercommunity animosity that may be related to Roman expansion in the region.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C26F246-49B4-4B53-8633-705F9DF2B6D0}"/>
              </a:ext>
            </a:extLst>
          </p:cNvPr>
          <p:cNvSpPr txBox="1"/>
          <p:nvPr/>
        </p:nvSpPr>
        <p:spPr>
          <a:xfrm flipH="1">
            <a:off x="20218676" y="27035805"/>
            <a:ext cx="3585406" cy="69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943" b="1" dirty="0"/>
              <a:t>Age of Remains </a:t>
            </a:r>
          </a:p>
        </p:txBody>
      </p:sp>
      <p:graphicFrame>
        <p:nvGraphicFramePr>
          <p:cNvPr id="36" name="Chart 35">
            <a:extLst>
              <a:ext uri="{FF2B5EF4-FFF2-40B4-BE49-F238E27FC236}">
                <a16:creationId xmlns:a16="http://schemas.microsoft.com/office/drawing/2014/main" id="{039C2B16-F8AE-4578-AE0E-9353248BD2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9860289"/>
              </p:ext>
            </p:extLst>
          </p:nvPr>
        </p:nvGraphicFramePr>
        <p:xfrm>
          <a:off x="15522806" y="5230896"/>
          <a:ext cx="6714809" cy="9676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89E3DBA7-3289-412B-8D52-07AB87D7C0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30306" y="10567017"/>
            <a:ext cx="5553088" cy="49351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B24EB4-B25B-4339-852B-A27E254BB64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931"/>
          <a:stretch/>
        </p:blipFill>
        <p:spPr>
          <a:xfrm>
            <a:off x="-39474" y="4650571"/>
            <a:ext cx="9687863" cy="133334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86309A-07BB-4E30-8056-991D049415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9356" y="20008719"/>
            <a:ext cx="4467798" cy="94696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6A93CD-8F62-4283-B3F9-6A2167561A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-718365" y="24089857"/>
            <a:ext cx="5419632" cy="34055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B6D196-CD14-4E74-AE0D-FD2A1CF246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87916" y="19794546"/>
            <a:ext cx="3595500" cy="49186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10CF68-8933-4C15-8E01-1FAF5C869D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95" y="18386023"/>
            <a:ext cx="4281200" cy="245223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E04DA78-8758-40A3-B10B-9FD7CE4E03AC}"/>
              </a:ext>
            </a:extLst>
          </p:cNvPr>
          <p:cNvSpPr txBox="1"/>
          <p:nvPr/>
        </p:nvSpPr>
        <p:spPr>
          <a:xfrm>
            <a:off x="6566369" y="18186305"/>
            <a:ext cx="6394258" cy="14465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Combatants were armed with improvised weapons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A8E7532-4AC1-4679-AF2A-2F112540C2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43024" y="25670358"/>
            <a:ext cx="5812197" cy="25997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F08EA9C-08A2-46D6-BD34-9C56597818E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429059" y="16471828"/>
            <a:ext cx="5553087" cy="493511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D30E423-2018-4393-9278-1ECE0C5A433C}"/>
              </a:ext>
            </a:extLst>
          </p:cNvPr>
          <p:cNvSpPr txBox="1"/>
          <p:nvPr/>
        </p:nvSpPr>
        <p:spPr>
          <a:xfrm>
            <a:off x="32799539" y="9271510"/>
            <a:ext cx="5553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Post-battle Violence </a:t>
            </a:r>
          </a:p>
        </p:txBody>
      </p:sp>
      <p:graphicFrame>
        <p:nvGraphicFramePr>
          <p:cNvPr id="35" name="Diagram 34">
            <a:extLst>
              <a:ext uri="{FF2B5EF4-FFF2-40B4-BE49-F238E27FC236}">
                <a16:creationId xmlns:a16="http://schemas.microsoft.com/office/drawing/2014/main" id="{667B4A4A-A575-4D20-9AB4-2DE2C01FE4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9851117"/>
              </p:ext>
            </p:extLst>
          </p:nvPr>
        </p:nvGraphicFramePr>
        <p:xfrm>
          <a:off x="15732964" y="910861"/>
          <a:ext cx="25159121" cy="37298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id="{740DAA35-708C-4AD6-B7D3-9F9D4144C5FC}"/>
              </a:ext>
            </a:extLst>
          </p:cNvPr>
          <p:cNvSpPr txBox="1"/>
          <p:nvPr/>
        </p:nvSpPr>
        <p:spPr>
          <a:xfrm>
            <a:off x="14966321" y="4609459"/>
            <a:ext cx="727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Battle at Alken Enge c.1</a:t>
            </a:r>
            <a:r>
              <a:rPr lang="en-GB" sz="3200" baseline="30000" dirty="0"/>
              <a:t>ST</a:t>
            </a:r>
            <a:r>
              <a:rPr lang="en-GB" sz="3200" dirty="0"/>
              <a:t> Century AD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7142ED-7577-47D5-A842-AF318F3C972A}"/>
              </a:ext>
            </a:extLst>
          </p:cNvPr>
          <p:cNvSpPr txBox="1"/>
          <p:nvPr/>
        </p:nvSpPr>
        <p:spPr>
          <a:xfrm>
            <a:off x="24697217" y="4650571"/>
            <a:ext cx="792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Bodies left for scavengers 6months – 1 year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86AD13F-9C6D-444D-9AB4-5A1F3E86CFF7}"/>
              </a:ext>
            </a:extLst>
          </p:cNvPr>
          <p:cNvSpPr txBox="1"/>
          <p:nvPr/>
        </p:nvSpPr>
        <p:spPr>
          <a:xfrm>
            <a:off x="35989374" y="4680128"/>
            <a:ext cx="55530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Desecration of bodies for rituals up to 1 year after the battle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6710A32-C5AE-4645-8973-DCF9B827FB83}"/>
              </a:ext>
            </a:extLst>
          </p:cNvPr>
          <p:cNvSpPr txBox="1"/>
          <p:nvPr/>
        </p:nvSpPr>
        <p:spPr>
          <a:xfrm>
            <a:off x="24706962" y="48621"/>
            <a:ext cx="80384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Alken Enge Battle Timeline</a:t>
            </a:r>
          </a:p>
          <a:p>
            <a:endParaRPr lang="en-GB" sz="32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D673AAC-6E1E-4F5F-B02A-DBBA8B0753D7}"/>
              </a:ext>
            </a:extLst>
          </p:cNvPr>
          <p:cNvSpPr txBox="1"/>
          <p:nvPr/>
        </p:nvSpPr>
        <p:spPr>
          <a:xfrm>
            <a:off x="3263531" y="4737104"/>
            <a:ext cx="6282746" cy="21236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C00000"/>
                </a:solidFill>
              </a:rPr>
              <a:t>Excavation Site Map</a:t>
            </a:r>
          </a:p>
          <a:p>
            <a:r>
              <a:rPr lang="en-GB" sz="4400" b="1" dirty="0">
                <a:solidFill>
                  <a:srgbClr val="C00000"/>
                </a:solidFill>
              </a:rPr>
              <a:t>Alken Enge, Skanderborg, Denmark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BA32A41-D59C-4A98-9063-5DE5F71386B3}"/>
              </a:ext>
            </a:extLst>
          </p:cNvPr>
          <p:cNvSpPr txBox="1"/>
          <p:nvPr/>
        </p:nvSpPr>
        <p:spPr>
          <a:xfrm>
            <a:off x="3025200" y="11474790"/>
            <a:ext cx="410796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rgbClr val="C00000"/>
                </a:solidFill>
              </a:rPr>
              <a:t>Former Lake Basin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038BB54-DF3A-4712-A414-429027942774}"/>
              </a:ext>
            </a:extLst>
          </p:cNvPr>
          <p:cNvSpPr txBox="1"/>
          <p:nvPr/>
        </p:nvSpPr>
        <p:spPr>
          <a:xfrm>
            <a:off x="-39474" y="14491853"/>
            <a:ext cx="345711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rgbClr val="C00000"/>
                </a:solidFill>
              </a:rPr>
              <a:t>Lake </a:t>
            </a:r>
            <a:r>
              <a:rPr lang="en-GB" sz="4800" b="1" err="1">
                <a:solidFill>
                  <a:srgbClr val="C00000"/>
                </a:solidFill>
              </a:rPr>
              <a:t>Mossø</a:t>
            </a:r>
            <a:endParaRPr lang="en-GB" sz="4800" b="1">
              <a:solidFill>
                <a:srgbClr val="C0000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E8D4638-8499-4095-91DD-56655D15CF37}"/>
              </a:ext>
            </a:extLst>
          </p:cNvPr>
          <p:cNvSpPr/>
          <p:nvPr/>
        </p:nvSpPr>
        <p:spPr>
          <a:xfrm>
            <a:off x="2684757" y="13001627"/>
            <a:ext cx="680886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C097370-3DB7-4C4F-A1FA-EEE8B3254217}"/>
              </a:ext>
            </a:extLst>
          </p:cNvPr>
          <p:cNvSpPr txBox="1"/>
          <p:nvPr/>
        </p:nvSpPr>
        <p:spPr>
          <a:xfrm>
            <a:off x="4067555" y="13388775"/>
            <a:ext cx="410796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b="1">
                <a:solidFill>
                  <a:srgbClr val="C00000"/>
                </a:solidFill>
              </a:rPr>
              <a:t>Excavation Site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5D2BB90D-CD7F-4547-92BC-552E046EF41F}"/>
              </a:ext>
            </a:extLst>
          </p:cNvPr>
          <p:cNvCxnSpPr/>
          <p:nvPr/>
        </p:nvCxnSpPr>
        <p:spPr>
          <a:xfrm>
            <a:off x="2925275" y="13481522"/>
            <a:ext cx="1194632" cy="26129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A1F1CFDE-2C31-4810-85DE-00DDC0ED961A}"/>
              </a:ext>
            </a:extLst>
          </p:cNvPr>
          <p:cNvSpPr/>
          <p:nvPr/>
        </p:nvSpPr>
        <p:spPr>
          <a:xfrm>
            <a:off x="9583935" y="28332195"/>
            <a:ext cx="536864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300"/>
              <a:t>Wooden spade used as a club.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2D41C-EA2C-4432-AEFD-A2FD7A7BD5FA}"/>
              </a:ext>
            </a:extLst>
          </p:cNvPr>
          <p:cNvSpPr/>
          <p:nvPr/>
        </p:nvSpPr>
        <p:spPr>
          <a:xfrm>
            <a:off x="10896983" y="24659986"/>
            <a:ext cx="3595500" cy="597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/>
              <a:t>94 cm long shield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511EAE9-6136-4494-9759-2F611CC461F5}"/>
              </a:ext>
            </a:extLst>
          </p:cNvPr>
          <p:cNvSpPr/>
          <p:nvPr/>
        </p:nvSpPr>
        <p:spPr>
          <a:xfrm>
            <a:off x="365059" y="28569380"/>
            <a:ext cx="445416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/>
              <a:t>Heavy club approximately 65 cm length in oak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4391F8A-2C07-4CC6-BC3D-E365CAD8889C}"/>
              </a:ext>
            </a:extLst>
          </p:cNvPr>
          <p:cNvSpPr/>
          <p:nvPr/>
        </p:nvSpPr>
        <p:spPr>
          <a:xfrm>
            <a:off x="63449" y="20888264"/>
            <a:ext cx="42438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/>
              <a:t>Well preserved iron axe</a:t>
            </a:r>
          </a:p>
        </p:txBody>
      </p:sp>
      <p:graphicFrame>
        <p:nvGraphicFramePr>
          <p:cNvPr id="64" name="Chart 63">
            <a:extLst>
              <a:ext uri="{FF2B5EF4-FFF2-40B4-BE49-F238E27FC236}">
                <a16:creationId xmlns:a16="http://schemas.microsoft.com/office/drawing/2014/main" id="{8D4FC386-23D7-4075-8103-C16776ABA1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9672983"/>
              </p:ext>
            </p:extLst>
          </p:nvPr>
        </p:nvGraphicFramePr>
        <p:xfrm>
          <a:off x="22011379" y="5213923"/>
          <a:ext cx="6590875" cy="9930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65" name="TextBox 64">
            <a:extLst>
              <a:ext uri="{FF2B5EF4-FFF2-40B4-BE49-F238E27FC236}">
                <a16:creationId xmlns:a16="http://schemas.microsoft.com/office/drawing/2014/main" id="{772DE215-63B8-43EF-9851-21F315D73E0F}"/>
              </a:ext>
            </a:extLst>
          </p:cNvPr>
          <p:cNvSpPr txBox="1"/>
          <p:nvPr/>
        </p:nvSpPr>
        <p:spPr>
          <a:xfrm>
            <a:off x="7462154" y="23998835"/>
            <a:ext cx="434340" cy="5970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3939C0-0637-4936-8C88-FCB037BE710F}"/>
              </a:ext>
            </a:extLst>
          </p:cNvPr>
          <p:cNvSpPr txBox="1"/>
          <p:nvPr/>
        </p:nvSpPr>
        <p:spPr>
          <a:xfrm>
            <a:off x="35787175" y="10869515"/>
            <a:ext cx="51426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Four pelvic bones threaded onto a stick. Bundles of leg bones from separate bodies thrown into the lake with non-local stones. These provide clear evidence of post-battle violence and unrecognised rituals.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A68B19-F62D-4EC0-91B3-216785DC963B}"/>
              </a:ext>
            </a:extLst>
          </p:cNvPr>
          <p:cNvSpPr txBox="1"/>
          <p:nvPr/>
        </p:nvSpPr>
        <p:spPr>
          <a:xfrm>
            <a:off x="16861033" y="15518713"/>
            <a:ext cx="51503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The bones have a high number of unhealed trauma from sharp-edged tools and weapons.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5C4CCB-83B8-452D-B2BC-BDEDC4C0DFEA}"/>
              </a:ext>
            </a:extLst>
          </p:cNvPr>
          <p:cNvSpPr txBox="1"/>
          <p:nvPr/>
        </p:nvSpPr>
        <p:spPr>
          <a:xfrm>
            <a:off x="22860000" y="15106566"/>
            <a:ext cx="5150346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Taphonomy results show animal gnawing on many of the bones for a period of between 6months to 1year evidence that the bones were left exposed to scavengers.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2CE537-86A4-4E69-A46E-F31A4795D0C1}"/>
              </a:ext>
            </a:extLst>
          </p:cNvPr>
          <p:cNvSpPr txBox="1"/>
          <p:nvPr/>
        </p:nvSpPr>
        <p:spPr>
          <a:xfrm>
            <a:off x="29934100" y="17046828"/>
            <a:ext cx="5378951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Adult leg bones recovered show scraping marks occurred after the exposure period to scavengers. This gives further evidence and demonstration of post-battle violence and practices.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96FD90-9C2F-46A9-A2FC-1DAC54AD83F9}"/>
              </a:ext>
            </a:extLst>
          </p:cNvPr>
          <p:cNvSpPr txBox="1"/>
          <p:nvPr/>
        </p:nvSpPr>
        <p:spPr>
          <a:xfrm>
            <a:off x="16035964" y="27909002"/>
            <a:ext cx="11172072" cy="14465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Children as young as 13 and even some women may have been among the fighters.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67FDC14-767A-470B-ACBB-0A132FBC9AB7}"/>
              </a:ext>
            </a:extLst>
          </p:cNvPr>
          <p:cNvSpPr txBox="1"/>
          <p:nvPr/>
        </p:nvSpPr>
        <p:spPr>
          <a:xfrm>
            <a:off x="9763498" y="5824585"/>
            <a:ext cx="5812196" cy="212365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Estimate 300+ Warriors clash in the Danish wetlands of Alken Enge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8118B37-9C5A-4F61-8B92-ECADB2E6756C}"/>
              </a:ext>
            </a:extLst>
          </p:cNvPr>
          <p:cNvSpPr txBox="1"/>
          <p:nvPr/>
        </p:nvSpPr>
        <p:spPr>
          <a:xfrm>
            <a:off x="16713760" y="5254893"/>
            <a:ext cx="12910975" cy="76275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Fighting was fierce and bodies were left for scavengers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232105-8247-43CA-996C-343A4B3D85E8}"/>
              </a:ext>
            </a:extLst>
          </p:cNvPr>
          <p:cNvSpPr txBox="1"/>
          <p:nvPr/>
        </p:nvSpPr>
        <p:spPr>
          <a:xfrm>
            <a:off x="28887635" y="7342039"/>
            <a:ext cx="11123398" cy="144655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Survivors return up to 6 months to a year later to ritually desecrate the skeletonised remains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E8A5025-54FE-47F6-9B05-5D9A15B3EF54}"/>
              </a:ext>
            </a:extLst>
          </p:cNvPr>
          <p:cNvCxnSpPr>
            <a:cxnSpLocks/>
          </p:cNvCxnSpPr>
          <p:nvPr/>
        </p:nvCxnSpPr>
        <p:spPr>
          <a:xfrm>
            <a:off x="14925348" y="7995413"/>
            <a:ext cx="90224" cy="10473540"/>
          </a:xfrm>
          <a:prstGeom prst="straightConnector1">
            <a:avLst/>
          </a:prstGeom>
          <a:ln w="127000" cap="flat" cmpd="sng" algn="ctr">
            <a:solidFill>
              <a:srgbClr val="C00000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2F4C4BB-6087-42F2-BAC5-C9A212AE3809}"/>
              </a:ext>
            </a:extLst>
          </p:cNvPr>
          <p:cNvCxnSpPr/>
          <p:nvPr/>
        </p:nvCxnSpPr>
        <p:spPr>
          <a:xfrm flipH="1">
            <a:off x="12960627" y="18468951"/>
            <a:ext cx="1991957" cy="0"/>
          </a:xfrm>
          <a:prstGeom prst="straightConnector1">
            <a:avLst/>
          </a:prstGeom>
          <a:ln w="127000" cap="flat" cmpd="sng" algn="ctr">
            <a:solidFill>
              <a:srgbClr val="C00000"/>
            </a:solidFill>
            <a:prstDash val="dash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953C8CF-11A3-449F-B9B2-09F5ABC8A138}"/>
              </a:ext>
            </a:extLst>
          </p:cNvPr>
          <p:cNvCxnSpPr>
            <a:cxnSpLocks/>
          </p:cNvCxnSpPr>
          <p:nvPr/>
        </p:nvCxnSpPr>
        <p:spPr>
          <a:xfrm>
            <a:off x="9145018" y="19794546"/>
            <a:ext cx="36290" cy="9582747"/>
          </a:xfrm>
          <a:prstGeom prst="straightConnector1">
            <a:avLst/>
          </a:prstGeom>
          <a:ln w="127000" cap="flat" cmpd="sng" algn="ctr">
            <a:solidFill>
              <a:srgbClr val="C00000"/>
            </a:solidFill>
            <a:prstDash val="dash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AB5FD2EF-35EB-4C49-BCE8-C4D5DCBF5EFA}"/>
              </a:ext>
            </a:extLst>
          </p:cNvPr>
          <p:cNvCxnSpPr/>
          <p:nvPr/>
        </p:nvCxnSpPr>
        <p:spPr>
          <a:xfrm>
            <a:off x="9145018" y="29355552"/>
            <a:ext cx="6890946" cy="0"/>
          </a:xfrm>
          <a:prstGeom prst="straightConnector1">
            <a:avLst/>
          </a:prstGeom>
          <a:ln w="127000" cap="flat" cmpd="sng" algn="ctr">
            <a:solidFill>
              <a:srgbClr val="C00000"/>
            </a:solidFill>
            <a:prstDash val="dash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87076C91-53B4-4AA7-B4FA-C7081F27527C}"/>
              </a:ext>
            </a:extLst>
          </p:cNvPr>
          <p:cNvCxnSpPr/>
          <p:nvPr/>
        </p:nvCxnSpPr>
        <p:spPr>
          <a:xfrm flipV="1">
            <a:off x="16193243" y="18386023"/>
            <a:ext cx="0" cy="9522979"/>
          </a:xfrm>
          <a:prstGeom prst="straightConnector1">
            <a:avLst/>
          </a:prstGeom>
          <a:ln w="127000">
            <a:solidFill>
              <a:srgbClr val="C00000"/>
            </a:solidFill>
            <a:prstDash val="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FC767320-2CA2-424B-BAD4-5E5CDF338AC8}"/>
              </a:ext>
            </a:extLst>
          </p:cNvPr>
          <p:cNvCxnSpPr>
            <a:cxnSpLocks/>
          </p:cNvCxnSpPr>
          <p:nvPr/>
        </p:nvCxnSpPr>
        <p:spPr>
          <a:xfrm>
            <a:off x="16115966" y="5955482"/>
            <a:ext cx="633543" cy="0"/>
          </a:xfrm>
          <a:prstGeom prst="straightConnector1">
            <a:avLst/>
          </a:prstGeom>
          <a:ln w="127000">
            <a:solidFill>
              <a:srgbClr val="C00000"/>
            </a:solidFill>
            <a:prstDash val="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FDB07C01-2C36-4F60-B4DC-02C2AB1F3A3E}"/>
              </a:ext>
            </a:extLst>
          </p:cNvPr>
          <p:cNvCxnSpPr>
            <a:cxnSpLocks/>
          </p:cNvCxnSpPr>
          <p:nvPr/>
        </p:nvCxnSpPr>
        <p:spPr>
          <a:xfrm flipH="1" flipV="1">
            <a:off x="16024251" y="6017651"/>
            <a:ext cx="168992" cy="12222078"/>
          </a:xfrm>
          <a:prstGeom prst="straightConnector1">
            <a:avLst/>
          </a:prstGeom>
          <a:ln w="127000">
            <a:solidFill>
              <a:srgbClr val="C00000"/>
            </a:solidFill>
            <a:prstDash val="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87C5ECB-2704-43F8-B965-735733BBF45E}"/>
              </a:ext>
            </a:extLst>
          </p:cNvPr>
          <p:cNvCxnSpPr>
            <a:cxnSpLocks/>
          </p:cNvCxnSpPr>
          <p:nvPr/>
        </p:nvCxnSpPr>
        <p:spPr>
          <a:xfrm>
            <a:off x="29245444" y="8788589"/>
            <a:ext cx="0" cy="15210246"/>
          </a:xfrm>
          <a:prstGeom prst="straightConnector1">
            <a:avLst/>
          </a:prstGeom>
          <a:ln w="127000">
            <a:solidFill>
              <a:srgbClr val="C00000"/>
            </a:solidFill>
            <a:prstDash val="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5F8C43F4-00D3-4B8B-8A89-24C967B969FD}"/>
              </a:ext>
            </a:extLst>
          </p:cNvPr>
          <p:cNvCxnSpPr>
            <a:cxnSpLocks/>
          </p:cNvCxnSpPr>
          <p:nvPr/>
        </p:nvCxnSpPr>
        <p:spPr>
          <a:xfrm>
            <a:off x="29624735" y="5636272"/>
            <a:ext cx="2240232" cy="0"/>
          </a:xfrm>
          <a:prstGeom prst="straightConnector1">
            <a:avLst/>
          </a:prstGeom>
          <a:ln w="127000">
            <a:solidFill>
              <a:srgbClr val="C00000"/>
            </a:solidFill>
            <a:prstDash val="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Picture 98">
            <a:extLst>
              <a:ext uri="{FF2B5EF4-FFF2-40B4-BE49-F238E27FC236}">
                <a16:creationId xmlns:a16="http://schemas.microsoft.com/office/drawing/2014/main" id="{C9345B7A-940A-4BBE-B110-E21C089D80F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5400000">
            <a:off x="30775670" y="6287893"/>
            <a:ext cx="2178594" cy="73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78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0AD40-9643-4C31-A140-52367F802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9332" y="0"/>
            <a:ext cx="12156141" cy="2338567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Bibliography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E8CA07-9AFE-4AAA-AE0C-2B6C7A4931BB}"/>
              </a:ext>
            </a:extLst>
          </p:cNvPr>
          <p:cNvSpPr txBox="1"/>
          <p:nvPr/>
        </p:nvSpPr>
        <p:spPr>
          <a:xfrm>
            <a:off x="1" y="2338567"/>
            <a:ext cx="41436924" cy="9845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/>
              <a:t>Primary Sources</a:t>
            </a:r>
          </a:p>
          <a:p>
            <a:r>
              <a:rPr lang="en-GB" sz="4800" dirty="0"/>
              <a:t>Andersen, C., 2016. Location of the Alken Enge site. </a:t>
            </a:r>
            <a:r>
              <a:rPr lang="en-GB" sz="4800" dirty="0">
                <a:hlinkClick r:id="rId2"/>
              </a:rPr>
              <a:t>https://www.sciencedirect.com/science/article/pii/S2352409X16302723</a:t>
            </a:r>
            <a:r>
              <a:rPr lang="en-GB" sz="4800" dirty="0"/>
              <a:t>. </a:t>
            </a:r>
          </a:p>
          <a:p>
            <a:r>
              <a:rPr lang="en-GB" sz="4800" dirty="0"/>
              <a:t>Andersen, H., n.d. The 94 cm long shield. </a:t>
            </a:r>
            <a:r>
              <a:rPr lang="en-GB" sz="4800" dirty="0">
                <a:hlinkClick r:id="rId3"/>
              </a:rPr>
              <a:t>https://www.museumskanderborg.dk/alken-enge-english-version</a:t>
            </a:r>
            <a:r>
              <a:rPr lang="en-GB" sz="4800" dirty="0"/>
              <a:t>. 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Deposit Photos, n.d. Old </a:t>
            </a:r>
            <a:r>
              <a:rPr lang="en-GB" sz="48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viking</a:t>
            </a: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shield with sword, axe and parchment scroll on wooden floor. </a:t>
            </a: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4"/>
              </a:rPr>
              <a:t>https://depositphotos.com/stock-photos/viking-battle-axe.html?qview=98857348</a:t>
            </a: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Jensen, P., 2014. Four pelvic bones on a stick. 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5"/>
              </a:rPr>
              <a:t>https://cas.au.dk/en/currently/news/singlenews/artikel/translate-to-english-in-alken-enge/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Jensen, P., 2012. Heavy club of approx. 65 cm length in oak. 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6"/>
              </a:rPr>
              <a:t>https://www.museumskanderborg.dk/status-2012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Larsson, R., 2012. approx. 75 cm long and very well preserved iron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shaft. 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https://www.museumskanderborg.dk/status-2012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Museum Skanderborg, 2014. Thighbones from the dead warriors (Alken Enge).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Museum Skanderborg, 2014. Wooden spade reshaped as a club. </a:t>
            </a: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7"/>
              </a:rPr>
              <a:t>https://www.museumskanderborg.dk/status-2013-1</a:t>
            </a:r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P.J, P., 2018. Femur, fibula, tibia, and two white stones. 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https://www.ancient-origins.net/ancient-places-europe/alken-enge-and-buried-army-002120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GB" sz="4800" dirty="0"/>
          </a:p>
          <a:p>
            <a:endParaRPr lang="en-GB" sz="4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8B45F-5B06-4BD1-BB37-E83EAF91A60C}"/>
              </a:ext>
            </a:extLst>
          </p:cNvPr>
          <p:cNvSpPr txBox="1"/>
          <p:nvPr/>
        </p:nvSpPr>
        <p:spPr>
          <a:xfrm>
            <a:off x="0" y="11879499"/>
            <a:ext cx="40899042" cy="187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Secondary Sources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Aarhus University, 2012. An entire army, sacrificed in a bog.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HeritageDaily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- Archaeology News. URL https://www.heritagedaily.com/2012/07/an-entire-army-scarificed-in-a-bog/46597 (accessed 3.13.20).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Aarhus University, Jensen, P., 2017. Where are we? Reviewing the Integration of Complex Spatial Data in Current Field Archaeology.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Ancient-Origins, 2017. Ancient Remains: Iron Age Necromancy on the Bones of the Dead? | Ancient Origin. Ancient Origins - Reconstructing the Story of Humanity’s Past. URL https://www.ancient-origins.net/ancient-places-europe/ancient-remains-iron-age-necromancy-bones-dead-008223 (accessed 3.13.20).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Curry, A., 2016. Slaughter at the bridge: uncovering a colossal Bronze Age battle [WWW Document]. Science | AAAS. URL https://www.sciencemag.org/news/2016/03/slaughter-bridge-uncovering-colossal-bronze-age-battle (accessed 3.9.20).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Holst, M.K.,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Heinemeier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J., Hertz, E., Jensen, P.,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Løvschal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M.,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Mollerup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L.,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Odgaard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B.V., Olsen, J.,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Søe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N.E., Kristiansen, S.M., 2018. Direct evidence of a large Northern European Roman period martial event and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postbattle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corpse manipulation. Proc Natl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Acad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Sci USA 115, 5920–5925. https://doi.org/10.1073/pnas.1721372115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Johnson, R., 2016. Bronze Age battle gear. 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9"/>
              </a:rPr>
              <a:t>https://www.sciencemag.org/news/2016/03/slaughter-bridge-uncovering-colossal-bronze-age-battle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Mollerup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L.,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Tjellden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A.K.E., Hertz, E., Holst, M.K., 2016. The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postmortem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exposure interval of an Iron Age human bone assemblage from Alken Enge, Denmark. Journal of Archaeological Science: Reports 10, 819–827.</a:t>
            </a:r>
          </a:p>
          <a:p>
            <a:pPr marL="457200" indent="-457200">
              <a:lnSpc>
                <a:spcPct val="107000"/>
              </a:lnSpc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Museum Skanderborg, 2005. History of Alken Enge. Museum Skanderborg. URL http://www.museumskanderborg.dk/Default.aspx?ID=1071 (accessed 3.13.20).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Petersen, I.B., 2012. An entire army sacrificed in a bog. Science Nordic. URL https://sciencenordic.com/anthropology-archaeology-denmark/an-entire-army-sacrificed-in-a-bog/1375773 (accessed 3.13.20).</a:t>
            </a: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Prieto‐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MartÍnez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M.P., 2008. Bell Beaker Communities in Thy: The First Bronze Age Society in Denmark. Norwegian Archaeological Review 41, 115–158.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Rasmussen, N., 2014. Axe, Clubs &amp; Shield from Alken Enge, Lake </a:t>
            </a: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Mossø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Denmark. myArmoury.com. URL http://myarmoury.com/talk/viewtopic.30810.html (accessed 3.13.20).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Romey</a:t>
            </a: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K., 2018. Thousands of Human Bones Reveal “Barbarian” Battle Rituals. National Geographic. URL https://www.nationalgeographic.com.au/history/thousands-of-human-bones-reveal-barbarian-battle-rituals.aspx (accessed 3.10.20).</a:t>
            </a:r>
          </a:p>
          <a:p>
            <a:pPr marL="457200" indent="-457200">
              <a:lnSpc>
                <a:spcPct val="107000"/>
              </a:lnSpc>
            </a:pPr>
            <a:r>
              <a:rPr lang="en-GB" sz="4400" dirty="0"/>
              <a:t>The scavenger hunt for survival, 2020. </a:t>
            </a:r>
            <a:r>
              <a:rPr lang="en-GB" sz="4400" dirty="0">
                <a:hlinkClick r:id="rId10"/>
              </a:rPr>
              <a:t>https://www.ontarioparks.com/parksblog/scavenger-hunt-survival/</a:t>
            </a:r>
            <a:r>
              <a:rPr lang="en-GB" sz="4400" dirty="0"/>
              <a:t>. </a:t>
            </a:r>
            <a:endParaRPr lang="en-GB" sz="4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Weston, P., 2018. Researchers find evidence of battles during the Roman Empire. Mail Online. URL http://www.dailymail.co.uk/sciencetech/article-5753953/Remains-380-bodies-provide-evidence-ferocious-battles-Roman-Empire.html (accessed 3.9.20).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</a:pPr>
            <a:endParaRPr lang="en-GB" sz="4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400" dirty="0"/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658413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73159165EAA34F9C9B3EE9F52511FE" ma:contentTypeVersion="9" ma:contentTypeDescription="Create a new document." ma:contentTypeScope="" ma:versionID="89d86659d75383ead29456a1e5c9d7bc">
  <xsd:schema xmlns:xsd="http://www.w3.org/2001/XMLSchema" xmlns:xs="http://www.w3.org/2001/XMLSchema" xmlns:p="http://schemas.microsoft.com/office/2006/metadata/properties" xmlns:ns3="efa9d651-39c0-4d22-8fcb-f0236f90333c" targetNamespace="http://schemas.microsoft.com/office/2006/metadata/properties" ma:root="true" ma:fieldsID="5ac5424ac53ac7bb69335b3e4418f80d" ns3:_="">
    <xsd:import namespace="efa9d651-39c0-4d22-8fcb-f0236f90333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a9d651-39c0-4d22-8fcb-f0236f9033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514B7D-FEBA-445B-98E7-BA88F62060C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57A431E-C248-4D2A-8355-14A10F3843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fa9d651-39c0-4d22-8fcb-f0236f9033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89FFA3C-3410-4D2A-BBBA-11DF8BCA4C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1205</Words>
  <Application>Microsoft Office PowerPoint</Application>
  <PresentationFormat>Custom</PresentationFormat>
  <Paragraphs>81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Alken Enge Post Battle Violence</dc:title>
  <dc:creator>Lee Perks</dc:creator>
  <cp:lastModifiedBy>Lee Perks</cp:lastModifiedBy>
  <cp:revision>1</cp:revision>
  <dcterms:created xsi:type="dcterms:W3CDTF">2020-03-09T08:32:46Z</dcterms:created>
  <dcterms:modified xsi:type="dcterms:W3CDTF">2020-03-15T12:58:52Z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0x0101008373159165EAA34F9C9B3EE9F52511FE</vt:lpwstr>
  </property>
</Properties>
</file>