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24"/>
  </p:notesMasterIdLst>
  <p:sldIdLst>
    <p:sldId id="257" r:id="rId2"/>
    <p:sldId id="381" r:id="rId3"/>
    <p:sldId id="772" r:id="rId4"/>
    <p:sldId id="786" r:id="rId5"/>
    <p:sldId id="790" r:id="rId6"/>
    <p:sldId id="787" r:id="rId7"/>
    <p:sldId id="386" r:id="rId8"/>
    <p:sldId id="788" r:id="rId9"/>
    <p:sldId id="789" r:id="rId10"/>
    <p:sldId id="791" r:id="rId11"/>
    <p:sldId id="771" r:id="rId12"/>
    <p:sldId id="795" r:id="rId13"/>
    <p:sldId id="803" r:id="rId14"/>
    <p:sldId id="804" r:id="rId15"/>
    <p:sldId id="805" r:id="rId16"/>
    <p:sldId id="806" r:id="rId17"/>
    <p:sldId id="796" r:id="rId18"/>
    <p:sldId id="794" r:id="rId19"/>
    <p:sldId id="797" r:id="rId20"/>
    <p:sldId id="801" r:id="rId21"/>
    <p:sldId id="798" r:id="rId22"/>
    <p:sldId id="387" r:id="rId23"/>
  </p:sldIdLst>
  <p:sldSz cx="10691813" cy="7559675"/>
  <p:notesSz cx="6858000" cy="9144000"/>
  <p:defaultTextStyle>
    <a:defPPr>
      <a:defRPr lang="en-US"/>
    </a:defPPr>
    <a:lvl1pPr marL="0" algn="l" defTabSz="1042229" rtl="0" eaLnBrk="1" latinLnBrk="0" hangingPunct="1">
      <a:defRPr sz="2053" kern="1200">
        <a:solidFill>
          <a:schemeClr val="tx1"/>
        </a:solidFill>
        <a:latin typeface="+mn-lt"/>
        <a:ea typeface="+mn-ea"/>
        <a:cs typeface="+mn-cs"/>
      </a:defRPr>
    </a:lvl1pPr>
    <a:lvl2pPr marL="521116" algn="l" defTabSz="1042229" rtl="0" eaLnBrk="1" latinLnBrk="0" hangingPunct="1">
      <a:defRPr sz="2053" kern="1200">
        <a:solidFill>
          <a:schemeClr val="tx1"/>
        </a:solidFill>
        <a:latin typeface="+mn-lt"/>
        <a:ea typeface="+mn-ea"/>
        <a:cs typeface="+mn-cs"/>
      </a:defRPr>
    </a:lvl2pPr>
    <a:lvl3pPr marL="1042229" algn="l" defTabSz="1042229" rtl="0" eaLnBrk="1" latinLnBrk="0" hangingPunct="1">
      <a:defRPr sz="2053" kern="1200">
        <a:solidFill>
          <a:schemeClr val="tx1"/>
        </a:solidFill>
        <a:latin typeface="+mn-lt"/>
        <a:ea typeface="+mn-ea"/>
        <a:cs typeface="+mn-cs"/>
      </a:defRPr>
    </a:lvl3pPr>
    <a:lvl4pPr marL="1563342" algn="l" defTabSz="1042229" rtl="0" eaLnBrk="1" latinLnBrk="0" hangingPunct="1">
      <a:defRPr sz="2053" kern="1200">
        <a:solidFill>
          <a:schemeClr val="tx1"/>
        </a:solidFill>
        <a:latin typeface="+mn-lt"/>
        <a:ea typeface="+mn-ea"/>
        <a:cs typeface="+mn-cs"/>
      </a:defRPr>
    </a:lvl4pPr>
    <a:lvl5pPr marL="2084458" algn="l" defTabSz="1042229" rtl="0" eaLnBrk="1" latinLnBrk="0" hangingPunct="1">
      <a:defRPr sz="2053" kern="1200">
        <a:solidFill>
          <a:schemeClr val="tx1"/>
        </a:solidFill>
        <a:latin typeface="+mn-lt"/>
        <a:ea typeface="+mn-ea"/>
        <a:cs typeface="+mn-cs"/>
      </a:defRPr>
    </a:lvl5pPr>
    <a:lvl6pPr marL="2605570" algn="l" defTabSz="1042229" rtl="0" eaLnBrk="1" latinLnBrk="0" hangingPunct="1">
      <a:defRPr sz="2053" kern="1200">
        <a:solidFill>
          <a:schemeClr val="tx1"/>
        </a:solidFill>
        <a:latin typeface="+mn-lt"/>
        <a:ea typeface="+mn-ea"/>
        <a:cs typeface="+mn-cs"/>
      </a:defRPr>
    </a:lvl6pPr>
    <a:lvl7pPr marL="3126686" algn="l" defTabSz="1042229" rtl="0" eaLnBrk="1" latinLnBrk="0" hangingPunct="1">
      <a:defRPr sz="2053" kern="1200">
        <a:solidFill>
          <a:schemeClr val="tx1"/>
        </a:solidFill>
        <a:latin typeface="+mn-lt"/>
        <a:ea typeface="+mn-ea"/>
        <a:cs typeface="+mn-cs"/>
      </a:defRPr>
    </a:lvl7pPr>
    <a:lvl8pPr marL="3647800" algn="l" defTabSz="1042229" rtl="0" eaLnBrk="1" latinLnBrk="0" hangingPunct="1">
      <a:defRPr sz="2053" kern="1200">
        <a:solidFill>
          <a:schemeClr val="tx1"/>
        </a:solidFill>
        <a:latin typeface="+mn-lt"/>
        <a:ea typeface="+mn-ea"/>
        <a:cs typeface="+mn-cs"/>
      </a:defRPr>
    </a:lvl8pPr>
    <a:lvl9pPr marL="4168915" algn="l" defTabSz="1042229" rtl="0" eaLnBrk="1" latinLnBrk="0" hangingPunct="1">
      <a:defRPr sz="2053"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25CBAF-FBEC-3049-9C62-0762C6366520}">
          <p14:sldIdLst>
            <p14:sldId id="257"/>
            <p14:sldId id="381"/>
            <p14:sldId id="772"/>
            <p14:sldId id="786"/>
            <p14:sldId id="790"/>
            <p14:sldId id="787"/>
            <p14:sldId id="386"/>
            <p14:sldId id="788"/>
            <p14:sldId id="789"/>
            <p14:sldId id="791"/>
            <p14:sldId id="771"/>
            <p14:sldId id="795"/>
            <p14:sldId id="803"/>
            <p14:sldId id="804"/>
            <p14:sldId id="805"/>
            <p14:sldId id="806"/>
            <p14:sldId id="796"/>
            <p14:sldId id="794"/>
            <p14:sldId id="797"/>
            <p14:sldId id="801"/>
            <p14:sldId id="798"/>
            <p14:sldId id="387"/>
          </p14:sldIdLst>
        </p14:section>
      </p14:sectionLst>
    </p:ext>
    <p:ext uri="{EFAFB233-063F-42B5-8137-9DF3F51BA10A}">
      <p15:sldGuideLst xmlns:p15="http://schemas.microsoft.com/office/powerpoint/2012/main">
        <p15:guide id="1" orient="horz" pos="2381" userDrawn="1">
          <p15:clr>
            <a:srgbClr val="A4A3A4"/>
          </p15:clr>
        </p15:guide>
        <p15:guide id="2" pos="33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tin Jenner" initials="MJ" lastIdx="1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2319"/>
    <a:srgbClr val="D6DAD9"/>
    <a:srgbClr val="E30613"/>
    <a:srgbClr val="33373C"/>
    <a:srgbClr val="33FF34"/>
    <a:srgbClr val="828186"/>
    <a:srgbClr val="FFFFFF"/>
    <a:srgbClr val="A5A9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78" autoAdjust="0"/>
    <p:restoredTop sz="84524" autoAdjust="0"/>
  </p:normalViewPr>
  <p:slideViewPr>
    <p:cSldViewPr showGuides="1">
      <p:cViewPr varScale="1">
        <p:scale>
          <a:sx n="76" d="100"/>
          <a:sy n="76" d="100"/>
        </p:scale>
        <p:origin x="1454" y="53"/>
      </p:cViewPr>
      <p:guideLst>
        <p:guide orient="horz" pos="2381"/>
        <p:guide pos="336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EFA44-0771-4DFC-B26A-9102D4547DD2}" type="datetimeFigureOut">
              <a:rPr lang="en-GB" smtClean="0"/>
              <a:t>05/12/2019</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04A314-C704-4C33-84AA-6D9A56C39AB3}" type="slidenum">
              <a:rPr lang="en-GB" smtClean="0"/>
              <a:t>‹#›</a:t>
            </a:fld>
            <a:endParaRPr lang="en-GB"/>
          </a:p>
        </p:txBody>
      </p:sp>
    </p:spTree>
    <p:extLst>
      <p:ext uri="{BB962C8B-B14F-4D97-AF65-F5344CB8AC3E}">
        <p14:creationId xmlns:p14="http://schemas.microsoft.com/office/powerpoint/2010/main" val="2879104051"/>
      </p:ext>
    </p:extLst>
  </p:cSld>
  <p:clrMap bg1="lt1" tx1="dk1" bg2="lt2" tx2="dk2" accent1="accent1" accent2="accent2" accent3="accent3" accent4="accent4" accent5="accent5" accent6="accent6" hlink="hlink" folHlink="folHlink"/>
  <p:notesStyle>
    <a:lvl1pPr marL="0" algn="l" defTabSz="913834" rtl="0" eaLnBrk="1" latinLnBrk="0" hangingPunct="1">
      <a:defRPr sz="1200" kern="1200">
        <a:solidFill>
          <a:schemeClr val="tx1"/>
        </a:solidFill>
        <a:latin typeface="+mn-lt"/>
        <a:ea typeface="+mn-ea"/>
        <a:cs typeface="+mn-cs"/>
      </a:defRPr>
    </a:lvl1pPr>
    <a:lvl2pPr marL="456915" algn="l" defTabSz="913834" rtl="0" eaLnBrk="1" latinLnBrk="0" hangingPunct="1">
      <a:defRPr sz="1200" kern="1200">
        <a:solidFill>
          <a:schemeClr val="tx1"/>
        </a:solidFill>
        <a:latin typeface="+mn-lt"/>
        <a:ea typeface="+mn-ea"/>
        <a:cs typeface="+mn-cs"/>
      </a:defRPr>
    </a:lvl2pPr>
    <a:lvl3pPr marL="913834" algn="l" defTabSz="913834" rtl="0" eaLnBrk="1" latinLnBrk="0" hangingPunct="1">
      <a:defRPr sz="1200" kern="1200">
        <a:solidFill>
          <a:schemeClr val="tx1"/>
        </a:solidFill>
        <a:latin typeface="+mn-lt"/>
        <a:ea typeface="+mn-ea"/>
        <a:cs typeface="+mn-cs"/>
      </a:defRPr>
    </a:lvl3pPr>
    <a:lvl4pPr marL="1370752" algn="l" defTabSz="913834" rtl="0" eaLnBrk="1" latinLnBrk="0" hangingPunct="1">
      <a:defRPr sz="1200" kern="1200">
        <a:solidFill>
          <a:schemeClr val="tx1"/>
        </a:solidFill>
        <a:latin typeface="+mn-lt"/>
        <a:ea typeface="+mn-ea"/>
        <a:cs typeface="+mn-cs"/>
      </a:defRPr>
    </a:lvl4pPr>
    <a:lvl5pPr marL="1827669" algn="l" defTabSz="913834" rtl="0" eaLnBrk="1" latinLnBrk="0" hangingPunct="1">
      <a:defRPr sz="1200" kern="1200">
        <a:solidFill>
          <a:schemeClr val="tx1"/>
        </a:solidFill>
        <a:latin typeface="+mn-lt"/>
        <a:ea typeface="+mn-ea"/>
        <a:cs typeface="+mn-cs"/>
      </a:defRPr>
    </a:lvl5pPr>
    <a:lvl6pPr marL="2284587" algn="l" defTabSz="913834" rtl="0" eaLnBrk="1" latinLnBrk="0" hangingPunct="1">
      <a:defRPr sz="1200" kern="1200">
        <a:solidFill>
          <a:schemeClr val="tx1"/>
        </a:solidFill>
        <a:latin typeface="+mn-lt"/>
        <a:ea typeface="+mn-ea"/>
        <a:cs typeface="+mn-cs"/>
      </a:defRPr>
    </a:lvl6pPr>
    <a:lvl7pPr marL="2741503" algn="l" defTabSz="913834" rtl="0" eaLnBrk="1" latinLnBrk="0" hangingPunct="1">
      <a:defRPr sz="1200" kern="1200">
        <a:solidFill>
          <a:schemeClr val="tx1"/>
        </a:solidFill>
        <a:latin typeface="+mn-lt"/>
        <a:ea typeface="+mn-ea"/>
        <a:cs typeface="+mn-cs"/>
      </a:defRPr>
    </a:lvl7pPr>
    <a:lvl8pPr marL="3198422" algn="l" defTabSz="913834" rtl="0" eaLnBrk="1" latinLnBrk="0" hangingPunct="1">
      <a:defRPr sz="1200" kern="1200">
        <a:solidFill>
          <a:schemeClr val="tx1"/>
        </a:solidFill>
        <a:latin typeface="+mn-lt"/>
        <a:ea typeface="+mn-ea"/>
        <a:cs typeface="+mn-cs"/>
      </a:defRPr>
    </a:lvl8pPr>
    <a:lvl9pPr marL="3655339" algn="l" defTabSz="913834"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utrition.org.uk/bnfevents/pastevents/bnf-45th-anniversary-behaviour-change-conference"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jigsaw.vitalsource.com/books/9781118943779/epub/OPS/loc_009.xhtml#eid354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https://www.nutrition.org.uk/bnfevents/pastevents/bnf-45th-anniversary-behaviour-change-conference</a:t>
            </a: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2</a:t>
            </a:fld>
            <a:endParaRPr lang="en-GB"/>
          </a:p>
        </p:txBody>
      </p:sp>
    </p:spTree>
    <p:extLst>
      <p:ext uri="{BB962C8B-B14F-4D97-AF65-F5344CB8AC3E}">
        <p14:creationId xmlns:p14="http://schemas.microsoft.com/office/powerpoint/2010/main" val="1165519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attending, we focus on the speaker by observing their verbal and non-verbal communication. In so doing, we form an impression of their attitudes and feelings; like tuning in a radio, we are ‘tuning into their wavelength’. In counselling and psychotherapy, this key skill, termed </a:t>
            </a:r>
            <a:r>
              <a:rPr lang="en-GB" sz="1200" b="0" i="1" kern="1200" dirty="0" err="1">
                <a:solidFill>
                  <a:schemeClr val="tx1"/>
                </a:solidFill>
                <a:effectLst/>
                <a:latin typeface="+mn-lt"/>
                <a:ea typeface="+mn-ea"/>
                <a:cs typeface="+mn-cs"/>
              </a:rPr>
              <a:t>attunement</a:t>
            </a:r>
            <a:r>
              <a:rPr lang="en-GB" sz="1200" b="0" i="0" kern="1200" dirty="0">
                <a:solidFill>
                  <a:schemeClr val="tx1"/>
                </a:solidFill>
                <a:effectLst/>
                <a:latin typeface="+mn-lt"/>
                <a:ea typeface="+mn-ea"/>
                <a:cs typeface="+mn-cs"/>
              </a:rPr>
              <a:t>, is considered to be of key importance for the establishment and maintenance of a healing therapeutic relationship. It is derived from the theory of attachment, first described 30 years ago by psychoanalyst John Bowlby as a result of research into toddler attachment patterns and later </a:t>
            </a:r>
            <a:r>
              <a:rPr lang="en-GB" sz="1200" b="0" i="0" kern="1200" dirty="0" err="1">
                <a:solidFill>
                  <a:schemeClr val="tx1"/>
                </a:solidFill>
                <a:effectLst/>
                <a:latin typeface="+mn-lt"/>
                <a:ea typeface="+mn-ea"/>
                <a:cs typeface="+mn-cs"/>
              </a:rPr>
              <a:t>groundbreaking</a:t>
            </a:r>
            <a:r>
              <a:rPr lang="en-GB" sz="1200" b="0" i="0" kern="1200" dirty="0">
                <a:solidFill>
                  <a:schemeClr val="tx1"/>
                </a:solidFill>
                <a:effectLst/>
                <a:latin typeface="+mn-lt"/>
                <a:ea typeface="+mn-ea"/>
                <a:cs typeface="+mn-cs"/>
              </a:rPr>
              <a:t> infant observation studies. The phenomenon of </a:t>
            </a:r>
            <a:r>
              <a:rPr lang="en-GB" sz="1200" b="0" i="0" kern="1200" dirty="0" err="1">
                <a:solidFill>
                  <a:schemeClr val="tx1"/>
                </a:solidFill>
                <a:effectLst/>
                <a:latin typeface="+mn-lt"/>
                <a:ea typeface="+mn-ea"/>
                <a:cs typeface="+mn-cs"/>
              </a:rPr>
              <a:t>attunement</a:t>
            </a:r>
            <a:r>
              <a:rPr lang="en-GB" sz="1200" b="0" i="0" kern="1200" dirty="0">
                <a:solidFill>
                  <a:schemeClr val="tx1"/>
                </a:solidFill>
                <a:effectLst/>
                <a:latin typeface="+mn-lt"/>
                <a:ea typeface="+mn-ea"/>
                <a:cs typeface="+mn-cs"/>
              </a:rPr>
              <a:t> has more recently been corroborated by the development of neuroscience and the ability to track neuronal growth and activity patterns in the brain (</a:t>
            </a:r>
            <a:r>
              <a:rPr lang="en-GB" sz="1200" b="0" i="0" kern="1200" dirty="0" err="1">
                <a:solidFill>
                  <a:schemeClr val="tx1"/>
                </a:solidFill>
                <a:effectLst/>
                <a:latin typeface="+mn-lt"/>
                <a:ea typeface="+mn-ea"/>
                <a:cs typeface="+mn-cs"/>
              </a:rPr>
              <a:t>Schore</a:t>
            </a:r>
            <a:r>
              <a:rPr lang="en-GB" sz="1200" b="0" i="0"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hlinkClick r:id="rId3"/>
              </a:rPr>
              <a:t>2000</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Attending also involves being aware of our </a:t>
            </a:r>
            <a:r>
              <a:rPr lang="en-GB" sz="1200" b="0" i="1" kern="1200" dirty="0">
                <a:solidFill>
                  <a:schemeClr val="tx1"/>
                </a:solidFill>
                <a:effectLst/>
                <a:latin typeface="+mn-lt"/>
                <a:ea typeface="+mn-ea"/>
                <a:cs typeface="+mn-cs"/>
              </a:rPr>
              <a:t>own</a:t>
            </a:r>
            <a:r>
              <a:rPr lang="en-GB" sz="1200" b="0" i="0" kern="1200" dirty="0">
                <a:solidFill>
                  <a:schemeClr val="tx1"/>
                </a:solidFill>
                <a:effectLst/>
                <a:latin typeface="+mn-lt"/>
                <a:ea typeface="+mn-ea"/>
                <a:cs typeface="+mn-cs"/>
              </a:rPr>
              <a:t> non-verbal communication, which reflects our thoughts, feelings and attitudes. The more prejudiced we are, the more fearful or angry about something or someone, the more this will leak out in our non-verbal communication, despite efforts to mask it. The more genuinely relaxed and at ease we are, the more able we are to respond helpfully </a:t>
            </a: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6</a:t>
            </a:fld>
            <a:endParaRPr lang="en-GB"/>
          </a:p>
        </p:txBody>
      </p:sp>
    </p:spTree>
    <p:extLst>
      <p:ext uri="{BB962C8B-B14F-4D97-AF65-F5344CB8AC3E}">
        <p14:creationId xmlns:p14="http://schemas.microsoft.com/office/powerpoint/2010/main" val="3464726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Egan, G. (2004) </a:t>
            </a:r>
            <a:r>
              <a:rPr lang="en-GB" sz="1200" b="0" i="1" kern="1200" dirty="0">
                <a:solidFill>
                  <a:schemeClr val="tx1"/>
                </a:solidFill>
                <a:effectLst/>
                <a:latin typeface="+mn-lt"/>
                <a:ea typeface="+mn-ea"/>
                <a:cs typeface="+mn-cs"/>
              </a:rPr>
              <a:t>The Skilled Helper: A Systematic Approach to Effective Helping</a:t>
            </a:r>
            <a:r>
              <a:rPr lang="en-GB" sz="1200" b="0" i="0" kern="1200" dirty="0">
                <a:solidFill>
                  <a:schemeClr val="tx1"/>
                </a:solidFill>
                <a:effectLst/>
                <a:latin typeface="+mn-lt"/>
                <a:ea typeface="+mn-ea"/>
                <a:cs typeface="+mn-cs"/>
              </a:rPr>
              <a:t>, 7th </a:t>
            </a:r>
            <a:r>
              <a:rPr lang="en-GB" sz="1200" b="0" i="0" kern="1200" dirty="0" err="1">
                <a:solidFill>
                  <a:schemeClr val="tx1"/>
                </a:solidFill>
                <a:effectLst/>
                <a:latin typeface="+mn-lt"/>
                <a:ea typeface="+mn-ea"/>
                <a:cs typeface="+mn-cs"/>
              </a:rPr>
              <a:t>edn</a:t>
            </a:r>
            <a:r>
              <a:rPr lang="en-GB" sz="1200" b="0" i="0" kern="1200" dirty="0">
                <a:solidFill>
                  <a:schemeClr val="tx1"/>
                </a:solidFill>
                <a:effectLst/>
                <a:latin typeface="+mn-lt"/>
                <a:ea typeface="+mn-ea"/>
                <a:cs typeface="+mn-cs"/>
              </a:rPr>
              <a:t>. Thomson Wadsworth, Belmont, CA.</a:t>
            </a:r>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8</a:t>
            </a:fld>
            <a:endParaRPr lang="en-GB"/>
          </a:p>
        </p:txBody>
      </p:sp>
    </p:spTree>
    <p:extLst>
      <p:ext uri="{BB962C8B-B14F-4D97-AF65-F5344CB8AC3E}">
        <p14:creationId xmlns:p14="http://schemas.microsoft.com/office/powerpoint/2010/main" val="1342851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may stop talking when they are:</a:t>
            </a:r>
          </a:p>
          <a:p>
            <a:pPr marL="523875" lvl="1" indent="-342900">
              <a:buFont typeface="Arial" panose="020B0604020202020204" pitchFamily="34" charset="0"/>
              <a:buChar char="•"/>
            </a:pPr>
            <a:r>
              <a:rPr lang="en-GB" dirty="0"/>
              <a:t>unsure how to proceed;</a:t>
            </a:r>
          </a:p>
          <a:p>
            <a:pPr marL="523875" lvl="1" indent="-342900">
              <a:buFont typeface="Arial" panose="020B0604020202020204" pitchFamily="34" charset="0"/>
              <a:buChar char="•"/>
            </a:pPr>
            <a:r>
              <a:rPr lang="en-GB" dirty="0"/>
              <a:t>struck by a thought that they have not yet articulated;</a:t>
            </a:r>
          </a:p>
          <a:p>
            <a:pPr marL="523875" lvl="1" indent="-342900">
              <a:buFont typeface="Arial" panose="020B0604020202020204" pitchFamily="34" charset="0"/>
              <a:buChar char="•"/>
            </a:pPr>
            <a:r>
              <a:rPr lang="en-GB" dirty="0"/>
              <a:t>experiencing a feeling which they are unsure of expressing;</a:t>
            </a:r>
          </a:p>
          <a:p>
            <a:pPr marL="523875" lvl="1" indent="-342900">
              <a:buFont typeface="Arial" panose="020B0604020202020204" pitchFamily="34" charset="0"/>
              <a:buChar char="•"/>
            </a:pPr>
            <a:r>
              <a:rPr lang="en-GB" dirty="0"/>
              <a:t>assessing how safe they feel to express themselves.</a:t>
            </a:r>
          </a:p>
          <a:p>
            <a:pPr lvl="1"/>
            <a:endParaRPr lang="en-GB" dirty="0"/>
          </a:p>
          <a:p>
            <a:pPr lvl="1"/>
            <a:r>
              <a:rPr lang="en-GB" dirty="0"/>
              <a:t>The listener who feels uncomfortable with silence may:</a:t>
            </a:r>
          </a:p>
          <a:p>
            <a:pPr lvl="1" fontAlgn="base"/>
            <a:r>
              <a:rPr lang="en-GB" dirty="0"/>
              <a:t>• withdraw into themselves;</a:t>
            </a:r>
          </a:p>
          <a:p>
            <a:pPr lvl="1" fontAlgn="base"/>
            <a:r>
              <a:rPr lang="en-GB" dirty="0"/>
              <a:t>• feel anxious and compelled to say something;</a:t>
            </a:r>
          </a:p>
          <a:p>
            <a:pPr lvl="1" fontAlgn="base"/>
            <a:r>
              <a:rPr lang="en-GB" dirty="0"/>
              <a:t>• think it is their responsibility to take charge of the situation;</a:t>
            </a:r>
          </a:p>
          <a:p>
            <a:pPr lvl="1" fontAlgn="base"/>
            <a:r>
              <a:rPr lang="en-GB" dirty="0"/>
              <a:t>• feel things are slipping out of control;</a:t>
            </a:r>
          </a:p>
          <a:p>
            <a:pPr lvl="1" fontAlgn="base"/>
            <a:r>
              <a:rPr lang="en-GB" dirty="0"/>
              <a:t>• think that it is up to them to keep the conversation going;</a:t>
            </a:r>
          </a:p>
          <a:p>
            <a:pPr lvl="1" fontAlgn="base"/>
            <a:r>
              <a:rPr lang="en-GB" dirty="0"/>
              <a:t>• want to protect the speaker from discomfort.</a:t>
            </a:r>
          </a:p>
          <a:p>
            <a:endParaRPr lang="en-US" dirty="0"/>
          </a:p>
        </p:txBody>
      </p:sp>
      <p:sp>
        <p:nvSpPr>
          <p:cNvPr id="4" name="Slide Number Placeholder 3"/>
          <p:cNvSpPr>
            <a:spLocks noGrp="1"/>
          </p:cNvSpPr>
          <p:nvPr>
            <p:ph type="sldNum" sz="quarter" idx="5"/>
          </p:nvPr>
        </p:nvSpPr>
        <p:spPr/>
        <p:txBody>
          <a:bodyPr/>
          <a:lstStyle/>
          <a:p>
            <a:fld id="{0F04A314-C704-4C33-84AA-6D9A56C39AB3}" type="slidenum">
              <a:rPr lang="en-GB" smtClean="0"/>
              <a:t>10</a:t>
            </a:fld>
            <a:endParaRPr lang="en-GB"/>
          </a:p>
        </p:txBody>
      </p:sp>
    </p:spTree>
    <p:extLst>
      <p:ext uri="{BB962C8B-B14F-4D97-AF65-F5344CB8AC3E}">
        <p14:creationId xmlns:p14="http://schemas.microsoft.com/office/powerpoint/2010/main" val="5126138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621506" y="5183199"/>
            <a:ext cx="6477000" cy="1483043"/>
          </a:xfrm>
        </p:spPr>
        <p:txBody>
          <a:bodyPr anchor="b">
            <a:normAutofit/>
          </a:bodyPr>
          <a:lstStyle>
            <a:lvl1pPr algn="l">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621506" y="6793244"/>
            <a:ext cx="8018860" cy="762000"/>
          </a:xfrm>
        </p:spPr>
        <p:txBody>
          <a:bodyPr>
            <a:normAutofit/>
          </a:bodyPr>
          <a:lstStyle>
            <a:lvl1pPr marL="0" indent="0" algn="l">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290315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820520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142792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5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583168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6_Title Slid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37047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621506" y="5183199"/>
            <a:ext cx="6477000" cy="1483043"/>
          </a:xfrm>
        </p:spPr>
        <p:txBody>
          <a:bodyPr anchor="b">
            <a:normAutofit/>
          </a:bodyPr>
          <a:lstStyle>
            <a:lvl1pPr algn="l">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621506" y="6793244"/>
            <a:ext cx="8018860" cy="762000"/>
          </a:xfrm>
        </p:spPr>
        <p:txBody>
          <a:bodyPr>
            <a:normAutofit/>
          </a:bodyPr>
          <a:lstStyle>
            <a:lvl1pPr marL="0" indent="0" algn="l">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944354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8_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tx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894700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tx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55810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0_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3"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Tree>
    <p:extLst>
      <p:ext uri="{BB962C8B-B14F-4D97-AF65-F5344CB8AC3E}">
        <p14:creationId xmlns:p14="http://schemas.microsoft.com/office/powerpoint/2010/main" val="204679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6" name="Title 1"/>
          <p:cNvSpPr>
            <a:spLocks noGrp="1"/>
          </p:cNvSpPr>
          <p:nvPr>
            <p:ph type="ctrTitle" hasCustomPrompt="1"/>
          </p:nvPr>
        </p:nvSpPr>
        <p:spPr>
          <a:xfrm>
            <a:off x="926310" y="2245995"/>
            <a:ext cx="8839200" cy="1483043"/>
          </a:xfrm>
        </p:spPr>
        <p:txBody>
          <a:bodyPr anchor="b">
            <a:normAutofit/>
          </a:bodyPr>
          <a:lstStyle>
            <a:lvl1pPr algn="ctr">
              <a:defRPr sz="3000" spc="500" baseline="0">
                <a:solidFill>
                  <a:schemeClr val="bg1"/>
                </a:solidFill>
              </a:defRPr>
            </a:lvl1pPr>
          </a:lstStyle>
          <a:p>
            <a:r>
              <a:rPr lang="en-US" dirty="0"/>
              <a:t>Click to edit title</a:t>
            </a:r>
            <a:endParaRPr lang="en-GB" dirty="0"/>
          </a:p>
        </p:txBody>
      </p:sp>
      <p:sp>
        <p:nvSpPr>
          <p:cNvPr id="7" name="Subtitle 2"/>
          <p:cNvSpPr>
            <a:spLocks noGrp="1"/>
          </p:cNvSpPr>
          <p:nvPr>
            <p:ph type="subTitle" idx="1" hasCustomPrompt="1"/>
          </p:nvPr>
        </p:nvSpPr>
        <p:spPr>
          <a:xfrm>
            <a:off x="1336477" y="3856038"/>
            <a:ext cx="8018860" cy="762000"/>
          </a:xfrm>
        </p:spPr>
        <p:txBody>
          <a:bodyPr>
            <a:normAutofit/>
          </a:bodyPr>
          <a:lstStyle>
            <a:lvl1pPr marL="0" indent="0" algn="ct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325721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bg1"/>
                </a:solidFill>
              </a:defRPr>
            </a:lvl1pPr>
          </a:lstStyle>
          <a:p>
            <a:r>
              <a:rPr lang="en-US" dirty="0"/>
              <a:t>Click to edit title</a:t>
            </a:r>
            <a:endParaRPr lang="en-GB" dirty="0"/>
          </a:p>
        </p:txBody>
      </p:sp>
      <p:sp>
        <p:nvSpPr>
          <p:cNvPr id="12"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104557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tx1"/>
                </a:solidFill>
              </a:defRPr>
            </a:lvl1pPr>
          </a:lstStyle>
          <a:p>
            <a:r>
              <a:rPr lang="en-US" dirty="0"/>
              <a:t>Click to edit title</a:t>
            </a:r>
            <a:endParaRPr lang="en-GB" dirty="0"/>
          </a:p>
        </p:txBody>
      </p:sp>
      <p:sp>
        <p:nvSpPr>
          <p:cNvPr id="12"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tx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2035264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_Title Slide">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9" name="Title 1"/>
          <p:cNvSpPr>
            <a:spLocks noGrp="1"/>
          </p:cNvSpPr>
          <p:nvPr>
            <p:ph type="ctrTitle" hasCustomPrompt="1"/>
          </p:nvPr>
        </p:nvSpPr>
        <p:spPr>
          <a:xfrm>
            <a:off x="2051446" y="5183199"/>
            <a:ext cx="8018860" cy="1483043"/>
          </a:xfrm>
        </p:spPr>
        <p:txBody>
          <a:bodyPr anchor="b">
            <a:normAutofit/>
          </a:bodyPr>
          <a:lstStyle>
            <a:lvl1pPr algn="r">
              <a:defRPr sz="3000" spc="500" baseline="0">
                <a:solidFill>
                  <a:schemeClr val="bg1"/>
                </a:solidFill>
              </a:defRPr>
            </a:lvl1pPr>
          </a:lstStyle>
          <a:p>
            <a:r>
              <a:rPr lang="en-US" dirty="0"/>
              <a:t>Click to edit title</a:t>
            </a:r>
            <a:endParaRPr lang="en-GB" dirty="0"/>
          </a:p>
        </p:txBody>
      </p:sp>
      <p:sp>
        <p:nvSpPr>
          <p:cNvPr id="10" name="Subtitle 2"/>
          <p:cNvSpPr>
            <a:spLocks noGrp="1"/>
          </p:cNvSpPr>
          <p:nvPr>
            <p:ph type="subTitle" idx="1" hasCustomPrompt="1"/>
          </p:nvPr>
        </p:nvSpPr>
        <p:spPr>
          <a:xfrm>
            <a:off x="2051446" y="6793244"/>
            <a:ext cx="8018860" cy="762000"/>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1539305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5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10" name="Title 1"/>
          <p:cNvSpPr txBox="1">
            <a:spLocks/>
          </p:cNvSpPr>
          <p:nvPr userDrawn="1"/>
        </p:nvSpPr>
        <p:spPr>
          <a:xfrm>
            <a:off x="2051446" y="5183199"/>
            <a:ext cx="8018860" cy="1483043"/>
          </a:xfrm>
          <a:prstGeom prst="rect">
            <a:avLst/>
          </a:prstGeom>
        </p:spPr>
        <p:txBody>
          <a:bodyPr vert="horz" lIns="0" tIns="0" rIns="0" bIns="0" rtlCol="0" anchor="b">
            <a:normAutofit/>
          </a:bodyPr>
          <a:lstStyle>
            <a:lvl1pPr algn="r" defTabSz="755957" rtl="0" eaLnBrk="1" latinLnBrk="0" hangingPunct="1">
              <a:lnSpc>
                <a:spcPct val="100000"/>
              </a:lnSpc>
              <a:spcBef>
                <a:spcPct val="0"/>
              </a:spcBef>
              <a:buNone/>
              <a:defRPr sz="3000" kern="1200" cap="all" spc="500" baseline="0">
                <a:solidFill>
                  <a:schemeClr val="bg1"/>
                </a:solidFill>
                <a:latin typeface="+mj-lt"/>
                <a:ea typeface="+mj-ea"/>
                <a:cs typeface="+mj-cs"/>
              </a:defRPr>
            </a:lvl1pPr>
          </a:lstStyle>
          <a:p>
            <a:r>
              <a:rPr lang="en-US" dirty="0"/>
              <a:t>Click to edit title</a:t>
            </a:r>
            <a:endParaRPr lang="en-GB" dirty="0"/>
          </a:p>
        </p:txBody>
      </p:sp>
      <p:sp>
        <p:nvSpPr>
          <p:cNvPr id="14" name="Title 13"/>
          <p:cNvSpPr>
            <a:spLocks noGrp="1"/>
          </p:cNvSpPr>
          <p:nvPr>
            <p:ph type="title" hasCustomPrompt="1"/>
          </p:nvPr>
        </p:nvSpPr>
        <p:spPr>
          <a:xfrm>
            <a:off x="418939" y="6209954"/>
            <a:ext cx="9651367" cy="515888"/>
          </a:xfrm>
        </p:spPr>
        <p:txBody>
          <a:bodyPr>
            <a:normAutofit/>
          </a:bodyPr>
          <a:lstStyle>
            <a:lvl1pPr algn="r">
              <a:defRPr sz="3000" spc="500" baseline="0">
                <a:solidFill>
                  <a:schemeClr val="bg1"/>
                </a:solidFill>
              </a:defRPr>
            </a:lvl1pPr>
          </a:lstStyle>
          <a:p>
            <a:r>
              <a:rPr lang="en-US" dirty="0"/>
              <a:t>Click to edit title</a:t>
            </a:r>
            <a:endParaRPr lang="en-GB" dirty="0"/>
          </a:p>
        </p:txBody>
      </p:sp>
      <p:sp>
        <p:nvSpPr>
          <p:cNvPr id="15" name="Subtitle 2"/>
          <p:cNvSpPr>
            <a:spLocks noGrp="1"/>
          </p:cNvSpPr>
          <p:nvPr>
            <p:ph type="subTitle" idx="1" hasCustomPrompt="1"/>
          </p:nvPr>
        </p:nvSpPr>
        <p:spPr>
          <a:xfrm>
            <a:off x="2051446" y="6786274"/>
            <a:ext cx="8018860" cy="692727"/>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Tree>
    <p:extLst>
      <p:ext uri="{BB962C8B-B14F-4D97-AF65-F5344CB8AC3E}">
        <p14:creationId xmlns:p14="http://schemas.microsoft.com/office/powerpoint/2010/main" val="32827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Title Slide">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
        <p:nvSpPr>
          <p:cNvPr id="3" name="Subtitle 2"/>
          <p:cNvSpPr>
            <a:spLocks noGrp="1"/>
          </p:cNvSpPr>
          <p:nvPr>
            <p:ph type="subTitle" idx="1" hasCustomPrompt="1"/>
          </p:nvPr>
        </p:nvSpPr>
        <p:spPr>
          <a:xfrm>
            <a:off x="2051446" y="6786274"/>
            <a:ext cx="8018860" cy="692727"/>
          </a:xfrm>
        </p:spPr>
        <p:txBody>
          <a:bodyPr>
            <a:normAutofit/>
          </a:bodyPr>
          <a:lstStyle>
            <a:lvl1pPr marL="0" indent="0" algn="r">
              <a:buNone/>
              <a:defRPr sz="1500" cap="all" spc="200" baseline="0">
                <a:solidFill>
                  <a:schemeClr val="bg1"/>
                </a:solidFill>
              </a:defRPr>
            </a:lvl1pPr>
            <a:lvl2pPr marL="377979" indent="0" algn="ctr">
              <a:buNone/>
              <a:defRPr sz="1653"/>
            </a:lvl2pPr>
            <a:lvl3pPr marL="755957" indent="0" algn="ctr">
              <a:buNone/>
              <a:defRPr sz="1488"/>
            </a:lvl3pPr>
            <a:lvl4pPr marL="1133936" indent="0" algn="ctr">
              <a:buNone/>
              <a:defRPr sz="1323"/>
            </a:lvl4pPr>
            <a:lvl5pPr marL="1511915" indent="0" algn="ctr">
              <a:buNone/>
              <a:defRPr sz="1323"/>
            </a:lvl5pPr>
            <a:lvl6pPr marL="1889893" indent="0" algn="ctr">
              <a:buNone/>
              <a:defRPr sz="1323"/>
            </a:lvl6pPr>
            <a:lvl7pPr marL="2267872" indent="0" algn="ctr">
              <a:buNone/>
              <a:defRPr sz="1323"/>
            </a:lvl7pPr>
            <a:lvl8pPr marL="2645851" indent="0" algn="ctr">
              <a:buNone/>
              <a:defRPr sz="1323"/>
            </a:lvl8pPr>
            <a:lvl9pPr marL="3023829" indent="0" algn="ctr">
              <a:buNone/>
              <a:defRPr sz="1323"/>
            </a:lvl9pPr>
          </a:lstStyle>
          <a:p>
            <a:r>
              <a:rPr lang="en-US" dirty="0"/>
              <a:t>Click to edit subtitle</a:t>
            </a:r>
            <a:endParaRPr lang="en-GB" dirty="0"/>
          </a:p>
        </p:txBody>
      </p:sp>
      <p:sp>
        <p:nvSpPr>
          <p:cNvPr id="20" name="Title 17"/>
          <p:cNvSpPr>
            <a:spLocks noGrp="1"/>
          </p:cNvSpPr>
          <p:nvPr>
            <p:ph type="title" hasCustomPrompt="1"/>
          </p:nvPr>
        </p:nvSpPr>
        <p:spPr>
          <a:xfrm>
            <a:off x="5117306" y="6204876"/>
            <a:ext cx="4953000" cy="830844"/>
          </a:xfrm>
        </p:spPr>
        <p:txBody>
          <a:bodyPr>
            <a:noAutofit/>
          </a:bodyPr>
          <a:lstStyle>
            <a:lvl1pPr algn="r">
              <a:defRPr sz="3000" spc="500" baseline="0">
                <a:solidFill>
                  <a:schemeClr val="bg1"/>
                </a:solidFill>
              </a:defRPr>
            </a:lvl1pPr>
          </a:lstStyle>
          <a:p>
            <a:r>
              <a:rPr lang="en-US" dirty="0"/>
              <a:t>Click to edit title</a:t>
            </a:r>
            <a:endParaRPr lang="en-GB" dirty="0"/>
          </a:p>
        </p:txBody>
      </p:sp>
    </p:spTree>
    <p:extLst>
      <p:ext uri="{BB962C8B-B14F-4D97-AF65-F5344CB8AC3E}">
        <p14:creationId xmlns:p14="http://schemas.microsoft.com/office/powerpoint/2010/main" val="1081465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9CD0AC-EB2B-4CC7-9248-133F3FCBBCD8}" type="datetime1">
              <a:rPr lang="en-GB" smtClean="0"/>
              <a:t>05/12/2019</a:t>
            </a:fld>
            <a:endParaRPr lang="en-GB"/>
          </a:p>
        </p:txBody>
      </p:sp>
      <p:sp>
        <p:nvSpPr>
          <p:cNvPr id="5" name="Footer Placeholder 4"/>
          <p:cNvSpPr>
            <a:spLocks noGrp="1"/>
          </p:cNvSpPr>
          <p:nvPr>
            <p:ph type="ftr" sz="quarter" idx="11"/>
          </p:nvPr>
        </p:nvSpPr>
        <p:spPr/>
        <p:txBody>
          <a:body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a:p>
        </p:txBody>
      </p:sp>
      <p:sp>
        <p:nvSpPr>
          <p:cNvPr id="7" name="Content Placeholder 4"/>
          <p:cNvSpPr>
            <a:spLocks noGrp="1"/>
          </p:cNvSpPr>
          <p:nvPr>
            <p:ph idx="1"/>
          </p:nvPr>
        </p:nvSpPr>
        <p:spPr>
          <a:xfrm>
            <a:off x="504667" y="1560017"/>
            <a:ext cx="9794240" cy="5267821"/>
          </a:xfrm>
        </p:spPr>
        <p:txBody>
          <a:bodyPr>
            <a:normAutofit/>
          </a:bodyPr>
          <a:lstStyle/>
          <a:p>
            <a:r>
              <a:rPr lang="en-GB" dirty="0"/>
              <a:t>Text</a:t>
            </a:r>
          </a:p>
        </p:txBody>
      </p:sp>
      <p:sp>
        <p:nvSpPr>
          <p:cNvPr id="8" name="Text Placeholder 13"/>
          <p:cNvSpPr>
            <a:spLocks noGrp="1"/>
          </p:cNvSpPr>
          <p:nvPr>
            <p:ph type="body" sz="quarter" idx="14" hasCustomPrompt="1"/>
          </p:nvPr>
        </p:nvSpPr>
        <p:spPr>
          <a:xfrm>
            <a:off x="504667" y="1022353"/>
            <a:ext cx="97942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9" name="Title 6"/>
          <p:cNvSpPr>
            <a:spLocks noGrp="1"/>
          </p:cNvSpPr>
          <p:nvPr>
            <p:ph type="title" hasCustomPrompt="1"/>
          </p:nvPr>
        </p:nvSpPr>
        <p:spPr>
          <a:xfrm>
            <a:off x="504667" y="385823"/>
            <a:ext cx="9794240" cy="567477"/>
          </a:xfrm>
        </p:spPr>
        <p:txBody>
          <a:bodyPr>
            <a:normAutofit/>
          </a:bodyPr>
          <a:lstStyle>
            <a:lvl1pPr>
              <a:defRPr sz="3600" baseline="0"/>
            </a:lvl1pPr>
          </a:lstStyle>
          <a:p>
            <a:r>
              <a:rPr lang="en-US" dirty="0"/>
              <a:t>HEADER</a:t>
            </a:r>
            <a:endParaRPr lang="en-GB" dirty="0"/>
          </a:p>
        </p:txBody>
      </p:sp>
    </p:spTree>
    <p:extLst>
      <p:ext uri="{BB962C8B-B14F-4D97-AF65-F5344CB8AC3E}">
        <p14:creationId xmlns:p14="http://schemas.microsoft.com/office/powerpoint/2010/main" val="98545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s slide">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noChangeAspect="1"/>
          </p:cNvSpPr>
          <p:nvPr>
            <p:ph type="pic" sz="quarter" idx="13"/>
          </p:nvPr>
        </p:nvSpPr>
        <p:spPr>
          <a:xfrm>
            <a:off x="5649916" y="2"/>
            <a:ext cx="5041900" cy="7559675"/>
          </a:xfrm>
        </p:spPr>
        <p:txBody>
          <a:bodyPr/>
          <a:lstStyle/>
          <a:p>
            <a:endParaRPr lang="en-GB" dirty="0"/>
          </a:p>
        </p:txBody>
      </p:sp>
      <p:sp>
        <p:nvSpPr>
          <p:cNvPr id="10" name="Content Placeholder 4"/>
          <p:cNvSpPr>
            <a:spLocks noGrp="1"/>
          </p:cNvSpPr>
          <p:nvPr>
            <p:ph idx="1"/>
          </p:nvPr>
        </p:nvSpPr>
        <p:spPr>
          <a:xfrm>
            <a:off x="504666" y="1560017"/>
            <a:ext cx="4917440" cy="5267821"/>
          </a:xfrm>
        </p:spPr>
        <p:txBody>
          <a:bodyPr>
            <a:normAutofit/>
          </a:bodyPr>
          <a:lstStyle>
            <a:lvl1pPr>
              <a:defRPr>
                <a:solidFill>
                  <a:schemeClr val="bg1"/>
                </a:solidFill>
              </a:defRPr>
            </a:lvl1pPr>
          </a:lstStyle>
          <a:p>
            <a:r>
              <a:rPr lang="en-GB" dirty="0"/>
              <a:t>Text</a:t>
            </a:r>
          </a:p>
        </p:txBody>
      </p:sp>
      <p:sp>
        <p:nvSpPr>
          <p:cNvPr id="14"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17" name="Title 6"/>
          <p:cNvSpPr>
            <a:spLocks noGrp="1"/>
          </p:cNvSpPr>
          <p:nvPr>
            <p:ph type="title" hasCustomPrompt="1"/>
          </p:nvPr>
        </p:nvSpPr>
        <p:spPr>
          <a:xfrm>
            <a:off x="504666" y="385823"/>
            <a:ext cx="4917440" cy="567477"/>
          </a:xfrm>
        </p:spPr>
        <p:txBody>
          <a:bodyPr>
            <a:noAutofit/>
          </a:bodyPr>
          <a:lstStyle>
            <a:lvl1pPr>
              <a:defRPr sz="360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3531456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peaker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1243808"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fld id="{38D35A4E-DED3-46A1-A7CF-EEE1AC785408}" type="datetime1">
              <a:rPr lang="en-GB" smtClean="0"/>
              <a:t>05/12/2019</a:t>
            </a:fld>
            <a:endParaRPr lang="en-GB"/>
          </a:p>
        </p:txBody>
      </p:sp>
      <p:sp>
        <p:nvSpPr>
          <p:cNvPr id="5" name="Footer Placeholder 4"/>
          <p:cNvSpPr>
            <a:spLocks noGrp="1"/>
          </p:cNvSpPr>
          <p:nvPr>
            <p:ph type="ftr" sz="quarter" idx="11"/>
          </p:nvPr>
        </p:nvSpPr>
        <p:spPr/>
        <p:txBody>
          <a:body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a:p>
        </p:txBody>
      </p:sp>
      <p:sp>
        <p:nvSpPr>
          <p:cNvPr id="8" name="Content Placeholder 2"/>
          <p:cNvSpPr>
            <a:spLocks noGrp="1"/>
          </p:cNvSpPr>
          <p:nvPr>
            <p:ph idx="13"/>
          </p:nvPr>
        </p:nvSpPr>
        <p:spPr>
          <a:xfrm>
            <a:off x="4025107"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9" name="Content Placeholder 2"/>
          <p:cNvSpPr>
            <a:spLocks noGrp="1"/>
          </p:cNvSpPr>
          <p:nvPr>
            <p:ph idx="14"/>
          </p:nvPr>
        </p:nvSpPr>
        <p:spPr>
          <a:xfrm>
            <a:off x="6806406" y="4364037"/>
            <a:ext cx="2667000" cy="2250850"/>
          </a:xfrm>
        </p:spPr>
        <p:txBody>
          <a:bodyPr/>
          <a:lstStyle>
            <a:lvl1pPr algn="ctr">
              <a:spcAft>
                <a:spcPts val="600"/>
              </a:spcAft>
              <a:defRPr sz="1100" spc="320" baseline="0"/>
            </a:lvl1pPr>
            <a:lvl2pPr algn="ctr">
              <a:defRPr/>
            </a:lvl2pPr>
          </a:lstStyle>
          <a:p>
            <a:pPr lvl="0"/>
            <a:r>
              <a:rPr lang="en-US" dirty="0"/>
              <a:t>Click to edit Master text styles</a:t>
            </a:r>
          </a:p>
          <a:p>
            <a:pPr lvl="1"/>
            <a:r>
              <a:rPr lang="en-US" dirty="0"/>
              <a:t>Second level</a:t>
            </a:r>
          </a:p>
        </p:txBody>
      </p:sp>
      <p:sp>
        <p:nvSpPr>
          <p:cNvPr id="11" name="Picture Placeholder 10"/>
          <p:cNvSpPr>
            <a:spLocks noGrp="1"/>
          </p:cNvSpPr>
          <p:nvPr>
            <p:ph type="pic" sz="quarter" idx="15"/>
          </p:nvPr>
        </p:nvSpPr>
        <p:spPr>
          <a:xfrm>
            <a:off x="1605311" y="2051736"/>
            <a:ext cx="1944001" cy="1944001"/>
          </a:xfrm>
          <a:prstGeom prst="ellipse">
            <a:avLst/>
          </a:prstGeom>
        </p:spPr>
        <p:txBody>
          <a:bodyPr/>
          <a:lstStyle/>
          <a:p>
            <a:endParaRPr lang="en-GB"/>
          </a:p>
        </p:txBody>
      </p:sp>
      <p:sp>
        <p:nvSpPr>
          <p:cNvPr id="12" name="Picture Placeholder 10"/>
          <p:cNvSpPr>
            <a:spLocks noGrp="1"/>
          </p:cNvSpPr>
          <p:nvPr>
            <p:ph type="pic" sz="quarter" idx="16"/>
          </p:nvPr>
        </p:nvSpPr>
        <p:spPr>
          <a:xfrm>
            <a:off x="4386611" y="2051736"/>
            <a:ext cx="1944001" cy="1944001"/>
          </a:xfrm>
          <a:prstGeom prst="ellipse">
            <a:avLst/>
          </a:prstGeom>
        </p:spPr>
        <p:txBody>
          <a:bodyPr/>
          <a:lstStyle/>
          <a:p>
            <a:endParaRPr lang="en-GB"/>
          </a:p>
        </p:txBody>
      </p:sp>
      <p:sp>
        <p:nvSpPr>
          <p:cNvPr id="13" name="Picture Placeholder 10"/>
          <p:cNvSpPr>
            <a:spLocks noGrp="1"/>
          </p:cNvSpPr>
          <p:nvPr>
            <p:ph type="pic" sz="quarter" idx="17"/>
          </p:nvPr>
        </p:nvSpPr>
        <p:spPr>
          <a:xfrm>
            <a:off x="7167910" y="2051736"/>
            <a:ext cx="1944001" cy="1944001"/>
          </a:xfrm>
          <a:prstGeom prst="ellipse">
            <a:avLst/>
          </a:prstGeom>
        </p:spPr>
        <p:txBody>
          <a:bodyPr/>
          <a:lstStyle/>
          <a:p>
            <a:endParaRPr lang="en-GB"/>
          </a:p>
        </p:txBody>
      </p:sp>
    </p:spTree>
    <p:extLst>
      <p:ext uri="{BB962C8B-B14F-4D97-AF65-F5344CB8AC3E}">
        <p14:creationId xmlns:p14="http://schemas.microsoft.com/office/powerpoint/2010/main" val="100819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red">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noChangeAspect="1"/>
          </p:cNvSpPr>
          <p:nvPr>
            <p:ph type="pic" sz="quarter" idx="13"/>
          </p:nvPr>
        </p:nvSpPr>
        <p:spPr>
          <a:xfrm>
            <a:off x="5649916" y="2"/>
            <a:ext cx="5041900" cy="7559675"/>
          </a:xfrm>
        </p:spPr>
        <p:txBody>
          <a:bodyPr/>
          <a:lstStyle/>
          <a:p>
            <a:endParaRPr lang="en-GB" dirty="0"/>
          </a:p>
        </p:txBody>
      </p:sp>
      <p:sp>
        <p:nvSpPr>
          <p:cNvPr id="20" name="Content Placeholder 4"/>
          <p:cNvSpPr>
            <a:spLocks noGrp="1"/>
          </p:cNvSpPr>
          <p:nvPr>
            <p:ph idx="1"/>
          </p:nvPr>
        </p:nvSpPr>
        <p:spPr>
          <a:xfrm>
            <a:off x="504666" y="1560017"/>
            <a:ext cx="4917440" cy="5267821"/>
          </a:xfrm>
        </p:spPr>
        <p:txBody>
          <a:bodyPr>
            <a:normAutofit/>
          </a:bodyPr>
          <a:lstStyle>
            <a:lvl1pPr>
              <a:defRPr>
                <a:solidFill>
                  <a:schemeClr val="bg1"/>
                </a:solidFill>
              </a:defRPr>
            </a:lvl1pPr>
          </a:lstStyle>
          <a:p>
            <a:r>
              <a:rPr lang="en-GB" dirty="0"/>
              <a:t>Text</a:t>
            </a:r>
          </a:p>
        </p:txBody>
      </p:sp>
      <p:sp>
        <p:nvSpPr>
          <p:cNvPr id="21"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22" name="Title 6"/>
          <p:cNvSpPr>
            <a:spLocks noGrp="1"/>
          </p:cNvSpPr>
          <p:nvPr>
            <p:ph type="title" hasCustomPrompt="1"/>
          </p:nvPr>
        </p:nvSpPr>
        <p:spPr>
          <a:xfrm>
            <a:off x="504666" y="385823"/>
            <a:ext cx="4917440" cy="567477"/>
          </a:xfrm>
        </p:spPr>
        <p:txBody>
          <a:bodyPr>
            <a:normAutofit/>
          </a:bodyPr>
          <a:lstStyle>
            <a:lvl1pPr>
              <a:defRPr sz="3600" baseline="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3309339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red, text on right">
    <p:bg>
      <p:bgPr>
        <a:solidFill>
          <a:srgbClr val="E2231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bg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bg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bg1"/>
                </a:solidFill>
              </a:defRPr>
            </a:lvl1pPr>
          </a:lstStyle>
          <a:p>
            <a:r>
              <a:rPr lang="en-US" dirty="0"/>
              <a:t>HEADER</a:t>
            </a:r>
            <a:endParaRPr lang="en-GB" dirty="0"/>
          </a:p>
        </p:txBody>
      </p:sp>
    </p:spTree>
    <p:extLst>
      <p:ext uri="{BB962C8B-B14F-4D97-AF65-F5344CB8AC3E}">
        <p14:creationId xmlns:p14="http://schemas.microsoft.com/office/powerpoint/2010/main" val="1027283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hite">
    <p:bg>
      <p:bgPr>
        <a:solidFill>
          <a:srgbClr val="FFFFFF"/>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5649916" y="2"/>
            <a:ext cx="5041900" cy="7559675"/>
          </a:xfrm>
        </p:spPr>
        <p:txBody>
          <a:bodyPr/>
          <a:lstStyle/>
          <a:p>
            <a:endParaRPr lang="en-GB" dirty="0"/>
          </a:p>
        </p:txBody>
      </p:sp>
      <p:sp>
        <p:nvSpPr>
          <p:cNvPr id="10" name="Content Placeholder 4"/>
          <p:cNvSpPr>
            <a:spLocks noGrp="1"/>
          </p:cNvSpPr>
          <p:nvPr>
            <p:ph idx="1"/>
          </p:nvPr>
        </p:nvSpPr>
        <p:spPr>
          <a:xfrm>
            <a:off x="504666" y="1560017"/>
            <a:ext cx="4917440" cy="5267821"/>
          </a:xfrm>
        </p:spPr>
        <p:txBody>
          <a:bodyPr>
            <a:normAutofit/>
          </a:bodyPr>
          <a:lstStyle/>
          <a:p>
            <a:r>
              <a:rPr lang="en-GB" dirty="0"/>
              <a:t>Text</a:t>
            </a:r>
          </a:p>
        </p:txBody>
      </p:sp>
      <p:sp>
        <p:nvSpPr>
          <p:cNvPr id="12"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0466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365741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hite, text on right">
    <p:bg>
      <p:bgPr>
        <a:solidFill>
          <a:srgbClr val="FFFFFF"/>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tx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226665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grey">
    <p:bg>
      <p:bgPr>
        <a:solidFill>
          <a:srgbClr val="D6DAD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tx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5649916" y="2"/>
            <a:ext cx="5041900" cy="7559675"/>
          </a:xfrm>
        </p:spPr>
        <p:txBody>
          <a:bodyPr/>
          <a:lstStyle/>
          <a:p>
            <a:endParaRPr lang="en-GB" dirty="0"/>
          </a:p>
        </p:txBody>
      </p:sp>
      <p:sp>
        <p:nvSpPr>
          <p:cNvPr id="8" name="Title 3"/>
          <p:cNvSpPr>
            <a:spLocks noGrp="1"/>
          </p:cNvSpPr>
          <p:nvPr>
            <p:ph type="title"/>
          </p:nvPr>
        </p:nvSpPr>
        <p:spPr>
          <a:xfrm>
            <a:off x="504666" y="385823"/>
            <a:ext cx="4917440" cy="567477"/>
          </a:xfrm>
        </p:spPr>
        <p:txBody>
          <a:bodyPr>
            <a:noAutofit/>
          </a:bodyPr>
          <a:lstStyle>
            <a:lvl1pPr>
              <a:defRPr>
                <a:solidFill>
                  <a:schemeClr val="tx1"/>
                </a:solidFill>
              </a:defRPr>
            </a:lvl1pPr>
          </a:lstStyle>
          <a:p>
            <a:r>
              <a:rPr lang="en-GB" sz="3600" dirty="0"/>
              <a:t>HEADER</a:t>
            </a:r>
          </a:p>
        </p:txBody>
      </p:sp>
      <p:sp>
        <p:nvSpPr>
          <p:cNvPr id="10" name="Content Placeholder 4"/>
          <p:cNvSpPr>
            <a:spLocks noGrp="1"/>
          </p:cNvSpPr>
          <p:nvPr>
            <p:ph idx="1"/>
          </p:nvPr>
        </p:nvSpPr>
        <p:spPr>
          <a:xfrm>
            <a:off x="504666" y="1560017"/>
            <a:ext cx="4917440" cy="5267821"/>
          </a:xfrm>
        </p:spPr>
        <p:txBody>
          <a:bodyPr>
            <a:noAutofit/>
          </a:bodyPr>
          <a:lstStyle>
            <a:lvl1pPr>
              <a:defRPr>
                <a:solidFill>
                  <a:schemeClr val="tx1"/>
                </a:solidFill>
              </a:defRPr>
            </a:lvl1pPr>
          </a:lstStyle>
          <a:p>
            <a:r>
              <a:rPr lang="en-GB" dirty="0"/>
              <a:t>Text</a:t>
            </a:r>
          </a:p>
        </p:txBody>
      </p:sp>
      <p:sp>
        <p:nvSpPr>
          <p:cNvPr id="13" name="Text Placeholder 13"/>
          <p:cNvSpPr>
            <a:spLocks noGrp="1"/>
          </p:cNvSpPr>
          <p:nvPr>
            <p:ph type="body" sz="quarter" idx="14" hasCustomPrompt="1"/>
          </p:nvPr>
        </p:nvSpPr>
        <p:spPr>
          <a:xfrm>
            <a:off x="50466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Tree>
    <p:extLst>
      <p:ext uri="{BB962C8B-B14F-4D97-AF65-F5344CB8AC3E}">
        <p14:creationId xmlns:p14="http://schemas.microsoft.com/office/powerpoint/2010/main" val="2782434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grey, text on right">
    <p:bg>
      <p:bgPr>
        <a:solidFill>
          <a:srgbClr val="D6DAD9"/>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a:solidFill>
                  <a:schemeClr val="bg1"/>
                </a:solidFill>
              </a:defRPr>
            </a:lvl1pPr>
          </a:lstStyle>
          <a:p>
            <a:fld id="{94678D66-EF76-4296-97FC-0E08698CE4F1}"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9" name="Picture Placeholder 8"/>
          <p:cNvSpPr>
            <a:spLocks noGrp="1"/>
          </p:cNvSpPr>
          <p:nvPr>
            <p:ph type="pic" sz="quarter" idx="13"/>
          </p:nvPr>
        </p:nvSpPr>
        <p:spPr>
          <a:xfrm>
            <a:off x="-794" y="2"/>
            <a:ext cx="5041900" cy="7559675"/>
          </a:xfrm>
        </p:spPr>
        <p:txBody>
          <a:bodyPr/>
          <a:lstStyle/>
          <a:p>
            <a:endParaRPr lang="en-GB" dirty="0"/>
          </a:p>
        </p:txBody>
      </p:sp>
      <p:sp>
        <p:nvSpPr>
          <p:cNvPr id="10" name="Content Placeholder 4"/>
          <p:cNvSpPr>
            <a:spLocks noGrp="1"/>
          </p:cNvSpPr>
          <p:nvPr>
            <p:ph idx="1"/>
          </p:nvPr>
        </p:nvSpPr>
        <p:spPr>
          <a:xfrm>
            <a:off x="5422106" y="1560017"/>
            <a:ext cx="4917440" cy="5267821"/>
          </a:xfrm>
        </p:spPr>
        <p:txBody>
          <a:bodyPr>
            <a:normAutofit/>
          </a:bodyPr>
          <a:lstStyle>
            <a:lvl1pPr>
              <a:defRPr>
                <a:solidFill>
                  <a:schemeClr val="tx1"/>
                </a:solidFill>
              </a:defRPr>
            </a:lvl1pPr>
          </a:lstStyle>
          <a:p>
            <a:r>
              <a:rPr lang="en-GB" dirty="0"/>
              <a:t>Text</a:t>
            </a:r>
          </a:p>
        </p:txBody>
      </p:sp>
      <p:sp>
        <p:nvSpPr>
          <p:cNvPr id="12" name="Text Placeholder 13"/>
          <p:cNvSpPr>
            <a:spLocks noGrp="1"/>
          </p:cNvSpPr>
          <p:nvPr>
            <p:ph type="body" sz="quarter" idx="14" hasCustomPrompt="1"/>
          </p:nvPr>
        </p:nvSpPr>
        <p:spPr>
          <a:xfrm>
            <a:off x="5422106" y="1022353"/>
            <a:ext cx="4917440" cy="471484"/>
          </a:xfrm>
        </p:spPr>
        <p:txBody>
          <a:bodyPr>
            <a:normAutofit/>
          </a:bodyPr>
          <a:lstStyle>
            <a:lvl1pPr>
              <a:defRPr sz="2400" spc="380" baseline="0">
                <a:solidFill>
                  <a:schemeClr val="tx1"/>
                </a:solidFill>
              </a:defRPr>
            </a:lvl1pPr>
          </a:lstStyle>
          <a:p>
            <a:pPr lvl="0"/>
            <a:r>
              <a:rPr lang="en-US" dirty="0"/>
              <a:t>SUBHEADER</a:t>
            </a:r>
            <a:endParaRPr lang="en-GB" dirty="0"/>
          </a:p>
        </p:txBody>
      </p:sp>
      <p:sp>
        <p:nvSpPr>
          <p:cNvPr id="13" name="Title 6"/>
          <p:cNvSpPr>
            <a:spLocks noGrp="1"/>
          </p:cNvSpPr>
          <p:nvPr>
            <p:ph type="title" hasCustomPrompt="1"/>
          </p:nvPr>
        </p:nvSpPr>
        <p:spPr>
          <a:xfrm>
            <a:off x="5422106" y="385823"/>
            <a:ext cx="4917440" cy="567477"/>
          </a:xfrm>
        </p:spPr>
        <p:txBody>
          <a:bodyPr>
            <a:normAutofit/>
          </a:bodyPr>
          <a:lstStyle>
            <a:lvl1pPr>
              <a:defRPr sz="3600" baseline="0">
                <a:solidFill>
                  <a:schemeClr val="tx1"/>
                </a:solidFill>
              </a:defRPr>
            </a:lvl1pPr>
          </a:lstStyle>
          <a:p>
            <a:r>
              <a:rPr lang="en-US" dirty="0"/>
              <a:t>HEADER</a:t>
            </a:r>
            <a:endParaRPr lang="en-GB" dirty="0"/>
          </a:p>
        </p:txBody>
      </p:sp>
    </p:spTree>
    <p:extLst>
      <p:ext uri="{BB962C8B-B14F-4D97-AF65-F5344CB8AC3E}">
        <p14:creationId xmlns:p14="http://schemas.microsoft.com/office/powerpoint/2010/main" val="1308153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 x Content &amp; 2 x Images">
    <p:bg>
      <p:bgPr>
        <a:solidFill>
          <a:schemeClr val="bg1">
            <a:lumMod val="50000"/>
          </a:schemeClr>
        </a:solidFill>
        <a:effectLst/>
      </p:bgPr>
    </p:bg>
    <p:spTree>
      <p:nvGrpSpPr>
        <p:cNvPr id="1" name=""/>
        <p:cNvGrpSpPr/>
        <p:nvPr/>
      </p:nvGrpSpPr>
      <p:grpSpPr>
        <a:xfrm>
          <a:off x="0" y="0"/>
          <a:ext cx="0" cy="0"/>
          <a:chOff x="0" y="0"/>
          <a:chExt cx="0" cy="0"/>
        </a:xfrm>
      </p:grpSpPr>
      <p:sp>
        <p:nvSpPr>
          <p:cNvPr id="13" name="Rectangle 12"/>
          <p:cNvSpPr/>
          <p:nvPr userDrawn="1"/>
        </p:nvSpPr>
        <p:spPr>
          <a:xfrm>
            <a:off x="7" y="-2"/>
            <a:ext cx="5343525" cy="3779838"/>
          </a:xfrm>
          <a:prstGeom prst="rect">
            <a:avLst/>
          </a:prstGeom>
          <a:solidFill>
            <a:srgbClr val="3337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3"/>
          </a:p>
        </p:txBody>
      </p:sp>
      <p:sp>
        <p:nvSpPr>
          <p:cNvPr id="7" name="Rectangle 6"/>
          <p:cNvSpPr/>
          <p:nvPr userDrawn="1"/>
        </p:nvSpPr>
        <p:spPr>
          <a:xfrm>
            <a:off x="5343533" y="3779837"/>
            <a:ext cx="5343525" cy="3779838"/>
          </a:xfrm>
          <a:prstGeom prst="rect">
            <a:avLst/>
          </a:prstGeom>
          <a:solidFill>
            <a:srgbClr val="E223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3"/>
          </a:p>
        </p:txBody>
      </p:sp>
      <p:sp>
        <p:nvSpPr>
          <p:cNvPr id="8" name="Picture Placeholder 8"/>
          <p:cNvSpPr>
            <a:spLocks noGrp="1"/>
          </p:cNvSpPr>
          <p:nvPr>
            <p:ph type="pic" sz="quarter" idx="13"/>
          </p:nvPr>
        </p:nvSpPr>
        <p:spPr>
          <a:xfrm>
            <a:off x="7" y="3779837"/>
            <a:ext cx="5343525" cy="3779838"/>
          </a:xfrm>
          <a:noFill/>
        </p:spPr>
        <p:txBody>
          <a:bodyPr/>
          <a:lstStyle>
            <a:lvl1pPr>
              <a:defRPr>
                <a:solidFill>
                  <a:schemeClr val="bg1"/>
                </a:solidFill>
              </a:defRPr>
            </a:lvl1pPr>
          </a:lstStyle>
          <a:p>
            <a:endParaRPr lang="en-GB"/>
          </a:p>
        </p:txBody>
      </p:sp>
      <p:sp>
        <p:nvSpPr>
          <p:cNvPr id="3" name="Content Placeholder 2"/>
          <p:cNvSpPr>
            <a:spLocks noGrp="1"/>
          </p:cNvSpPr>
          <p:nvPr>
            <p:ph idx="1"/>
          </p:nvPr>
        </p:nvSpPr>
        <p:spPr>
          <a:xfrm>
            <a:off x="6072802" y="4780711"/>
            <a:ext cx="4094252" cy="2133600"/>
          </a:xfrm>
        </p:spPr>
        <p:txBody>
          <a:bodyPr/>
          <a:lstStyle>
            <a:lvl1pPr>
              <a:spcAft>
                <a:spcPts val="1200"/>
              </a:spcAft>
              <a:defRPr sz="1200" spc="320" baseline="0">
                <a:solidFill>
                  <a:schemeClr val="bg1"/>
                </a:solidFill>
              </a:defRPr>
            </a:lvl1pPr>
            <a:lvl2pPr marL="0" indent="0">
              <a:lnSpc>
                <a:spcPct val="120000"/>
              </a:lnSpc>
              <a:defRPr>
                <a:solidFill>
                  <a:schemeClr val="bg1"/>
                </a:solidFill>
              </a:defRPr>
            </a:lvl2pPr>
            <a:lvl3pPr marL="174625" indent="0">
              <a:lnSpc>
                <a:spcPct val="120000"/>
              </a:lnSpc>
              <a:defRPr>
                <a:solidFill>
                  <a:schemeClr val="bg1"/>
                </a:solidFill>
              </a:defRPr>
            </a:lvl3pPr>
            <a:lvl4pPr marL="360363" indent="0">
              <a:lnSpc>
                <a:spcPct val="120000"/>
              </a:lnSpc>
              <a:defRPr>
                <a:solidFill>
                  <a:schemeClr val="bg1"/>
                </a:solidFill>
              </a:defRPr>
            </a:lvl4pPr>
            <a:lvl5pPr marL="534988" indent="0">
              <a:lnSpc>
                <a:spcPct val="120000"/>
              </a:lnSpc>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lvl1pPr>
              <a:defRPr>
                <a:solidFill>
                  <a:schemeClr val="bg1"/>
                </a:solidFill>
              </a:defRPr>
            </a:lvl1pPr>
          </a:lstStyle>
          <a:p>
            <a:fld id="{79B7D4B9-814E-482A-ADA1-7D874ADCE05F}" type="datetime1">
              <a:rPr lang="en-GB" smtClean="0"/>
              <a:t>05/12/2019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7B914098-EA5F-4E0F-8262-B37EEDEAEE84}" type="slidenum">
              <a:rPr lang="en-GB" smtClean="0"/>
              <a:pPr/>
              <a:t>‹#›</a:t>
            </a:fld>
            <a:endParaRPr lang="en-GB"/>
          </a:p>
        </p:txBody>
      </p:sp>
      <p:sp>
        <p:nvSpPr>
          <p:cNvPr id="10" name="Content Placeholder 2"/>
          <p:cNvSpPr>
            <a:spLocks noGrp="1"/>
          </p:cNvSpPr>
          <p:nvPr>
            <p:ph idx="14"/>
          </p:nvPr>
        </p:nvSpPr>
        <p:spPr>
          <a:xfrm>
            <a:off x="718258" y="991259"/>
            <a:ext cx="4094252" cy="2133600"/>
          </a:xfrm>
        </p:spPr>
        <p:txBody>
          <a:bodyPr/>
          <a:lstStyle>
            <a:lvl1pPr>
              <a:spcAft>
                <a:spcPts val="1200"/>
              </a:spcAft>
              <a:defRPr sz="1200" spc="320" baseline="0">
                <a:solidFill>
                  <a:schemeClr val="bg1"/>
                </a:solidFill>
              </a:defRPr>
            </a:lvl1pPr>
            <a:lvl2pPr marL="0" indent="0">
              <a:lnSpc>
                <a:spcPct val="120000"/>
              </a:lnSpc>
              <a:defRPr>
                <a:solidFill>
                  <a:schemeClr val="bg1"/>
                </a:solidFill>
              </a:defRPr>
            </a:lvl2pPr>
            <a:lvl3pPr marL="174625" indent="0">
              <a:lnSpc>
                <a:spcPct val="120000"/>
              </a:lnSpc>
              <a:defRPr>
                <a:solidFill>
                  <a:schemeClr val="bg1"/>
                </a:solidFill>
              </a:defRPr>
            </a:lvl3pPr>
            <a:lvl4pPr marL="360363" indent="0">
              <a:lnSpc>
                <a:spcPct val="120000"/>
              </a:lnSpc>
              <a:defRPr>
                <a:solidFill>
                  <a:schemeClr val="bg1"/>
                </a:solidFill>
              </a:defRPr>
            </a:lvl4pPr>
            <a:lvl5pPr marL="534988" indent="0">
              <a:lnSpc>
                <a:spcPct val="120000"/>
              </a:lnSpc>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Picture Placeholder 8"/>
          <p:cNvSpPr>
            <a:spLocks noGrp="1"/>
          </p:cNvSpPr>
          <p:nvPr>
            <p:ph type="pic" sz="quarter" idx="15"/>
          </p:nvPr>
        </p:nvSpPr>
        <p:spPr>
          <a:xfrm>
            <a:off x="5343533" y="0"/>
            <a:ext cx="5343525" cy="3779838"/>
          </a:xfrm>
          <a:noFill/>
        </p:spPr>
        <p:txBody>
          <a:bodyPr/>
          <a:lstStyle>
            <a:lvl1pPr>
              <a:defRPr>
                <a:solidFill>
                  <a:schemeClr val="bg1"/>
                </a:solidFill>
              </a:defRPr>
            </a:lvl1pPr>
          </a:lstStyle>
          <a:p>
            <a:endParaRPr lang="en-GB"/>
          </a:p>
        </p:txBody>
      </p:sp>
    </p:spTree>
    <p:extLst>
      <p:ext uri="{BB962C8B-B14F-4D97-AF65-F5344CB8AC3E}">
        <p14:creationId xmlns:p14="http://schemas.microsoft.com/office/powerpoint/2010/main" val="1617629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arge Text (with background)">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l="29648" t="55174" r="-3129" b="-1109"/>
          <a:stretch/>
        </p:blipFill>
        <p:spPr>
          <a:xfrm>
            <a:off x="4" y="1"/>
            <a:ext cx="3974306" cy="2484437"/>
          </a:xfrm>
          <a:prstGeom prst="rect">
            <a:avLst/>
          </a:prstGeom>
        </p:spPr>
      </p:pic>
      <p:sp>
        <p:nvSpPr>
          <p:cNvPr id="3" name="Content Placeholder 2"/>
          <p:cNvSpPr>
            <a:spLocks noGrp="1"/>
          </p:cNvSpPr>
          <p:nvPr>
            <p:ph idx="1"/>
          </p:nvPr>
        </p:nvSpPr>
        <p:spPr>
          <a:xfrm>
            <a:off x="2412206" y="2605088"/>
            <a:ext cx="6286500" cy="3886200"/>
          </a:xfrm>
        </p:spPr>
        <p:txBody>
          <a:bodyPr/>
          <a:lstStyle>
            <a:lvl1pPr>
              <a:spcAft>
                <a:spcPts val="400"/>
              </a:spcAft>
              <a:defRPr sz="1800" spc="400" baseline="0"/>
            </a:lvl1pPr>
            <a:lvl2pPr marL="0" indent="0">
              <a:lnSpc>
                <a:spcPct val="120000"/>
              </a:lnSpc>
              <a:defRPr sz="1400"/>
            </a:lvl2pPr>
            <a:lvl3pPr marL="0" indent="0">
              <a:lnSpc>
                <a:spcPct val="120000"/>
              </a:lnSpc>
              <a:defRPr/>
            </a:lvl3pPr>
            <a:lvl4pPr>
              <a:lnSpc>
                <a:spcPct val="120000"/>
              </a:lnSpc>
              <a:defRPr/>
            </a:lvl4pPr>
            <a:lvl5pPr>
              <a:lnSpc>
                <a:spcPct val="120000"/>
              </a:lnSpc>
              <a:defRPr/>
            </a:lvl5pPr>
          </a:lstStyle>
          <a:p>
            <a:pPr lvl="0"/>
            <a:r>
              <a:rPr lang="en-US" dirty="0"/>
              <a:t>Click to edit Master text styles</a:t>
            </a:r>
          </a:p>
          <a:p>
            <a:pPr lvl="1"/>
            <a:r>
              <a:rPr lang="en-US" dirty="0"/>
              <a:t>Second level</a:t>
            </a:r>
          </a:p>
          <a:p>
            <a:pPr lvl="2"/>
            <a:r>
              <a:rPr lang="en-US" dirty="0"/>
              <a:t>Third level</a:t>
            </a:r>
          </a:p>
        </p:txBody>
      </p:sp>
      <p:sp>
        <p:nvSpPr>
          <p:cNvPr id="4" name="Date Placeholder 3"/>
          <p:cNvSpPr>
            <a:spLocks noGrp="1"/>
          </p:cNvSpPr>
          <p:nvPr>
            <p:ph type="dt" sz="half" idx="10"/>
          </p:nvPr>
        </p:nvSpPr>
        <p:spPr/>
        <p:txBody>
          <a:bodyPr/>
          <a:lstStyle/>
          <a:p>
            <a:fld id="{6DBD31FA-082D-4023-9E33-93466348B427}" type="datetime1">
              <a:rPr lang="en-GB" smtClean="0"/>
              <a:t>05/12/2019</a:t>
            </a:fld>
            <a:endParaRPr lang="en-GB"/>
          </a:p>
        </p:txBody>
      </p:sp>
      <p:sp>
        <p:nvSpPr>
          <p:cNvPr id="5" name="Footer Placeholder 4"/>
          <p:cNvSpPr>
            <a:spLocks noGrp="1"/>
          </p:cNvSpPr>
          <p:nvPr>
            <p:ph type="ftr" sz="quarter" idx="11"/>
          </p:nvPr>
        </p:nvSpPr>
        <p:spPr/>
        <p:txBody>
          <a:bodyPr/>
          <a:lstStyle/>
          <a:p>
            <a:r>
              <a:rPr lang="en-GB"/>
              <a:t>PRESENTATION TITLE – GO TO INSERT &gt; HEADER &amp; FOOTER TO EDIT THIS TEXT</a:t>
            </a:r>
          </a:p>
        </p:txBody>
      </p:sp>
      <p:sp>
        <p:nvSpPr>
          <p:cNvPr id="6" name="Slide Number Placeholder 5"/>
          <p:cNvSpPr>
            <a:spLocks noGrp="1"/>
          </p:cNvSpPr>
          <p:nvPr>
            <p:ph type="sldNum" sz="quarter" idx="12"/>
          </p:nvPr>
        </p:nvSpPr>
        <p:spPr/>
        <p:txBody>
          <a:bodyPr/>
          <a:lstStyle/>
          <a:p>
            <a:fld id="{7B914098-EA5F-4E0F-8262-B37EEDEAEE84}" type="slidenum">
              <a:rPr lang="en-GB" smtClean="0"/>
              <a:t>‹#›</a:t>
            </a:fld>
            <a:endParaRPr lang="en-GB"/>
          </a:p>
        </p:txBody>
      </p: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789959" y="4619625"/>
            <a:ext cx="3901858" cy="2940050"/>
          </a:xfrm>
          <a:prstGeom prst="rect">
            <a:avLst/>
          </a:prstGeom>
        </p:spPr>
      </p:pic>
    </p:spTree>
    <p:extLst>
      <p:ext uri="{BB962C8B-B14F-4D97-AF65-F5344CB8AC3E}">
        <p14:creationId xmlns:p14="http://schemas.microsoft.com/office/powerpoint/2010/main" val="650326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Divider 1">
    <p:bg>
      <p:bgPr>
        <a:solidFill>
          <a:srgbClr val="E2231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9494" y="1884671"/>
            <a:ext cx="9221689" cy="3038166"/>
          </a:xfrm>
        </p:spPr>
        <p:txBody>
          <a:bodyPr anchor="ctr">
            <a:normAutofit/>
          </a:bodyPr>
          <a:lstStyle>
            <a:lvl1pPr algn="ctr">
              <a:defRPr sz="3200" spc="450" baseline="0">
                <a:solidFill>
                  <a:schemeClr val="bg1"/>
                </a:solidFill>
              </a:defRPr>
            </a:lvl1pPr>
          </a:lstStyle>
          <a:p>
            <a:r>
              <a:rPr lang="en-US" dirty="0"/>
              <a:t>Click to edit Master title style</a:t>
            </a:r>
            <a:endParaRPr lang="en-GB" dirty="0"/>
          </a:p>
        </p:txBody>
      </p:sp>
      <p:pic>
        <p:nvPicPr>
          <p:cNvPr id="12" name="Picture 11"/>
          <p:cNvPicPr>
            <a:picLocks noChangeAspect="1"/>
          </p:cNvPicPr>
          <p:nvPr userDrawn="1"/>
        </p:nvPicPr>
        <p:blipFill rotWithShape="1">
          <a:blip r:embed="rId2">
            <a:extLst>
              <a:ext uri="{28A0092B-C50C-407E-A947-70E740481C1C}">
                <a14:useLocalDpi xmlns:a14="http://schemas.microsoft.com/office/drawing/2010/main" val="0"/>
              </a:ext>
            </a:extLst>
          </a:blip>
          <a:srcRect t="-4402" b="59997"/>
          <a:stretch/>
        </p:blipFill>
        <p:spPr>
          <a:xfrm>
            <a:off x="2690606" y="4465637"/>
            <a:ext cx="5649825" cy="2508838"/>
          </a:xfrm>
          <a:prstGeom prst="rect">
            <a:avLst/>
          </a:prstGeom>
          <a:noFill/>
          <a:ln>
            <a:noFill/>
          </a:ln>
        </p:spPr>
      </p:pic>
      <p:cxnSp>
        <p:nvCxnSpPr>
          <p:cNvPr id="9" name="Straight Connector 8"/>
          <p:cNvCxnSpPr/>
          <p:nvPr userDrawn="1"/>
        </p:nvCxnSpPr>
        <p:spPr>
          <a:xfrm>
            <a:off x="1" y="6974475"/>
            <a:ext cx="10691813"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64113" y="7"/>
            <a:ext cx="5302800" cy="1993853"/>
          </a:xfrm>
          <a:prstGeom prst="rect">
            <a:avLst/>
          </a:prstGeom>
        </p:spPr>
      </p:pic>
    </p:spTree>
    <p:extLst>
      <p:ext uri="{BB962C8B-B14F-4D97-AF65-F5344CB8AC3E}">
        <p14:creationId xmlns:p14="http://schemas.microsoft.com/office/powerpoint/2010/main" val="1034368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pos="3368" userDrawn="1">
          <p15:clr>
            <a:srgbClr val="FBAE40"/>
          </p15:clr>
        </p15:guide>
        <p15:guide id="3" orient="horz" pos="2381" userDrawn="1">
          <p15:clr>
            <a:srgbClr val="FBAE40"/>
          </p15:clr>
        </p15:guide>
        <p15:guide id="4" orient="horz" pos="2964"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En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519"/>
            <a:ext cx="10691813" cy="7558636"/>
          </a:xfrm>
          <a:prstGeom prst="rect">
            <a:avLst/>
          </a:prstGeom>
        </p:spPr>
      </p:pic>
    </p:spTree>
    <p:extLst>
      <p:ext uri="{BB962C8B-B14F-4D97-AF65-F5344CB8AC3E}">
        <p14:creationId xmlns:p14="http://schemas.microsoft.com/office/powerpoint/2010/main" val="4066487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381" userDrawn="1">
          <p15:clr>
            <a:srgbClr val="FBAE40"/>
          </p15:clr>
        </p15:guide>
        <p15:guide id="2" pos="3368" userDrawn="1">
          <p15:clr>
            <a:srgbClr val="FBAE40"/>
          </p15:clr>
        </p15:guide>
        <p15:guide id="3" orient="horz" pos="2969"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73100" y="1948019"/>
            <a:ext cx="9813822" cy="1033854"/>
          </a:xfrm>
          <a:prstGeom prst="rect">
            <a:avLst/>
          </a:prstGeom>
        </p:spPr>
        <p:txBody>
          <a:bodyPr>
            <a:normAutofit/>
          </a:bodyPr>
          <a:lstStyle>
            <a:lvl1pPr>
              <a:defRPr sz="3968">
                <a:latin typeface="Trebuchet MS" panose="020B0603020202020204" pitchFamily="34" charset="0"/>
              </a:defRPr>
            </a:lvl1pPr>
          </a:lstStyle>
          <a:p>
            <a:r>
              <a:rPr lang="en-US"/>
              <a:t>Click to edit Master title style</a:t>
            </a:r>
            <a:endParaRPr lang="en-US" dirty="0"/>
          </a:p>
        </p:txBody>
      </p:sp>
      <p:sp>
        <p:nvSpPr>
          <p:cNvPr id="3" name="Content Placeholder 2"/>
          <p:cNvSpPr>
            <a:spLocks noGrp="1"/>
          </p:cNvSpPr>
          <p:nvPr>
            <p:ph idx="1"/>
          </p:nvPr>
        </p:nvSpPr>
        <p:spPr>
          <a:xfrm>
            <a:off x="373100" y="3384362"/>
            <a:ext cx="9813822" cy="3763734"/>
          </a:xfrm>
          <a:prstGeom prst="rect">
            <a:avLst/>
          </a:prstGeom>
        </p:spPr>
        <p:txBody>
          <a:bodyPr/>
          <a:lstStyle>
            <a:lvl1pPr>
              <a:defRPr sz="2205">
                <a:latin typeface="Trebuchet MS" panose="020B0603020202020204" pitchFamily="34" charset="0"/>
              </a:defRPr>
            </a:lvl1pPr>
            <a:lvl2pPr>
              <a:defRPr sz="2205">
                <a:latin typeface="Trebuchet MS" panose="020B0603020202020204" pitchFamily="34" charset="0"/>
              </a:defRPr>
            </a:lvl2pPr>
            <a:lvl3pPr>
              <a:defRPr sz="2205">
                <a:latin typeface="Trebuchet MS" panose="020B0603020202020204" pitchFamily="34" charset="0"/>
              </a:defRPr>
            </a:lvl3pPr>
            <a:lvl4pPr>
              <a:defRPr sz="2205">
                <a:latin typeface="Trebuchet MS" panose="020B0603020202020204" pitchFamily="34" charset="0"/>
              </a:defRPr>
            </a:lvl4pPr>
            <a:lvl5pPr>
              <a:defRPr sz="2205">
                <a:latin typeface="Trebuchet MS" panose="020B0603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176376"/>
      </p:ext>
    </p:extLst>
  </p:cSld>
  <p:clrMapOvr>
    <a:masterClrMapping/>
  </p:clrMapOvr>
  <p:transition spd="slow">
    <p:randomBar/>
  </p:transition>
  <p:extLst>
    <p:ext uri="{DCECCB84-F9BA-43D5-87BE-67443E8EF086}">
      <p15:sldGuideLst xmlns:p15="http://schemas.microsoft.com/office/powerpoint/2012/main">
        <p15:guide id="1" orient="horz" pos="2160">
          <p15:clr>
            <a:srgbClr val="FBAE40"/>
          </p15:clr>
        </p15:guide>
        <p15:guide id="2" pos="411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4671" y="385823"/>
            <a:ext cx="9651367" cy="567477"/>
          </a:xfrm>
          <a:prstGeom prst="rect">
            <a:avLst/>
          </a:prstGeom>
        </p:spPr>
        <p:txBody>
          <a:bodyPr vert="horz" lIns="0" tIns="0" rIns="0" bIns="0" rtlCol="0" anchor="t">
            <a:normAutofit/>
          </a:bodyPr>
          <a:lstStyle/>
          <a:p>
            <a:r>
              <a:rPr lang="en-US" dirty="0"/>
              <a:t>Title goes here</a:t>
            </a:r>
            <a:endParaRPr lang="en-GB" dirty="0"/>
          </a:p>
        </p:txBody>
      </p:sp>
      <p:sp>
        <p:nvSpPr>
          <p:cNvPr id="3" name="Text Placeholder 2"/>
          <p:cNvSpPr>
            <a:spLocks noGrp="1"/>
          </p:cNvSpPr>
          <p:nvPr>
            <p:ph type="body" idx="1"/>
          </p:nvPr>
        </p:nvSpPr>
        <p:spPr>
          <a:xfrm>
            <a:off x="504671" y="953298"/>
            <a:ext cx="9651367" cy="5874543"/>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7174711" y="6986387"/>
            <a:ext cx="2180481" cy="202137"/>
          </a:xfrm>
          <a:prstGeom prst="rect">
            <a:avLst/>
          </a:prstGeom>
        </p:spPr>
        <p:txBody>
          <a:bodyPr vert="horz" lIns="0" tIns="0" rIns="0" bIns="0" rtlCol="0" anchor="ctr"/>
          <a:lstStyle>
            <a:lvl1pPr algn="r">
              <a:defRPr sz="700" spc="150" baseline="0">
                <a:solidFill>
                  <a:schemeClr val="tx2"/>
                </a:solidFill>
              </a:defRPr>
            </a:lvl1pPr>
          </a:lstStyle>
          <a:p>
            <a:fld id="{C1209DAD-92F4-4EEF-A8EA-9263434B5E48}" type="datetime1">
              <a:rPr lang="en-GB" smtClean="0"/>
              <a:t>05/12/2019</a:t>
            </a:fld>
            <a:endParaRPr lang="en-GB" dirty="0"/>
          </a:p>
        </p:txBody>
      </p:sp>
      <p:sp>
        <p:nvSpPr>
          <p:cNvPr id="5" name="Footer Placeholder 4"/>
          <p:cNvSpPr>
            <a:spLocks noGrp="1"/>
          </p:cNvSpPr>
          <p:nvPr>
            <p:ph type="ftr" sz="quarter" idx="3"/>
          </p:nvPr>
        </p:nvSpPr>
        <p:spPr>
          <a:xfrm>
            <a:off x="504666" y="6986387"/>
            <a:ext cx="6670040" cy="202137"/>
          </a:xfrm>
          <a:prstGeom prst="rect">
            <a:avLst/>
          </a:prstGeom>
        </p:spPr>
        <p:txBody>
          <a:bodyPr vert="horz" lIns="0" tIns="0" rIns="0" bIns="0" rtlCol="0" anchor="ctr"/>
          <a:lstStyle>
            <a:lvl1pPr algn="l">
              <a:defRPr sz="700" spc="150" baseline="0">
                <a:solidFill>
                  <a:schemeClr val="tx2"/>
                </a:solidFill>
              </a:defRPr>
            </a:lvl1pPr>
          </a:lstStyle>
          <a:p>
            <a:r>
              <a:rPr lang="en-GB"/>
              <a:t>PRESENTATION TITLE – GO TO INSERT &gt; HEADER &amp; FOOTER TO EDIT THIS TEXT</a:t>
            </a:r>
            <a:endParaRPr lang="en-GB" dirty="0"/>
          </a:p>
        </p:txBody>
      </p:sp>
      <p:sp>
        <p:nvSpPr>
          <p:cNvPr id="6" name="Slide Number Placeholder 5"/>
          <p:cNvSpPr>
            <a:spLocks noGrp="1"/>
          </p:cNvSpPr>
          <p:nvPr>
            <p:ph type="sldNum" sz="quarter" idx="4"/>
          </p:nvPr>
        </p:nvSpPr>
        <p:spPr>
          <a:xfrm>
            <a:off x="9355188" y="6986387"/>
            <a:ext cx="800845" cy="202137"/>
          </a:xfrm>
          <a:prstGeom prst="rect">
            <a:avLst/>
          </a:prstGeom>
        </p:spPr>
        <p:txBody>
          <a:bodyPr vert="horz" lIns="0" tIns="0" rIns="0" bIns="0" rtlCol="0" anchor="ctr"/>
          <a:lstStyle>
            <a:lvl1pPr algn="r">
              <a:defRPr sz="700" spc="150" baseline="0">
                <a:solidFill>
                  <a:schemeClr val="tx2"/>
                </a:solidFill>
              </a:defRPr>
            </a:lvl1pPr>
          </a:lstStyle>
          <a:p>
            <a:fld id="{7B914098-EA5F-4E0F-8262-B37EEDEAEE84}" type="slidenum">
              <a:rPr lang="en-GB" smtClean="0"/>
              <a:pPr/>
              <a:t>‹#›</a:t>
            </a:fld>
            <a:endParaRPr lang="en-GB" dirty="0"/>
          </a:p>
        </p:txBody>
      </p:sp>
    </p:spTree>
    <p:extLst>
      <p:ext uri="{BB962C8B-B14F-4D97-AF65-F5344CB8AC3E}">
        <p14:creationId xmlns:p14="http://schemas.microsoft.com/office/powerpoint/2010/main" val="2805738230"/>
      </p:ext>
    </p:extLst>
  </p:cSld>
  <p:clrMap bg1="lt1" tx1="dk1" bg2="lt2" tx2="dk2" accent1="accent1" accent2="accent2" accent3="accent3" accent4="accent4" accent5="accent5" accent6="accent6" hlink="hlink" folHlink="folHlink"/>
  <p:sldLayoutIdLst>
    <p:sldLayoutId id="2147483676"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50" r:id="rId16"/>
    <p:sldLayoutId id="2147483670" r:id="rId17"/>
    <p:sldLayoutId id="2147483658" r:id="rId18"/>
    <p:sldLayoutId id="2147483656" r:id="rId19"/>
    <p:sldLayoutId id="2147483673" r:id="rId20"/>
    <p:sldLayoutId id="2147483668" r:id="rId21"/>
    <p:sldLayoutId id="2147483674" r:id="rId22"/>
    <p:sldLayoutId id="2147483669" r:id="rId23"/>
    <p:sldLayoutId id="2147483675" r:id="rId24"/>
    <p:sldLayoutId id="2147483666" r:id="rId25"/>
    <p:sldLayoutId id="2147483664" r:id="rId26"/>
    <p:sldLayoutId id="2147483651" r:id="rId27"/>
    <p:sldLayoutId id="2147483672" r:id="rId28"/>
    <p:sldLayoutId id="2147483693" r:id="rId2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755957" rtl="0" eaLnBrk="1" latinLnBrk="0" hangingPunct="1">
        <a:lnSpc>
          <a:spcPct val="100000"/>
        </a:lnSpc>
        <a:spcBef>
          <a:spcPct val="0"/>
        </a:spcBef>
        <a:buNone/>
        <a:defRPr sz="3600" kern="1200" cap="all" spc="380" baseline="0">
          <a:solidFill>
            <a:schemeClr val="tx2"/>
          </a:solidFill>
          <a:latin typeface="+mj-lt"/>
          <a:ea typeface="+mj-ea"/>
          <a:cs typeface="+mj-cs"/>
        </a:defRPr>
      </a:lvl1pPr>
    </p:titleStyle>
    <p:bodyStyle>
      <a:lvl1pPr marL="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1pPr>
      <a:lvl2pPr marL="180975"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2pPr>
      <a:lvl3pPr marL="358775"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3pPr>
      <a:lvl4pPr marL="53975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4pPr>
      <a:lvl5pPr marL="717550" indent="0" algn="l" defTabSz="755957" rtl="0" eaLnBrk="1" latinLnBrk="0" hangingPunct="1">
        <a:lnSpc>
          <a:spcPct val="106000"/>
        </a:lnSpc>
        <a:spcBef>
          <a:spcPts val="0"/>
        </a:spcBef>
        <a:buFont typeface="Arial" panose="020B0604020202020204" pitchFamily="34" charset="0"/>
        <a:buNone/>
        <a:defRPr sz="1200" kern="1200">
          <a:solidFill>
            <a:schemeClr val="tx2"/>
          </a:solidFill>
          <a:latin typeface="+mn-lt"/>
          <a:ea typeface="+mn-ea"/>
          <a:cs typeface="+mn-cs"/>
        </a:defRPr>
      </a:lvl5pPr>
      <a:lvl6pPr marL="2078883"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861"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840"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819" indent="-188989" algn="l" defTabSz="755957"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57" rtl="0" eaLnBrk="1" latinLnBrk="0" hangingPunct="1">
        <a:defRPr sz="1488" kern="1200">
          <a:solidFill>
            <a:schemeClr val="tx1"/>
          </a:solidFill>
          <a:latin typeface="+mn-lt"/>
          <a:ea typeface="+mn-ea"/>
          <a:cs typeface="+mn-cs"/>
        </a:defRPr>
      </a:lvl1pPr>
      <a:lvl2pPr marL="377979" algn="l" defTabSz="755957" rtl="0" eaLnBrk="1" latinLnBrk="0" hangingPunct="1">
        <a:defRPr sz="1488" kern="1200">
          <a:solidFill>
            <a:schemeClr val="tx1"/>
          </a:solidFill>
          <a:latin typeface="+mn-lt"/>
          <a:ea typeface="+mn-ea"/>
          <a:cs typeface="+mn-cs"/>
        </a:defRPr>
      </a:lvl2pPr>
      <a:lvl3pPr marL="755957" algn="l" defTabSz="755957" rtl="0" eaLnBrk="1" latinLnBrk="0" hangingPunct="1">
        <a:defRPr sz="1488" kern="1200">
          <a:solidFill>
            <a:schemeClr val="tx1"/>
          </a:solidFill>
          <a:latin typeface="+mn-lt"/>
          <a:ea typeface="+mn-ea"/>
          <a:cs typeface="+mn-cs"/>
        </a:defRPr>
      </a:lvl3pPr>
      <a:lvl4pPr marL="1133936" algn="l" defTabSz="755957" rtl="0" eaLnBrk="1" latinLnBrk="0" hangingPunct="1">
        <a:defRPr sz="1488" kern="1200">
          <a:solidFill>
            <a:schemeClr val="tx1"/>
          </a:solidFill>
          <a:latin typeface="+mn-lt"/>
          <a:ea typeface="+mn-ea"/>
          <a:cs typeface="+mn-cs"/>
        </a:defRPr>
      </a:lvl4pPr>
      <a:lvl5pPr marL="1511915" algn="l" defTabSz="755957" rtl="0" eaLnBrk="1" latinLnBrk="0" hangingPunct="1">
        <a:defRPr sz="1488" kern="1200">
          <a:solidFill>
            <a:schemeClr val="tx1"/>
          </a:solidFill>
          <a:latin typeface="+mn-lt"/>
          <a:ea typeface="+mn-ea"/>
          <a:cs typeface="+mn-cs"/>
        </a:defRPr>
      </a:lvl5pPr>
      <a:lvl6pPr marL="1889893" algn="l" defTabSz="755957" rtl="0" eaLnBrk="1" latinLnBrk="0" hangingPunct="1">
        <a:defRPr sz="1488" kern="1200">
          <a:solidFill>
            <a:schemeClr val="tx1"/>
          </a:solidFill>
          <a:latin typeface="+mn-lt"/>
          <a:ea typeface="+mn-ea"/>
          <a:cs typeface="+mn-cs"/>
        </a:defRPr>
      </a:lvl6pPr>
      <a:lvl7pPr marL="2267872" algn="l" defTabSz="755957" rtl="0" eaLnBrk="1" latinLnBrk="0" hangingPunct="1">
        <a:defRPr sz="1488" kern="1200">
          <a:solidFill>
            <a:schemeClr val="tx1"/>
          </a:solidFill>
          <a:latin typeface="+mn-lt"/>
          <a:ea typeface="+mn-ea"/>
          <a:cs typeface="+mn-cs"/>
        </a:defRPr>
      </a:lvl7pPr>
      <a:lvl8pPr marL="2645851" algn="l" defTabSz="755957" rtl="0" eaLnBrk="1" latinLnBrk="0" hangingPunct="1">
        <a:defRPr sz="1488" kern="1200">
          <a:solidFill>
            <a:schemeClr val="tx1"/>
          </a:solidFill>
          <a:latin typeface="+mn-lt"/>
          <a:ea typeface="+mn-ea"/>
          <a:cs typeface="+mn-cs"/>
        </a:defRPr>
      </a:lvl8pPr>
      <a:lvl9pPr marL="3023829" algn="l" defTabSz="755957"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tiff"/><Relationship Id="rId7" Type="http://schemas.openxmlformats.org/officeDocument/2006/relationships/image" Target="../media/image27.png"/><Relationship Id="rId2" Type="http://schemas.openxmlformats.org/officeDocument/2006/relationships/image" Target="../media/image22.tiff"/><Relationship Id="rId1" Type="http://schemas.openxmlformats.org/officeDocument/2006/relationships/slideLayout" Target="../slideLayouts/slideLayout29.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tiff"/></Relationships>
</file>

<file path=ppt/slides/_rels/slide5.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hyperlink" Target="https://jigsaw.vitalsource.com/books/9781118943779/epub/OPS/loc_009.xhtml#eid3536"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20.tiff"/></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image" Target="../media/image38.tiff"/><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body" sz="quarter" idx="14"/>
          </p:nvPr>
        </p:nvSpPr>
        <p:spPr>
          <a:xfrm>
            <a:off x="646664" y="4999037"/>
            <a:ext cx="9794240" cy="2173702"/>
          </a:xfrm>
        </p:spPr>
        <p:txBody>
          <a:bodyPr>
            <a:normAutofit/>
          </a:bodyPr>
          <a:lstStyle/>
          <a:p>
            <a:pPr lvl="1"/>
            <a:endParaRPr lang="en-GB" sz="5100" dirty="0"/>
          </a:p>
          <a:p>
            <a:pPr lvl="1"/>
            <a:endParaRPr lang="en-GB" sz="5100" dirty="0"/>
          </a:p>
          <a:p>
            <a:pPr lvl="1">
              <a:lnSpc>
                <a:spcPct val="170000"/>
              </a:lnSpc>
            </a:pPr>
            <a:endParaRPr lang="en-GB" sz="5100" dirty="0"/>
          </a:p>
          <a:p>
            <a:pPr lvl="1">
              <a:lnSpc>
                <a:spcPct val="170000"/>
              </a:lnSpc>
            </a:pPr>
            <a:endParaRPr lang="en-GB" sz="5100" dirty="0"/>
          </a:p>
          <a:p>
            <a:pPr lvl="1">
              <a:lnSpc>
                <a:spcPct val="170000"/>
              </a:lnSpc>
            </a:pPr>
            <a:endParaRPr lang="en-GB" sz="5100" dirty="0"/>
          </a:p>
          <a:p>
            <a:endParaRPr lang="en-GB" dirty="0"/>
          </a:p>
        </p:txBody>
      </p:sp>
      <p:sp>
        <p:nvSpPr>
          <p:cNvPr id="7" name="Title 6">
            <a:extLst>
              <a:ext uri="{FF2B5EF4-FFF2-40B4-BE49-F238E27FC236}">
                <a16:creationId xmlns:a16="http://schemas.microsoft.com/office/drawing/2014/main" id="{AD74263F-C6D9-4840-A636-2A16C9AFDB50}"/>
              </a:ext>
            </a:extLst>
          </p:cNvPr>
          <p:cNvSpPr>
            <a:spLocks noGrp="1"/>
          </p:cNvSpPr>
          <p:nvPr>
            <p:ph type="title"/>
          </p:nvPr>
        </p:nvSpPr>
        <p:spPr>
          <a:xfrm>
            <a:off x="646664" y="808037"/>
            <a:ext cx="9794240" cy="1066800"/>
          </a:xfrm>
        </p:spPr>
        <p:txBody>
          <a:bodyPr>
            <a:normAutofit fontScale="90000"/>
          </a:bodyPr>
          <a:lstStyle/>
          <a:p>
            <a:r>
              <a:rPr lang="en-GB" sz="4200" dirty="0"/>
              <a:t>Communication Skills &amp; structuring consultations</a:t>
            </a:r>
            <a:br>
              <a:rPr lang="en-GB" dirty="0"/>
            </a:br>
            <a:br>
              <a:rPr lang="en-GB" dirty="0"/>
            </a:br>
            <a:endParaRPr lang="en-US" dirty="0"/>
          </a:p>
        </p:txBody>
      </p:sp>
      <p:pic>
        <p:nvPicPr>
          <p:cNvPr id="8" name="Picture 7">
            <a:extLst>
              <a:ext uri="{FF2B5EF4-FFF2-40B4-BE49-F238E27FC236}">
                <a16:creationId xmlns:a16="http://schemas.microsoft.com/office/drawing/2014/main" id="{3E52594F-0441-8A47-A941-50E57E44FA7C}"/>
              </a:ext>
            </a:extLst>
          </p:cNvPr>
          <p:cNvPicPr>
            <a:picLocks noChangeAspect="1"/>
          </p:cNvPicPr>
          <p:nvPr/>
        </p:nvPicPr>
        <p:blipFill rotWithShape="1">
          <a:blip r:embed="rId2"/>
          <a:srcRect l="6591" r="3821"/>
          <a:stretch/>
        </p:blipFill>
        <p:spPr>
          <a:xfrm>
            <a:off x="4431506" y="2941637"/>
            <a:ext cx="4800600" cy="3072648"/>
          </a:xfrm>
          <a:prstGeom prst="rect">
            <a:avLst/>
          </a:prstGeom>
        </p:spPr>
      </p:pic>
    </p:spTree>
    <p:extLst>
      <p:ext uri="{BB962C8B-B14F-4D97-AF65-F5344CB8AC3E}">
        <p14:creationId xmlns:p14="http://schemas.microsoft.com/office/powerpoint/2010/main" val="3967028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27" dirty="0">
                <a:solidFill>
                  <a:schemeClr val="tx1"/>
                </a:solidFill>
              </a:rPr>
              <a:t>Learning Objectives</a:t>
            </a:r>
          </a:p>
        </p:txBody>
      </p:sp>
      <p:sp>
        <p:nvSpPr>
          <p:cNvPr id="3" name="Content Placeholder 2"/>
          <p:cNvSpPr>
            <a:spLocks noGrp="1"/>
          </p:cNvSpPr>
          <p:nvPr>
            <p:ph idx="1"/>
          </p:nvPr>
        </p:nvSpPr>
        <p:spPr>
          <a:xfrm>
            <a:off x="657858" y="3144833"/>
            <a:ext cx="9251852" cy="4292603"/>
          </a:xfrm>
        </p:spPr>
        <p:txBody>
          <a:bodyPr>
            <a:normAutofit/>
          </a:bodyPr>
          <a:lstStyle/>
          <a:p>
            <a:r>
              <a:rPr lang="en-GB" dirty="0">
                <a:solidFill>
                  <a:schemeClr val="tx1"/>
                </a:solidFill>
              </a:rPr>
              <a:t>By the end of the session you will be able to:</a:t>
            </a:r>
          </a:p>
          <a:p>
            <a:pPr marL="342900" lvl="0" indent="-342900">
              <a:buFont typeface="Arial" panose="020B0604020202020204" pitchFamily="34" charset="0"/>
              <a:buChar char="•"/>
            </a:pPr>
            <a:r>
              <a:rPr lang="en-US" sz="2400" dirty="0">
                <a:solidFill>
                  <a:schemeClr val="tx1"/>
                </a:solidFill>
              </a:rPr>
              <a:t>Know and be able to apply active listening skills</a:t>
            </a:r>
          </a:p>
          <a:p>
            <a:pPr marL="342900" lvl="0" indent="-342900">
              <a:buFont typeface="Arial" panose="020B0604020202020204" pitchFamily="34" charset="0"/>
              <a:buChar char="•"/>
            </a:pPr>
            <a:r>
              <a:rPr lang="en-GB" sz="2400" dirty="0">
                <a:solidFill>
                  <a:schemeClr val="tx1"/>
                </a:solidFill>
              </a:rPr>
              <a:t>Understanding the importance of self-awareness in nutritional consultation work</a:t>
            </a:r>
          </a:p>
          <a:p>
            <a:pPr marL="342900" indent="-342900">
              <a:buFont typeface="Arial" panose="020B0604020202020204" pitchFamily="34" charset="0"/>
              <a:buChar char="•"/>
            </a:pPr>
            <a:r>
              <a:rPr lang="en-GB" sz="2400" dirty="0">
                <a:solidFill>
                  <a:schemeClr val="tx1"/>
                </a:solidFill>
              </a:rPr>
              <a:t>Structure patient-centred nutritional consultations for both new and follow up appointments</a:t>
            </a:r>
          </a:p>
          <a:p>
            <a:pPr marL="342900" indent="-342900">
              <a:buFont typeface="Arial" panose="020B0604020202020204" pitchFamily="34" charset="0"/>
              <a:buChar char="•"/>
            </a:pPr>
            <a:r>
              <a:rPr lang="en-GB" sz="2400" dirty="0">
                <a:solidFill>
                  <a:schemeClr val="tx1"/>
                </a:solidFill>
              </a:rPr>
              <a:t>Understand the strengths and limitations of carrying out a dietary history as a method for dietary assessment</a:t>
            </a:r>
          </a:p>
          <a:p>
            <a:pPr marL="342900" indent="-342900">
              <a:buFont typeface="Arial" panose="020B0604020202020204" pitchFamily="34" charset="0"/>
              <a:buChar char="•"/>
            </a:pPr>
            <a:endParaRPr lang="en-GB" sz="2400" dirty="0">
              <a:solidFill>
                <a:srgbClr val="FF0000"/>
              </a:solidFill>
            </a:endParaRPr>
          </a:p>
          <a:p>
            <a:pPr marL="342900" lvl="0" indent="-342900">
              <a:buFont typeface="Arial" panose="020B0604020202020204" pitchFamily="34" charset="0"/>
              <a:buChar char="•"/>
            </a:pPr>
            <a:endParaRPr lang="en-GB" dirty="0">
              <a:solidFill>
                <a:srgbClr val="FF0000"/>
              </a:solidFill>
            </a:endParaRPr>
          </a:p>
        </p:txBody>
      </p:sp>
    </p:spTree>
    <p:extLst>
      <p:ext uri="{BB962C8B-B14F-4D97-AF65-F5344CB8AC3E}">
        <p14:creationId xmlns:p14="http://schemas.microsoft.com/office/powerpoint/2010/main" val="16261181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391A748-3990-CA45-9D17-42041E7EAB84}"/>
              </a:ext>
            </a:extLst>
          </p:cNvPr>
          <p:cNvSpPr>
            <a:spLocks noGrp="1"/>
          </p:cNvSpPr>
          <p:nvPr>
            <p:ph type="body" sz="quarter" idx="14"/>
          </p:nvPr>
        </p:nvSpPr>
        <p:spPr>
          <a:xfrm>
            <a:off x="504666" y="5441953"/>
            <a:ext cx="4917440" cy="471484"/>
          </a:xfrm>
        </p:spPr>
        <p:txBody>
          <a:bodyPr/>
          <a:lstStyle/>
          <a:p>
            <a:r>
              <a:rPr lang="en-US" dirty="0"/>
              <a:t>Part 1</a:t>
            </a:r>
          </a:p>
        </p:txBody>
      </p:sp>
      <p:sp>
        <p:nvSpPr>
          <p:cNvPr id="4" name="Title 3">
            <a:extLst>
              <a:ext uri="{FF2B5EF4-FFF2-40B4-BE49-F238E27FC236}">
                <a16:creationId xmlns:a16="http://schemas.microsoft.com/office/drawing/2014/main" id="{295B398B-1569-114C-BC29-8AA925DABD8E}"/>
              </a:ext>
            </a:extLst>
          </p:cNvPr>
          <p:cNvSpPr>
            <a:spLocks noGrp="1"/>
          </p:cNvSpPr>
          <p:nvPr>
            <p:ph type="title"/>
          </p:nvPr>
        </p:nvSpPr>
        <p:spPr>
          <a:xfrm>
            <a:off x="504665" y="5913437"/>
            <a:ext cx="5146039" cy="567477"/>
          </a:xfrm>
        </p:spPr>
        <p:txBody>
          <a:bodyPr>
            <a:normAutofit fontScale="90000"/>
          </a:bodyPr>
          <a:lstStyle/>
          <a:p>
            <a:r>
              <a:rPr lang="en-GB" dirty="0"/>
              <a:t>Communication</a:t>
            </a:r>
            <a:r>
              <a:rPr lang="en-US" dirty="0"/>
              <a:t> skills</a:t>
            </a:r>
          </a:p>
        </p:txBody>
      </p:sp>
      <p:pic>
        <p:nvPicPr>
          <p:cNvPr id="5" name="Picture 2" descr="http://forgoodness-sake.com/wp-content/uploads/2010/12/Consultation-Large1.jpg">
            <a:extLst>
              <a:ext uri="{FF2B5EF4-FFF2-40B4-BE49-F238E27FC236}">
                <a16:creationId xmlns:a16="http://schemas.microsoft.com/office/drawing/2014/main" id="{FB895A6E-3C97-784A-8503-6B40D07BCF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0705" y="2332038"/>
            <a:ext cx="3648021" cy="3109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289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AC1AA2-151B-1D46-A053-ACDE9FC20D6E}"/>
              </a:ext>
            </a:extLst>
          </p:cNvPr>
          <p:cNvSpPr>
            <a:spLocks noGrp="1"/>
          </p:cNvSpPr>
          <p:nvPr>
            <p:ph idx="1"/>
          </p:nvPr>
        </p:nvSpPr>
        <p:spPr>
          <a:xfrm>
            <a:off x="373100" y="2484437"/>
            <a:ext cx="5430006" cy="4663659"/>
          </a:xfrm>
        </p:spPr>
        <p:txBody>
          <a:bodyPr>
            <a:normAutofit fontScale="92500" lnSpcReduction="20000"/>
          </a:bodyPr>
          <a:lstStyle/>
          <a:p>
            <a:pPr marL="342900" indent="-342900">
              <a:buFont typeface="Arial" panose="020B0604020202020204" pitchFamily="34" charset="0"/>
              <a:buChar char="•"/>
            </a:pPr>
            <a:r>
              <a:rPr lang="en-GB" b="1" i="1" dirty="0"/>
              <a:t>Behaviour change </a:t>
            </a:r>
            <a:r>
              <a:rPr lang="en-GB" dirty="0"/>
              <a:t>‘… it’s about breaking old rules and learning new ones, and it’s difficult’</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b="1" i="1" dirty="0"/>
              <a:t>Listening</a:t>
            </a:r>
            <a:r>
              <a:rPr lang="en-GB" dirty="0"/>
              <a:t> ‘[The dietitian] truly listens and wants to know …’ (P4)‘She seems interested enough in me as a person/ patient to listen to what I am saying’ (P1)</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b="1" i="1" dirty="0"/>
              <a:t>Rapport</a:t>
            </a:r>
            <a:r>
              <a:rPr lang="en-GB" dirty="0"/>
              <a:t> ‘She certainly had a way about her [which] ... made me think that I certainly would have a go [at following advice]’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b="1" i="1" dirty="0"/>
              <a:t>Acceptance</a:t>
            </a:r>
            <a:r>
              <a:rPr lang="en-GB" dirty="0"/>
              <a:t> ‘When I come [sic] here at least she listened to me, she, I think she like believed my problems ... if you listen to me properly I feel good’ </a:t>
            </a:r>
            <a:endParaRPr lang="en-US" dirty="0"/>
          </a:p>
        </p:txBody>
      </p:sp>
      <p:pic>
        <p:nvPicPr>
          <p:cNvPr id="4" name="Picture 3">
            <a:extLst>
              <a:ext uri="{FF2B5EF4-FFF2-40B4-BE49-F238E27FC236}">
                <a16:creationId xmlns:a16="http://schemas.microsoft.com/office/drawing/2014/main" id="{8482FCDD-3DE7-8D46-A43E-C5A8CD2FD476}"/>
              </a:ext>
            </a:extLst>
          </p:cNvPr>
          <p:cNvPicPr>
            <a:picLocks noChangeAspect="1"/>
          </p:cNvPicPr>
          <p:nvPr/>
        </p:nvPicPr>
        <p:blipFill>
          <a:blip r:embed="rId2"/>
          <a:stretch>
            <a:fillRect/>
          </a:stretch>
        </p:blipFill>
        <p:spPr>
          <a:xfrm>
            <a:off x="382967" y="731837"/>
            <a:ext cx="7391400" cy="1270000"/>
          </a:xfrm>
          <a:prstGeom prst="rect">
            <a:avLst/>
          </a:prstGeom>
        </p:spPr>
      </p:pic>
      <p:pic>
        <p:nvPicPr>
          <p:cNvPr id="6" name="Picture 5">
            <a:extLst>
              <a:ext uri="{FF2B5EF4-FFF2-40B4-BE49-F238E27FC236}">
                <a16:creationId xmlns:a16="http://schemas.microsoft.com/office/drawing/2014/main" id="{01155061-A635-B649-B009-E1BECDA72646}"/>
              </a:ext>
            </a:extLst>
          </p:cNvPr>
          <p:cNvPicPr>
            <a:picLocks noChangeAspect="1"/>
          </p:cNvPicPr>
          <p:nvPr/>
        </p:nvPicPr>
        <p:blipFill>
          <a:blip r:embed="rId3"/>
          <a:stretch>
            <a:fillRect/>
          </a:stretch>
        </p:blipFill>
        <p:spPr>
          <a:xfrm>
            <a:off x="6104317" y="2352674"/>
            <a:ext cx="4519999" cy="4510087"/>
          </a:xfrm>
          <a:prstGeom prst="rect">
            <a:avLst/>
          </a:prstGeom>
        </p:spPr>
      </p:pic>
      <p:pic>
        <p:nvPicPr>
          <p:cNvPr id="7" name="Picture 6">
            <a:extLst>
              <a:ext uri="{FF2B5EF4-FFF2-40B4-BE49-F238E27FC236}">
                <a16:creationId xmlns:a16="http://schemas.microsoft.com/office/drawing/2014/main" id="{70515266-426F-6843-8D3E-1394E20C5610}"/>
              </a:ext>
            </a:extLst>
          </p:cNvPr>
          <p:cNvPicPr>
            <a:picLocks noChangeAspect="1"/>
          </p:cNvPicPr>
          <p:nvPr/>
        </p:nvPicPr>
        <p:blipFill>
          <a:blip r:embed="rId4"/>
          <a:stretch>
            <a:fillRect/>
          </a:stretch>
        </p:blipFill>
        <p:spPr>
          <a:xfrm>
            <a:off x="6694266" y="7077075"/>
            <a:ext cx="3340100" cy="482600"/>
          </a:xfrm>
          <a:prstGeom prst="rect">
            <a:avLst/>
          </a:prstGeom>
        </p:spPr>
      </p:pic>
      <p:pic>
        <p:nvPicPr>
          <p:cNvPr id="1025" name="Picture 1" descr="page4image2784">
            <a:extLst>
              <a:ext uri="{FF2B5EF4-FFF2-40B4-BE49-F238E27FC236}">
                <a16:creationId xmlns:a16="http://schemas.microsoft.com/office/drawing/2014/main" id="{705535A4-C238-F745-B993-2723B1B108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762000" cy="381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ge4image3104">
            <a:extLst>
              <a:ext uri="{FF2B5EF4-FFF2-40B4-BE49-F238E27FC236}">
                <a16:creationId xmlns:a16="http://schemas.microsoft.com/office/drawing/2014/main" id="{703F1965-31EB-A847-88DB-311C6A72D31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762000" cy="381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page4image3264">
            <a:extLst>
              <a:ext uri="{FF2B5EF4-FFF2-40B4-BE49-F238E27FC236}">
                <a16:creationId xmlns:a16="http://schemas.microsoft.com/office/drawing/2014/main" id="{37038AD2-CF7B-9743-B914-F62671CD29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762000" cy="381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ge4image3424">
            <a:extLst>
              <a:ext uri="{FF2B5EF4-FFF2-40B4-BE49-F238E27FC236}">
                <a16:creationId xmlns:a16="http://schemas.microsoft.com/office/drawing/2014/main" id="{36B78FA2-2295-0642-A2D5-B827701EF7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762000" cy="38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18566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E0236C9-8A8A-8543-8CDF-D8CD7D916FC6}"/>
              </a:ext>
            </a:extLst>
          </p:cNvPr>
          <p:cNvPicPr>
            <a:picLocks noChangeAspect="1"/>
          </p:cNvPicPr>
          <p:nvPr/>
        </p:nvPicPr>
        <p:blipFill>
          <a:blip r:embed="rId2"/>
          <a:stretch>
            <a:fillRect/>
          </a:stretch>
        </p:blipFill>
        <p:spPr>
          <a:xfrm>
            <a:off x="697706" y="376237"/>
            <a:ext cx="9296400" cy="6807200"/>
          </a:xfrm>
          <a:prstGeom prst="rect">
            <a:avLst/>
          </a:prstGeom>
        </p:spPr>
      </p:pic>
      <p:sp>
        <p:nvSpPr>
          <p:cNvPr id="3" name="Slide Number Placeholder 2">
            <a:extLst>
              <a:ext uri="{FF2B5EF4-FFF2-40B4-BE49-F238E27FC236}">
                <a16:creationId xmlns:a16="http://schemas.microsoft.com/office/drawing/2014/main" id="{DA14ABCB-D5EC-934D-8FB0-2C1346DEF8B2}"/>
              </a:ext>
            </a:extLst>
          </p:cNvPr>
          <p:cNvSpPr>
            <a:spLocks noGrp="1"/>
          </p:cNvSpPr>
          <p:nvPr>
            <p:ph type="sldNum" sz="quarter" idx="12"/>
          </p:nvPr>
        </p:nvSpPr>
        <p:spPr/>
        <p:txBody>
          <a:bodyPr/>
          <a:lstStyle/>
          <a:p>
            <a:fld id="{7B914098-EA5F-4E0F-8262-B37EEDEAEE84}" type="slidenum">
              <a:rPr lang="en-GB" smtClean="0"/>
              <a:pPr/>
              <a:t>5</a:t>
            </a:fld>
            <a:endParaRPr lang="en-GB"/>
          </a:p>
        </p:txBody>
      </p:sp>
      <p:sp>
        <p:nvSpPr>
          <p:cNvPr id="6" name="Text Placeholder 5">
            <a:extLst>
              <a:ext uri="{FF2B5EF4-FFF2-40B4-BE49-F238E27FC236}">
                <a16:creationId xmlns:a16="http://schemas.microsoft.com/office/drawing/2014/main" id="{2C14DE02-B2DE-CB44-A40E-4C8DC9C3022D}"/>
              </a:ext>
            </a:extLst>
          </p:cNvPr>
          <p:cNvSpPr>
            <a:spLocks noGrp="1"/>
          </p:cNvSpPr>
          <p:nvPr>
            <p:ph type="body" sz="quarter" idx="14"/>
          </p:nvPr>
        </p:nvSpPr>
        <p:spPr>
          <a:xfrm>
            <a:off x="428466" y="655637"/>
            <a:ext cx="2098040" cy="914400"/>
          </a:xfrm>
        </p:spPr>
        <p:txBody>
          <a:bodyPr>
            <a:normAutofit/>
          </a:bodyPr>
          <a:lstStyle/>
          <a:p>
            <a:r>
              <a:rPr lang="en-GB" sz="1800" dirty="0">
                <a:solidFill>
                  <a:srgbClr val="C00000"/>
                </a:solidFill>
              </a:rPr>
              <a:t>Gable &amp; Herrmann (2016)</a:t>
            </a:r>
          </a:p>
          <a:p>
            <a:endParaRPr lang="en-US" dirty="0"/>
          </a:p>
        </p:txBody>
      </p:sp>
    </p:spTree>
    <p:extLst>
      <p:ext uri="{BB962C8B-B14F-4D97-AF65-F5344CB8AC3E}">
        <p14:creationId xmlns:p14="http://schemas.microsoft.com/office/powerpoint/2010/main" val="94860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2902-42D3-1443-9DBB-C8DDA900487E}"/>
              </a:ext>
            </a:extLst>
          </p:cNvPr>
          <p:cNvSpPr>
            <a:spLocks noGrp="1"/>
          </p:cNvSpPr>
          <p:nvPr>
            <p:ph type="title"/>
          </p:nvPr>
        </p:nvSpPr>
        <p:spPr>
          <a:xfrm>
            <a:off x="373100" y="1798637"/>
            <a:ext cx="9813822" cy="1033854"/>
          </a:xfrm>
        </p:spPr>
        <p:txBody>
          <a:bodyPr>
            <a:normAutofit/>
          </a:bodyPr>
          <a:lstStyle/>
          <a:p>
            <a:r>
              <a:rPr lang="en-US" sz="3500" dirty="0"/>
              <a:t>Active listening &amp; attending</a:t>
            </a:r>
          </a:p>
        </p:txBody>
      </p:sp>
      <p:sp>
        <p:nvSpPr>
          <p:cNvPr id="3" name="Content Placeholder 2">
            <a:extLst>
              <a:ext uri="{FF2B5EF4-FFF2-40B4-BE49-F238E27FC236}">
                <a16:creationId xmlns:a16="http://schemas.microsoft.com/office/drawing/2014/main" id="{BF1ED7C5-CDC7-9848-B4FE-0D4B2A0B45C1}"/>
              </a:ext>
            </a:extLst>
          </p:cNvPr>
          <p:cNvSpPr>
            <a:spLocks noGrp="1"/>
          </p:cNvSpPr>
          <p:nvPr>
            <p:ph idx="1"/>
          </p:nvPr>
        </p:nvSpPr>
        <p:spPr>
          <a:xfrm>
            <a:off x="373100" y="2636837"/>
            <a:ext cx="5595784" cy="4922838"/>
          </a:xfrm>
        </p:spPr>
        <p:txBody>
          <a:bodyPr>
            <a:normAutofit fontScale="92500" lnSpcReduction="10000"/>
          </a:bodyPr>
          <a:lstStyle/>
          <a:p>
            <a:pPr marL="342900" indent="-342900">
              <a:spcBef>
                <a:spcPts val="600"/>
              </a:spcBef>
              <a:buFont typeface="Arial" panose="020B0604020202020204" pitchFamily="34" charset="0"/>
              <a:buChar char="•"/>
            </a:pPr>
            <a:r>
              <a:rPr lang="en-GB" dirty="0"/>
              <a:t>A dynamic process which involves the skill of </a:t>
            </a:r>
            <a:r>
              <a:rPr lang="en-GB" i="1" dirty="0"/>
              <a:t>attending.</a:t>
            </a:r>
            <a:endParaRPr lang="en-GB" dirty="0"/>
          </a:p>
          <a:p>
            <a:pPr marL="523875" lvl="1" indent="-342900">
              <a:spcBef>
                <a:spcPts val="600"/>
              </a:spcBef>
              <a:buFont typeface="Arial" panose="020B0604020202020204" pitchFamily="34" charset="0"/>
              <a:buChar char="•"/>
            </a:pPr>
            <a:r>
              <a:rPr lang="en-GB" dirty="0"/>
              <a:t>Client becomes more open and more able to listen attentively in return. </a:t>
            </a:r>
          </a:p>
          <a:p>
            <a:pPr marL="523875" lvl="1" indent="-342900">
              <a:spcBef>
                <a:spcPts val="600"/>
              </a:spcBef>
              <a:buFont typeface="Arial" panose="020B0604020202020204" pitchFamily="34" charset="0"/>
              <a:buChar char="•"/>
            </a:pPr>
            <a:r>
              <a:rPr lang="en-GB" dirty="0"/>
              <a:t>Greater understanding develops </a:t>
            </a:r>
          </a:p>
          <a:p>
            <a:pPr marL="523875" lvl="1" indent="-342900">
              <a:spcBef>
                <a:spcPts val="600"/>
              </a:spcBef>
              <a:buFont typeface="Arial" panose="020B0604020202020204" pitchFamily="34" charset="0"/>
              <a:buChar char="•"/>
            </a:pPr>
            <a:r>
              <a:rPr lang="en-GB" dirty="0"/>
              <a:t>Fosters a more cooperative relationship. </a:t>
            </a:r>
          </a:p>
          <a:p>
            <a:pPr>
              <a:spcBef>
                <a:spcPts val="600"/>
              </a:spcBef>
            </a:pPr>
            <a:r>
              <a:rPr lang="en-GB" b="1" dirty="0">
                <a:solidFill>
                  <a:srgbClr val="C00000"/>
                </a:solidFill>
              </a:rPr>
              <a:t>Attending</a:t>
            </a:r>
          </a:p>
          <a:p>
            <a:pPr marL="342900" indent="-342900">
              <a:spcBef>
                <a:spcPts val="600"/>
              </a:spcBef>
              <a:buFont typeface="Arial" panose="020B0604020202020204" pitchFamily="34" charset="0"/>
              <a:buChar char="•"/>
            </a:pPr>
            <a:r>
              <a:rPr lang="en-GB" dirty="0"/>
              <a:t>Observe the client’s verbal and non-verbal communication. </a:t>
            </a:r>
          </a:p>
          <a:p>
            <a:pPr marL="701675" lvl="2" indent="-342900">
              <a:spcBef>
                <a:spcPts val="600"/>
              </a:spcBef>
              <a:buFont typeface="Arial" panose="020B0604020202020204" pitchFamily="34" charset="0"/>
              <a:buChar char="•"/>
            </a:pPr>
            <a:r>
              <a:rPr lang="en-GB" dirty="0"/>
              <a:t>Helps form an impression of their attitudes and feelings </a:t>
            </a:r>
          </a:p>
          <a:p>
            <a:pPr marL="342900" indent="-342900">
              <a:spcBef>
                <a:spcPts val="600"/>
              </a:spcBef>
              <a:buFont typeface="Arial" panose="020B0604020202020204" pitchFamily="34" charset="0"/>
              <a:buChar char="•"/>
            </a:pPr>
            <a:r>
              <a:rPr lang="en-GB" dirty="0"/>
              <a:t>Be aware of our </a:t>
            </a:r>
            <a:r>
              <a:rPr lang="en-GB" i="1" dirty="0"/>
              <a:t>own</a:t>
            </a:r>
            <a:r>
              <a:rPr lang="en-GB" dirty="0"/>
              <a:t> non-verbal communication - reflects our thoughts, feelings and attitudes. </a:t>
            </a:r>
            <a:endParaRPr lang="en-US" dirty="0"/>
          </a:p>
        </p:txBody>
      </p:sp>
      <p:pic>
        <p:nvPicPr>
          <p:cNvPr id="4" name="Picture 3">
            <a:extLst>
              <a:ext uri="{FF2B5EF4-FFF2-40B4-BE49-F238E27FC236}">
                <a16:creationId xmlns:a16="http://schemas.microsoft.com/office/drawing/2014/main" id="{E81FD4AD-A016-9444-804B-F1B950935D00}"/>
              </a:ext>
            </a:extLst>
          </p:cNvPr>
          <p:cNvPicPr>
            <a:picLocks noChangeAspect="1"/>
          </p:cNvPicPr>
          <p:nvPr/>
        </p:nvPicPr>
        <p:blipFill rotWithShape="1">
          <a:blip r:embed="rId3"/>
          <a:srcRect l="15791" t="10631" r="10089" b="5203"/>
          <a:stretch/>
        </p:blipFill>
        <p:spPr>
          <a:xfrm>
            <a:off x="5980790" y="3840956"/>
            <a:ext cx="4218038" cy="2514600"/>
          </a:xfrm>
          <a:prstGeom prst="rect">
            <a:avLst/>
          </a:prstGeom>
        </p:spPr>
      </p:pic>
    </p:spTree>
    <p:extLst>
      <p:ext uri="{BB962C8B-B14F-4D97-AF65-F5344CB8AC3E}">
        <p14:creationId xmlns:p14="http://schemas.microsoft.com/office/powerpoint/2010/main" val="212966364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dirty="0"/>
              <a:t>Active listening skills</a:t>
            </a:r>
          </a:p>
        </p:txBody>
      </p:sp>
      <p:sp>
        <p:nvSpPr>
          <p:cNvPr id="3" name="Content Placeholder 2"/>
          <p:cNvSpPr>
            <a:spLocks noGrp="1"/>
          </p:cNvSpPr>
          <p:nvPr>
            <p:ph idx="1"/>
          </p:nvPr>
        </p:nvSpPr>
        <p:spPr>
          <a:xfrm>
            <a:off x="642109" y="2939873"/>
            <a:ext cx="6075398" cy="4421363"/>
          </a:xfrm>
        </p:spPr>
        <p:txBody>
          <a:bodyPr>
            <a:normAutofit/>
          </a:bodyPr>
          <a:lstStyle/>
          <a:p>
            <a:pPr>
              <a:spcBef>
                <a:spcPts val="600"/>
              </a:spcBef>
            </a:pPr>
            <a:r>
              <a:rPr lang="en-GB" dirty="0"/>
              <a:t>Verbal following/minimal encourages</a:t>
            </a:r>
          </a:p>
          <a:p>
            <a:pPr marL="523875" lvl="1" indent="-342900">
              <a:spcBef>
                <a:spcPts val="600"/>
              </a:spcBef>
              <a:buFont typeface="Arial" panose="020B0604020202020204" pitchFamily="34" charset="0"/>
              <a:buChar char="•"/>
            </a:pPr>
            <a:r>
              <a:rPr lang="en-GB" dirty="0"/>
              <a:t>Non-verbal minimal responses such as a nod of the head or positive facial expressions</a:t>
            </a:r>
          </a:p>
          <a:p>
            <a:pPr marL="523875" lvl="1" indent="-342900">
              <a:spcBef>
                <a:spcPts val="600"/>
              </a:spcBef>
              <a:buFont typeface="Arial" panose="020B0604020202020204" pitchFamily="34" charset="0"/>
              <a:buChar char="•"/>
            </a:pPr>
            <a:r>
              <a:rPr lang="en-GB" dirty="0"/>
              <a:t>Verbal minimal responses such as “Uh-huh”</a:t>
            </a:r>
          </a:p>
          <a:p>
            <a:pPr marL="523875" lvl="1" indent="-342900">
              <a:spcBef>
                <a:spcPts val="600"/>
              </a:spcBef>
              <a:buFont typeface="Arial" panose="020B0604020202020204" pitchFamily="34" charset="0"/>
              <a:buChar char="•"/>
            </a:pPr>
            <a:r>
              <a:rPr lang="en-GB" dirty="0"/>
              <a:t>Brief invitations to continue such as “Tell me more”</a:t>
            </a:r>
          </a:p>
          <a:p>
            <a:pPr marL="342900" indent="-342900">
              <a:spcBef>
                <a:spcPts val="600"/>
              </a:spcBef>
              <a:buFont typeface="Arial" panose="020B0604020202020204" pitchFamily="34" charset="0"/>
              <a:buChar char="•"/>
            </a:pPr>
            <a:r>
              <a:rPr lang="en-GB" dirty="0"/>
              <a:t>Paraphrasing</a:t>
            </a:r>
          </a:p>
          <a:p>
            <a:pPr marL="523875" lvl="1" indent="-342900">
              <a:spcBef>
                <a:spcPts val="600"/>
              </a:spcBef>
              <a:buFont typeface="Arial" panose="020B0604020202020204" pitchFamily="34" charset="0"/>
              <a:buChar char="•"/>
            </a:pPr>
            <a:r>
              <a:rPr lang="en-GB" dirty="0"/>
              <a:t>Choose the most important details of what the client has just said and reflect them back to the client.</a:t>
            </a:r>
          </a:p>
          <a:p>
            <a:pPr marL="342900" indent="-342900">
              <a:spcBef>
                <a:spcPts val="600"/>
              </a:spcBef>
              <a:buFont typeface="Arial" panose="020B0604020202020204" pitchFamily="34" charset="0"/>
              <a:buChar char="•"/>
            </a:pPr>
            <a:r>
              <a:rPr lang="en-GB" dirty="0"/>
              <a:t>Reflections and summarising</a:t>
            </a:r>
          </a:p>
          <a:p>
            <a:endParaRPr lang="en-GB" dirty="0"/>
          </a:p>
          <a:p>
            <a:endParaRPr lang="en-GB" dirty="0"/>
          </a:p>
        </p:txBody>
      </p:sp>
      <p:pic>
        <p:nvPicPr>
          <p:cNvPr id="2050" name="Picture 2" descr="Image result for effective consultation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8361" y="4128413"/>
            <a:ext cx="3072008" cy="2044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00998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55D5-5CFD-F34E-9E86-4785A405B572}"/>
              </a:ext>
            </a:extLst>
          </p:cNvPr>
          <p:cNvSpPr>
            <a:spLocks noGrp="1"/>
          </p:cNvSpPr>
          <p:nvPr>
            <p:ph type="title"/>
          </p:nvPr>
        </p:nvSpPr>
        <p:spPr/>
        <p:txBody>
          <a:bodyPr>
            <a:normAutofit/>
          </a:bodyPr>
          <a:lstStyle/>
          <a:p>
            <a:r>
              <a:rPr lang="en-US" sz="3500" dirty="0"/>
              <a:t>Body language</a:t>
            </a:r>
          </a:p>
        </p:txBody>
      </p:sp>
      <p:sp>
        <p:nvSpPr>
          <p:cNvPr id="3" name="Content Placeholder 2">
            <a:extLst>
              <a:ext uri="{FF2B5EF4-FFF2-40B4-BE49-F238E27FC236}">
                <a16:creationId xmlns:a16="http://schemas.microsoft.com/office/drawing/2014/main" id="{05F52C80-6AB5-8745-8F7C-354D7D3E85A7}"/>
              </a:ext>
            </a:extLst>
          </p:cNvPr>
          <p:cNvSpPr>
            <a:spLocks noGrp="1"/>
          </p:cNvSpPr>
          <p:nvPr>
            <p:ph idx="1"/>
          </p:nvPr>
        </p:nvSpPr>
        <p:spPr>
          <a:xfrm>
            <a:off x="373100" y="2981873"/>
            <a:ext cx="6573006" cy="4166223"/>
          </a:xfrm>
        </p:spPr>
        <p:txBody>
          <a:bodyPr>
            <a:normAutofit/>
          </a:bodyPr>
          <a:lstStyle/>
          <a:p>
            <a:pPr marL="342900" indent="-342900">
              <a:buFont typeface="Arial" panose="020B0604020202020204" pitchFamily="34" charset="0"/>
              <a:buChar char="•"/>
            </a:pPr>
            <a:r>
              <a:rPr lang="en-GB" dirty="0"/>
              <a:t>The following acronym (adapted from Egan </a:t>
            </a:r>
            <a:r>
              <a:rPr lang="en-GB" b="1" dirty="0">
                <a:hlinkClick r:id="rId3"/>
              </a:rPr>
              <a:t>2004</a:t>
            </a:r>
            <a:r>
              <a:rPr lang="en-GB" dirty="0"/>
              <a:t>) acts as a check list to guide non-verbal communication when attending:</a:t>
            </a:r>
          </a:p>
          <a:p>
            <a:pPr lvl="3" fontAlgn="base"/>
            <a:r>
              <a:rPr lang="en-GB" sz="3000" b="1" dirty="0"/>
              <a:t>S</a:t>
            </a:r>
            <a:r>
              <a:rPr lang="en-GB" dirty="0"/>
              <a:t> face the other person as </a:t>
            </a:r>
            <a:r>
              <a:rPr lang="en-GB" i="1" dirty="0"/>
              <a:t>squarely</a:t>
            </a:r>
            <a:r>
              <a:rPr lang="en-GB" dirty="0"/>
              <a:t> as is comfortable;</a:t>
            </a:r>
          </a:p>
          <a:p>
            <a:pPr lvl="3" fontAlgn="base"/>
            <a:r>
              <a:rPr lang="en-GB" sz="3000" b="1" dirty="0"/>
              <a:t>O</a:t>
            </a:r>
            <a:r>
              <a:rPr lang="en-GB" dirty="0"/>
              <a:t> adopt an </a:t>
            </a:r>
            <a:r>
              <a:rPr lang="en-GB" i="1" dirty="0"/>
              <a:t>open</a:t>
            </a:r>
            <a:r>
              <a:rPr lang="en-GB" dirty="0"/>
              <a:t> posture;</a:t>
            </a:r>
          </a:p>
          <a:p>
            <a:pPr lvl="3" fontAlgn="base"/>
            <a:r>
              <a:rPr lang="en-GB" sz="3000" b="1" dirty="0"/>
              <a:t>L</a:t>
            </a:r>
            <a:r>
              <a:rPr lang="en-GB" sz="3000" dirty="0"/>
              <a:t> </a:t>
            </a:r>
            <a:r>
              <a:rPr lang="en-GB" i="1" dirty="0"/>
              <a:t>lean</a:t>
            </a:r>
            <a:r>
              <a:rPr lang="en-GB" dirty="0"/>
              <a:t> a little towards the other person;</a:t>
            </a:r>
          </a:p>
          <a:p>
            <a:pPr lvl="3" fontAlgn="base"/>
            <a:r>
              <a:rPr lang="en-GB" sz="3000" b="1" dirty="0"/>
              <a:t>E</a:t>
            </a:r>
            <a:r>
              <a:rPr lang="en-GB" dirty="0"/>
              <a:t> maintain </a:t>
            </a:r>
            <a:r>
              <a:rPr lang="en-GB" i="1" dirty="0"/>
              <a:t>eye contact</a:t>
            </a:r>
            <a:r>
              <a:rPr lang="en-GB" dirty="0"/>
              <a:t>, without staring;</a:t>
            </a:r>
          </a:p>
          <a:p>
            <a:pPr lvl="3" fontAlgn="base"/>
            <a:r>
              <a:rPr lang="en-GB" sz="3000" b="1" dirty="0"/>
              <a:t>R</a:t>
            </a:r>
            <a:r>
              <a:rPr lang="en-GB" sz="3000" dirty="0"/>
              <a:t> </a:t>
            </a:r>
            <a:r>
              <a:rPr lang="en-GB" dirty="0"/>
              <a:t>keep as </a:t>
            </a:r>
            <a:r>
              <a:rPr lang="en-GB" i="1" dirty="0"/>
              <a:t>relaxed</a:t>
            </a:r>
            <a:r>
              <a:rPr lang="en-GB" dirty="0"/>
              <a:t> as possible.</a:t>
            </a:r>
          </a:p>
          <a:p>
            <a:endParaRPr lang="en-US" dirty="0"/>
          </a:p>
        </p:txBody>
      </p:sp>
      <p:pic>
        <p:nvPicPr>
          <p:cNvPr id="4" name="Picture 3">
            <a:extLst>
              <a:ext uri="{FF2B5EF4-FFF2-40B4-BE49-F238E27FC236}">
                <a16:creationId xmlns:a16="http://schemas.microsoft.com/office/drawing/2014/main" id="{11CF7028-6ED1-4944-8001-42B7645CF974}"/>
              </a:ext>
            </a:extLst>
          </p:cNvPr>
          <p:cNvPicPr>
            <a:picLocks noChangeAspect="1"/>
          </p:cNvPicPr>
          <p:nvPr/>
        </p:nvPicPr>
        <p:blipFill rotWithShape="1">
          <a:blip r:embed="rId4"/>
          <a:srcRect l="6591" r="3821"/>
          <a:stretch/>
        </p:blipFill>
        <p:spPr>
          <a:xfrm>
            <a:off x="6641306" y="3891630"/>
            <a:ext cx="3776325" cy="2417056"/>
          </a:xfrm>
          <a:prstGeom prst="rect">
            <a:avLst/>
          </a:prstGeom>
        </p:spPr>
      </p:pic>
    </p:spTree>
    <p:extLst>
      <p:ext uri="{BB962C8B-B14F-4D97-AF65-F5344CB8AC3E}">
        <p14:creationId xmlns:p14="http://schemas.microsoft.com/office/powerpoint/2010/main" val="2982372700"/>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27" dirty="0"/>
              <a:t>Now it’s your turn!</a:t>
            </a:r>
          </a:p>
        </p:txBody>
      </p:sp>
      <p:pic>
        <p:nvPicPr>
          <p:cNvPr id="7" name="Picture 2" descr="http://forgoodness-sake.com/wp-content/uploads/2010/12/Consultation-Large1.jpg">
            <a:extLst>
              <a:ext uri="{FF2B5EF4-FFF2-40B4-BE49-F238E27FC236}">
                <a16:creationId xmlns:a16="http://schemas.microsoft.com/office/drawing/2014/main" id="{AFB92ACF-3C16-8145-ACD9-58AFA8A657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72253" y="3246437"/>
            <a:ext cx="3815515" cy="3252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6243241"/>
      </p:ext>
    </p:extLst>
  </p:cSld>
  <p:clrMapOvr>
    <a:masterClrMapping/>
  </p:clrMapOvr>
  <p:transition spd="slow">
    <p:randomBa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ABE3-D390-7A49-9DC5-330CD7BBBA8B}"/>
              </a:ext>
            </a:extLst>
          </p:cNvPr>
          <p:cNvSpPr>
            <a:spLocks noGrp="1"/>
          </p:cNvSpPr>
          <p:nvPr>
            <p:ph type="title"/>
          </p:nvPr>
        </p:nvSpPr>
        <p:spPr>
          <a:xfrm>
            <a:off x="394945" y="1417637"/>
            <a:ext cx="9813822" cy="1033854"/>
          </a:xfrm>
        </p:spPr>
        <p:txBody>
          <a:bodyPr>
            <a:normAutofit/>
          </a:bodyPr>
          <a:lstStyle/>
          <a:p>
            <a:r>
              <a:rPr lang="en-US" sz="3500" dirty="0"/>
              <a:t>Managing silences</a:t>
            </a:r>
          </a:p>
        </p:txBody>
      </p:sp>
      <p:sp>
        <p:nvSpPr>
          <p:cNvPr id="3" name="Content Placeholder 2">
            <a:extLst>
              <a:ext uri="{FF2B5EF4-FFF2-40B4-BE49-F238E27FC236}">
                <a16:creationId xmlns:a16="http://schemas.microsoft.com/office/drawing/2014/main" id="{41ED47D5-2EAA-2A47-B01A-F17CEBEFA92D}"/>
              </a:ext>
            </a:extLst>
          </p:cNvPr>
          <p:cNvSpPr>
            <a:spLocks noGrp="1"/>
          </p:cNvSpPr>
          <p:nvPr>
            <p:ph idx="1"/>
          </p:nvPr>
        </p:nvSpPr>
        <p:spPr>
          <a:xfrm>
            <a:off x="373100" y="3094037"/>
            <a:ext cx="6344406" cy="4054059"/>
          </a:xfrm>
        </p:spPr>
        <p:txBody>
          <a:bodyPr>
            <a:normAutofit/>
          </a:bodyPr>
          <a:lstStyle/>
          <a:p>
            <a:pPr marL="342900" indent="-342900">
              <a:buFont typeface="Arial" panose="020B0604020202020204" pitchFamily="34" charset="0"/>
              <a:buChar char="•"/>
            </a:pPr>
            <a:r>
              <a:rPr lang="en-GB" dirty="0"/>
              <a:t>People may stop talking when they are….?</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 listener who feels uncomfortable with silence may….?</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If you respond prematurely, what is likely effect on the client? </a:t>
            </a:r>
          </a:p>
          <a:p>
            <a:endParaRPr lang="en-GB" dirty="0"/>
          </a:p>
          <a:p>
            <a:pPr>
              <a:spcBef>
                <a:spcPts val="600"/>
              </a:spcBef>
            </a:pPr>
            <a:r>
              <a:rPr lang="en-GB" b="1" dirty="0"/>
              <a:t>Requires practice!</a:t>
            </a:r>
          </a:p>
          <a:p>
            <a:endParaRPr lang="en-GB" dirty="0"/>
          </a:p>
          <a:p>
            <a:endParaRPr lang="en-GB" dirty="0"/>
          </a:p>
          <a:p>
            <a:endParaRPr lang="en-US" dirty="0"/>
          </a:p>
        </p:txBody>
      </p:sp>
      <p:pic>
        <p:nvPicPr>
          <p:cNvPr id="4" name="Picture 3">
            <a:extLst>
              <a:ext uri="{FF2B5EF4-FFF2-40B4-BE49-F238E27FC236}">
                <a16:creationId xmlns:a16="http://schemas.microsoft.com/office/drawing/2014/main" id="{22871BB0-A765-E84B-9F35-F3766F36F575}"/>
              </a:ext>
            </a:extLst>
          </p:cNvPr>
          <p:cNvPicPr>
            <a:picLocks noChangeAspect="1"/>
          </p:cNvPicPr>
          <p:nvPr/>
        </p:nvPicPr>
        <p:blipFill>
          <a:blip r:embed="rId3"/>
          <a:stretch>
            <a:fillRect/>
          </a:stretch>
        </p:blipFill>
        <p:spPr>
          <a:xfrm>
            <a:off x="7022306" y="3070500"/>
            <a:ext cx="2442006" cy="2777434"/>
          </a:xfrm>
          <a:prstGeom prst="rect">
            <a:avLst/>
          </a:prstGeom>
        </p:spPr>
      </p:pic>
    </p:spTree>
    <p:extLst>
      <p:ext uri="{BB962C8B-B14F-4D97-AF65-F5344CB8AC3E}">
        <p14:creationId xmlns:p14="http://schemas.microsoft.com/office/powerpoint/2010/main" val="227623929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391A748-3990-CA45-9D17-42041E7EAB84}"/>
              </a:ext>
            </a:extLst>
          </p:cNvPr>
          <p:cNvSpPr>
            <a:spLocks noGrp="1"/>
          </p:cNvSpPr>
          <p:nvPr>
            <p:ph type="body" sz="quarter" idx="14"/>
          </p:nvPr>
        </p:nvSpPr>
        <p:spPr>
          <a:xfrm>
            <a:off x="504666" y="5441953"/>
            <a:ext cx="4917440" cy="471484"/>
          </a:xfrm>
        </p:spPr>
        <p:txBody>
          <a:bodyPr/>
          <a:lstStyle/>
          <a:p>
            <a:r>
              <a:rPr lang="en-US" dirty="0"/>
              <a:t>Part 2</a:t>
            </a:r>
          </a:p>
        </p:txBody>
      </p:sp>
      <p:sp>
        <p:nvSpPr>
          <p:cNvPr id="4" name="Title 3">
            <a:extLst>
              <a:ext uri="{FF2B5EF4-FFF2-40B4-BE49-F238E27FC236}">
                <a16:creationId xmlns:a16="http://schemas.microsoft.com/office/drawing/2014/main" id="{295B398B-1569-114C-BC29-8AA925DABD8E}"/>
              </a:ext>
            </a:extLst>
          </p:cNvPr>
          <p:cNvSpPr>
            <a:spLocks noGrp="1"/>
          </p:cNvSpPr>
          <p:nvPr>
            <p:ph type="title"/>
          </p:nvPr>
        </p:nvSpPr>
        <p:spPr>
          <a:xfrm>
            <a:off x="504666" y="5913437"/>
            <a:ext cx="4917440" cy="567477"/>
          </a:xfrm>
        </p:spPr>
        <p:txBody>
          <a:bodyPr>
            <a:normAutofit fontScale="90000"/>
          </a:bodyPr>
          <a:lstStyle/>
          <a:p>
            <a:r>
              <a:rPr lang="en-US" dirty="0"/>
              <a:t>Structuring consultations</a:t>
            </a:r>
          </a:p>
        </p:txBody>
      </p:sp>
      <p:pic>
        <p:nvPicPr>
          <p:cNvPr id="3" name="Picture 2">
            <a:extLst>
              <a:ext uri="{FF2B5EF4-FFF2-40B4-BE49-F238E27FC236}">
                <a16:creationId xmlns:a16="http://schemas.microsoft.com/office/drawing/2014/main" id="{DAA7261F-047B-0D4F-930E-882AF920AD72}"/>
              </a:ext>
            </a:extLst>
          </p:cNvPr>
          <p:cNvPicPr>
            <a:picLocks noChangeAspect="1"/>
          </p:cNvPicPr>
          <p:nvPr/>
        </p:nvPicPr>
        <p:blipFill>
          <a:blip r:embed="rId2"/>
          <a:stretch>
            <a:fillRect/>
          </a:stretch>
        </p:blipFill>
        <p:spPr>
          <a:xfrm>
            <a:off x="5041106" y="2332037"/>
            <a:ext cx="5024844" cy="3354191"/>
          </a:xfrm>
          <a:prstGeom prst="rect">
            <a:avLst/>
          </a:prstGeom>
        </p:spPr>
      </p:pic>
    </p:spTree>
    <p:extLst>
      <p:ext uri="{BB962C8B-B14F-4D97-AF65-F5344CB8AC3E}">
        <p14:creationId xmlns:p14="http://schemas.microsoft.com/office/powerpoint/2010/main" val="4122384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a:xfrm>
            <a:off x="439789" y="2179637"/>
            <a:ext cx="9813822" cy="1033854"/>
          </a:xfrm>
        </p:spPr>
        <p:txBody>
          <a:bodyPr>
            <a:normAutofit/>
          </a:bodyPr>
          <a:lstStyle/>
          <a:p>
            <a:r>
              <a:rPr lang="en-US" sz="3500" dirty="0"/>
              <a:t>The beginning</a:t>
            </a:r>
          </a:p>
        </p:txBody>
      </p:sp>
      <p:sp>
        <p:nvSpPr>
          <p:cNvPr id="9" name="Content Placeholder 8">
            <a:extLst>
              <a:ext uri="{FF2B5EF4-FFF2-40B4-BE49-F238E27FC236}">
                <a16:creationId xmlns:a16="http://schemas.microsoft.com/office/drawing/2014/main" id="{EC67F681-03C2-B646-B70B-2558053ECC16}"/>
              </a:ext>
            </a:extLst>
          </p:cNvPr>
          <p:cNvSpPr>
            <a:spLocks noGrp="1"/>
          </p:cNvSpPr>
          <p:nvPr>
            <p:ph idx="1"/>
          </p:nvPr>
        </p:nvSpPr>
        <p:spPr/>
        <p:txBody>
          <a:bodyPr/>
          <a:lstStyle/>
          <a:p>
            <a:pPr marL="342900" indent="-342900">
              <a:spcBef>
                <a:spcPts val="600"/>
              </a:spcBef>
              <a:buFont typeface="Arial" panose="020B0604020202020204" pitchFamily="34" charset="0"/>
              <a:buChar char="•"/>
            </a:pPr>
            <a:r>
              <a:rPr lang="en-US" dirty="0"/>
              <a:t>Introductions can be vital to building rapport and setting expectations.</a:t>
            </a:r>
          </a:p>
          <a:p>
            <a:pPr marL="342900" indent="-342900">
              <a:spcBef>
                <a:spcPts val="600"/>
              </a:spcBef>
              <a:buFont typeface="Arial" panose="020B0604020202020204" pitchFamily="34" charset="0"/>
              <a:buChar char="•"/>
            </a:pPr>
            <a:r>
              <a:rPr lang="en-US" dirty="0"/>
              <a:t>Best practice is to ensure you:</a:t>
            </a:r>
          </a:p>
          <a:p>
            <a:pPr marL="523875" lvl="1" indent="-342900">
              <a:spcBef>
                <a:spcPts val="600"/>
              </a:spcBef>
              <a:buFont typeface="Wingdings" panose="05000000000000000000" pitchFamily="2" charset="2"/>
              <a:buChar char="ü"/>
            </a:pPr>
            <a:r>
              <a:rPr lang="en-US" dirty="0"/>
              <a:t>Meet the client in the waiting room</a:t>
            </a:r>
          </a:p>
          <a:p>
            <a:pPr marL="523875" lvl="1" indent="-342900">
              <a:spcBef>
                <a:spcPts val="600"/>
              </a:spcBef>
              <a:buFont typeface="Wingdings" panose="05000000000000000000" pitchFamily="2" charset="2"/>
              <a:buChar char="ü"/>
            </a:pPr>
            <a:r>
              <a:rPr lang="en-US" dirty="0"/>
              <a:t>Greet them by name and show them through to consultation room</a:t>
            </a:r>
          </a:p>
          <a:p>
            <a:pPr marL="523875" lvl="1" indent="-342900">
              <a:spcBef>
                <a:spcPts val="600"/>
              </a:spcBef>
              <a:buFont typeface="Wingdings" panose="05000000000000000000" pitchFamily="2" charset="2"/>
              <a:buChar char="ü"/>
            </a:pPr>
            <a:r>
              <a:rPr lang="en-US" dirty="0"/>
              <a:t>Invite them to sit down</a:t>
            </a:r>
          </a:p>
          <a:p>
            <a:pPr marL="523875" lvl="1" indent="-342900">
              <a:spcBef>
                <a:spcPts val="600"/>
              </a:spcBef>
              <a:buFont typeface="Wingdings" panose="05000000000000000000" pitchFamily="2" charset="2"/>
              <a:buChar char="ü"/>
            </a:pPr>
            <a:r>
              <a:rPr lang="en-US" dirty="0"/>
              <a:t>Engage in some small talk to give them time to settle</a:t>
            </a:r>
          </a:p>
          <a:p>
            <a:pPr marL="523875" lvl="1" indent="-342900">
              <a:spcBef>
                <a:spcPts val="600"/>
              </a:spcBef>
              <a:buFont typeface="Wingdings" panose="05000000000000000000" pitchFamily="2" charset="2"/>
              <a:buChar char="ü"/>
            </a:pPr>
            <a:r>
              <a:rPr lang="en-US" dirty="0"/>
              <a:t>Introduce yourself and check client’s details (</a:t>
            </a:r>
            <a:r>
              <a:rPr lang="en-US" dirty="0" err="1"/>
              <a:t>incl</a:t>
            </a:r>
            <a:r>
              <a:rPr lang="en-US" dirty="0"/>
              <a:t> preferred name)</a:t>
            </a:r>
          </a:p>
          <a:p>
            <a:pPr marL="523875" lvl="1" indent="-342900">
              <a:spcBef>
                <a:spcPts val="600"/>
              </a:spcBef>
              <a:buFont typeface="Wingdings" panose="05000000000000000000" pitchFamily="2" charset="2"/>
              <a:buChar char="ü"/>
            </a:pPr>
            <a:r>
              <a:rPr lang="en-US" dirty="0"/>
              <a:t>Inform the client of the time available and check this is alright with them.</a:t>
            </a:r>
          </a:p>
        </p:txBody>
      </p:sp>
      <p:pic>
        <p:nvPicPr>
          <p:cNvPr id="5" name="Picture 4">
            <a:extLst>
              <a:ext uri="{FF2B5EF4-FFF2-40B4-BE49-F238E27FC236}">
                <a16:creationId xmlns:a16="http://schemas.microsoft.com/office/drawing/2014/main" id="{DAA7261F-047B-0D4F-930E-882AF920AD72}"/>
              </a:ext>
            </a:extLst>
          </p:cNvPr>
          <p:cNvPicPr>
            <a:picLocks noChangeAspect="1"/>
          </p:cNvPicPr>
          <p:nvPr/>
        </p:nvPicPr>
        <p:blipFill>
          <a:blip r:embed="rId2"/>
          <a:stretch>
            <a:fillRect/>
          </a:stretch>
        </p:blipFill>
        <p:spPr>
          <a:xfrm>
            <a:off x="6265480" y="429352"/>
            <a:ext cx="3877755" cy="2588485"/>
          </a:xfrm>
          <a:prstGeom prst="rect">
            <a:avLst/>
          </a:prstGeom>
        </p:spPr>
      </p:pic>
    </p:spTree>
    <p:extLst>
      <p:ext uri="{BB962C8B-B14F-4D97-AF65-F5344CB8AC3E}">
        <p14:creationId xmlns:p14="http://schemas.microsoft.com/office/powerpoint/2010/main" val="2556132427"/>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a:xfrm>
            <a:off x="469106" y="2027237"/>
            <a:ext cx="5591917" cy="1033854"/>
          </a:xfrm>
        </p:spPr>
        <p:txBody>
          <a:bodyPr>
            <a:noAutofit/>
          </a:bodyPr>
          <a:lstStyle/>
          <a:p>
            <a:r>
              <a:rPr lang="en-US" sz="3500" dirty="0"/>
              <a:t>Exploring Importance</a:t>
            </a:r>
          </a:p>
        </p:txBody>
      </p:sp>
      <p:sp>
        <p:nvSpPr>
          <p:cNvPr id="9" name="Content Placeholder 8">
            <a:extLst>
              <a:ext uri="{FF2B5EF4-FFF2-40B4-BE49-F238E27FC236}">
                <a16:creationId xmlns:a16="http://schemas.microsoft.com/office/drawing/2014/main" id="{EC67F681-03C2-B646-B70B-2558053ECC16}"/>
              </a:ext>
            </a:extLst>
          </p:cNvPr>
          <p:cNvSpPr>
            <a:spLocks noGrp="1"/>
          </p:cNvSpPr>
          <p:nvPr>
            <p:ph idx="1"/>
          </p:nvPr>
        </p:nvSpPr>
        <p:spPr/>
        <p:txBody>
          <a:bodyPr>
            <a:normAutofit lnSpcReduction="10000"/>
          </a:bodyPr>
          <a:lstStyle/>
          <a:p>
            <a:pPr marL="342900" indent="-342900">
              <a:spcBef>
                <a:spcPts val="600"/>
              </a:spcBef>
              <a:buFont typeface="Arial" panose="020B0604020202020204" pitchFamily="34" charset="0"/>
              <a:buChar char="•"/>
            </a:pPr>
            <a:r>
              <a:rPr lang="en-US" dirty="0"/>
              <a:t>Should establish what the client is hoping to gain from the nutrition consultations and how important it is to them to achieve these changes</a:t>
            </a:r>
          </a:p>
          <a:p>
            <a:pPr marL="342900" indent="-342900">
              <a:spcBef>
                <a:spcPts val="600"/>
              </a:spcBef>
              <a:buFont typeface="Arial" panose="020B0604020202020204" pitchFamily="34" charset="0"/>
              <a:buChar char="•"/>
            </a:pPr>
            <a:r>
              <a:rPr lang="en-US" dirty="0"/>
              <a:t>Ensures both you and the client are clear on intended outcomes</a:t>
            </a:r>
          </a:p>
          <a:p>
            <a:pPr marL="342900" indent="-342900">
              <a:spcBef>
                <a:spcPts val="600"/>
              </a:spcBef>
              <a:buFont typeface="Arial" panose="020B0604020202020204" pitchFamily="34" charset="0"/>
              <a:buChar char="•"/>
            </a:pPr>
            <a:r>
              <a:rPr lang="en-US" dirty="0"/>
              <a:t>Allows client to voice their commitment to change and reasons for this.</a:t>
            </a:r>
          </a:p>
          <a:p>
            <a:pPr marL="342900" indent="-342900">
              <a:spcBef>
                <a:spcPts val="600"/>
              </a:spcBef>
              <a:buFont typeface="Arial" panose="020B0604020202020204" pitchFamily="34" charset="0"/>
              <a:buChar char="•"/>
            </a:pPr>
            <a:r>
              <a:rPr lang="en-US" dirty="0"/>
              <a:t>If client is ambivalent, motivational interviewing (MI) can be used (more on this in weeks 9-10.</a:t>
            </a:r>
          </a:p>
          <a:p>
            <a:pPr marL="342900" indent="-342900">
              <a:spcBef>
                <a:spcPts val="600"/>
              </a:spcBef>
              <a:buFont typeface="Arial" panose="020B0604020202020204" pitchFamily="34" charset="0"/>
              <a:buChar char="•"/>
            </a:pPr>
            <a:r>
              <a:rPr lang="en-US" dirty="0"/>
              <a:t>Example opening questions:</a:t>
            </a:r>
          </a:p>
          <a:p>
            <a:pPr marL="523875" lvl="1" indent="-342900">
              <a:spcBef>
                <a:spcPts val="600"/>
              </a:spcBef>
              <a:buFont typeface="Arial" panose="020B0604020202020204" pitchFamily="34" charset="0"/>
              <a:buChar char="•"/>
            </a:pPr>
            <a:r>
              <a:rPr lang="en-US" dirty="0"/>
              <a:t>“Can you tell me why you have come to see me today?”</a:t>
            </a:r>
          </a:p>
          <a:p>
            <a:pPr marL="523875" lvl="1" indent="-342900">
              <a:spcBef>
                <a:spcPts val="600"/>
              </a:spcBef>
              <a:buFont typeface="Arial" panose="020B0604020202020204" pitchFamily="34" charset="0"/>
              <a:buChar char="•"/>
            </a:pPr>
            <a:r>
              <a:rPr lang="en-US" dirty="0"/>
              <a:t>“It says on your referral that you would like to ….. Can you tell me why this is important to you?”</a:t>
            </a:r>
          </a:p>
        </p:txBody>
      </p:sp>
      <p:pic>
        <p:nvPicPr>
          <p:cNvPr id="5" name="Picture 4">
            <a:extLst>
              <a:ext uri="{FF2B5EF4-FFF2-40B4-BE49-F238E27FC236}">
                <a16:creationId xmlns:a16="http://schemas.microsoft.com/office/drawing/2014/main" id="{DAA7261F-047B-0D4F-930E-882AF920AD72}"/>
              </a:ext>
            </a:extLst>
          </p:cNvPr>
          <p:cNvPicPr>
            <a:picLocks noChangeAspect="1"/>
          </p:cNvPicPr>
          <p:nvPr/>
        </p:nvPicPr>
        <p:blipFill>
          <a:blip r:embed="rId2"/>
          <a:stretch>
            <a:fillRect/>
          </a:stretch>
        </p:blipFill>
        <p:spPr>
          <a:xfrm>
            <a:off x="6265480" y="429352"/>
            <a:ext cx="3877755" cy="2588485"/>
          </a:xfrm>
          <a:prstGeom prst="rect">
            <a:avLst/>
          </a:prstGeom>
        </p:spPr>
      </p:pic>
    </p:spTree>
    <p:extLst>
      <p:ext uri="{BB962C8B-B14F-4D97-AF65-F5344CB8AC3E}">
        <p14:creationId xmlns:p14="http://schemas.microsoft.com/office/powerpoint/2010/main" val="3158641148"/>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a:xfrm>
            <a:off x="469106" y="2027237"/>
            <a:ext cx="5591917" cy="1033854"/>
          </a:xfrm>
        </p:spPr>
        <p:txBody>
          <a:bodyPr>
            <a:noAutofit/>
          </a:bodyPr>
          <a:lstStyle/>
          <a:p>
            <a:r>
              <a:rPr lang="en-US" sz="3500" dirty="0"/>
              <a:t>Dealing with expectations</a:t>
            </a:r>
          </a:p>
        </p:txBody>
      </p:sp>
      <p:sp>
        <p:nvSpPr>
          <p:cNvPr id="9" name="Content Placeholder 8">
            <a:extLst>
              <a:ext uri="{FF2B5EF4-FFF2-40B4-BE49-F238E27FC236}">
                <a16:creationId xmlns:a16="http://schemas.microsoft.com/office/drawing/2014/main" id="{EC67F681-03C2-B646-B70B-2558053ECC16}"/>
              </a:ext>
            </a:extLst>
          </p:cNvPr>
          <p:cNvSpPr>
            <a:spLocks noGrp="1"/>
          </p:cNvSpPr>
          <p:nvPr>
            <p:ph idx="1"/>
          </p:nvPr>
        </p:nvSpPr>
        <p:spPr/>
        <p:txBody>
          <a:bodyPr>
            <a:normAutofit fontScale="92500" lnSpcReduction="10000"/>
          </a:bodyPr>
          <a:lstStyle/>
          <a:p>
            <a:pPr marL="342900" indent="-342900">
              <a:spcBef>
                <a:spcPts val="600"/>
              </a:spcBef>
              <a:buFont typeface="Arial" panose="020B0604020202020204" pitchFamily="34" charset="0"/>
              <a:buChar char="•"/>
            </a:pPr>
            <a:r>
              <a:rPr lang="en-US" dirty="0"/>
              <a:t>Clients may have unrealistic expectations about outcomes (particularly around weight loss).</a:t>
            </a:r>
          </a:p>
          <a:p>
            <a:pPr marL="342900" indent="-342900">
              <a:spcBef>
                <a:spcPts val="600"/>
              </a:spcBef>
              <a:buFont typeface="Arial" panose="020B0604020202020204" pitchFamily="34" charset="0"/>
              <a:buChar char="•"/>
            </a:pPr>
            <a:r>
              <a:rPr lang="en-US" dirty="0"/>
              <a:t>How does the client see the changes affecting them? </a:t>
            </a:r>
          </a:p>
          <a:p>
            <a:pPr marL="342900" indent="-342900">
              <a:spcBef>
                <a:spcPts val="600"/>
              </a:spcBef>
              <a:buFont typeface="Arial" panose="020B0604020202020204" pitchFamily="34" charset="0"/>
              <a:buChar char="•"/>
            </a:pPr>
            <a:r>
              <a:rPr lang="en-US" dirty="0"/>
              <a:t>Important to realistically address what nutrition interventions can/can’t achieve (if appropriate).</a:t>
            </a:r>
          </a:p>
          <a:p>
            <a:pPr marL="342900" indent="-342900">
              <a:spcBef>
                <a:spcPts val="600"/>
              </a:spcBef>
              <a:buFont typeface="Arial" panose="020B0604020202020204" pitchFamily="34" charset="0"/>
              <a:buChar char="•"/>
            </a:pPr>
            <a:r>
              <a:rPr lang="en-US" dirty="0"/>
              <a:t>May need to refer for appropriate help if any serious underlying difficulties (e.g. mental health problems).</a:t>
            </a:r>
          </a:p>
          <a:p>
            <a:pPr marL="342900" indent="-342900">
              <a:spcBef>
                <a:spcPts val="600"/>
              </a:spcBef>
              <a:buFont typeface="Arial" panose="020B0604020202020204" pitchFamily="34" charset="0"/>
              <a:buChar char="•"/>
            </a:pPr>
            <a:r>
              <a:rPr lang="en-US" dirty="0"/>
              <a:t>Expectations of the service:</a:t>
            </a:r>
          </a:p>
          <a:p>
            <a:pPr marL="523875" lvl="1" indent="-342900">
              <a:spcBef>
                <a:spcPts val="600"/>
              </a:spcBef>
              <a:buFont typeface="Arial" panose="020B0604020202020204" pitchFamily="34" charset="0"/>
              <a:buChar char="•"/>
            </a:pPr>
            <a:r>
              <a:rPr lang="en-US" dirty="0"/>
              <a:t>Frequency ad duration of appointments</a:t>
            </a:r>
          </a:p>
          <a:p>
            <a:pPr marL="523875" lvl="1" indent="-342900">
              <a:spcBef>
                <a:spcPts val="600"/>
              </a:spcBef>
              <a:buFont typeface="Arial" panose="020B0604020202020204" pitchFamily="34" charset="0"/>
              <a:buChar char="•"/>
            </a:pPr>
            <a:r>
              <a:rPr lang="en-US" dirty="0"/>
              <a:t>Content of sessions</a:t>
            </a:r>
          </a:p>
          <a:p>
            <a:pPr marL="523875" lvl="1" indent="-342900">
              <a:spcBef>
                <a:spcPts val="600"/>
              </a:spcBef>
              <a:buFont typeface="Arial" panose="020B0604020202020204" pitchFamily="34" charset="0"/>
              <a:buChar char="•"/>
            </a:pPr>
            <a:r>
              <a:rPr lang="en-US" dirty="0"/>
              <a:t>Approaches used (e.g. self-monitoring)</a:t>
            </a:r>
          </a:p>
        </p:txBody>
      </p:sp>
      <p:pic>
        <p:nvPicPr>
          <p:cNvPr id="5" name="Picture 4">
            <a:extLst>
              <a:ext uri="{FF2B5EF4-FFF2-40B4-BE49-F238E27FC236}">
                <a16:creationId xmlns:a16="http://schemas.microsoft.com/office/drawing/2014/main" id="{DAA7261F-047B-0D4F-930E-882AF920AD72}"/>
              </a:ext>
            </a:extLst>
          </p:cNvPr>
          <p:cNvPicPr>
            <a:picLocks noChangeAspect="1"/>
          </p:cNvPicPr>
          <p:nvPr/>
        </p:nvPicPr>
        <p:blipFill>
          <a:blip r:embed="rId2"/>
          <a:stretch>
            <a:fillRect/>
          </a:stretch>
        </p:blipFill>
        <p:spPr>
          <a:xfrm>
            <a:off x="6265480" y="429352"/>
            <a:ext cx="3877755" cy="2588485"/>
          </a:xfrm>
          <a:prstGeom prst="rect">
            <a:avLst/>
          </a:prstGeom>
        </p:spPr>
      </p:pic>
    </p:spTree>
    <p:extLst>
      <p:ext uri="{BB962C8B-B14F-4D97-AF65-F5344CB8AC3E}">
        <p14:creationId xmlns:p14="http://schemas.microsoft.com/office/powerpoint/2010/main" val="40776309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a:xfrm>
            <a:off x="469106" y="1646237"/>
            <a:ext cx="4343400" cy="1033854"/>
          </a:xfrm>
        </p:spPr>
        <p:txBody>
          <a:bodyPr>
            <a:noAutofit/>
          </a:bodyPr>
          <a:lstStyle/>
          <a:p>
            <a:r>
              <a:rPr lang="en-US" sz="3500" dirty="0"/>
              <a:t>Dietary assessment</a:t>
            </a:r>
          </a:p>
        </p:txBody>
      </p:sp>
      <p:sp>
        <p:nvSpPr>
          <p:cNvPr id="9" name="Content Placeholder 8">
            <a:extLst>
              <a:ext uri="{FF2B5EF4-FFF2-40B4-BE49-F238E27FC236}">
                <a16:creationId xmlns:a16="http://schemas.microsoft.com/office/drawing/2014/main" id="{EC67F681-03C2-B646-B70B-2558053ECC16}"/>
              </a:ext>
            </a:extLst>
          </p:cNvPr>
          <p:cNvSpPr>
            <a:spLocks noGrp="1"/>
          </p:cNvSpPr>
          <p:nvPr>
            <p:ph idx="1"/>
          </p:nvPr>
        </p:nvSpPr>
        <p:spPr>
          <a:xfrm>
            <a:off x="316706" y="3094037"/>
            <a:ext cx="4419600" cy="4206459"/>
          </a:xfrm>
        </p:spPr>
        <p:txBody>
          <a:bodyPr>
            <a:normAutofit fontScale="92500" lnSpcReduction="10000"/>
          </a:bodyPr>
          <a:lstStyle/>
          <a:p>
            <a:pPr marL="342900" indent="-342900">
              <a:spcBef>
                <a:spcPts val="600"/>
              </a:spcBef>
              <a:buFont typeface="Arial" panose="020B0604020202020204" pitchFamily="34" charset="0"/>
              <a:buChar char="•"/>
            </a:pPr>
            <a:r>
              <a:rPr lang="en-US" dirty="0"/>
              <a:t>Can take many forms depending on the reasons for seeking nutrition support and client capabilities. May include:</a:t>
            </a:r>
          </a:p>
          <a:p>
            <a:pPr marL="523875" lvl="1" indent="-342900">
              <a:spcBef>
                <a:spcPts val="600"/>
              </a:spcBef>
              <a:buFont typeface="Arial" panose="020B0604020202020204" pitchFamily="34" charset="0"/>
              <a:buChar char="•"/>
            </a:pPr>
            <a:r>
              <a:rPr lang="en-US" dirty="0"/>
              <a:t>Completion of detailed food diary (outside of clinic)</a:t>
            </a:r>
          </a:p>
          <a:p>
            <a:pPr marL="523875" lvl="1" indent="-342900">
              <a:spcBef>
                <a:spcPts val="600"/>
              </a:spcBef>
              <a:buFont typeface="Arial" panose="020B0604020202020204" pitchFamily="34" charset="0"/>
              <a:buChar char="•"/>
            </a:pPr>
            <a:r>
              <a:rPr lang="en-US" dirty="0"/>
              <a:t>A ‘typical day’ (taken during a clinic)</a:t>
            </a:r>
          </a:p>
          <a:p>
            <a:pPr marL="523875" lvl="1" indent="-342900">
              <a:spcBef>
                <a:spcPts val="600"/>
              </a:spcBef>
              <a:buFont typeface="Arial" panose="020B0604020202020204" pitchFamily="34" charset="0"/>
              <a:buChar char="•"/>
            </a:pPr>
            <a:r>
              <a:rPr lang="en-US" dirty="0"/>
              <a:t>A food history (taken during clinic)</a:t>
            </a:r>
          </a:p>
          <a:p>
            <a:pPr marL="342900" indent="-342900">
              <a:spcBef>
                <a:spcPts val="600"/>
              </a:spcBef>
              <a:buFont typeface="Arial" panose="020B0604020202020204" pitchFamily="34" charset="0"/>
              <a:buChar char="•"/>
            </a:pPr>
            <a:r>
              <a:rPr lang="en-US" dirty="0"/>
              <a:t>Important to explore not just </a:t>
            </a:r>
            <a:r>
              <a:rPr lang="en-US" i="1" dirty="0"/>
              <a:t>what</a:t>
            </a:r>
            <a:r>
              <a:rPr lang="en-US" dirty="0"/>
              <a:t> is eaten but </a:t>
            </a:r>
            <a:r>
              <a:rPr lang="en-US" i="1" dirty="0"/>
              <a:t>why</a:t>
            </a:r>
            <a:r>
              <a:rPr lang="en-US" dirty="0"/>
              <a:t> and </a:t>
            </a:r>
            <a:r>
              <a:rPr lang="en-US" i="1" dirty="0"/>
              <a:t>when</a:t>
            </a:r>
            <a:r>
              <a:rPr lang="en-US" dirty="0"/>
              <a:t> it is eaten.</a:t>
            </a:r>
          </a:p>
        </p:txBody>
      </p:sp>
      <p:pic>
        <p:nvPicPr>
          <p:cNvPr id="2" name="Picture 1"/>
          <p:cNvPicPr>
            <a:picLocks noChangeAspect="1"/>
          </p:cNvPicPr>
          <p:nvPr/>
        </p:nvPicPr>
        <p:blipFill rotWithShape="1">
          <a:blip r:embed="rId2"/>
          <a:srcRect l="1466" r="1801"/>
          <a:stretch/>
        </p:blipFill>
        <p:spPr>
          <a:xfrm>
            <a:off x="4964906" y="350837"/>
            <a:ext cx="5554133" cy="3990813"/>
          </a:xfrm>
          <a:prstGeom prst="rect">
            <a:avLst/>
          </a:prstGeom>
        </p:spPr>
      </p:pic>
      <p:sp>
        <p:nvSpPr>
          <p:cNvPr id="4" name="Rectangle 3"/>
          <p:cNvSpPr/>
          <p:nvPr/>
        </p:nvSpPr>
        <p:spPr>
          <a:xfrm>
            <a:off x="5726906" y="5303837"/>
            <a:ext cx="4267200" cy="1356012"/>
          </a:xfrm>
          <a:prstGeom prst="rect">
            <a:avLst/>
          </a:prstGeom>
        </p:spPr>
        <p:txBody>
          <a:bodyPr wrap="square">
            <a:spAutoFit/>
          </a:bodyPr>
          <a:lstStyle/>
          <a:p>
            <a:pPr marL="342900" indent="-342900">
              <a:spcBef>
                <a:spcPts val="600"/>
              </a:spcBef>
              <a:buFont typeface="Arial" panose="020B0604020202020204" pitchFamily="34" charset="0"/>
              <a:buChar char="•"/>
            </a:pPr>
            <a:r>
              <a:rPr lang="en-US" dirty="0"/>
              <a:t>If completing in clinic, must respond to answers in a nonjudgmental way using reflective listening skills. </a:t>
            </a:r>
          </a:p>
        </p:txBody>
      </p:sp>
      <p:sp>
        <p:nvSpPr>
          <p:cNvPr id="6" name="Rectangle 5"/>
          <p:cNvSpPr/>
          <p:nvPr/>
        </p:nvSpPr>
        <p:spPr>
          <a:xfrm>
            <a:off x="7403307" y="4465637"/>
            <a:ext cx="3048000" cy="276999"/>
          </a:xfrm>
          <a:prstGeom prst="rect">
            <a:avLst/>
          </a:prstGeom>
        </p:spPr>
        <p:txBody>
          <a:bodyPr wrap="square">
            <a:spAutoFit/>
          </a:bodyPr>
          <a:lstStyle/>
          <a:p>
            <a:r>
              <a:rPr lang="en-US" sz="1200" dirty="0"/>
              <a:t>Pearson &amp; Grace (2012, </a:t>
            </a:r>
            <a:r>
              <a:rPr lang="en-US" sz="1200" dirty="0" err="1"/>
              <a:t>pg</a:t>
            </a:r>
            <a:r>
              <a:rPr lang="en-US" sz="1200" dirty="0"/>
              <a:t> 77)</a:t>
            </a:r>
            <a:endParaRPr lang="en-GB" sz="1200" dirty="0"/>
          </a:p>
        </p:txBody>
      </p:sp>
    </p:spTree>
    <p:extLst>
      <p:ext uri="{BB962C8B-B14F-4D97-AF65-F5344CB8AC3E}">
        <p14:creationId xmlns:p14="http://schemas.microsoft.com/office/powerpoint/2010/main" val="3360267141"/>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a:xfrm>
            <a:off x="469106" y="350837"/>
            <a:ext cx="5181600" cy="1033854"/>
          </a:xfrm>
        </p:spPr>
        <p:txBody>
          <a:bodyPr>
            <a:noAutofit/>
          </a:bodyPr>
          <a:lstStyle/>
          <a:p>
            <a:r>
              <a:rPr lang="en-US" sz="3500" dirty="0"/>
              <a:t>Dietary assessment</a:t>
            </a:r>
          </a:p>
        </p:txBody>
      </p:sp>
      <p:pic>
        <p:nvPicPr>
          <p:cNvPr id="5" name="Content Placeholder 4"/>
          <p:cNvPicPr>
            <a:picLocks noGrp="1" noChangeAspect="1"/>
          </p:cNvPicPr>
          <p:nvPr>
            <p:ph idx="1"/>
          </p:nvPr>
        </p:nvPicPr>
        <p:blipFill>
          <a:blip r:embed="rId2"/>
          <a:stretch>
            <a:fillRect/>
          </a:stretch>
        </p:blipFill>
        <p:spPr>
          <a:xfrm>
            <a:off x="392906" y="1036637"/>
            <a:ext cx="7239000" cy="3352800"/>
          </a:xfrm>
          <a:prstGeom prst="rect">
            <a:avLst/>
          </a:prstGeom>
        </p:spPr>
      </p:pic>
      <p:sp>
        <p:nvSpPr>
          <p:cNvPr id="10" name="Rectangle 9"/>
          <p:cNvSpPr/>
          <p:nvPr/>
        </p:nvSpPr>
        <p:spPr>
          <a:xfrm>
            <a:off x="697706" y="4389437"/>
            <a:ext cx="3048000" cy="276999"/>
          </a:xfrm>
          <a:prstGeom prst="rect">
            <a:avLst/>
          </a:prstGeom>
        </p:spPr>
        <p:txBody>
          <a:bodyPr wrap="square">
            <a:spAutoFit/>
          </a:bodyPr>
          <a:lstStyle/>
          <a:p>
            <a:r>
              <a:rPr lang="en-US" sz="1200" dirty="0"/>
              <a:t>Pearson &amp; Grace (2012, </a:t>
            </a:r>
            <a:r>
              <a:rPr lang="en-US" sz="1200" dirty="0" err="1"/>
              <a:t>pg</a:t>
            </a:r>
            <a:r>
              <a:rPr lang="en-US" sz="1200" dirty="0"/>
              <a:t> 77)</a:t>
            </a:r>
            <a:endParaRPr lang="en-GB" sz="1200" dirty="0"/>
          </a:p>
        </p:txBody>
      </p:sp>
      <p:pic>
        <p:nvPicPr>
          <p:cNvPr id="6" name="Picture 5"/>
          <p:cNvPicPr>
            <a:picLocks noChangeAspect="1"/>
          </p:cNvPicPr>
          <p:nvPr/>
        </p:nvPicPr>
        <p:blipFill>
          <a:blip r:embed="rId3"/>
          <a:stretch>
            <a:fillRect/>
          </a:stretch>
        </p:blipFill>
        <p:spPr>
          <a:xfrm>
            <a:off x="3440906" y="4389437"/>
            <a:ext cx="6991350" cy="2247900"/>
          </a:xfrm>
          <a:prstGeom prst="rect">
            <a:avLst/>
          </a:prstGeom>
        </p:spPr>
      </p:pic>
      <p:sp>
        <p:nvSpPr>
          <p:cNvPr id="11" name="Rectangle 10"/>
          <p:cNvSpPr/>
          <p:nvPr/>
        </p:nvSpPr>
        <p:spPr>
          <a:xfrm>
            <a:off x="7860506" y="6675437"/>
            <a:ext cx="3048000" cy="276999"/>
          </a:xfrm>
          <a:prstGeom prst="rect">
            <a:avLst/>
          </a:prstGeom>
        </p:spPr>
        <p:txBody>
          <a:bodyPr wrap="square">
            <a:spAutoFit/>
          </a:bodyPr>
          <a:lstStyle/>
          <a:p>
            <a:r>
              <a:rPr lang="en-US" sz="1200" dirty="0"/>
              <a:t>Pearson &amp; Grace (2012, </a:t>
            </a:r>
            <a:r>
              <a:rPr lang="en-US" sz="1200" dirty="0" err="1"/>
              <a:t>pg</a:t>
            </a:r>
            <a:r>
              <a:rPr lang="en-US" sz="1200" dirty="0"/>
              <a:t> 78)</a:t>
            </a:r>
            <a:endParaRPr lang="en-GB" sz="1200" dirty="0"/>
          </a:p>
        </p:txBody>
      </p:sp>
    </p:spTree>
    <p:extLst>
      <p:ext uri="{BB962C8B-B14F-4D97-AF65-F5344CB8AC3E}">
        <p14:creationId xmlns:p14="http://schemas.microsoft.com/office/powerpoint/2010/main" val="1750417959"/>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a:xfrm>
            <a:off x="373100" y="1948019"/>
            <a:ext cx="5582406" cy="1033854"/>
          </a:xfrm>
        </p:spPr>
        <p:txBody>
          <a:bodyPr>
            <a:noAutofit/>
          </a:bodyPr>
          <a:lstStyle/>
          <a:p>
            <a:r>
              <a:rPr lang="en-US" sz="3500" dirty="0"/>
              <a:t>follow up appointments</a:t>
            </a:r>
          </a:p>
        </p:txBody>
      </p:sp>
      <p:sp>
        <p:nvSpPr>
          <p:cNvPr id="9" name="Content Placeholder 8">
            <a:extLst>
              <a:ext uri="{FF2B5EF4-FFF2-40B4-BE49-F238E27FC236}">
                <a16:creationId xmlns:a16="http://schemas.microsoft.com/office/drawing/2014/main" id="{EC67F681-03C2-B646-B70B-2558053ECC16}"/>
              </a:ext>
            </a:extLst>
          </p:cNvPr>
          <p:cNvSpPr>
            <a:spLocks noGrp="1"/>
          </p:cNvSpPr>
          <p:nvPr>
            <p:ph idx="1"/>
          </p:nvPr>
        </p:nvSpPr>
        <p:spPr>
          <a:xfrm>
            <a:off x="373100" y="3384362"/>
            <a:ext cx="9773406" cy="3763734"/>
          </a:xfrm>
        </p:spPr>
        <p:txBody>
          <a:bodyPr>
            <a:normAutofit lnSpcReduction="10000"/>
          </a:bodyPr>
          <a:lstStyle/>
          <a:p>
            <a:r>
              <a:rPr lang="en-US" dirty="0"/>
              <a:t>Suggested structure:</a:t>
            </a:r>
          </a:p>
          <a:p>
            <a:pPr marL="342900" indent="-342900">
              <a:buFont typeface="Arial" panose="020B0604020202020204" pitchFamily="34" charset="0"/>
              <a:buChar char="•"/>
            </a:pPr>
            <a:r>
              <a:rPr lang="en-US" dirty="0"/>
              <a:t>Review progress with changes to eating and activity (ideally using a food/activity diary).</a:t>
            </a:r>
          </a:p>
          <a:p>
            <a:pPr marL="523875" lvl="1" indent="-342900">
              <a:buFont typeface="Arial" panose="020B0604020202020204" pitchFamily="34" charset="0"/>
              <a:buChar char="•"/>
            </a:pPr>
            <a:r>
              <a:rPr lang="en-US" dirty="0"/>
              <a:t>Discuss what has gone well/not so well</a:t>
            </a:r>
          </a:p>
          <a:p>
            <a:pPr marL="882650" lvl="3" indent="-342900">
              <a:buFont typeface="Arial" panose="020B0604020202020204" pitchFamily="34" charset="0"/>
              <a:buChar char="•"/>
            </a:pPr>
            <a:r>
              <a:rPr lang="en-US" dirty="0"/>
              <a:t>Affirm success and encourage</a:t>
            </a:r>
          </a:p>
          <a:p>
            <a:pPr marL="882650" lvl="3" indent="-342900">
              <a:buFont typeface="Arial" panose="020B0604020202020204" pitchFamily="34" charset="0"/>
              <a:buChar char="•"/>
            </a:pPr>
            <a:r>
              <a:rPr lang="en-US" dirty="0"/>
              <a:t>Discuss any difficulties using active listening skills</a:t>
            </a:r>
          </a:p>
          <a:p>
            <a:pPr marL="342900" indent="-342900">
              <a:buFont typeface="Arial" panose="020B0604020202020204" pitchFamily="34" charset="0"/>
              <a:buChar char="•"/>
            </a:pPr>
            <a:r>
              <a:rPr lang="en-US" dirty="0"/>
              <a:t>Retake any relevant anthropometric measures (e.g. Weight, WC) if appropriate</a:t>
            </a:r>
          </a:p>
          <a:p>
            <a:pPr marL="342900" indent="-342900">
              <a:buFont typeface="Arial" panose="020B0604020202020204" pitchFamily="34" charset="0"/>
              <a:buChar char="•"/>
            </a:pPr>
            <a:r>
              <a:rPr lang="en-US" dirty="0"/>
              <a:t>Explore options and set new goals</a:t>
            </a:r>
          </a:p>
          <a:p>
            <a:pPr marL="342900" indent="-342900">
              <a:buFont typeface="Arial" panose="020B0604020202020204" pitchFamily="34" charset="0"/>
              <a:buChar char="•"/>
            </a:pPr>
            <a:r>
              <a:rPr lang="en-US" dirty="0"/>
              <a:t>Discuss support</a:t>
            </a:r>
          </a:p>
          <a:p>
            <a:pPr marL="342900" indent="-342900">
              <a:buFont typeface="Arial" panose="020B0604020202020204" pitchFamily="34" charset="0"/>
              <a:buChar char="•"/>
            </a:pPr>
            <a:r>
              <a:rPr lang="en-US" dirty="0"/>
              <a:t>Discuss ways of reinforcing new habits</a:t>
            </a:r>
          </a:p>
          <a:p>
            <a:pPr marL="523875" lvl="1" indent="-342900">
              <a:buFont typeface="Arial" panose="020B0604020202020204" pitchFamily="34" charset="0"/>
              <a:buChar char="•"/>
            </a:pPr>
            <a:endParaRPr lang="en-US" dirty="0"/>
          </a:p>
          <a:p>
            <a:endParaRPr lang="en-US" dirty="0"/>
          </a:p>
        </p:txBody>
      </p:sp>
      <p:pic>
        <p:nvPicPr>
          <p:cNvPr id="6" name="Picture 2" descr="http://forgoodness-sake.com/wp-content/uploads/2010/12/Consultation-Large1.jpg">
            <a:extLst>
              <a:ext uri="{FF2B5EF4-FFF2-40B4-BE49-F238E27FC236}">
                <a16:creationId xmlns:a16="http://schemas.microsoft.com/office/drawing/2014/main" id="{FB895A6E-3C97-784A-8503-6B40D07BCF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7506" y="579437"/>
            <a:ext cx="3190821" cy="2720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5861435"/>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391A748-3990-CA45-9D17-42041E7EAB84}"/>
              </a:ext>
            </a:extLst>
          </p:cNvPr>
          <p:cNvSpPr>
            <a:spLocks noGrp="1"/>
          </p:cNvSpPr>
          <p:nvPr>
            <p:ph type="body" sz="quarter" idx="14"/>
          </p:nvPr>
        </p:nvSpPr>
        <p:spPr>
          <a:xfrm>
            <a:off x="504666" y="5441953"/>
            <a:ext cx="4917440" cy="471484"/>
          </a:xfrm>
        </p:spPr>
        <p:txBody>
          <a:bodyPr/>
          <a:lstStyle/>
          <a:p>
            <a:r>
              <a:rPr lang="en-US" dirty="0"/>
              <a:t>Part 3</a:t>
            </a:r>
          </a:p>
        </p:txBody>
      </p:sp>
      <p:sp>
        <p:nvSpPr>
          <p:cNvPr id="4" name="Title 3">
            <a:extLst>
              <a:ext uri="{FF2B5EF4-FFF2-40B4-BE49-F238E27FC236}">
                <a16:creationId xmlns:a16="http://schemas.microsoft.com/office/drawing/2014/main" id="{295B398B-1569-114C-BC29-8AA925DABD8E}"/>
              </a:ext>
            </a:extLst>
          </p:cNvPr>
          <p:cNvSpPr>
            <a:spLocks noGrp="1"/>
          </p:cNvSpPr>
          <p:nvPr>
            <p:ph type="title"/>
          </p:nvPr>
        </p:nvSpPr>
        <p:spPr>
          <a:xfrm>
            <a:off x="504666" y="5913437"/>
            <a:ext cx="4917440" cy="567477"/>
          </a:xfrm>
        </p:spPr>
        <p:txBody>
          <a:bodyPr>
            <a:normAutofit fontScale="90000"/>
          </a:bodyPr>
          <a:lstStyle/>
          <a:p>
            <a:r>
              <a:rPr lang="en-US" dirty="0"/>
              <a:t>Taking a Dietary history</a:t>
            </a:r>
          </a:p>
        </p:txBody>
      </p:sp>
      <p:pic>
        <p:nvPicPr>
          <p:cNvPr id="5" name="Picture 4">
            <a:extLst>
              <a:ext uri="{FF2B5EF4-FFF2-40B4-BE49-F238E27FC236}">
                <a16:creationId xmlns:a16="http://schemas.microsoft.com/office/drawing/2014/main" id="{130539A1-E5F9-C047-89FB-D3B503A8B6E8}"/>
              </a:ext>
            </a:extLst>
          </p:cNvPr>
          <p:cNvPicPr>
            <a:picLocks noChangeAspect="1"/>
          </p:cNvPicPr>
          <p:nvPr/>
        </p:nvPicPr>
        <p:blipFill rotWithShape="1">
          <a:blip r:embed="rId2"/>
          <a:srcRect r="18294"/>
          <a:stretch/>
        </p:blipFill>
        <p:spPr>
          <a:xfrm>
            <a:off x="4812506" y="3315495"/>
            <a:ext cx="4792980" cy="2362200"/>
          </a:xfrm>
          <a:prstGeom prst="rect">
            <a:avLst/>
          </a:prstGeom>
        </p:spPr>
      </p:pic>
    </p:spTree>
    <p:extLst>
      <p:ext uri="{BB962C8B-B14F-4D97-AF65-F5344CB8AC3E}">
        <p14:creationId xmlns:p14="http://schemas.microsoft.com/office/powerpoint/2010/main" val="219391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090FC58-2CDC-C345-BE30-A59EF26097FB}"/>
              </a:ext>
            </a:extLst>
          </p:cNvPr>
          <p:cNvSpPr>
            <a:spLocks noGrp="1"/>
          </p:cNvSpPr>
          <p:nvPr>
            <p:ph type="title"/>
          </p:nvPr>
        </p:nvSpPr>
        <p:spPr/>
        <p:txBody>
          <a:bodyPr>
            <a:normAutofit/>
          </a:bodyPr>
          <a:lstStyle/>
          <a:p>
            <a:r>
              <a:rPr lang="en-US" sz="3500" dirty="0"/>
              <a:t>What is a dietary history?</a:t>
            </a:r>
          </a:p>
        </p:txBody>
      </p:sp>
      <p:sp>
        <p:nvSpPr>
          <p:cNvPr id="9" name="Content Placeholder 8">
            <a:extLst>
              <a:ext uri="{FF2B5EF4-FFF2-40B4-BE49-F238E27FC236}">
                <a16:creationId xmlns:a16="http://schemas.microsoft.com/office/drawing/2014/main" id="{EC67F681-03C2-B646-B70B-2558053ECC16}"/>
              </a:ext>
            </a:extLst>
          </p:cNvPr>
          <p:cNvSpPr>
            <a:spLocks noGrp="1"/>
          </p:cNvSpPr>
          <p:nvPr>
            <p:ph idx="1"/>
          </p:nvPr>
        </p:nvSpPr>
        <p:spPr>
          <a:xfrm>
            <a:off x="373099" y="2981873"/>
            <a:ext cx="9923149" cy="4166223"/>
          </a:xfrm>
        </p:spPr>
        <p:txBody>
          <a:bodyPr>
            <a:normAutofit/>
          </a:bodyPr>
          <a:lstStyle/>
          <a:p>
            <a:r>
              <a:rPr lang="en-GB" dirty="0"/>
              <a:t>The complete method usually consists of 3 following parts:</a:t>
            </a:r>
          </a:p>
          <a:p>
            <a:pPr marL="457200" indent="-457200">
              <a:buFont typeface="+mj-lt"/>
              <a:buAutoNum type="arabicPeriod"/>
            </a:pPr>
            <a:r>
              <a:rPr lang="en-GB" dirty="0"/>
              <a:t>Interview to estimate habitual consumption of a variety of foods at different eating occasions in a day; often begins by a 24 hr recall (considering possible seasonal or week variations).</a:t>
            </a:r>
          </a:p>
          <a:p>
            <a:pPr marL="457200" indent="-457200">
              <a:buFont typeface="+mj-lt"/>
              <a:buAutoNum type="arabicPeriod"/>
            </a:pPr>
            <a:r>
              <a:rPr lang="en-GB" dirty="0"/>
              <a:t>A FFQ to verify information. </a:t>
            </a:r>
          </a:p>
          <a:p>
            <a:pPr marL="457200" indent="-457200">
              <a:buFont typeface="+mj-lt"/>
              <a:buAutoNum type="arabicPeriod"/>
            </a:pPr>
            <a:r>
              <a:rPr lang="en-GB" dirty="0"/>
              <a:t>A 3 day dietary record.</a:t>
            </a:r>
          </a:p>
          <a:p>
            <a:pPr marL="457200" indent="-457200">
              <a:buFont typeface="+mj-lt"/>
              <a:buAutoNum type="arabicPeriod"/>
            </a:pPr>
            <a:endParaRPr lang="en-GB" dirty="0"/>
          </a:p>
          <a:p>
            <a:pPr marL="342900" indent="-342900">
              <a:buFont typeface="Arial" panose="020B0604020202020204" pitchFamily="34" charset="0"/>
              <a:buChar char="•"/>
            </a:pPr>
            <a:r>
              <a:rPr lang="en-GB" dirty="0"/>
              <a:t>More commonly, information collected is                                             limited to part 1. </a:t>
            </a:r>
          </a:p>
          <a:p>
            <a:pPr marL="342900" indent="-342900">
              <a:buFont typeface="Arial" panose="020B0604020202020204" pitchFamily="34" charset="0"/>
              <a:buChar char="•"/>
            </a:pPr>
            <a:r>
              <a:rPr lang="en-GB" dirty="0"/>
              <a:t>Photographs or food models very helpful                                                    for estimating portion sizes.</a:t>
            </a:r>
          </a:p>
        </p:txBody>
      </p:sp>
      <p:sp>
        <p:nvSpPr>
          <p:cNvPr id="3" name="Slide Number Placeholder 2">
            <a:extLst>
              <a:ext uri="{FF2B5EF4-FFF2-40B4-BE49-F238E27FC236}">
                <a16:creationId xmlns:a16="http://schemas.microsoft.com/office/drawing/2014/main" id="{92DEF368-6ADB-7B40-A060-E225259E9366}"/>
              </a:ext>
            </a:extLst>
          </p:cNvPr>
          <p:cNvSpPr>
            <a:spLocks noGrp="1"/>
          </p:cNvSpPr>
          <p:nvPr>
            <p:ph type="sldNum" sz="quarter" idx="4294967295"/>
          </p:nvPr>
        </p:nvSpPr>
        <p:spPr>
          <a:xfrm>
            <a:off x="9890125" y="6986588"/>
            <a:ext cx="801688" cy="201612"/>
          </a:xfrm>
        </p:spPr>
        <p:txBody>
          <a:bodyPr/>
          <a:lstStyle/>
          <a:p>
            <a:fld id="{7B914098-EA5F-4E0F-8262-B37EEDEAEE84}" type="slidenum">
              <a:rPr lang="en-GB" smtClean="0"/>
              <a:pPr/>
              <a:t>19</a:t>
            </a:fld>
            <a:endParaRPr lang="en-GB"/>
          </a:p>
        </p:txBody>
      </p:sp>
      <p:pic>
        <p:nvPicPr>
          <p:cNvPr id="5" name="Picture 4">
            <a:extLst>
              <a:ext uri="{FF2B5EF4-FFF2-40B4-BE49-F238E27FC236}">
                <a16:creationId xmlns:a16="http://schemas.microsoft.com/office/drawing/2014/main" id="{98FEF3A2-92DF-4343-8655-691136717C29}"/>
              </a:ext>
            </a:extLst>
          </p:cNvPr>
          <p:cNvPicPr>
            <a:picLocks noChangeAspect="1"/>
          </p:cNvPicPr>
          <p:nvPr/>
        </p:nvPicPr>
        <p:blipFill rotWithShape="1">
          <a:blip r:embed="rId2"/>
          <a:srcRect r="18294"/>
          <a:stretch/>
        </p:blipFill>
        <p:spPr>
          <a:xfrm>
            <a:off x="6537625" y="5054699"/>
            <a:ext cx="3742059" cy="1844258"/>
          </a:xfrm>
          <a:prstGeom prst="rect">
            <a:avLst/>
          </a:prstGeom>
        </p:spPr>
      </p:pic>
    </p:spTree>
    <p:extLst>
      <p:ext uri="{BB962C8B-B14F-4D97-AF65-F5344CB8AC3E}">
        <p14:creationId xmlns:p14="http://schemas.microsoft.com/office/powerpoint/2010/main" val="3884651216"/>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E26B4D-2C2E-D14A-88D6-99506DF96EF7}"/>
              </a:ext>
            </a:extLst>
          </p:cNvPr>
          <p:cNvPicPr>
            <a:picLocks noChangeAspect="1"/>
          </p:cNvPicPr>
          <p:nvPr/>
        </p:nvPicPr>
        <p:blipFill rotWithShape="1">
          <a:blip r:embed="rId2"/>
          <a:srcRect b="51617"/>
          <a:stretch/>
        </p:blipFill>
        <p:spPr>
          <a:xfrm>
            <a:off x="317027" y="296835"/>
            <a:ext cx="5056340" cy="3657600"/>
          </a:xfrm>
          <a:prstGeom prst="rect">
            <a:avLst/>
          </a:prstGeom>
        </p:spPr>
      </p:pic>
      <p:pic>
        <p:nvPicPr>
          <p:cNvPr id="5" name="Picture 4">
            <a:extLst>
              <a:ext uri="{FF2B5EF4-FFF2-40B4-BE49-F238E27FC236}">
                <a16:creationId xmlns:a16="http://schemas.microsoft.com/office/drawing/2014/main" id="{4880F5ED-05E0-B044-94CB-EC1882D23109}"/>
              </a:ext>
            </a:extLst>
          </p:cNvPr>
          <p:cNvPicPr>
            <a:picLocks noChangeAspect="1"/>
          </p:cNvPicPr>
          <p:nvPr/>
        </p:nvPicPr>
        <p:blipFill rotWithShape="1">
          <a:blip r:embed="rId2"/>
          <a:srcRect t="69152"/>
          <a:stretch/>
        </p:blipFill>
        <p:spPr>
          <a:xfrm>
            <a:off x="5469690" y="229365"/>
            <a:ext cx="4925539" cy="2332037"/>
          </a:xfrm>
          <a:prstGeom prst="rect">
            <a:avLst/>
          </a:prstGeom>
        </p:spPr>
      </p:pic>
      <p:pic>
        <p:nvPicPr>
          <p:cNvPr id="6" name="Picture 5">
            <a:extLst>
              <a:ext uri="{FF2B5EF4-FFF2-40B4-BE49-F238E27FC236}">
                <a16:creationId xmlns:a16="http://schemas.microsoft.com/office/drawing/2014/main" id="{7A576C59-C1E8-284B-9D5D-9BEB8C2792D7}"/>
              </a:ext>
            </a:extLst>
          </p:cNvPr>
          <p:cNvPicPr>
            <a:picLocks noChangeAspect="1"/>
          </p:cNvPicPr>
          <p:nvPr/>
        </p:nvPicPr>
        <p:blipFill>
          <a:blip r:embed="rId3"/>
          <a:stretch>
            <a:fillRect/>
          </a:stretch>
        </p:blipFill>
        <p:spPr>
          <a:xfrm>
            <a:off x="5504167" y="2492618"/>
            <a:ext cx="4794739" cy="5067057"/>
          </a:xfrm>
          <a:prstGeom prst="rect">
            <a:avLst/>
          </a:prstGeom>
        </p:spPr>
      </p:pic>
      <p:sp>
        <p:nvSpPr>
          <p:cNvPr id="7" name="Rectangle 6">
            <a:extLst>
              <a:ext uri="{FF2B5EF4-FFF2-40B4-BE49-F238E27FC236}">
                <a16:creationId xmlns:a16="http://schemas.microsoft.com/office/drawing/2014/main" id="{A1A39C44-9B38-224A-93EF-B37668051160}"/>
              </a:ext>
            </a:extLst>
          </p:cNvPr>
          <p:cNvSpPr/>
          <p:nvPr/>
        </p:nvSpPr>
        <p:spPr>
          <a:xfrm>
            <a:off x="317027" y="4465637"/>
            <a:ext cx="5232980" cy="2108269"/>
          </a:xfrm>
          <a:prstGeom prst="rect">
            <a:avLst/>
          </a:prstGeom>
        </p:spPr>
        <p:txBody>
          <a:bodyPr wrap="square">
            <a:spAutoFit/>
          </a:bodyPr>
          <a:lstStyle/>
          <a:p>
            <a:pPr marL="342900" indent="-342900">
              <a:spcBef>
                <a:spcPts val="600"/>
              </a:spcBef>
              <a:buFont typeface="Arial" panose="020B0604020202020204" pitchFamily="34" charset="0"/>
              <a:buChar char="•"/>
            </a:pPr>
            <a:r>
              <a:rPr lang="en-GB" sz="2100" dirty="0">
                <a:solidFill>
                  <a:srgbClr val="292B2C"/>
                </a:solidFill>
                <a:latin typeface="-apple-system"/>
              </a:rPr>
              <a:t>Open ended questions used to determine foods and drinks consumed at each meal, with specification of amounts. </a:t>
            </a:r>
          </a:p>
          <a:p>
            <a:pPr marL="342900" indent="-342900">
              <a:spcBef>
                <a:spcPts val="600"/>
              </a:spcBef>
              <a:buFont typeface="Arial" panose="020B0604020202020204" pitchFamily="34" charset="0"/>
              <a:buChar char="•"/>
            </a:pPr>
            <a:r>
              <a:rPr lang="en-GB" sz="2100" dirty="0">
                <a:solidFill>
                  <a:srgbClr val="292B2C"/>
                </a:solidFill>
                <a:latin typeface="-apple-system"/>
              </a:rPr>
              <a:t>‘cross check’ to clarify information about usual intake in the past ‘x’ month/s, depending on the aims of the assessment</a:t>
            </a:r>
            <a:r>
              <a:rPr lang="en-GB" dirty="0">
                <a:solidFill>
                  <a:srgbClr val="292B2C"/>
                </a:solidFill>
                <a:latin typeface="-apple-system"/>
              </a:rPr>
              <a:t>.</a:t>
            </a:r>
            <a:endParaRPr lang="en-US" dirty="0"/>
          </a:p>
        </p:txBody>
      </p:sp>
    </p:spTree>
    <p:extLst>
      <p:ext uri="{BB962C8B-B14F-4D97-AF65-F5344CB8AC3E}">
        <p14:creationId xmlns:p14="http://schemas.microsoft.com/office/powerpoint/2010/main" val="1638868703"/>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EAC8-0E1F-3641-AA7F-995AE6E35E79}"/>
              </a:ext>
            </a:extLst>
          </p:cNvPr>
          <p:cNvSpPr>
            <a:spLocks noGrp="1"/>
          </p:cNvSpPr>
          <p:nvPr>
            <p:ph type="title"/>
          </p:nvPr>
        </p:nvSpPr>
        <p:spPr>
          <a:xfrm>
            <a:off x="469106" y="923238"/>
            <a:ext cx="9813822" cy="1033854"/>
          </a:xfrm>
        </p:spPr>
        <p:txBody>
          <a:bodyPr>
            <a:noAutofit/>
          </a:bodyPr>
          <a:lstStyle/>
          <a:p>
            <a:r>
              <a:rPr lang="en-US" sz="3200" dirty="0"/>
              <a:t>Dietary History: why use this method?</a:t>
            </a:r>
          </a:p>
        </p:txBody>
      </p:sp>
      <p:pic>
        <p:nvPicPr>
          <p:cNvPr id="4" name="Picture 3">
            <a:extLst>
              <a:ext uri="{FF2B5EF4-FFF2-40B4-BE49-F238E27FC236}">
                <a16:creationId xmlns:a16="http://schemas.microsoft.com/office/drawing/2014/main" id="{DD3A9612-D82B-4D4C-92F7-C88F7C4EDFA6}"/>
              </a:ext>
            </a:extLst>
          </p:cNvPr>
          <p:cNvPicPr>
            <a:picLocks noChangeAspect="1"/>
          </p:cNvPicPr>
          <p:nvPr/>
        </p:nvPicPr>
        <p:blipFill>
          <a:blip r:embed="rId2"/>
          <a:stretch>
            <a:fillRect/>
          </a:stretch>
        </p:blipFill>
        <p:spPr>
          <a:xfrm>
            <a:off x="2096986" y="1570037"/>
            <a:ext cx="6558061" cy="5602582"/>
          </a:xfrm>
          <a:prstGeom prst="rect">
            <a:avLst/>
          </a:prstGeom>
        </p:spPr>
      </p:pic>
    </p:spTree>
    <p:extLst>
      <p:ext uri="{BB962C8B-B14F-4D97-AF65-F5344CB8AC3E}">
        <p14:creationId xmlns:p14="http://schemas.microsoft.com/office/powerpoint/2010/main" val="3931007422"/>
      </p:ext>
    </p:extLst>
  </p:cSld>
  <p:clrMapOvr>
    <a:masterClrMapping/>
  </p:clrMapOvr>
  <p:transition spd="slow">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27" dirty="0"/>
              <a:t>Let’s role play!</a:t>
            </a:r>
          </a:p>
        </p:txBody>
      </p:sp>
      <p:pic>
        <p:nvPicPr>
          <p:cNvPr id="1026" name="Picture 2" descr="Related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85145" y="3806960"/>
            <a:ext cx="5197277" cy="2918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2878680"/>
      </p:ext>
    </p:extLst>
  </p:cSld>
  <p:clrMapOvr>
    <a:masterClrMapping/>
  </p:clrMapOvr>
  <p:transition spd="slow">
    <p:randomBar/>
  </p:transition>
</p:sld>
</file>

<file path=ppt/theme/theme1.xml><?xml version="1.0" encoding="utf-8"?>
<a:theme xmlns:a="http://schemas.openxmlformats.org/drawingml/2006/main" name="Office Theme">
  <a:themeElements>
    <a:clrScheme name="Custom 551">
      <a:dk1>
        <a:sysClr val="windowText" lastClr="000000"/>
      </a:dk1>
      <a:lt1>
        <a:sysClr val="window" lastClr="FFFFFF"/>
      </a:lt1>
      <a:dk2>
        <a:srgbClr val="172934"/>
      </a:dk2>
      <a:lt2>
        <a:srgbClr val="E7E6E6"/>
      </a:lt2>
      <a:accent1>
        <a:srgbClr val="E30613"/>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defRPr sz="1400" dirty="0" err="1" smtClean="0">
            <a:solidFill>
              <a:schemeClr val="tx2"/>
            </a:solidFill>
          </a:defRPr>
        </a:defPPr>
      </a:lstStyle>
    </a:txDef>
  </a:objectDefaults>
  <a:extraClrSchemeLst/>
  <a:extLst>
    <a:ext uri="{05A4C25C-085E-4340-85A3-A5531E510DB2}">
      <thm15:themeFamily xmlns:thm15="http://schemas.microsoft.com/office/thememl/2012/main" name="solent-ppt-template-newlogo-highlander" id="{17CFBF37-C345-4176-826C-AD7628D0E6F6}" vid="{591DBBD7-122E-471C-B62A-F405325F16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4462</TotalTime>
  <Words>1418</Words>
  <Application>Microsoft Office PowerPoint</Application>
  <PresentationFormat>Custom</PresentationFormat>
  <Paragraphs>141</Paragraphs>
  <Slides>22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-apple-system</vt:lpstr>
      <vt:lpstr>Arial</vt:lpstr>
      <vt:lpstr>Calibri</vt:lpstr>
      <vt:lpstr>Trebuchet MS</vt:lpstr>
      <vt:lpstr>Wingdings</vt:lpstr>
      <vt:lpstr>Office Theme</vt:lpstr>
      <vt:lpstr>Communication Skills &amp; structuring consultations  </vt:lpstr>
      <vt:lpstr>Learning Objectives</vt:lpstr>
      <vt:lpstr>Communication skills</vt:lpstr>
      <vt:lpstr>PowerPoint Presentation</vt:lpstr>
      <vt:lpstr>PowerPoint Presentation</vt:lpstr>
      <vt:lpstr>Active listening &amp; attending</vt:lpstr>
      <vt:lpstr>Active listening skills</vt:lpstr>
      <vt:lpstr>Body language</vt:lpstr>
      <vt:lpstr>Now it’s your turn!</vt:lpstr>
      <vt:lpstr>Managing silences</vt:lpstr>
      <vt:lpstr>Structuring consultations</vt:lpstr>
      <vt:lpstr>The beginning</vt:lpstr>
      <vt:lpstr>Exploring Importance</vt:lpstr>
      <vt:lpstr>Dealing with expectations</vt:lpstr>
      <vt:lpstr>Dietary assessment</vt:lpstr>
      <vt:lpstr>Dietary assessment</vt:lpstr>
      <vt:lpstr>follow up appointments</vt:lpstr>
      <vt:lpstr>Taking a Dietary history</vt:lpstr>
      <vt:lpstr>What is a dietary history?</vt:lpstr>
      <vt:lpstr>PowerPoint Presentation</vt:lpstr>
      <vt:lpstr>Dietary History: why use this method?</vt:lpstr>
      <vt:lpstr>Let’s role play!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Southampton Solent University</dc:creator>
  <cp:lastModifiedBy>chris cashin</cp:lastModifiedBy>
  <cp:revision>370</cp:revision>
  <dcterms:created xsi:type="dcterms:W3CDTF">2017-02-28T18:13:28Z</dcterms:created>
  <dcterms:modified xsi:type="dcterms:W3CDTF">2019-12-05T19:31:10Z</dcterms:modified>
</cp:coreProperties>
</file>