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336" r:id="rId9"/>
    <p:sldId id="273" r:id="rId10"/>
    <p:sldId id="261" r:id="rId11"/>
    <p:sldId id="363" r:id="rId12"/>
    <p:sldId id="265" r:id="rId13"/>
    <p:sldId id="263" r:id="rId14"/>
    <p:sldId id="266"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195319-A971-C0FE-CD91-9ACE835C92C9}" v="2" dt="2026-02-15T23:23:00.579"/>
    <p1510:client id="{BD537417-80C3-D53D-74C6-04CE8F2C9FA1}" v="437" dt="2026-02-15T23:51:45.2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E1043D-BDCD-472C-B69E-45692FF585BA}" type="doc">
      <dgm:prSet loTypeId="urn:microsoft.com/office/officeart/2005/8/layout/vList2" loCatId="list" qsTypeId="urn:microsoft.com/office/officeart/2005/8/quickstyle/simple2" qsCatId="simple" csTypeId="urn:microsoft.com/office/officeart/2005/8/colors/accent0_3" csCatId="mainScheme"/>
      <dgm:spPr/>
      <dgm:t>
        <a:bodyPr/>
        <a:lstStyle/>
        <a:p>
          <a:endParaRPr lang="en-US"/>
        </a:p>
      </dgm:t>
    </dgm:pt>
    <dgm:pt modelId="{7596A0EB-F1F2-4349-9E87-1D2880E702D1}">
      <dgm:prSet/>
      <dgm:spPr/>
      <dgm:t>
        <a:bodyPr/>
        <a:lstStyle/>
        <a:p>
          <a:pPr rtl="0"/>
          <a:r>
            <a:rPr lang="en-GB" b="1" dirty="0"/>
            <a:t>Student Name: </a:t>
          </a:r>
          <a:r>
            <a:rPr lang="en-GB" b="1" dirty="0">
              <a:latin typeface="Calibri Light" panose="020F0302020204030204"/>
            </a:rPr>
            <a:t> Faisal Mahmood</a:t>
          </a:r>
          <a:endParaRPr lang="en-US" dirty="0"/>
        </a:p>
      </dgm:t>
    </dgm:pt>
    <dgm:pt modelId="{F3CEE1A4-D8EC-4B35-A859-E52F19E65666}" type="parTrans" cxnId="{66598398-2495-4090-B4AC-ACA89384FF82}">
      <dgm:prSet/>
      <dgm:spPr/>
      <dgm:t>
        <a:bodyPr/>
        <a:lstStyle/>
        <a:p>
          <a:endParaRPr lang="en-US"/>
        </a:p>
      </dgm:t>
    </dgm:pt>
    <dgm:pt modelId="{E851E16E-220F-41EF-BA78-BFF41D089FC6}" type="sibTrans" cxnId="{66598398-2495-4090-B4AC-ACA89384FF82}">
      <dgm:prSet/>
      <dgm:spPr/>
      <dgm:t>
        <a:bodyPr/>
        <a:lstStyle/>
        <a:p>
          <a:endParaRPr lang="en-US"/>
        </a:p>
      </dgm:t>
    </dgm:pt>
    <dgm:pt modelId="{16BADEFF-397E-4900-9E2C-6E9B8A0AD76F}">
      <dgm:prSet/>
      <dgm:spPr/>
      <dgm:t>
        <a:bodyPr/>
        <a:lstStyle/>
        <a:p>
          <a:pPr rtl="0"/>
          <a:r>
            <a:rPr lang="en-GB" b="1" dirty="0"/>
            <a:t>Student ID:      </a:t>
          </a:r>
          <a:r>
            <a:rPr lang="en-GB" b="1" dirty="0">
              <a:latin typeface="Calibri Light" panose="020F0302020204030204"/>
            </a:rPr>
            <a:t>   </a:t>
          </a:r>
          <a:r>
            <a:rPr lang="en-GB" b="1" dirty="0"/>
            <a:t> </a:t>
          </a:r>
          <a:r>
            <a:rPr lang="en-GB" b="1" dirty="0">
              <a:latin typeface="Calibri Light" panose="020F0302020204030204"/>
            </a:rPr>
            <a:t>2514766</a:t>
          </a:r>
          <a:endParaRPr lang="en-US" dirty="0"/>
        </a:p>
      </dgm:t>
    </dgm:pt>
    <dgm:pt modelId="{2A005E91-DEF5-4723-9646-D6F23A274D5D}" type="parTrans" cxnId="{956CCEBD-5889-4B0A-8F49-DA7D4B27EE8A}">
      <dgm:prSet/>
      <dgm:spPr/>
      <dgm:t>
        <a:bodyPr/>
        <a:lstStyle/>
        <a:p>
          <a:endParaRPr lang="en-US"/>
        </a:p>
      </dgm:t>
    </dgm:pt>
    <dgm:pt modelId="{5EAF97E4-4516-49AE-A6BB-D6E0EFC0E720}" type="sibTrans" cxnId="{956CCEBD-5889-4B0A-8F49-DA7D4B27EE8A}">
      <dgm:prSet/>
      <dgm:spPr/>
      <dgm:t>
        <a:bodyPr/>
        <a:lstStyle/>
        <a:p>
          <a:endParaRPr lang="en-US"/>
        </a:p>
      </dgm:t>
    </dgm:pt>
    <dgm:pt modelId="{6A605D9D-46F1-4C5B-8F62-691C747859EC}">
      <dgm:prSet/>
      <dgm:spPr/>
      <dgm:t>
        <a:bodyPr/>
        <a:lstStyle/>
        <a:p>
          <a:r>
            <a:rPr lang="en-GB" b="1" dirty="0"/>
            <a:t>Lecturer’s Name: </a:t>
          </a:r>
          <a:r>
            <a:rPr lang="en-GB" b="1" dirty="0">
              <a:latin typeface="Calibri Light" panose="020F0302020204030204"/>
            </a:rPr>
            <a:t>Frank</a:t>
          </a:r>
          <a:endParaRPr lang="en-US" dirty="0"/>
        </a:p>
      </dgm:t>
    </dgm:pt>
    <dgm:pt modelId="{6389CD0F-B8B3-4478-83F2-A476C4D25BB3}" type="parTrans" cxnId="{2BCD0943-F3F8-4730-9D70-513F5B1EA08C}">
      <dgm:prSet/>
      <dgm:spPr/>
      <dgm:t>
        <a:bodyPr/>
        <a:lstStyle/>
        <a:p>
          <a:endParaRPr lang="en-US"/>
        </a:p>
      </dgm:t>
    </dgm:pt>
    <dgm:pt modelId="{037A7D53-770A-4A8C-BF64-FC4444F3492C}" type="sibTrans" cxnId="{2BCD0943-F3F8-4730-9D70-513F5B1EA08C}">
      <dgm:prSet/>
      <dgm:spPr/>
      <dgm:t>
        <a:bodyPr/>
        <a:lstStyle/>
        <a:p>
          <a:endParaRPr lang="en-US"/>
        </a:p>
      </dgm:t>
    </dgm:pt>
    <dgm:pt modelId="{D8D27C9C-137A-429E-BE37-3FA0BC246B1F}">
      <dgm:prSet/>
      <dgm:spPr/>
      <dgm:t>
        <a:bodyPr/>
        <a:lstStyle/>
        <a:p>
          <a:r>
            <a:rPr lang="en-GB" b="1" dirty="0"/>
            <a:t>Module Code: 	</a:t>
          </a:r>
          <a:r>
            <a:rPr lang="en-GB" dirty="0"/>
            <a:t>LCLM 4004</a:t>
          </a:r>
          <a:endParaRPr lang="en-US" dirty="0"/>
        </a:p>
      </dgm:t>
    </dgm:pt>
    <dgm:pt modelId="{4BFC06DA-7CD0-4202-9D05-BAAF6081EC0B}" type="parTrans" cxnId="{E0A43EB0-616A-49A3-8641-20BDE7E2A72A}">
      <dgm:prSet/>
      <dgm:spPr/>
      <dgm:t>
        <a:bodyPr/>
        <a:lstStyle/>
        <a:p>
          <a:endParaRPr lang="en-US"/>
        </a:p>
      </dgm:t>
    </dgm:pt>
    <dgm:pt modelId="{753182CF-9BC5-46BC-865F-868203BE2371}" type="sibTrans" cxnId="{E0A43EB0-616A-49A3-8641-20BDE7E2A72A}">
      <dgm:prSet/>
      <dgm:spPr/>
      <dgm:t>
        <a:bodyPr/>
        <a:lstStyle/>
        <a:p>
          <a:endParaRPr lang="en-US"/>
        </a:p>
      </dgm:t>
    </dgm:pt>
    <dgm:pt modelId="{5BB431D4-ACD3-49BC-9D0E-30DF9B1C0380}">
      <dgm:prSet/>
      <dgm:spPr/>
      <dgm:t>
        <a:bodyPr/>
        <a:lstStyle/>
        <a:p>
          <a:r>
            <a:rPr lang="en-GB" b="1" dirty="0"/>
            <a:t>Module Name: 	</a:t>
          </a:r>
          <a:r>
            <a:rPr lang="en-GB" dirty="0"/>
            <a:t>Problem Solving and Decision-Making</a:t>
          </a:r>
          <a:endParaRPr lang="en-US" dirty="0"/>
        </a:p>
      </dgm:t>
    </dgm:pt>
    <dgm:pt modelId="{45A69982-4AA7-48C1-A91E-1162B00ABA37}" type="parTrans" cxnId="{EF44AA0C-31FE-4895-9C82-228032D75715}">
      <dgm:prSet/>
      <dgm:spPr/>
      <dgm:t>
        <a:bodyPr/>
        <a:lstStyle/>
        <a:p>
          <a:endParaRPr lang="en-US"/>
        </a:p>
      </dgm:t>
    </dgm:pt>
    <dgm:pt modelId="{008E19CB-B5AA-488F-9A79-52253DA4E660}" type="sibTrans" cxnId="{EF44AA0C-31FE-4895-9C82-228032D75715}">
      <dgm:prSet/>
      <dgm:spPr/>
      <dgm:t>
        <a:bodyPr/>
        <a:lstStyle/>
        <a:p>
          <a:endParaRPr lang="en-US"/>
        </a:p>
      </dgm:t>
    </dgm:pt>
    <dgm:pt modelId="{A7715BEE-E7D5-439A-9A06-D7A4FED83E75}">
      <dgm:prSet/>
      <dgm:spPr/>
      <dgm:t>
        <a:bodyPr/>
        <a:lstStyle/>
        <a:p>
          <a:r>
            <a:rPr lang="en-GB" b="1" dirty="0"/>
            <a:t>Component 1: 	</a:t>
          </a:r>
          <a:r>
            <a:rPr lang="en-GB" dirty="0"/>
            <a:t>Green Haven Florists</a:t>
          </a:r>
          <a:endParaRPr lang="en-US" dirty="0"/>
        </a:p>
      </dgm:t>
    </dgm:pt>
    <dgm:pt modelId="{9CEFF529-0A9D-4447-AD77-FA2FB99954ED}" type="parTrans" cxnId="{84F64824-29F0-4212-A41D-ACF548D5880E}">
      <dgm:prSet/>
      <dgm:spPr/>
      <dgm:t>
        <a:bodyPr/>
        <a:lstStyle/>
        <a:p>
          <a:endParaRPr lang="en-US"/>
        </a:p>
      </dgm:t>
    </dgm:pt>
    <dgm:pt modelId="{A762F060-29B9-4A07-9BDA-38E6A9719B9E}" type="sibTrans" cxnId="{84F64824-29F0-4212-A41D-ACF548D5880E}">
      <dgm:prSet/>
      <dgm:spPr/>
      <dgm:t>
        <a:bodyPr/>
        <a:lstStyle/>
        <a:p>
          <a:endParaRPr lang="en-US"/>
        </a:p>
      </dgm:t>
    </dgm:pt>
    <dgm:pt modelId="{25C4D7D0-E69D-49CD-884D-7676965AE9F0}" type="pres">
      <dgm:prSet presAssocID="{C9E1043D-BDCD-472C-B69E-45692FF585BA}" presName="linear" presStyleCnt="0">
        <dgm:presLayoutVars>
          <dgm:animLvl val="lvl"/>
          <dgm:resizeHandles val="exact"/>
        </dgm:presLayoutVars>
      </dgm:prSet>
      <dgm:spPr/>
    </dgm:pt>
    <dgm:pt modelId="{BD658D83-B75F-419F-84BF-AEB6B63BB790}" type="pres">
      <dgm:prSet presAssocID="{7596A0EB-F1F2-4349-9E87-1D2880E702D1}" presName="parentText" presStyleLbl="node1" presStyleIdx="0" presStyleCnt="6">
        <dgm:presLayoutVars>
          <dgm:chMax val="0"/>
          <dgm:bulletEnabled val="1"/>
        </dgm:presLayoutVars>
      </dgm:prSet>
      <dgm:spPr/>
    </dgm:pt>
    <dgm:pt modelId="{5268CC3E-FBD2-4DDD-A7D4-7874838F7E2D}" type="pres">
      <dgm:prSet presAssocID="{E851E16E-220F-41EF-BA78-BFF41D089FC6}" presName="spacer" presStyleCnt="0"/>
      <dgm:spPr/>
    </dgm:pt>
    <dgm:pt modelId="{BAC6B2F0-5181-4262-A984-259CC6FFB0CE}" type="pres">
      <dgm:prSet presAssocID="{16BADEFF-397E-4900-9E2C-6E9B8A0AD76F}" presName="parentText" presStyleLbl="node1" presStyleIdx="1" presStyleCnt="6">
        <dgm:presLayoutVars>
          <dgm:chMax val="0"/>
          <dgm:bulletEnabled val="1"/>
        </dgm:presLayoutVars>
      </dgm:prSet>
      <dgm:spPr/>
    </dgm:pt>
    <dgm:pt modelId="{672BD892-0F42-4596-881C-7EA4E7FF8A83}" type="pres">
      <dgm:prSet presAssocID="{5EAF97E4-4516-49AE-A6BB-D6E0EFC0E720}" presName="spacer" presStyleCnt="0"/>
      <dgm:spPr/>
    </dgm:pt>
    <dgm:pt modelId="{B5948C8D-43C8-4CB9-A1D2-66BC86304833}" type="pres">
      <dgm:prSet presAssocID="{6A605D9D-46F1-4C5B-8F62-691C747859EC}" presName="parentText" presStyleLbl="node1" presStyleIdx="2" presStyleCnt="6">
        <dgm:presLayoutVars>
          <dgm:chMax val="0"/>
          <dgm:bulletEnabled val="1"/>
        </dgm:presLayoutVars>
      </dgm:prSet>
      <dgm:spPr/>
    </dgm:pt>
    <dgm:pt modelId="{0C60DD15-BFE8-468F-8DE7-9E816D020719}" type="pres">
      <dgm:prSet presAssocID="{037A7D53-770A-4A8C-BF64-FC4444F3492C}" presName="spacer" presStyleCnt="0"/>
      <dgm:spPr/>
    </dgm:pt>
    <dgm:pt modelId="{D20AE558-7C4B-4FB2-A386-E3CB3EE46830}" type="pres">
      <dgm:prSet presAssocID="{D8D27C9C-137A-429E-BE37-3FA0BC246B1F}" presName="parentText" presStyleLbl="node1" presStyleIdx="3" presStyleCnt="6">
        <dgm:presLayoutVars>
          <dgm:chMax val="0"/>
          <dgm:bulletEnabled val="1"/>
        </dgm:presLayoutVars>
      </dgm:prSet>
      <dgm:spPr/>
    </dgm:pt>
    <dgm:pt modelId="{3723E9D6-9704-4A9B-B2F5-475EE4C28815}" type="pres">
      <dgm:prSet presAssocID="{753182CF-9BC5-46BC-865F-868203BE2371}" presName="spacer" presStyleCnt="0"/>
      <dgm:spPr/>
    </dgm:pt>
    <dgm:pt modelId="{F1581436-A721-4A49-B748-BF91599846E4}" type="pres">
      <dgm:prSet presAssocID="{5BB431D4-ACD3-49BC-9D0E-30DF9B1C0380}" presName="parentText" presStyleLbl="node1" presStyleIdx="4" presStyleCnt="6">
        <dgm:presLayoutVars>
          <dgm:chMax val="0"/>
          <dgm:bulletEnabled val="1"/>
        </dgm:presLayoutVars>
      </dgm:prSet>
      <dgm:spPr/>
    </dgm:pt>
    <dgm:pt modelId="{F22A4E56-A165-452C-95AC-BACFAA29773C}" type="pres">
      <dgm:prSet presAssocID="{008E19CB-B5AA-488F-9A79-52253DA4E660}" presName="spacer" presStyleCnt="0"/>
      <dgm:spPr/>
    </dgm:pt>
    <dgm:pt modelId="{D1CD5581-0439-4197-8E3B-C8C8EE95A98B}" type="pres">
      <dgm:prSet presAssocID="{A7715BEE-E7D5-439A-9A06-D7A4FED83E75}" presName="parentText" presStyleLbl="node1" presStyleIdx="5" presStyleCnt="6">
        <dgm:presLayoutVars>
          <dgm:chMax val="0"/>
          <dgm:bulletEnabled val="1"/>
        </dgm:presLayoutVars>
      </dgm:prSet>
      <dgm:spPr/>
    </dgm:pt>
  </dgm:ptLst>
  <dgm:cxnLst>
    <dgm:cxn modelId="{EF44AA0C-31FE-4895-9C82-228032D75715}" srcId="{C9E1043D-BDCD-472C-B69E-45692FF585BA}" destId="{5BB431D4-ACD3-49BC-9D0E-30DF9B1C0380}" srcOrd="4" destOrd="0" parTransId="{45A69982-4AA7-48C1-A91E-1162B00ABA37}" sibTransId="{008E19CB-B5AA-488F-9A79-52253DA4E660}"/>
    <dgm:cxn modelId="{92E77F1C-1C25-45E7-9559-9E3CDDDD2777}" type="presOf" srcId="{A7715BEE-E7D5-439A-9A06-D7A4FED83E75}" destId="{D1CD5581-0439-4197-8E3B-C8C8EE95A98B}" srcOrd="0" destOrd="0" presId="urn:microsoft.com/office/officeart/2005/8/layout/vList2"/>
    <dgm:cxn modelId="{84F64824-29F0-4212-A41D-ACF548D5880E}" srcId="{C9E1043D-BDCD-472C-B69E-45692FF585BA}" destId="{A7715BEE-E7D5-439A-9A06-D7A4FED83E75}" srcOrd="5" destOrd="0" parTransId="{9CEFF529-0A9D-4447-AD77-FA2FB99954ED}" sibTransId="{A762F060-29B9-4A07-9BDA-38E6A9719B9E}"/>
    <dgm:cxn modelId="{9541A63F-399D-4A0F-9FD8-AF5DD862CD0F}" type="presOf" srcId="{D8D27C9C-137A-429E-BE37-3FA0BC246B1F}" destId="{D20AE558-7C4B-4FB2-A386-E3CB3EE46830}" srcOrd="0" destOrd="0" presId="urn:microsoft.com/office/officeart/2005/8/layout/vList2"/>
    <dgm:cxn modelId="{1C1DD53F-13BE-4B8D-B2B0-465183E80BAB}" type="presOf" srcId="{16BADEFF-397E-4900-9E2C-6E9B8A0AD76F}" destId="{BAC6B2F0-5181-4262-A984-259CC6FFB0CE}" srcOrd="0" destOrd="0" presId="urn:microsoft.com/office/officeart/2005/8/layout/vList2"/>
    <dgm:cxn modelId="{2BCD0943-F3F8-4730-9D70-513F5B1EA08C}" srcId="{C9E1043D-BDCD-472C-B69E-45692FF585BA}" destId="{6A605D9D-46F1-4C5B-8F62-691C747859EC}" srcOrd="2" destOrd="0" parTransId="{6389CD0F-B8B3-4478-83F2-A476C4D25BB3}" sibTransId="{037A7D53-770A-4A8C-BF64-FC4444F3492C}"/>
    <dgm:cxn modelId="{5BA6744E-7452-4303-A9A8-BF2B164FECF7}" type="presOf" srcId="{C9E1043D-BDCD-472C-B69E-45692FF585BA}" destId="{25C4D7D0-E69D-49CD-884D-7676965AE9F0}" srcOrd="0" destOrd="0" presId="urn:microsoft.com/office/officeart/2005/8/layout/vList2"/>
    <dgm:cxn modelId="{8BCABF96-DEBD-48FB-A62A-12A3E2DD0B07}" type="presOf" srcId="{6A605D9D-46F1-4C5B-8F62-691C747859EC}" destId="{B5948C8D-43C8-4CB9-A1D2-66BC86304833}" srcOrd="0" destOrd="0" presId="urn:microsoft.com/office/officeart/2005/8/layout/vList2"/>
    <dgm:cxn modelId="{66598398-2495-4090-B4AC-ACA89384FF82}" srcId="{C9E1043D-BDCD-472C-B69E-45692FF585BA}" destId="{7596A0EB-F1F2-4349-9E87-1D2880E702D1}" srcOrd="0" destOrd="0" parTransId="{F3CEE1A4-D8EC-4B35-A859-E52F19E65666}" sibTransId="{E851E16E-220F-41EF-BA78-BFF41D089FC6}"/>
    <dgm:cxn modelId="{941AB5A3-480B-4FDF-A61E-6DBD855739F6}" type="presOf" srcId="{5BB431D4-ACD3-49BC-9D0E-30DF9B1C0380}" destId="{F1581436-A721-4A49-B748-BF91599846E4}" srcOrd="0" destOrd="0" presId="urn:microsoft.com/office/officeart/2005/8/layout/vList2"/>
    <dgm:cxn modelId="{E0A43EB0-616A-49A3-8641-20BDE7E2A72A}" srcId="{C9E1043D-BDCD-472C-B69E-45692FF585BA}" destId="{D8D27C9C-137A-429E-BE37-3FA0BC246B1F}" srcOrd="3" destOrd="0" parTransId="{4BFC06DA-7CD0-4202-9D05-BAAF6081EC0B}" sibTransId="{753182CF-9BC5-46BC-865F-868203BE2371}"/>
    <dgm:cxn modelId="{956CCEBD-5889-4B0A-8F49-DA7D4B27EE8A}" srcId="{C9E1043D-BDCD-472C-B69E-45692FF585BA}" destId="{16BADEFF-397E-4900-9E2C-6E9B8A0AD76F}" srcOrd="1" destOrd="0" parTransId="{2A005E91-DEF5-4723-9646-D6F23A274D5D}" sibTransId="{5EAF97E4-4516-49AE-A6BB-D6E0EFC0E720}"/>
    <dgm:cxn modelId="{A297D1C7-1600-4BA2-9C13-BF7A26834A94}" type="presOf" srcId="{7596A0EB-F1F2-4349-9E87-1D2880E702D1}" destId="{BD658D83-B75F-419F-84BF-AEB6B63BB790}" srcOrd="0" destOrd="0" presId="urn:microsoft.com/office/officeart/2005/8/layout/vList2"/>
    <dgm:cxn modelId="{62E5493D-F229-401E-8B7B-94D9DFF74135}" type="presParOf" srcId="{25C4D7D0-E69D-49CD-884D-7676965AE9F0}" destId="{BD658D83-B75F-419F-84BF-AEB6B63BB790}" srcOrd="0" destOrd="0" presId="urn:microsoft.com/office/officeart/2005/8/layout/vList2"/>
    <dgm:cxn modelId="{A08EE0E8-4A0F-4056-8345-E19018C6D600}" type="presParOf" srcId="{25C4D7D0-E69D-49CD-884D-7676965AE9F0}" destId="{5268CC3E-FBD2-4DDD-A7D4-7874838F7E2D}" srcOrd="1" destOrd="0" presId="urn:microsoft.com/office/officeart/2005/8/layout/vList2"/>
    <dgm:cxn modelId="{C6F26D71-255C-45EF-9CB3-F1655CD98A5F}" type="presParOf" srcId="{25C4D7D0-E69D-49CD-884D-7676965AE9F0}" destId="{BAC6B2F0-5181-4262-A984-259CC6FFB0CE}" srcOrd="2" destOrd="0" presId="urn:microsoft.com/office/officeart/2005/8/layout/vList2"/>
    <dgm:cxn modelId="{A33374E4-5BFA-4066-B8F9-902AA9E09998}" type="presParOf" srcId="{25C4D7D0-E69D-49CD-884D-7676965AE9F0}" destId="{672BD892-0F42-4596-881C-7EA4E7FF8A83}" srcOrd="3" destOrd="0" presId="urn:microsoft.com/office/officeart/2005/8/layout/vList2"/>
    <dgm:cxn modelId="{A6C37181-B0EE-4990-B0AF-9A3267729424}" type="presParOf" srcId="{25C4D7D0-E69D-49CD-884D-7676965AE9F0}" destId="{B5948C8D-43C8-4CB9-A1D2-66BC86304833}" srcOrd="4" destOrd="0" presId="urn:microsoft.com/office/officeart/2005/8/layout/vList2"/>
    <dgm:cxn modelId="{58D6DC51-F985-4A77-8FB5-CD594D60DD5D}" type="presParOf" srcId="{25C4D7D0-E69D-49CD-884D-7676965AE9F0}" destId="{0C60DD15-BFE8-468F-8DE7-9E816D020719}" srcOrd="5" destOrd="0" presId="urn:microsoft.com/office/officeart/2005/8/layout/vList2"/>
    <dgm:cxn modelId="{88027B60-9DEA-4337-B31C-EED25165EEBF}" type="presParOf" srcId="{25C4D7D0-E69D-49CD-884D-7676965AE9F0}" destId="{D20AE558-7C4B-4FB2-A386-E3CB3EE46830}" srcOrd="6" destOrd="0" presId="urn:microsoft.com/office/officeart/2005/8/layout/vList2"/>
    <dgm:cxn modelId="{BBFD4108-188C-471D-B747-CFC1C549C03B}" type="presParOf" srcId="{25C4D7D0-E69D-49CD-884D-7676965AE9F0}" destId="{3723E9D6-9704-4A9B-B2F5-475EE4C28815}" srcOrd="7" destOrd="0" presId="urn:microsoft.com/office/officeart/2005/8/layout/vList2"/>
    <dgm:cxn modelId="{FD2D3C5A-5EC2-497E-B5FA-1573C76C6345}" type="presParOf" srcId="{25C4D7D0-E69D-49CD-884D-7676965AE9F0}" destId="{F1581436-A721-4A49-B748-BF91599846E4}" srcOrd="8" destOrd="0" presId="urn:microsoft.com/office/officeart/2005/8/layout/vList2"/>
    <dgm:cxn modelId="{C0517D69-30E8-4C9D-BC38-25208406191E}" type="presParOf" srcId="{25C4D7D0-E69D-49CD-884D-7676965AE9F0}" destId="{F22A4E56-A165-452C-95AC-BACFAA29773C}" srcOrd="9" destOrd="0" presId="urn:microsoft.com/office/officeart/2005/8/layout/vList2"/>
    <dgm:cxn modelId="{7BE86339-BEEF-4ECE-B8F7-D41AE00971CE}" type="presParOf" srcId="{25C4D7D0-E69D-49CD-884D-7676965AE9F0}" destId="{D1CD5581-0439-4197-8E3B-C8C8EE95A98B}"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658D83-B75F-419F-84BF-AEB6B63BB790}">
      <dsp:nvSpPr>
        <dsp:cNvPr id="0" name=""/>
        <dsp:cNvSpPr/>
      </dsp:nvSpPr>
      <dsp:spPr>
        <a:xfrm>
          <a:off x="0" y="38484"/>
          <a:ext cx="10515600" cy="647595"/>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b="1" kern="1200" dirty="0"/>
            <a:t>Student Name: </a:t>
          </a:r>
          <a:r>
            <a:rPr lang="en-GB" sz="2700" b="1" kern="1200" dirty="0">
              <a:latin typeface="Calibri Light" panose="020F0302020204030204"/>
            </a:rPr>
            <a:t> Faisal Mahmood</a:t>
          </a:r>
          <a:endParaRPr lang="en-US" sz="2700" kern="1200" dirty="0"/>
        </a:p>
      </dsp:txBody>
      <dsp:txXfrm>
        <a:off x="31613" y="70097"/>
        <a:ext cx="10452374" cy="584369"/>
      </dsp:txXfrm>
    </dsp:sp>
    <dsp:sp modelId="{BAC6B2F0-5181-4262-A984-259CC6FFB0CE}">
      <dsp:nvSpPr>
        <dsp:cNvPr id="0" name=""/>
        <dsp:cNvSpPr/>
      </dsp:nvSpPr>
      <dsp:spPr>
        <a:xfrm>
          <a:off x="0" y="763839"/>
          <a:ext cx="10515600" cy="647595"/>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b="1" kern="1200" dirty="0"/>
            <a:t>Student ID:      </a:t>
          </a:r>
          <a:r>
            <a:rPr lang="en-GB" sz="2700" b="1" kern="1200" dirty="0">
              <a:latin typeface="Calibri Light" panose="020F0302020204030204"/>
            </a:rPr>
            <a:t>   </a:t>
          </a:r>
          <a:r>
            <a:rPr lang="en-GB" sz="2700" b="1" kern="1200" dirty="0"/>
            <a:t> </a:t>
          </a:r>
          <a:r>
            <a:rPr lang="en-GB" sz="2700" b="1" kern="1200" dirty="0">
              <a:latin typeface="Calibri Light" panose="020F0302020204030204"/>
            </a:rPr>
            <a:t>2514766</a:t>
          </a:r>
          <a:endParaRPr lang="en-US" sz="2700" kern="1200" dirty="0"/>
        </a:p>
      </dsp:txBody>
      <dsp:txXfrm>
        <a:off x="31613" y="795452"/>
        <a:ext cx="10452374" cy="584369"/>
      </dsp:txXfrm>
    </dsp:sp>
    <dsp:sp modelId="{B5948C8D-43C8-4CB9-A1D2-66BC86304833}">
      <dsp:nvSpPr>
        <dsp:cNvPr id="0" name=""/>
        <dsp:cNvSpPr/>
      </dsp:nvSpPr>
      <dsp:spPr>
        <a:xfrm>
          <a:off x="0" y="1489194"/>
          <a:ext cx="10515600" cy="647595"/>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dirty="0"/>
            <a:t>Lecturer’s Name: </a:t>
          </a:r>
          <a:r>
            <a:rPr lang="en-GB" sz="2700" b="1" kern="1200" dirty="0">
              <a:latin typeface="Calibri Light" panose="020F0302020204030204"/>
            </a:rPr>
            <a:t>Frank</a:t>
          </a:r>
          <a:endParaRPr lang="en-US" sz="2700" kern="1200" dirty="0"/>
        </a:p>
      </dsp:txBody>
      <dsp:txXfrm>
        <a:off x="31613" y="1520807"/>
        <a:ext cx="10452374" cy="584369"/>
      </dsp:txXfrm>
    </dsp:sp>
    <dsp:sp modelId="{D20AE558-7C4B-4FB2-A386-E3CB3EE46830}">
      <dsp:nvSpPr>
        <dsp:cNvPr id="0" name=""/>
        <dsp:cNvSpPr/>
      </dsp:nvSpPr>
      <dsp:spPr>
        <a:xfrm>
          <a:off x="0" y="2214549"/>
          <a:ext cx="10515600" cy="647595"/>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dirty="0"/>
            <a:t>Module Code: 	</a:t>
          </a:r>
          <a:r>
            <a:rPr lang="en-GB" sz="2700" kern="1200" dirty="0"/>
            <a:t>LCLM 4004</a:t>
          </a:r>
          <a:endParaRPr lang="en-US" sz="2700" kern="1200" dirty="0"/>
        </a:p>
      </dsp:txBody>
      <dsp:txXfrm>
        <a:off x="31613" y="2246162"/>
        <a:ext cx="10452374" cy="584369"/>
      </dsp:txXfrm>
    </dsp:sp>
    <dsp:sp modelId="{F1581436-A721-4A49-B748-BF91599846E4}">
      <dsp:nvSpPr>
        <dsp:cNvPr id="0" name=""/>
        <dsp:cNvSpPr/>
      </dsp:nvSpPr>
      <dsp:spPr>
        <a:xfrm>
          <a:off x="0" y="2939904"/>
          <a:ext cx="10515600" cy="647595"/>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dirty="0"/>
            <a:t>Module Name: 	</a:t>
          </a:r>
          <a:r>
            <a:rPr lang="en-GB" sz="2700" kern="1200" dirty="0"/>
            <a:t>Problem Solving and Decision-Making</a:t>
          </a:r>
          <a:endParaRPr lang="en-US" sz="2700" kern="1200" dirty="0"/>
        </a:p>
      </dsp:txBody>
      <dsp:txXfrm>
        <a:off x="31613" y="2971517"/>
        <a:ext cx="10452374" cy="584369"/>
      </dsp:txXfrm>
    </dsp:sp>
    <dsp:sp modelId="{D1CD5581-0439-4197-8E3B-C8C8EE95A98B}">
      <dsp:nvSpPr>
        <dsp:cNvPr id="0" name=""/>
        <dsp:cNvSpPr/>
      </dsp:nvSpPr>
      <dsp:spPr>
        <a:xfrm>
          <a:off x="0" y="3665259"/>
          <a:ext cx="10515600" cy="647595"/>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dirty="0"/>
            <a:t>Component 1: 	</a:t>
          </a:r>
          <a:r>
            <a:rPr lang="en-GB" sz="2700" kern="1200" dirty="0"/>
            <a:t>Green Haven Florists</a:t>
          </a:r>
          <a:endParaRPr lang="en-US" sz="2700" kern="1200" dirty="0"/>
        </a:p>
      </dsp:txBody>
      <dsp:txXfrm>
        <a:off x="31613" y="3696872"/>
        <a:ext cx="10452374" cy="58436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commons.wikimedia.org/wiki/file:pink_sweet_william_flowers.jpg"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hyperlink" Target="https://www.thebluediamondgallery.com/tablet/a/analysis.html"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137713708@N03/23778637103/"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descr="Ornamental design flowers hi-res stock photography and images - Alamy">
            <a:extLst>
              <a:ext uri="{FF2B5EF4-FFF2-40B4-BE49-F238E27FC236}">
                <a16:creationId xmlns:a16="http://schemas.microsoft.com/office/drawing/2014/main" id="{AE423760-2F68-C032-12D7-FCB1C4424490}"/>
              </a:ext>
            </a:extLst>
          </p:cNvPr>
          <p:cNvPicPr>
            <a:picLocks noChangeAspect="1"/>
          </p:cNvPicPr>
          <p:nvPr/>
        </p:nvPicPr>
        <p:blipFill>
          <a:blip r:embed="rId2">
            <a:duotone>
              <a:schemeClr val="bg2">
                <a:shade val="45000"/>
                <a:satMod val="135000"/>
              </a:schemeClr>
              <a:prstClr val="white"/>
            </a:duotone>
          </a:blip>
          <a:srcRect t="23398" r="9092" b="28790"/>
          <a:stretch>
            <a:fillRect/>
          </a:stretch>
        </p:blipFill>
        <p:spPr>
          <a:xfrm>
            <a:off x="20" y="10"/>
            <a:ext cx="12191980" cy="6857990"/>
          </a:xfrm>
          <a:prstGeom prst="rect">
            <a:avLst/>
          </a:prstGeom>
        </p:spPr>
      </p:pic>
      <p:sp>
        <p:nvSpPr>
          <p:cNvPr id="42" name="Rectangle 4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4" name="TextBox 3">
            <a:extLst>
              <a:ext uri="{FF2B5EF4-FFF2-40B4-BE49-F238E27FC236}">
                <a16:creationId xmlns:a16="http://schemas.microsoft.com/office/drawing/2014/main" id="{22914D4A-9A96-909E-A603-005801971796}"/>
              </a:ext>
            </a:extLst>
          </p:cNvPr>
          <p:cNvGraphicFramePr/>
          <p:nvPr>
            <p:extLst>
              <p:ext uri="{D42A27DB-BD31-4B8C-83A1-F6EECF244321}">
                <p14:modId xmlns:p14="http://schemas.microsoft.com/office/powerpoint/2010/main" val="193206781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761800" y="762001"/>
            <a:ext cx="5334197" cy="1708242"/>
          </a:xfrm>
        </p:spPr>
        <p:txBody>
          <a:bodyPr anchor="ctr">
            <a:normAutofit/>
          </a:bodyPr>
          <a:lstStyle/>
          <a:p>
            <a:r>
              <a:rPr lang="en-GB" sz="4000" b="1" u="sng">
                <a:latin typeface="Arial"/>
                <a:cs typeface="Arial"/>
              </a:rPr>
              <a:t>Content</a:t>
            </a:r>
            <a:br>
              <a:rPr lang="en-GB" sz="4000" b="1" u="sng">
                <a:latin typeface="Arial"/>
                <a:cs typeface="Arial"/>
              </a:rPr>
            </a:br>
            <a:endParaRPr lang="en-GB" sz="4000" b="1" u="sng">
              <a:latin typeface="Arial"/>
              <a:cs typeface="Arial"/>
            </a:endParaRP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761800" y="2470244"/>
            <a:ext cx="5334197" cy="3769835"/>
          </a:xfrm>
        </p:spPr>
        <p:txBody>
          <a:bodyPr vert="horz" lIns="91440" tIns="45720" rIns="91440" bIns="45720" rtlCol="0" anchor="ctr">
            <a:noAutofit/>
          </a:bodyPr>
          <a:lstStyle/>
          <a:p>
            <a:pPr marL="0" indent="0">
              <a:buNone/>
            </a:pPr>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pPr marL="0" indent="0">
              <a:buNone/>
            </a:pPr>
            <a:r>
              <a:rPr lang="en-GB" sz="2000">
                <a:latin typeface="Arial"/>
                <a:cs typeface="Arial"/>
              </a:rPr>
              <a:t>Good afternoon my name is Faisal Mahmood</a:t>
            </a:r>
            <a:endParaRPr lang="en-GB" sz="2000">
              <a:latin typeface="Arial" panose="020B0604020202020204" pitchFamily="34" charset="0"/>
              <a:cs typeface="Arial" panose="020B0604020202020204" pitchFamily="34" charset="0"/>
            </a:endParaRPr>
          </a:p>
          <a:p>
            <a:pPr marL="0" indent="0">
              <a:buNone/>
            </a:pPr>
            <a:r>
              <a:rPr lang="en-GB" sz="2000">
                <a:latin typeface="Arial"/>
                <a:cs typeface="Arial"/>
              </a:rPr>
              <a:t>In my presentation today I will Provide an overview of Green Havan Florists and the nature of problems they are been encountering</a:t>
            </a:r>
          </a:p>
          <a:p>
            <a:pPr marL="0" indent="0">
              <a:buNone/>
            </a:pPr>
            <a:r>
              <a:rPr lang="en-GB" sz="2000">
                <a:latin typeface="Arial"/>
                <a:cs typeface="Arial"/>
              </a:rPr>
              <a:t>In my presentation I will provide:</a:t>
            </a:r>
          </a:p>
          <a:p>
            <a:pPr marL="457200" indent="-457200"/>
            <a:r>
              <a:rPr lang="en-GB" sz="2000">
                <a:latin typeface="Arial"/>
                <a:cs typeface="Arial"/>
              </a:rPr>
              <a:t>Overview of Green Haven Florists</a:t>
            </a:r>
            <a:endParaRPr lang="en-GB" sz="2000">
              <a:latin typeface="Arial" panose="020B0604020202020204" pitchFamily="34" charset="0"/>
              <a:cs typeface="Arial" panose="020B0604020202020204" pitchFamily="34" charset="0"/>
            </a:endParaRPr>
          </a:p>
          <a:p>
            <a:pPr marL="457200" indent="-457200"/>
            <a:r>
              <a:rPr lang="en-GB" sz="2000">
                <a:latin typeface="Arial"/>
                <a:ea typeface="Calibri" panose="020F0502020204030204"/>
                <a:cs typeface="Arial"/>
              </a:rPr>
              <a:t>5W2H model</a:t>
            </a:r>
            <a:endParaRPr lang="en-GB" sz="2000">
              <a:latin typeface="Arial" panose="020B0604020202020204" pitchFamily="34" charset="0"/>
              <a:ea typeface="Calibri" panose="020F0502020204030204"/>
              <a:cs typeface="Arial" panose="020B0604020202020204" pitchFamily="34" charset="0"/>
            </a:endParaRPr>
          </a:p>
          <a:p>
            <a:pPr marL="457200" indent="-457200"/>
            <a:r>
              <a:rPr lang="en-GB" sz="2000">
                <a:latin typeface="Arial"/>
                <a:ea typeface="Calibri" panose="020F0502020204030204"/>
                <a:cs typeface="Arial"/>
              </a:rPr>
              <a:t>PESTEL method</a:t>
            </a:r>
            <a:endParaRPr lang="en-GB" sz="2000">
              <a:latin typeface="Arial" panose="020B0604020202020204" pitchFamily="34" charset="0"/>
              <a:ea typeface="Calibri" panose="020F0502020204030204"/>
              <a:cs typeface="Arial" panose="020B0604020202020204" pitchFamily="34" charset="0"/>
            </a:endParaRPr>
          </a:p>
          <a:p>
            <a:pPr marL="457200" indent="-457200"/>
            <a:r>
              <a:rPr lang="en-GB" sz="2000">
                <a:latin typeface="Arial"/>
                <a:ea typeface="Calibri" panose="020F0502020204030204"/>
                <a:cs typeface="Arial"/>
              </a:rPr>
              <a:t>Fishbone method</a:t>
            </a:r>
            <a:endParaRPr lang="en-GB" sz="2000">
              <a:latin typeface="Arial" panose="020B0604020202020204" pitchFamily="34" charset="0"/>
              <a:ea typeface="Calibri" panose="020F0502020204030204"/>
              <a:cs typeface="Arial" panose="020B0604020202020204" pitchFamily="34" charset="0"/>
            </a:endParaRPr>
          </a:p>
          <a:p>
            <a:pPr marL="457200" indent="-457200"/>
            <a:r>
              <a:rPr lang="en-GB" sz="2000">
                <a:latin typeface="Arial"/>
                <a:ea typeface="Calibri" panose="020F0502020204030204"/>
                <a:cs typeface="Arial"/>
              </a:rPr>
              <a:t>Summary of the key findings (references)</a:t>
            </a:r>
            <a:endParaRPr lang="en-GB" sz="2000">
              <a:latin typeface="Arial" panose="020B0604020202020204" pitchFamily="34" charset="0"/>
              <a:ea typeface="Calibri" panose="020F0502020204030204"/>
              <a:cs typeface="Arial" panose="020B0604020202020204" pitchFamily="34" charset="0"/>
            </a:endParaRPr>
          </a:p>
          <a:p>
            <a:pPr marL="457200" indent="-457200"/>
            <a:endParaRPr lang="en-GB" sz="1400">
              <a:latin typeface="Arial" panose="020B0604020202020204" pitchFamily="34" charset="0"/>
              <a:ea typeface="Calibri" panose="020F0502020204030204"/>
              <a:cs typeface="Arial" panose="020B0604020202020204" pitchFamily="34" charset="0"/>
            </a:endParaRPr>
          </a:p>
          <a:p>
            <a:endParaRPr lang="en-GB" sz="1400">
              <a:latin typeface="Arial" panose="020B0604020202020204" pitchFamily="34" charset="0"/>
              <a:ea typeface="Calibri" panose="020F0502020204030204"/>
              <a:cs typeface="Arial" panose="020B0604020202020204" pitchFamily="34" charset="0"/>
            </a:endParaRPr>
          </a:p>
          <a:p>
            <a:endParaRPr lang="en-GB" sz="1400">
              <a:latin typeface="Calibri" panose="020F0502020204030204"/>
              <a:ea typeface="Calibri" panose="020F0502020204030204"/>
              <a:cs typeface="Calibri" panose="020F0502020204030204"/>
            </a:endParaRPr>
          </a:p>
          <a:p>
            <a:endParaRPr lang="en-GB" sz="1400">
              <a:latin typeface="Calibri" panose="020F0502020204030204"/>
              <a:ea typeface="Calibri" panose="020F0502020204030204"/>
              <a:cs typeface="Calibri" panose="020F0502020204030204"/>
            </a:endParaRPr>
          </a:p>
        </p:txBody>
      </p:sp>
      <p:pic>
        <p:nvPicPr>
          <p:cNvPr id="5" name="Picture 4" descr="Red and green zoanthids on a coral reef">
            <a:extLst>
              <a:ext uri="{FF2B5EF4-FFF2-40B4-BE49-F238E27FC236}">
                <a16:creationId xmlns:a16="http://schemas.microsoft.com/office/drawing/2014/main" id="{80446ED4-1146-288A-137C-8A2E04A8EB43}"/>
              </a:ext>
            </a:extLst>
          </p:cNvPr>
          <p:cNvPicPr>
            <a:picLocks noChangeAspect="1"/>
          </p:cNvPicPr>
          <p:nvPr/>
        </p:nvPicPr>
        <p:blipFill>
          <a:blip r:embed="rId2"/>
          <a:srcRect l="14986" r="33253"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0" name="Freeform: Shape 19">
            <a:extLst>
              <a:ext uri="{FF2B5EF4-FFF2-40B4-BE49-F238E27FC236}">
                <a16:creationId xmlns:a16="http://schemas.microsoft.com/office/drawing/2014/main" id="{F8875E4C-CFFE-4552-ABC7-175C3CB757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2115403" y="633046"/>
            <a:ext cx="4539543" cy="1314996"/>
          </a:xfrm>
        </p:spPr>
        <p:txBody>
          <a:bodyPr anchor="b">
            <a:normAutofit/>
          </a:bodyPr>
          <a:lstStyle/>
          <a:p>
            <a:r>
              <a:rPr lang="en-GB" sz="3700" b="1" u="sng">
                <a:solidFill>
                  <a:schemeClr val="bg1"/>
                </a:solidFill>
                <a:latin typeface="Arial"/>
                <a:cs typeface="Arial"/>
              </a:rPr>
              <a:t>Overview of Green Havan Florists </a:t>
            </a:r>
            <a:endParaRPr lang="en-GB" sz="3700" u="sng">
              <a:solidFill>
                <a:schemeClr val="bg1"/>
              </a:solidFill>
              <a:latin typeface="Arial"/>
              <a:cs typeface="Arial"/>
            </a:endParaRPr>
          </a:p>
        </p:txBody>
      </p:sp>
      <p:sp>
        <p:nvSpPr>
          <p:cNvPr id="22" name="Freeform: Shape 21">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24" name="Freeform: Shape 23">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2115403" y="2125737"/>
            <a:ext cx="4539543" cy="4044463"/>
          </a:xfrm>
        </p:spPr>
        <p:txBody>
          <a:bodyPr vert="horz" lIns="91440" tIns="45720" rIns="91440" bIns="45720" rtlCol="0" anchor="t">
            <a:normAutofit fontScale="92500"/>
          </a:bodyPr>
          <a:lstStyle/>
          <a:p>
            <a:pPr marL="0" indent="0">
              <a:buNone/>
            </a:pPr>
            <a:r>
              <a:rPr lang="en-US" sz="2600">
                <a:solidFill>
                  <a:schemeClr val="bg1"/>
                </a:solidFill>
                <a:ea typeface="Calibri"/>
                <a:cs typeface="Calibri"/>
              </a:rPr>
              <a:t> Green Haven Florists is a small </a:t>
            </a:r>
            <a:r>
              <a:rPr lang="en-US">
                <a:solidFill>
                  <a:schemeClr val="bg1"/>
                </a:solidFill>
                <a:ea typeface="Calibri"/>
                <a:cs typeface="Calibri"/>
              </a:rPr>
              <a:t>local based flower shop based in Norwich U.K. It was founded in 2016 by two partners Liam and Priya Patel. They cater for all small parties, weddings, and funerals. The shop was doing really well at the beginning but started facing a 30% decline in sales from the past year.</a:t>
            </a:r>
            <a:endParaRPr lang="en-US">
              <a:solidFill>
                <a:schemeClr val="bg1"/>
              </a:solidFill>
              <a:latin typeface="Calibri" panose="020F0502020204030204"/>
              <a:ea typeface="Calibri"/>
              <a:cs typeface="Calibri"/>
            </a:endParaRPr>
          </a:p>
          <a:p>
            <a:pPr marL="0" indent="0">
              <a:buNone/>
            </a:pPr>
            <a:endParaRPr lang="en-GB" sz="2600">
              <a:solidFill>
                <a:schemeClr val="bg1"/>
              </a:solidFill>
              <a:latin typeface="Arial" panose="020B0604020202020204" pitchFamily="34" charset="0"/>
              <a:cs typeface="Arial" panose="020B0604020202020204" pitchFamily="34" charset="0"/>
            </a:endParaRPr>
          </a:p>
        </p:txBody>
      </p:sp>
      <p:sp>
        <p:nvSpPr>
          <p:cNvPr id="26" name="Freeform: Shape 25">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 name="Freeform: Shape 27">
            <a:extLst>
              <a:ext uri="{FF2B5EF4-FFF2-40B4-BE49-F238E27FC236}">
                <a16:creationId xmlns:a16="http://schemas.microsoft.com/office/drawing/2014/main" id="{53812026-3FC6-44DA-94EF-3B8164049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4" name="Picture 3" descr="Free Images : plant, celebration, love, decoration, color, colorful ...">
            <a:extLst>
              <a:ext uri="{FF2B5EF4-FFF2-40B4-BE49-F238E27FC236}">
                <a16:creationId xmlns:a16="http://schemas.microsoft.com/office/drawing/2014/main" id="{4AA37349-D42C-D060-76B4-63361DD09572}"/>
              </a:ext>
            </a:extLst>
          </p:cNvPr>
          <p:cNvPicPr>
            <a:picLocks noChangeAspect="1"/>
          </p:cNvPicPr>
          <p:nvPr/>
        </p:nvPicPr>
        <p:blipFill>
          <a:blip r:embed="rId2"/>
          <a:srcRect l="9046" r="24452" b="-3"/>
          <a:stretch>
            <a:fillRect/>
          </a:stretch>
        </p:blipFill>
        <p:spPr>
          <a:xfrm>
            <a:off x="6854073" y="2923953"/>
            <a:ext cx="3454390" cy="3454390"/>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pic>
        <p:nvPicPr>
          <p:cNvPr id="5" name="Picture 4" descr="A group of purple flowers&#10;&#10;AI-generated content may be incorrect.">
            <a:extLst>
              <a:ext uri="{FF2B5EF4-FFF2-40B4-BE49-F238E27FC236}">
                <a16:creationId xmlns:a16="http://schemas.microsoft.com/office/drawing/2014/main" id="{7B227D07-049B-5245-83D0-98AFBE59F27B}"/>
              </a:ext>
            </a:extLst>
          </p:cNvPr>
          <p:cNvPicPr>
            <a:picLocks noChangeAspect="1"/>
          </p:cNvPicPr>
          <p:nvPr/>
        </p:nvPicPr>
        <p:blipFill>
          <a:blip r:embed="rId3">
            <a:extLst>
              <a:ext uri="{837473B0-CC2E-450A-ABE3-18F120FF3D39}">
                <a1611:picAttrSrcUrl xmlns:a1611="http://schemas.microsoft.com/office/drawing/2016/11/main" r:id="rId4"/>
              </a:ext>
            </a:extLst>
          </a:blip>
          <a:srcRect t="6500" r="-1" b="-1"/>
          <a:stretch>
            <a:fillRect/>
          </a:stretch>
        </p:blipFill>
        <p:spPr>
          <a:xfrm>
            <a:off x="8444193" y="156675"/>
            <a:ext cx="2952748" cy="2952748"/>
          </a:xfrm>
          <a:custGeom>
            <a:avLst/>
            <a:gdLst/>
            <a:ahLst/>
            <a:cxnLst/>
            <a:rect l="l" t="t" r="r" b="b"/>
            <a:pathLst>
              <a:path w="2361890" h="2361890">
                <a:moveTo>
                  <a:pt x="1180945" y="0"/>
                </a:moveTo>
                <a:cubicBezTo>
                  <a:pt x="1833163" y="0"/>
                  <a:pt x="2361890" y="528727"/>
                  <a:pt x="2361890" y="1180945"/>
                </a:cubicBezTo>
                <a:cubicBezTo>
                  <a:pt x="2361890" y="1833163"/>
                  <a:pt x="1833163" y="2361890"/>
                  <a:pt x="1180945" y="2361890"/>
                </a:cubicBezTo>
                <a:cubicBezTo>
                  <a:pt x="528727" y="2361890"/>
                  <a:pt x="0" y="1833163"/>
                  <a:pt x="0" y="1180945"/>
                </a:cubicBezTo>
                <a:cubicBezTo>
                  <a:pt x="0" y="528727"/>
                  <a:pt x="528727" y="0"/>
                  <a:pt x="1180945" y="0"/>
                </a:cubicBezTo>
                <a:close/>
              </a:path>
            </a:pathLst>
          </a:custGeom>
        </p:spPr>
      </p:pic>
      <p:grpSp>
        <p:nvGrpSpPr>
          <p:cNvPr id="30"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31" name="Freeform: Shape 30">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640080" y="325369"/>
            <a:ext cx="4368602" cy="1956841"/>
          </a:xfrm>
        </p:spPr>
        <p:txBody>
          <a:bodyPr anchor="b">
            <a:normAutofit fontScale="90000"/>
          </a:bodyPr>
          <a:lstStyle/>
          <a:p>
            <a:r>
              <a:rPr lang="en-GB" sz="3800" b="1" u="sng" dirty="0">
                <a:latin typeface="Arial"/>
                <a:cs typeface="Arial"/>
              </a:rPr>
              <a:t>The Problems Green Haven Florists Is Facing. </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467552" y="2283427"/>
            <a:ext cx="4243589" cy="3320668"/>
          </a:xfrm>
        </p:spPr>
        <p:txBody>
          <a:bodyPr vert="horz" lIns="91440" tIns="45720" rIns="91440" bIns="45720" rtlCol="0" anchor="t">
            <a:noAutofit/>
          </a:bodyPr>
          <a:lstStyle/>
          <a:p>
            <a:pPr marL="0" indent="0">
              <a:buNone/>
            </a:pPr>
            <a:endParaRPr lang="en-GB" sz="2000" dirty="0">
              <a:latin typeface="Arial"/>
              <a:cs typeface="Arial"/>
            </a:endParaRPr>
          </a:p>
          <a:p>
            <a:r>
              <a:rPr lang="en-GB" sz="2000" dirty="0">
                <a:latin typeface="Arial"/>
                <a:cs typeface="Arial"/>
              </a:rPr>
              <a:t>30% Drop in sales from the last year</a:t>
            </a:r>
          </a:p>
          <a:p>
            <a:r>
              <a:rPr lang="en-GB" sz="2000" dirty="0">
                <a:latin typeface="Arial"/>
                <a:cs typeface="Arial"/>
              </a:rPr>
              <a:t>Reduced foot traffic from closure of nearby businesses</a:t>
            </a:r>
          </a:p>
          <a:p>
            <a:r>
              <a:rPr lang="en-GB" sz="2000" dirty="0">
                <a:latin typeface="Arial"/>
                <a:cs typeface="Arial"/>
              </a:rPr>
              <a:t>2 new competitors coming in the same field with a wider audience online and selling better and cheaper flowers</a:t>
            </a:r>
          </a:p>
          <a:p>
            <a:r>
              <a:rPr lang="en-GB" sz="2000" dirty="0">
                <a:latin typeface="Arial"/>
                <a:cs typeface="Arial"/>
              </a:rPr>
              <a:t>Price of fresh flowers increasing and having less supply</a:t>
            </a:r>
            <a:endParaRPr lang="en-GB" sz="2000" dirty="0">
              <a:latin typeface="Arial" panose="020B0604020202020204" pitchFamily="34" charset="0"/>
              <a:cs typeface="Arial" panose="020B0604020202020204" pitchFamily="34" charset="0"/>
            </a:endParaRPr>
          </a:p>
        </p:txBody>
      </p:sp>
      <p:pic>
        <p:nvPicPr>
          <p:cNvPr id="4" name="Picture 3" descr="Clipart - Exclamation icons">
            <a:extLst>
              <a:ext uri="{FF2B5EF4-FFF2-40B4-BE49-F238E27FC236}">
                <a16:creationId xmlns:a16="http://schemas.microsoft.com/office/drawing/2014/main" id="{5A37B67D-57C7-4832-8DAF-0A1958F4CE41}"/>
              </a:ext>
            </a:extLst>
          </p:cNvPr>
          <p:cNvPicPr>
            <a:picLocks noChangeAspect="1"/>
          </p:cNvPicPr>
          <p:nvPr/>
        </p:nvPicPr>
        <p:blipFill>
          <a:blip r:embed="rId2"/>
          <a:srcRect t="979" b="3062"/>
          <a:stretch>
            <a:fillRect/>
          </a:stretch>
        </p:blipFill>
        <p:spPr>
          <a:xfrm>
            <a:off x="6979475" y="1610274"/>
            <a:ext cx="3327568" cy="340742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a:p>
          <a:p>
            <a:pPr marL="0" indent="0">
              <a:buNone/>
            </a:pPr>
            <a:endParaRPr lang="en-GB"/>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595831238"/>
              </p:ext>
            </p:extLst>
          </p:nvPr>
        </p:nvGraphicFramePr>
        <p:xfrm>
          <a:off x="330679" y="934528"/>
          <a:ext cx="11215476" cy="5006934"/>
        </p:xfrm>
        <a:graphic>
          <a:graphicData uri="http://schemas.openxmlformats.org/drawingml/2006/table">
            <a:tbl>
              <a:tblPr firstRow="1" bandRow="1">
                <a:tableStyleId>{93296810-A885-4BE3-A3E7-6D5BEEA58F35}</a:tableStyleId>
              </a:tblPr>
              <a:tblGrid>
                <a:gridCol w="1610590">
                  <a:extLst>
                    <a:ext uri="{9D8B030D-6E8A-4147-A177-3AD203B41FA5}">
                      <a16:colId xmlns:a16="http://schemas.microsoft.com/office/drawing/2014/main" val="516700139"/>
                    </a:ext>
                  </a:extLst>
                </a:gridCol>
                <a:gridCol w="1309183">
                  <a:extLst>
                    <a:ext uri="{9D8B030D-6E8A-4147-A177-3AD203B41FA5}">
                      <a16:colId xmlns:a16="http://schemas.microsoft.com/office/drawing/2014/main" val="1482979515"/>
                    </a:ext>
                  </a:extLst>
                </a:gridCol>
                <a:gridCol w="1459887">
                  <a:extLst>
                    <a:ext uri="{9D8B030D-6E8A-4147-A177-3AD203B41FA5}">
                      <a16:colId xmlns:a16="http://schemas.microsoft.com/office/drawing/2014/main" val="1537974666"/>
                    </a:ext>
                  </a:extLst>
                </a:gridCol>
                <a:gridCol w="1961260">
                  <a:extLst>
                    <a:ext uri="{9D8B030D-6E8A-4147-A177-3AD203B41FA5}">
                      <a16:colId xmlns:a16="http://schemas.microsoft.com/office/drawing/2014/main" val="2616223528"/>
                    </a:ext>
                  </a:extLst>
                </a:gridCol>
                <a:gridCol w="1869611">
                  <a:extLst>
                    <a:ext uri="{9D8B030D-6E8A-4147-A177-3AD203B41FA5}">
                      <a16:colId xmlns:a16="http://schemas.microsoft.com/office/drawing/2014/main" val="3425015451"/>
                    </a:ext>
                  </a:extLst>
                </a:gridCol>
                <a:gridCol w="1374715">
                  <a:extLst>
                    <a:ext uri="{9D8B030D-6E8A-4147-A177-3AD203B41FA5}">
                      <a16:colId xmlns:a16="http://schemas.microsoft.com/office/drawing/2014/main" val="1430925739"/>
                    </a:ext>
                  </a:extLst>
                </a:gridCol>
                <a:gridCol w="1630230">
                  <a:extLst>
                    <a:ext uri="{9D8B030D-6E8A-4147-A177-3AD203B41FA5}">
                      <a16:colId xmlns:a16="http://schemas.microsoft.com/office/drawing/2014/main" val="283900714"/>
                    </a:ext>
                  </a:extLst>
                </a:gridCol>
              </a:tblGrid>
              <a:tr h="498713">
                <a:tc gridSpan="7">
                  <a:txBody>
                    <a:bodyPr/>
                    <a:lstStyle/>
                    <a:p>
                      <a:pPr algn="ctr"/>
                      <a:r>
                        <a:rPr lang="en-GB" sz="2400" dirty="0">
                          <a:solidFill>
                            <a:schemeClr val="tx1"/>
                          </a:solidFill>
                        </a:rPr>
                        <a:t>Identify the Root Problem</a:t>
                      </a:r>
                    </a:p>
                  </a:txBody>
                  <a:tcPr>
                    <a:solidFill>
                      <a:schemeClr val="bg2"/>
                    </a:solidFill>
                  </a:tcPr>
                </a:tc>
                <a:tc hMerge="1">
                  <a:txBody>
                    <a:bodyPr/>
                    <a:lstStyle/>
                    <a:p>
                      <a:pPr algn="ctr"/>
                      <a:endParaRPr lang="en-GB" sz="2400">
                        <a:solidFill>
                          <a:schemeClr val="tx1"/>
                        </a:solidFill>
                      </a:endParaRPr>
                    </a:p>
                  </a:txBody>
                  <a:tcPr>
                    <a:solidFill>
                      <a:srgbClr val="FFC000"/>
                    </a:solidFill>
                  </a:tcPr>
                </a:tc>
                <a:tc hMerge="1">
                  <a:txBody>
                    <a:bodyPr/>
                    <a:lstStyle/>
                    <a:p>
                      <a:pPr algn="ctr"/>
                      <a:endParaRPr lang="en-GB" sz="2400">
                        <a:solidFill>
                          <a:schemeClr val="tx1"/>
                        </a:solidFill>
                      </a:endParaRPr>
                    </a:p>
                  </a:txBody>
                  <a:tcPr>
                    <a:solidFill>
                      <a:srgbClr val="FFFF00"/>
                    </a:solidFill>
                  </a:tcPr>
                </a:tc>
                <a:tc hMerge="1">
                  <a:txBody>
                    <a:bodyPr/>
                    <a:lstStyle/>
                    <a:p>
                      <a:pPr algn="ctr"/>
                      <a:endParaRPr lang="en-GB" sz="2400">
                        <a:solidFill>
                          <a:schemeClr val="tx1"/>
                        </a:solidFill>
                      </a:endParaRPr>
                    </a:p>
                  </a:txBody>
                  <a:tcPr>
                    <a:solidFill>
                      <a:srgbClr val="92D050"/>
                    </a:solidFill>
                  </a:tcPr>
                </a:tc>
                <a:tc hMerge="1">
                  <a:txBody>
                    <a:bodyPr/>
                    <a:lstStyle/>
                    <a:p>
                      <a:pPr algn="ctr"/>
                      <a:endParaRPr lang="en-GB" sz="2400">
                        <a:solidFill>
                          <a:schemeClr val="tx1"/>
                        </a:solidFill>
                      </a:endParaRPr>
                    </a:p>
                  </a:txBody>
                  <a:tcPr>
                    <a:solidFill>
                      <a:srgbClr val="00B0F0"/>
                    </a:solidFill>
                  </a:tcPr>
                </a:tc>
                <a:tc hMerge="1">
                  <a:txBody>
                    <a:bodyPr/>
                    <a:lstStyle/>
                    <a:p>
                      <a:pPr algn="ctr"/>
                      <a:endParaRPr lang="en-GB" sz="2400">
                        <a:solidFill>
                          <a:schemeClr val="tx1"/>
                        </a:solidFill>
                      </a:endParaRPr>
                    </a:p>
                  </a:txBody>
                  <a:tcPr>
                    <a:solidFill>
                      <a:srgbClr val="0070C0"/>
                    </a:solidFill>
                  </a:tcPr>
                </a:tc>
                <a:tc hMerge="1">
                  <a:txBody>
                    <a:bodyPr/>
                    <a:lstStyle/>
                    <a:p>
                      <a:pPr algn="ctr"/>
                      <a:endParaRPr lang="en-GB" sz="2400">
                        <a:solidFill>
                          <a:schemeClr val="tx1"/>
                        </a:solidFill>
                      </a:endParaRPr>
                    </a:p>
                  </a:txBody>
                  <a:tcPr>
                    <a:solidFill>
                      <a:srgbClr val="7030A0"/>
                    </a:solidFill>
                  </a:tcPr>
                </a:tc>
                <a:extLst>
                  <a:ext uri="{0D108BD9-81ED-4DB2-BD59-A6C34878D82A}">
                    <a16:rowId xmlns:a16="http://schemas.microsoft.com/office/drawing/2014/main" val="680339614"/>
                  </a:ext>
                </a:extLst>
              </a:tr>
              <a:tr h="897684">
                <a:tc>
                  <a:txBody>
                    <a:bodyPr/>
                    <a:lstStyle/>
                    <a:p>
                      <a:pPr algn="ctr"/>
                      <a:r>
                        <a:rPr lang="en-GB" sz="2400" b="1" dirty="0">
                          <a:solidFill>
                            <a:schemeClr val="tx1"/>
                          </a:solidFill>
                        </a:rPr>
                        <a:t>What?</a:t>
                      </a:r>
                    </a:p>
                  </a:txBody>
                  <a:tcPr>
                    <a:solidFill>
                      <a:srgbClr val="FF0000"/>
                    </a:solidFill>
                  </a:tcPr>
                </a:tc>
                <a:tc>
                  <a:txBody>
                    <a:bodyPr/>
                    <a:lstStyle/>
                    <a:p>
                      <a:pPr algn="ctr"/>
                      <a:r>
                        <a:rPr lang="en-GB" sz="2400" b="1" dirty="0">
                          <a:solidFill>
                            <a:schemeClr val="tx1"/>
                          </a:solidFill>
                        </a:rPr>
                        <a:t>Where? </a:t>
                      </a:r>
                    </a:p>
                  </a:txBody>
                  <a:tcPr>
                    <a:solidFill>
                      <a:srgbClr val="FFC000"/>
                    </a:solidFill>
                  </a:tcPr>
                </a:tc>
                <a:tc>
                  <a:txBody>
                    <a:bodyPr/>
                    <a:lstStyle/>
                    <a:p>
                      <a:pPr algn="ctr"/>
                      <a:r>
                        <a:rPr lang="en-GB" sz="2400" b="1" dirty="0">
                          <a:solidFill>
                            <a:schemeClr val="tx1"/>
                          </a:solidFill>
                        </a:rPr>
                        <a:t>When?</a:t>
                      </a:r>
                    </a:p>
                  </a:txBody>
                  <a:tcPr>
                    <a:solidFill>
                      <a:srgbClr val="FFFF00"/>
                    </a:solidFill>
                  </a:tcPr>
                </a:tc>
                <a:tc>
                  <a:txBody>
                    <a:bodyPr/>
                    <a:lstStyle/>
                    <a:p>
                      <a:pPr algn="ctr"/>
                      <a:r>
                        <a:rPr lang="en-GB" sz="2400" b="1" dirty="0">
                          <a:solidFill>
                            <a:schemeClr val="tx1"/>
                          </a:solidFill>
                        </a:rPr>
                        <a:t>Who?</a:t>
                      </a:r>
                    </a:p>
                  </a:txBody>
                  <a:tcPr>
                    <a:solidFill>
                      <a:srgbClr val="92D050"/>
                    </a:solidFill>
                  </a:tcPr>
                </a:tc>
                <a:tc>
                  <a:txBody>
                    <a:bodyPr/>
                    <a:lstStyle/>
                    <a:p>
                      <a:pPr algn="ctr"/>
                      <a:r>
                        <a:rPr lang="en-GB" sz="2400" b="1" dirty="0">
                          <a:solidFill>
                            <a:schemeClr val="tx1"/>
                          </a:solidFill>
                        </a:rPr>
                        <a:t>Why?</a:t>
                      </a:r>
                    </a:p>
                  </a:txBody>
                  <a:tcPr>
                    <a:solidFill>
                      <a:srgbClr val="00B0F0"/>
                    </a:solidFill>
                  </a:tcPr>
                </a:tc>
                <a:tc>
                  <a:txBody>
                    <a:bodyPr/>
                    <a:lstStyle/>
                    <a:p>
                      <a:pPr algn="ctr"/>
                      <a:r>
                        <a:rPr lang="en-GB" sz="2400" b="1" dirty="0">
                          <a:solidFill>
                            <a:schemeClr val="tx1"/>
                          </a:solidFill>
                        </a:rPr>
                        <a:t>How?</a:t>
                      </a:r>
                    </a:p>
                  </a:txBody>
                  <a:tcPr>
                    <a:solidFill>
                      <a:srgbClr val="0070C0"/>
                    </a:solidFill>
                  </a:tcPr>
                </a:tc>
                <a:tc>
                  <a:txBody>
                    <a:bodyPr/>
                    <a:lstStyle/>
                    <a:p>
                      <a:pPr algn="ctr"/>
                      <a:r>
                        <a:rPr lang="en-GB" sz="2400" b="1" dirty="0">
                          <a:solidFill>
                            <a:schemeClr val="tx1"/>
                          </a:solidFill>
                        </a:rPr>
                        <a:t>How much?</a:t>
                      </a:r>
                    </a:p>
                  </a:txBody>
                  <a:tcPr>
                    <a:solidFill>
                      <a:srgbClr val="7030A0"/>
                    </a:solidFill>
                  </a:tcPr>
                </a:tc>
                <a:extLst>
                  <a:ext uri="{0D108BD9-81ED-4DB2-BD59-A6C34878D82A}">
                    <a16:rowId xmlns:a16="http://schemas.microsoft.com/office/drawing/2014/main" val="1480788629"/>
                  </a:ext>
                </a:extLst>
              </a:tr>
              <a:tr h="1246782">
                <a:tc>
                  <a:txBody>
                    <a:bodyPr/>
                    <a:lstStyle/>
                    <a:p>
                      <a:r>
                        <a:rPr lang="en-GB" b="1" dirty="0"/>
                        <a:t>What effect is it having?</a:t>
                      </a:r>
                    </a:p>
                  </a:txBody>
                  <a:tcPr>
                    <a:solidFill>
                      <a:srgbClr val="FF0000"/>
                    </a:solidFill>
                  </a:tcPr>
                </a:tc>
                <a:tc>
                  <a:txBody>
                    <a:bodyPr/>
                    <a:lstStyle/>
                    <a:p>
                      <a:r>
                        <a:rPr lang="en-GB" b="1" dirty="0"/>
                        <a:t>Where is the problem occurring?</a:t>
                      </a:r>
                    </a:p>
                  </a:txBody>
                  <a:tcPr>
                    <a:solidFill>
                      <a:srgbClr val="FFC000"/>
                    </a:solidFill>
                  </a:tcPr>
                </a:tc>
                <a:tc>
                  <a:txBody>
                    <a:bodyPr/>
                    <a:lstStyle/>
                    <a:p>
                      <a:r>
                        <a:rPr lang="en-GB" b="1" dirty="0"/>
                        <a:t>When was the problem first noticed?</a:t>
                      </a:r>
                    </a:p>
                  </a:txBody>
                  <a:tcPr>
                    <a:solidFill>
                      <a:srgbClr val="FFFF00"/>
                    </a:solidFill>
                  </a:tcPr>
                </a:tc>
                <a:tc>
                  <a:txBody>
                    <a:bodyPr/>
                    <a:lstStyle/>
                    <a:p>
                      <a:r>
                        <a:rPr lang="en-GB" b="1" dirty="0"/>
                        <a:t>Who is impacted by the problem?</a:t>
                      </a:r>
                    </a:p>
                  </a:txBody>
                  <a:tcPr>
                    <a:solidFill>
                      <a:srgbClr val="92D050"/>
                    </a:solidFill>
                  </a:tcPr>
                </a:tc>
                <a:tc>
                  <a:txBody>
                    <a:bodyPr/>
                    <a:lstStyle/>
                    <a:p>
                      <a:r>
                        <a:rPr lang="en-GB" b="1" dirty="0"/>
                        <a:t>Why is the problem happening?</a:t>
                      </a:r>
                    </a:p>
                  </a:txBody>
                  <a:tcPr>
                    <a:solidFill>
                      <a:srgbClr val="00B0F0"/>
                    </a:solidFill>
                  </a:tcPr>
                </a:tc>
                <a:tc>
                  <a:txBody>
                    <a:bodyPr/>
                    <a:lstStyle/>
                    <a:p>
                      <a:r>
                        <a:rPr lang="en-GB" b="1" dirty="0"/>
                        <a:t>How serious is the problem?</a:t>
                      </a:r>
                    </a:p>
                  </a:txBody>
                  <a:tcPr>
                    <a:solidFill>
                      <a:srgbClr val="0070C0"/>
                    </a:solidFill>
                  </a:tcPr>
                </a:tc>
                <a:tc>
                  <a:txBody>
                    <a:bodyPr/>
                    <a:lstStyle/>
                    <a:p>
                      <a:r>
                        <a:rPr lang="en-GB" b="1" dirty="0"/>
                        <a:t>How much money is being lost?</a:t>
                      </a:r>
                    </a:p>
                  </a:txBody>
                  <a:tcPr>
                    <a:solidFill>
                      <a:srgbClr val="7030A0"/>
                    </a:solidFill>
                  </a:tcPr>
                </a:tc>
                <a:extLst>
                  <a:ext uri="{0D108BD9-81ED-4DB2-BD59-A6C34878D82A}">
                    <a16:rowId xmlns:a16="http://schemas.microsoft.com/office/drawing/2014/main" val="2046650194"/>
                  </a:ext>
                </a:extLst>
              </a:tr>
              <a:tr h="2363755">
                <a:tc>
                  <a:txBody>
                    <a:bodyPr/>
                    <a:lstStyle/>
                    <a:p>
                      <a:pPr marL="285750" indent="-285750">
                        <a:buFont typeface="Arial" panose="020B0604020202020204" pitchFamily="34" charset="0"/>
                        <a:buChar char="•"/>
                      </a:pPr>
                      <a:r>
                        <a:rPr lang="en-GB" sz="1800" b="1" dirty="0"/>
                        <a:t>30% decline in sales in the Past year</a:t>
                      </a:r>
                    </a:p>
                  </a:txBody>
                  <a:tcPr>
                    <a:solidFill>
                      <a:srgbClr val="FF0000"/>
                    </a:solidFill>
                  </a:tcPr>
                </a:tc>
                <a:tc>
                  <a:txBody>
                    <a:bodyPr/>
                    <a:lstStyle/>
                    <a:p>
                      <a:pPr marL="285750" indent="-285750">
                        <a:buFont typeface="Arial" panose="020B0604020202020204" pitchFamily="34" charset="0"/>
                        <a:buChar char="•"/>
                      </a:pPr>
                      <a:r>
                        <a:rPr lang="en-GB" b="1" dirty="0"/>
                        <a:t>At green haven florists shop located Norwich UK</a:t>
                      </a:r>
                    </a:p>
                  </a:txBody>
                  <a:tcPr>
                    <a:solidFill>
                      <a:srgbClr val="FFC000"/>
                    </a:solidFill>
                  </a:tcPr>
                </a:tc>
                <a:tc>
                  <a:txBody>
                    <a:bodyPr/>
                    <a:lstStyle/>
                    <a:p>
                      <a:pPr marL="285750" indent="-285750">
                        <a:buFont typeface="Arial" panose="020B0604020202020204" pitchFamily="34" charset="0"/>
                        <a:buChar char="•"/>
                      </a:pPr>
                      <a:r>
                        <a:rPr lang="en-GB" b="1" dirty="0"/>
                        <a:t>Over the past 12 months</a:t>
                      </a:r>
                    </a:p>
                  </a:txBody>
                  <a:tcPr>
                    <a:solidFill>
                      <a:srgbClr val="FFFF00"/>
                    </a:solidFill>
                  </a:tcPr>
                </a:tc>
                <a:tc>
                  <a:txBody>
                    <a:bodyPr/>
                    <a:lstStyle/>
                    <a:p>
                      <a:pPr marL="285750" indent="-285750">
                        <a:buFont typeface="Arial" panose="020B0604020202020204" pitchFamily="34" charset="0"/>
                        <a:buChar char="•"/>
                      </a:pPr>
                      <a:r>
                        <a:rPr lang="en-GB" b="1" dirty="0"/>
                        <a:t>Liam and Priya and the </a:t>
                      </a:r>
                      <a:r>
                        <a:rPr lang="en-GB" b="1" err="1"/>
                        <a:t>the</a:t>
                      </a:r>
                      <a:r>
                        <a:rPr lang="en-GB" b="1" dirty="0"/>
                        <a:t> customers</a:t>
                      </a:r>
                    </a:p>
                  </a:txBody>
                  <a:tcPr>
                    <a:solidFill>
                      <a:srgbClr val="92D050"/>
                    </a:solidFill>
                  </a:tcPr>
                </a:tc>
                <a:tc>
                  <a:txBody>
                    <a:bodyPr/>
                    <a:lstStyle/>
                    <a:p>
                      <a:pPr marL="285750" indent="-285750">
                        <a:buFont typeface="Arial" panose="020B0604020202020204" pitchFamily="34" charset="0"/>
                        <a:buChar char="•"/>
                      </a:pPr>
                      <a:r>
                        <a:rPr lang="en-GB" b="1" dirty="0"/>
                        <a:t>Less supply</a:t>
                      </a:r>
                    </a:p>
                    <a:p>
                      <a:pPr marL="285750" lvl="0" indent="-285750">
                        <a:buFont typeface="Arial" panose="020B0604020202020204" pitchFamily="34" charset="0"/>
                        <a:buChar char="•"/>
                      </a:pPr>
                      <a:r>
                        <a:rPr lang="en-GB" b="1" dirty="0"/>
                        <a:t>Rising flower costs</a:t>
                      </a:r>
                    </a:p>
                    <a:p>
                      <a:pPr marL="285750" lvl="0" indent="-285750">
                        <a:buFont typeface="Arial" panose="020B0604020202020204" pitchFamily="34" charset="0"/>
                        <a:buChar char="•"/>
                      </a:pPr>
                      <a:r>
                        <a:rPr lang="en-GB" b="1" dirty="0"/>
                        <a:t>Decreased foot traffic</a:t>
                      </a:r>
                    </a:p>
                  </a:txBody>
                  <a:tcPr>
                    <a:solidFill>
                      <a:srgbClr val="00B0F0"/>
                    </a:solidFill>
                  </a:tcPr>
                </a:tc>
                <a:tc>
                  <a:txBody>
                    <a:bodyPr/>
                    <a:lstStyle/>
                    <a:p>
                      <a:pPr marL="285750" indent="-285750">
                        <a:buFont typeface="Arial" panose="020B0604020202020204" pitchFamily="34" charset="0"/>
                        <a:buChar char="•"/>
                      </a:pPr>
                      <a:r>
                        <a:rPr lang="en-GB" b="1" dirty="0"/>
                        <a:t>Very serious as it led to a drop in sales and business</a:t>
                      </a:r>
                    </a:p>
                  </a:txBody>
                  <a:tcPr>
                    <a:solidFill>
                      <a:srgbClr val="0070C0"/>
                    </a:solidFill>
                  </a:tcPr>
                </a:tc>
                <a:tc>
                  <a:txBody>
                    <a:bodyPr/>
                    <a:lstStyle/>
                    <a:p>
                      <a:pPr marL="285750" indent="-285750">
                        <a:buFont typeface="Arial" panose="020B0604020202020204" pitchFamily="34" charset="0"/>
                        <a:buChar char="•"/>
                      </a:pPr>
                      <a:r>
                        <a:rPr lang="en-GB" b="1" dirty="0"/>
                        <a:t>30% of sales</a:t>
                      </a:r>
                    </a:p>
                  </a:txBody>
                  <a:tcPr>
                    <a:solidFill>
                      <a:srgbClr val="7030A0"/>
                    </a:solidFill>
                  </a:tcPr>
                </a:tc>
                <a:extLst>
                  <a:ext uri="{0D108BD9-81ED-4DB2-BD59-A6C34878D82A}">
                    <a16:rowId xmlns:a16="http://schemas.microsoft.com/office/drawing/2014/main" val="886584623"/>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854015" y="332045"/>
            <a:ext cx="10584611" cy="1015663"/>
          </a:xfrm>
          <a:prstGeom prst="rect">
            <a:avLst/>
          </a:prstGeom>
          <a:noFill/>
        </p:spPr>
        <p:txBody>
          <a:bodyPr wrap="square" lIns="91440" tIns="45720" rIns="91440" bIns="45720" anchor="t">
            <a:spAutoFit/>
          </a:bodyPr>
          <a:lstStyle/>
          <a:p>
            <a:r>
              <a:rPr lang="en-GB" sz="2800" b="1" u="sng" dirty="0">
                <a:latin typeface="Arial"/>
                <a:cs typeface="Arial"/>
              </a:rPr>
              <a:t> 5W2H MODEL</a:t>
            </a:r>
          </a:p>
          <a:p>
            <a:endParaRPr lang="en-GB" sz="3200" b="1" u="sng"/>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r>
              <a:rPr lang="en-GB" sz="3200" b="1" u="sng" dirty="0">
                <a:latin typeface="Arial"/>
                <a:cs typeface="Arial"/>
              </a:rPr>
              <a:t> PESTEL Framework </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p:txBody>
          <a:bodyPr vert="horz" lIns="91440" tIns="45720" rIns="91440" bIns="45720" rtlCol="0" anchor="t">
            <a:normAutofit/>
          </a:bodyPr>
          <a:lstStyle/>
          <a:p>
            <a:pPr marL="0" indent="0">
              <a:lnSpc>
                <a:spcPct val="100000"/>
              </a:lnSpc>
              <a:buNone/>
            </a:pPr>
            <a:r>
              <a:rPr lang="en-GB" dirty="0">
                <a:latin typeface="Arial"/>
                <a:cs typeface="Arial"/>
              </a:rPr>
              <a:t>A PESTLE framework helps businesses </a:t>
            </a:r>
            <a:r>
              <a:rPr lang="en-GB">
                <a:latin typeface="Arial"/>
                <a:cs typeface="Arial"/>
              </a:rPr>
              <a:t>analyse</a:t>
            </a:r>
            <a:r>
              <a:rPr lang="en-GB" dirty="0">
                <a:latin typeface="Arial"/>
                <a:cs typeface="Arial"/>
              </a:rPr>
              <a:t> factors like Political, Economic, Social, Technological, </a:t>
            </a:r>
            <a:r>
              <a:rPr lang="en-GB" err="1">
                <a:latin typeface="Arial"/>
                <a:cs typeface="Arial"/>
              </a:rPr>
              <a:t>Enviromental</a:t>
            </a:r>
            <a:r>
              <a:rPr lang="en-GB" dirty="0">
                <a:latin typeface="Arial"/>
                <a:cs typeface="Arial"/>
              </a:rPr>
              <a:t> and Legal influences.</a:t>
            </a:r>
          </a:p>
          <a:p>
            <a:pPr marL="0" indent="0">
              <a:lnSpc>
                <a:spcPct val="100000"/>
              </a:lnSpc>
              <a:buNone/>
            </a:pPr>
            <a:endParaRPr lang="en-GB" dirty="0">
              <a:latin typeface="Arial" panose="020B0604020202020204" pitchFamily="34" charset="0"/>
              <a:cs typeface="Arial" panose="020B0604020202020204" pitchFamily="34" charset="0"/>
            </a:endParaRPr>
          </a:p>
        </p:txBody>
      </p:sp>
      <p:pic>
        <p:nvPicPr>
          <p:cNvPr id="4" name="Picture 3" descr="A tablet with words on the screen&#10;&#10;AI-generated content may be incorrect.">
            <a:extLst>
              <a:ext uri="{FF2B5EF4-FFF2-40B4-BE49-F238E27FC236}">
                <a16:creationId xmlns:a16="http://schemas.microsoft.com/office/drawing/2014/main" id="{AC5D39C8-1045-0267-0CA0-4DF57499FA5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472905" y="3429000"/>
            <a:ext cx="6397925" cy="2573547"/>
          </a:xfrm>
          <a:prstGeom prst="rect">
            <a:avLst/>
          </a:prstGeom>
        </p:spPr>
      </p:pic>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489116"/>
            <a:ext cx="10515600" cy="1179002"/>
          </a:xfrm>
        </p:spPr>
        <p:txBody>
          <a:bodyPr>
            <a:normAutofit fontScale="90000"/>
          </a:bodyPr>
          <a:lstStyle/>
          <a:p>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600" b="1" u="sng" dirty="0">
                <a:latin typeface="Arial"/>
                <a:cs typeface="Arial"/>
              </a:rPr>
              <a:t> PESTEL Analysis of Green Haven Florists</a:t>
            </a:r>
            <a:br>
              <a:rPr lang="en-GB" sz="3600" b="1" u="sng" dirty="0">
                <a:latin typeface="Arial" panose="020B0604020202020204" pitchFamily="34" charset="0"/>
                <a:cs typeface="Arial" panose="020B0604020202020204" pitchFamily="34" charset="0"/>
              </a:rPr>
            </a:br>
            <a:br>
              <a:rPr lang="en-GB" b="1" u="sng" dirty="0"/>
            </a:br>
            <a:br>
              <a:rPr lang="en-GB" b="1" dirty="0">
                <a:latin typeface="Arial" panose="020B0604020202020204" pitchFamily="34" charset="0"/>
                <a:cs typeface="Arial" panose="020B0604020202020204" pitchFamily="34" charset="0"/>
              </a:rPr>
            </a:br>
            <a:endParaRPr lang="en-GB"/>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20221"/>
            <a:ext cx="10671496" cy="3622857"/>
          </a:xfrm>
        </p:spPr>
        <p:txBody>
          <a:bodyPr vert="horz" lIns="91440" tIns="45720" rIns="91440" bIns="45720" rtlCol="0" anchor="t">
            <a:normAutofit/>
          </a:bodyPr>
          <a:lstStyle/>
          <a:p>
            <a:endParaRPr lang="en-GB">
              <a:latin typeface="Arial" panose="020B0604020202020204" pitchFamily="34" charset="0"/>
              <a:cs typeface="Arial" panose="020B0604020202020204" pitchFamily="34" charset="0"/>
            </a:endParaRPr>
          </a:p>
          <a:p>
            <a:r>
              <a:rPr lang="en-GB" dirty="0">
                <a:latin typeface="Arial"/>
                <a:cs typeface="Arial"/>
              </a:rPr>
              <a:t>Here is the tabular PESTLE analysis of</a:t>
            </a:r>
            <a:r>
              <a:rPr lang="en-GB" b="1" dirty="0">
                <a:latin typeface="Arial"/>
                <a:cs typeface="Arial"/>
              </a:rPr>
              <a:t> Green Haven Florist</a:t>
            </a: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marL="0" indent="0">
              <a:buNone/>
            </a:pPr>
            <a:endParaRPr lang="en-GB" sz="1800" b="1" dirty="0">
              <a:solidFill>
                <a:srgbClr val="FF0000"/>
              </a:solidFill>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1840946662"/>
              </p:ext>
            </p:extLst>
          </p:nvPr>
        </p:nvGraphicFramePr>
        <p:xfrm>
          <a:off x="675735" y="3163019"/>
          <a:ext cx="10994561" cy="2987040"/>
        </p:xfrm>
        <a:graphic>
          <a:graphicData uri="http://schemas.openxmlformats.org/drawingml/2006/table">
            <a:tbl>
              <a:tblPr firstRow="1" bandRow="1">
                <a:tableStyleId>{5C22544A-7EE6-4342-B048-85BDC9FD1C3A}</a:tableStyleId>
              </a:tblPr>
              <a:tblGrid>
                <a:gridCol w="2177141">
                  <a:extLst>
                    <a:ext uri="{9D8B030D-6E8A-4147-A177-3AD203B41FA5}">
                      <a16:colId xmlns:a16="http://schemas.microsoft.com/office/drawing/2014/main" val="1284065850"/>
                    </a:ext>
                  </a:extLst>
                </a:gridCol>
                <a:gridCol w="1539551">
                  <a:extLst>
                    <a:ext uri="{9D8B030D-6E8A-4147-A177-3AD203B41FA5}">
                      <a16:colId xmlns:a16="http://schemas.microsoft.com/office/drawing/2014/main" val="1858564028"/>
                    </a:ext>
                  </a:extLst>
                </a:gridCol>
                <a:gridCol w="1663958">
                  <a:extLst>
                    <a:ext uri="{9D8B030D-6E8A-4147-A177-3AD203B41FA5}">
                      <a16:colId xmlns:a16="http://schemas.microsoft.com/office/drawing/2014/main" val="1949424782"/>
                    </a:ext>
                  </a:extLst>
                </a:gridCol>
                <a:gridCol w="1897224">
                  <a:extLst>
                    <a:ext uri="{9D8B030D-6E8A-4147-A177-3AD203B41FA5}">
                      <a16:colId xmlns:a16="http://schemas.microsoft.com/office/drawing/2014/main" val="446382655"/>
                    </a:ext>
                  </a:extLst>
                </a:gridCol>
                <a:gridCol w="1803912">
                  <a:extLst>
                    <a:ext uri="{9D8B030D-6E8A-4147-A177-3AD203B41FA5}">
                      <a16:colId xmlns:a16="http://schemas.microsoft.com/office/drawing/2014/main" val="3644160467"/>
                    </a:ext>
                  </a:extLst>
                </a:gridCol>
                <a:gridCol w="1912775">
                  <a:extLst>
                    <a:ext uri="{9D8B030D-6E8A-4147-A177-3AD203B41FA5}">
                      <a16:colId xmlns:a16="http://schemas.microsoft.com/office/drawing/2014/main" val="66830876"/>
                    </a:ext>
                  </a:extLst>
                </a:gridCol>
              </a:tblGrid>
              <a:tr h="1050326">
                <a:tc>
                  <a:txBody>
                    <a:bodyPr/>
                    <a:lstStyle/>
                    <a:p>
                      <a:endParaRPr lang="en-GB" sz="160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60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a:p>
                    <a:p>
                      <a:pPr algn="ct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654270">
                <a:tc>
                  <a:txBody>
                    <a:bodyPr/>
                    <a:lstStyle/>
                    <a:p>
                      <a:pPr marL="285750" indent="-285750">
                        <a:buFont typeface="Wingdings" panose="05000000000000000000" pitchFamily="2" charset="2"/>
                        <a:buChar char="§"/>
                      </a:pPr>
                      <a:r>
                        <a:rPr lang="en-GB" sz="2000" b="1" dirty="0"/>
                        <a:t>Environmental regulations</a:t>
                      </a:r>
                    </a:p>
                    <a:p>
                      <a:pPr marL="285750" indent="-285750">
                        <a:buFont typeface="Wingdings" panose="05000000000000000000" pitchFamily="2" charset="2"/>
                        <a:buChar char="§"/>
                      </a:pPr>
                      <a:r>
                        <a:rPr lang="en-GB" sz="2000" b="1" dirty="0"/>
                        <a:t>Trade regulations</a:t>
                      </a:r>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2000" b="1" dirty="0"/>
                        <a:t>Cost pressures</a:t>
                      </a:r>
                    </a:p>
                    <a:p>
                      <a:pPr marL="285750" indent="-285750">
                        <a:buFont typeface="Wingdings" panose="05000000000000000000" pitchFamily="2" charset="2"/>
                        <a:buChar char="§"/>
                      </a:pPr>
                      <a:r>
                        <a:rPr lang="en-GB" sz="2000" b="1" dirty="0"/>
                        <a:t>Declining sales</a:t>
                      </a:r>
                    </a:p>
                    <a:p>
                      <a:pPr marL="0" lvl="0" indent="0">
                        <a:buNone/>
                      </a:pPr>
                      <a:endParaRPr lang="en-GB" sz="2000" b="1" dirty="0"/>
                    </a:p>
                    <a:p>
                      <a:endParaRPr lang="en-GB" sz="2000" b="1" dirty="0"/>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2000" b="1" dirty="0"/>
                        <a:t>Shopping habits</a:t>
                      </a:r>
                    </a:p>
                    <a:p>
                      <a:pPr marL="285750" indent="-285750">
                        <a:buFont typeface="Wingdings" panose="05000000000000000000" pitchFamily="2" charset="2"/>
                        <a:buChar char="§"/>
                      </a:pPr>
                      <a:r>
                        <a:rPr lang="en-GB" sz="2000" b="1" dirty="0"/>
                        <a:t>Waste awareness</a:t>
                      </a:r>
                    </a:p>
                    <a:p>
                      <a:endParaRPr lang="en-GB" sz="2000" b="1" dirty="0"/>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2000" b="1" dirty="0"/>
                        <a:t>Social Media</a:t>
                      </a:r>
                    </a:p>
                    <a:p>
                      <a:pPr marL="285750" indent="-285750">
                        <a:buFont typeface="Wingdings" panose="05000000000000000000" pitchFamily="2" charset="2"/>
                        <a:buChar char="§"/>
                      </a:pPr>
                      <a:r>
                        <a:rPr lang="en-GB" sz="2000" b="1" dirty="0"/>
                        <a:t>Inventory Management</a:t>
                      </a:r>
                    </a:p>
                    <a:p>
                      <a:endParaRPr lang="en-GB" sz="2000" b="1" dirty="0"/>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2000" b="1" dirty="0"/>
                        <a:t>Health and safety regulations</a:t>
                      </a:r>
                    </a:p>
                    <a:p>
                      <a:pPr marL="285750" lvl="0" indent="-285750">
                        <a:buFont typeface="Wingdings" panose="05000000000000000000" pitchFamily="2" charset="2"/>
                        <a:buChar char="§"/>
                      </a:pPr>
                      <a:r>
                        <a:rPr lang="en-GB" sz="2000" b="1" dirty="0"/>
                        <a:t>Protection for  unique flowers</a:t>
                      </a:r>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2000" b="1" dirty="0"/>
                        <a:t>Climate change</a:t>
                      </a:r>
                    </a:p>
                    <a:p>
                      <a:pPr marL="285750" lvl="0" indent="-285750">
                        <a:buFont typeface="Wingdings" panose="05000000000000000000" pitchFamily="2" charset="2"/>
                        <a:buChar char="§"/>
                      </a:pPr>
                      <a:r>
                        <a:rPr lang="en-GB" sz="2000" b="1" dirty="0"/>
                        <a:t>Waste management</a:t>
                      </a:r>
                    </a:p>
                    <a:p>
                      <a:endParaRPr lang="en-GB" sz="20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461665"/>
          </a:xfrm>
          <a:prstGeom prst="rect">
            <a:avLst/>
          </a:prstGeom>
          <a:noFill/>
          <a:ln w="57150">
            <a:solidFill>
              <a:schemeClr val="tx1"/>
            </a:solidFill>
          </a:ln>
        </p:spPr>
        <p:txBody>
          <a:bodyPr wrap="square" lIns="91440" tIns="45720" rIns="91440" bIns="45720" rtlCol="0" anchor="t">
            <a:spAutoFit/>
          </a:bodyPr>
          <a:lstStyle/>
          <a:p>
            <a:r>
              <a:rPr lang="en-GB" sz="1200" b="1" dirty="0">
                <a:latin typeface="Arial"/>
                <a:cs typeface="Arial"/>
              </a:rPr>
              <a:t>30% decline in business over the past year</a:t>
            </a:r>
            <a:endParaRPr lang="en-GB" sz="1200" b="1"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523220"/>
          </a:xfrm>
          <a:prstGeom prst="rect">
            <a:avLst/>
          </a:prstGeom>
          <a:noFill/>
          <a:ln w="12700">
            <a:solidFill>
              <a:schemeClr val="tx1"/>
            </a:solidFill>
          </a:ln>
        </p:spPr>
        <p:txBody>
          <a:bodyPr wrap="square" lIns="91440" tIns="45720" rIns="91440" bIns="45720" rtlCol="0" anchor="t">
            <a:spAutoFit/>
          </a:bodyPr>
          <a:lstStyle/>
          <a:p>
            <a:r>
              <a:rPr lang="en-GB" sz="1400" b="1" dirty="0">
                <a:latin typeface="Arial"/>
                <a:cs typeface="Arial"/>
              </a:rPr>
              <a:t>Closure of nearby businesses</a:t>
            </a:r>
            <a:endParaRPr lang="en-GB" sz="1400" b="1">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307777"/>
          </a:xfrm>
          <a:prstGeom prst="rect">
            <a:avLst/>
          </a:prstGeom>
          <a:noFill/>
          <a:ln w="12700">
            <a:solidFill>
              <a:schemeClr val="tx1"/>
            </a:solidFill>
          </a:ln>
        </p:spPr>
        <p:txBody>
          <a:bodyPr wrap="square" lIns="91440" tIns="45720" rIns="91440" bIns="45720" rtlCol="0" anchor="t">
            <a:spAutoFit/>
          </a:bodyPr>
          <a:lstStyle/>
          <a:p>
            <a:r>
              <a:rPr lang="en-GB" sz="1400" b="1" dirty="0">
                <a:latin typeface="Arial"/>
                <a:cs typeface="Arial"/>
              </a:rPr>
              <a:t>Climate change</a:t>
            </a:r>
            <a:endParaRPr lang="en-GB" sz="1400" b="1">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307777"/>
          </a:xfrm>
          <a:prstGeom prst="rect">
            <a:avLst/>
          </a:prstGeom>
          <a:noFill/>
          <a:ln w="12700">
            <a:solidFill>
              <a:schemeClr val="tx1"/>
            </a:solidFill>
          </a:ln>
        </p:spPr>
        <p:txBody>
          <a:bodyPr wrap="square" lIns="91440" tIns="45720" rIns="91440" bIns="45720" rtlCol="0" anchor="t">
            <a:spAutoFit/>
          </a:bodyPr>
          <a:lstStyle/>
          <a:p>
            <a:r>
              <a:rPr lang="en-GB" sz="1400" b="1" dirty="0">
                <a:latin typeface="Arial"/>
                <a:cs typeface="Arial"/>
              </a:rPr>
              <a:t>Staff and customers  </a:t>
            </a:r>
            <a:endParaRPr lang="en-GB" sz="1400" b="1">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523220"/>
          </a:xfrm>
          <a:prstGeom prst="rect">
            <a:avLst/>
          </a:prstGeom>
          <a:noFill/>
          <a:ln w="12700">
            <a:solidFill>
              <a:schemeClr val="tx1"/>
            </a:solidFill>
          </a:ln>
        </p:spPr>
        <p:txBody>
          <a:bodyPr wrap="square" lIns="91440" tIns="45720" rIns="91440" bIns="45720" rtlCol="0" anchor="t">
            <a:spAutoFit/>
          </a:bodyPr>
          <a:lstStyle/>
          <a:p>
            <a:r>
              <a:rPr lang="en-GB" sz="1200" b="1" dirty="0">
                <a:latin typeface="Arial"/>
                <a:cs typeface="Arial"/>
              </a:rPr>
              <a:t>S</a:t>
            </a:r>
            <a:r>
              <a:rPr lang="en-GB" sz="1400" b="1" dirty="0">
                <a:latin typeface="Arial"/>
                <a:cs typeface="Arial"/>
              </a:rPr>
              <a:t>hifting to more online services</a:t>
            </a:r>
            <a:endParaRPr lang="en-GB" sz="1400" b="1">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307777"/>
          </a:xfrm>
          <a:prstGeom prst="rect">
            <a:avLst/>
          </a:prstGeom>
          <a:noFill/>
          <a:ln w="12700">
            <a:solidFill>
              <a:schemeClr val="tx1"/>
            </a:solidFill>
          </a:ln>
        </p:spPr>
        <p:txBody>
          <a:bodyPr wrap="square" lIns="91440" tIns="45720" rIns="91440" bIns="45720" rtlCol="0" anchor="t">
            <a:spAutoFit/>
          </a:bodyPr>
          <a:lstStyle/>
          <a:p>
            <a:r>
              <a:rPr lang="en-GB" sz="1400" b="1" dirty="0">
                <a:latin typeface="Arial"/>
                <a:cs typeface="Arial"/>
              </a:rPr>
              <a:t>Labour costs</a:t>
            </a:r>
            <a:endParaRPr lang="en-GB" sz="1400" b="1">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307777"/>
          </a:xfrm>
          <a:prstGeom prst="rect">
            <a:avLst/>
          </a:prstGeom>
          <a:noFill/>
          <a:ln w="12700">
            <a:solidFill>
              <a:schemeClr val="tx1"/>
            </a:solidFill>
          </a:ln>
        </p:spPr>
        <p:txBody>
          <a:bodyPr wrap="square" lIns="91440" tIns="45720" rIns="91440" bIns="45720" rtlCol="0" anchor="t">
            <a:spAutoFit/>
          </a:bodyPr>
          <a:lstStyle/>
          <a:p>
            <a:r>
              <a:rPr lang="en-GB" sz="1400" b="1" dirty="0">
                <a:latin typeface="Arial"/>
                <a:cs typeface="Arial"/>
              </a:rPr>
              <a:t>Waste tracking</a:t>
            </a:r>
            <a:endParaRPr lang="en-GB" sz="1400" b="1">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523220"/>
          </a:xfrm>
          <a:prstGeom prst="rect">
            <a:avLst/>
          </a:prstGeom>
          <a:noFill/>
          <a:ln w="12700">
            <a:solidFill>
              <a:schemeClr val="tx1"/>
            </a:solidFill>
          </a:ln>
        </p:spPr>
        <p:txBody>
          <a:bodyPr wrap="square" lIns="91440" tIns="45720" rIns="91440" bIns="45720" rtlCol="0" anchor="t">
            <a:spAutoFit/>
          </a:bodyPr>
          <a:lstStyle/>
          <a:p>
            <a:r>
              <a:rPr lang="en-GB" sz="1400" b="1" dirty="0">
                <a:latin typeface="Arial"/>
                <a:cs typeface="Arial"/>
              </a:rPr>
              <a:t>Expensive packaging and eco friendly</a:t>
            </a:r>
            <a:endParaRPr lang="en-GB" sz="1400" b="1">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307777"/>
          </a:xfrm>
          <a:prstGeom prst="rect">
            <a:avLst/>
          </a:prstGeom>
          <a:noFill/>
          <a:ln w="12700">
            <a:solidFill>
              <a:schemeClr val="tx1"/>
            </a:solidFill>
          </a:ln>
        </p:spPr>
        <p:txBody>
          <a:bodyPr wrap="square" lIns="91440" tIns="45720" rIns="91440" bIns="45720" rtlCol="0" anchor="t">
            <a:spAutoFit/>
          </a:bodyPr>
          <a:lstStyle/>
          <a:p>
            <a:r>
              <a:rPr lang="en-GB" sz="1400" b="1" dirty="0">
                <a:latin typeface="Arial"/>
                <a:cs typeface="Arial"/>
              </a:rPr>
              <a:t>Rising costs for flowers</a:t>
            </a:r>
            <a:endParaRPr lang="en-GB" sz="1400" b="1">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523220"/>
          </a:xfrm>
          <a:prstGeom prst="rect">
            <a:avLst/>
          </a:prstGeom>
          <a:noFill/>
          <a:ln w="12700">
            <a:solidFill>
              <a:schemeClr val="tx1"/>
            </a:solidFill>
          </a:ln>
        </p:spPr>
        <p:txBody>
          <a:bodyPr wrap="square" lIns="91440" tIns="45720" rIns="91440" bIns="45720" rtlCol="0" anchor="t">
            <a:spAutoFit/>
          </a:bodyPr>
          <a:lstStyle/>
          <a:p>
            <a:r>
              <a:rPr lang="en-GB" sz="1400" b="1" dirty="0">
                <a:latin typeface="Arial"/>
                <a:cs typeface="Arial"/>
              </a:rPr>
              <a:t>Competitive disadvantages</a:t>
            </a:r>
            <a:endParaRPr lang="en-GB" sz="1400" b="1">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307777"/>
          </a:xfrm>
          <a:prstGeom prst="rect">
            <a:avLst/>
          </a:prstGeom>
          <a:noFill/>
          <a:ln w="12700">
            <a:solidFill>
              <a:schemeClr val="tx1"/>
            </a:solidFill>
          </a:ln>
        </p:spPr>
        <p:txBody>
          <a:bodyPr wrap="square" lIns="91440" tIns="45720" rIns="91440" bIns="45720" rtlCol="0" anchor="t">
            <a:spAutoFit/>
          </a:bodyPr>
          <a:lstStyle/>
          <a:p>
            <a:r>
              <a:rPr lang="en-GB" sz="1400" b="1" dirty="0">
                <a:latin typeface="Arial"/>
                <a:cs typeface="Arial"/>
              </a:rPr>
              <a:t>Delivery vehicle</a:t>
            </a:r>
            <a:endParaRPr lang="en-GB" sz="1400" b="1">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307777"/>
          </a:xfrm>
          <a:prstGeom prst="rect">
            <a:avLst/>
          </a:prstGeom>
          <a:noFill/>
          <a:ln w="12700">
            <a:solidFill>
              <a:schemeClr val="tx1"/>
            </a:solidFill>
          </a:ln>
        </p:spPr>
        <p:txBody>
          <a:bodyPr wrap="square" lIns="91440" tIns="45720" rIns="91440" bIns="45720" rtlCol="0" anchor="t">
            <a:spAutoFit/>
          </a:bodyPr>
          <a:lstStyle/>
          <a:p>
            <a:r>
              <a:rPr lang="en-GB" sz="1400" b="1" dirty="0">
                <a:latin typeface="Arial"/>
                <a:cs typeface="Arial"/>
              </a:rPr>
              <a:t>Care procedures</a:t>
            </a:r>
            <a:endParaRPr lang="en-GB" sz="1400" b="1">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523220"/>
          </a:xfrm>
          <a:prstGeom prst="rect">
            <a:avLst/>
          </a:prstGeom>
          <a:noFill/>
          <a:ln w="12700">
            <a:solidFill>
              <a:schemeClr val="tx1"/>
            </a:solidFill>
          </a:ln>
        </p:spPr>
        <p:txBody>
          <a:bodyPr wrap="square" lIns="91440" tIns="45720" rIns="91440" bIns="45720" rtlCol="0" anchor="t">
            <a:spAutoFit/>
          </a:bodyPr>
          <a:lstStyle/>
          <a:p>
            <a:r>
              <a:rPr lang="en-GB" sz="1400" b="1" dirty="0">
                <a:latin typeface="Arial"/>
                <a:cs typeface="Arial"/>
              </a:rPr>
              <a:t>Outdated digital </a:t>
            </a:r>
            <a:r>
              <a:rPr lang="en-GB" sz="1400" b="1" dirty="0" err="1">
                <a:latin typeface="Arial"/>
                <a:cs typeface="Arial"/>
              </a:rPr>
              <a:t>stratgedy</a:t>
            </a:r>
            <a:endParaRPr lang="en-GB" sz="1400" b="1">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80A04F2-4F22-A08C-F5B4-F30F002E227B}"/>
              </a:ext>
            </a:extLst>
          </p:cNvPr>
          <p:cNvSpPr txBox="1"/>
          <p:nvPr/>
        </p:nvSpPr>
        <p:spPr>
          <a:xfrm>
            <a:off x="292474" y="94505"/>
            <a:ext cx="10920760" cy="523220"/>
          </a:xfrm>
          <a:prstGeom prst="rect">
            <a:avLst/>
          </a:prstGeom>
          <a:noFill/>
        </p:spPr>
        <p:txBody>
          <a:bodyPr wrap="square" lIns="91440" tIns="45720" rIns="91440" bIns="45720" rtlCol="0" anchor="t">
            <a:spAutoFit/>
          </a:bodyPr>
          <a:lstStyle/>
          <a:p>
            <a:r>
              <a:rPr lang="en-GB" sz="2800" b="1" dirty="0">
                <a:ea typeface="Calibri"/>
                <a:cs typeface="Calibri"/>
              </a:rPr>
              <a:t>The Fishbone Theory of Green Haven Florist</a:t>
            </a:r>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otos gratis : paisaje, campo, prado, tulipán, rojo, flor silvestre ...">
            <a:extLst>
              <a:ext uri="{FF2B5EF4-FFF2-40B4-BE49-F238E27FC236}">
                <a16:creationId xmlns:a16="http://schemas.microsoft.com/office/drawing/2014/main" id="{06F60A75-2A5E-C062-0FCD-AFFBED32B467}"/>
              </a:ext>
            </a:extLst>
          </p:cNvPr>
          <p:cNvPicPr>
            <a:picLocks noChangeAspect="1"/>
          </p:cNvPicPr>
          <p:nvPr/>
        </p:nvPicPr>
        <p:blipFill>
          <a:blip r:embed="rId2"/>
          <a:srcRect t="11417"/>
          <a:stretch>
            <a:fillRect/>
          </a:stretch>
        </p:blipFill>
        <p:spPr>
          <a:xfrm>
            <a:off x="158152" y="1"/>
            <a:ext cx="12192000" cy="6857999"/>
          </a:xfrm>
          <a:prstGeom prst="rect">
            <a:avLst/>
          </a:prstGeom>
        </p:spPr>
      </p:pic>
      <p:sp useBgFill="1">
        <p:nvSpPr>
          <p:cNvPr id="29" name="Freeform: Shape 28">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1037809" y="1071350"/>
            <a:ext cx="4775162" cy="1339382"/>
          </a:xfrm>
        </p:spPr>
        <p:txBody>
          <a:bodyPr>
            <a:normAutofit/>
          </a:bodyPr>
          <a:lstStyle/>
          <a:p>
            <a:pPr algn="ctr"/>
            <a:r>
              <a:rPr lang="en-GB" sz="3300" b="1" u="sng">
                <a:latin typeface="Arial"/>
                <a:cs typeface="Arial"/>
              </a:rPr>
              <a:t> Key Findings of Green Haven Florists</a:t>
            </a:r>
          </a:p>
        </p:txBody>
      </p:sp>
      <p:sp>
        <p:nvSpPr>
          <p:cNvPr id="31"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441696" y="1742125"/>
            <a:ext cx="4932898" cy="3727966"/>
          </a:xfrm>
        </p:spPr>
        <p:txBody>
          <a:bodyPr vert="horz" lIns="91440" tIns="45720" rIns="91440" bIns="45720" rtlCol="0" anchor="ctr">
            <a:noAutofit/>
          </a:bodyPr>
          <a:lstStyle/>
          <a:p>
            <a:pPr marL="0" indent="0">
              <a:buNone/>
            </a:pPr>
            <a:endParaRPr lang="en-GB" sz="1900" dirty="0">
              <a:latin typeface="Arial"/>
              <a:cs typeface="Arial"/>
            </a:endParaRPr>
          </a:p>
          <a:p>
            <a:endParaRPr lang="en-GB" sz="1900" dirty="0">
              <a:latin typeface="Arial" panose="020B0604020202020204" pitchFamily="34" charset="0"/>
              <a:cs typeface="Arial" panose="020B0604020202020204" pitchFamily="34" charset="0"/>
            </a:endParaRPr>
          </a:p>
          <a:p>
            <a:pPr lvl="2"/>
            <a:r>
              <a:rPr lang="en-GB" sz="1900" b="1" dirty="0">
                <a:latin typeface="Arial"/>
                <a:cs typeface="Arial"/>
              </a:rPr>
              <a:t>Key Finding 1:</a:t>
            </a:r>
            <a:r>
              <a:rPr lang="en-GB" sz="1900" dirty="0">
                <a:latin typeface="Arial"/>
                <a:cs typeface="Arial"/>
              </a:rPr>
              <a:t>  insufficient online growth</a:t>
            </a:r>
          </a:p>
          <a:p>
            <a:endParaRPr lang="en-GB" sz="1900" b="1" dirty="0">
              <a:latin typeface="Arial" panose="020B0604020202020204" pitchFamily="34" charset="0"/>
              <a:cs typeface="Arial" panose="020B0604020202020204" pitchFamily="34" charset="0"/>
            </a:endParaRPr>
          </a:p>
          <a:p>
            <a:pPr lvl="2"/>
            <a:r>
              <a:rPr lang="en-GB" sz="1900" b="1" dirty="0">
                <a:latin typeface="Arial"/>
                <a:cs typeface="Arial"/>
              </a:rPr>
              <a:t>Key Finding 2:</a:t>
            </a:r>
            <a:r>
              <a:rPr lang="en-GB" sz="1900" dirty="0">
                <a:latin typeface="Arial"/>
                <a:cs typeface="Arial"/>
              </a:rPr>
              <a:t> Rising Costs</a:t>
            </a:r>
          </a:p>
          <a:p>
            <a:endParaRPr lang="en-GB" sz="1900" dirty="0">
              <a:latin typeface="Arial" panose="020B0604020202020204" pitchFamily="34" charset="0"/>
              <a:cs typeface="Arial" panose="020B0604020202020204" pitchFamily="34" charset="0"/>
            </a:endParaRPr>
          </a:p>
          <a:p>
            <a:pPr lvl="2"/>
            <a:r>
              <a:rPr lang="en-GB" sz="1900" b="1" dirty="0">
                <a:latin typeface="Arial"/>
                <a:cs typeface="Arial"/>
              </a:rPr>
              <a:t>Key Finding 3:</a:t>
            </a:r>
            <a:r>
              <a:rPr lang="en-GB" sz="1900" dirty="0">
                <a:latin typeface="Arial"/>
                <a:cs typeface="Arial"/>
              </a:rPr>
              <a:t> Sales decline</a:t>
            </a:r>
          </a:p>
          <a:p>
            <a:pPr marL="0" indent="0">
              <a:buNone/>
            </a:pPr>
            <a:endParaRPr lang="en-GB" sz="1900" dirty="0">
              <a:latin typeface="Arial" panose="020B0604020202020204" pitchFamily="34" charset="0"/>
              <a:cs typeface="Arial" panose="020B0604020202020204" pitchFamily="34" charset="0"/>
            </a:endParaRPr>
          </a:p>
          <a:p>
            <a:pPr lvl="2"/>
            <a:r>
              <a:rPr lang="en-GB" sz="1900" b="1" dirty="0">
                <a:latin typeface="Arial"/>
                <a:cs typeface="Arial"/>
              </a:rPr>
              <a:t>Key Finding 4: </a:t>
            </a:r>
            <a:r>
              <a:rPr lang="en-GB" sz="1900" dirty="0">
                <a:latin typeface="Arial"/>
                <a:cs typeface="Arial"/>
              </a:rPr>
              <a:t>Reduced foot</a:t>
            </a:r>
            <a:r>
              <a:rPr lang="en-GB" sz="1900" b="1" dirty="0">
                <a:latin typeface="Arial"/>
                <a:cs typeface="Arial"/>
              </a:rPr>
              <a:t> </a:t>
            </a:r>
            <a:r>
              <a:rPr lang="en-GB" sz="1900" dirty="0">
                <a:latin typeface="Arial"/>
                <a:cs typeface="Arial"/>
              </a:rPr>
              <a:t>traffic</a:t>
            </a: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a:latin typeface="Arial" panose="020B0604020202020204" pitchFamily="34" charset="0"/>
                <a:cs typeface="Arial" panose="020B0604020202020204" pitchFamily="34" charset="0"/>
              </a:rPr>
              <a:t>Reference List:</a:t>
            </a:r>
            <a:endParaRPr lang="en-GB"/>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5324" y="1460365"/>
            <a:ext cx="10414959" cy="4768281"/>
          </a:xfrm>
        </p:spPr>
        <p:txBody>
          <a:bodyPr vert="horz" lIns="91440" tIns="45720" rIns="91440" bIns="45720" rtlCol="0" anchor="t">
            <a:noAutofit/>
          </a:bodyPr>
          <a:lstStyle/>
          <a:p>
            <a:pPr marL="0" indent="0" algn="just">
              <a:buNone/>
            </a:pPr>
            <a:r>
              <a:rPr lang="en-GB" sz="2400" err="1">
                <a:latin typeface="Arial"/>
                <a:ea typeface="DengXian"/>
                <a:cs typeface="Arial"/>
              </a:rPr>
              <a:t>Belton,V</a:t>
            </a:r>
            <a:r>
              <a:rPr lang="en-GB" sz="2400" dirty="0">
                <a:latin typeface="Arial"/>
                <a:ea typeface="DengXian"/>
                <a:cs typeface="Arial"/>
              </a:rPr>
              <a:t>. and Stewart.(2002) </a:t>
            </a:r>
            <a:r>
              <a:rPr lang="en-GB" sz="2400" i="1" dirty="0">
                <a:latin typeface="Arial"/>
                <a:ea typeface="DengXian"/>
                <a:cs typeface="Arial"/>
              </a:rPr>
              <a:t>Multiple Criteria decision Analysis an integrated approach.</a:t>
            </a:r>
            <a:r>
              <a:rPr lang="en-GB" sz="2400" dirty="0">
                <a:latin typeface="Arial"/>
                <a:ea typeface="DengXian"/>
                <a:cs typeface="Arial"/>
              </a:rPr>
              <a:t> 1st </a:t>
            </a:r>
            <a:r>
              <a:rPr lang="en-GB" sz="2400" err="1">
                <a:latin typeface="Arial"/>
                <a:ea typeface="DengXian"/>
                <a:cs typeface="Arial"/>
              </a:rPr>
              <a:t>edn</a:t>
            </a:r>
            <a:r>
              <a:rPr lang="en-GB" sz="2400" dirty="0">
                <a:latin typeface="Arial"/>
                <a:ea typeface="DengXian"/>
                <a:cs typeface="Arial"/>
              </a:rPr>
              <a:t>. New York: springer.</a:t>
            </a:r>
          </a:p>
          <a:p>
            <a:pPr marL="0" indent="0" algn="just">
              <a:buNone/>
            </a:pPr>
            <a:r>
              <a:rPr lang="en-GB" sz="2400" dirty="0">
                <a:latin typeface="Arial"/>
                <a:ea typeface="DengXian"/>
                <a:cs typeface="Arial"/>
              </a:rPr>
              <a:t>Procter, T,(2019).</a:t>
            </a:r>
            <a:r>
              <a:rPr lang="en-GB" sz="2400" i="1" dirty="0">
                <a:latin typeface="Arial"/>
                <a:ea typeface="DengXian"/>
                <a:cs typeface="Arial"/>
              </a:rPr>
              <a:t>Creating problem solving for managers and innovation</a:t>
            </a:r>
            <a:r>
              <a:rPr lang="en-GB" sz="2400" dirty="0">
                <a:latin typeface="Arial"/>
                <a:ea typeface="DengXian"/>
                <a:cs typeface="Arial"/>
              </a:rPr>
              <a:t>.5th </a:t>
            </a:r>
            <a:r>
              <a:rPr lang="en-GB" sz="2400" dirty="0" err="1">
                <a:latin typeface="Arial"/>
                <a:ea typeface="DengXian"/>
                <a:cs typeface="Arial"/>
              </a:rPr>
              <a:t>edn.New</a:t>
            </a:r>
            <a:r>
              <a:rPr lang="en-GB" sz="2400" dirty="0">
                <a:latin typeface="Arial"/>
                <a:ea typeface="DengXian"/>
                <a:cs typeface="Arial"/>
              </a:rPr>
              <a:t> York: Routledge.</a:t>
            </a:r>
            <a:endParaRPr lang="en-GB" sz="2400">
              <a:effectLst/>
              <a:latin typeface="Arial" panose="020B0604020202020204" pitchFamily="34" charset="0"/>
              <a:ea typeface="DengXian" panose="02010600030101010101" pitchFamily="2" charset="-122"/>
              <a:cs typeface="Arial" panose="020B0604020202020204" pitchFamily="34" charset="0"/>
            </a:endParaRPr>
          </a:p>
          <a:p>
            <a:pPr marL="0" indent="0" algn="just">
              <a:buNone/>
            </a:pPr>
            <a:r>
              <a:rPr lang="en-GB" sz="2400" dirty="0">
                <a:latin typeface="Arial"/>
                <a:ea typeface="DengXian"/>
                <a:cs typeface="Arial"/>
              </a:rPr>
              <a:t>Adair, J.(2022) </a:t>
            </a:r>
            <a:r>
              <a:rPr lang="en-GB" sz="2400" i="1" dirty="0">
                <a:latin typeface="Arial"/>
                <a:ea typeface="DengXian"/>
                <a:cs typeface="Arial"/>
              </a:rPr>
              <a:t>Decision making and problem solving: break through the barriers and banish uncertainty at work.</a:t>
            </a:r>
            <a:r>
              <a:rPr lang="en-GB" sz="2400" dirty="0">
                <a:latin typeface="Arial"/>
                <a:ea typeface="DengXian"/>
                <a:cs typeface="Arial"/>
              </a:rPr>
              <a:t>5th edn.London:KoganPage</a:t>
            </a:r>
            <a:r>
              <a:rPr lang="en-GB" sz="3200" dirty="0">
                <a:latin typeface="Arial"/>
                <a:ea typeface="DengXian"/>
                <a:cs typeface="Arial"/>
              </a:rPr>
              <a:t>.</a:t>
            </a:r>
            <a:endParaRPr lang="en-GB" sz="3200">
              <a:latin typeface="Arial" panose="020B0604020202020204" pitchFamily="34" charset="0"/>
              <a:ea typeface="DengXian" panose="02010600030101010101" pitchFamily="2" charset="-122"/>
              <a:cs typeface="Arial" panose="020B0604020202020204" pitchFamily="34" charset="0"/>
            </a:endParaRPr>
          </a:p>
          <a:p>
            <a:pPr marL="0" indent="0" algn="just">
              <a:buNone/>
            </a:pPr>
            <a:r>
              <a:rPr lang="en-GB" sz="2400" dirty="0">
                <a:latin typeface="Arial"/>
                <a:ea typeface="DengXian"/>
                <a:cs typeface="Arial"/>
              </a:rPr>
              <a:t>Brooks, I., Weatherston, J. and Wilkinson, G. (2011). </a:t>
            </a:r>
            <a:r>
              <a:rPr lang="en-GB" sz="2400" i="1" dirty="0">
                <a:latin typeface="Arial"/>
                <a:ea typeface="DengXian"/>
                <a:cs typeface="Arial"/>
              </a:rPr>
              <a:t>The international business enviroment:challenges and changes</a:t>
            </a:r>
            <a:r>
              <a:rPr lang="en-GB" sz="2400" dirty="0">
                <a:latin typeface="Arial"/>
                <a:ea typeface="DengXian"/>
                <a:cs typeface="Arial"/>
              </a:rPr>
              <a:t>. 2nd </a:t>
            </a:r>
            <a:r>
              <a:rPr lang="en-GB" sz="2400" dirty="0" err="1">
                <a:latin typeface="Arial"/>
                <a:ea typeface="DengXian"/>
                <a:cs typeface="Arial"/>
              </a:rPr>
              <a:t>edn</a:t>
            </a:r>
            <a:r>
              <a:rPr lang="en-GB" sz="2400" dirty="0">
                <a:latin typeface="Arial"/>
                <a:ea typeface="DengXian"/>
                <a:cs typeface="Arial"/>
              </a:rPr>
              <a:t>. Harlow: Financial Times/Prentice Hall.</a:t>
            </a:r>
          </a:p>
          <a:p>
            <a:pPr marL="0" indent="0" algn="just">
              <a:buNone/>
            </a:pPr>
            <a:r>
              <a:rPr lang="en-GB" sz="2400" dirty="0">
                <a:latin typeface="Arial"/>
                <a:ea typeface="DengXian"/>
                <a:cs typeface="Arial"/>
              </a:rPr>
              <a:t>Sproul, R.(2018)</a:t>
            </a:r>
            <a:r>
              <a:rPr lang="en-GB" sz="2400" i="1" dirty="0">
                <a:latin typeface="Arial"/>
                <a:ea typeface="DengXian"/>
                <a:cs typeface="Arial"/>
              </a:rPr>
              <a:t> the problem-solving, problem-prevention, and decision-making guide: organized and systematic roadmaps for managers</a:t>
            </a:r>
            <a:r>
              <a:rPr lang="en-GB" sz="2400" dirty="0">
                <a:latin typeface="Arial"/>
                <a:ea typeface="DengXian"/>
                <a:cs typeface="Arial"/>
              </a:rPr>
              <a:t>. New York: Taylor &amp; Francis.</a:t>
            </a:r>
            <a:endParaRPr lang="en-GB" sz="2400" dirty="0">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dirty="0">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dirty="0">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sz="160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572493" y="238539"/>
            <a:ext cx="11018520" cy="1434415"/>
          </a:xfrm>
        </p:spPr>
        <p:txBody>
          <a:bodyPr anchor="b">
            <a:normAutofit/>
          </a:bodyPr>
          <a:lstStyle/>
          <a:p>
            <a:br>
              <a:rPr lang="en-GB" sz="4600" b="1">
                <a:latin typeface="Arial" panose="020B0604020202020204" pitchFamily="34" charset="0"/>
                <a:cs typeface="Arial" panose="020B0604020202020204" pitchFamily="34" charset="0"/>
              </a:rPr>
            </a:br>
            <a:endParaRPr lang="en-GB" sz="4600" b="1">
              <a:latin typeface="Arial" panose="020B0604020202020204" pitchFamily="34" charset="0"/>
              <a:cs typeface="Arial" panose="020B0604020202020204" pitchFamily="34" charset="0"/>
            </a:endParaRP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572493" y="2071316"/>
            <a:ext cx="6713552" cy="4119172"/>
          </a:xfrm>
        </p:spPr>
        <p:txBody>
          <a:bodyPr anchor="t">
            <a:normAutofit/>
          </a:bodyPr>
          <a:lstStyle/>
          <a:p>
            <a:endParaRPr lang="en-GB" sz="2200" dirty="0">
              <a:latin typeface="Arial" panose="020B0604020202020204" pitchFamily="34" charset="0"/>
              <a:cs typeface="Arial" panose="020B0604020202020204" pitchFamily="34" charset="0"/>
            </a:endParaRPr>
          </a:p>
          <a:p>
            <a:pPr marL="0" indent="0">
              <a:buNone/>
            </a:pPr>
            <a:r>
              <a:rPr lang="en-GB" sz="3200" b="1" dirty="0">
                <a:latin typeface="Arial"/>
                <a:cs typeface="Arial"/>
              </a:rPr>
              <a:t>Thank you for listening</a:t>
            </a:r>
          </a:p>
        </p:txBody>
      </p:sp>
      <p:pic>
        <p:nvPicPr>
          <p:cNvPr id="4" name="Picture 3" descr="Main Pouce Inscrivez Vous · Free vector graphic on Pixabay">
            <a:extLst>
              <a:ext uri="{FF2B5EF4-FFF2-40B4-BE49-F238E27FC236}">
                <a16:creationId xmlns:a16="http://schemas.microsoft.com/office/drawing/2014/main" id="{040349EC-B081-1A96-3B67-1BBE41F46D8D}"/>
              </a:ext>
            </a:extLst>
          </p:cNvPr>
          <p:cNvPicPr>
            <a:picLocks noChangeAspect="1"/>
          </p:cNvPicPr>
          <p:nvPr/>
        </p:nvPicPr>
        <p:blipFill>
          <a:blip r:embed="rId2"/>
          <a:srcRect t="733" r="1"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876693" y="2533476"/>
            <a:ext cx="3346964" cy="3447832"/>
          </a:xfrm>
        </p:spPr>
        <p:txBody>
          <a:bodyPr anchor="t">
            <a:normAutofit/>
          </a:bodyPr>
          <a:lstStyle/>
          <a:p>
            <a:endParaRPr lang="en-GB" sz="2000">
              <a:latin typeface="Arial" panose="020B0604020202020204" pitchFamily="34" charset="0"/>
              <a:cs typeface="Arial" panose="020B0604020202020204" pitchFamily="34" charset="0"/>
            </a:endParaRPr>
          </a:p>
          <a:p>
            <a:pPr marL="0" indent="0">
              <a:buNone/>
            </a:pPr>
            <a:endParaRPr lang="en-GB" sz="2000">
              <a:latin typeface="Arial" panose="020B0604020202020204" pitchFamily="34" charset="0"/>
              <a:cs typeface="Arial" panose="020B0604020202020204" pitchFamily="34" charset="0"/>
            </a:endParaRPr>
          </a:p>
        </p:txBody>
      </p:sp>
      <p:pic>
        <p:nvPicPr>
          <p:cNvPr id="2" name="Picture 1" descr="A cartoon character standing next to a green letter&#10;&#10;AI-generated content may be incorrect.">
            <a:extLst>
              <a:ext uri="{FF2B5EF4-FFF2-40B4-BE49-F238E27FC236}">
                <a16:creationId xmlns:a16="http://schemas.microsoft.com/office/drawing/2014/main" id="{39916A3D-9959-01E3-EE31-5FB33D0E1EDD}"/>
              </a:ext>
            </a:extLst>
          </p:cNvPr>
          <p:cNvPicPr>
            <a:picLocks noChangeAspect="1"/>
          </p:cNvPicPr>
          <p:nvPr/>
        </p:nvPicPr>
        <p:blipFill>
          <a:blip r:embed="rId2">
            <a:extLst>
              <a:ext uri="{837473B0-CC2E-450A-ABE3-18F120FF3D39}">
                <a1611:picAttrSrcUrl xmlns:a1611="http://schemas.microsoft.com/office/drawing/2016/11/main" r:id="rId3"/>
              </a:ext>
            </a:extLst>
          </a:blip>
          <a:srcRect r="11161" b="1"/>
          <a:stretch>
            <a:fillRect/>
          </a:stretch>
        </p:blipFill>
        <p:spPr>
          <a:xfrm>
            <a:off x="2084375" y="575488"/>
            <a:ext cx="6222628" cy="5043096"/>
          </a:xfrm>
          <a:prstGeom prst="rect">
            <a:avLst/>
          </a:prstGeom>
        </p:spPr>
      </p:pic>
      <p:grpSp>
        <p:nvGrpSpPr>
          <p:cNvPr id="25" name="Group 24">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9" name="Rectangle 8">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3.xml><?xml version="1.0" encoding="utf-8"?>
<ds:datastoreItem xmlns:ds="http://schemas.openxmlformats.org/officeDocument/2006/customXml" ds:itemID="{8A555A84-5542-4C22-B1A5-EDBFC0292EFA}">
  <ds:schemaRefs>
    <ds:schemaRef ds:uri="3e4d8a5d-01f3-43bc-a8af-65fd9717c73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Content </vt:lpstr>
      <vt:lpstr>Overview of Green Havan Florists </vt:lpstr>
      <vt:lpstr>The Problems Green Haven Florists Is Facing. </vt:lpstr>
      <vt:lpstr>PowerPoint Presentation</vt:lpstr>
      <vt:lpstr> PESTEL Framework </vt:lpstr>
      <vt:lpstr>   PESTEL Analysis of Green Haven Florists   </vt:lpstr>
      <vt:lpstr>PowerPoint Presentation</vt:lpstr>
      <vt:lpstr> Key Findings of Green Haven Florists</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revision>588</cp:revision>
  <dcterms:created xsi:type="dcterms:W3CDTF">2024-01-29T11:42:05Z</dcterms:created>
  <dcterms:modified xsi:type="dcterms:W3CDTF">2026-02-15T23:56:09Z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