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4" r:id="rId4"/>
  </p:sldMasterIdLst>
  <p:notesMasterIdLst>
    <p:notesMasterId r:id="rId11"/>
  </p:notesMasterIdLst>
  <p:handoutMasterIdLst>
    <p:handoutMasterId r:id="rId12"/>
  </p:handoutMasterIdLst>
  <p:sldIdLst>
    <p:sldId id="256" r:id="rId5"/>
    <p:sldId id="262" r:id="rId6"/>
    <p:sldId id="263" r:id="rId7"/>
    <p:sldId id="264" r:id="rId8"/>
    <p:sldId id="265"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2" autoAdjust="0"/>
  </p:normalViewPr>
  <p:slideViewPr>
    <p:cSldViewPr snapToGrid="0">
      <p:cViewPr>
        <p:scale>
          <a:sx n="80" d="100"/>
          <a:sy n="80" d="100"/>
        </p:scale>
        <p:origin x="378" y="-6"/>
      </p:cViewPr>
      <p:guideLst/>
    </p:cSldViewPr>
  </p:slideViewPr>
  <p:notesTextViewPr>
    <p:cViewPr>
      <p:scale>
        <a:sx n="1" d="1"/>
        <a:sy n="1" d="1"/>
      </p:scale>
      <p:origin x="0" y="0"/>
    </p:cViewPr>
  </p:notesTextViewPr>
  <p:notesViewPr>
    <p:cSldViewPr snapToGrid="0">
      <p:cViewPr varScale="1">
        <p:scale>
          <a:sx n="68" d="100"/>
          <a:sy n="68" d="100"/>
        </p:scale>
        <p:origin x="3288" y="32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09A7646-64A1-4BED-BA0B-77C27DE51A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DABEFC0-5AA8-4302-B8B2-9ACD77A2E1D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482F98B-3DC8-431B-BBBF-B7C2B94E730B}" type="datetimeFigureOut">
              <a:rPr lang="en-US" smtClean="0"/>
              <a:t>3/12/2023</a:t>
            </a:fld>
            <a:endParaRPr lang="en-US" dirty="0"/>
          </a:p>
        </p:txBody>
      </p:sp>
      <p:sp>
        <p:nvSpPr>
          <p:cNvPr id="4" name="Footer Placeholder 3">
            <a:extLst>
              <a:ext uri="{FF2B5EF4-FFF2-40B4-BE49-F238E27FC236}">
                <a16:creationId xmlns:a16="http://schemas.microsoft.com/office/drawing/2014/main" id="{016656EA-4150-44D1-821F-53CA0DBA1A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6184F06-C917-4D16-B46F-633E54CA499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C1F4691-38BC-4357-BA2E-AC7731A10A45}" type="slidenum">
              <a:rPr lang="en-US" smtClean="0"/>
              <a:t>‹#›</a:t>
            </a:fld>
            <a:endParaRPr lang="en-US" dirty="0"/>
          </a:p>
        </p:txBody>
      </p:sp>
    </p:spTree>
    <p:extLst>
      <p:ext uri="{BB962C8B-B14F-4D97-AF65-F5344CB8AC3E}">
        <p14:creationId xmlns:p14="http://schemas.microsoft.com/office/powerpoint/2010/main" val="32900607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7300D2-6E0D-49B5-9AB1-C6683F5C846D}" type="datetimeFigureOut">
              <a:rPr lang="en-US" smtClean="0"/>
              <a:t>3/12/2023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025FD9-6782-4777-BD37-B8EEBEF1E497}" type="slidenum">
              <a:rPr lang="en-US" smtClean="0"/>
              <a:t>‹#›</a:t>
            </a:fld>
            <a:endParaRPr lang="en-US" dirty="0"/>
          </a:p>
        </p:txBody>
      </p:sp>
    </p:spTree>
    <p:extLst>
      <p:ext uri="{BB962C8B-B14F-4D97-AF65-F5344CB8AC3E}">
        <p14:creationId xmlns:p14="http://schemas.microsoft.com/office/powerpoint/2010/main" val="3720810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1</a:t>
            </a:fld>
            <a:endParaRPr lang="en-US" dirty="0"/>
          </a:p>
        </p:txBody>
      </p:sp>
    </p:spTree>
    <p:extLst>
      <p:ext uri="{BB962C8B-B14F-4D97-AF65-F5344CB8AC3E}">
        <p14:creationId xmlns:p14="http://schemas.microsoft.com/office/powerpoint/2010/main" val="2793835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2</a:t>
            </a:fld>
            <a:endParaRPr lang="en-US" dirty="0"/>
          </a:p>
        </p:txBody>
      </p:sp>
    </p:spTree>
    <p:extLst>
      <p:ext uri="{BB962C8B-B14F-4D97-AF65-F5344CB8AC3E}">
        <p14:creationId xmlns:p14="http://schemas.microsoft.com/office/powerpoint/2010/main" val="742883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25FD9-6782-4777-BD37-B8EEBEF1E497}" type="slidenum">
              <a:rPr lang="en-US" smtClean="0"/>
              <a:t>6</a:t>
            </a:fld>
            <a:endParaRPr lang="en-US" dirty="0"/>
          </a:p>
        </p:txBody>
      </p:sp>
    </p:spTree>
    <p:extLst>
      <p:ext uri="{BB962C8B-B14F-4D97-AF65-F5344CB8AC3E}">
        <p14:creationId xmlns:p14="http://schemas.microsoft.com/office/powerpoint/2010/main" val="2822790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354660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81794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0662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1377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9466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32046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492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906981"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
        <p:nvSpPr>
          <p:cNvPr id="11" name="Content Placeholder 2">
            <a:extLst>
              <a:ext uri="{FF2B5EF4-FFF2-40B4-BE49-F238E27FC236}">
                <a16:creationId xmlns:a16="http://schemas.microsoft.com/office/drawing/2014/main" id="{87B0DF2F-DAFD-4616-9E25-0C28D75BF306}"/>
              </a:ext>
            </a:extLst>
          </p:cNvPr>
          <p:cNvSpPr>
            <a:spLocks noGrp="1"/>
          </p:cNvSpPr>
          <p:nvPr>
            <p:ph idx="13"/>
          </p:nvPr>
        </p:nvSpPr>
        <p:spPr>
          <a:xfrm>
            <a:off x="6491805"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2">
            <a:extLst>
              <a:ext uri="{FF2B5EF4-FFF2-40B4-BE49-F238E27FC236}">
                <a16:creationId xmlns:a16="http://schemas.microsoft.com/office/drawing/2014/main" id="{336DA0F9-D851-437C-A45B-EC125A3D3DB3}"/>
              </a:ext>
            </a:extLst>
          </p:cNvPr>
          <p:cNvSpPr>
            <a:spLocks noGrp="1"/>
          </p:cNvSpPr>
          <p:nvPr>
            <p:ph idx="14"/>
          </p:nvPr>
        </p:nvSpPr>
        <p:spPr>
          <a:xfrm>
            <a:off x="9076629" y="1852122"/>
            <a:ext cx="2458230" cy="2008678"/>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0FF0BA98-3AB4-4D88-B1C2-6279BCACFAD9}"/>
              </a:ext>
            </a:extLst>
          </p:cNvPr>
          <p:cNvSpPr>
            <a:spLocks noGrp="1"/>
          </p:cNvSpPr>
          <p:nvPr>
            <p:ph type="body" sz="quarter" idx="15"/>
          </p:nvPr>
        </p:nvSpPr>
        <p:spPr>
          <a:xfrm>
            <a:off x="3887792" y="3971924"/>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ext Placeholder 5">
            <a:extLst>
              <a:ext uri="{FF2B5EF4-FFF2-40B4-BE49-F238E27FC236}">
                <a16:creationId xmlns:a16="http://schemas.microsoft.com/office/drawing/2014/main" id="{D9DEF72B-B924-4A0D-8C83-3B370632C0D3}"/>
              </a:ext>
            </a:extLst>
          </p:cNvPr>
          <p:cNvSpPr>
            <a:spLocks noGrp="1"/>
          </p:cNvSpPr>
          <p:nvPr>
            <p:ph type="body" sz="quarter" idx="16"/>
          </p:nvPr>
        </p:nvSpPr>
        <p:spPr>
          <a:xfrm>
            <a:off x="6472616" y="3971925"/>
            <a:ext cx="2477419"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5">
            <a:extLst>
              <a:ext uri="{FF2B5EF4-FFF2-40B4-BE49-F238E27FC236}">
                <a16:creationId xmlns:a16="http://schemas.microsoft.com/office/drawing/2014/main" id="{E9D30C54-E9E8-4300-8DA4-352DB3A71A4F}"/>
              </a:ext>
            </a:extLst>
          </p:cNvPr>
          <p:cNvSpPr>
            <a:spLocks noGrp="1"/>
          </p:cNvSpPr>
          <p:nvPr>
            <p:ph type="body" sz="quarter" idx="17"/>
          </p:nvPr>
        </p:nvSpPr>
        <p:spPr>
          <a:xfrm>
            <a:off x="9070240" y="3971924"/>
            <a:ext cx="2458230" cy="803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50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9410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3974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97192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3/12/2023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593969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69841E-71E7-4F51-8E6F-5E8A5E375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lans">
            <a:extLst>
              <a:ext uri="{FF2B5EF4-FFF2-40B4-BE49-F238E27FC236}">
                <a16:creationId xmlns:a16="http://schemas.microsoft.com/office/drawing/2014/main" id="{A3A2E0DA-DA21-447D-AD1F-3DB915DD051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0" y="-1"/>
            <a:ext cx="12188932" cy="6858000"/>
          </a:xfrm>
          <a:prstGeom prst="rect">
            <a:avLst/>
          </a:prstGeom>
        </p:spPr>
      </p:pic>
      <p:sp>
        <p:nvSpPr>
          <p:cNvPr id="12" name="Rectangle 11">
            <a:extLst>
              <a:ext uri="{FF2B5EF4-FFF2-40B4-BE49-F238E27FC236}">
                <a16:creationId xmlns:a16="http://schemas.microsoft.com/office/drawing/2014/main" id="{594B067E-A161-4B29-A8FA-FEEB1944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D6CA50C-1A88-4B3F-A34F-FE199F4205A2}"/>
              </a:ext>
            </a:extLst>
          </p:cNvPr>
          <p:cNvSpPr>
            <a:spLocks noGrp="1"/>
          </p:cNvSpPr>
          <p:nvPr>
            <p:ph type="ctrTitle"/>
          </p:nvPr>
        </p:nvSpPr>
        <p:spPr>
          <a:xfrm>
            <a:off x="643467" y="1298448"/>
            <a:ext cx="3685070" cy="3255264"/>
          </a:xfrm>
        </p:spPr>
        <p:txBody>
          <a:bodyPr>
            <a:normAutofit/>
          </a:bodyPr>
          <a:lstStyle/>
          <a:p>
            <a:r>
              <a:rPr lang="en-US" sz="4000" dirty="0"/>
              <a:t>IP Construction</a:t>
            </a:r>
            <a:br>
              <a:rPr lang="en-US" sz="4800" dirty="0"/>
            </a:br>
            <a:br>
              <a:rPr lang="en-US" sz="4800" dirty="0"/>
            </a:br>
            <a:r>
              <a:rPr lang="en-US" sz="3300" dirty="0"/>
              <a:t>SA1 Student Accommodation</a:t>
            </a:r>
          </a:p>
        </p:txBody>
      </p:sp>
      <p:sp>
        <p:nvSpPr>
          <p:cNvPr id="14" name="Rectangle 13">
            <a:extLst>
              <a:ext uri="{FF2B5EF4-FFF2-40B4-BE49-F238E27FC236}">
                <a16:creationId xmlns:a16="http://schemas.microsoft.com/office/drawing/2014/main" id="{C20C741F-0826-4AB6-A92E-AB4EB5021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45828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6,502 Construction Plans Stock Photos - Free &amp; Royalty-Free Stock Photos  from Dreamstime">
            <a:extLst>
              <a:ext uri="{FF2B5EF4-FFF2-40B4-BE49-F238E27FC236}">
                <a16:creationId xmlns:a16="http://schemas.microsoft.com/office/drawing/2014/main" id="{CFBC12C1-A607-410D-C867-406ADDEA77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311" r="-1" b="8398"/>
          <a:stretch/>
        </p:blipFill>
        <p:spPr bwMode="auto">
          <a:xfrm>
            <a:off x="20" y="1"/>
            <a:ext cx="12188932" cy="6858000"/>
          </a:xfrm>
          <a:prstGeom prst="rect">
            <a:avLst/>
          </a:prstGeom>
          <a:noFill/>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492750-E12D-4995-ABCB-5BB846060890}"/>
              </a:ext>
            </a:extLst>
          </p:cNvPr>
          <p:cNvSpPr>
            <a:spLocks noGrp="1"/>
          </p:cNvSpPr>
          <p:nvPr>
            <p:ph type="title"/>
          </p:nvPr>
        </p:nvSpPr>
        <p:spPr>
          <a:xfrm>
            <a:off x="252919" y="1123837"/>
            <a:ext cx="2947482" cy="4601183"/>
          </a:xfrm>
        </p:spPr>
        <p:txBody>
          <a:bodyPr>
            <a:normAutofit/>
          </a:bodyPr>
          <a:lstStyle/>
          <a:p>
            <a:r>
              <a:rPr lang="en-US" dirty="0"/>
              <a:t>Jack</a:t>
            </a:r>
          </a:p>
        </p:txBody>
      </p:sp>
      <p:sp>
        <p:nvSpPr>
          <p:cNvPr id="1044" name="Rectangle 1043">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Content Placeholder 5">
            <a:extLst>
              <a:ext uri="{FF2B5EF4-FFF2-40B4-BE49-F238E27FC236}">
                <a16:creationId xmlns:a16="http://schemas.microsoft.com/office/drawing/2014/main" id="{B7808E38-F208-EB12-10B0-6C186DC9E32F}"/>
              </a:ext>
            </a:extLst>
          </p:cNvPr>
          <p:cNvSpPr>
            <a:spLocks noGrp="1"/>
          </p:cNvSpPr>
          <p:nvPr>
            <p:ph idx="1"/>
          </p:nvPr>
        </p:nvSpPr>
        <p:spPr>
          <a:xfrm>
            <a:off x="3869268" y="1263316"/>
            <a:ext cx="7315200" cy="4969042"/>
          </a:xfrm>
        </p:spPr>
        <p:txBody>
          <a:bodyPr>
            <a:normAutofit fontScale="92500" lnSpcReduction="20000"/>
          </a:bodyPr>
          <a:lstStyle/>
          <a:p>
            <a:pPr marL="0" indent="0">
              <a:buNone/>
            </a:pPr>
            <a:r>
              <a:rPr lang="en-GB" sz="1400" dirty="0"/>
              <a:t>Team have been talking regularly and held a full day of meeting and work last Wednesday to discuss progress and moving forward.</a:t>
            </a:r>
          </a:p>
          <a:p>
            <a:r>
              <a:rPr lang="en-GB" sz="1400" dirty="0"/>
              <a:t>Since then:</a:t>
            </a:r>
          </a:p>
          <a:p>
            <a:pPr lvl="1"/>
            <a:r>
              <a:rPr lang="en-GB" sz="1400" dirty="0"/>
              <a:t>Full building take-off completed - couple of elements missing which will be discussed with the team today.</a:t>
            </a:r>
          </a:p>
          <a:p>
            <a:pPr lvl="1"/>
            <a:r>
              <a:rPr lang="en-GB" sz="1400" dirty="0"/>
              <a:t>Location and TPI factor identified ready to be implemented in cost breakdown where relevant.</a:t>
            </a:r>
          </a:p>
          <a:p>
            <a:pPr lvl="1"/>
            <a:r>
              <a:rPr lang="en-GB" sz="1400" dirty="0"/>
              <a:t>Cost plan – template set up ready to begin pricing the project properly. Have begun to insert my areas of pricing and will complete today. Elements will be shared between QS’ respective areas as already discussed and will be highlighted on the proposed final document.</a:t>
            </a:r>
          </a:p>
          <a:p>
            <a:pPr lvl="1"/>
            <a:r>
              <a:rPr lang="en-GB" sz="1400" dirty="0"/>
              <a:t>Begun uploading relevant specifications including alternative methods considered.</a:t>
            </a:r>
          </a:p>
          <a:p>
            <a:pPr lvl="1"/>
            <a:r>
              <a:rPr lang="en-GB" sz="1400" dirty="0"/>
              <a:t>BEP – have presented to the team to ensure everyone is happy and working to it.</a:t>
            </a:r>
          </a:p>
          <a:p>
            <a:pPr lvl="1"/>
            <a:r>
              <a:rPr lang="en-GB" sz="1400" dirty="0"/>
              <a:t>BIM Strategy – another large documents but areas covered include the following and can be forwarded for review upon request.</a:t>
            </a:r>
          </a:p>
          <a:p>
            <a:r>
              <a:rPr lang="en-GB" sz="1400" dirty="0"/>
              <a:t>Progressing on:</a:t>
            </a:r>
          </a:p>
          <a:p>
            <a:pPr lvl="1"/>
            <a:r>
              <a:rPr lang="en-GB" sz="1400" dirty="0"/>
              <a:t>Complete missing elements of take-offs.</a:t>
            </a:r>
          </a:p>
          <a:p>
            <a:pPr lvl="1"/>
            <a:r>
              <a:rPr lang="en-GB" sz="1400" dirty="0"/>
              <a:t>Complete pricing today. </a:t>
            </a:r>
          </a:p>
          <a:p>
            <a:pPr lvl="1"/>
            <a:r>
              <a:rPr lang="en-GB" sz="1400" dirty="0"/>
              <a:t>Produce a Cash Flow alongside Gregg.</a:t>
            </a:r>
          </a:p>
          <a:p>
            <a:pPr lvl="1"/>
            <a:r>
              <a:rPr lang="en-GB" sz="1400" dirty="0"/>
              <a:t>Finish uploading all relevant specifications and details.</a:t>
            </a:r>
          </a:p>
          <a:p>
            <a:pPr lvl="1"/>
            <a:r>
              <a:rPr lang="en-GB" sz="1400" dirty="0"/>
              <a:t>Identify and review areas which need more work.</a:t>
            </a:r>
          </a:p>
          <a:p>
            <a:r>
              <a:rPr lang="en-GB" sz="1400" dirty="0"/>
              <a:t>Proposals</a:t>
            </a:r>
          </a:p>
          <a:p>
            <a:pPr lvl="1"/>
            <a:r>
              <a:rPr lang="en-GB" sz="1400" dirty="0"/>
              <a:t>Only proposal at this stage from myself is the roofs having different plans for surface water. We propose one roof to control surface water utilising a blue roof, then the other block to control surface water by guiding surface water to soakaway crates. Both options considering the 1-in-100 year flood risk (flood that has a 1% chance of occurring in any year) meeting planning requirements.</a:t>
            </a:r>
          </a:p>
          <a:p>
            <a:pPr marL="502920" lvl="1" indent="0">
              <a:buNone/>
            </a:pPr>
            <a:endParaRPr lang="en-GB" sz="1300" dirty="0"/>
          </a:p>
          <a:p>
            <a:pPr lvl="1"/>
            <a:endParaRPr lang="en-GB" sz="1400" dirty="0"/>
          </a:p>
          <a:p>
            <a:pPr marL="502920" lvl="1" indent="0">
              <a:buNone/>
            </a:pPr>
            <a:endParaRPr lang="en-GB" sz="1300" dirty="0"/>
          </a:p>
          <a:p>
            <a:pPr lvl="1"/>
            <a:endParaRPr lang="en-GB" sz="1300" dirty="0"/>
          </a:p>
        </p:txBody>
      </p:sp>
      <p:sp>
        <p:nvSpPr>
          <p:cNvPr id="1046" name="Rectangle 1045">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5916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A5A1F-1897-15A2-65D9-C07EAE389303}"/>
              </a:ext>
            </a:extLst>
          </p:cNvPr>
          <p:cNvSpPr>
            <a:spLocks noGrp="1"/>
          </p:cNvSpPr>
          <p:nvPr>
            <p:ph type="title"/>
          </p:nvPr>
        </p:nvSpPr>
        <p:spPr/>
        <p:txBody>
          <a:bodyPr/>
          <a:lstStyle/>
          <a:p>
            <a:r>
              <a:rPr lang="en-GB" dirty="0"/>
              <a:t>Greg</a:t>
            </a:r>
          </a:p>
        </p:txBody>
      </p:sp>
      <p:sp>
        <p:nvSpPr>
          <p:cNvPr id="3" name="Content Placeholder 2">
            <a:extLst>
              <a:ext uri="{FF2B5EF4-FFF2-40B4-BE49-F238E27FC236}">
                <a16:creationId xmlns:a16="http://schemas.microsoft.com/office/drawing/2014/main" id="{9C383122-EE7D-8D5C-3E8E-EFE92898A68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6926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FAFE3-DC29-8C29-444F-A5334A4DB648}"/>
              </a:ext>
            </a:extLst>
          </p:cNvPr>
          <p:cNvSpPr>
            <a:spLocks noGrp="1"/>
          </p:cNvSpPr>
          <p:nvPr>
            <p:ph type="title"/>
          </p:nvPr>
        </p:nvSpPr>
        <p:spPr/>
        <p:txBody>
          <a:bodyPr/>
          <a:lstStyle/>
          <a:p>
            <a:r>
              <a:rPr lang="en-GB" dirty="0"/>
              <a:t>Louie</a:t>
            </a:r>
          </a:p>
        </p:txBody>
      </p:sp>
      <p:sp>
        <p:nvSpPr>
          <p:cNvPr id="3" name="Content Placeholder 2">
            <a:extLst>
              <a:ext uri="{FF2B5EF4-FFF2-40B4-BE49-F238E27FC236}">
                <a16:creationId xmlns:a16="http://schemas.microsoft.com/office/drawing/2014/main" id="{F6461997-367F-5F04-885E-6CC0D3770A4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28712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9641E-E043-3ACE-79D8-2ED017934253}"/>
              </a:ext>
            </a:extLst>
          </p:cNvPr>
          <p:cNvSpPr>
            <a:spLocks noGrp="1"/>
          </p:cNvSpPr>
          <p:nvPr>
            <p:ph type="title"/>
          </p:nvPr>
        </p:nvSpPr>
        <p:spPr/>
        <p:txBody>
          <a:bodyPr/>
          <a:lstStyle/>
          <a:p>
            <a:r>
              <a:rPr lang="en-GB" dirty="0"/>
              <a:t>Sean</a:t>
            </a:r>
          </a:p>
        </p:txBody>
      </p:sp>
      <p:sp>
        <p:nvSpPr>
          <p:cNvPr id="3" name="Content Placeholder 2">
            <a:extLst>
              <a:ext uri="{FF2B5EF4-FFF2-40B4-BE49-F238E27FC236}">
                <a16:creationId xmlns:a16="http://schemas.microsoft.com/office/drawing/2014/main" id="{E988CDC0-2913-D859-B436-4B1859E957A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2497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Digitization Will Raise Construction to the Modern Day | IE Insights">
            <a:extLst>
              <a:ext uri="{FF2B5EF4-FFF2-40B4-BE49-F238E27FC236}">
                <a16:creationId xmlns:a16="http://schemas.microsoft.com/office/drawing/2014/main" id="{2492B619-34AA-FD3E-F99E-A2C489AA2CBA}"/>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993299F-3E8A-4BF7-9C3D-B9F22CF94C4E}"/>
              </a:ext>
            </a:extLst>
          </p:cNvPr>
          <p:cNvSpPr>
            <a:spLocks noGrp="1"/>
          </p:cNvSpPr>
          <p:nvPr>
            <p:ph type="ctrTitle"/>
          </p:nvPr>
        </p:nvSpPr>
        <p:spPr>
          <a:xfrm>
            <a:off x="1069848" y="1298448"/>
            <a:ext cx="7315200" cy="3255264"/>
          </a:xfrm>
        </p:spPr>
        <p:txBody>
          <a:bodyPr>
            <a:normAutofit/>
          </a:bodyPr>
          <a:lstStyle/>
          <a:p>
            <a:r>
              <a:rPr lang="en-US">
                <a:solidFill>
                  <a:schemeClr val="tx1"/>
                </a:solidFill>
              </a:rPr>
              <a:t>Thank you</a:t>
            </a:r>
          </a:p>
        </p:txBody>
      </p:sp>
    </p:spTree>
    <p:extLst>
      <p:ext uri="{BB962C8B-B14F-4D97-AF65-F5344CB8AC3E}">
        <p14:creationId xmlns:p14="http://schemas.microsoft.com/office/powerpoint/2010/main" val="29581694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668657-C50E-4365-A5FD-AC07593EBE5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EA82F57F-EFCE-45E0-9F75-822371CB5F7C}">
  <ds:schemaRefs>
    <ds:schemaRef ds:uri="http://schemas.microsoft.com/sharepoint/v3/contenttype/forms"/>
  </ds:schemaRefs>
</ds:datastoreItem>
</file>

<file path=customXml/itemProps3.xml><?xml version="1.0" encoding="utf-8"?>
<ds:datastoreItem xmlns:ds="http://schemas.openxmlformats.org/officeDocument/2006/customXml" ds:itemID="{1179D151-6AED-4C4E-9A23-4BEC5BA436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Architecture design</Template>
  <TotalTime>24</TotalTime>
  <Words>281</Words>
  <Application>Microsoft Office PowerPoint</Application>
  <PresentationFormat>Widescreen</PresentationFormat>
  <Paragraphs>27</Paragraphs>
  <Slides>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Corbel</vt:lpstr>
      <vt:lpstr>Wingdings 2</vt:lpstr>
      <vt:lpstr>Frame</vt:lpstr>
      <vt:lpstr>IP Construction  SA1 Student Accommodation</vt:lpstr>
      <vt:lpstr>Jack</vt:lpstr>
      <vt:lpstr>Greg</vt:lpstr>
      <vt:lpstr>Louie</vt:lpstr>
      <vt:lpstr>Sean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Construction  SA1 Student Accommodation</dc:title>
  <dc:creator>Jack Rees</dc:creator>
  <cp:lastModifiedBy>Jack Rees</cp:lastModifiedBy>
  <cp:revision>2</cp:revision>
  <dcterms:created xsi:type="dcterms:W3CDTF">2023-03-12T17:33:26Z</dcterms:created>
  <dcterms:modified xsi:type="dcterms:W3CDTF">2023-03-12T17:58:24Z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