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60" r:id="rId3"/>
    <p:sldId id="261" r:id="rId4"/>
    <p:sldId id="259" r:id="rId5"/>
    <p:sldId id="262" r:id="rId6"/>
    <p:sldId id="263" r:id="rId7"/>
    <p:sldId id="264" r:id="rId8"/>
    <p:sldId id="265" r:id="rId9"/>
    <p:sldId id="266" r:id="rId10"/>
    <p:sldId id="258" r:id="rId11"/>
    <p:sldId id="267" r:id="rId12"/>
    <p:sldId id="269" r:id="rId13"/>
    <p:sldId id="273" r:id="rId14"/>
    <p:sldId id="282" r:id="rId15"/>
    <p:sldId id="284" r:id="rId16"/>
    <p:sldId id="289" r:id="rId17"/>
    <p:sldId id="290" r:id="rId18"/>
    <p:sldId id="274" r:id="rId19"/>
    <p:sldId id="275" r:id="rId20"/>
    <p:sldId id="270" r:id="rId21"/>
    <p:sldId id="271" r:id="rId22"/>
    <p:sldId id="272" r:id="rId23"/>
    <p:sldId id="287" r:id="rId24"/>
    <p:sldId id="276" r:id="rId25"/>
    <p:sldId id="277" r:id="rId26"/>
    <p:sldId id="278" r:id="rId27"/>
    <p:sldId id="279" r:id="rId28"/>
    <p:sldId id="281" r:id="rId29"/>
    <p:sldId id="286" r:id="rId30"/>
    <p:sldId id="283" r:id="rId31"/>
    <p:sldId id="28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49" d="100"/>
          <a:sy n="49" d="100"/>
        </p:scale>
        <p:origin x="-708"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EE114F-4A19-4EBE-990F-6D973DD6A9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BB1E20-5744-4CDA-9A0D-7296F19745D9}">
      <dgm:prSet/>
      <dgm:spPr/>
      <dgm:t>
        <a:bodyPr/>
        <a:lstStyle/>
        <a:p>
          <a:r>
            <a:rPr lang="en-GB"/>
            <a:t>Well-being is a contemporary area of focus for research and practice, we acknowledge that how it is defined is often socially situated. </a:t>
          </a:r>
          <a:endParaRPr lang="en-US"/>
        </a:p>
      </dgm:t>
    </dgm:pt>
    <dgm:pt modelId="{3D4B5FAC-165E-4CDA-86C4-EBA91E7C03E1}" type="parTrans" cxnId="{5FF1F0D0-4778-4B37-A465-731ABC3649EC}">
      <dgm:prSet/>
      <dgm:spPr/>
      <dgm:t>
        <a:bodyPr/>
        <a:lstStyle/>
        <a:p>
          <a:endParaRPr lang="en-US"/>
        </a:p>
      </dgm:t>
    </dgm:pt>
    <dgm:pt modelId="{6825BABC-6E98-4F81-92B1-FDE9DA92B1A3}" type="sibTrans" cxnId="{5FF1F0D0-4778-4B37-A465-731ABC3649EC}">
      <dgm:prSet/>
      <dgm:spPr/>
      <dgm:t>
        <a:bodyPr/>
        <a:lstStyle/>
        <a:p>
          <a:endParaRPr lang="en-US"/>
        </a:p>
      </dgm:t>
    </dgm:pt>
    <dgm:pt modelId="{0754D418-AC29-4A4F-BD4E-58396046E750}">
      <dgm:prSet/>
      <dgm:spPr/>
      <dgm:t>
        <a:bodyPr/>
        <a:lstStyle/>
        <a:p>
          <a:r>
            <a:rPr lang="en-GB"/>
            <a:t>Some would argue that wellbeing is‚ intangible, difficult to define and even harder to measure.</a:t>
          </a:r>
          <a:endParaRPr lang="en-US"/>
        </a:p>
      </dgm:t>
    </dgm:pt>
    <dgm:pt modelId="{3991C438-BDD9-4ED1-ADA1-3240AC038B38}" type="parTrans" cxnId="{59676875-EB1A-4DCD-8FE1-0552E4D319F2}">
      <dgm:prSet/>
      <dgm:spPr/>
      <dgm:t>
        <a:bodyPr/>
        <a:lstStyle/>
        <a:p>
          <a:endParaRPr lang="en-US"/>
        </a:p>
      </dgm:t>
    </dgm:pt>
    <dgm:pt modelId="{996E9A36-1A48-44FF-A8FD-A37544CE7A63}" type="sibTrans" cxnId="{59676875-EB1A-4DCD-8FE1-0552E4D319F2}">
      <dgm:prSet/>
      <dgm:spPr/>
      <dgm:t>
        <a:bodyPr/>
        <a:lstStyle/>
        <a:p>
          <a:endParaRPr lang="en-US"/>
        </a:p>
      </dgm:t>
    </dgm:pt>
    <dgm:pt modelId="{D8710732-13E1-49E6-AFCF-A04440C01BA3}" type="pres">
      <dgm:prSet presAssocID="{E4EE114F-4A19-4EBE-990F-6D973DD6A9C6}" presName="root" presStyleCnt="0">
        <dgm:presLayoutVars>
          <dgm:dir/>
          <dgm:resizeHandles val="exact"/>
        </dgm:presLayoutVars>
      </dgm:prSet>
      <dgm:spPr/>
    </dgm:pt>
    <dgm:pt modelId="{7EFF7F8A-1410-448B-8046-8203B72BFA6F}" type="pres">
      <dgm:prSet presAssocID="{13BB1E20-5744-4CDA-9A0D-7296F19745D9}" presName="compNode" presStyleCnt="0"/>
      <dgm:spPr/>
    </dgm:pt>
    <dgm:pt modelId="{5C8D9CA8-A2E3-4700-B5DE-BD8DCFC241E4}" type="pres">
      <dgm:prSet presAssocID="{13BB1E20-5744-4CDA-9A0D-7296F19745D9}" presName="bgRect" presStyleLbl="bgShp" presStyleIdx="0" presStyleCnt="2"/>
      <dgm:spPr/>
    </dgm:pt>
    <dgm:pt modelId="{17C91D8E-2B85-40EB-BFF3-02C023B52A1A}" type="pres">
      <dgm:prSet presAssocID="{13BB1E20-5744-4CDA-9A0D-7296F19745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118CFF6-E34D-47D6-B037-7F4FF1C0F42A}" type="pres">
      <dgm:prSet presAssocID="{13BB1E20-5744-4CDA-9A0D-7296F19745D9}" presName="spaceRect" presStyleCnt="0"/>
      <dgm:spPr/>
    </dgm:pt>
    <dgm:pt modelId="{A0A71C80-0C3D-40A2-A825-8FE6F348A426}" type="pres">
      <dgm:prSet presAssocID="{13BB1E20-5744-4CDA-9A0D-7296F19745D9}" presName="parTx" presStyleLbl="revTx" presStyleIdx="0" presStyleCnt="2">
        <dgm:presLayoutVars>
          <dgm:chMax val="0"/>
          <dgm:chPref val="0"/>
        </dgm:presLayoutVars>
      </dgm:prSet>
      <dgm:spPr/>
    </dgm:pt>
    <dgm:pt modelId="{EE46C0F8-2A8B-4C5D-9B1A-3129DD2C32DB}" type="pres">
      <dgm:prSet presAssocID="{6825BABC-6E98-4F81-92B1-FDE9DA92B1A3}" presName="sibTrans" presStyleCnt="0"/>
      <dgm:spPr/>
    </dgm:pt>
    <dgm:pt modelId="{C965708B-042F-47C0-BCF2-E43BC8DA452C}" type="pres">
      <dgm:prSet presAssocID="{0754D418-AC29-4A4F-BD4E-58396046E750}" presName="compNode" presStyleCnt="0"/>
      <dgm:spPr/>
    </dgm:pt>
    <dgm:pt modelId="{EDA38924-D4F4-4E37-8298-7D7A8039994A}" type="pres">
      <dgm:prSet presAssocID="{0754D418-AC29-4A4F-BD4E-58396046E750}" presName="bgRect" presStyleLbl="bgShp" presStyleIdx="1" presStyleCnt="2"/>
      <dgm:spPr/>
    </dgm:pt>
    <dgm:pt modelId="{E0B8E42A-4181-49FE-A91A-C9653846C9CD}" type="pres">
      <dgm:prSet presAssocID="{0754D418-AC29-4A4F-BD4E-58396046E7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A14C7130-E294-4B0E-8596-ECBDA84EF749}" type="pres">
      <dgm:prSet presAssocID="{0754D418-AC29-4A4F-BD4E-58396046E750}" presName="spaceRect" presStyleCnt="0"/>
      <dgm:spPr/>
    </dgm:pt>
    <dgm:pt modelId="{6C94EDC0-8429-4B99-8FF6-9F4A966B4D1A}" type="pres">
      <dgm:prSet presAssocID="{0754D418-AC29-4A4F-BD4E-58396046E750}" presName="parTx" presStyleLbl="revTx" presStyleIdx="1" presStyleCnt="2">
        <dgm:presLayoutVars>
          <dgm:chMax val="0"/>
          <dgm:chPref val="0"/>
        </dgm:presLayoutVars>
      </dgm:prSet>
      <dgm:spPr/>
    </dgm:pt>
  </dgm:ptLst>
  <dgm:cxnLst>
    <dgm:cxn modelId="{B29E5B4D-B363-4E0B-8A16-8E509F0F13CA}" type="presOf" srcId="{13BB1E20-5744-4CDA-9A0D-7296F19745D9}" destId="{A0A71C80-0C3D-40A2-A825-8FE6F348A426}" srcOrd="0" destOrd="0" presId="urn:microsoft.com/office/officeart/2018/2/layout/IconVerticalSolidList"/>
    <dgm:cxn modelId="{5DF43373-393E-47C1-8547-6BBCF2965716}" type="presOf" srcId="{E4EE114F-4A19-4EBE-990F-6D973DD6A9C6}" destId="{D8710732-13E1-49E6-AFCF-A04440C01BA3}" srcOrd="0" destOrd="0" presId="urn:microsoft.com/office/officeart/2018/2/layout/IconVerticalSolidList"/>
    <dgm:cxn modelId="{59676875-EB1A-4DCD-8FE1-0552E4D319F2}" srcId="{E4EE114F-4A19-4EBE-990F-6D973DD6A9C6}" destId="{0754D418-AC29-4A4F-BD4E-58396046E750}" srcOrd="1" destOrd="0" parTransId="{3991C438-BDD9-4ED1-ADA1-3240AC038B38}" sibTransId="{996E9A36-1A48-44FF-A8FD-A37544CE7A63}"/>
    <dgm:cxn modelId="{4E152D59-A367-4F2D-A1EA-2761E45440A3}" type="presOf" srcId="{0754D418-AC29-4A4F-BD4E-58396046E750}" destId="{6C94EDC0-8429-4B99-8FF6-9F4A966B4D1A}" srcOrd="0" destOrd="0" presId="urn:microsoft.com/office/officeart/2018/2/layout/IconVerticalSolidList"/>
    <dgm:cxn modelId="{5FF1F0D0-4778-4B37-A465-731ABC3649EC}" srcId="{E4EE114F-4A19-4EBE-990F-6D973DD6A9C6}" destId="{13BB1E20-5744-4CDA-9A0D-7296F19745D9}" srcOrd="0" destOrd="0" parTransId="{3D4B5FAC-165E-4CDA-86C4-EBA91E7C03E1}" sibTransId="{6825BABC-6E98-4F81-92B1-FDE9DA92B1A3}"/>
    <dgm:cxn modelId="{3B2E92D7-CC7A-4BFC-968B-B8B57FFA34C1}" type="presParOf" srcId="{D8710732-13E1-49E6-AFCF-A04440C01BA3}" destId="{7EFF7F8A-1410-448B-8046-8203B72BFA6F}" srcOrd="0" destOrd="0" presId="urn:microsoft.com/office/officeart/2018/2/layout/IconVerticalSolidList"/>
    <dgm:cxn modelId="{4A7F5296-1D7B-4152-98AC-8ABA5A6CC274}" type="presParOf" srcId="{7EFF7F8A-1410-448B-8046-8203B72BFA6F}" destId="{5C8D9CA8-A2E3-4700-B5DE-BD8DCFC241E4}" srcOrd="0" destOrd="0" presId="urn:microsoft.com/office/officeart/2018/2/layout/IconVerticalSolidList"/>
    <dgm:cxn modelId="{20027D6D-F0F6-418E-8963-4B403F8EE397}" type="presParOf" srcId="{7EFF7F8A-1410-448B-8046-8203B72BFA6F}" destId="{17C91D8E-2B85-40EB-BFF3-02C023B52A1A}" srcOrd="1" destOrd="0" presId="urn:microsoft.com/office/officeart/2018/2/layout/IconVerticalSolidList"/>
    <dgm:cxn modelId="{F7F552D1-E650-4BA4-A816-4C7ADBDF4207}" type="presParOf" srcId="{7EFF7F8A-1410-448B-8046-8203B72BFA6F}" destId="{9118CFF6-E34D-47D6-B037-7F4FF1C0F42A}" srcOrd="2" destOrd="0" presId="urn:microsoft.com/office/officeart/2018/2/layout/IconVerticalSolidList"/>
    <dgm:cxn modelId="{C4EC2A56-2E8D-4C71-9940-C24C05F1FEB7}" type="presParOf" srcId="{7EFF7F8A-1410-448B-8046-8203B72BFA6F}" destId="{A0A71C80-0C3D-40A2-A825-8FE6F348A426}" srcOrd="3" destOrd="0" presId="urn:microsoft.com/office/officeart/2018/2/layout/IconVerticalSolidList"/>
    <dgm:cxn modelId="{AC670D25-79C0-40DB-847B-D986DD154F42}" type="presParOf" srcId="{D8710732-13E1-49E6-AFCF-A04440C01BA3}" destId="{EE46C0F8-2A8B-4C5D-9B1A-3129DD2C32DB}" srcOrd="1" destOrd="0" presId="urn:microsoft.com/office/officeart/2018/2/layout/IconVerticalSolidList"/>
    <dgm:cxn modelId="{6F0A669F-A61A-4A38-9975-7E64A7060C93}" type="presParOf" srcId="{D8710732-13E1-49E6-AFCF-A04440C01BA3}" destId="{C965708B-042F-47C0-BCF2-E43BC8DA452C}" srcOrd="2" destOrd="0" presId="urn:microsoft.com/office/officeart/2018/2/layout/IconVerticalSolidList"/>
    <dgm:cxn modelId="{0F147BC0-C819-4BF5-9A0F-BCF7BCE127D1}" type="presParOf" srcId="{C965708B-042F-47C0-BCF2-E43BC8DA452C}" destId="{EDA38924-D4F4-4E37-8298-7D7A8039994A}" srcOrd="0" destOrd="0" presId="urn:microsoft.com/office/officeart/2018/2/layout/IconVerticalSolidList"/>
    <dgm:cxn modelId="{8572A75A-621D-4213-B4E0-1C14FBA4D4BD}" type="presParOf" srcId="{C965708B-042F-47C0-BCF2-E43BC8DA452C}" destId="{E0B8E42A-4181-49FE-A91A-C9653846C9CD}" srcOrd="1" destOrd="0" presId="urn:microsoft.com/office/officeart/2018/2/layout/IconVerticalSolidList"/>
    <dgm:cxn modelId="{3C75322D-CEAF-45BA-A03E-ECECEF7CABD4}" type="presParOf" srcId="{C965708B-042F-47C0-BCF2-E43BC8DA452C}" destId="{A14C7130-E294-4B0E-8596-ECBDA84EF749}" srcOrd="2" destOrd="0" presId="urn:microsoft.com/office/officeart/2018/2/layout/IconVerticalSolidList"/>
    <dgm:cxn modelId="{BEE7CA46-C033-4B03-B47D-4B8CFF17F5DE}" type="presParOf" srcId="{C965708B-042F-47C0-BCF2-E43BC8DA452C}" destId="{6C94EDC0-8429-4B99-8FF6-9F4A966B4D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6EE47B-F997-4852-B984-9F552004299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95371C9-5F35-4964-938D-998370374BAB}">
      <dgm:prSet/>
      <dgm:spPr/>
      <dgm:t>
        <a:bodyPr/>
        <a:lstStyle/>
        <a:p>
          <a:r>
            <a:rPr lang="en-GB"/>
            <a:t>An individual’s ability to avoid harmful behavioural and physiological changes in response to chronic stress</a:t>
          </a:r>
          <a:endParaRPr lang="en-US"/>
        </a:p>
      </dgm:t>
    </dgm:pt>
    <dgm:pt modelId="{39309DE7-8180-402C-BD8B-D5F56566A3FF}" type="parTrans" cxnId="{221F327D-0413-4A15-8204-EA1357B0B3F4}">
      <dgm:prSet/>
      <dgm:spPr/>
      <dgm:t>
        <a:bodyPr/>
        <a:lstStyle/>
        <a:p>
          <a:endParaRPr lang="en-US"/>
        </a:p>
      </dgm:t>
    </dgm:pt>
    <dgm:pt modelId="{48A2B7AA-4C75-4E57-AAF8-786F288E49EF}" type="sibTrans" cxnId="{221F327D-0413-4A15-8204-EA1357B0B3F4}">
      <dgm:prSet/>
      <dgm:spPr/>
      <dgm:t>
        <a:bodyPr/>
        <a:lstStyle/>
        <a:p>
          <a:endParaRPr lang="en-US"/>
        </a:p>
      </dgm:t>
    </dgm:pt>
    <dgm:pt modelId="{872CDBD0-E1AB-4FF2-8905-85CCF2940CD0}">
      <dgm:prSet/>
      <dgm:spPr/>
      <dgm:t>
        <a:bodyPr/>
        <a:lstStyle/>
        <a:p>
          <a:r>
            <a:rPr lang="en-GB"/>
            <a:t>Skills and support to adapt successfully to stress, trauma and other forms of adversity</a:t>
          </a:r>
          <a:endParaRPr lang="en-US"/>
        </a:p>
      </dgm:t>
    </dgm:pt>
    <dgm:pt modelId="{44C44B0F-BF63-4994-9A0B-C36100E24828}" type="parTrans" cxnId="{9154D04D-1990-4F60-BCB6-061DC9798FDE}">
      <dgm:prSet/>
      <dgm:spPr/>
      <dgm:t>
        <a:bodyPr/>
        <a:lstStyle/>
        <a:p>
          <a:endParaRPr lang="en-US"/>
        </a:p>
      </dgm:t>
    </dgm:pt>
    <dgm:pt modelId="{F30FBD38-1E0A-4F3B-B0AD-C2F0BF5C7BDA}" type="sibTrans" cxnId="{9154D04D-1990-4F60-BCB6-061DC9798FDE}">
      <dgm:prSet/>
      <dgm:spPr/>
      <dgm:t>
        <a:bodyPr/>
        <a:lstStyle/>
        <a:p>
          <a:endParaRPr lang="en-US"/>
        </a:p>
      </dgm:t>
    </dgm:pt>
    <dgm:pt modelId="{97A9D9B5-C273-408D-AC9F-17012417DB07}">
      <dgm:prSet/>
      <dgm:spPr/>
      <dgm:t>
        <a:bodyPr/>
        <a:lstStyle/>
        <a:p>
          <a:r>
            <a:rPr lang="en-GB"/>
            <a:t>Access to a loving parent/care-giver helps reduce the acute and long-term impact of ACEs</a:t>
          </a:r>
          <a:endParaRPr lang="en-US"/>
        </a:p>
      </dgm:t>
    </dgm:pt>
    <dgm:pt modelId="{86AFB4A8-117B-42EC-90BA-33E3DD0F4860}" type="parTrans" cxnId="{FDA8C818-68B1-40CD-B4FD-87784CFD10FA}">
      <dgm:prSet/>
      <dgm:spPr/>
      <dgm:t>
        <a:bodyPr/>
        <a:lstStyle/>
        <a:p>
          <a:endParaRPr lang="en-US"/>
        </a:p>
      </dgm:t>
    </dgm:pt>
    <dgm:pt modelId="{5FC667CE-026F-4B7B-B6EC-7FA37EEC1AFC}" type="sibTrans" cxnId="{FDA8C818-68B1-40CD-B4FD-87784CFD10FA}">
      <dgm:prSet/>
      <dgm:spPr/>
      <dgm:t>
        <a:bodyPr/>
        <a:lstStyle/>
        <a:p>
          <a:endParaRPr lang="en-US"/>
        </a:p>
      </dgm:t>
    </dgm:pt>
    <dgm:pt modelId="{0ECA251D-9075-48C6-A3AD-D451EE4DA5C3}" type="pres">
      <dgm:prSet presAssocID="{DF6EE47B-F997-4852-B984-9F552004299A}" presName="root" presStyleCnt="0">
        <dgm:presLayoutVars>
          <dgm:dir/>
          <dgm:resizeHandles val="exact"/>
        </dgm:presLayoutVars>
      </dgm:prSet>
      <dgm:spPr/>
    </dgm:pt>
    <dgm:pt modelId="{9AE8BC68-8921-4674-9B69-F12FC3F898CF}" type="pres">
      <dgm:prSet presAssocID="{395371C9-5F35-4964-938D-998370374BAB}" presName="compNode" presStyleCnt="0"/>
      <dgm:spPr/>
    </dgm:pt>
    <dgm:pt modelId="{4C7CBCB2-1C74-4E4C-A5D2-40DC46B3C7EF}" type="pres">
      <dgm:prSet presAssocID="{395371C9-5F35-4964-938D-998370374BAB}" presName="bgRect" presStyleLbl="bgShp" presStyleIdx="0" presStyleCnt="3"/>
      <dgm:spPr/>
    </dgm:pt>
    <dgm:pt modelId="{E9CC02EA-B7BB-41D7-A8B9-480A70F9D0ED}" type="pres">
      <dgm:prSet presAssocID="{395371C9-5F35-4964-938D-998370374B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D9450AA-2983-47E0-9864-594D9D7F6255}" type="pres">
      <dgm:prSet presAssocID="{395371C9-5F35-4964-938D-998370374BAB}" presName="spaceRect" presStyleCnt="0"/>
      <dgm:spPr/>
    </dgm:pt>
    <dgm:pt modelId="{DEC79797-7968-410D-B623-315265BE2809}" type="pres">
      <dgm:prSet presAssocID="{395371C9-5F35-4964-938D-998370374BAB}" presName="parTx" presStyleLbl="revTx" presStyleIdx="0" presStyleCnt="3">
        <dgm:presLayoutVars>
          <dgm:chMax val="0"/>
          <dgm:chPref val="0"/>
        </dgm:presLayoutVars>
      </dgm:prSet>
      <dgm:spPr/>
    </dgm:pt>
    <dgm:pt modelId="{853B1E65-9275-4F81-8A34-39D2AC22EDA5}" type="pres">
      <dgm:prSet presAssocID="{48A2B7AA-4C75-4E57-AAF8-786F288E49EF}" presName="sibTrans" presStyleCnt="0"/>
      <dgm:spPr/>
    </dgm:pt>
    <dgm:pt modelId="{77AAC4DE-36C6-4236-A2C3-0A5274779584}" type="pres">
      <dgm:prSet presAssocID="{872CDBD0-E1AB-4FF2-8905-85CCF2940CD0}" presName="compNode" presStyleCnt="0"/>
      <dgm:spPr/>
    </dgm:pt>
    <dgm:pt modelId="{6D3A7A08-202B-4202-8F1B-820FF4E2BE12}" type="pres">
      <dgm:prSet presAssocID="{872CDBD0-E1AB-4FF2-8905-85CCF2940CD0}" presName="bgRect" presStyleLbl="bgShp" presStyleIdx="1" presStyleCnt="3"/>
      <dgm:spPr/>
    </dgm:pt>
    <dgm:pt modelId="{E2EF4081-C99C-4247-85D7-B973361F5A47}" type="pres">
      <dgm:prSet presAssocID="{872CDBD0-E1AB-4FF2-8905-85CCF2940C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A1A0766C-E8EE-47A2-BF44-A701DC7FC342}" type="pres">
      <dgm:prSet presAssocID="{872CDBD0-E1AB-4FF2-8905-85CCF2940CD0}" presName="spaceRect" presStyleCnt="0"/>
      <dgm:spPr/>
    </dgm:pt>
    <dgm:pt modelId="{76400492-CFAA-433A-9849-7A38D3CFF15F}" type="pres">
      <dgm:prSet presAssocID="{872CDBD0-E1AB-4FF2-8905-85CCF2940CD0}" presName="parTx" presStyleLbl="revTx" presStyleIdx="1" presStyleCnt="3">
        <dgm:presLayoutVars>
          <dgm:chMax val="0"/>
          <dgm:chPref val="0"/>
        </dgm:presLayoutVars>
      </dgm:prSet>
      <dgm:spPr/>
    </dgm:pt>
    <dgm:pt modelId="{E340909C-3DAF-4C6E-97B0-2DE245DB064D}" type="pres">
      <dgm:prSet presAssocID="{F30FBD38-1E0A-4F3B-B0AD-C2F0BF5C7BDA}" presName="sibTrans" presStyleCnt="0"/>
      <dgm:spPr/>
    </dgm:pt>
    <dgm:pt modelId="{5BD88241-7A00-425E-8547-8DD5861F587D}" type="pres">
      <dgm:prSet presAssocID="{97A9D9B5-C273-408D-AC9F-17012417DB07}" presName="compNode" presStyleCnt="0"/>
      <dgm:spPr/>
    </dgm:pt>
    <dgm:pt modelId="{943D7CF3-9A71-4897-B2B2-01C0E90390D4}" type="pres">
      <dgm:prSet presAssocID="{97A9D9B5-C273-408D-AC9F-17012417DB07}" presName="bgRect" presStyleLbl="bgShp" presStyleIdx="2" presStyleCnt="3"/>
      <dgm:spPr/>
    </dgm:pt>
    <dgm:pt modelId="{9B686BB3-5208-45F3-B6FA-713E58822544}" type="pres">
      <dgm:prSet presAssocID="{97A9D9B5-C273-408D-AC9F-17012417DB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ve Letter"/>
        </a:ext>
      </dgm:extLst>
    </dgm:pt>
    <dgm:pt modelId="{133767DB-B3CD-478E-B478-98C16D0BCFC4}" type="pres">
      <dgm:prSet presAssocID="{97A9D9B5-C273-408D-AC9F-17012417DB07}" presName="spaceRect" presStyleCnt="0"/>
      <dgm:spPr/>
    </dgm:pt>
    <dgm:pt modelId="{216C9C62-B433-4A5F-BB84-68FDAA437553}" type="pres">
      <dgm:prSet presAssocID="{97A9D9B5-C273-408D-AC9F-17012417DB07}" presName="parTx" presStyleLbl="revTx" presStyleIdx="2" presStyleCnt="3">
        <dgm:presLayoutVars>
          <dgm:chMax val="0"/>
          <dgm:chPref val="0"/>
        </dgm:presLayoutVars>
      </dgm:prSet>
      <dgm:spPr/>
    </dgm:pt>
  </dgm:ptLst>
  <dgm:cxnLst>
    <dgm:cxn modelId="{FDA8C818-68B1-40CD-B4FD-87784CFD10FA}" srcId="{DF6EE47B-F997-4852-B984-9F552004299A}" destId="{97A9D9B5-C273-408D-AC9F-17012417DB07}" srcOrd="2" destOrd="0" parTransId="{86AFB4A8-117B-42EC-90BA-33E3DD0F4860}" sibTransId="{5FC667CE-026F-4B7B-B6EC-7FA37EEC1AFC}"/>
    <dgm:cxn modelId="{0526DA24-33BC-4E44-9B21-450C5B06C8EE}" type="presOf" srcId="{97A9D9B5-C273-408D-AC9F-17012417DB07}" destId="{216C9C62-B433-4A5F-BB84-68FDAA437553}" srcOrd="0" destOrd="0" presId="urn:microsoft.com/office/officeart/2018/2/layout/IconVerticalSolidList"/>
    <dgm:cxn modelId="{E6333A3D-83F9-4B80-9EA0-586AD77BF386}" type="presOf" srcId="{872CDBD0-E1AB-4FF2-8905-85CCF2940CD0}" destId="{76400492-CFAA-433A-9849-7A38D3CFF15F}" srcOrd="0" destOrd="0" presId="urn:microsoft.com/office/officeart/2018/2/layout/IconVerticalSolidList"/>
    <dgm:cxn modelId="{9154D04D-1990-4F60-BCB6-061DC9798FDE}" srcId="{DF6EE47B-F997-4852-B984-9F552004299A}" destId="{872CDBD0-E1AB-4FF2-8905-85CCF2940CD0}" srcOrd="1" destOrd="0" parTransId="{44C44B0F-BF63-4994-9A0B-C36100E24828}" sibTransId="{F30FBD38-1E0A-4F3B-B0AD-C2F0BF5C7BDA}"/>
    <dgm:cxn modelId="{AB3D4D53-01D9-4CF7-8856-347BB91F764D}" type="presOf" srcId="{395371C9-5F35-4964-938D-998370374BAB}" destId="{DEC79797-7968-410D-B623-315265BE2809}" srcOrd="0" destOrd="0" presId="urn:microsoft.com/office/officeart/2018/2/layout/IconVerticalSolidList"/>
    <dgm:cxn modelId="{221F327D-0413-4A15-8204-EA1357B0B3F4}" srcId="{DF6EE47B-F997-4852-B984-9F552004299A}" destId="{395371C9-5F35-4964-938D-998370374BAB}" srcOrd="0" destOrd="0" parTransId="{39309DE7-8180-402C-BD8B-D5F56566A3FF}" sibTransId="{48A2B7AA-4C75-4E57-AAF8-786F288E49EF}"/>
    <dgm:cxn modelId="{8E1DC7B5-31F3-4159-8F95-102804641E7F}" type="presOf" srcId="{DF6EE47B-F997-4852-B984-9F552004299A}" destId="{0ECA251D-9075-48C6-A3AD-D451EE4DA5C3}" srcOrd="0" destOrd="0" presId="urn:microsoft.com/office/officeart/2018/2/layout/IconVerticalSolidList"/>
    <dgm:cxn modelId="{21C1126D-1F50-4CE2-A42E-E7B51858DC8B}" type="presParOf" srcId="{0ECA251D-9075-48C6-A3AD-D451EE4DA5C3}" destId="{9AE8BC68-8921-4674-9B69-F12FC3F898CF}" srcOrd="0" destOrd="0" presId="urn:microsoft.com/office/officeart/2018/2/layout/IconVerticalSolidList"/>
    <dgm:cxn modelId="{F29E0BEC-34EC-40B7-A0CC-F169B404EFAD}" type="presParOf" srcId="{9AE8BC68-8921-4674-9B69-F12FC3F898CF}" destId="{4C7CBCB2-1C74-4E4C-A5D2-40DC46B3C7EF}" srcOrd="0" destOrd="0" presId="urn:microsoft.com/office/officeart/2018/2/layout/IconVerticalSolidList"/>
    <dgm:cxn modelId="{18B70A9C-C20D-4A27-B554-1FC2F9791D56}" type="presParOf" srcId="{9AE8BC68-8921-4674-9B69-F12FC3F898CF}" destId="{E9CC02EA-B7BB-41D7-A8B9-480A70F9D0ED}" srcOrd="1" destOrd="0" presId="urn:microsoft.com/office/officeart/2018/2/layout/IconVerticalSolidList"/>
    <dgm:cxn modelId="{1B5EE7F1-46B2-4DFF-9A60-92FDE99733C0}" type="presParOf" srcId="{9AE8BC68-8921-4674-9B69-F12FC3F898CF}" destId="{ED9450AA-2983-47E0-9864-594D9D7F6255}" srcOrd="2" destOrd="0" presId="urn:microsoft.com/office/officeart/2018/2/layout/IconVerticalSolidList"/>
    <dgm:cxn modelId="{4028127A-9A67-4E96-8518-EC0A6F19EABC}" type="presParOf" srcId="{9AE8BC68-8921-4674-9B69-F12FC3F898CF}" destId="{DEC79797-7968-410D-B623-315265BE2809}" srcOrd="3" destOrd="0" presId="urn:microsoft.com/office/officeart/2018/2/layout/IconVerticalSolidList"/>
    <dgm:cxn modelId="{C14142C9-E96D-4B07-A11A-C36DD39545C3}" type="presParOf" srcId="{0ECA251D-9075-48C6-A3AD-D451EE4DA5C3}" destId="{853B1E65-9275-4F81-8A34-39D2AC22EDA5}" srcOrd="1" destOrd="0" presId="urn:microsoft.com/office/officeart/2018/2/layout/IconVerticalSolidList"/>
    <dgm:cxn modelId="{8F0F2DB5-19F4-4FBD-AC91-A40572EEF911}" type="presParOf" srcId="{0ECA251D-9075-48C6-A3AD-D451EE4DA5C3}" destId="{77AAC4DE-36C6-4236-A2C3-0A5274779584}" srcOrd="2" destOrd="0" presId="urn:microsoft.com/office/officeart/2018/2/layout/IconVerticalSolidList"/>
    <dgm:cxn modelId="{A163CC44-14FC-428F-87E0-8CA627F732E3}" type="presParOf" srcId="{77AAC4DE-36C6-4236-A2C3-0A5274779584}" destId="{6D3A7A08-202B-4202-8F1B-820FF4E2BE12}" srcOrd="0" destOrd="0" presId="urn:microsoft.com/office/officeart/2018/2/layout/IconVerticalSolidList"/>
    <dgm:cxn modelId="{81CECDE2-BBBA-40A4-9D1D-B6D5751F049F}" type="presParOf" srcId="{77AAC4DE-36C6-4236-A2C3-0A5274779584}" destId="{E2EF4081-C99C-4247-85D7-B973361F5A47}" srcOrd="1" destOrd="0" presId="urn:microsoft.com/office/officeart/2018/2/layout/IconVerticalSolidList"/>
    <dgm:cxn modelId="{C10362DF-827B-49E1-B353-09CD75C333ED}" type="presParOf" srcId="{77AAC4DE-36C6-4236-A2C3-0A5274779584}" destId="{A1A0766C-E8EE-47A2-BF44-A701DC7FC342}" srcOrd="2" destOrd="0" presId="urn:microsoft.com/office/officeart/2018/2/layout/IconVerticalSolidList"/>
    <dgm:cxn modelId="{F4B0A0FB-3462-4DC5-969C-27AB53570C79}" type="presParOf" srcId="{77AAC4DE-36C6-4236-A2C3-0A5274779584}" destId="{76400492-CFAA-433A-9849-7A38D3CFF15F}" srcOrd="3" destOrd="0" presId="urn:microsoft.com/office/officeart/2018/2/layout/IconVerticalSolidList"/>
    <dgm:cxn modelId="{F3AB1C8C-1C34-4981-BE0D-222850F77C38}" type="presParOf" srcId="{0ECA251D-9075-48C6-A3AD-D451EE4DA5C3}" destId="{E340909C-3DAF-4C6E-97B0-2DE245DB064D}" srcOrd="3" destOrd="0" presId="urn:microsoft.com/office/officeart/2018/2/layout/IconVerticalSolidList"/>
    <dgm:cxn modelId="{9791FF75-E4B5-4CC1-AD64-2B84438489B3}" type="presParOf" srcId="{0ECA251D-9075-48C6-A3AD-D451EE4DA5C3}" destId="{5BD88241-7A00-425E-8547-8DD5861F587D}" srcOrd="4" destOrd="0" presId="urn:microsoft.com/office/officeart/2018/2/layout/IconVerticalSolidList"/>
    <dgm:cxn modelId="{6A72B586-FDFA-4F93-8F49-4741F106D152}" type="presParOf" srcId="{5BD88241-7A00-425E-8547-8DD5861F587D}" destId="{943D7CF3-9A71-4897-B2B2-01C0E90390D4}" srcOrd="0" destOrd="0" presId="urn:microsoft.com/office/officeart/2018/2/layout/IconVerticalSolidList"/>
    <dgm:cxn modelId="{8FE8D3F8-49C1-4E7F-920D-1796B788F252}" type="presParOf" srcId="{5BD88241-7A00-425E-8547-8DD5861F587D}" destId="{9B686BB3-5208-45F3-B6FA-713E58822544}" srcOrd="1" destOrd="0" presId="urn:microsoft.com/office/officeart/2018/2/layout/IconVerticalSolidList"/>
    <dgm:cxn modelId="{47FF51DE-9958-48AF-887C-83166B70F90A}" type="presParOf" srcId="{5BD88241-7A00-425E-8547-8DD5861F587D}" destId="{133767DB-B3CD-478E-B478-98C16D0BCFC4}" srcOrd="2" destOrd="0" presId="urn:microsoft.com/office/officeart/2018/2/layout/IconVerticalSolidList"/>
    <dgm:cxn modelId="{423423B2-B181-4CB8-ADEB-DBA601B3D42D}" type="presParOf" srcId="{5BD88241-7A00-425E-8547-8DD5861F587D}" destId="{216C9C62-B433-4A5F-BB84-68FDAA4375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DE2A7A-39DF-48E0-8BEB-C136E3404F3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EF81C3E-1B76-469A-9679-3B21BD25753D}">
      <dgm:prSet/>
      <dgm:spPr/>
      <dgm:t>
        <a:bodyPr/>
        <a:lstStyle/>
        <a:p>
          <a:r>
            <a:rPr lang="en-US"/>
            <a:t>People can bounce back psychologically after being knocked out of shape, just like in nature.</a:t>
          </a:r>
        </a:p>
      </dgm:t>
    </dgm:pt>
    <dgm:pt modelId="{DDE187D5-1088-43A3-9507-4B99C28D051A}" type="parTrans" cxnId="{167D9A46-E013-4F56-9C04-E89C006479B6}">
      <dgm:prSet/>
      <dgm:spPr/>
      <dgm:t>
        <a:bodyPr/>
        <a:lstStyle/>
        <a:p>
          <a:endParaRPr lang="en-US"/>
        </a:p>
      </dgm:t>
    </dgm:pt>
    <dgm:pt modelId="{8743527D-92C4-48D7-9E22-D37A95774F98}" type="sibTrans" cxnId="{167D9A46-E013-4F56-9C04-E89C006479B6}">
      <dgm:prSet/>
      <dgm:spPr/>
      <dgm:t>
        <a:bodyPr/>
        <a:lstStyle/>
        <a:p>
          <a:endParaRPr lang="en-US"/>
        </a:p>
      </dgm:t>
    </dgm:pt>
    <dgm:pt modelId="{F512840D-63AB-493A-A4F5-4ABAEB03A8A0}">
      <dgm:prSet/>
      <dgm:spPr/>
      <dgm:t>
        <a:bodyPr/>
        <a:lstStyle/>
        <a:p>
          <a:r>
            <a:rPr lang="en-GB"/>
            <a:t>Bouncing back is the ability to cope with adversity or hardship.</a:t>
          </a:r>
          <a:endParaRPr lang="en-US"/>
        </a:p>
      </dgm:t>
    </dgm:pt>
    <dgm:pt modelId="{B8027672-E514-47DB-9087-56BD09BA6785}" type="parTrans" cxnId="{9D111773-F9E9-42C4-8EF8-6C317C93E32B}">
      <dgm:prSet/>
      <dgm:spPr/>
      <dgm:t>
        <a:bodyPr/>
        <a:lstStyle/>
        <a:p>
          <a:endParaRPr lang="en-US"/>
        </a:p>
      </dgm:t>
    </dgm:pt>
    <dgm:pt modelId="{E524029F-B621-4429-8B84-4A8BDB136B2B}" type="sibTrans" cxnId="{9D111773-F9E9-42C4-8EF8-6C317C93E32B}">
      <dgm:prSet/>
      <dgm:spPr/>
      <dgm:t>
        <a:bodyPr/>
        <a:lstStyle/>
        <a:p>
          <a:endParaRPr lang="en-US"/>
        </a:p>
      </dgm:t>
    </dgm:pt>
    <dgm:pt modelId="{B54CE973-ADAF-4421-AECC-DB1BAD42813D}">
      <dgm:prSet/>
      <dgm:spPr/>
      <dgm:t>
        <a:bodyPr/>
        <a:lstStyle/>
        <a:p>
          <a:r>
            <a:rPr lang="en-US"/>
            <a:t>Bouncing back means that people can carry on, and even flourish, after setbacks</a:t>
          </a:r>
        </a:p>
      </dgm:t>
    </dgm:pt>
    <dgm:pt modelId="{8F2FE08A-12F0-4496-882E-75B3A0ED3A3D}" type="parTrans" cxnId="{05EB65A3-6414-4B38-8A6B-2C4B30767AC5}">
      <dgm:prSet/>
      <dgm:spPr/>
      <dgm:t>
        <a:bodyPr/>
        <a:lstStyle/>
        <a:p>
          <a:endParaRPr lang="en-US"/>
        </a:p>
      </dgm:t>
    </dgm:pt>
    <dgm:pt modelId="{F88FA023-E00A-418A-A6E3-B1EA9FCE2B4A}" type="sibTrans" cxnId="{05EB65A3-6414-4B38-8A6B-2C4B30767AC5}">
      <dgm:prSet/>
      <dgm:spPr/>
      <dgm:t>
        <a:bodyPr/>
        <a:lstStyle/>
        <a:p>
          <a:endParaRPr lang="en-US"/>
        </a:p>
      </dgm:t>
    </dgm:pt>
    <dgm:pt modelId="{1C698879-5541-4C34-BDBB-4BC5FA3DDDCC}" type="pres">
      <dgm:prSet presAssocID="{5ADE2A7A-39DF-48E0-8BEB-C136E3404F32}" presName="linear" presStyleCnt="0">
        <dgm:presLayoutVars>
          <dgm:animLvl val="lvl"/>
          <dgm:resizeHandles val="exact"/>
        </dgm:presLayoutVars>
      </dgm:prSet>
      <dgm:spPr/>
    </dgm:pt>
    <dgm:pt modelId="{DDC25FD9-0378-4DDB-BB22-95863595BC83}" type="pres">
      <dgm:prSet presAssocID="{4EF81C3E-1B76-469A-9679-3B21BD25753D}" presName="parentText" presStyleLbl="node1" presStyleIdx="0" presStyleCnt="3">
        <dgm:presLayoutVars>
          <dgm:chMax val="0"/>
          <dgm:bulletEnabled val="1"/>
        </dgm:presLayoutVars>
      </dgm:prSet>
      <dgm:spPr/>
    </dgm:pt>
    <dgm:pt modelId="{69F77E76-7692-453A-B368-4F01DEACE2C5}" type="pres">
      <dgm:prSet presAssocID="{8743527D-92C4-48D7-9E22-D37A95774F98}" presName="spacer" presStyleCnt="0"/>
      <dgm:spPr/>
    </dgm:pt>
    <dgm:pt modelId="{7176E23D-20F9-433D-8FC1-05F387F556B7}" type="pres">
      <dgm:prSet presAssocID="{F512840D-63AB-493A-A4F5-4ABAEB03A8A0}" presName="parentText" presStyleLbl="node1" presStyleIdx="1" presStyleCnt="3">
        <dgm:presLayoutVars>
          <dgm:chMax val="0"/>
          <dgm:bulletEnabled val="1"/>
        </dgm:presLayoutVars>
      </dgm:prSet>
      <dgm:spPr/>
    </dgm:pt>
    <dgm:pt modelId="{33183114-D764-47B1-A377-C127BCC11F2A}" type="pres">
      <dgm:prSet presAssocID="{E524029F-B621-4429-8B84-4A8BDB136B2B}" presName="spacer" presStyleCnt="0"/>
      <dgm:spPr/>
    </dgm:pt>
    <dgm:pt modelId="{61A04FF7-A62A-49F5-8AF8-A9C1DFA9320A}" type="pres">
      <dgm:prSet presAssocID="{B54CE973-ADAF-4421-AECC-DB1BAD42813D}" presName="parentText" presStyleLbl="node1" presStyleIdx="2" presStyleCnt="3">
        <dgm:presLayoutVars>
          <dgm:chMax val="0"/>
          <dgm:bulletEnabled val="1"/>
        </dgm:presLayoutVars>
      </dgm:prSet>
      <dgm:spPr/>
    </dgm:pt>
  </dgm:ptLst>
  <dgm:cxnLst>
    <dgm:cxn modelId="{75D6221A-292B-427B-ABBD-73840CB39BCE}" type="presOf" srcId="{F512840D-63AB-493A-A4F5-4ABAEB03A8A0}" destId="{7176E23D-20F9-433D-8FC1-05F387F556B7}" srcOrd="0" destOrd="0" presId="urn:microsoft.com/office/officeart/2005/8/layout/vList2"/>
    <dgm:cxn modelId="{167D9A46-E013-4F56-9C04-E89C006479B6}" srcId="{5ADE2A7A-39DF-48E0-8BEB-C136E3404F32}" destId="{4EF81C3E-1B76-469A-9679-3B21BD25753D}" srcOrd="0" destOrd="0" parTransId="{DDE187D5-1088-43A3-9507-4B99C28D051A}" sibTransId="{8743527D-92C4-48D7-9E22-D37A95774F98}"/>
    <dgm:cxn modelId="{9D111773-F9E9-42C4-8EF8-6C317C93E32B}" srcId="{5ADE2A7A-39DF-48E0-8BEB-C136E3404F32}" destId="{F512840D-63AB-493A-A4F5-4ABAEB03A8A0}" srcOrd="1" destOrd="0" parTransId="{B8027672-E514-47DB-9087-56BD09BA6785}" sibTransId="{E524029F-B621-4429-8B84-4A8BDB136B2B}"/>
    <dgm:cxn modelId="{E63BBA7A-B0FA-4112-B0E8-5DF406166988}" type="presOf" srcId="{5ADE2A7A-39DF-48E0-8BEB-C136E3404F32}" destId="{1C698879-5541-4C34-BDBB-4BC5FA3DDDCC}" srcOrd="0" destOrd="0" presId="urn:microsoft.com/office/officeart/2005/8/layout/vList2"/>
    <dgm:cxn modelId="{2A130B89-2691-4425-93B4-DBCF3B203BD1}" type="presOf" srcId="{4EF81C3E-1B76-469A-9679-3B21BD25753D}" destId="{DDC25FD9-0378-4DDB-BB22-95863595BC83}" srcOrd="0" destOrd="0" presId="urn:microsoft.com/office/officeart/2005/8/layout/vList2"/>
    <dgm:cxn modelId="{05EB65A3-6414-4B38-8A6B-2C4B30767AC5}" srcId="{5ADE2A7A-39DF-48E0-8BEB-C136E3404F32}" destId="{B54CE973-ADAF-4421-AECC-DB1BAD42813D}" srcOrd="2" destOrd="0" parTransId="{8F2FE08A-12F0-4496-882E-75B3A0ED3A3D}" sibTransId="{F88FA023-E00A-418A-A6E3-B1EA9FCE2B4A}"/>
    <dgm:cxn modelId="{68321BE6-43B8-45BA-9B5E-1DD5C4886AF8}" type="presOf" srcId="{B54CE973-ADAF-4421-AECC-DB1BAD42813D}" destId="{61A04FF7-A62A-49F5-8AF8-A9C1DFA9320A}" srcOrd="0" destOrd="0" presId="urn:microsoft.com/office/officeart/2005/8/layout/vList2"/>
    <dgm:cxn modelId="{3ABD9E14-440C-421A-9A96-BC6E37CFCBA6}" type="presParOf" srcId="{1C698879-5541-4C34-BDBB-4BC5FA3DDDCC}" destId="{DDC25FD9-0378-4DDB-BB22-95863595BC83}" srcOrd="0" destOrd="0" presId="urn:microsoft.com/office/officeart/2005/8/layout/vList2"/>
    <dgm:cxn modelId="{728B1755-B095-4FDC-8E77-B875BDD2781C}" type="presParOf" srcId="{1C698879-5541-4C34-BDBB-4BC5FA3DDDCC}" destId="{69F77E76-7692-453A-B368-4F01DEACE2C5}" srcOrd="1" destOrd="0" presId="urn:microsoft.com/office/officeart/2005/8/layout/vList2"/>
    <dgm:cxn modelId="{3A79D655-0583-471C-AAEC-689E0CB9D7E3}" type="presParOf" srcId="{1C698879-5541-4C34-BDBB-4BC5FA3DDDCC}" destId="{7176E23D-20F9-433D-8FC1-05F387F556B7}" srcOrd="2" destOrd="0" presId="urn:microsoft.com/office/officeart/2005/8/layout/vList2"/>
    <dgm:cxn modelId="{0A1AE218-C91E-41BA-8376-E1A59A9199F9}" type="presParOf" srcId="{1C698879-5541-4C34-BDBB-4BC5FA3DDDCC}" destId="{33183114-D764-47B1-A377-C127BCC11F2A}" srcOrd="3" destOrd="0" presId="urn:microsoft.com/office/officeart/2005/8/layout/vList2"/>
    <dgm:cxn modelId="{C8D92398-524C-43AB-89B2-239CFA7C1513}" type="presParOf" srcId="{1C698879-5541-4C34-BDBB-4BC5FA3DDDCC}" destId="{61A04FF7-A62A-49F5-8AF8-A9C1DFA932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D9CA8-A2E3-4700-B5DE-BD8DCFC241E4}">
      <dsp:nvSpPr>
        <dsp:cNvPr id="0" name=""/>
        <dsp:cNvSpPr/>
      </dsp:nvSpPr>
      <dsp:spPr>
        <a:xfrm>
          <a:off x="0" y="820856"/>
          <a:ext cx="6910387" cy="15154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91D8E-2B85-40EB-BFF3-02C023B52A1A}">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A71C80-0C3D-40A2-A825-8FE6F348A426}">
      <dsp:nvSpPr>
        <dsp:cNvPr id="0" name=""/>
        <dsp:cNvSpPr/>
      </dsp:nvSpPr>
      <dsp:spPr>
        <a:xfrm>
          <a:off x="1750318" y="820856"/>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1022350">
            <a:lnSpc>
              <a:spcPct val="90000"/>
            </a:lnSpc>
            <a:spcBef>
              <a:spcPct val="0"/>
            </a:spcBef>
            <a:spcAft>
              <a:spcPct val="35000"/>
            </a:spcAft>
            <a:buNone/>
          </a:pPr>
          <a:r>
            <a:rPr lang="en-GB" sz="2300" kern="1200"/>
            <a:t>Well-being is a contemporary area of focus for research and practice, we acknowledge that how it is defined is often socially situated. </a:t>
          </a:r>
          <a:endParaRPr lang="en-US" sz="2300" kern="1200"/>
        </a:p>
      </dsp:txBody>
      <dsp:txXfrm>
        <a:off x="1750318" y="820856"/>
        <a:ext cx="5160068" cy="1515427"/>
      </dsp:txXfrm>
    </dsp:sp>
    <dsp:sp modelId="{EDA38924-D4F4-4E37-8298-7D7A8039994A}">
      <dsp:nvSpPr>
        <dsp:cNvPr id="0" name=""/>
        <dsp:cNvSpPr/>
      </dsp:nvSpPr>
      <dsp:spPr>
        <a:xfrm>
          <a:off x="0" y="2715140"/>
          <a:ext cx="6910387" cy="15154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B8E42A-4181-49FE-A91A-C9653846C9CD}">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94EDC0-8429-4B99-8FF6-9F4A966B4D1A}">
      <dsp:nvSpPr>
        <dsp:cNvPr id="0" name=""/>
        <dsp:cNvSpPr/>
      </dsp:nvSpPr>
      <dsp:spPr>
        <a:xfrm>
          <a:off x="1750318" y="2715140"/>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1022350">
            <a:lnSpc>
              <a:spcPct val="90000"/>
            </a:lnSpc>
            <a:spcBef>
              <a:spcPct val="0"/>
            </a:spcBef>
            <a:spcAft>
              <a:spcPct val="35000"/>
            </a:spcAft>
            <a:buNone/>
          </a:pPr>
          <a:r>
            <a:rPr lang="en-GB" sz="2300" kern="1200"/>
            <a:t>Some would argue that wellbeing is‚ intangible, difficult to define and even harder to measure.</a:t>
          </a:r>
          <a:endParaRPr lang="en-US" sz="2300" kern="1200"/>
        </a:p>
      </dsp:txBody>
      <dsp:txXfrm>
        <a:off x="1750318" y="2715140"/>
        <a:ext cx="5160068" cy="15154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CBCB2-1C74-4E4C-A5D2-40DC46B3C7EF}">
      <dsp:nvSpPr>
        <dsp:cNvPr id="0" name=""/>
        <dsp:cNvSpPr/>
      </dsp:nvSpPr>
      <dsp:spPr>
        <a:xfrm>
          <a:off x="0" y="616"/>
          <a:ext cx="6910387" cy="14429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C02EA-B7BB-41D7-A8B9-480A70F9D0ED}">
      <dsp:nvSpPr>
        <dsp:cNvPr id="0" name=""/>
        <dsp:cNvSpPr/>
      </dsp:nvSpPr>
      <dsp:spPr>
        <a:xfrm>
          <a:off x="436480" y="325271"/>
          <a:ext cx="793601" cy="793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C79797-7968-410D-B623-315265BE2809}">
      <dsp:nvSpPr>
        <dsp:cNvPr id="0" name=""/>
        <dsp:cNvSpPr/>
      </dsp:nvSpPr>
      <dsp:spPr>
        <a:xfrm>
          <a:off x="1666563" y="61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066800">
            <a:lnSpc>
              <a:spcPct val="90000"/>
            </a:lnSpc>
            <a:spcBef>
              <a:spcPct val="0"/>
            </a:spcBef>
            <a:spcAft>
              <a:spcPct val="35000"/>
            </a:spcAft>
            <a:buNone/>
          </a:pPr>
          <a:r>
            <a:rPr lang="en-GB" sz="2400" kern="1200"/>
            <a:t>An individual’s ability to avoid harmful behavioural and physiological changes in response to chronic stress</a:t>
          </a:r>
          <a:endParaRPr lang="en-US" sz="2400" kern="1200"/>
        </a:p>
      </dsp:txBody>
      <dsp:txXfrm>
        <a:off x="1666563" y="616"/>
        <a:ext cx="5243823" cy="1442911"/>
      </dsp:txXfrm>
    </dsp:sp>
    <dsp:sp modelId="{6D3A7A08-202B-4202-8F1B-820FF4E2BE12}">
      <dsp:nvSpPr>
        <dsp:cNvPr id="0" name=""/>
        <dsp:cNvSpPr/>
      </dsp:nvSpPr>
      <dsp:spPr>
        <a:xfrm>
          <a:off x="0" y="1804256"/>
          <a:ext cx="6910387" cy="14429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F4081-C99C-4247-85D7-B973361F5A47}">
      <dsp:nvSpPr>
        <dsp:cNvPr id="0" name=""/>
        <dsp:cNvSpPr/>
      </dsp:nvSpPr>
      <dsp:spPr>
        <a:xfrm>
          <a:off x="436480" y="2128911"/>
          <a:ext cx="793601" cy="793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400492-CFAA-433A-9849-7A38D3CFF15F}">
      <dsp:nvSpPr>
        <dsp:cNvPr id="0" name=""/>
        <dsp:cNvSpPr/>
      </dsp:nvSpPr>
      <dsp:spPr>
        <a:xfrm>
          <a:off x="1666563" y="180425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066800">
            <a:lnSpc>
              <a:spcPct val="90000"/>
            </a:lnSpc>
            <a:spcBef>
              <a:spcPct val="0"/>
            </a:spcBef>
            <a:spcAft>
              <a:spcPct val="35000"/>
            </a:spcAft>
            <a:buNone/>
          </a:pPr>
          <a:r>
            <a:rPr lang="en-GB" sz="2400" kern="1200"/>
            <a:t>Skills and support to adapt successfully to stress, trauma and other forms of adversity</a:t>
          </a:r>
          <a:endParaRPr lang="en-US" sz="2400" kern="1200"/>
        </a:p>
      </dsp:txBody>
      <dsp:txXfrm>
        <a:off x="1666563" y="1804256"/>
        <a:ext cx="5243823" cy="1442911"/>
      </dsp:txXfrm>
    </dsp:sp>
    <dsp:sp modelId="{943D7CF3-9A71-4897-B2B2-01C0E90390D4}">
      <dsp:nvSpPr>
        <dsp:cNvPr id="0" name=""/>
        <dsp:cNvSpPr/>
      </dsp:nvSpPr>
      <dsp:spPr>
        <a:xfrm>
          <a:off x="0" y="3607896"/>
          <a:ext cx="6910387" cy="14429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86BB3-5208-45F3-B6FA-713E58822544}">
      <dsp:nvSpPr>
        <dsp:cNvPr id="0" name=""/>
        <dsp:cNvSpPr/>
      </dsp:nvSpPr>
      <dsp:spPr>
        <a:xfrm>
          <a:off x="436480" y="3932551"/>
          <a:ext cx="793601" cy="793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C9C62-B433-4A5F-BB84-68FDAA437553}">
      <dsp:nvSpPr>
        <dsp:cNvPr id="0" name=""/>
        <dsp:cNvSpPr/>
      </dsp:nvSpPr>
      <dsp:spPr>
        <a:xfrm>
          <a:off x="1666563" y="360789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066800">
            <a:lnSpc>
              <a:spcPct val="90000"/>
            </a:lnSpc>
            <a:spcBef>
              <a:spcPct val="0"/>
            </a:spcBef>
            <a:spcAft>
              <a:spcPct val="35000"/>
            </a:spcAft>
            <a:buNone/>
          </a:pPr>
          <a:r>
            <a:rPr lang="en-GB" sz="2400" kern="1200"/>
            <a:t>Access to a loving parent/care-giver helps reduce the acute and long-term impact of ACEs</a:t>
          </a:r>
          <a:endParaRPr lang="en-US" sz="2400" kern="1200"/>
        </a:p>
      </dsp:txBody>
      <dsp:txXfrm>
        <a:off x="1666563" y="3607896"/>
        <a:ext cx="5243823" cy="14429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25FD9-0378-4DDB-BB22-95863595BC83}">
      <dsp:nvSpPr>
        <dsp:cNvPr id="0" name=""/>
        <dsp:cNvSpPr/>
      </dsp:nvSpPr>
      <dsp:spPr>
        <a:xfrm>
          <a:off x="0" y="53858"/>
          <a:ext cx="6582555" cy="16099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People can bounce back psychologically after being knocked out of shape, just like in nature.</a:t>
          </a:r>
        </a:p>
      </dsp:txBody>
      <dsp:txXfrm>
        <a:off x="78590" y="132448"/>
        <a:ext cx="6425375" cy="1452740"/>
      </dsp:txXfrm>
    </dsp:sp>
    <dsp:sp modelId="{7176E23D-20F9-433D-8FC1-05F387F556B7}">
      <dsp:nvSpPr>
        <dsp:cNvPr id="0" name=""/>
        <dsp:cNvSpPr/>
      </dsp:nvSpPr>
      <dsp:spPr>
        <a:xfrm>
          <a:off x="0" y="1755938"/>
          <a:ext cx="6582555" cy="1609920"/>
        </a:xfrm>
        <a:prstGeom prst="roundRect">
          <a:avLst/>
        </a:prstGeom>
        <a:solidFill>
          <a:schemeClr val="accent2">
            <a:hueOff val="1498061"/>
            <a:satOff val="-9857"/>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Bouncing back is the ability to cope with adversity or hardship.</a:t>
          </a:r>
          <a:endParaRPr lang="en-US" sz="3200" kern="1200"/>
        </a:p>
      </dsp:txBody>
      <dsp:txXfrm>
        <a:off x="78590" y="1834528"/>
        <a:ext cx="6425375" cy="1452740"/>
      </dsp:txXfrm>
    </dsp:sp>
    <dsp:sp modelId="{61A04FF7-A62A-49F5-8AF8-A9C1DFA9320A}">
      <dsp:nvSpPr>
        <dsp:cNvPr id="0" name=""/>
        <dsp:cNvSpPr/>
      </dsp:nvSpPr>
      <dsp:spPr>
        <a:xfrm>
          <a:off x="0" y="3458019"/>
          <a:ext cx="6582555" cy="1609920"/>
        </a:xfrm>
        <a:prstGeom prst="roundRect">
          <a:avLst/>
        </a:prstGeom>
        <a:solidFill>
          <a:schemeClr val="accent2">
            <a:hueOff val="2996123"/>
            <a:satOff val="-19715"/>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Bouncing back means that people can carry on, and even flourish, after setbacks</a:t>
          </a:r>
        </a:p>
      </dsp:txBody>
      <dsp:txXfrm>
        <a:off x="78590" y="3536609"/>
        <a:ext cx="6425375" cy="14527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11/17/2020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36102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11/17/2020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3406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11/17/2020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0174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11/17/2020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97030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11/17/2020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6453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11/17/2020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48923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11/17/2020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505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11/17/2020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37291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11/17/2020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5779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11/17/2020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8420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11/17/2020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43921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11/17/2020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36379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YiMjTzCnbNQ" TargetMode="External"/><Relationship Id="rId2" Type="http://schemas.openxmlformats.org/officeDocument/2006/relationships/image" Target="../media/image9.emf"/><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tiff"/><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KUWn_TJTrnU"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bing.com/videos/search?q=mr+pigden+ian+wright&amp;&amp;view=detail&amp;mid=71710C20CC9C53BBBB2771710C20CC9C53BBBB27&amp;&amp;FORM=VRDGAR&amp;ru=%2Fvideos%2Fsearch%3Fq%3Dmr%2Bpigden%2Bian%2Bwright%26FORM%3DHDRSC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CD2A0D-F107-4BAE-822C-E530FBE6B336}"/>
              </a:ext>
            </a:extLst>
          </p:cNvPr>
          <p:cNvPicPr>
            <a:picLocks noChangeAspect="1"/>
          </p:cNvPicPr>
          <p:nvPr/>
        </p:nvPicPr>
        <p:blipFill rotWithShape="1">
          <a:blip r:embed="rId2"/>
          <a:srcRect t="4882" b="7570"/>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67CC0-644F-47E3-A54F-6600DEC3BB1D}"/>
              </a:ext>
            </a:extLst>
          </p:cNvPr>
          <p:cNvSpPr>
            <a:spLocks noGrp="1"/>
          </p:cNvSpPr>
          <p:nvPr>
            <p:ph type="ctrTitle"/>
          </p:nvPr>
        </p:nvSpPr>
        <p:spPr>
          <a:xfrm>
            <a:off x="735791" y="3331444"/>
            <a:ext cx="6470692" cy="1229306"/>
          </a:xfrm>
        </p:spPr>
        <p:txBody>
          <a:bodyPr>
            <a:normAutofit/>
          </a:bodyPr>
          <a:lstStyle/>
          <a:p>
            <a:r>
              <a:rPr lang="en-GB" sz="5400">
                <a:solidFill>
                  <a:schemeClr val="tx1"/>
                </a:solidFill>
              </a:rPr>
              <a:t>Why Pastoral Care?</a:t>
            </a:r>
          </a:p>
        </p:txBody>
      </p:sp>
      <p:sp>
        <p:nvSpPr>
          <p:cNvPr id="3" name="Subtitle 2">
            <a:extLst>
              <a:ext uri="{FF2B5EF4-FFF2-40B4-BE49-F238E27FC236}">
                <a16:creationId xmlns:a16="http://schemas.microsoft.com/office/drawing/2014/main" id="{B64D05A1-97B7-4008-9EAE-0906D2EFA443}"/>
              </a:ext>
            </a:extLst>
          </p:cNvPr>
          <p:cNvSpPr>
            <a:spLocks noGrp="1"/>
          </p:cNvSpPr>
          <p:nvPr>
            <p:ph type="subTitle" idx="1"/>
          </p:nvPr>
        </p:nvSpPr>
        <p:spPr>
          <a:xfrm>
            <a:off x="735791" y="4735799"/>
            <a:ext cx="6470693" cy="605256"/>
          </a:xfrm>
        </p:spPr>
        <p:txBody>
          <a:bodyPr>
            <a:normAutofit/>
          </a:bodyPr>
          <a:lstStyle/>
          <a:p>
            <a:r>
              <a:rPr lang="en-GB"/>
              <a:t>Lianne Bowen</a:t>
            </a:r>
            <a:endParaRPr lang="en-GB" dirty="0"/>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1886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8EA779-0553-43A5-9234-FE66B3B0B517}"/>
              </a:ext>
            </a:extLst>
          </p:cNvPr>
          <p:cNvSpPr>
            <a:spLocks noGrp="1"/>
          </p:cNvSpPr>
          <p:nvPr>
            <p:ph type="title"/>
          </p:nvPr>
        </p:nvSpPr>
        <p:spPr>
          <a:xfrm>
            <a:off x="642259" y="634946"/>
            <a:ext cx="3372529" cy="5055904"/>
          </a:xfrm>
        </p:spPr>
        <p:txBody>
          <a:bodyPr anchor="ctr">
            <a:normAutofit/>
          </a:bodyPr>
          <a:lstStyle/>
          <a:p>
            <a:r>
              <a:rPr lang="en-GB" sz="5000" b="1"/>
              <a:t>CHILDREN’S WELLBEING</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75EC617-C33D-4F07-B937-DE3AEC33D172}"/>
              </a:ext>
            </a:extLst>
          </p:cNvPr>
          <p:cNvGraphicFramePr>
            <a:graphicFrameLocks noGrp="1"/>
          </p:cNvGraphicFramePr>
          <p:nvPr>
            <p:ph idx="1"/>
            <p:extLst>
              <p:ext uri="{D42A27DB-BD31-4B8C-83A1-F6EECF244321}">
                <p14:modId xmlns:p14="http://schemas.microsoft.com/office/powerpoint/2010/main" val="3652426844"/>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81722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BEB69-2826-4EBE-855D-A1CB44154A51}"/>
              </a:ext>
            </a:extLst>
          </p:cNvPr>
          <p:cNvSpPr>
            <a:spLocks noGrp="1"/>
          </p:cNvSpPr>
          <p:nvPr>
            <p:ph type="title"/>
          </p:nvPr>
        </p:nvSpPr>
        <p:spPr>
          <a:xfrm>
            <a:off x="990932" y="286603"/>
            <a:ext cx="6750987" cy="1450757"/>
          </a:xfrm>
        </p:spPr>
        <p:txBody>
          <a:bodyPr>
            <a:normAutofit/>
          </a:bodyPr>
          <a:lstStyle/>
          <a:p>
            <a:r>
              <a:rPr lang="en-GB">
                <a:solidFill>
                  <a:schemeClr val="accent1"/>
                </a:solidFill>
              </a:rPr>
              <a:t>THERE IS A PROBLEM!</a:t>
            </a:r>
          </a:p>
        </p:txBody>
      </p:sp>
      <p:sp>
        <p:nvSpPr>
          <p:cNvPr id="3" name="Content Placeholder 2">
            <a:extLst>
              <a:ext uri="{FF2B5EF4-FFF2-40B4-BE49-F238E27FC236}">
                <a16:creationId xmlns:a16="http://schemas.microsoft.com/office/drawing/2014/main" id="{0F1DB78C-8CF4-4EF0-912B-98D1AA348A55}"/>
              </a:ext>
            </a:extLst>
          </p:cNvPr>
          <p:cNvSpPr>
            <a:spLocks noGrp="1"/>
          </p:cNvSpPr>
          <p:nvPr>
            <p:ph idx="1"/>
          </p:nvPr>
        </p:nvSpPr>
        <p:spPr>
          <a:xfrm>
            <a:off x="1044204" y="2023962"/>
            <a:ext cx="6697715" cy="3845131"/>
          </a:xfrm>
        </p:spPr>
        <p:txBody>
          <a:bodyPr>
            <a:normAutofit/>
          </a:bodyPr>
          <a:lstStyle/>
          <a:p>
            <a:pPr lvl="0">
              <a:buFont typeface="Wingdings" panose="05000000000000000000" pitchFamily="2" charset="2"/>
              <a:buChar char="§"/>
            </a:pPr>
            <a:r>
              <a:rPr lang="en-GB" dirty="0"/>
              <a:t>It was identified that in an average class of 30 15-year-old pupils;</a:t>
            </a:r>
          </a:p>
          <a:p>
            <a:pPr lvl="1">
              <a:buFont typeface="Arial" panose="020B0604020202020204" pitchFamily="34" charset="0"/>
              <a:buChar char="•"/>
            </a:pPr>
            <a:r>
              <a:rPr lang="en-GB" dirty="0"/>
              <a:t>3 may have a mental disorder</a:t>
            </a:r>
          </a:p>
          <a:p>
            <a:pPr lvl="1">
              <a:buFont typeface="Arial" panose="020B0604020202020204" pitchFamily="34" charset="0"/>
              <a:buChar char="•"/>
            </a:pPr>
            <a:r>
              <a:rPr lang="en-GB" dirty="0"/>
              <a:t>10 may have witnessed their parents separate</a:t>
            </a:r>
          </a:p>
          <a:p>
            <a:pPr lvl="1">
              <a:buFont typeface="Arial" panose="020B0604020202020204" pitchFamily="34" charset="0"/>
              <a:buChar char="•"/>
            </a:pPr>
            <a:r>
              <a:rPr lang="en-GB" dirty="0"/>
              <a:t> 1 may have experienced the death of a parent</a:t>
            </a:r>
          </a:p>
          <a:p>
            <a:pPr lvl="1">
              <a:buFont typeface="Arial" panose="020B0604020202020204" pitchFamily="34" charset="0"/>
              <a:buChar char="•"/>
            </a:pPr>
            <a:r>
              <a:rPr lang="en-GB" dirty="0"/>
              <a:t>7 are likely to have been bullied</a:t>
            </a:r>
          </a:p>
          <a:p>
            <a:pPr lvl="1">
              <a:buFont typeface="Arial" panose="020B0604020202020204" pitchFamily="34" charset="0"/>
              <a:buChar char="•"/>
            </a:pPr>
            <a:r>
              <a:rPr lang="en-GB" dirty="0"/>
              <a:t>6 may be self-harming</a:t>
            </a:r>
          </a:p>
          <a:p>
            <a:endParaRPr lang="en-GB" dirty="0"/>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1"/>
            <a:ext cx="4050791"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0FA2369-10B3-4A99-93ED-036A92FD9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86054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A477C2-9771-421C-8842-C82E24F55AD3}"/>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THERE IS A PROBLEM!</a:t>
            </a:r>
          </a:p>
        </p:txBody>
      </p:sp>
      <p:sp>
        <p:nvSpPr>
          <p:cNvPr id="3" name="Content Placeholder 2">
            <a:extLst>
              <a:ext uri="{FF2B5EF4-FFF2-40B4-BE49-F238E27FC236}">
                <a16:creationId xmlns:a16="http://schemas.microsoft.com/office/drawing/2014/main" id="{249618F4-E931-49F5-8EFF-145AB203F644}"/>
              </a:ext>
            </a:extLst>
          </p:cNvPr>
          <p:cNvSpPr>
            <a:spLocks noGrp="1"/>
          </p:cNvSpPr>
          <p:nvPr>
            <p:ph idx="1"/>
          </p:nvPr>
        </p:nvSpPr>
        <p:spPr>
          <a:xfrm>
            <a:off x="5231958" y="605896"/>
            <a:ext cx="5923721" cy="5646208"/>
          </a:xfrm>
        </p:spPr>
        <p:txBody>
          <a:bodyPr anchor="ctr">
            <a:normAutofit/>
          </a:bodyPr>
          <a:lstStyle/>
          <a:p>
            <a:pPr>
              <a:lnSpc>
                <a:spcPct val="100000"/>
              </a:lnSpc>
              <a:buFont typeface="Wingdings" panose="05000000000000000000" pitchFamily="2" charset="2"/>
              <a:buChar char="§"/>
            </a:pPr>
            <a:r>
              <a:rPr lang="en-GB" sz="1900"/>
              <a:t>We need to equip our children with the skills, confidence, and tools to be emotionally strong.</a:t>
            </a:r>
          </a:p>
          <a:p>
            <a:pPr>
              <a:lnSpc>
                <a:spcPct val="100000"/>
              </a:lnSpc>
              <a:buFont typeface="Wingdings" panose="05000000000000000000" pitchFamily="2" charset="2"/>
              <a:buChar char="§"/>
            </a:pPr>
            <a:r>
              <a:rPr lang="en-GB" sz="1900"/>
              <a:t>Schools are at the forefront of supporting the mental wellbeing of children and young people. School-based staff are ideally placed to recognise and respond to early signs of mental health difficulties in children and young people.</a:t>
            </a:r>
          </a:p>
          <a:p>
            <a:pPr>
              <a:lnSpc>
                <a:spcPct val="100000"/>
              </a:lnSpc>
              <a:buFont typeface="Wingdings" panose="05000000000000000000" pitchFamily="2" charset="2"/>
              <a:buChar char="§"/>
            </a:pPr>
            <a:r>
              <a:rPr lang="en-GB" sz="1900"/>
              <a:t>Without support, mental illness can seriously affect children's happiness, well-being and development, their educational attainment. </a:t>
            </a:r>
          </a:p>
          <a:p>
            <a:pPr>
              <a:lnSpc>
                <a:spcPct val="100000"/>
              </a:lnSpc>
              <a:buFont typeface="Wingdings" panose="05000000000000000000" pitchFamily="2" charset="2"/>
              <a:buChar char="§"/>
            </a:pPr>
            <a:r>
              <a:rPr lang="en-GB" sz="1900"/>
              <a:t>Children and young people with mental health problems also face stigma, isolation and discrimination, as well as challenges in accessing healthcare and education. </a:t>
            </a:r>
          </a:p>
          <a:p>
            <a:pPr>
              <a:lnSpc>
                <a:spcPct val="100000"/>
              </a:lnSpc>
              <a:buFont typeface="Wingdings" panose="05000000000000000000" pitchFamily="2" charset="2"/>
              <a:buChar char="§"/>
            </a:pPr>
            <a:r>
              <a:rPr lang="en-GB" sz="1900"/>
              <a:t>But these are not consequences of mental illness. Evidence shows that with appropriate and timely intervention and support, children and young people can lead good, happy lives.</a:t>
            </a:r>
          </a:p>
          <a:p>
            <a:pPr>
              <a:lnSpc>
                <a:spcPct val="100000"/>
              </a:lnSpc>
            </a:pPr>
            <a:endParaRPr lang="en-GB" sz="1900"/>
          </a:p>
        </p:txBody>
      </p:sp>
    </p:spTree>
    <p:extLst>
      <p:ext uri="{BB962C8B-B14F-4D97-AF65-F5344CB8AC3E}">
        <p14:creationId xmlns:p14="http://schemas.microsoft.com/office/powerpoint/2010/main" val="4090109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8C3DD-2734-49F7-AEB9-6B6A917B7789}"/>
              </a:ext>
            </a:extLst>
          </p:cNvPr>
          <p:cNvSpPr>
            <a:spLocks noGrp="1"/>
          </p:cNvSpPr>
          <p:nvPr>
            <p:ph type="title"/>
          </p:nvPr>
        </p:nvSpPr>
        <p:spPr>
          <a:xfrm>
            <a:off x="1901163" y="1111753"/>
            <a:ext cx="3720353" cy="4634494"/>
          </a:xfrm>
          <a:ln w="25400" cap="sq">
            <a:noFill/>
            <a:miter lim="800000"/>
          </a:ln>
        </p:spPr>
        <p:txBody>
          <a:bodyPr anchor="ctr">
            <a:normAutofit/>
          </a:bodyPr>
          <a:lstStyle/>
          <a:p>
            <a:pPr algn="ctr"/>
            <a:r>
              <a:rPr lang="en-GB" sz="3200">
                <a:solidFill>
                  <a:schemeClr val="bg1"/>
                </a:solidFill>
              </a:rPr>
              <a:t>NUTRUE, NATURE OR BOTH?</a:t>
            </a:r>
          </a:p>
        </p:txBody>
      </p:sp>
      <p:sp>
        <p:nvSpPr>
          <p:cNvPr id="3" name="Content Placeholder 2">
            <a:extLst>
              <a:ext uri="{FF2B5EF4-FFF2-40B4-BE49-F238E27FC236}">
                <a16:creationId xmlns:a16="http://schemas.microsoft.com/office/drawing/2014/main" id="{FFEA2174-AD13-419C-954A-87E1DE446E4A}"/>
              </a:ext>
            </a:extLst>
          </p:cNvPr>
          <p:cNvSpPr>
            <a:spLocks noGrp="1"/>
          </p:cNvSpPr>
          <p:nvPr>
            <p:ph idx="1"/>
          </p:nvPr>
        </p:nvSpPr>
        <p:spPr>
          <a:xfrm>
            <a:off x="6570206" y="1111753"/>
            <a:ext cx="5057396" cy="4628275"/>
          </a:xfrm>
        </p:spPr>
        <p:txBody>
          <a:bodyPr anchor="ctr">
            <a:normAutofit/>
          </a:bodyPr>
          <a:lstStyle/>
          <a:p>
            <a:pPr lvl="0">
              <a:buFont typeface="Wingdings" panose="05000000000000000000" pitchFamily="2" charset="2"/>
              <a:buChar char="§"/>
            </a:pPr>
            <a:r>
              <a:rPr lang="en-GB">
                <a:solidFill>
                  <a:schemeClr val="tx1">
                    <a:lumMod val="85000"/>
                    <a:lumOff val="15000"/>
                  </a:schemeClr>
                </a:solidFill>
              </a:rPr>
              <a:t>Current thinking indicates the importance of the interaction of nature &amp; nurture </a:t>
            </a:r>
          </a:p>
          <a:p>
            <a:pPr lvl="0">
              <a:buFont typeface="Wingdings" panose="05000000000000000000" pitchFamily="2" charset="2"/>
              <a:buChar char="§"/>
            </a:pPr>
            <a:r>
              <a:rPr lang="en-GB">
                <a:solidFill>
                  <a:schemeClr val="tx1">
                    <a:lumMod val="85000"/>
                    <a:lumOff val="15000"/>
                  </a:schemeClr>
                </a:solidFill>
              </a:rPr>
              <a:t>This means that a genetic predisposition to a type of behaviour may only be triggered by certain ‘adverse’ environmental factors</a:t>
            </a:r>
          </a:p>
          <a:p>
            <a:endParaRPr lang="en-GB">
              <a:solidFill>
                <a:schemeClr val="tx1">
                  <a:lumMod val="85000"/>
                  <a:lumOff val="15000"/>
                </a:schemeClr>
              </a:solidFill>
            </a:endParaRPr>
          </a:p>
        </p:txBody>
      </p:sp>
    </p:spTree>
    <p:extLst>
      <p:ext uri="{BB962C8B-B14F-4D97-AF65-F5344CB8AC3E}">
        <p14:creationId xmlns:p14="http://schemas.microsoft.com/office/powerpoint/2010/main" val="2457270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B94F4D-19FF-482C-9215-59E3BC7B81D8}"/>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NURTURE, NATURE OR BOTH?</a:t>
            </a:r>
          </a:p>
        </p:txBody>
      </p:sp>
      <p:sp>
        <p:nvSpPr>
          <p:cNvPr id="3" name="Content Placeholder 2">
            <a:extLst>
              <a:ext uri="{FF2B5EF4-FFF2-40B4-BE49-F238E27FC236}">
                <a16:creationId xmlns:a16="http://schemas.microsoft.com/office/drawing/2014/main" id="{F52F5E26-3EC6-4FF1-85F3-96FD6E96C0B9}"/>
              </a:ext>
            </a:extLst>
          </p:cNvPr>
          <p:cNvSpPr>
            <a:spLocks noGrp="1"/>
          </p:cNvSpPr>
          <p:nvPr>
            <p:ph idx="1"/>
          </p:nvPr>
        </p:nvSpPr>
        <p:spPr>
          <a:xfrm>
            <a:off x="5231958" y="605896"/>
            <a:ext cx="5923721" cy="5646208"/>
          </a:xfrm>
        </p:spPr>
        <p:txBody>
          <a:bodyPr anchor="ctr">
            <a:normAutofit/>
          </a:bodyPr>
          <a:lstStyle/>
          <a:p>
            <a:pPr lvl="0">
              <a:lnSpc>
                <a:spcPct val="100000"/>
              </a:lnSpc>
              <a:buFont typeface="Wingdings" panose="05000000000000000000" pitchFamily="2" charset="2"/>
              <a:buChar char="§"/>
            </a:pPr>
            <a:r>
              <a:rPr lang="en-GB" sz="2400"/>
              <a:t>Key factors for mental health and wellbeing difficulties include</a:t>
            </a:r>
          </a:p>
          <a:p>
            <a:pPr>
              <a:lnSpc>
                <a:spcPct val="100000"/>
              </a:lnSpc>
            </a:pPr>
            <a:r>
              <a:rPr lang="en-GB" sz="2400"/>
              <a:t>                  - childhood trauma</a:t>
            </a:r>
          </a:p>
          <a:p>
            <a:pPr>
              <a:lnSpc>
                <a:spcPct val="100000"/>
              </a:lnSpc>
            </a:pPr>
            <a:r>
              <a:rPr lang="en-GB" sz="2400"/>
              <a:t>                  - experiences of victimisation and powerlessness</a:t>
            </a:r>
          </a:p>
          <a:p>
            <a:pPr>
              <a:lnSpc>
                <a:spcPct val="100000"/>
              </a:lnSpc>
            </a:pPr>
            <a:r>
              <a:rPr lang="en-GB" sz="2400"/>
              <a:t>                  - high expressed emotions in close relationships</a:t>
            </a:r>
          </a:p>
          <a:p>
            <a:pPr>
              <a:lnSpc>
                <a:spcPct val="100000"/>
              </a:lnSpc>
            </a:pPr>
            <a:r>
              <a:rPr lang="en-GB" sz="2400"/>
              <a:t>                  - vague communications &amp; disordered thoughts</a:t>
            </a:r>
          </a:p>
          <a:p>
            <a:pPr>
              <a:lnSpc>
                <a:spcPct val="100000"/>
              </a:lnSpc>
            </a:pPr>
            <a:r>
              <a:rPr lang="en-GB" sz="2400"/>
              <a:t>                  - insecure attachments to key adults</a:t>
            </a:r>
          </a:p>
          <a:p>
            <a:pPr>
              <a:lnSpc>
                <a:spcPct val="100000"/>
              </a:lnSpc>
              <a:buFont typeface="Wingdings" panose="05000000000000000000" pitchFamily="2" charset="2"/>
              <a:buChar char="§"/>
            </a:pPr>
            <a:r>
              <a:rPr lang="en-GB" sz="2400"/>
              <a:t>What is clear- there is no linear route- it is very complex and multi-layered</a:t>
            </a:r>
          </a:p>
          <a:p>
            <a:pPr>
              <a:lnSpc>
                <a:spcPct val="100000"/>
              </a:lnSpc>
            </a:pPr>
            <a:endParaRPr lang="en-GB" sz="2400"/>
          </a:p>
        </p:txBody>
      </p:sp>
    </p:spTree>
    <p:extLst>
      <p:ext uri="{BB962C8B-B14F-4D97-AF65-F5344CB8AC3E}">
        <p14:creationId xmlns:p14="http://schemas.microsoft.com/office/powerpoint/2010/main" val="4266750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03720-11F2-4EAD-8327-8B8E38244C32}"/>
              </a:ext>
            </a:extLst>
          </p:cNvPr>
          <p:cNvSpPr>
            <a:spLocks noGrp="1"/>
          </p:cNvSpPr>
          <p:nvPr>
            <p:ph type="title"/>
          </p:nvPr>
        </p:nvSpPr>
        <p:spPr>
          <a:xfrm>
            <a:off x="858749" y="963997"/>
            <a:ext cx="3787457" cy="4938361"/>
          </a:xfrm>
        </p:spPr>
        <p:txBody>
          <a:bodyPr anchor="ctr">
            <a:normAutofit/>
          </a:bodyPr>
          <a:lstStyle/>
          <a:p>
            <a:pPr algn="r"/>
            <a:r>
              <a:rPr lang="en-GB" sz="5000"/>
              <a:t>WHAT IS UNDERNEATH THE BEHAVIOUR?</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A74626-266F-489A-81E0-5532907FD86F}"/>
              </a:ext>
            </a:extLst>
          </p:cNvPr>
          <p:cNvSpPr>
            <a:spLocks noGrp="1"/>
          </p:cNvSpPr>
          <p:nvPr>
            <p:ph idx="1"/>
          </p:nvPr>
        </p:nvSpPr>
        <p:spPr>
          <a:xfrm>
            <a:off x="5301798" y="963507"/>
            <a:ext cx="5968181" cy="4938851"/>
          </a:xfrm>
        </p:spPr>
        <p:txBody>
          <a:bodyPr anchor="ctr">
            <a:normAutofit/>
          </a:bodyPr>
          <a:lstStyle/>
          <a:p>
            <a:pPr>
              <a:buFont typeface="Wingdings" panose="05000000000000000000" pitchFamily="2" charset="2"/>
              <a:buChar char="§"/>
            </a:pPr>
            <a:r>
              <a:rPr lang="en-GB" dirty="0"/>
              <a:t>Social Skills and relationships</a:t>
            </a:r>
          </a:p>
          <a:p>
            <a:pPr>
              <a:buFont typeface="Wingdings" panose="05000000000000000000" pitchFamily="2" charset="2"/>
              <a:buChar char="§"/>
            </a:pPr>
            <a:r>
              <a:rPr lang="en-GB" dirty="0"/>
              <a:t>Emotional Awareness</a:t>
            </a:r>
          </a:p>
          <a:p>
            <a:pPr>
              <a:buFont typeface="Wingdings" panose="05000000000000000000" pitchFamily="2" charset="2"/>
              <a:buChar char="§"/>
            </a:pPr>
            <a:r>
              <a:rPr lang="en-GB" dirty="0"/>
              <a:t>Cognition, Belief &amp; Motivation</a:t>
            </a:r>
          </a:p>
          <a:p>
            <a:pPr>
              <a:buFont typeface="Wingdings" panose="05000000000000000000" pitchFamily="2" charset="2"/>
              <a:buChar char="§"/>
            </a:pPr>
            <a:r>
              <a:rPr lang="en-GB" dirty="0"/>
              <a:t>Sense of self &amp; personal identity, belonging</a:t>
            </a:r>
          </a:p>
          <a:p>
            <a:pPr>
              <a:buFont typeface="Wingdings" panose="05000000000000000000" pitchFamily="2" charset="2"/>
              <a:buChar char="§"/>
            </a:pPr>
            <a:r>
              <a:rPr lang="en-GB" dirty="0"/>
              <a:t>Social environment - home, school, beyond</a:t>
            </a:r>
          </a:p>
          <a:p>
            <a:r>
              <a:rPr lang="en-GB" b="1" i="1" dirty="0"/>
              <a:t>These things determine our mental health</a:t>
            </a:r>
            <a:endParaRPr lang="en-GB" dirty="0"/>
          </a:p>
          <a:p>
            <a:endParaRPr lang="en-GB" dirty="0"/>
          </a:p>
        </p:txBody>
      </p:sp>
    </p:spTree>
    <p:extLst>
      <p:ext uri="{BB962C8B-B14F-4D97-AF65-F5344CB8AC3E}">
        <p14:creationId xmlns:p14="http://schemas.microsoft.com/office/powerpoint/2010/main" val="2156114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59273-4AF1-4796-AC8C-7AADE538E923}"/>
              </a:ext>
            </a:extLst>
          </p:cNvPr>
          <p:cNvSpPr>
            <a:spLocks noGrp="1"/>
          </p:cNvSpPr>
          <p:nvPr>
            <p:ph type="title"/>
          </p:nvPr>
        </p:nvSpPr>
        <p:spPr>
          <a:xfrm>
            <a:off x="6411685" y="634946"/>
            <a:ext cx="5127171" cy="1450757"/>
          </a:xfrm>
        </p:spPr>
        <p:txBody>
          <a:bodyPr>
            <a:normAutofit/>
          </a:bodyPr>
          <a:lstStyle/>
          <a:p>
            <a:r>
              <a:rPr lang="en-GB" sz="3800"/>
              <a:t>NEUROSCIENCE AROUND BRAIN DEVELOPMENT</a:t>
            </a:r>
          </a:p>
        </p:txBody>
      </p:sp>
      <p:pic>
        <p:nvPicPr>
          <p:cNvPr id="7" name="Graphic 6" descr="Brain">
            <a:extLst>
              <a:ext uri="{FF2B5EF4-FFF2-40B4-BE49-F238E27FC236}">
                <a16:creationId xmlns:a16="http://schemas.microsoft.com/office/drawing/2014/main" id="{A3DFFB78-1CE5-4220-9659-12F4ED2E12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A219EF-7C69-4587-94C3-3078D6741381}"/>
              </a:ext>
            </a:extLst>
          </p:cNvPr>
          <p:cNvSpPr>
            <a:spLocks noGrp="1"/>
          </p:cNvSpPr>
          <p:nvPr>
            <p:ph idx="1"/>
          </p:nvPr>
        </p:nvSpPr>
        <p:spPr>
          <a:xfrm>
            <a:off x="6411684" y="2407436"/>
            <a:ext cx="5127172" cy="3461658"/>
          </a:xfrm>
        </p:spPr>
        <p:txBody>
          <a:bodyPr>
            <a:normAutofit/>
          </a:bodyPr>
          <a:lstStyle/>
          <a:p>
            <a:pPr lvl="0">
              <a:lnSpc>
                <a:spcPct val="100000"/>
              </a:lnSpc>
              <a:buFont typeface="Wingdings" panose="05000000000000000000" pitchFamily="2" charset="2"/>
              <a:buChar char="§"/>
            </a:pPr>
            <a:r>
              <a:rPr lang="en-US" dirty="0"/>
              <a:t>90% of what we know about the brain has been ‘discovered’ in last 15yrs </a:t>
            </a:r>
            <a:endParaRPr lang="en-GB"/>
          </a:p>
          <a:p>
            <a:pPr lvl="0">
              <a:lnSpc>
                <a:spcPct val="100000"/>
              </a:lnSpc>
              <a:buFont typeface="Wingdings" panose="05000000000000000000" pitchFamily="2" charset="2"/>
              <a:buChar char="§"/>
            </a:pPr>
            <a:r>
              <a:rPr lang="en-US" dirty="0"/>
              <a:t>Relationships change brains, we are born to be social and need others around us</a:t>
            </a:r>
            <a:endParaRPr lang="en-GB"/>
          </a:p>
          <a:p>
            <a:pPr lvl="0">
              <a:lnSpc>
                <a:spcPct val="100000"/>
              </a:lnSpc>
              <a:buFont typeface="Wingdings" panose="05000000000000000000" pitchFamily="2" charset="2"/>
              <a:buChar char="§"/>
            </a:pPr>
            <a:r>
              <a:rPr lang="en-US" dirty="0"/>
              <a:t>The cortex which is 85% of the brains mass won’t develop fully without a good-enough emotional experience. Babies are uniquely dependent on the </a:t>
            </a:r>
            <a:r>
              <a:rPr lang="en-US" dirty="0" err="1"/>
              <a:t>carer</a:t>
            </a:r>
            <a:r>
              <a:rPr lang="en-US" dirty="0"/>
              <a:t>(s)</a:t>
            </a:r>
            <a:endParaRPr lang="en-GB"/>
          </a:p>
          <a:p>
            <a:pPr>
              <a:lnSpc>
                <a:spcPct val="100000"/>
              </a:lnSpc>
            </a:pPr>
            <a:endParaRPr lang="en-GB"/>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17235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1D2E-8F12-4910-9D92-2F0FC26A7537}"/>
              </a:ext>
            </a:extLst>
          </p:cNvPr>
          <p:cNvSpPr>
            <a:spLocks noGrp="1"/>
          </p:cNvSpPr>
          <p:nvPr>
            <p:ph type="title"/>
          </p:nvPr>
        </p:nvSpPr>
        <p:spPr/>
        <p:txBody>
          <a:bodyPr/>
          <a:lstStyle/>
          <a:p>
            <a:endParaRPr lang="en-GB" dirty="0"/>
          </a:p>
        </p:txBody>
      </p:sp>
      <p:pic>
        <p:nvPicPr>
          <p:cNvPr id="4" name="Content Placeholder 3" descr="Image result for Bruce Perry Neurosequential Model">
            <a:extLst>
              <a:ext uri="{FF2B5EF4-FFF2-40B4-BE49-F238E27FC236}">
                <a16:creationId xmlns:a16="http://schemas.microsoft.com/office/drawing/2014/main" id="{C3947E88-E9CD-465C-8CC5-3133CC7F8DFF}"/>
              </a:ext>
            </a:extLst>
          </p:cNvPr>
          <p:cNvPicPr>
            <a:picLocks noGrp="1"/>
          </p:cNvPicPr>
          <p:nvPr>
            <p:ph idx="1"/>
          </p:nvPr>
        </p:nvPicPr>
        <p:blipFill>
          <a:blip r:embed="rId2"/>
          <a:stretch>
            <a:fillRect/>
          </a:stretch>
        </p:blipFill>
        <p:spPr>
          <a:xfrm>
            <a:off x="342900" y="195163"/>
            <a:ext cx="11532870" cy="6205637"/>
          </a:xfrm>
        </p:spPr>
      </p:pic>
    </p:spTree>
    <p:extLst>
      <p:ext uri="{BB962C8B-B14F-4D97-AF65-F5344CB8AC3E}">
        <p14:creationId xmlns:p14="http://schemas.microsoft.com/office/powerpoint/2010/main" val="1173398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A621926-EE22-4E52-89FC-2D7B756160FB}"/>
              </a:ext>
            </a:extLst>
          </p:cNvPr>
          <p:cNvSpPr>
            <a:spLocks noGrp="1"/>
          </p:cNvSpPr>
          <p:nvPr>
            <p:ph type="title"/>
          </p:nvPr>
        </p:nvSpPr>
        <p:spPr>
          <a:xfrm>
            <a:off x="1097280" y="286603"/>
            <a:ext cx="10058400" cy="1450757"/>
          </a:xfrm>
        </p:spPr>
        <p:txBody>
          <a:bodyPr anchor="ctr">
            <a:normAutofit/>
          </a:bodyPr>
          <a:lstStyle/>
          <a:p>
            <a:r>
              <a:rPr lang="en-GB" b="1" dirty="0">
                <a:solidFill>
                  <a:srgbClr val="FFFFFF"/>
                </a:solidFill>
              </a:rPr>
              <a:t>ADVERSE CHILDHOOD EXPERIENCES (ACE’S)</a:t>
            </a:r>
          </a:p>
        </p:txBody>
      </p:sp>
      <p:sp>
        <p:nvSpPr>
          <p:cNvPr id="3" name="Content Placeholder 2">
            <a:extLst>
              <a:ext uri="{FF2B5EF4-FFF2-40B4-BE49-F238E27FC236}">
                <a16:creationId xmlns:a16="http://schemas.microsoft.com/office/drawing/2014/main" id="{A4E90200-E259-4EBE-A65F-D8D52F7D81D9}"/>
              </a:ext>
            </a:extLst>
          </p:cNvPr>
          <p:cNvSpPr>
            <a:spLocks noGrp="1"/>
          </p:cNvSpPr>
          <p:nvPr>
            <p:ph idx="1"/>
          </p:nvPr>
        </p:nvSpPr>
        <p:spPr>
          <a:xfrm>
            <a:off x="1096963" y="2675694"/>
            <a:ext cx="10058400" cy="3193294"/>
          </a:xfrm>
        </p:spPr>
        <p:txBody>
          <a:bodyPr>
            <a:normAutofit/>
          </a:bodyPr>
          <a:lstStyle/>
          <a:p>
            <a:pPr lvl="0">
              <a:buFont typeface="Wingdings" panose="05000000000000000000" pitchFamily="2" charset="2"/>
              <a:buChar char="§"/>
            </a:pPr>
            <a:r>
              <a:rPr lang="en-US" dirty="0"/>
              <a:t>Experiences profoundly influence the development of young children.</a:t>
            </a:r>
            <a:endParaRPr lang="en-GB" dirty="0"/>
          </a:p>
          <a:p>
            <a:pPr lvl="0">
              <a:buFont typeface="Wingdings" panose="05000000000000000000" pitchFamily="2" charset="2"/>
              <a:buChar char="§"/>
            </a:pPr>
            <a:r>
              <a:rPr lang="en-US" dirty="0"/>
              <a:t>Adverse Childhood Experiences (ACEs) shape the brain’s organization, which, in turn, influences the emotional, social, cognitive, and physiological activities</a:t>
            </a:r>
            <a:endParaRPr lang="en-GB" dirty="0"/>
          </a:p>
          <a:p>
            <a:endParaRPr lang="en-GB"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5046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0A2D-5DC7-4124-A378-28096C3E84FA}"/>
              </a:ext>
            </a:extLst>
          </p:cNvPr>
          <p:cNvSpPr>
            <a:spLocks noGrp="1"/>
          </p:cNvSpPr>
          <p:nvPr>
            <p:ph type="title"/>
          </p:nvPr>
        </p:nvSpPr>
        <p:spPr>
          <a:xfrm>
            <a:off x="1097280" y="195163"/>
            <a:ext cx="10058400" cy="1450757"/>
          </a:xfrm>
        </p:spPr>
        <p:txBody>
          <a:bodyPr/>
          <a:lstStyle/>
          <a:p>
            <a:r>
              <a:rPr lang="en-GB" dirty="0"/>
              <a:t>CATEGORIES OF ACE’S</a:t>
            </a:r>
          </a:p>
        </p:txBody>
      </p:sp>
      <p:sp>
        <p:nvSpPr>
          <p:cNvPr id="3" name="Content Placeholder 2">
            <a:extLst>
              <a:ext uri="{FF2B5EF4-FFF2-40B4-BE49-F238E27FC236}">
                <a16:creationId xmlns:a16="http://schemas.microsoft.com/office/drawing/2014/main" id="{F39C15CD-72E3-4B0F-8226-7BF281BB6F03}"/>
              </a:ext>
            </a:extLst>
          </p:cNvPr>
          <p:cNvSpPr>
            <a:spLocks noGrp="1"/>
          </p:cNvSpPr>
          <p:nvPr>
            <p:ph idx="1"/>
          </p:nvPr>
        </p:nvSpPr>
        <p:spPr>
          <a:xfrm>
            <a:off x="2171700" y="2108200"/>
            <a:ext cx="3623310" cy="3760891"/>
          </a:xfrm>
        </p:spPr>
        <p:txBody>
          <a:bodyPr>
            <a:normAutofit/>
          </a:bodyPr>
          <a:lstStyle/>
          <a:p>
            <a:pPr lvl="0">
              <a:buFont typeface="Wingdings" panose="05000000000000000000" pitchFamily="2" charset="2"/>
              <a:buChar char="§"/>
            </a:pPr>
            <a:r>
              <a:rPr lang="en-GB" sz="2800" dirty="0"/>
              <a:t>Emotional abuse</a:t>
            </a:r>
          </a:p>
          <a:p>
            <a:pPr lvl="0">
              <a:buFont typeface="Wingdings" panose="05000000000000000000" pitchFamily="2" charset="2"/>
              <a:buChar char="§"/>
            </a:pPr>
            <a:r>
              <a:rPr lang="en-GB" sz="2800" dirty="0"/>
              <a:t>Physical abuse </a:t>
            </a:r>
          </a:p>
          <a:p>
            <a:pPr lvl="0">
              <a:buFont typeface="Wingdings" panose="05000000000000000000" pitchFamily="2" charset="2"/>
              <a:buChar char="§"/>
            </a:pPr>
            <a:r>
              <a:rPr lang="en-GB" sz="2800" dirty="0"/>
              <a:t>Sexual abuse</a:t>
            </a:r>
          </a:p>
          <a:p>
            <a:pPr lvl="0">
              <a:buFont typeface="Wingdings" panose="05000000000000000000" pitchFamily="2" charset="2"/>
              <a:buChar char="§"/>
            </a:pPr>
            <a:r>
              <a:rPr lang="en-GB" sz="2800" dirty="0"/>
              <a:t>Emotional neglect</a:t>
            </a:r>
          </a:p>
          <a:p>
            <a:pPr lvl="0">
              <a:buFont typeface="Wingdings" panose="05000000000000000000" pitchFamily="2" charset="2"/>
              <a:buChar char="§"/>
            </a:pPr>
            <a:r>
              <a:rPr lang="en-GB" sz="2800" dirty="0"/>
              <a:t>Physical neglect</a:t>
            </a:r>
          </a:p>
          <a:p>
            <a:endParaRPr lang="en-GB" dirty="0"/>
          </a:p>
        </p:txBody>
      </p:sp>
      <p:sp>
        <p:nvSpPr>
          <p:cNvPr id="5" name="Content Placeholder 2">
            <a:extLst>
              <a:ext uri="{FF2B5EF4-FFF2-40B4-BE49-F238E27FC236}">
                <a16:creationId xmlns:a16="http://schemas.microsoft.com/office/drawing/2014/main" id="{5A3A6E09-5C0A-442D-AC9E-0D3033ADBC21}"/>
              </a:ext>
            </a:extLst>
          </p:cNvPr>
          <p:cNvSpPr txBox="1">
            <a:spLocks/>
          </p:cNvSpPr>
          <p:nvPr/>
        </p:nvSpPr>
        <p:spPr>
          <a:xfrm>
            <a:off x="6515100" y="2108201"/>
            <a:ext cx="5177790" cy="3760891"/>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
            </a:pPr>
            <a:r>
              <a:rPr lang="en-GB" sz="2800" dirty="0"/>
              <a:t>Family Violence</a:t>
            </a:r>
          </a:p>
          <a:p>
            <a:pPr>
              <a:buFont typeface="Wingdings" panose="05000000000000000000" pitchFamily="2" charset="2"/>
              <a:buChar char="§"/>
            </a:pPr>
            <a:r>
              <a:rPr lang="en-GB" sz="2800" dirty="0"/>
              <a:t>Household substance abuse</a:t>
            </a:r>
          </a:p>
          <a:p>
            <a:pPr>
              <a:buFont typeface="Wingdings" panose="05000000000000000000" pitchFamily="2" charset="2"/>
              <a:buChar char="§"/>
            </a:pPr>
            <a:r>
              <a:rPr lang="en-GB" sz="2800" dirty="0"/>
              <a:t>Household mental illness</a:t>
            </a:r>
          </a:p>
          <a:p>
            <a:pPr>
              <a:buFont typeface="Wingdings" panose="05000000000000000000" pitchFamily="2" charset="2"/>
              <a:buChar char="§"/>
            </a:pPr>
            <a:r>
              <a:rPr lang="en-GB" sz="2800" dirty="0"/>
              <a:t>Parental separation or divorce</a:t>
            </a:r>
          </a:p>
          <a:p>
            <a:pPr>
              <a:buFont typeface="Wingdings" panose="05000000000000000000" pitchFamily="2" charset="2"/>
              <a:buChar char="§"/>
            </a:pPr>
            <a:r>
              <a:rPr lang="en-GB" sz="2800" dirty="0"/>
              <a:t>Household member incarceration</a:t>
            </a:r>
          </a:p>
          <a:p>
            <a:endParaRPr lang="en-GB" dirty="0"/>
          </a:p>
        </p:txBody>
      </p:sp>
    </p:spTree>
    <p:extLst>
      <p:ext uri="{BB962C8B-B14F-4D97-AF65-F5344CB8AC3E}">
        <p14:creationId xmlns:p14="http://schemas.microsoft.com/office/powerpoint/2010/main" val="1572380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33D3639-5513-42B6-B47F-E4F588791800}"/>
              </a:ext>
            </a:extLst>
          </p:cNvPr>
          <p:cNvPicPr>
            <a:picLocks noChangeAspect="1"/>
          </p:cNvPicPr>
          <p:nvPr/>
        </p:nvPicPr>
        <p:blipFill>
          <a:blip r:embed="rId2"/>
          <a:stretch>
            <a:fillRect/>
          </a:stretch>
        </p:blipFill>
        <p:spPr>
          <a:xfrm>
            <a:off x="643467" y="586776"/>
            <a:ext cx="8810414" cy="5684448"/>
          </a:xfrm>
          <a:prstGeom prst="rect">
            <a:avLst/>
          </a:prstGeom>
        </p:spPr>
      </p:pic>
      <p:pic>
        <p:nvPicPr>
          <p:cNvPr id="5" name="Picture 4" descr="Icon&#10;&#10;Description automatically generated">
            <a:hlinkClick r:id="rId3"/>
            <a:extLst>
              <a:ext uri="{FF2B5EF4-FFF2-40B4-BE49-F238E27FC236}">
                <a16:creationId xmlns:a16="http://schemas.microsoft.com/office/drawing/2014/main" id="{813B10C9-839E-4CCF-9316-0BEF61FE362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4634" r="1582" b="-1"/>
          <a:stretch/>
        </p:blipFill>
        <p:spPr>
          <a:xfrm>
            <a:off x="9829395" y="2536444"/>
            <a:ext cx="1987090" cy="2234915"/>
          </a:xfrm>
          <a:prstGeom prst="rect">
            <a:avLst/>
          </a:prstGeom>
        </p:spPr>
      </p:pic>
    </p:spTree>
    <p:extLst>
      <p:ext uri="{BB962C8B-B14F-4D97-AF65-F5344CB8AC3E}">
        <p14:creationId xmlns:p14="http://schemas.microsoft.com/office/powerpoint/2010/main" val="5461776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40B834-AE5C-4839-95B5-A658F28D148C}"/>
              </a:ext>
            </a:extLst>
          </p:cNvPr>
          <p:cNvSpPr>
            <a:spLocks noGrp="1"/>
          </p:cNvSpPr>
          <p:nvPr>
            <p:ph type="title"/>
          </p:nvPr>
        </p:nvSpPr>
        <p:spPr>
          <a:xfrm>
            <a:off x="642259" y="634946"/>
            <a:ext cx="3372529" cy="5055904"/>
          </a:xfrm>
        </p:spPr>
        <p:txBody>
          <a:bodyPr anchor="ctr">
            <a:normAutofit/>
          </a:bodyPr>
          <a:lstStyle/>
          <a:p>
            <a:r>
              <a:rPr lang="en-GB" dirty="0"/>
              <a:t>RESILIENCE</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0D105F9-D322-4517-8FF7-136E3FF313C4}"/>
              </a:ext>
            </a:extLst>
          </p:cNvPr>
          <p:cNvGraphicFramePr>
            <a:graphicFrameLocks noGrp="1"/>
          </p:cNvGraphicFramePr>
          <p:nvPr>
            <p:ph idx="1"/>
            <p:extLst>
              <p:ext uri="{D42A27DB-BD31-4B8C-83A1-F6EECF244321}">
                <p14:modId xmlns:p14="http://schemas.microsoft.com/office/powerpoint/2010/main" val="770763020"/>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464954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B85525-FBA3-4205-A3C0-AD75BE97F3AF}"/>
              </a:ext>
            </a:extLst>
          </p:cNvPr>
          <p:cNvSpPr txBox="1"/>
          <p:nvPr/>
        </p:nvSpPr>
        <p:spPr>
          <a:xfrm>
            <a:off x="496111" y="564203"/>
            <a:ext cx="11488366" cy="5419561"/>
          </a:xfrm>
          <a:prstGeom prst="rect">
            <a:avLst/>
          </a:prstGeom>
          <a:noFill/>
        </p:spPr>
        <p:txBody>
          <a:bodyPr wrap="square" rtlCol="0">
            <a:spAutoFit/>
          </a:bodyPr>
          <a:lstStyle/>
          <a:p>
            <a:pPr marL="457200" indent="-457200">
              <a:lnSpc>
                <a:spcPct val="107000"/>
              </a:lnSpc>
              <a:spcAft>
                <a:spcPts val="800"/>
              </a:spcAft>
              <a:buFont typeface="Wingdings" panose="05000000000000000000" pitchFamily="2" charset="2"/>
              <a:buChar char="§"/>
            </a:pPr>
            <a:r>
              <a:rPr lang="en-US" sz="3200" dirty="0">
                <a:solidFill>
                  <a:srgbClr val="222222"/>
                </a:solidFill>
                <a:latin typeface="Open Sans"/>
                <a:ea typeface="Times New Roman" panose="02020603050405020304" pitchFamily="18" charset="0"/>
                <a:cs typeface="Lucida Sans Unicode" panose="020B0602030504020204" pitchFamily="34" charset="0"/>
              </a:rPr>
              <a:t>As we have seen traumatic experiences alter children’s brains. </a:t>
            </a:r>
          </a:p>
          <a:p>
            <a:pPr marL="457200" indent="-457200">
              <a:lnSpc>
                <a:spcPct val="107000"/>
              </a:lnSpc>
              <a:spcAft>
                <a:spcPts val="800"/>
              </a:spcAft>
              <a:buFont typeface="Wingdings" panose="05000000000000000000" pitchFamily="2" charset="2"/>
              <a:buChar char="§"/>
            </a:pPr>
            <a:r>
              <a:rPr lang="en-US" sz="3200" dirty="0">
                <a:solidFill>
                  <a:srgbClr val="222222"/>
                </a:solidFill>
                <a:latin typeface="Open Sans"/>
                <a:ea typeface="Times New Roman" panose="02020603050405020304" pitchFamily="18" charset="0"/>
                <a:cs typeface="Lucida Sans Unicode" panose="020B0602030504020204" pitchFamily="34" charset="0"/>
              </a:rPr>
              <a:t>In times of great stress, or trauma, the brain activates its instinctive, “fight, flight, or freeze” responses, while dialing down the areas of the brain where learning, especially around language, takes place. </a:t>
            </a:r>
          </a:p>
          <a:p>
            <a:pPr marL="457200" indent="-457200">
              <a:lnSpc>
                <a:spcPct val="107000"/>
              </a:lnSpc>
              <a:spcAft>
                <a:spcPts val="800"/>
              </a:spcAft>
              <a:buFont typeface="Wingdings" panose="05000000000000000000" pitchFamily="2" charset="2"/>
              <a:buChar char="§"/>
            </a:pPr>
            <a:r>
              <a:rPr lang="en-US" sz="3200" dirty="0">
                <a:solidFill>
                  <a:srgbClr val="222222"/>
                </a:solidFill>
                <a:latin typeface="Open Sans"/>
                <a:ea typeface="Times New Roman" panose="02020603050405020304" pitchFamily="18" charset="0"/>
                <a:cs typeface="Lucida Sans Unicode" panose="020B0602030504020204" pitchFamily="34" charset="0"/>
              </a:rPr>
              <a:t>When this happens over and again, especially in children under age 5, the brain is fundamentally changed. Basically, it adapts for survival under the worst conditions.</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82379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4245E2-9D5B-4790-BDA1-4CFA5C74FD95}"/>
              </a:ext>
            </a:extLst>
          </p:cNvPr>
          <p:cNvSpPr/>
          <p:nvPr/>
        </p:nvSpPr>
        <p:spPr>
          <a:xfrm>
            <a:off x="887104" y="838561"/>
            <a:ext cx="10290412" cy="4923399"/>
          </a:xfrm>
          <a:prstGeom prst="rect">
            <a:avLst/>
          </a:prstGeom>
        </p:spPr>
        <p:txBody>
          <a:bodyPr wrap="square">
            <a:spAutoFit/>
          </a:bodyPr>
          <a:lstStyle/>
          <a:p>
            <a:pPr>
              <a:lnSpc>
                <a:spcPct val="107000"/>
              </a:lnSpc>
              <a:spcAft>
                <a:spcPts val="800"/>
              </a:spcAft>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Language difficulties:</a:t>
            </a:r>
          </a:p>
          <a:p>
            <a:pPr marL="457200" indent="-457200">
              <a:lnSpc>
                <a:spcPct val="107000"/>
              </a:lnSpc>
              <a:spcAft>
                <a:spcPts val="800"/>
              </a:spcAft>
              <a:buFontTx/>
              <a:buChar char="-"/>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word retrieval</a:t>
            </a:r>
          </a:p>
          <a:p>
            <a:pPr marL="457200" indent="-457200">
              <a:lnSpc>
                <a:spcPct val="107000"/>
              </a:lnSpc>
              <a:spcAft>
                <a:spcPts val="800"/>
              </a:spcAft>
              <a:buFontTx/>
              <a:buChar char="-"/>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Writing</a:t>
            </a:r>
          </a:p>
          <a:p>
            <a:pPr>
              <a:lnSpc>
                <a:spcPct val="107000"/>
              </a:lnSpc>
              <a:spcAft>
                <a:spcPts val="800"/>
              </a:spcAft>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Problems with memory:</a:t>
            </a:r>
          </a:p>
          <a:p>
            <a:pPr marL="457200" indent="-457200">
              <a:lnSpc>
                <a:spcPct val="107000"/>
              </a:lnSpc>
              <a:spcAft>
                <a:spcPts val="800"/>
              </a:spcAft>
              <a:buFontTx/>
              <a:buChar char="-"/>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Forgetful</a:t>
            </a:r>
          </a:p>
          <a:p>
            <a:pPr marL="457200" indent="-457200">
              <a:lnSpc>
                <a:spcPct val="107000"/>
              </a:lnSpc>
              <a:spcAft>
                <a:spcPts val="800"/>
              </a:spcAft>
              <a:buFontTx/>
              <a:buChar char="-"/>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don’t remember content /ideas that have been taught to them</a:t>
            </a:r>
            <a:r>
              <a:rPr lang="en-US" sz="3200" dirty="0">
                <a:solidFill>
                  <a:srgbClr val="222222"/>
                </a:solidFill>
                <a:latin typeface="Open Sans"/>
                <a:ea typeface="Times New Roman" panose="02020603050405020304" pitchFamily="18" charset="0"/>
                <a:cs typeface="Lucida Sans Unicode" panose="020B0602030504020204" pitchFamily="34" charset="0"/>
              </a:rPr>
              <a:t> from one day to the next</a:t>
            </a:r>
          </a:p>
          <a:p>
            <a:pPr>
              <a:lnSpc>
                <a:spcPct val="107000"/>
              </a:lnSpc>
              <a:spcAft>
                <a:spcPts val="800"/>
              </a:spcAft>
            </a:pPr>
            <a:r>
              <a:rPr lang="en-US" sz="3200" dirty="0" err="1">
                <a:solidFill>
                  <a:srgbClr val="222222"/>
                </a:solidFill>
                <a:effectLst/>
                <a:latin typeface="Open Sans"/>
                <a:ea typeface="Times New Roman" panose="02020603050405020304" pitchFamily="18" charset="0"/>
                <a:cs typeface="Lucida Sans Unicode" panose="020B0602030504020204" pitchFamily="34" charset="0"/>
              </a:rPr>
              <a:t>Behavioural</a:t>
            </a:r>
            <a:r>
              <a:rPr lang="en-US" sz="3200" dirty="0">
                <a:solidFill>
                  <a:srgbClr val="222222"/>
                </a:solidFill>
                <a:effectLst/>
                <a:latin typeface="Open Sans"/>
                <a:ea typeface="Times New Roman" panose="02020603050405020304" pitchFamily="18" charset="0"/>
                <a:cs typeface="Lucida Sans Unicode" panose="020B0602030504020204" pitchFamily="34" charset="0"/>
              </a:rPr>
              <a:t> issues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67810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C0989D-F763-4420-93DC-3EEAEFF90AC8}"/>
              </a:ext>
            </a:extLst>
          </p:cNvPr>
          <p:cNvSpPr/>
          <p:nvPr/>
        </p:nvSpPr>
        <p:spPr>
          <a:xfrm>
            <a:off x="968991" y="586944"/>
            <a:ext cx="10031104" cy="5772093"/>
          </a:xfrm>
          <a:prstGeom prst="rect">
            <a:avLst/>
          </a:prstGeom>
        </p:spPr>
        <p:txBody>
          <a:bodyPr wrap="square">
            <a:spAutoFit/>
          </a:bodyPr>
          <a:lstStyle/>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Living in a constant, fear-activated state of hyper-awareness means these children can be quick to rage</a:t>
            </a:r>
          </a:p>
          <a:p>
            <a:pPr>
              <a:lnSpc>
                <a:spcPct val="107000"/>
              </a:lnSpc>
              <a:spcAft>
                <a:spcPts val="800"/>
              </a:spcAft>
            </a:pPr>
            <a:endParaRPr lang="en-US" sz="3200" dirty="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In their subconscious efforts to self-protect, they often can be perceived as defiant, disrespectful or overly aggressive. </a:t>
            </a:r>
          </a:p>
          <a:p>
            <a:pPr>
              <a:lnSpc>
                <a:spcPct val="107000"/>
              </a:lnSpc>
              <a:spcAft>
                <a:spcPts val="800"/>
              </a:spcAft>
            </a:pPr>
            <a:endParaRPr lang="en-US" sz="3200" dirty="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Others may look as if they’re drifting off, or shutting down, because their brain is telling them, ‘you need to be safe.’</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5677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A5B559-7AD4-42BC-B10B-25D54F61C299}"/>
              </a:ext>
            </a:extLst>
          </p:cNvPr>
          <p:cNvSpPr/>
          <p:nvPr/>
        </p:nvSpPr>
        <p:spPr>
          <a:xfrm>
            <a:off x="968991" y="586944"/>
            <a:ext cx="10031104" cy="5772093"/>
          </a:xfrm>
          <a:prstGeom prst="rect">
            <a:avLst/>
          </a:prstGeom>
        </p:spPr>
        <p:txBody>
          <a:bodyPr wrap="square">
            <a:spAutoFit/>
          </a:bodyPr>
          <a:lstStyle/>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Living in a constant, fear-activated state of hyper-awareness means these children can be quick to rage</a:t>
            </a:r>
          </a:p>
          <a:p>
            <a:pPr>
              <a:lnSpc>
                <a:spcPct val="107000"/>
              </a:lnSpc>
              <a:spcAft>
                <a:spcPts val="800"/>
              </a:spcAft>
            </a:pPr>
            <a:endParaRPr lang="en-US" sz="3200" dirty="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In their subconscious efforts to self-protect, they often can be perceived as defiant, disrespectful or overly aggressive. </a:t>
            </a:r>
          </a:p>
          <a:p>
            <a:pPr>
              <a:lnSpc>
                <a:spcPct val="107000"/>
              </a:lnSpc>
              <a:spcAft>
                <a:spcPts val="800"/>
              </a:spcAft>
            </a:pPr>
            <a:endParaRPr lang="en-US" sz="3200" dirty="0">
              <a:solidFill>
                <a:srgbClr val="222222"/>
              </a:solidFill>
              <a:latin typeface="Open Sans"/>
              <a:ea typeface="Times New Roman" panose="02020603050405020304" pitchFamily="18" charset="0"/>
              <a:cs typeface="Lucida Sans Unicode" panose="020B0602030504020204" pitchFamily="34" charset="0"/>
            </a:endParaRPr>
          </a:p>
          <a:p>
            <a:pPr>
              <a:lnSpc>
                <a:spcPct val="107000"/>
              </a:lnSpc>
              <a:spcAft>
                <a:spcPts val="800"/>
              </a:spcAft>
            </a:pPr>
            <a:r>
              <a:rPr lang="en-US" sz="3200" dirty="0">
                <a:solidFill>
                  <a:srgbClr val="222222"/>
                </a:solidFill>
                <a:latin typeface="Open Sans"/>
                <a:ea typeface="Times New Roman" panose="02020603050405020304" pitchFamily="18" charset="0"/>
                <a:cs typeface="Lucida Sans Unicode" panose="020B0602030504020204" pitchFamily="34" charset="0"/>
              </a:rPr>
              <a:t>Others may look as if they’re drifting off, or shutting down, because their brain is telling them, ‘you need to be safe.’</a:t>
            </a:r>
            <a:endParaRPr lang="en-GB" sz="3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8132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088D-3C6C-4D2D-9BA1-C36AC81EF79E}"/>
              </a:ext>
            </a:extLst>
          </p:cNvPr>
          <p:cNvSpPr>
            <a:spLocks noGrp="1"/>
          </p:cNvSpPr>
          <p:nvPr>
            <p:ph type="title"/>
          </p:nvPr>
        </p:nvSpPr>
        <p:spPr/>
        <p:txBody>
          <a:bodyPr/>
          <a:lstStyle/>
          <a:p>
            <a:r>
              <a:rPr lang="en-GB" dirty="0"/>
              <a:t>CHILDREN ARE LIKENED TO BALLS OR SPRINGS….</a:t>
            </a:r>
          </a:p>
        </p:txBody>
      </p:sp>
      <p:sp>
        <p:nvSpPr>
          <p:cNvPr id="3" name="Content Placeholder 2">
            <a:extLst>
              <a:ext uri="{FF2B5EF4-FFF2-40B4-BE49-F238E27FC236}">
                <a16:creationId xmlns:a16="http://schemas.microsoft.com/office/drawing/2014/main" id="{ED9FB0D9-ECE9-462A-BDC1-A7C3B0BF4EE1}"/>
              </a:ext>
            </a:extLst>
          </p:cNvPr>
          <p:cNvSpPr>
            <a:spLocks noGrp="1"/>
          </p:cNvSpPr>
          <p:nvPr>
            <p:ph idx="1"/>
          </p:nvPr>
        </p:nvSpPr>
        <p:spPr/>
        <p:txBody>
          <a:bodyPr/>
          <a:lstStyle/>
          <a:p>
            <a:pPr marL="0" indent="0" algn="ctr">
              <a:buNone/>
            </a:pPr>
            <a:r>
              <a:rPr lang="en-US" sz="2800" b="1" dirty="0">
                <a:solidFill>
                  <a:srgbClr val="FF0000"/>
                </a:solidFill>
              </a:rPr>
              <a:t>Children are not always fragile!</a:t>
            </a:r>
          </a:p>
          <a:p>
            <a:pPr marL="0" indent="0" algn="ctr">
              <a:buNone/>
            </a:pPr>
            <a:endParaRPr lang="en-US" sz="2400" b="1" dirty="0">
              <a:solidFill>
                <a:srgbClr val="FF0000"/>
              </a:solidFill>
            </a:endParaRPr>
          </a:p>
          <a:p>
            <a:pPr marL="0" indent="0" algn="ctr">
              <a:buNone/>
            </a:pPr>
            <a:endParaRPr lang="en-US" sz="2400" b="1" dirty="0">
              <a:solidFill>
                <a:srgbClr val="FF0000"/>
              </a:solidFill>
            </a:endParaRPr>
          </a:p>
          <a:p>
            <a:pPr marL="0" indent="0" algn="ctr">
              <a:buNone/>
            </a:pPr>
            <a:endParaRPr lang="en-US" sz="2400" b="1" dirty="0">
              <a:solidFill>
                <a:srgbClr val="FF0000"/>
              </a:solidFill>
            </a:endParaRPr>
          </a:p>
          <a:p>
            <a:pPr marL="0" indent="0" algn="ctr">
              <a:buNone/>
            </a:pPr>
            <a:r>
              <a:rPr lang="en-US" sz="2800" b="1" dirty="0">
                <a:solidFill>
                  <a:srgbClr val="FF0000"/>
                </a:solidFill>
              </a:rPr>
              <a:t>They can be likened to springs or balls!</a:t>
            </a:r>
          </a:p>
          <a:p>
            <a:endParaRPr lang="en-GB" dirty="0"/>
          </a:p>
        </p:txBody>
      </p:sp>
      <p:pic>
        <p:nvPicPr>
          <p:cNvPr id="4" name="Picture 3">
            <a:extLst>
              <a:ext uri="{FF2B5EF4-FFF2-40B4-BE49-F238E27FC236}">
                <a16:creationId xmlns:a16="http://schemas.microsoft.com/office/drawing/2014/main" id="{ABBC9A3B-0D30-4A35-9857-68F93150F160}"/>
              </a:ext>
            </a:extLst>
          </p:cNvPr>
          <p:cNvPicPr>
            <a:picLocks noChangeAspect="1"/>
          </p:cNvPicPr>
          <p:nvPr/>
        </p:nvPicPr>
        <p:blipFill>
          <a:blip r:embed="rId2">
            <a:alphaModFix amt="70000"/>
          </a:blip>
          <a:stretch>
            <a:fillRect/>
          </a:stretch>
        </p:blipFill>
        <p:spPr>
          <a:xfrm>
            <a:off x="4790218" y="2647342"/>
            <a:ext cx="3044673" cy="1839489"/>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0BDFFF04-5744-4456-B181-2BA87D17A9B6}"/>
              </a:ext>
            </a:extLst>
          </p:cNvPr>
          <p:cNvPicPr>
            <a:picLocks noChangeAspect="1"/>
          </p:cNvPicPr>
          <p:nvPr/>
        </p:nvPicPr>
        <p:blipFill>
          <a:blip r:embed="rId3"/>
          <a:stretch>
            <a:fillRect/>
          </a:stretch>
        </p:blipFill>
        <p:spPr>
          <a:xfrm>
            <a:off x="416917" y="4486831"/>
            <a:ext cx="2639286" cy="1753102"/>
          </a:xfrm>
          <a:prstGeom prst="rect">
            <a:avLst/>
          </a:prstGeom>
        </p:spPr>
      </p:pic>
      <p:pic>
        <p:nvPicPr>
          <p:cNvPr id="6" name="Picture 5">
            <a:extLst>
              <a:ext uri="{FF2B5EF4-FFF2-40B4-BE49-F238E27FC236}">
                <a16:creationId xmlns:a16="http://schemas.microsoft.com/office/drawing/2014/main" id="{434C09E9-5C57-4CE3-BB34-7A1902AE6720}"/>
              </a:ext>
            </a:extLst>
          </p:cNvPr>
          <p:cNvPicPr>
            <a:picLocks noChangeAspect="1"/>
          </p:cNvPicPr>
          <p:nvPr/>
        </p:nvPicPr>
        <p:blipFill>
          <a:blip r:embed="rId4"/>
          <a:stretch>
            <a:fillRect/>
          </a:stretch>
        </p:blipFill>
        <p:spPr>
          <a:xfrm>
            <a:off x="9652529" y="4028884"/>
            <a:ext cx="2183514" cy="2183514"/>
          </a:xfrm>
          <a:prstGeom prst="rect">
            <a:avLst/>
          </a:prstGeom>
        </p:spPr>
      </p:pic>
    </p:spTree>
    <p:extLst>
      <p:ext uri="{BB962C8B-B14F-4D97-AF65-F5344CB8AC3E}">
        <p14:creationId xmlns:p14="http://schemas.microsoft.com/office/powerpoint/2010/main" val="3382779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D3809-0F08-4956-A8CF-771101798C01}"/>
              </a:ext>
            </a:extLst>
          </p:cNvPr>
          <p:cNvSpPr>
            <a:spLocks noGrp="1"/>
          </p:cNvSpPr>
          <p:nvPr>
            <p:ph type="title"/>
          </p:nvPr>
        </p:nvSpPr>
        <p:spPr>
          <a:xfrm>
            <a:off x="643467" y="634946"/>
            <a:ext cx="3689094" cy="5055904"/>
          </a:xfrm>
        </p:spPr>
        <p:txBody>
          <a:bodyPr anchor="ctr">
            <a:normAutofit/>
          </a:bodyPr>
          <a:lstStyle/>
          <a:p>
            <a:pPr algn="r"/>
            <a:r>
              <a:rPr lang="en-GB" dirty="0"/>
              <a:t>THEY ALWAYS BOUNCE BACK</a:t>
            </a:r>
            <a:endParaRPr lang="en-GB"/>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0E0D568-F51D-4B03-B933-F25094426410}"/>
              </a:ext>
            </a:extLst>
          </p:cNvPr>
          <p:cNvGraphicFramePr>
            <a:graphicFrameLocks noGrp="1"/>
          </p:cNvGraphicFramePr>
          <p:nvPr>
            <p:ph idx="1"/>
            <p:extLst>
              <p:ext uri="{D42A27DB-BD31-4B8C-83A1-F6EECF244321}">
                <p14:modId xmlns:p14="http://schemas.microsoft.com/office/powerpoint/2010/main" val="2614925334"/>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8639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CDD9E4-CA9A-4BD2-9A4C-1E03C94ADE6E}"/>
              </a:ext>
            </a:extLst>
          </p:cNvPr>
          <p:cNvSpPr txBox="1"/>
          <p:nvPr/>
        </p:nvSpPr>
        <p:spPr>
          <a:xfrm>
            <a:off x="278296" y="477078"/>
            <a:ext cx="11549269" cy="4832092"/>
          </a:xfrm>
          <a:prstGeom prst="rect">
            <a:avLst/>
          </a:prstGeom>
          <a:noFill/>
        </p:spPr>
        <p:txBody>
          <a:bodyPr wrap="square" rtlCol="0">
            <a:spAutoFit/>
          </a:bodyPr>
          <a:lstStyle/>
          <a:p>
            <a:pPr marL="457200" indent="-457200">
              <a:buFont typeface="Arial" panose="020B0604020202020204" pitchFamily="34" charset="0"/>
              <a:buChar char="•"/>
            </a:pPr>
            <a:r>
              <a:rPr lang="en-GB" sz="2800" dirty="0"/>
              <a:t>Wales is pioneering a range of national policies and programmes which aim to:</a:t>
            </a:r>
          </a:p>
          <a:p>
            <a:pPr marL="457200" lvl="0" indent="-457200">
              <a:buFont typeface="Arial" panose="020B0604020202020204" pitchFamily="34" charset="0"/>
              <a:buChar char="•"/>
            </a:pPr>
            <a:r>
              <a:rPr lang="en-GB" sz="2800" dirty="0"/>
              <a:t>Identify and intervene where children may already be victims of abuse, neglect or living in adverse childhood environments.</a:t>
            </a:r>
          </a:p>
          <a:p>
            <a:pPr marL="457200" lvl="0" indent="-457200">
              <a:buFont typeface="Arial" panose="020B0604020202020204" pitchFamily="34" charset="0"/>
              <a:buChar char="•"/>
            </a:pPr>
            <a:endParaRPr lang="en-GB" sz="2800" dirty="0"/>
          </a:p>
          <a:p>
            <a:pPr marL="457200" lvl="0" indent="-457200">
              <a:buFont typeface="Arial" panose="020B0604020202020204" pitchFamily="34" charset="0"/>
              <a:buChar char="•"/>
            </a:pPr>
            <a:r>
              <a:rPr lang="en-GB" sz="2800" dirty="0"/>
              <a:t>Better equip parents and care-givers with the necessary skills to avoid ACEs and encourage development of social and emotional well-being and resilience in the child.</a:t>
            </a:r>
          </a:p>
          <a:p>
            <a:pPr marL="457200" lvl="0" indent="-457200">
              <a:buFont typeface="Arial" panose="020B0604020202020204" pitchFamily="34" charset="0"/>
              <a:buChar char="•"/>
            </a:pPr>
            <a:endParaRPr lang="en-GB" sz="2800" dirty="0"/>
          </a:p>
          <a:p>
            <a:pPr marL="457200" lvl="0" indent="-457200">
              <a:buFont typeface="Arial" panose="020B0604020202020204" pitchFamily="34" charset="0"/>
              <a:buChar char="•"/>
            </a:pPr>
            <a:r>
              <a:rPr lang="en-GB" sz="2800" dirty="0"/>
              <a:t>Ensure that potential indirect harm from substance abuse, domestic violence, etc is identified and the impact on children minimised</a:t>
            </a:r>
          </a:p>
        </p:txBody>
      </p:sp>
    </p:spTree>
    <p:extLst>
      <p:ext uri="{BB962C8B-B14F-4D97-AF65-F5344CB8AC3E}">
        <p14:creationId xmlns:p14="http://schemas.microsoft.com/office/powerpoint/2010/main" val="3897890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157A780-6DAC-4E90-B7FB-990218996E56}"/>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GOVERNMENT ADVICE  ON SCHOOLS’ RESPONSIBILITIES</a:t>
            </a:r>
          </a:p>
        </p:txBody>
      </p:sp>
      <p:sp>
        <p:nvSpPr>
          <p:cNvPr id="3" name="Content Placeholder 2">
            <a:extLst>
              <a:ext uri="{FF2B5EF4-FFF2-40B4-BE49-F238E27FC236}">
                <a16:creationId xmlns:a16="http://schemas.microsoft.com/office/drawing/2014/main" id="{386B9484-0287-464B-9386-6BDDBC03AE19}"/>
              </a:ext>
            </a:extLst>
          </p:cNvPr>
          <p:cNvSpPr>
            <a:spLocks noGrp="1"/>
          </p:cNvSpPr>
          <p:nvPr>
            <p:ph idx="1"/>
          </p:nvPr>
        </p:nvSpPr>
        <p:spPr>
          <a:xfrm>
            <a:off x="651752" y="2023963"/>
            <a:ext cx="10943617" cy="4376837"/>
          </a:xfrm>
        </p:spPr>
        <p:txBody>
          <a:bodyPr>
            <a:normAutofit lnSpcReduction="10000"/>
          </a:bodyPr>
          <a:lstStyle/>
          <a:p>
            <a:pPr>
              <a:lnSpc>
                <a:spcPct val="100000"/>
              </a:lnSpc>
            </a:pPr>
            <a:r>
              <a:rPr lang="en-GB" sz="2800" b="1" dirty="0"/>
              <a:t>Prevention</a:t>
            </a:r>
            <a:endParaRPr lang="en-GB" sz="2800" dirty="0"/>
          </a:p>
          <a:p>
            <a:pPr lvl="0">
              <a:lnSpc>
                <a:spcPct val="100000"/>
              </a:lnSpc>
              <a:buFont typeface="Wingdings" panose="05000000000000000000" pitchFamily="2" charset="2"/>
              <a:buChar char="§"/>
            </a:pPr>
            <a:r>
              <a:rPr lang="en-GB" sz="2800" dirty="0"/>
              <a:t>Playing a role in supporting children to be resilient and mentally healthy</a:t>
            </a:r>
          </a:p>
          <a:p>
            <a:pPr lvl="0">
              <a:lnSpc>
                <a:spcPct val="100000"/>
              </a:lnSpc>
              <a:buFont typeface="Wingdings" panose="05000000000000000000" pitchFamily="2" charset="2"/>
              <a:buChar char="§"/>
            </a:pPr>
            <a:r>
              <a:rPr lang="en-GB" sz="2800" dirty="0"/>
              <a:t>Drawing on resources and guidance to help staff support good mental health and emotional wellbeing including provision of school counselling services</a:t>
            </a:r>
          </a:p>
          <a:p>
            <a:pPr>
              <a:lnSpc>
                <a:spcPct val="100000"/>
              </a:lnSpc>
            </a:pPr>
            <a:r>
              <a:rPr lang="en-GB" sz="2800" b="1" dirty="0"/>
              <a:t>Early intervention and identification</a:t>
            </a:r>
            <a:endParaRPr lang="en-GB" sz="2800" dirty="0"/>
          </a:p>
          <a:p>
            <a:pPr lvl="0">
              <a:lnSpc>
                <a:spcPct val="100000"/>
              </a:lnSpc>
              <a:buFont typeface="Wingdings" panose="05000000000000000000" pitchFamily="2" charset="2"/>
              <a:buChar char="§"/>
            </a:pPr>
            <a:r>
              <a:rPr lang="en-GB" sz="2800" dirty="0"/>
              <a:t>Understanding how to intervene early and strengthen resilience for all pupils, those with emerging problems and families exposed to several risk factors</a:t>
            </a:r>
          </a:p>
          <a:p>
            <a:pPr>
              <a:lnSpc>
                <a:spcPct val="100000"/>
              </a:lnSpc>
            </a:pPr>
            <a:endParaRPr lang="en-GB" sz="21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1510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448739-E4B6-4E33-A0CD-9742FE70F88B}"/>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THE EVIDENCE OF THE IMAPCT OF SUPPORT</a:t>
            </a:r>
          </a:p>
        </p:txBody>
      </p:sp>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692CB9-62C8-43EC-9D1C-ABD1054D78DA}"/>
              </a:ext>
            </a:extLst>
          </p:cNvPr>
          <p:cNvSpPr>
            <a:spLocks noGrp="1"/>
          </p:cNvSpPr>
          <p:nvPr>
            <p:ph idx="1"/>
          </p:nvPr>
        </p:nvSpPr>
        <p:spPr>
          <a:xfrm>
            <a:off x="1097278" y="2546224"/>
            <a:ext cx="7271470" cy="3973846"/>
          </a:xfrm>
        </p:spPr>
        <p:txBody>
          <a:bodyPr>
            <a:normAutofit fontScale="92500"/>
          </a:bodyPr>
          <a:lstStyle/>
          <a:p>
            <a:pPr lvl="0">
              <a:lnSpc>
                <a:spcPct val="100000"/>
              </a:lnSpc>
              <a:buFont typeface="Wingdings" panose="05000000000000000000" pitchFamily="2" charset="2"/>
              <a:buChar char="§"/>
            </a:pPr>
            <a:r>
              <a:rPr lang="en-GB" sz="2400" dirty="0">
                <a:solidFill>
                  <a:srgbClr val="FFFFFF"/>
                </a:solidFill>
              </a:rPr>
              <a:t>Social and emotional competencies are a more significant determinant of academic attainment than IQ</a:t>
            </a:r>
          </a:p>
          <a:p>
            <a:pPr lvl="0">
              <a:lnSpc>
                <a:spcPct val="100000"/>
              </a:lnSpc>
              <a:buFont typeface="Wingdings" panose="05000000000000000000" pitchFamily="2" charset="2"/>
              <a:buChar char="§"/>
            </a:pPr>
            <a:r>
              <a:rPr lang="en-GB" sz="2400" dirty="0">
                <a:solidFill>
                  <a:srgbClr val="FFFFFF"/>
                </a:solidFill>
              </a:rPr>
              <a:t>Teaching ‘Growth mindset’ is critical - these children do better</a:t>
            </a:r>
          </a:p>
          <a:p>
            <a:pPr lvl="0">
              <a:lnSpc>
                <a:spcPct val="100000"/>
              </a:lnSpc>
              <a:buFont typeface="Wingdings" panose="05000000000000000000" pitchFamily="2" charset="2"/>
              <a:buChar char="§"/>
            </a:pPr>
            <a:r>
              <a:rPr lang="en-GB" sz="2400" dirty="0">
                <a:solidFill>
                  <a:srgbClr val="FFFFFF"/>
                </a:solidFill>
              </a:rPr>
              <a:t>Children who can set goals, manage stress and organise themselves achieve higher grades</a:t>
            </a:r>
          </a:p>
          <a:p>
            <a:pPr lvl="0">
              <a:lnSpc>
                <a:spcPct val="100000"/>
              </a:lnSpc>
              <a:buFont typeface="Wingdings" panose="05000000000000000000" pitchFamily="2" charset="2"/>
              <a:buChar char="§"/>
            </a:pPr>
            <a:r>
              <a:rPr lang="en-GB" sz="2400" dirty="0">
                <a:solidFill>
                  <a:srgbClr val="FFFFFF"/>
                </a:solidFill>
              </a:rPr>
              <a:t>Students who have learnt to problem solve do better</a:t>
            </a:r>
          </a:p>
          <a:p>
            <a:pPr lvl="0">
              <a:lnSpc>
                <a:spcPct val="100000"/>
              </a:lnSpc>
              <a:buFont typeface="Wingdings" panose="05000000000000000000" pitchFamily="2" charset="2"/>
              <a:buChar char="§"/>
            </a:pPr>
            <a:r>
              <a:rPr lang="en-GB" sz="2400" dirty="0">
                <a:solidFill>
                  <a:srgbClr val="FFFFFF"/>
                </a:solidFill>
              </a:rPr>
              <a:t>DfE research finds that children with better emotional wellbeing in primary school make more progress and then subsequently are more engaged in secondary</a:t>
            </a:r>
          </a:p>
          <a:p>
            <a:pPr>
              <a:lnSpc>
                <a:spcPct val="100000"/>
              </a:lnSpc>
            </a:pPr>
            <a:endParaRPr lang="en-GB" sz="1800" dirty="0">
              <a:solidFill>
                <a:srgbClr val="FFFFFF"/>
              </a:solidFill>
            </a:endParaRPr>
          </a:p>
        </p:txBody>
      </p:sp>
      <p:pic>
        <p:nvPicPr>
          <p:cNvPr id="6" name="Picture 5" descr="Icon&#10;&#10;Description automatically generated">
            <a:hlinkClick r:id="rId2"/>
            <a:extLst>
              <a:ext uri="{FF2B5EF4-FFF2-40B4-BE49-F238E27FC236}">
                <a16:creationId xmlns:a16="http://schemas.microsoft.com/office/drawing/2014/main" id="{894E0D74-0311-4B46-91C5-2875CFDD82B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03" r="13252" b="-1"/>
          <a:stretch/>
        </p:blipFill>
        <p:spPr>
          <a:xfrm>
            <a:off x="8786177" y="879163"/>
            <a:ext cx="3405808" cy="5099673"/>
          </a:xfrm>
          <a:prstGeom prst="rect">
            <a:avLst/>
          </a:prstGeom>
        </p:spPr>
      </p:pic>
    </p:spTree>
    <p:extLst>
      <p:ext uri="{BB962C8B-B14F-4D97-AF65-F5344CB8AC3E}">
        <p14:creationId xmlns:p14="http://schemas.microsoft.com/office/powerpoint/2010/main" val="15226184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D123AC8-714A-4845-A407-1AF045AC1D48}"/>
              </a:ext>
            </a:extLst>
          </p:cNvPr>
          <p:cNvSpPr>
            <a:spLocks noGrp="1"/>
          </p:cNvSpPr>
          <p:nvPr>
            <p:ph type="title"/>
          </p:nvPr>
        </p:nvSpPr>
        <p:spPr>
          <a:xfrm>
            <a:off x="1097280" y="286603"/>
            <a:ext cx="10058400" cy="1450757"/>
          </a:xfrm>
        </p:spPr>
        <p:txBody>
          <a:bodyPr anchor="ctr">
            <a:normAutofit/>
          </a:bodyPr>
          <a:lstStyle/>
          <a:p>
            <a:r>
              <a:rPr lang="en-GB" sz="4600" b="1" spc="0">
                <a:solidFill>
                  <a:srgbClr val="FFFFFF"/>
                </a:solidFill>
                <a:latin typeface="Arial" panose="020B0604020202020204" pitchFamily="34" charset="0"/>
                <a:ea typeface="MS PGothic" pitchFamily="34" charset="-128"/>
                <a:cs typeface="Arial" panose="020B0604020202020204" pitchFamily="34" charset="0"/>
              </a:rPr>
              <a:t>What is the government in Wales doing to tackle the problem?</a:t>
            </a:r>
            <a:endParaRPr lang="en-GB" sz="4600">
              <a:solidFill>
                <a:srgbClr val="FFFFFF"/>
              </a:solidFill>
            </a:endParaRPr>
          </a:p>
        </p:txBody>
      </p:sp>
      <p:sp>
        <p:nvSpPr>
          <p:cNvPr id="3" name="Content Placeholder 2">
            <a:extLst>
              <a:ext uri="{FF2B5EF4-FFF2-40B4-BE49-F238E27FC236}">
                <a16:creationId xmlns:a16="http://schemas.microsoft.com/office/drawing/2014/main" id="{D40DC52A-C3B2-4999-9784-792CA1C3230F}"/>
              </a:ext>
            </a:extLst>
          </p:cNvPr>
          <p:cNvSpPr>
            <a:spLocks noGrp="1"/>
          </p:cNvSpPr>
          <p:nvPr>
            <p:ph idx="1"/>
          </p:nvPr>
        </p:nvSpPr>
        <p:spPr>
          <a:xfrm>
            <a:off x="1096963" y="2675694"/>
            <a:ext cx="10058400" cy="3193294"/>
          </a:xfrm>
        </p:spPr>
        <p:txBody>
          <a:bodyPr>
            <a:normAutofit/>
          </a:bodyPr>
          <a:lstStyle/>
          <a:p>
            <a:pPr>
              <a:lnSpc>
                <a:spcPct val="100000"/>
              </a:lnSpc>
            </a:pPr>
            <a:r>
              <a:rPr lang="en-US" sz="1800" dirty="0"/>
              <a:t>The costs of emotional and mental ill health are too high for the government not to try to stop the flow earlier.</a:t>
            </a:r>
          </a:p>
          <a:p>
            <a:pPr>
              <a:lnSpc>
                <a:spcPct val="100000"/>
              </a:lnSpc>
            </a:pPr>
            <a:r>
              <a:rPr lang="en-US" sz="1800" dirty="0"/>
              <a:t>Curriculum reform in Wales offers a once in a generation opportunity to embed wellbeing into our children's lives. In addition, schools are ideally placed to make a significant contribution to building a population of emotionally resistant young people, reducing stigma and promoting good mental health.</a:t>
            </a:r>
          </a:p>
          <a:p>
            <a:pPr>
              <a:lnSpc>
                <a:spcPct val="100000"/>
              </a:lnSpc>
            </a:pPr>
            <a:r>
              <a:rPr lang="en-US" sz="1800" dirty="0"/>
              <a:t>Graham Donaldson published his independent review of curriculum and assessment arrangements in Wales, 'Successful Futures', in February 2015. This review has informed the development of a new curriculum for settings and schools in Wales. The new curriculum will be phased in from September 2022. The new curriculum will have six “Areas of Learning and Experience”. One of these will focus on health and well-being.</a:t>
            </a:r>
          </a:p>
          <a:p>
            <a:pPr>
              <a:lnSpc>
                <a:spcPct val="100000"/>
              </a:lnSpc>
            </a:pPr>
            <a:endParaRPr lang="en-GB" sz="18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1780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4E1E8AC-C9A1-4804-93A1-BBE81D60DB29}"/>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PROGRAMMES AND INITIATIVES</a:t>
            </a:r>
          </a:p>
        </p:txBody>
      </p:sp>
      <p:sp>
        <p:nvSpPr>
          <p:cNvPr id="3" name="Content Placeholder 2">
            <a:extLst>
              <a:ext uri="{FF2B5EF4-FFF2-40B4-BE49-F238E27FC236}">
                <a16:creationId xmlns:a16="http://schemas.microsoft.com/office/drawing/2014/main" id="{892264B7-DF78-4A6C-A0B8-DD253B11B19A}"/>
              </a:ext>
            </a:extLst>
          </p:cNvPr>
          <p:cNvSpPr>
            <a:spLocks noGrp="1"/>
          </p:cNvSpPr>
          <p:nvPr>
            <p:ph idx="1"/>
          </p:nvPr>
        </p:nvSpPr>
        <p:spPr>
          <a:xfrm>
            <a:off x="5231958" y="605896"/>
            <a:ext cx="5923721" cy="5646208"/>
          </a:xfrm>
        </p:spPr>
        <p:txBody>
          <a:bodyPr anchor="ctr">
            <a:normAutofit/>
          </a:bodyPr>
          <a:lstStyle/>
          <a:p>
            <a:pPr lvl="0"/>
            <a:r>
              <a:rPr lang="en-GB" sz="2400" dirty="0"/>
              <a:t>Building a Brighter Future: Early Years and Childcare Plan 2013-2023</a:t>
            </a:r>
          </a:p>
          <a:p>
            <a:pPr lvl="0"/>
            <a:r>
              <a:rPr lang="en-GB" sz="2400" dirty="0"/>
              <a:t>Healthy Child Wales programme</a:t>
            </a:r>
          </a:p>
          <a:p>
            <a:pPr lvl="0"/>
            <a:r>
              <a:rPr lang="en-GB" sz="2400" dirty="0"/>
              <a:t>Flying Start</a:t>
            </a:r>
          </a:p>
          <a:p>
            <a:pPr lvl="0"/>
            <a:r>
              <a:rPr lang="en-GB" sz="2400" dirty="0"/>
              <a:t>Families First</a:t>
            </a:r>
          </a:p>
          <a:p>
            <a:pPr lvl="0"/>
            <a:r>
              <a:rPr lang="en-GB" sz="2400" dirty="0"/>
              <a:t>Communities First</a:t>
            </a:r>
          </a:p>
          <a:p>
            <a:endParaRPr lang="en-GB" sz="2400" dirty="0"/>
          </a:p>
        </p:txBody>
      </p:sp>
    </p:spTree>
    <p:extLst>
      <p:ext uri="{BB962C8B-B14F-4D97-AF65-F5344CB8AC3E}">
        <p14:creationId xmlns:p14="http://schemas.microsoft.com/office/powerpoint/2010/main" val="4947490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993489-EB0E-4347-834A-3F8D26E97176}"/>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WELLBEING OF FUTURE GENERATIONS (WALES) ACT (2015)</a:t>
            </a:r>
          </a:p>
        </p:txBody>
      </p:sp>
      <p:sp>
        <p:nvSpPr>
          <p:cNvPr id="3" name="Content Placeholder 2">
            <a:extLst>
              <a:ext uri="{FF2B5EF4-FFF2-40B4-BE49-F238E27FC236}">
                <a16:creationId xmlns:a16="http://schemas.microsoft.com/office/drawing/2014/main" id="{E9598D15-2975-4CB1-A048-355BB47679C7}"/>
              </a:ext>
            </a:extLst>
          </p:cNvPr>
          <p:cNvSpPr>
            <a:spLocks noGrp="1"/>
          </p:cNvSpPr>
          <p:nvPr>
            <p:ph idx="1"/>
          </p:nvPr>
        </p:nvSpPr>
        <p:spPr>
          <a:xfrm>
            <a:off x="1096963" y="2675694"/>
            <a:ext cx="10058400" cy="3193294"/>
          </a:xfrm>
        </p:spPr>
        <p:txBody>
          <a:bodyPr>
            <a:normAutofit/>
          </a:bodyPr>
          <a:lstStyle/>
          <a:p>
            <a:r>
              <a:rPr lang="en-GB" dirty="0"/>
              <a:t>Wellbeing of future generations (wales) Act (2015)</a:t>
            </a:r>
          </a:p>
          <a:p>
            <a:pPr lvl="0">
              <a:buFont typeface="Wingdings" panose="05000000000000000000" pitchFamily="2" charset="2"/>
              <a:buChar char="§"/>
            </a:pPr>
            <a:r>
              <a:rPr lang="en-GB" dirty="0"/>
              <a:t>aims to improve the social, economic, environmental and cultural well-being of Wales, while ensuring the health and well-being of future generations is secured</a:t>
            </a:r>
          </a:p>
          <a:p>
            <a:pPr lvl="0">
              <a:buFont typeface="Wingdings" panose="05000000000000000000" pitchFamily="2" charset="2"/>
              <a:buChar char="§"/>
            </a:pPr>
            <a:r>
              <a:rPr lang="en-GB" dirty="0"/>
              <a:t>Provides an opportunity for the reduction of ACEs across Wales with the goal of a healthier and more equal Wales</a:t>
            </a:r>
          </a:p>
          <a:p>
            <a:endParaRPr lang="en-GB" dirty="0"/>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832185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85A86-DD66-4502-AE2E-3BF7F4CE2255}"/>
              </a:ext>
            </a:extLst>
          </p:cNvPr>
          <p:cNvSpPr>
            <a:spLocks noGrp="1"/>
          </p:cNvSpPr>
          <p:nvPr>
            <p:ph type="title"/>
          </p:nvPr>
        </p:nvSpPr>
        <p:spPr>
          <a:xfrm>
            <a:off x="6411685" y="634946"/>
            <a:ext cx="5127171" cy="1450757"/>
          </a:xfrm>
        </p:spPr>
        <p:txBody>
          <a:bodyPr>
            <a:normAutofit/>
          </a:bodyPr>
          <a:lstStyle/>
          <a:p>
            <a:r>
              <a:rPr lang="en-GB" dirty="0"/>
              <a:t>ABRAHAM MASLOW</a:t>
            </a:r>
          </a:p>
        </p:txBody>
      </p:sp>
      <p:pic>
        <p:nvPicPr>
          <p:cNvPr id="7" name="Graphic 6" descr="Classroom">
            <a:extLst>
              <a:ext uri="{FF2B5EF4-FFF2-40B4-BE49-F238E27FC236}">
                <a16:creationId xmlns:a16="http://schemas.microsoft.com/office/drawing/2014/main" id="{54763D05-27CB-4DE9-AAF8-CD607B29E0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B57A69-BAE8-4028-BFC9-342163CEAC3F}"/>
              </a:ext>
            </a:extLst>
          </p:cNvPr>
          <p:cNvSpPr>
            <a:spLocks noGrp="1"/>
          </p:cNvSpPr>
          <p:nvPr>
            <p:ph idx="1"/>
          </p:nvPr>
        </p:nvSpPr>
        <p:spPr>
          <a:xfrm>
            <a:off x="6411684" y="2407436"/>
            <a:ext cx="5127172" cy="3461658"/>
          </a:xfrm>
        </p:spPr>
        <p:txBody>
          <a:bodyPr>
            <a:normAutofit/>
          </a:bodyPr>
          <a:lstStyle/>
          <a:p>
            <a:pPr lvl="0">
              <a:buFont typeface="Wingdings" panose="05000000000000000000" pitchFamily="2" charset="2"/>
              <a:buChar char="§"/>
            </a:pPr>
            <a:r>
              <a:rPr lang="en-GB" dirty="0"/>
              <a:t>Hierarchy of needs</a:t>
            </a:r>
          </a:p>
          <a:p>
            <a:pPr lvl="0">
              <a:buFont typeface="Wingdings" panose="05000000000000000000" pitchFamily="2" charset="2"/>
              <a:buChar char="§"/>
            </a:pPr>
            <a:r>
              <a:rPr lang="en-GB" dirty="0"/>
              <a:t>Theory of human motivation </a:t>
            </a:r>
          </a:p>
          <a:p>
            <a:pPr lvl="0">
              <a:buFont typeface="Wingdings" panose="05000000000000000000" pitchFamily="2" charset="2"/>
              <a:buChar char="§"/>
            </a:pPr>
            <a:r>
              <a:rPr lang="en-GB" dirty="0"/>
              <a:t>not specifically education but with clear application to classrooms</a:t>
            </a:r>
          </a:p>
          <a:p>
            <a:endParaRPr lang="en-GB" dirty="0"/>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3070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71AAAB"/>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169284D7-8BB8-468D-9825-E329DE577EB5}"/>
              </a:ext>
            </a:extLst>
          </p:cNvPr>
          <p:cNvSpPr txBox="1">
            <a:spLocks noGrp="1"/>
          </p:cNvSpPr>
          <p:nvPr>
            <p:ph type="title"/>
          </p:nvPr>
        </p:nvSpPr>
        <p:spPr>
          <a:xfrm>
            <a:off x="435869" y="640080"/>
            <a:ext cx="3659246" cy="2862699"/>
          </a:xfrm>
          <a:prstGeom prst="rect">
            <a:avLst/>
          </a:prstGeom>
        </p:spPr>
        <p:txBody>
          <a:bodyPr vert="horz" lIns="91440" tIns="45720" rIns="91440" bIns="45720" rtlCol="0" anchor="b">
            <a:normAutofit/>
          </a:bodyPr>
          <a:lstStyle/>
          <a:p>
            <a:pPr>
              <a:lnSpc>
                <a:spcPct val="90000"/>
              </a:lnSpc>
            </a:pPr>
            <a:r>
              <a:rPr lang="en-US" sz="3700">
                <a:solidFill>
                  <a:srgbClr val="FFFFFF"/>
                </a:solidFill>
              </a:rPr>
              <a:t>Maslow’s Hierarchy of Needs (1943) – Theory of Motivation</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FA2500A6-56D4-484E-B874-31C1C5FF43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82335" y="1122692"/>
            <a:ext cx="6275667" cy="4612615"/>
          </a:xfrm>
          <a:prstGeom prst="rect">
            <a:avLst/>
          </a:prstGeom>
        </p:spPr>
      </p:pic>
    </p:spTree>
    <p:extLst>
      <p:ext uri="{BB962C8B-B14F-4D97-AF65-F5344CB8AC3E}">
        <p14:creationId xmlns:p14="http://schemas.microsoft.com/office/powerpoint/2010/main" val="1356380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A19F5-A3D5-4013-9DE4-AAA855385E4C}"/>
              </a:ext>
            </a:extLst>
          </p:cNvPr>
          <p:cNvSpPr>
            <a:spLocks noGrp="1"/>
          </p:cNvSpPr>
          <p:nvPr>
            <p:ph type="title"/>
          </p:nvPr>
        </p:nvSpPr>
        <p:spPr>
          <a:xfrm>
            <a:off x="5172074" y="286603"/>
            <a:ext cx="5983605" cy="1450757"/>
          </a:xfrm>
        </p:spPr>
        <p:txBody>
          <a:bodyPr vert="horz" lIns="91440" tIns="45720" rIns="91440" bIns="45720" rtlCol="0">
            <a:normAutofit/>
          </a:bodyPr>
          <a:lstStyle/>
          <a:p>
            <a:r>
              <a:rPr lang="en-US"/>
              <a:t>TASK</a:t>
            </a:r>
          </a:p>
        </p:txBody>
      </p:sp>
      <p:pic>
        <p:nvPicPr>
          <p:cNvPr id="18" name="Picture 17">
            <a:extLst>
              <a:ext uri="{FF2B5EF4-FFF2-40B4-BE49-F238E27FC236}">
                <a16:creationId xmlns:a16="http://schemas.microsoft.com/office/drawing/2014/main" id="{41AF5DF5-C990-4C4F-B6CC-D4745CD801EB}"/>
              </a:ext>
            </a:extLst>
          </p:cNvPr>
          <p:cNvPicPr>
            <a:picLocks noChangeAspect="1"/>
          </p:cNvPicPr>
          <p:nvPr/>
        </p:nvPicPr>
        <p:blipFill rotWithShape="1">
          <a:blip r:embed="rId2"/>
          <a:srcRect l="33800" r="18437"/>
          <a:stretch/>
        </p:blipFill>
        <p:spPr>
          <a:xfrm>
            <a:off x="20" y="10"/>
            <a:ext cx="4580077" cy="6400784"/>
          </a:xfrm>
          <a:prstGeom prst="rect">
            <a:avLst/>
          </a:prstGeom>
        </p:spPr>
      </p:pic>
      <p:cxnSp>
        <p:nvCxnSpPr>
          <p:cNvPr id="24" name="Straight Connector 23">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72867F-5F1B-4FAC-983B-0A7A53F7A22D}"/>
              </a:ext>
            </a:extLst>
          </p:cNvPr>
          <p:cNvSpPr>
            <a:spLocks noGrp="1"/>
          </p:cNvSpPr>
          <p:nvPr>
            <p:ph idx="1"/>
          </p:nvPr>
        </p:nvSpPr>
        <p:spPr>
          <a:xfrm>
            <a:off x="5172074" y="2108201"/>
            <a:ext cx="5983606" cy="3760891"/>
          </a:xfrm>
        </p:spPr>
        <p:txBody>
          <a:bodyPr vert="horz" lIns="91440" tIns="45720" rIns="91440" bIns="45720" rtlCol="0">
            <a:normAutofit/>
          </a:bodyPr>
          <a:lstStyle/>
          <a:p>
            <a:pPr marL="0" indent="0">
              <a:buNone/>
            </a:pPr>
            <a:r>
              <a:rPr lang="en-US" spc="200" dirty="0"/>
              <a:t>Think about a child/young person that you work with whose needs may not be adequately met at the lower levels of Maslow’s Hierarchy.</a:t>
            </a:r>
          </a:p>
          <a:p>
            <a:pPr marL="0" indent="0">
              <a:buNone/>
            </a:pPr>
            <a:r>
              <a:rPr lang="en-US" spc="200" dirty="0"/>
              <a:t>What impact is this having on the child?</a:t>
            </a:r>
          </a:p>
        </p:txBody>
      </p:sp>
      <p:sp>
        <p:nvSpPr>
          <p:cNvPr id="26" name="Rectangle 25">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59383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FFA5FC51-D0A5-492E-817E-3E8726096EAD}"/>
              </a:ext>
            </a:extLst>
          </p:cNvPr>
          <p:cNvSpPr>
            <a:spLocks noGrp="1"/>
          </p:cNvSpPr>
          <p:nvPr>
            <p:ph type="title"/>
          </p:nvPr>
        </p:nvSpPr>
        <p:spPr>
          <a:xfrm>
            <a:off x="1097280" y="286603"/>
            <a:ext cx="10058400" cy="1450757"/>
          </a:xfrm>
        </p:spPr>
        <p:txBody>
          <a:bodyPr vert="horz" lIns="91440" tIns="45720" rIns="91440" bIns="45720" rtlCol="0" anchor="ctr">
            <a:normAutofit/>
          </a:bodyPr>
          <a:lstStyle/>
          <a:p>
            <a:pPr>
              <a:lnSpc>
                <a:spcPct val="90000"/>
              </a:lnSpc>
            </a:pPr>
            <a:r>
              <a:rPr lang="en-US" sz="4800" dirty="0">
                <a:solidFill>
                  <a:srgbClr val="FFFFFF"/>
                </a:solidFill>
              </a:rPr>
              <a:t>Recommendations</a:t>
            </a:r>
          </a:p>
        </p:txBody>
      </p:sp>
      <p:sp>
        <p:nvSpPr>
          <p:cNvPr id="4" name="Content Placeholder 3">
            <a:extLst>
              <a:ext uri="{FF2B5EF4-FFF2-40B4-BE49-F238E27FC236}">
                <a16:creationId xmlns:a16="http://schemas.microsoft.com/office/drawing/2014/main" id="{42E32B56-93BA-442B-8E0E-2814A821F0E4}"/>
              </a:ext>
            </a:extLst>
          </p:cNvPr>
          <p:cNvSpPr>
            <a:spLocks noGrp="1"/>
          </p:cNvSpPr>
          <p:nvPr>
            <p:ph idx="1"/>
          </p:nvPr>
        </p:nvSpPr>
        <p:spPr>
          <a:xfrm>
            <a:off x="1096963" y="2276272"/>
            <a:ext cx="10058400" cy="3956888"/>
          </a:xfrm>
        </p:spPr>
        <p:txBody>
          <a:bodyPr vert="horz" lIns="0" tIns="45720" rIns="0" bIns="45720" rtlCol="0">
            <a:normAutofit/>
          </a:bodyPr>
          <a:lstStyle/>
          <a:p>
            <a:pPr marL="457200" indent="-457200">
              <a:lnSpc>
                <a:spcPct val="90000"/>
              </a:lnSpc>
              <a:spcAft>
                <a:spcPts val="0"/>
              </a:spcAft>
              <a:buFont typeface="Calibri" panose="020F0502020204030204" pitchFamily="34" charset="0"/>
              <a:buChar char="-"/>
            </a:pPr>
            <a:r>
              <a:rPr lang="en-US" sz="2400" dirty="0">
                <a:effectLst/>
              </a:rPr>
              <a:t>a safe space where </a:t>
            </a:r>
            <a:r>
              <a:rPr lang="en-US" sz="2400" dirty="0"/>
              <a:t>student</a:t>
            </a:r>
            <a:r>
              <a:rPr lang="en-US" sz="2400" dirty="0">
                <a:effectLst/>
              </a:rPr>
              <a:t>s can retreat/ calm down </a:t>
            </a:r>
          </a:p>
          <a:p>
            <a:pPr marL="457200" indent="-457200">
              <a:lnSpc>
                <a:spcPct val="90000"/>
              </a:lnSpc>
              <a:spcAft>
                <a:spcPts val="0"/>
              </a:spcAft>
              <a:buFont typeface="Calibri" panose="020F0502020204030204" pitchFamily="34" charset="0"/>
              <a:buChar char="-"/>
            </a:pPr>
            <a:r>
              <a:rPr lang="en-US" sz="2400" dirty="0"/>
              <a:t>a</a:t>
            </a:r>
            <a:r>
              <a:rPr lang="en-US" sz="2400" dirty="0">
                <a:effectLst/>
              </a:rPr>
              <a:t> neat, uncluttered classroom</a:t>
            </a:r>
          </a:p>
          <a:p>
            <a:pPr marL="457200" indent="-457200">
              <a:lnSpc>
                <a:spcPct val="90000"/>
              </a:lnSpc>
              <a:spcAft>
                <a:spcPts val="0"/>
              </a:spcAft>
              <a:buFont typeface="Calibri" panose="020F0502020204030204" pitchFamily="34" charset="0"/>
              <a:buChar char="-"/>
            </a:pPr>
            <a:r>
              <a:rPr lang="en-US" sz="2400" dirty="0"/>
              <a:t>c</a:t>
            </a:r>
            <a:r>
              <a:rPr lang="en-US" sz="2400" dirty="0">
                <a:effectLst/>
              </a:rPr>
              <a:t>ool colors on the walls</a:t>
            </a:r>
          </a:p>
          <a:p>
            <a:pPr marL="457200" indent="-457200">
              <a:lnSpc>
                <a:spcPct val="90000"/>
              </a:lnSpc>
              <a:buFont typeface="Calibri" panose="020F0502020204030204" pitchFamily="34" charset="0"/>
              <a:buChar char="-"/>
            </a:pPr>
            <a:r>
              <a:rPr lang="en-US" sz="2400" dirty="0"/>
              <a:t>predictable classroom routines with advance warning to students of any changes </a:t>
            </a:r>
          </a:p>
          <a:p>
            <a:pPr marL="457200" indent="-457200">
              <a:lnSpc>
                <a:spcPct val="90000"/>
              </a:lnSpc>
              <a:buFont typeface="Calibri" panose="020F0502020204030204" pitchFamily="34" charset="0"/>
              <a:buChar char="-"/>
            </a:pPr>
            <a:r>
              <a:rPr lang="en-US" sz="2400" dirty="0"/>
              <a:t>asking students to repeat verbal instructions</a:t>
            </a:r>
          </a:p>
          <a:p>
            <a:pPr marL="457200" indent="-457200">
              <a:lnSpc>
                <a:spcPct val="90000"/>
              </a:lnSpc>
              <a:buFont typeface="Calibri" panose="020F0502020204030204" pitchFamily="34" charset="0"/>
              <a:buChar char="-"/>
            </a:pPr>
            <a:r>
              <a:rPr lang="en-US" sz="2400" dirty="0"/>
              <a:t>using more written instructions </a:t>
            </a:r>
          </a:p>
          <a:p>
            <a:pPr marL="457200" indent="-457200">
              <a:lnSpc>
                <a:spcPct val="90000"/>
              </a:lnSpc>
              <a:buFont typeface="Calibri" panose="020F0502020204030204" pitchFamily="34" charset="0"/>
              <a:buChar char="-"/>
            </a:pPr>
            <a:r>
              <a:rPr lang="en-US" sz="2400" dirty="0"/>
              <a:t>short “movement breaks” every 30 minutes to “reframe the brain,” </a:t>
            </a:r>
          </a:p>
          <a:p>
            <a:pPr marL="457200" indent="-457200">
              <a:lnSpc>
                <a:spcPct val="90000"/>
              </a:lnSpc>
              <a:spcAft>
                <a:spcPts val="0"/>
              </a:spcAft>
              <a:buFont typeface="Calibri" panose="020F0502020204030204" pitchFamily="34" charset="0"/>
              <a:buChar char="-"/>
            </a:pPr>
            <a:endParaRPr lang="en-US" sz="2100" dirty="0">
              <a:effectLst/>
            </a:endParaRPr>
          </a:p>
        </p:txBody>
      </p:sp>
      <p:sp>
        <p:nvSpPr>
          <p:cNvPr id="13" name="Rectangle 12">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0743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071DDC-E0FA-46CA-B667-E27802D59282}"/>
              </a:ext>
            </a:extLst>
          </p:cNvPr>
          <p:cNvSpPr/>
          <p:nvPr/>
        </p:nvSpPr>
        <p:spPr>
          <a:xfrm>
            <a:off x="1091821" y="927180"/>
            <a:ext cx="9921922" cy="4512133"/>
          </a:xfrm>
          <a:prstGeom prst="rect">
            <a:avLst/>
          </a:prstGeom>
        </p:spPr>
        <p:txBody>
          <a:bodyPr wrap="square">
            <a:spAutoFit/>
          </a:bodyPr>
          <a:lstStyle/>
          <a:p>
            <a:pPr>
              <a:lnSpc>
                <a:spcPct val="107000"/>
              </a:lnSpc>
              <a:spcAft>
                <a:spcPts val="800"/>
              </a:spcAft>
            </a:pPr>
            <a:r>
              <a:rPr lang="en-US" sz="3200" i="1" dirty="0">
                <a:solidFill>
                  <a:srgbClr val="222222"/>
                </a:solidFill>
                <a:effectLst/>
                <a:latin typeface="Open Sans"/>
                <a:ea typeface="Times New Roman" panose="02020603050405020304" pitchFamily="18" charset="0"/>
                <a:cs typeface="Lucida Sans Unicode" panose="020B0602030504020204" pitchFamily="34" charset="0"/>
              </a:rPr>
              <a:t>Do not:</a:t>
            </a:r>
          </a:p>
          <a:p>
            <a:pPr>
              <a:lnSpc>
                <a:spcPct val="107000"/>
              </a:lnSpc>
              <a:spcAft>
                <a:spcPts val="800"/>
              </a:spcAft>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Punish a child for showing the symptoms of what is essentially a medical disorder. </a:t>
            </a:r>
          </a:p>
          <a:p>
            <a:pPr>
              <a:lnSpc>
                <a:spcPct val="107000"/>
              </a:lnSpc>
              <a:spcAft>
                <a:spcPts val="800"/>
              </a:spcAft>
            </a:pPr>
            <a:r>
              <a:rPr lang="en-US" sz="3200" dirty="0">
                <a:solidFill>
                  <a:srgbClr val="222222"/>
                </a:solidFill>
                <a:effectLst/>
                <a:latin typeface="Open Sans"/>
                <a:ea typeface="Times New Roman" panose="02020603050405020304" pitchFamily="18" charset="0"/>
                <a:cs typeface="Lucida Sans Unicode" panose="020B0602030504020204" pitchFamily="34" charset="0"/>
              </a:rPr>
              <a:t>Out-of-school suspensions are inappropriate and basically feed the school-to-prison pipeline.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3200" i="1" dirty="0">
                <a:solidFill>
                  <a:srgbClr val="222222"/>
                </a:solidFill>
                <a:effectLst/>
                <a:latin typeface="Open Sans"/>
                <a:ea typeface="Times New Roman" panose="02020603050405020304" pitchFamily="18" charset="0"/>
                <a:cs typeface="Lucida Sans Unicode" panose="020B0602030504020204" pitchFamily="34" charset="0"/>
              </a:rPr>
              <a:t>What helps:</a:t>
            </a:r>
          </a:p>
          <a:p>
            <a:r>
              <a:rPr lang="en-US" sz="3200" dirty="0">
                <a:solidFill>
                  <a:srgbClr val="222222"/>
                </a:solidFill>
                <a:effectLst/>
                <a:latin typeface="Open Sans"/>
                <a:ea typeface="Times New Roman" panose="02020603050405020304" pitchFamily="18" charset="0"/>
                <a:cs typeface="Lucida Sans Unicode" panose="020B0602030504020204" pitchFamily="34" charset="0"/>
              </a:rPr>
              <a:t> is to create a trauma-sensitive classroom where kids can feel safe and build resilience. </a:t>
            </a:r>
            <a:endParaRPr lang="en-GB" sz="3200" dirty="0"/>
          </a:p>
        </p:txBody>
      </p:sp>
    </p:spTree>
    <p:extLst>
      <p:ext uri="{BB962C8B-B14F-4D97-AF65-F5344CB8AC3E}">
        <p14:creationId xmlns:p14="http://schemas.microsoft.com/office/powerpoint/2010/main" val="2119375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4DCD9B2-D552-47A6-9FE2-15D7E815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0064A-3B07-4648-B617-9D0C150E9C1E}"/>
              </a:ext>
            </a:extLst>
          </p:cNvPr>
          <p:cNvSpPr>
            <a:spLocks noGrp="1"/>
          </p:cNvSpPr>
          <p:nvPr>
            <p:ph type="title"/>
          </p:nvPr>
        </p:nvSpPr>
        <p:spPr>
          <a:xfrm>
            <a:off x="6730000" y="639098"/>
            <a:ext cx="4813072" cy="3494790"/>
          </a:xfrm>
        </p:spPr>
        <p:txBody>
          <a:bodyPr vert="horz" lIns="91440" tIns="45720" rIns="91440" bIns="45720" rtlCol="0" anchor="b">
            <a:normAutofit/>
          </a:bodyPr>
          <a:lstStyle/>
          <a:p>
            <a:pPr>
              <a:lnSpc>
                <a:spcPct val="90000"/>
              </a:lnSpc>
            </a:pPr>
            <a:r>
              <a:rPr lang="en-US" sz="8000">
                <a:solidFill>
                  <a:schemeClr val="tx1">
                    <a:lumMod val="85000"/>
                    <a:lumOff val="15000"/>
                  </a:schemeClr>
                </a:solidFill>
              </a:rPr>
              <a:t>Mr Pigden</a:t>
            </a:r>
          </a:p>
        </p:txBody>
      </p:sp>
      <p:pic>
        <p:nvPicPr>
          <p:cNvPr id="4" name="Content Placeholder 3" descr="Icon&#10;&#10;Description automatically generated">
            <a:hlinkClick r:id="rId2"/>
            <a:extLst>
              <a:ext uri="{FF2B5EF4-FFF2-40B4-BE49-F238E27FC236}">
                <a16:creationId xmlns:a16="http://schemas.microsoft.com/office/drawing/2014/main" id="{F2789463-080E-4697-9928-55F879599548}"/>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4634" r="1582" b="-1"/>
          <a:stretch/>
        </p:blipFill>
        <p:spPr>
          <a:xfrm>
            <a:off x="1118144" y="640081"/>
            <a:ext cx="4493711" cy="5054156"/>
          </a:xfrm>
          <a:prstGeom prst="rect">
            <a:avLst/>
          </a:prstGeom>
        </p:spPr>
      </p:pic>
      <p:cxnSp>
        <p:nvCxnSpPr>
          <p:cNvPr id="15" name="Straight Connector 14">
            <a:extLst>
              <a:ext uri="{FF2B5EF4-FFF2-40B4-BE49-F238E27FC236}">
                <a16:creationId xmlns:a16="http://schemas.microsoft.com/office/drawing/2014/main" id="{FCE0A9EA-62FA-4F43-BEF6-7BBBB3F90F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32349"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CCE25F7F-C10E-4478-90C0-93B61E638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7058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VTI">
  <a:themeElements>
    <a:clrScheme name="AnalogousFromLightSeed_2SEEDS">
      <a:dk1>
        <a:srgbClr val="000000"/>
      </a:dk1>
      <a:lt1>
        <a:srgbClr val="FFFFFF"/>
      </a:lt1>
      <a:dk2>
        <a:srgbClr val="302E1B"/>
      </a:dk2>
      <a:lt2>
        <a:srgbClr val="F0F1F3"/>
      </a:lt2>
      <a:accent1>
        <a:srgbClr val="A8A15F"/>
      </a:accent1>
      <a:accent2>
        <a:srgbClr val="C6976B"/>
      </a:accent2>
      <a:accent3>
        <a:srgbClr val="96A86F"/>
      </a:accent3>
      <a:accent4>
        <a:srgbClr val="62AD90"/>
      </a:accent4>
      <a:accent5>
        <a:srgbClr val="71AAAB"/>
      </a:accent5>
      <a:accent6>
        <a:srgbClr val="71A1C8"/>
      </a:accent6>
      <a:hlink>
        <a:srgbClr val="6B72AF"/>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230</TotalTime>
  <Words>1522</Words>
  <Application>Microsoft Office PowerPoint</Application>
  <PresentationFormat>Widescreen</PresentationFormat>
  <Paragraphs>142</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Open Sans</vt:lpstr>
      <vt:lpstr>Arial</vt:lpstr>
      <vt:lpstr>Calibri</vt:lpstr>
      <vt:lpstr>Tw Cen MT</vt:lpstr>
      <vt:lpstr>Wingdings</vt:lpstr>
      <vt:lpstr>RetrospectVTI</vt:lpstr>
      <vt:lpstr>Why Pastoral Care?</vt:lpstr>
      <vt:lpstr>CHILDREN’S WELLBEING</vt:lpstr>
      <vt:lpstr>THERE IS A PROBLEM!</vt:lpstr>
      <vt:lpstr>THERE IS A PROBLEM!</vt:lpstr>
      <vt:lpstr>NUTRUE, NATURE OR BOTH?</vt:lpstr>
      <vt:lpstr>NURTURE, NATURE OR BOTH?</vt:lpstr>
      <vt:lpstr>WHAT IS UNDERNEATH THE BEHAVIOUR?</vt:lpstr>
      <vt:lpstr>NEUROSCIENCE AROUND BRAIN DEVELOPMENT</vt:lpstr>
      <vt:lpstr>PowerPoint Presentation</vt:lpstr>
      <vt:lpstr>ADVERSE CHILDHOOD EXPERIENCES (ACE’S)</vt:lpstr>
      <vt:lpstr>CATEGORIES OF ACE’S</vt:lpstr>
      <vt:lpstr>PowerPoint Presentation</vt:lpstr>
      <vt:lpstr>RESILIENCE</vt:lpstr>
      <vt:lpstr>PowerPoint Presentation</vt:lpstr>
      <vt:lpstr>PowerPoint Presentation</vt:lpstr>
      <vt:lpstr>PowerPoint Presentation</vt:lpstr>
      <vt:lpstr>PowerPoint Presentation</vt:lpstr>
      <vt:lpstr>CHILDREN ARE LIKENED TO BALLS OR SPRINGS….</vt:lpstr>
      <vt:lpstr>THEY ALWAYS BOUNCE BACK</vt:lpstr>
      <vt:lpstr>PowerPoint Presentation</vt:lpstr>
      <vt:lpstr>GOVERNMENT ADVICE  ON SCHOOLS’ RESPONSIBILITIES</vt:lpstr>
      <vt:lpstr>THE EVIDENCE OF THE IMAPCT OF SUPPORT</vt:lpstr>
      <vt:lpstr>What is the government in Wales doing to tackle the problem?</vt:lpstr>
      <vt:lpstr>PROGRAMMES AND INITIATIVES</vt:lpstr>
      <vt:lpstr>WELLBEING OF FUTURE GENERATIONS (WALES) ACT (2015)</vt:lpstr>
      <vt:lpstr>ABRAHAM MASLOW</vt:lpstr>
      <vt:lpstr>Maslow’s Hierarchy of Needs (1943) – Theory of Motivation</vt:lpstr>
      <vt:lpstr>TASK</vt:lpstr>
      <vt:lpstr>Recommendations</vt:lpstr>
      <vt:lpstr>PowerPoint Presentation</vt:lpstr>
      <vt:lpstr>Mr Pigden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Pastoral Care?</dc:title>
  <dc:creator>Lianne Bowen</dc:creator>
  <cp:lastModifiedBy>Lianne Bowen</cp:lastModifiedBy>
  <cp:revision>3</cp:revision>
  <dcterms:created xsi:type="dcterms:W3CDTF">2020-11-17T15:59:31Z</dcterms:created>
  <dcterms:modified xsi:type="dcterms:W3CDTF">2020-11-17T19:50:02Z</dcterms:modified>
</cp:coreProperties>
</file>