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77" r:id="rId14"/>
    <p:sldId id="268" r:id="rId15"/>
    <p:sldId id="269" r:id="rId16"/>
    <p:sldId id="270" r:id="rId17"/>
    <p:sldId id="271" r:id="rId18"/>
    <p:sldId id="272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90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8C05BB1C-F35A-453A-B907-178A98B1D86E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022BC0C7-9AB9-418C-9F9A-44760062F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01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868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56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30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108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076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756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681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3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628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62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783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E78A4-2CDE-423D-A12C-601AF5A0C541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3063B-6602-40D2-B1CB-37E369765F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63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BENDING BEAMS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147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" y="-11430"/>
            <a:ext cx="12054840" cy="1325563"/>
          </a:xfrm>
        </p:spPr>
        <p:txBody>
          <a:bodyPr/>
          <a:lstStyle/>
          <a:p>
            <a:pPr marL="92075" indent="-92075"/>
            <a:r>
              <a:rPr lang="en-GB" b="1" u="sng" dirty="0" smtClean="0"/>
              <a:t>Beam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" y="1116965"/>
            <a:ext cx="11475720" cy="4351338"/>
          </a:xfrm>
        </p:spPr>
        <p:txBody>
          <a:bodyPr/>
          <a:lstStyle/>
          <a:p>
            <a:r>
              <a:rPr lang="en-GB" dirty="0"/>
              <a:t>A beam is a structural member which is usually supported horizontally and that is subjected to external transverse forces (i.e. forces which are perpendicular to the length of the beam).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external forces considered may be due to </a:t>
            </a:r>
            <a:r>
              <a:rPr lang="en-GB" b="1" i="1" dirty="0"/>
              <a:t>concentrated</a:t>
            </a:r>
            <a:r>
              <a:rPr lang="en-GB" i="1" dirty="0"/>
              <a:t> loads </a:t>
            </a:r>
            <a:r>
              <a:rPr lang="en-GB" dirty="0"/>
              <a:t>or </a:t>
            </a:r>
            <a:r>
              <a:rPr lang="en-GB" b="1" i="1" dirty="0"/>
              <a:t>distributed</a:t>
            </a:r>
            <a:r>
              <a:rPr lang="en-GB" i="1" dirty="0"/>
              <a:t> loads</a:t>
            </a:r>
            <a:r>
              <a:rPr lang="en-GB" dirty="0"/>
              <a:t>, beam mass and supporting reactions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concentrated load is a load that acts on the surface of the beam along a line perpendicular to the longitudinal axis:</a:t>
            </a:r>
          </a:p>
          <a:p>
            <a:endParaRPr lang="en-GB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2"/>
          <a:srcRect t="8349"/>
          <a:stretch/>
        </p:blipFill>
        <p:spPr>
          <a:xfrm>
            <a:off x="1983533" y="4290219"/>
            <a:ext cx="6825930" cy="2356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97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690" y="374014"/>
            <a:ext cx="10515600" cy="63353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A </a:t>
            </a:r>
            <a:r>
              <a:rPr lang="en-GB" dirty="0"/>
              <a:t>distributed load is a load that occupies a length of beam surface</a:t>
            </a:r>
            <a:r>
              <a:rPr lang="en-GB" dirty="0" smtClean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Beams </a:t>
            </a:r>
            <a:r>
              <a:rPr lang="en-GB" dirty="0"/>
              <a:t>should not just be regarded as rectangular cross-section bars of wood or metal. A beam can be of any cross-sectional shape. A very common form is the </a:t>
            </a:r>
            <a:r>
              <a:rPr lang="en-GB" dirty="0" smtClean="0">
                <a:sym typeface="Symbol" panose="05050102010706020507" pitchFamily="18" charset="2"/>
              </a:rPr>
              <a:t></a:t>
            </a:r>
            <a:r>
              <a:rPr lang="en-GB" dirty="0" smtClean="0"/>
              <a:t> </a:t>
            </a:r>
            <a:r>
              <a:rPr lang="en-GB" dirty="0"/>
              <a:t>beam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1059"/>
          <a:stretch/>
        </p:blipFill>
        <p:spPr>
          <a:xfrm>
            <a:off x="2095200" y="948690"/>
            <a:ext cx="6698579" cy="244681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393" y="4286250"/>
            <a:ext cx="6552293" cy="221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03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36525"/>
            <a:ext cx="10515600" cy="972185"/>
          </a:xfrm>
        </p:spPr>
        <p:txBody>
          <a:bodyPr/>
          <a:lstStyle/>
          <a:p>
            <a:r>
              <a:rPr lang="en-GB" b="1" u="sng" dirty="0"/>
              <a:t>EQUILIBRIUM OF BEAMS</a:t>
            </a:r>
            <a:endParaRPr lang="en-GB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26720" y="1208404"/>
                <a:ext cx="11186160" cy="5249545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For a horizontal beam to be in equilibrium when acted upon by transverse forces, the following condition must be satisfied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571500" lvl="0" indent="-571500">
                  <a:buFont typeface="+mj-lt"/>
                  <a:buAutoNum type="romanLcPeriod"/>
                </a:pPr>
                <a:r>
                  <a:rPr lang="en-GB" dirty="0"/>
                  <a:t>The sum of forces acting upwards must equal the sum of forces acting downwards</a:t>
                </a:r>
                <a:r>
                  <a:rPr lang="en-GB" dirty="0" smtClean="0"/>
                  <a:t>:</a:t>
                </a:r>
              </a:p>
              <a:p>
                <a:pPr marL="571500" lvl="0" indent="-571500">
                  <a:buFont typeface="+mj-lt"/>
                  <a:buAutoNum type="romanLcPeriod"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𝑢𝑝𝑤𝑎𝑟𝑑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𝑓𝑜𝑟𝑐𝑒𝑠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=</m:t>
                          </m:r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𝑑𝑜𝑤𝑛𝑤𝑎𝑟𝑑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𝑓𝑜𝑟𝑐𝑒𝑠</m:t>
                              </m:r>
                            </m:e>
                          </m:nary>
                        </m:e>
                      </m:nary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 marL="571500" lvl="0" indent="-571500">
                  <a:buFont typeface="+mj-lt"/>
                  <a:buAutoNum type="romanLcPeriod" startAt="2"/>
                </a:pPr>
                <a:r>
                  <a:rPr lang="en-GB" dirty="0"/>
                  <a:t>The sum of the clockwise moments about any point must equal the sum of the anticlockwise moments about the same point</a:t>
                </a:r>
                <a:r>
                  <a:rPr lang="en-GB" dirty="0" smtClean="0"/>
                  <a:t>:</a:t>
                </a:r>
              </a:p>
              <a:p>
                <a:pPr marL="571500" lvl="0" indent="-571500">
                  <a:buFont typeface="+mj-lt"/>
                  <a:buAutoNum type="romanLcPeriod" startAt="2"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m>
                            <m:mPr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𝑐𝑙𝑜𝑐𝑘𝑤𝑖𝑠𝑒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𝑚𝑜𝑚𝑒𝑛𝑡𝑠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𝑎𝑏𝑜𝑢𝑡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𝑝𝑜𝑖𝑛𝑡</m:t>
                                </m:r>
                              </m:e>
                            </m:mr>
                          </m: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=</m:t>
                          </m:r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m>
                                <m:mPr>
                                  <m:mcs>
                                    <m:mc>
                                      <m:mcPr>
                                        <m:count m:val="1"/>
                                        <m:mcJc m:val="center"/>
                                      </m:mcPr>
                                    </m:mc>
                                  </m:mcs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mPr>
                                <m:m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𝑎𝑛𝑡𝑖𝑐𝑙𝑜𝑐𝑘𝑤𝑖𝑠𝑒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 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𝑚𝑜𝑚𝑒𝑛𝑡𝑠</m:t>
                                    </m:r>
                                  </m:e>
                                </m:mr>
                                <m:m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𝑎𝑏𝑜𝑢𝑡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 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𝑡h𝑒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 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𝑠𝑎𝑚𝑒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 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𝑝𝑜𝑖𝑛𝑡</m:t>
                                    </m:r>
                                  </m:e>
                                </m:mr>
                              </m:m>
                            </m:e>
                          </m:nary>
                        </m:e>
                      </m:nary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26720" y="1208404"/>
                <a:ext cx="11186160" cy="5249545"/>
              </a:xfrm>
              <a:blipFill>
                <a:blip r:embed="rId2"/>
                <a:stretch>
                  <a:fillRect l="-872" t="-22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561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708025"/>
            <a:ext cx="10515600" cy="789305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BEAM SUPPORTS and </a:t>
            </a:r>
            <a:r>
              <a:rPr lang="en-GB" b="1" u="sng" dirty="0" smtClean="0"/>
              <a:t>REACTIONS</a:t>
            </a:r>
            <a:br>
              <a:rPr lang="en-GB" b="1" u="sng" dirty="0" smtClean="0"/>
            </a:br>
            <a:r>
              <a:rPr lang="en-GB" sz="2700" dirty="0"/>
              <a:t>Beams may be supported by a number of Joints or Constraints:</a:t>
            </a:r>
            <a:br>
              <a:rPr lang="en-GB" sz="2700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1102677"/>
            <a:ext cx="11420345" cy="4132263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u="sng" dirty="0"/>
              <a:t>Simply supported </a:t>
            </a:r>
            <a:r>
              <a:rPr lang="en-GB" u="sng" dirty="0"/>
              <a:t>(frictionless surface</a:t>
            </a:r>
            <a:r>
              <a:rPr lang="en-GB" u="sng" dirty="0" smtClean="0"/>
              <a:t>):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536575" indent="-182563"/>
            <a:r>
              <a:rPr lang="en-GB" dirty="0"/>
              <a:t>At the points of support, the downward forces acting on the beam are resisted by forces acting upwards. These upward forces are known as the beam support reactions R</a:t>
            </a:r>
            <a:r>
              <a:rPr lang="en-GB" dirty="0" smtClean="0"/>
              <a:t>.</a:t>
            </a:r>
          </a:p>
          <a:p>
            <a:pPr marL="536575" indent="-182563"/>
            <a:r>
              <a:rPr lang="en-GB" dirty="0" smtClean="0"/>
              <a:t>A Free Body Diagram (FBD) illustrates the applied forces, moments and reactions acting on a body.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Supports </a:t>
            </a:r>
            <a:r>
              <a:rPr lang="en-GB" dirty="0"/>
              <a:t>are </a:t>
            </a:r>
            <a:r>
              <a:rPr lang="en-GB" dirty="0" smtClean="0"/>
              <a:t>represented in a FBD </a:t>
            </a:r>
            <a:r>
              <a:rPr lang="en-GB" dirty="0"/>
              <a:t>by denoting the </a:t>
            </a:r>
            <a:r>
              <a:rPr lang="en-GB" b="1" dirty="0"/>
              <a:t>motions</a:t>
            </a:r>
            <a:r>
              <a:rPr lang="en-GB" dirty="0"/>
              <a:t> they </a:t>
            </a:r>
            <a:r>
              <a:rPr lang="en-GB" b="1" dirty="0"/>
              <a:t>resist</a:t>
            </a:r>
            <a:r>
              <a:rPr lang="en-GB" dirty="0"/>
              <a:t>. In other words, supports are characterised by the </a:t>
            </a:r>
            <a:r>
              <a:rPr lang="en-GB" b="1" dirty="0"/>
              <a:t>support reactions</a:t>
            </a:r>
            <a:r>
              <a:rPr lang="en-GB" dirty="0"/>
              <a:t>.  </a:t>
            </a:r>
          </a:p>
          <a:p>
            <a:pPr marL="0" indent="0">
              <a:lnSpc>
                <a:spcPct val="70000"/>
              </a:lnSpc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en-GB" b="1" u="sng" dirty="0" smtClean="0"/>
              <a:t>Fixed</a:t>
            </a:r>
            <a:r>
              <a:rPr lang="en-GB" u="sng" dirty="0" smtClean="0"/>
              <a:t> </a:t>
            </a:r>
            <a:r>
              <a:rPr lang="en-GB" u="sng" dirty="0"/>
              <a:t>at both ends, this type of beam is called “</a:t>
            </a:r>
            <a:r>
              <a:rPr lang="en-GB" b="1" u="sng" dirty="0" err="1"/>
              <a:t>encastré</a:t>
            </a:r>
            <a:r>
              <a:rPr lang="en-GB" u="sng" dirty="0"/>
              <a:t>” beam:</a:t>
            </a:r>
            <a:endParaRPr lang="en-GB" dirty="0"/>
          </a:p>
          <a:p>
            <a:pPr marL="514350" indent="-514350">
              <a:buFont typeface="+mj-lt"/>
              <a:buAutoNum type="arabicPeriod" startAt="2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240"/>
          <a:stretch/>
        </p:blipFill>
        <p:spPr>
          <a:xfrm>
            <a:off x="1194863" y="1586407"/>
            <a:ext cx="8248973" cy="14646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7194" y="4834890"/>
            <a:ext cx="7806642" cy="193655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29398" y="1396437"/>
            <a:ext cx="2599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 smtClean="0"/>
              <a:t>Simply Supported</a:t>
            </a:r>
          </a:p>
          <a:p>
            <a:pPr algn="ctr"/>
            <a:r>
              <a:rPr lang="en-GB" b="1" u="sng" dirty="0" smtClean="0"/>
              <a:t>Free Body Diagram (FBD)</a:t>
            </a:r>
            <a:endParaRPr lang="en-GB" b="1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9090660" y="5957567"/>
            <a:ext cx="2573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 err="1" smtClean="0"/>
              <a:t>Encastré</a:t>
            </a:r>
            <a:endParaRPr lang="en-GB" b="1" u="sng" dirty="0" smtClean="0"/>
          </a:p>
          <a:p>
            <a:pPr algn="ctr"/>
            <a:r>
              <a:rPr lang="en-GB" b="1" u="sng" dirty="0" smtClean="0"/>
              <a:t>Free Body Diagram (FBD)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98993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980" y="305435"/>
            <a:ext cx="10515600" cy="4351338"/>
          </a:xfrm>
        </p:spPr>
        <p:txBody>
          <a:bodyPr/>
          <a:lstStyle/>
          <a:p>
            <a:pPr marL="514350" lvl="0" indent="-514350" algn="just">
              <a:lnSpc>
                <a:spcPct val="115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Fixed</a:t>
            </a:r>
            <a:r>
              <a:rPr lang="en-GB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one end only, thus type is called </a:t>
            </a:r>
            <a:r>
              <a:rPr lang="en-GB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cantilever</a:t>
            </a:r>
            <a:r>
              <a:rPr lang="en-GB" u="sng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514350" lvl="0" indent="-514350" algn="just">
              <a:lnSpc>
                <a:spcPct val="115000"/>
              </a:lnSpc>
              <a:spcAft>
                <a:spcPts val="0"/>
              </a:spcAft>
              <a:buFont typeface="+mj-lt"/>
              <a:buAutoNum type="arabicPeriod" startAt="3"/>
            </a:pPr>
            <a:endParaRPr lang="en-GB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15000"/>
              </a:lnSpc>
              <a:spcAft>
                <a:spcPts val="0"/>
              </a:spcAft>
              <a:buFont typeface="+mj-lt"/>
              <a:buAutoNum type="arabicPeriod" startAt="3"/>
            </a:pPr>
            <a:endParaRPr lang="en-GB" u="sng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15000"/>
              </a:lnSpc>
              <a:spcAft>
                <a:spcPts val="0"/>
              </a:spcAft>
              <a:buFont typeface="+mj-lt"/>
              <a:buAutoNum type="arabicPeriod" startAt="3"/>
            </a:pPr>
            <a:endParaRPr lang="en-GB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 algn="just">
              <a:lnSpc>
                <a:spcPct val="115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b="1" u="sng" dirty="0" smtClean="0"/>
              <a:t>Fixed</a:t>
            </a:r>
            <a:r>
              <a:rPr lang="en-GB" u="sng" dirty="0" smtClean="0"/>
              <a:t> </a:t>
            </a:r>
            <a:r>
              <a:rPr lang="en-GB" u="sng" dirty="0"/>
              <a:t>at one end and </a:t>
            </a:r>
            <a:r>
              <a:rPr lang="en-GB" b="1" u="sng" dirty="0"/>
              <a:t>simply supported</a:t>
            </a:r>
            <a:r>
              <a:rPr lang="en-GB" u="sng" dirty="0"/>
              <a:t> at the other, this type of beam is called </a:t>
            </a:r>
            <a:r>
              <a:rPr lang="en-GB" b="1" u="sng" dirty="0"/>
              <a:t>proper cantilever</a:t>
            </a:r>
            <a:r>
              <a:rPr lang="en-GB" u="sng" dirty="0"/>
              <a:t>: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1221"/>
          <a:stretch/>
        </p:blipFill>
        <p:spPr>
          <a:xfrm>
            <a:off x="1332023" y="971550"/>
            <a:ext cx="9072930" cy="18320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839601" y="1824186"/>
            <a:ext cx="2573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 smtClean="0"/>
              <a:t>Cantilever</a:t>
            </a:r>
          </a:p>
          <a:p>
            <a:pPr algn="ctr"/>
            <a:r>
              <a:rPr lang="en-GB" b="1" u="sng" dirty="0" smtClean="0"/>
              <a:t>Free Body Diagram (FBD)</a:t>
            </a:r>
            <a:endParaRPr lang="en-GB" b="1" u="sng" dirty="0"/>
          </a:p>
        </p:txBody>
      </p:sp>
      <p:sp>
        <p:nvSpPr>
          <p:cNvPr id="8" name="TextBox 7"/>
          <p:cNvSpPr txBox="1"/>
          <p:nvPr/>
        </p:nvSpPr>
        <p:spPr>
          <a:xfrm>
            <a:off x="7346540" y="5852358"/>
            <a:ext cx="2573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 smtClean="0"/>
              <a:t>Proper Cantilever</a:t>
            </a:r>
          </a:p>
          <a:p>
            <a:pPr algn="ctr"/>
            <a:r>
              <a:rPr lang="en-GB" b="1" u="sng" dirty="0" smtClean="0"/>
              <a:t>Free Body Diagram (FBD)</a:t>
            </a:r>
            <a:endParaRPr lang="en-GB" b="1" u="sng" dirty="0"/>
          </a:p>
        </p:txBody>
      </p:sp>
      <p:grpSp>
        <p:nvGrpSpPr>
          <p:cNvPr id="2" name="Group 1"/>
          <p:cNvGrpSpPr/>
          <p:nvPr/>
        </p:nvGrpSpPr>
        <p:grpSpPr>
          <a:xfrm>
            <a:off x="1674922" y="3806190"/>
            <a:ext cx="8924247" cy="2299419"/>
            <a:chOff x="1674922" y="3806190"/>
            <a:chExt cx="8924247" cy="2299419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/>
            <a:srcRect t="22307"/>
            <a:stretch/>
          </p:blipFill>
          <p:spPr>
            <a:xfrm>
              <a:off x="1674922" y="3806190"/>
              <a:ext cx="8924247" cy="2299419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4"/>
            <a:srcRect l="38370" t="36960" r="54072" b="30495"/>
            <a:stretch/>
          </p:blipFill>
          <p:spPr>
            <a:xfrm>
              <a:off x="5120641" y="5048396"/>
              <a:ext cx="623454" cy="5902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2971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62549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u="sng" dirty="0"/>
              <a:t>Examples: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70" y="689105"/>
            <a:ext cx="11155680" cy="5375275"/>
          </a:xfrm>
        </p:spPr>
        <p:txBody>
          <a:bodyPr>
            <a:normAutofit/>
          </a:bodyPr>
          <a:lstStyle/>
          <a:p>
            <a:pPr>
              <a:lnSpc>
                <a:spcPct val="114000"/>
              </a:lnSpc>
              <a:spcBef>
                <a:spcPts val="0"/>
              </a:spcBef>
            </a:pPr>
            <a:r>
              <a:rPr lang="en-GB" sz="2000" dirty="0" smtClean="0"/>
              <a:t>For the loaded simply supported beam shown in figure 1, calculate reactions at point A and D.</a:t>
            </a:r>
          </a:p>
          <a:p>
            <a:endParaRPr lang="en-GB" sz="2000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pPr>
              <a:lnSpc>
                <a:spcPct val="114000"/>
              </a:lnSpc>
              <a:spcBef>
                <a:spcPts val="0"/>
              </a:spcBef>
            </a:pPr>
            <a:r>
              <a:rPr lang="en-GB" sz="2000" dirty="0" smtClean="0"/>
              <a:t>For </a:t>
            </a:r>
            <a:r>
              <a:rPr lang="en-GB" sz="2000" dirty="0"/>
              <a:t>the loaded cantilever shown in </a:t>
            </a:r>
            <a:r>
              <a:rPr lang="en-GB" sz="2000" dirty="0" smtClean="0"/>
              <a:t>figure 2, calculate </a:t>
            </a:r>
            <a:r>
              <a:rPr lang="en-GB" sz="2000" dirty="0"/>
              <a:t>the </a:t>
            </a:r>
            <a:r>
              <a:rPr lang="en-GB" sz="2000" dirty="0" smtClean="0"/>
              <a:t>moment and reaction </a:t>
            </a:r>
            <a:r>
              <a:rPr lang="en-GB" sz="2000" dirty="0"/>
              <a:t>at point A.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2652" t="11415" r="5210" b="24144"/>
          <a:stretch/>
        </p:blipFill>
        <p:spPr>
          <a:xfrm>
            <a:off x="811137" y="1063473"/>
            <a:ext cx="6807462" cy="27968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8003" t="11407" r="26940" b="7558"/>
          <a:stretch/>
        </p:blipFill>
        <p:spPr>
          <a:xfrm>
            <a:off x="2601843" y="4489949"/>
            <a:ext cx="3616077" cy="23680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25158" y="3146840"/>
            <a:ext cx="3711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u="sng" dirty="0" smtClean="0"/>
              <a:t>Figure 1:</a:t>
            </a:r>
            <a:r>
              <a:rPr lang="en-GB" dirty="0" smtClean="0"/>
              <a:t> simply supported beam FBD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599023" y="6207739"/>
            <a:ext cx="2419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u="sng" dirty="0" smtClean="0"/>
              <a:t>Figure 2:</a:t>
            </a:r>
            <a:r>
              <a:rPr lang="en-GB" dirty="0" smtClean="0"/>
              <a:t> cantilever FBD</a:t>
            </a:r>
            <a:endParaRPr lang="en-GB" dirty="0"/>
          </a:p>
        </p:txBody>
      </p:sp>
      <p:sp>
        <p:nvSpPr>
          <p:cNvPr id="8" name="Arc 2"/>
          <p:cNvSpPr>
            <a:spLocks/>
          </p:cNvSpPr>
          <p:nvPr/>
        </p:nvSpPr>
        <p:spPr bwMode="auto">
          <a:xfrm rot="-5154804">
            <a:off x="3479167" y="5426552"/>
            <a:ext cx="254000" cy="22542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9050">
            <a:solidFill>
              <a:srgbClr val="000000"/>
            </a:solidFill>
            <a:round/>
            <a:headEnd type="triangle" w="lg" len="lg"/>
            <a:tailEnd type="none" w="lg" len="lg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3296690" y="5157172"/>
            <a:ext cx="41433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</a:t>
            </a:r>
            <a:r>
              <a:rPr kumimoji="0" lang="en-GB" altLang="en-US" sz="1400" b="1" i="0" u="none" strike="noStrike" cap="none" normalizeH="0" baseline="-25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</a:t>
            </a:r>
            <a:endParaRPr kumimoji="0" lang="en-US" altLang="en-US" sz="1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21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50" y="159385"/>
            <a:ext cx="10515600" cy="1325563"/>
          </a:xfrm>
        </p:spPr>
        <p:txBody>
          <a:bodyPr/>
          <a:lstStyle/>
          <a:p>
            <a:r>
              <a:rPr lang="en-GB" sz="2800" b="1" u="sng" dirty="0"/>
              <a:t>BENDING MOMENT, SHEAR FORCE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250" y="774064"/>
            <a:ext cx="11666220" cy="6083936"/>
          </a:xfrm>
        </p:spPr>
        <p:txBody>
          <a:bodyPr>
            <a:normAutofit fontScale="40000" lnSpcReduction="20000"/>
          </a:bodyPr>
          <a:lstStyle/>
          <a:p>
            <a:r>
              <a:rPr lang="en-GB" sz="5100" dirty="0"/>
              <a:t>Let us consider the following Free Body Diagram (FBD) (force diagram) and the transverse section X-X as follows</a:t>
            </a:r>
            <a:r>
              <a:rPr lang="en-GB" sz="5100" dirty="0" smtClean="0"/>
              <a:t>:</a:t>
            </a:r>
          </a:p>
          <a:p>
            <a:endParaRPr lang="en-GB" sz="5100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sz="5000" dirty="0" smtClean="0"/>
              <a:t>The </a:t>
            </a:r>
            <a:r>
              <a:rPr lang="en-GB" sz="5000" dirty="0"/>
              <a:t>moment about X due to the forces to the right of X and the moment about X due to the forces to the left of X are both tending to cause the beam at X to bend. Both the moment for the right side of X and the left side of X are 500 N.m. Indeed</a:t>
            </a:r>
            <a:r>
              <a:rPr lang="en-GB" sz="5000" dirty="0" smtClean="0"/>
              <a:t>:</a:t>
            </a:r>
            <a:endParaRPr lang="en-GB" sz="5000" dirty="0"/>
          </a:p>
          <a:p>
            <a:pPr marL="2239963" lvl="0" indent="0">
              <a:lnSpc>
                <a:spcPct val="170000"/>
              </a:lnSpc>
              <a:buNone/>
            </a:pPr>
            <a:r>
              <a:rPr lang="en-GB" sz="5000" i="1" u="sng" dirty="0"/>
              <a:t>left side:</a:t>
            </a:r>
            <a:r>
              <a:rPr lang="en-GB" sz="5000" dirty="0"/>
              <a:t>  M</a:t>
            </a:r>
            <a:r>
              <a:rPr lang="en-GB" sz="5000" baseline="-25000" dirty="0"/>
              <a:t>X</a:t>
            </a:r>
            <a:r>
              <a:rPr lang="en-GB" sz="5000" dirty="0"/>
              <a:t> = 250 </a:t>
            </a:r>
            <a:r>
              <a:rPr lang="en-GB" sz="5000" dirty="0">
                <a:sym typeface="Symbol" panose="05050102010706020507" pitchFamily="18" charset="2"/>
              </a:rPr>
              <a:t></a:t>
            </a:r>
            <a:r>
              <a:rPr lang="en-GB" sz="5000" dirty="0"/>
              <a:t> 2 = 500 </a:t>
            </a:r>
            <a:r>
              <a:rPr lang="en-GB" sz="5000" dirty="0" err="1" smtClean="0"/>
              <a:t>N.m</a:t>
            </a:r>
            <a:endParaRPr lang="en-GB" sz="5000" dirty="0"/>
          </a:p>
          <a:p>
            <a:pPr marL="2239963" lvl="0" indent="0">
              <a:lnSpc>
                <a:spcPct val="170000"/>
              </a:lnSpc>
              <a:buNone/>
            </a:pPr>
            <a:r>
              <a:rPr lang="en-GB" sz="5000" i="1" u="sng" dirty="0"/>
              <a:t>right side:</a:t>
            </a:r>
            <a:r>
              <a:rPr lang="en-GB" sz="5000" dirty="0"/>
              <a:t>    M</a:t>
            </a:r>
            <a:r>
              <a:rPr lang="en-GB" sz="5000" baseline="-25000" dirty="0"/>
              <a:t>X</a:t>
            </a:r>
            <a:r>
              <a:rPr lang="en-GB" sz="5000" dirty="0"/>
              <a:t> = </a:t>
            </a:r>
            <a:r>
              <a:rPr lang="en-GB" sz="5000" dirty="0" smtClean="0"/>
              <a:t>250 </a:t>
            </a:r>
            <a:r>
              <a:rPr lang="en-GB" sz="5000" dirty="0">
                <a:sym typeface="Symbol" panose="05050102010706020507" pitchFamily="18" charset="2"/>
              </a:rPr>
              <a:t></a:t>
            </a:r>
            <a:r>
              <a:rPr lang="en-GB" sz="5000" dirty="0"/>
              <a:t> 6 </a:t>
            </a:r>
            <a:r>
              <a:rPr lang="en-GB" sz="5000" dirty="0" smtClean="0">
                <a:sym typeface="Symbol" panose="05050102010706020507" pitchFamily="18" charset="2"/>
              </a:rPr>
              <a:t></a:t>
            </a:r>
            <a:r>
              <a:rPr lang="en-GB" sz="5000" dirty="0" smtClean="0"/>
              <a:t> </a:t>
            </a:r>
            <a:r>
              <a:rPr lang="en-GB" sz="5000" dirty="0"/>
              <a:t>500 </a:t>
            </a:r>
            <a:r>
              <a:rPr lang="en-GB" sz="5000" dirty="0">
                <a:sym typeface="Symbol" panose="05050102010706020507" pitchFamily="18" charset="2"/>
              </a:rPr>
              <a:t></a:t>
            </a:r>
            <a:r>
              <a:rPr lang="en-GB" sz="5000" dirty="0"/>
              <a:t> 2 = 500 </a:t>
            </a:r>
            <a:r>
              <a:rPr lang="en-GB" sz="5000" dirty="0" err="1"/>
              <a:t>N.m</a:t>
            </a:r>
            <a:endParaRPr lang="en-GB" sz="5000" dirty="0"/>
          </a:p>
          <a:p>
            <a:endParaRPr lang="en-GB" sz="3800" dirty="0"/>
          </a:p>
          <a:p>
            <a:r>
              <a:rPr lang="en-GB" sz="5000" dirty="0"/>
              <a:t>This moment </a:t>
            </a:r>
            <a:r>
              <a:rPr lang="en-GB" sz="5000" dirty="0">
                <a:solidFill>
                  <a:srgbClr val="FF0000"/>
                </a:solidFill>
              </a:rPr>
              <a:t>M</a:t>
            </a:r>
            <a:r>
              <a:rPr lang="en-GB" sz="5000" baseline="-25000" dirty="0">
                <a:solidFill>
                  <a:srgbClr val="FF0000"/>
                </a:solidFill>
              </a:rPr>
              <a:t>X</a:t>
            </a:r>
            <a:r>
              <a:rPr lang="en-GB" sz="5000" dirty="0"/>
              <a:t> is called the </a:t>
            </a:r>
            <a:r>
              <a:rPr lang="en-GB" sz="5000" b="1" u="sng" dirty="0">
                <a:solidFill>
                  <a:srgbClr val="FF0000"/>
                </a:solidFill>
              </a:rPr>
              <a:t>bending moment</a:t>
            </a:r>
            <a:r>
              <a:rPr lang="en-GB" sz="5000" dirty="0">
                <a:solidFill>
                  <a:srgbClr val="FF0000"/>
                </a:solidFill>
              </a:rPr>
              <a:t> </a:t>
            </a:r>
            <a:r>
              <a:rPr lang="en-GB" sz="5000" dirty="0"/>
              <a:t>about the section </a:t>
            </a:r>
            <a:r>
              <a:rPr lang="en-GB" sz="5000" dirty="0">
                <a:solidFill>
                  <a:srgbClr val="FF0000"/>
                </a:solidFill>
              </a:rPr>
              <a:t>X</a:t>
            </a:r>
            <a:r>
              <a:rPr lang="en-GB" sz="5000" dirty="0" smtClean="0"/>
              <a:t>.</a:t>
            </a:r>
            <a:endParaRPr lang="en-GB" sz="5000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6808" t="11891" r="22553" b="22404"/>
          <a:stretch/>
        </p:blipFill>
        <p:spPr>
          <a:xfrm>
            <a:off x="3661442" y="1266754"/>
            <a:ext cx="4190968" cy="2474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2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70" y="133985"/>
            <a:ext cx="1159764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bending moment at a transverse section of a beam is the algebraic sum of all the moment about the section of all the forces acting on one side of the section concerned, </a:t>
            </a:r>
            <a:r>
              <a:rPr lang="en-GB" dirty="0" smtClean="0"/>
              <a:t>i.e.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symbol used for bending moment is M</a:t>
            </a:r>
            <a:r>
              <a:rPr lang="en-GB" dirty="0" smtClean="0"/>
              <a:t>.</a:t>
            </a:r>
          </a:p>
          <a:p>
            <a:r>
              <a:rPr lang="en-GB" dirty="0"/>
              <a:t>A bending moment is considered positive when the moment on the left of the section is clockwise and that on the right anticlockwise.</a:t>
            </a:r>
          </a:p>
          <a:p>
            <a:r>
              <a:rPr lang="en-GB" dirty="0"/>
              <a:t>A bending moment is considered negative when the moment on the left of the section is anticlockwise and that on the right clockwise.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4279" t="15890" b="35431"/>
          <a:stretch/>
        </p:blipFill>
        <p:spPr>
          <a:xfrm>
            <a:off x="670125" y="845820"/>
            <a:ext cx="10539330" cy="136096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1492" t="10027" r="1"/>
          <a:stretch/>
        </p:blipFill>
        <p:spPr>
          <a:xfrm>
            <a:off x="2366008" y="3909060"/>
            <a:ext cx="7999268" cy="2948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593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282575"/>
            <a:ext cx="11117580" cy="4351338"/>
          </a:xfrm>
        </p:spPr>
        <p:txBody>
          <a:bodyPr/>
          <a:lstStyle/>
          <a:p>
            <a:r>
              <a:rPr lang="en-GB" dirty="0"/>
              <a:t>The value and location of the maximum bending moment </a:t>
            </a:r>
            <a:r>
              <a:rPr lang="en-GB" dirty="0" err="1"/>
              <a:t>M</a:t>
            </a:r>
            <a:r>
              <a:rPr lang="en-GB" baseline="-25000" dirty="0" err="1"/>
              <a:t>max</a:t>
            </a:r>
            <a:r>
              <a:rPr lang="en-GB" dirty="0"/>
              <a:t> can be determined by considering the Free Body </a:t>
            </a:r>
            <a:r>
              <a:rPr lang="en-GB" dirty="0" smtClean="0"/>
              <a:t>Diagram (FBD) </a:t>
            </a:r>
            <a:r>
              <a:rPr lang="en-GB" dirty="0"/>
              <a:t>at different locations throughout the beam and plotting the Bending Moment Diagram (BMD) at these locations.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5591" r="19364" b="63188"/>
          <a:stretch/>
        </p:blipFill>
        <p:spPr>
          <a:xfrm>
            <a:off x="383333" y="2458244"/>
            <a:ext cx="9262614" cy="2656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27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Picture 240"/>
          <p:cNvPicPr>
            <a:picLocks noChangeAspect="1"/>
          </p:cNvPicPr>
          <p:nvPr/>
        </p:nvPicPr>
        <p:blipFill rotWithShape="1">
          <a:blip r:embed="rId2"/>
          <a:srcRect t="6009" r="11005" b="11874"/>
          <a:stretch/>
        </p:blipFill>
        <p:spPr>
          <a:xfrm>
            <a:off x="1674923" y="241887"/>
            <a:ext cx="8280607" cy="644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357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550" y="271145"/>
            <a:ext cx="10946130" cy="4351338"/>
          </a:xfrm>
        </p:spPr>
        <p:txBody>
          <a:bodyPr/>
          <a:lstStyle/>
          <a:p>
            <a:r>
              <a:rPr lang="en-GB" dirty="0"/>
              <a:t>It would not be so easy to plot the BMD to find </a:t>
            </a:r>
            <a:r>
              <a:rPr lang="en-GB" dirty="0" err="1"/>
              <a:t>M</a:t>
            </a:r>
            <a:r>
              <a:rPr lang="en-GB" baseline="-25000" dirty="0" err="1"/>
              <a:t>max</a:t>
            </a:r>
            <a:r>
              <a:rPr lang="en-GB" dirty="0"/>
              <a:t> in a more complex situation as in the following example,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2246"/>
          <a:stretch/>
        </p:blipFill>
        <p:spPr>
          <a:xfrm>
            <a:off x="1450647" y="2354580"/>
            <a:ext cx="9000403" cy="326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21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49" y="294004"/>
            <a:ext cx="11442815" cy="633539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technique here to define </a:t>
            </a:r>
            <a:r>
              <a:rPr lang="en-GB" dirty="0" err="1"/>
              <a:t>M</a:t>
            </a:r>
            <a:r>
              <a:rPr lang="en-GB" baseline="-25000" dirty="0" err="1"/>
              <a:t>max</a:t>
            </a:r>
            <a:r>
              <a:rPr lang="en-GB" dirty="0"/>
              <a:t> is to use the Shear Force Diagram (SFD) method. </a:t>
            </a:r>
            <a:endParaRPr lang="en-GB" dirty="0" smtClean="0"/>
          </a:p>
          <a:p>
            <a:pPr marL="179388" indent="0">
              <a:lnSpc>
                <a:spcPct val="120000"/>
              </a:lnSpc>
              <a:buNone/>
            </a:pPr>
            <a:r>
              <a:rPr lang="en-GB" dirty="0" smtClean="0"/>
              <a:t>A </a:t>
            </a:r>
            <a:r>
              <a:rPr lang="en-GB" dirty="0"/>
              <a:t>shear force is the slagging effect inside a beam.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Imagine, if </a:t>
            </a:r>
            <a:r>
              <a:rPr lang="en-GB" dirty="0"/>
              <a:t>a </a:t>
            </a:r>
            <a:r>
              <a:rPr lang="en-GB" dirty="0" smtClean="0"/>
              <a:t>deck of cards is pushed one way at the top and the other way at the bottom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marL="269875" indent="0">
              <a:buNone/>
            </a:pPr>
            <a:r>
              <a:rPr lang="en-GB" dirty="0" smtClean="0"/>
              <a:t>It will cause the cards to slide,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f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4205374" y="2018866"/>
            <a:ext cx="3470239" cy="2272597"/>
            <a:chOff x="4242781" y="1707139"/>
            <a:chExt cx="3470239" cy="2272597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2"/>
            <a:srcRect l="30255" t="38761" r="43263" b="27009"/>
            <a:stretch/>
          </p:blipFill>
          <p:spPr>
            <a:xfrm>
              <a:off x="4703598" y="1707139"/>
              <a:ext cx="3009422" cy="2107122"/>
            </a:xfrm>
            <a:prstGeom prst="rect">
              <a:avLst/>
            </a:prstGeom>
          </p:spPr>
        </p:pic>
        <p:cxnSp>
          <p:nvCxnSpPr>
            <p:cNvPr id="7" name="Straight Arrow Connector 6"/>
            <p:cNvCxnSpPr/>
            <p:nvPr/>
          </p:nvCxnSpPr>
          <p:spPr>
            <a:xfrm>
              <a:off x="4242781" y="2376469"/>
              <a:ext cx="778779" cy="346384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6367675" y="3633352"/>
              <a:ext cx="778779" cy="346384"/>
            </a:xfrm>
            <a:prstGeom prst="straightConnector1">
              <a:avLst/>
            </a:prstGeom>
            <a:ln w="31750">
              <a:solidFill>
                <a:schemeClr val="tx1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l="33932" t="21965" r="37222" b="12307"/>
          <a:stretch/>
        </p:blipFill>
        <p:spPr>
          <a:xfrm rot="2843956">
            <a:off x="4431710" y="4487981"/>
            <a:ext cx="1826367" cy="225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16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294004"/>
            <a:ext cx="11467754" cy="633539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Now imagine </a:t>
            </a:r>
            <a:r>
              <a:rPr lang="en-GB" dirty="0"/>
              <a:t>a beam made of a bunch of magnets</a:t>
            </a:r>
            <a:r>
              <a:rPr lang="en-GB" dirty="0" smtClean="0"/>
              <a:t>,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If one implements a load on that beam as follow,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The beam is likely to “slide” rather than bend due to the effect of the shear forces.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b="1" dirty="0" smtClean="0"/>
              <a:t>Any </a:t>
            </a:r>
            <a:r>
              <a:rPr lang="en-GB" b="1" dirty="0"/>
              <a:t>beam under the action of </a:t>
            </a:r>
            <a:r>
              <a:rPr lang="en-GB" b="1" dirty="0" smtClean="0"/>
              <a:t>loads </a:t>
            </a:r>
            <a:r>
              <a:rPr lang="en-GB" b="1" dirty="0"/>
              <a:t>undergo shear efforts throughout its </a:t>
            </a:r>
            <a:r>
              <a:rPr lang="en-GB" b="1" dirty="0" smtClean="0"/>
              <a:t>structure.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5978" t="15833" r="40297" b="34231"/>
          <a:stretch/>
        </p:blipFill>
        <p:spPr>
          <a:xfrm>
            <a:off x="4770830" y="768682"/>
            <a:ext cx="2290813" cy="10972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1393" t="8577" r="41892" b="6928"/>
          <a:stretch/>
        </p:blipFill>
        <p:spPr>
          <a:xfrm>
            <a:off x="4393796" y="2499188"/>
            <a:ext cx="2579370" cy="1993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73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" y="342900"/>
            <a:ext cx="11037570" cy="4839653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SHEAR FORCE SIGN</a:t>
            </a:r>
          </a:p>
          <a:p>
            <a:r>
              <a:rPr lang="en-GB" dirty="0" smtClean="0"/>
              <a:t>A </a:t>
            </a:r>
            <a:r>
              <a:rPr lang="en-GB" dirty="0"/>
              <a:t>shear force is considered positive when the load on the left of the section is upward and that on the right is downward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A shear force is considered negative when the load on the left of the section is downward and that on the right is upward.</a:t>
            </a:r>
          </a:p>
          <a:p>
            <a:endParaRPr lang="en-GB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2"/>
          <a:srcRect l="16283" t="9350" r="15643" b="4876"/>
          <a:stretch/>
        </p:blipFill>
        <p:spPr>
          <a:xfrm>
            <a:off x="2491740" y="3086100"/>
            <a:ext cx="6347712" cy="318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7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700" y="294005"/>
            <a:ext cx="10515600" cy="4351338"/>
          </a:xfrm>
        </p:spPr>
        <p:txBody>
          <a:bodyPr/>
          <a:lstStyle/>
          <a:p>
            <a:r>
              <a:rPr lang="en-GB" dirty="0"/>
              <a:t>It exists a rule that states that,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That rule allows to define the BMD really easily once the SFD has been plotted, which is always straightforward to do.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3218" t="30876" r="47674" b="-999"/>
          <a:stretch/>
        </p:blipFill>
        <p:spPr>
          <a:xfrm>
            <a:off x="2846069" y="1005839"/>
            <a:ext cx="5575235" cy="1680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27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4796" b="13452"/>
          <a:stretch/>
        </p:blipFill>
        <p:spPr>
          <a:xfrm>
            <a:off x="1255707" y="125730"/>
            <a:ext cx="9077013" cy="661765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1263" y="4960619"/>
            <a:ext cx="2975371" cy="898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50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BENDING MOMENT EXERCISES HANDOUT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26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950</Words>
  <Application>Microsoft Office PowerPoint</Application>
  <PresentationFormat>Widescreen</PresentationFormat>
  <Paragraphs>133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Cambria Math</vt:lpstr>
      <vt:lpstr>Symbol</vt:lpstr>
      <vt:lpstr>Times New Roman</vt:lpstr>
      <vt:lpstr>Wingdings</vt:lpstr>
      <vt:lpstr>Office Theme</vt:lpstr>
      <vt:lpstr>BENDING BEAMS</vt:lpstr>
      <vt:lpstr>Beam</vt:lpstr>
      <vt:lpstr>PowerPoint Presentation</vt:lpstr>
      <vt:lpstr>EQUILIBRIUM OF BEAMS</vt:lpstr>
      <vt:lpstr>BEAM SUPPORTS and REACTIONS Beams may be supported by a number of Joints or Constraints:  </vt:lpstr>
      <vt:lpstr>PowerPoint Presentation</vt:lpstr>
      <vt:lpstr>Examples: </vt:lpstr>
      <vt:lpstr>BENDING MOMENT, SHEAR FORCE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BENDING MOMENT EXERCISES HANDOUT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BENDING BEAMS</dc:title>
  <dc:creator>Arnaud Marotin</dc:creator>
  <cp:lastModifiedBy>Arnaud Marotin</cp:lastModifiedBy>
  <cp:revision>43</cp:revision>
  <cp:lastPrinted>2020-02-21T12:36:50Z</cp:lastPrinted>
  <dcterms:created xsi:type="dcterms:W3CDTF">2019-02-12T16:12:58Z</dcterms:created>
  <dcterms:modified xsi:type="dcterms:W3CDTF">2020-02-21T16:06:24Z</dcterms:modified>
</cp:coreProperties>
</file>