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52"/>
  </p:notesMasterIdLst>
  <p:sldIdLst>
    <p:sldId id="256" r:id="rId2"/>
    <p:sldId id="257" r:id="rId3"/>
    <p:sldId id="258" r:id="rId4"/>
    <p:sldId id="259" r:id="rId5"/>
    <p:sldId id="260" r:id="rId6"/>
    <p:sldId id="262" r:id="rId7"/>
    <p:sldId id="264" r:id="rId8"/>
    <p:sldId id="263" r:id="rId9"/>
    <p:sldId id="265" r:id="rId10"/>
    <p:sldId id="266" r:id="rId11"/>
    <p:sldId id="267" r:id="rId12"/>
    <p:sldId id="305" r:id="rId13"/>
    <p:sldId id="306" r:id="rId14"/>
    <p:sldId id="307" r:id="rId15"/>
    <p:sldId id="268" r:id="rId16"/>
    <p:sldId id="269" r:id="rId17"/>
    <p:sldId id="270" r:id="rId18"/>
    <p:sldId id="271" r:id="rId19"/>
    <p:sldId id="272" r:id="rId20"/>
    <p:sldId id="273" r:id="rId21"/>
    <p:sldId id="274" r:id="rId22"/>
    <p:sldId id="275" r:id="rId23"/>
    <p:sldId id="276" r:id="rId24"/>
    <p:sldId id="277" r:id="rId25"/>
    <p:sldId id="278" r:id="rId26"/>
    <p:sldId id="279" r:id="rId27"/>
    <p:sldId id="280" r:id="rId28"/>
    <p:sldId id="281" r:id="rId29"/>
    <p:sldId id="282" r:id="rId30"/>
    <p:sldId id="283" r:id="rId31"/>
    <p:sldId id="284" r:id="rId32"/>
    <p:sldId id="285" r:id="rId33"/>
    <p:sldId id="286" r:id="rId34"/>
    <p:sldId id="287" r:id="rId35"/>
    <p:sldId id="288" r:id="rId36"/>
    <p:sldId id="289" r:id="rId37"/>
    <p:sldId id="290" r:id="rId38"/>
    <p:sldId id="299" r:id="rId39"/>
    <p:sldId id="292" r:id="rId40"/>
    <p:sldId id="300" r:id="rId41"/>
    <p:sldId id="293" r:id="rId42"/>
    <p:sldId id="294" r:id="rId43"/>
    <p:sldId id="295" r:id="rId44"/>
    <p:sldId id="296" r:id="rId45"/>
    <p:sldId id="301" r:id="rId46"/>
    <p:sldId id="297" r:id="rId47"/>
    <p:sldId id="298" r:id="rId48"/>
    <p:sldId id="302" r:id="rId49"/>
    <p:sldId id="303" r:id="rId50"/>
    <p:sldId id="304" r:id="rId5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15" d="100"/>
          <a:sy n="115" d="100"/>
        </p:scale>
        <p:origin x="1494" y="10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BB66085-2B1F-42D4-AA41-6B49E887C4F2}" type="datetimeFigureOut">
              <a:rPr lang="en-GB" smtClean="0"/>
              <a:t>06/02/2018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9FF52AD-65FE-4D06-A20A-284C5007A74E}" type="slidenum">
              <a:rPr lang="en-GB" smtClean="0"/>
              <a:t>‹#›</a:t>
            </a:fld>
            <a:endParaRPr lang="en-GB"/>
          </a:p>
        </p:txBody>
      </p:sp>
    </p:spTree>
    <p:extLst>
      <p:ext uri="{BB962C8B-B14F-4D97-AF65-F5344CB8AC3E}">
        <p14:creationId xmlns:p14="http://schemas.microsoft.com/office/powerpoint/2010/main" val="25683400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Cheated</a:t>
            </a:r>
            <a:r>
              <a:rPr lang="en-GB" baseline="0" dirty="0" smtClean="0"/>
              <a:t> here – 165 words.</a:t>
            </a:r>
            <a:endParaRPr lang="en-GB" dirty="0"/>
          </a:p>
        </p:txBody>
      </p:sp>
      <p:sp>
        <p:nvSpPr>
          <p:cNvPr id="4" name="Slide Number Placeholder 3"/>
          <p:cNvSpPr>
            <a:spLocks noGrp="1"/>
          </p:cNvSpPr>
          <p:nvPr>
            <p:ph type="sldNum" sz="quarter" idx="10"/>
          </p:nvPr>
        </p:nvSpPr>
        <p:spPr/>
        <p:txBody>
          <a:bodyPr/>
          <a:lstStyle/>
          <a:p>
            <a:fld id="{49FF52AD-65FE-4D06-A20A-284C5007A74E}" type="slidenum">
              <a:rPr lang="en-GB" smtClean="0"/>
              <a:t>16</a:t>
            </a:fld>
            <a:endParaRPr lang="en-GB"/>
          </a:p>
        </p:txBody>
      </p:sp>
    </p:spTree>
    <p:extLst>
      <p:ext uri="{BB962C8B-B14F-4D97-AF65-F5344CB8AC3E}">
        <p14:creationId xmlns:p14="http://schemas.microsoft.com/office/powerpoint/2010/main" val="29351609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905000"/>
            <a:ext cx="7543800" cy="2593975"/>
          </a:xfrm>
        </p:spPr>
        <p:txBody>
          <a:bodyPr anchor="b"/>
          <a:lstStyle>
            <a:lvl1pPr>
              <a:defRPr sz="6600">
                <a:ln>
                  <a:noFill/>
                </a:ln>
                <a:solidFill>
                  <a:schemeClr val="tx2"/>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685800" y="4572000"/>
            <a:ext cx="6461760" cy="1066800"/>
          </a:xfrm>
        </p:spPr>
        <p:txBody>
          <a:bodyPr anchor="t">
            <a:normAutofit/>
          </a:bodyPr>
          <a:lstStyle>
            <a:lvl1pPr marL="0" indent="0" algn="l">
              <a:buNone/>
              <a:defRPr sz="20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DE679849-F524-401D-A35C-1EB0C1527B30}" type="datetimeFigureOut">
              <a:rPr lang="en-GB" smtClean="0"/>
              <a:t>06/02/2018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A3534B-1507-4117-8CDA-26A111558559}"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DE679849-F524-401D-A35C-1EB0C1527B30}" type="datetimeFigureOut">
              <a:rPr lang="en-GB" smtClean="0"/>
              <a:t>06/02/2018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A3534B-1507-4117-8CDA-26A111558559}"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5486400"/>
            <a:ext cx="7659687" cy="1168400"/>
          </a:xfrm>
        </p:spPr>
        <p:txBody>
          <a:bodyPr anchor="t"/>
          <a:lstStyle>
            <a:lvl1pPr algn="l">
              <a:defRPr sz="36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722313" y="3852863"/>
            <a:ext cx="6135687" cy="1633538"/>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E679849-F524-401D-A35C-1EB0C1527B30}" type="datetimeFigureOut">
              <a:rPr lang="en-GB" smtClean="0"/>
              <a:t>06/02/2018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A3534B-1507-4117-8CDA-26A111558559}"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536192"/>
            <a:ext cx="36576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419600" y="1536192"/>
            <a:ext cx="36576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DE679849-F524-401D-A35C-1EB0C1527B30}" type="datetimeFigureOut">
              <a:rPr lang="en-GB" smtClean="0"/>
              <a:t>06/02/2018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2A3534B-1507-4117-8CDA-26A111558559}"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36576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36576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419600" y="1535113"/>
            <a:ext cx="36576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419600" y="2174875"/>
            <a:ext cx="36576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DE679849-F524-401D-A35C-1EB0C1527B30}" type="datetimeFigureOut">
              <a:rPr lang="en-GB" smtClean="0"/>
              <a:t>06/02/2018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2A3534B-1507-4117-8CDA-26A111558559}"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DE679849-F524-401D-A35C-1EB0C1527B30}" type="datetimeFigureOut">
              <a:rPr lang="en-GB" smtClean="0"/>
              <a:t>06/02/2018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2A3534B-1507-4117-8CDA-26A111558559}"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E679849-F524-401D-A35C-1EB0C1527B30}" type="datetimeFigureOut">
              <a:rPr lang="en-GB" smtClean="0"/>
              <a:t>06/02/2018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2A3534B-1507-4117-8CDA-26A111558559}"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4801" y="5495544"/>
            <a:ext cx="7772400" cy="594360"/>
          </a:xfrm>
        </p:spPr>
        <p:txBody>
          <a:bodyPr anchor="b"/>
          <a:lstStyle>
            <a:lvl1pPr algn="ctr">
              <a:defRPr sz="2200" b="1"/>
            </a:lvl1pPr>
          </a:lstStyle>
          <a:p>
            <a:r>
              <a:rPr lang="en-US" smtClean="0"/>
              <a:t>Click to edit Master title style</a:t>
            </a:r>
            <a:endParaRPr lang="en-US" dirty="0"/>
          </a:p>
        </p:txBody>
      </p:sp>
      <p:sp>
        <p:nvSpPr>
          <p:cNvPr id="4" name="Text Placeholder 3"/>
          <p:cNvSpPr>
            <a:spLocks noGrp="1"/>
          </p:cNvSpPr>
          <p:nvPr>
            <p:ph type="body" sz="half" idx="2"/>
          </p:nvPr>
        </p:nvSpPr>
        <p:spPr>
          <a:xfrm>
            <a:off x="304799" y="6096000"/>
            <a:ext cx="7772401" cy="6096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E679849-F524-401D-A35C-1EB0C1527B30}" type="datetimeFigureOut">
              <a:rPr lang="en-GB" smtClean="0"/>
              <a:t>06/02/2018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2A3534B-1507-4117-8CDA-26A111558559}" type="slidenum">
              <a:rPr lang="en-GB" smtClean="0"/>
              <a:t>‹#›</a:t>
            </a:fld>
            <a:endParaRPr lang="en-GB"/>
          </a:p>
        </p:txBody>
      </p:sp>
      <p:sp>
        <p:nvSpPr>
          <p:cNvPr id="9" name="Content Placeholder 8"/>
          <p:cNvSpPr>
            <a:spLocks noGrp="1"/>
          </p:cNvSpPr>
          <p:nvPr>
            <p:ph sz="quarter" idx="13"/>
          </p:nvPr>
        </p:nvSpPr>
        <p:spPr>
          <a:xfrm>
            <a:off x="304800" y="381000"/>
            <a:ext cx="7772400" cy="494284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1752" y="5495278"/>
            <a:ext cx="7772400" cy="594626"/>
          </a:xfrm>
        </p:spPr>
        <p:txBody>
          <a:bodyPr anchor="b"/>
          <a:lstStyle>
            <a:lvl1pPr algn="ctr">
              <a:defRPr sz="2200" b="1">
                <a:ln>
                  <a:noFill/>
                </a:ln>
                <a:solidFill>
                  <a:schemeClr val="tx2"/>
                </a:solidFill>
              </a:defRPr>
            </a:lvl1pPr>
          </a:lstStyle>
          <a:p>
            <a:r>
              <a:rPr lang="en-US" smtClean="0"/>
              <a:t>Click to edit Master title style</a:t>
            </a:r>
            <a:endParaRPr lang="en-US" dirty="0"/>
          </a:p>
        </p:txBody>
      </p:sp>
      <p:sp>
        <p:nvSpPr>
          <p:cNvPr id="3" name="Picture Placeholder 2"/>
          <p:cNvSpPr>
            <a:spLocks noGrp="1"/>
          </p:cNvSpPr>
          <p:nvPr>
            <p:ph type="pic" idx="1"/>
          </p:nvPr>
        </p:nvSpPr>
        <p:spPr>
          <a:xfrm>
            <a:off x="0" y="0"/>
            <a:ext cx="8458200" cy="54864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301752" y="6096000"/>
            <a:ext cx="7772400" cy="612648"/>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8" name="Date Placeholder 7"/>
          <p:cNvSpPr>
            <a:spLocks noGrp="1"/>
          </p:cNvSpPr>
          <p:nvPr>
            <p:ph type="dt" sz="half" idx="10"/>
          </p:nvPr>
        </p:nvSpPr>
        <p:spPr/>
        <p:txBody>
          <a:bodyPr/>
          <a:lstStyle/>
          <a:p>
            <a:fld id="{DE679849-F524-401D-A35C-1EB0C1527B30}" type="datetimeFigureOut">
              <a:rPr lang="en-GB" smtClean="0"/>
              <a:t>06/02/2018</a:t>
            </a:fld>
            <a:endParaRPr lang="en-GB"/>
          </a:p>
        </p:txBody>
      </p:sp>
      <p:sp>
        <p:nvSpPr>
          <p:cNvPr id="9" name="Slide Number Placeholder 8"/>
          <p:cNvSpPr>
            <a:spLocks noGrp="1"/>
          </p:cNvSpPr>
          <p:nvPr>
            <p:ph type="sldNum" sz="quarter" idx="11"/>
          </p:nvPr>
        </p:nvSpPr>
        <p:spPr/>
        <p:txBody>
          <a:bodyPr/>
          <a:lstStyle/>
          <a:p>
            <a:fld id="{22A3534B-1507-4117-8CDA-26A111558559}" type="slidenum">
              <a:rPr lang="en-GB" smtClean="0"/>
              <a:t>‹#›</a:t>
            </a:fld>
            <a:endParaRPr lang="en-GB"/>
          </a:p>
        </p:txBody>
      </p:sp>
      <p:sp>
        <p:nvSpPr>
          <p:cNvPr id="10" name="Footer Placeholder 9"/>
          <p:cNvSpPr>
            <a:spLocks noGrp="1"/>
          </p:cNvSpPr>
          <p:nvPr>
            <p:ph type="ftr" sz="quarter" idx="12"/>
          </p:nvPr>
        </p:nvSpPr>
        <p:spPr/>
        <p:txBody>
          <a:bodyPr/>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DE679849-F524-401D-A35C-1EB0C1527B30}" type="datetimeFigureOut">
              <a:rPr lang="en-GB" smtClean="0"/>
              <a:t>06/02/2018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A3534B-1507-4117-8CDA-26A111558559}"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1752600" cy="58515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DE679849-F524-401D-A35C-1EB0C1527B30}" type="datetimeFigureOut">
              <a:rPr lang="en-GB" smtClean="0"/>
              <a:t>06/02/2018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A3534B-1507-4117-8CDA-26A111558559}"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7620000" cy="1143000"/>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7620000" cy="48006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Rectangle 6"/>
          <p:cNvSpPr/>
          <p:nvPr/>
        </p:nvSpPr>
        <p:spPr>
          <a:xfrm>
            <a:off x="8458200" y="0"/>
            <a:ext cx="6858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8458200" y="5486400"/>
            <a:ext cx="685800" cy="6858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4"/>
          </p:nvPr>
        </p:nvSpPr>
        <p:spPr>
          <a:xfrm>
            <a:off x="8531788" y="5648960"/>
            <a:ext cx="548640" cy="396240"/>
          </a:xfrm>
          <a:prstGeom prst="bracketPair">
            <a:avLst>
              <a:gd name="adj" fmla="val 17949"/>
            </a:avLst>
          </a:prstGeom>
          <a:ln w="19050">
            <a:solidFill>
              <a:srgbClr val="FFFFFF"/>
            </a:solidFill>
          </a:ln>
        </p:spPr>
        <p:txBody>
          <a:bodyPr vert="horz" lIns="0" tIns="0" rIns="0" bIns="0" rtlCol="0" anchor="ctr"/>
          <a:lstStyle>
            <a:lvl1pPr algn="ctr">
              <a:defRPr sz="1800">
                <a:solidFill>
                  <a:srgbClr val="FFFFFF"/>
                </a:solidFill>
              </a:defRPr>
            </a:lvl1pPr>
          </a:lstStyle>
          <a:p>
            <a:fld id="{22A3534B-1507-4117-8CDA-26A111558559}" type="slidenum">
              <a:rPr lang="en-GB" smtClean="0"/>
              <a:t>‹#›</a:t>
            </a:fld>
            <a:endParaRPr lang="en-GB"/>
          </a:p>
        </p:txBody>
      </p:sp>
      <p:sp>
        <p:nvSpPr>
          <p:cNvPr id="5" name="Footer Placeholder 4"/>
          <p:cNvSpPr>
            <a:spLocks noGrp="1"/>
          </p:cNvSpPr>
          <p:nvPr>
            <p:ph type="ftr" sz="quarter" idx="3"/>
          </p:nvPr>
        </p:nvSpPr>
        <p:spPr>
          <a:xfrm rot="16200000">
            <a:off x="7586910" y="4048760"/>
            <a:ext cx="2367281" cy="365760"/>
          </a:xfrm>
          <a:prstGeom prst="rect">
            <a:avLst/>
          </a:prstGeom>
        </p:spPr>
        <p:txBody>
          <a:bodyPr vert="horz" lIns="91440" tIns="45720" rIns="91440" bIns="45720" rtlCol="0" anchor="ctr"/>
          <a:lstStyle>
            <a:lvl1pPr algn="r">
              <a:defRPr sz="1200">
                <a:solidFill>
                  <a:schemeClr val="bg2"/>
                </a:solidFill>
              </a:defRPr>
            </a:lvl1pPr>
          </a:lstStyle>
          <a:p>
            <a:endParaRPr lang="en-GB"/>
          </a:p>
        </p:txBody>
      </p:sp>
      <p:sp>
        <p:nvSpPr>
          <p:cNvPr id="4" name="Date Placeholder 3"/>
          <p:cNvSpPr>
            <a:spLocks noGrp="1"/>
          </p:cNvSpPr>
          <p:nvPr>
            <p:ph type="dt" sz="half" idx="2"/>
          </p:nvPr>
        </p:nvSpPr>
        <p:spPr>
          <a:xfrm rot="16200000">
            <a:off x="7551351" y="1645920"/>
            <a:ext cx="2438399" cy="365760"/>
          </a:xfrm>
          <a:prstGeom prst="rect">
            <a:avLst/>
          </a:prstGeom>
        </p:spPr>
        <p:txBody>
          <a:bodyPr vert="horz" lIns="91440" tIns="45720" rIns="91440" bIns="45720" rtlCol="0" anchor="ctr"/>
          <a:lstStyle>
            <a:lvl1pPr algn="l">
              <a:defRPr sz="1200">
                <a:solidFill>
                  <a:schemeClr val="bg2"/>
                </a:solidFill>
              </a:defRPr>
            </a:lvl1pPr>
          </a:lstStyle>
          <a:p>
            <a:fld id="{DE679849-F524-401D-A35C-1EB0C1527B30}" type="datetimeFigureOut">
              <a:rPr lang="en-GB" smtClean="0"/>
              <a:t>06/02/2018</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defRPr sz="4600" kern="1200" cap="none" spc="-100" baseline="0">
          <a:ln>
            <a:noFill/>
          </a:ln>
          <a:solidFill>
            <a:schemeClr val="tx2"/>
          </a:solidFill>
          <a:effectLst/>
          <a:latin typeface="+mj-lt"/>
          <a:ea typeface="+mj-ea"/>
          <a:cs typeface="+mj-cs"/>
        </a:defRPr>
      </a:lvl1pPr>
    </p:titleStyle>
    <p:bodyStyle>
      <a:lvl1pPr marL="342900" indent="-228600" algn="l" defTabSz="914400" rtl="0" eaLnBrk="1" latinLnBrk="0" hangingPunct="1">
        <a:spcBef>
          <a:spcPct val="20000"/>
        </a:spcBef>
        <a:buClr>
          <a:schemeClr val="accent1"/>
        </a:buClr>
        <a:buFont typeface="Arial" pitchFamily="34" charset="0"/>
        <a:buChar char="•"/>
        <a:defRPr sz="2200" kern="1200">
          <a:solidFill>
            <a:schemeClr val="tx1"/>
          </a:solidFill>
          <a:latin typeface="+mn-lt"/>
          <a:ea typeface="+mn-ea"/>
          <a:cs typeface="+mn-cs"/>
        </a:defRPr>
      </a:lvl1pPr>
      <a:lvl2pPr marL="640080" indent="-228600" algn="l" defTabSz="914400" rtl="0" eaLnBrk="1" latinLnBrk="0" hangingPunct="1">
        <a:spcBef>
          <a:spcPct val="20000"/>
        </a:spcBef>
        <a:buClr>
          <a:schemeClr val="accent2"/>
        </a:buClr>
        <a:buFont typeface="Arial" pitchFamily="34" charset="0"/>
        <a:buChar char="•"/>
        <a:defRPr sz="2000" kern="1200">
          <a:solidFill>
            <a:schemeClr val="tx1"/>
          </a:solidFill>
          <a:latin typeface="+mn-lt"/>
          <a:ea typeface="+mn-ea"/>
          <a:cs typeface="+mn-cs"/>
        </a:defRPr>
      </a:lvl2pPr>
      <a:lvl3pPr marL="100584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3pPr>
      <a:lvl4pPr marL="1280160" indent="-228600" algn="l" defTabSz="914400" rtl="0" eaLnBrk="1" latinLnBrk="0" hangingPunct="1">
        <a:spcBef>
          <a:spcPct val="20000"/>
        </a:spcBef>
        <a:buClr>
          <a:schemeClr val="accent4"/>
        </a:buClr>
        <a:buFont typeface="Arial" pitchFamily="34" charset="0"/>
        <a:buChar char="•"/>
        <a:defRPr sz="1600" kern="1200">
          <a:solidFill>
            <a:schemeClr val="tx1"/>
          </a:solidFill>
          <a:latin typeface="+mn-lt"/>
          <a:ea typeface="+mn-ea"/>
          <a:cs typeface="+mn-cs"/>
        </a:defRPr>
      </a:lvl4pPr>
      <a:lvl5pPr marL="1554480" indent="-228600" algn="l" defTabSz="914400" rtl="0" eaLnBrk="1" latinLnBrk="0" hangingPunct="1">
        <a:spcBef>
          <a:spcPct val="20000"/>
        </a:spcBef>
        <a:buClr>
          <a:schemeClr val="accent5"/>
        </a:buClr>
        <a:buFont typeface="Arial" pitchFamily="34" charset="0"/>
        <a:buChar char="•"/>
        <a:defRPr sz="1400" kern="1200" baseline="0">
          <a:solidFill>
            <a:schemeClr val="tx1"/>
          </a:solidFill>
          <a:latin typeface="+mn-lt"/>
          <a:ea typeface="+mn-ea"/>
          <a:cs typeface="+mn-cs"/>
        </a:defRPr>
      </a:lvl5pPr>
      <a:lvl6pPr marL="1737360" indent="-182880" algn="l" defTabSz="914400" rtl="0" eaLnBrk="1" latinLnBrk="0" hangingPunct="1">
        <a:spcBef>
          <a:spcPct val="20000"/>
        </a:spcBef>
        <a:buClr>
          <a:schemeClr val="accent1"/>
        </a:buClr>
        <a:buFont typeface="Arial" pitchFamily="34" charset="0"/>
        <a:buChar char="•"/>
        <a:defRPr sz="1400" kern="1200" baseline="0">
          <a:solidFill>
            <a:schemeClr val="tx1"/>
          </a:solidFill>
          <a:latin typeface="+mn-lt"/>
          <a:ea typeface="+mn-ea"/>
          <a:cs typeface="+mn-cs"/>
        </a:defRPr>
      </a:lvl6pPr>
      <a:lvl7pPr marL="1920240" indent="-182880" algn="l" defTabSz="914400" rtl="0" eaLnBrk="1" latinLnBrk="0" hangingPunct="1">
        <a:spcBef>
          <a:spcPct val="20000"/>
        </a:spcBef>
        <a:buClr>
          <a:schemeClr val="accent2"/>
        </a:buClr>
        <a:buFont typeface="Arial" pitchFamily="34" charset="0"/>
        <a:buChar char="•"/>
        <a:defRPr sz="1400" kern="1200">
          <a:solidFill>
            <a:schemeClr val="tx1"/>
          </a:solidFill>
          <a:latin typeface="+mn-lt"/>
          <a:ea typeface="+mn-ea"/>
          <a:cs typeface="+mn-cs"/>
        </a:defRPr>
      </a:lvl7pPr>
      <a:lvl8pPr marL="2103120" indent="-182880" algn="l" defTabSz="914400" rtl="0" eaLnBrk="1" latinLnBrk="0" hangingPunct="1">
        <a:spcBef>
          <a:spcPct val="20000"/>
        </a:spcBef>
        <a:buClr>
          <a:schemeClr val="accent3"/>
        </a:buClr>
        <a:buFont typeface="Arial" pitchFamily="34" charset="0"/>
        <a:buChar char="•"/>
        <a:defRPr sz="1400" kern="1200">
          <a:solidFill>
            <a:schemeClr val="tx1"/>
          </a:solidFill>
          <a:latin typeface="+mn-lt"/>
          <a:ea typeface="+mn-ea"/>
          <a:cs typeface="+mn-cs"/>
        </a:defRPr>
      </a:lvl8pPr>
      <a:lvl9pPr marL="2286000" indent="-182880" algn="l" defTabSz="914400" rtl="0" eaLnBrk="1" latinLnBrk="0" hangingPunct="1">
        <a:spcBef>
          <a:spcPct val="20000"/>
        </a:spcBef>
        <a:buClr>
          <a:schemeClr val="accent4"/>
        </a:buClr>
        <a:buFont typeface="Arial"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Academic Skills &amp; Research Methods</a:t>
            </a:r>
            <a:endParaRPr lang="en-GB" dirty="0"/>
          </a:p>
        </p:txBody>
      </p:sp>
      <p:sp>
        <p:nvSpPr>
          <p:cNvPr id="3" name="Subtitle 2"/>
          <p:cNvSpPr>
            <a:spLocks noGrp="1"/>
          </p:cNvSpPr>
          <p:nvPr>
            <p:ph type="subTitle" idx="1"/>
          </p:nvPr>
        </p:nvSpPr>
        <p:spPr/>
        <p:txBody>
          <a:bodyPr>
            <a:normAutofit lnSpcReduction="10000"/>
          </a:bodyPr>
          <a:lstStyle/>
          <a:p>
            <a:r>
              <a:rPr lang="en-GB" dirty="0" smtClean="0"/>
              <a:t>Report Writing</a:t>
            </a:r>
          </a:p>
          <a:p>
            <a:endParaRPr lang="en-GB" dirty="0"/>
          </a:p>
          <a:p>
            <a:r>
              <a:rPr lang="en-GB" dirty="0" smtClean="0"/>
              <a:t>Stacey Coleman</a:t>
            </a:r>
          </a:p>
        </p:txBody>
      </p:sp>
    </p:spTree>
    <p:extLst>
      <p:ext uri="{BB962C8B-B14F-4D97-AF65-F5344CB8AC3E}">
        <p14:creationId xmlns:p14="http://schemas.microsoft.com/office/powerpoint/2010/main" val="396640801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Content Placeholder 3"/>
          <p:cNvGraphicFramePr>
            <a:graphicFrameLocks noGrp="1"/>
          </p:cNvGraphicFramePr>
          <p:nvPr>
            <p:ph idx="1"/>
            <p:extLst>
              <p:ext uri="{D42A27DB-BD31-4B8C-83A1-F6EECF244321}">
                <p14:modId xmlns:p14="http://schemas.microsoft.com/office/powerpoint/2010/main" val="2052161541"/>
              </p:ext>
            </p:extLst>
          </p:nvPr>
        </p:nvGraphicFramePr>
        <p:xfrm>
          <a:off x="251520" y="1124744"/>
          <a:ext cx="8040836" cy="4197346"/>
        </p:xfrm>
        <a:graphic>
          <a:graphicData uri="http://schemas.openxmlformats.org/drawingml/2006/table">
            <a:tbl>
              <a:tblPr firstRow="1" bandRow="1">
                <a:tableStyleId>{5C22544A-7EE6-4342-B048-85BDC9FD1C3A}</a:tableStyleId>
              </a:tblPr>
              <a:tblGrid>
                <a:gridCol w="5716155"/>
                <a:gridCol w="2324681"/>
              </a:tblGrid>
              <a:tr h="575788">
                <a:tc>
                  <a:txBody>
                    <a:bodyPr/>
                    <a:lstStyle/>
                    <a:p>
                      <a:r>
                        <a:rPr lang="en-GB" dirty="0" smtClean="0"/>
                        <a:t>Assessment</a:t>
                      </a:r>
                      <a:endParaRPr lang="en-GB" dirty="0"/>
                    </a:p>
                  </a:txBody>
                  <a:tcPr/>
                </a:tc>
                <a:tc>
                  <a:txBody>
                    <a:bodyPr/>
                    <a:lstStyle/>
                    <a:p>
                      <a:r>
                        <a:rPr lang="en-GB" dirty="0" smtClean="0"/>
                        <a:t>Due</a:t>
                      </a:r>
                      <a:r>
                        <a:rPr lang="en-GB" baseline="0" dirty="0" smtClean="0"/>
                        <a:t> date</a:t>
                      </a:r>
                      <a:endParaRPr lang="en-GB" dirty="0"/>
                    </a:p>
                  </a:txBody>
                  <a:tcPr/>
                </a:tc>
              </a:tr>
              <a:tr h="993826">
                <a:tc>
                  <a:txBody>
                    <a:bodyPr/>
                    <a:lstStyle/>
                    <a:p>
                      <a:pPr marL="342900" indent="-342900" algn="ctr">
                        <a:buAutoNum type="arabicPeriod"/>
                      </a:pPr>
                      <a:r>
                        <a:rPr lang="en-GB" baseline="0" dirty="0" smtClean="0"/>
                        <a:t>1,000 word quantitative report – Correlation between age and online gaming</a:t>
                      </a:r>
                    </a:p>
                  </a:txBody>
                  <a:tcPr anchor="ctr"/>
                </a:tc>
                <a:tc>
                  <a:txBody>
                    <a:bodyPr/>
                    <a:lstStyle/>
                    <a:p>
                      <a:r>
                        <a:rPr lang="en-GB" dirty="0" smtClean="0"/>
                        <a:t>12pm Thursday</a:t>
                      </a:r>
                      <a:r>
                        <a:rPr lang="en-GB" baseline="0" dirty="0" smtClean="0"/>
                        <a:t> 15</a:t>
                      </a:r>
                      <a:r>
                        <a:rPr lang="en-GB" baseline="30000" dirty="0" smtClean="0"/>
                        <a:t>th</a:t>
                      </a:r>
                      <a:r>
                        <a:rPr lang="en-GB" baseline="0" dirty="0" smtClean="0"/>
                        <a:t> December 2016</a:t>
                      </a:r>
                      <a:endParaRPr lang="en-GB" dirty="0"/>
                    </a:p>
                  </a:txBody>
                  <a:tcPr/>
                </a:tc>
              </a:tr>
              <a:tr h="993826">
                <a:tc>
                  <a:txBody>
                    <a:bodyPr/>
                    <a:lstStyle/>
                    <a:p>
                      <a:pPr marL="0" indent="0" algn="ctr">
                        <a:buNone/>
                      </a:pPr>
                      <a:r>
                        <a:rPr lang="en-GB" baseline="0" dirty="0" smtClean="0"/>
                        <a:t>2.   1,500 word quantitative report - T-test on immediate versus delayed recall. Data collection element</a:t>
                      </a:r>
                    </a:p>
                  </a:txBody>
                  <a:tcPr anchor="ctr"/>
                </a:tc>
                <a:tc>
                  <a:txBody>
                    <a:bodyPr/>
                    <a:lstStyle/>
                    <a:p>
                      <a:r>
                        <a:rPr lang="en-GB" dirty="0" smtClean="0"/>
                        <a:t>12pm Thursday</a:t>
                      </a:r>
                      <a:r>
                        <a:rPr lang="en-GB" baseline="0" dirty="0" smtClean="0"/>
                        <a:t> 2</a:t>
                      </a:r>
                      <a:r>
                        <a:rPr lang="en-GB" baseline="30000" dirty="0" smtClean="0"/>
                        <a:t>nd</a:t>
                      </a:r>
                      <a:r>
                        <a:rPr lang="en-GB" baseline="0" dirty="0" smtClean="0"/>
                        <a:t> March 2017</a:t>
                      </a:r>
                      <a:endParaRPr lang="en-GB" dirty="0"/>
                    </a:p>
                  </a:txBody>
                  <a:tcPr/>
                </a:tc>
              </a:tr>
              <a:tr h="575788">
                <a:tc>
                  <a:txBody>
                    <a:bodyPr/>
                    <a:lstStyle/>
                    <a:p>
                      <a:pPr marL="0" indent="0" algn="ctr">
                        <a:buNone/>
                      </a:pPr>
                      <a:r>
                        <a:rPr lang="en-GB" baseline="0" dirty="0" smtClean="0"/>
                        <a:t>3.   1,500 word qualitative report – Thematic analysis</a:t>
                      </a:r>
                    </a:p>
                  </a:txBody>
                  <a:tcPr anchor="ctr"/>
                </a:tc>
                <a:tc>
                  <a:txBody>
                    <a:bodyPr/>
                    <a:lstStyle/>
                    <a:p>
                      <a:r>
                        <a:rPr lang="en-GB" dirty="0" smtClean="0"/>
                        <a:t>12pm Thursday</a:t>
                      </a:r>
                      <a:r>
                        <a:rPr lang="en-GB" baseline="0" dirty="0" smtClean="0"/>
                        <a:t> 27</a:t>
                      </a:r>
                      <a:r>
                        <a:rPr lang="en-GB" baseline="30000" dirty="0" smtClean="0"/>
                        <a:t>th</a:t>
                      </a:r>
                      <a:r>
                        <a:rPr lang="en-GB" baseline="0" dirty="0" smtClean="0"/>
                        <a:t> April 2017</a:t>
                      </a:r>
                      <a:endParaRPr lang="en-GB" dirty="0"/>
                    </a:p>
                  </a:txBody>
                  <a:tcPr/>
                </a:tc>
              </a:tr>
              <a:tr h="993826">
                <a:tc>
                  <a:txBody>
                    <a:bodyPr/>
                    <a:lstStyle/>
                    <a:p>
                      <a:pPr marL="0" indent="0" algn="ctr">
                        <a:buNone/>
                      </a:pPr>
                      <a:r>
                        <a:rPr lang="en-GB" baseline="0" dirty="0" smtClean="0"/>
                        <a:t>4. 4 hours research participation plus 1,000 word reflective log</a:t>
                      </a:r>
                    </a:p>
                  </a:txBody>
                  <a:tcPr anchor="ctr"/>
                </a:tc>
                <a:tc>
                  <a:txBody>
                    <a:bodyPr/>
                    <a:lstStyle/>
                    <a:p>
                      <a:r>
                        <a:rPr lang="en-GB" dirty="0" smtClean="0"/>
                        <a:t>12pm Thursday 30</a:t>
                      </a:r>
                      <a:r>
                        <a:rPr lang="en-GB" baseline="30000" dirty="0" smtClean="0"/>
                        <a:t>th</a:t>
                      </a:r>
                      <a:r>
                        <a:rPr lang="en-GB" dirty="0" smtClean="0"/>
                        <a:t> March</a:t>
                      </a:r>
                      <a:r>
                        <a:rPr lang="en-GB" baseline="0" dirty="0" smtClean="0"/>
                        <a:t> 2017</a:t>
                      </a:r>
                      <a:endParaRPr lang="en-GB" dirty="0"/>
                    </a:p>
                  </a:txBody>
                  <a:tcPr/>
                </a:tc>
              </a:tr>
            </a:tbl>
          </a:graphicData>
        </a:graphic>
      </p:graphicFrame>
    </p:spTree>
    <p:extLst>
      <p:ext uri="{BB962C8B-B14F-4D97-AF65-F5344CB8AC3E}">
        <p14:creationId xmlns:p14="http://schemas.microsoft.com/office/powerpoint/2010/main" val="13120156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Assignment 1</a:t>
            </a:r>
            <a:endParaRPr lang="en-GB" dirty="0"/>
          </a:p>
        </p:txBody>
      </p:sp>
      <p:sp>
        <p:nvSpPr>
          <p:cNvPr id="3" name="Content Placeholder 2"/>
          <p:cNvSpPr>
            <a:spLocks noGrp="1"/>
          </p:cNvSpPr>
          <p:nvPr>
            <p:ph idx="1"/>
          </p:nvPr>
        </p:nvSpPr>
        <p:spPr/>
        <p:txBody>
          <a:bodyPr>
            <a:normAutofit/>
          </a:bodyPr>
          <a:lstStyle/>
          <a:p>
            <a:pPr marL="114300" indent="0" algn="ctr">
              <a:buNone/>
            </a:pPr>
            <a:r>
              <a:rPr lang="en-GB" sz="2400" dirty="0" smtClean="0"/>
              <a:t>‘Report 1’: Correlation between age and online gaming</a:t>
            </a:r>
          </a:p>
          <a:p>
            <a:endParaRPr lang="en-GB" sz="2400" dirty="0"/>
          </a:p>
          <a:p>
            <a:r>
              <a:rPr lang="en-GB" sz="2400" b="1" dirty="0" smtClean="0"/>
              <a:t>Produce a 1,000 word study report:</a:t>
            </a:r>
            <a:r>
              <a:rPr lang="en-GB" sz="2400" dirty="0" smtClean="0"/>
              <a:t> This report will allow you to demonstrate report writing skills, including basic reporting of simple inferential statistics in relation to a simple experimental design</a:t>
            </a:r>
          </a:p>
          <a:p>
            <a:endParaRPr lang="en-GB" sz="2400" b="1" dirty="0"/>
          </a:p>
          <a:p>
            <a:endParaRPr lang="en-GB" sz="2400" b="1" dirty="0"/>
          </a:p>
        </p:txBody>
      </p:sp>
    </p:spTree>
    <p:extLst>
      <p:ext uri="{BB962C8B-B14F-4D97-AF65-F5344CB8AC3E}">
        <p14:creationId xmlns:p14="http://schemas.microsoft.com/office/powerpoint/2010/main" val="36241929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Assignment 1</a:t>
            </a:r>
            <a:endParaRPr lang="en-GB" dirty="0"/>
          </a:p>
        </p:txBody>
      </p:sp>
      <p:sp>
        <p:nvSpPr>
          <p:cNvPr id="3" name="Content Placeholder 2"/>
          <p:cNvSpPr>
            <a:spLocks noGrp="1"/>
          </p:cNvSpPr>
          <p:nvPr>
            <p:ph idx="1"/>
          </p:nvPr>
        </p:nvSpPr>
        <p:spPr/>
        <p:txBody>
          <a:bodyPr>
            <a:normAutofit/>
          </a:bodyPr>
          <a:lstStyle/>
          <a:p>
            <a:endParaRPr lang="en-GB" sz="2400" dirty="0"/>
          </a:p>
          <a:p>
            <a:r>
              <a:rPr lang="en-GB" sz="2400" dirty="0" smtClean="0"/>
              <a:t>The report you write on this topic must follow the standard APA structure for report writing with the following subheadings</a:t>
            </a:r>
          </a:p>
          <a:p>
            <a:endParaRPr lang="en-GB" sz="2400" dirty="0"/>
          </a:p>
          <a:p>
            <a:r>
              <a:rPr lang="en-GB" sz="2400" dirty="0"/>
              <a:t>All elements of your report must indicate that you have engaged with relevant theory and literature in relation to the subject area, hypotheses and the research design.</a:t>
            </a:r>
          </a:p>
          <a:p>
            <a:endParaRPr lang="en-GB" sz="2400" dirty="0"/>
          </a:p>
        </p:txBody>
      </p:sp>
    </p:spTree>
    <p:extLst>
      <p:ext uri="{BB962C8B-B14F-4D97-AF65-F5344CB8AC3E}">
        <p14:creationId xmlns:p14="http://schemas.microsoft.com/office/powerpoint/2010/main" val="42359994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Reminder</a:t>
            </a:r>
            <a:endParaRPr lang="en-GB" dirty="0"/>
          </a:p>
        </p:txBody>
      </p:sp>
      <p:sp>
        <p:nvSpPr>
          <p:cNvPr id="3" name="Content Placeholder 2"/>
          <p:cNvSpPr>
            <a:spLocks noGrp="1"/>
          </p:cNvSpPr>
          <p:nvPr>
            <p:ph idx="1"/>
          </p:nvPr>
        </p:nvSpPr>
        <p:spPr/>
        <p:txBody>
          <a:bodyPr>
            <a:normAutofit/>
          </a:bodyPr>
          <a:lstStyle/>
          <a:p>
            <a:endParaRPr lang="en-GB" sz="2400" dirty="0"/>
          </a:p>
          <a:p>
            <a:r>
              <a:rPr lang="en-GB" sz="2400" dirty="0"/>
              <a:t>You have been provided with an article on Moodle to summarise and write a 120-150 word abstract by the end of this week (Friday 21</a:t>
            </a:r>
            <a:r>
              <a:rPr lang="en-GB" sz="2400" baseline="30000" dirty="0"/>
              <a:t>st</a:t>
            </a:r>
            <a:r>
              <a:rPr lang="en-GB" sz="2400" dirty="0"/>
              <a:t> October). This article is in the area of online gaming.</a:t>
            </a:r>
          </a:p>
          <a:p>
            <a:endParaRPr lang="en-GB" sz="2400" dirty="0"/>
          </a:p>
        </p:txBody>
      </p:sp>
    </p:spTree>
    <p:extLst>
      <p:ext uri="{BB962C8B-B14F-4D97-AF65-F5344CB8AC3E}">
        <p14:creationId xmlns:p14="http://schemas.microsoft.com/office/powerpoint/2010/main" val="20325968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Report Writing in Psychology</a:t>
            </a:r>
            <a:endParaRPr lang="en-GB" dirty="0"/>
          </a:p>
        </p:txBody>
      </p:sp>
      <p:sp>
        <p:nvSpPr>
          <p:cNvPr id="3" name="Content Placeholder 2"/>
          <p:cNvSpPr>
            <a:spLocks noGrp="1"/>
          </p:cNvSpPr>
          <p:nvPr>
            <p:ph idx="1"/>
          </p:nvPr>
        </p:nvSpPr>
        <p:spPr/>
        <p:txBody>
          <a:bodyPr>
            <a:normAutofit/>
          </a:bodyPr>
          <a:lstStyle/>
          <a:p>
            <a:r>
              <a:rPr lang="en-GB" sz="2400" dirty="0" smtClean="0"/>
              <a:t>Once a study has been carried out and analysed, researchers are required to write a report on:</a:t>
            </a:r>
          </a:p>
          <a:p>
            <a:endParaRPr lang="en-GB" sz="2400" dirty="0"/>
          </a:p>
          <a:p>
            <a:pPr lvl="1"/>
            <a:r>
              <a:rPr lang="en-GB" sz="2400" dirty="0" smtClean="0"/>
              <a:t>What the study was about</a:t>
            </a:r>
          </a:p>
          <a:p>
            <a:pPr lvl="1"/>
            <a:r>
              <a:rPr lang="en-GB" sz="2400" dirty="0" smtClean="0"/>
              <a:t>What procedures were involved in carrying it out</a:t>
            </a:r>
          </a:p>
          <a:p>
            <a:pPr lvl="1"/>
            <a:r>
              <a:rPr lang="en-GB" sz="2400" dirty="0" smtClean="0"/>
              <a:t>What was found</a:t>
            </a:r>
          </a:p>
          <a:p>
            <a:pPr lvl="1"/>
            <a:r>
              <a:rPr lang="en-GB" sz="2400" dirty="0" smtClean="0"/>
              <a:t>Why things happened as they did during the study</a:t>
            </a:r>
          </a:p>
          <a:p>
            <a:pPr lvl="1"/>
            <a:r>
              <a:rPr lang="en-GB" sz="2400" dirty="0" smtClean="0"/>
              <a:t>What conclusions can be made because of the research</a:t>
            </a:r>
            <a:endParaRPr lang="en-GB" sz="2400" dirty="0"/>
          </a:p>
        </p:txBody>
      </p:sp>
    </p:spTree>
    <p:extLst>
      <p:ext uri="{BB962C8B-B14F-4D97-AF65-F5344CB8AC3E}">
        <p14:creationId xmlns:p14="http://schemas.microsoft.com/office/powerpoint/2010/main" val="13643462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8458207" cy="58052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itle 4"/>
          <p:cNvSpPr>
            <a:spLocks noGrp="1"/>
          </p:cNvSpPr>
          <p:nvPr>
            <p:ph type="title"/>
          </p:nvPr>
        </p:nvSpPr>
        <p:spPr>
          <a:xfrm>
            <a:off x="107504" y="5445224"/>
            <a:ext cx="8280920" cy="1152128"/>
          </a:xfrm>
        </p:spPr>
        <p:txBody>
          <a:bodyPr/>
          <a:lstStyle/>
          <a:p>
            <a:pPr algn="ctr"/>
            <a:r>
              <a:rPr lang="en-GB" b="1" dirty="0" smtClean="0"/>
              <a:t>What are empirical reports for?</a:t>
            </a:r>
            <a:endParaRPr lang="en-GB" b="1" dirty="0"/>
          </a:p>
        </p:txBody>
      </p:sp>
    </p:spTree>
    <p:extLst>
      <p:ext uri="{BB962C8B-B14F-4D97-AF65-F5344CB8AC3E}">
        <p14:creationId xmlns:p14="http://schemas.microsoft.com/office/powerpoint/2010/main" val="421394996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are empirical reports for?</a:t>
            </a:r>
            <a:endParaRPr lang="en-GB" dirty="0"/>
          </a:p>
        </p:txBody>
      </p:sp>
      <p:sp>
        <p:nvSpPr>
          <p:cNvPr id="3" name="Content Placeholder 2"/>
          <p:cNvSpPr>
            <a:spLocks noGrp="1"/>
          </p:cNvSpPr>
          <p:nvPr>
            <p:ph idx="1"/>
          </p:nvPr>
        </p:nvSpPr>
        <p:spPr/>
        <p:txBody>
          <a:bodyPr>
            <a:normAutofit/>
          </a:bodyPr>
          <a:lstStyle/>
          <a:p>
            <a:r>
              <a:rPr lang="en-GB" sz="2800" dirty="0" smtClean="0"/>
              <a:t>An empirical report in psychology must:</a:t>
            </a:r>
          </a:p>
          <a:p>
            <a:pPr lvl="1"/>
            <a:r>
              <a:rPr lang="en-GB" sz="2400" dirty="0" smtClean="0"/>
              <a:t>Convey sufficient information to enable the study to be replicated</a:t>
            </a:r>
          </a:p>
          <a:p>
            <a:pPr lvl="1"/>
            <a:r>
              <a:rPr lang="en-GB" sz="2400" dirty="0" smtClean="0"/>
              <a:t>State clearly what the study was about and what was found in the study</a:t>
            </a:r>
          </a:p>
          <a:p>
            <a:pPr lvl="1"/>
            <a:r>
              <a:rPr lang="en-GB" sz="2400" dirty="0" smtClean="0"/>
              <a:t>Enable the scientific merits of the research to be evaluated</a:t>
            </a:r>
          </a:p>
          <a:p>
            <a:pPr lvl="1"/>
            <a:endParaRPr lang="en-GB" sz="2800" dirty="0" smtClean="0"/>
          </a:p>
          <a:p>
            <a:r>
              <a:rPr lang="en-GB" sz="2800" dirty="0" smtClean="0"/>
              <a:t>Applies to experimental, non-experimental and qualitative research studies</a:t>
            </a:r>
            <a:endParaRPr lang="en-GB" sz="2800" dirty="0"/>
          </a:p>
        </p:txBody>
      </p:sp>
    </p:spTree>
    <p:extLst>
      <p:ext uri="{BB962C8B-B14F-4D97-AF65-F5344CB8AC3E}">
        <p14:creationId xmlns:p14="http://schemas.microsoft.com/office/powerpoint/2010/main" val="27566222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Empirical reports in Psychology</a:t>
            </a:r>
            <a:endParaRPr lang="en-GB" dirty="0"/>
          </a:p>
        </p:txBody>
      </p:sp>
      <p:sp>
        <p:nvSpPr>
          <p:cNvPr id="3" name="Content Placeholder 2"/>
          <p:cNvSpPr>
            <a:spLocks noGrp="1"/>
          </p:cNvSpPr>
          <p:nvPr>
            <p:ph idx="1"/>
          </p:nvPr>
        </p:nvSpPr>
        <p:spPr/>
        <p:txBody>
          <a:bodyPr>
            <a:noAutofit/>
          </a:bodyPr>
          <a:lstStyle/>
          <a:p>
            <a:r>
              <a:rPr lang="en-GB" sz="2800" dirty="0" smtClean="0"/>
              <a:t>There are clear rules regarding the format</a:t>
            </a:r>
          </a:p>
          <a:p>
            <a:endParaRPr lang="en-GB" sz="2800" dirty="0"/>
          </a:p>
          <a:p>
            <a:r>
              <a:rPr lang="en-GB" sz="2800" dirty="0" smtClean="0"/>
              <a:t>Must be a well-structured piece of scientific writing</a:t>
            </a:r>
          </a:p>
          <a:p>
            <a:endParaRPr lang="en-GB" sz="2800" dirty="0"/>
          </a:p>
          <a:p>
            <a:r>
              <a:rPr lang="en-GB" sz="2800" dirty="0" smtClean="0"/>
              <a:t>Same overall format of a psychology journal article</a:t>
            </a:r>
          </a:p>
          <a:p>
            <a:pPr lvl="1"/>
            <a:r>
              <a:rPr lang="en-GB" sz="2400" dirty="0" smtClean="0"/>
              <a:t>APA report format</a:t>
            </a:r>
          </a:p>
          <a:p>
            <a:pPr lvl="1"/>
            <a:r>
              <a:rPr lang="en-GB" sz="2400" dirty="0" smtClean="0"/>
              <a:t>Undergraduate reports also require copies of raw data/statistical output etc., in the appendices</a:t>
            </a:r>
            <a:endParaRPr lang="en-GB" sz="2400" dirty="0"/>
          </a:p>
        </p:txBody>
      </p:sp>
    </p:spTree>
    <p:extLst>
      <p:ext uri="{BB962C8B-B14F-4D97-AF65-F5344CB8AC3E}">
        <p14:creationId xmlns:p14="http://schemas.microsoft.com/office/powerpoint/2010/main" val="361798947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Structure of an empirical report</a:t>
            </a:r>
            <a:endParaRPr lang="en-GB" dirty="0"/>
          </a:p>
        </p:txBody>
      </p:sp>
      <p:sp>
        <p:nvSpPr>
          <p:cNvPr id="3" name="Content Placeholder 2"/>
          <p:cNvSpPr>
            <a:spLocks noGrp="1"/>
          </p:cNvSpPr>
          <p:nvPr>
            <p:ph idx="1"/>
          </p:nvPr>
        </p:nvSpPr>
        <p:spPr>
          <a:xfrm>
            <a:off x="457200" y="1600200"/>
            <a:ext cx="4114800" cy="4525963"/>
          </a:xfrm>
        </p:spPr>
        <p:txBody>
          <a:bodyPr>
            <a:normAutofit/>
          </a:bodyPr>
          <a:lstStyle/>
          <a:p>
            <a:endParaRPr lang="en-GB" dirty="0" smtClean="0"/>
          </a:p>
          <a:p>
            <a:r>
              <a:rPr lang="en-GB" dirty="0" smtClean="0"/>
              <a:t>Title</a:t>
            </a:r>
          </a:p>
          <a:p>
            <a:r>
              <a:rPr lang="en-GB" dirty="0" smtClean="0"/>
              <a:t>Abstract</a:t>
            </a:r>
          </a:p>
          <a:p>
            <a:r>
              <a:rPr lang="en-GB" dirty="0" smtClean="0"/>
              <a:t>Introduction</a:t>
            </a:r>
          </a:p>
          <a:p>
            <a:r>
              <a:rPr lang="en-GB" dirty="0" smtClean="0"/>
              <a:t>Method</a:t>
            </a:r>
          </a:p>
          <a:p>
            <a:r>
              <a:rPr lang="en-GB" dirty="0" smtClean="0"/>
              <a:t>Results</a:t>
            </a:r>
          </a:p>
          <a:p>
            <a:r>
              <a:rPr lang="en-GB" dirty="0" smtClean="0"/>
              <a:t>Discussion</a:t>
            </a:r>
          </a:p>
          <a:p>
            <a:r>
              <a:rPr lang="en-GB" dirty="0" smtClean="0"/>
              <a:t>References</a:t>
            </a:r>
          </a:p>
          <a:p>
            <a:r>
              <a:rPr lang="en-GB" dirty="0" smtClean="0"/>
              <a:t>Appendix </a:t>
            </a:r>
            <a:endParaRPr lang="en-GB" dirty="0"/>
          </a:p>
        </p:txBody>
      </p:sp>
      <p:sp>
        <p:nvSpPr>
          <p:cNvPr id="4" name="Content Placeholder 2"/>
          <p:cNvSpPr txBox="1">
            <a:spLocks/>
          </p:cNvSpPr>
          <p:nvPr/>
        </p:nvSpPr>
        <p:spPr>
          <a:xfrm>
            <a:off x="4724400" y="3212975"/>
            <a:ext cx="2057400" cy="1800201"/>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buFont typeface="Courier New" panose="02070309020205020404" pitchFamily="49" charset="0"/>
              <a:buChar char="o"/>
            </a:pPr>
            <a:r>
              <a:rPr lang="en-GB" sz="2000" dirty="0" smtClean="0"/>
              <a:t>Participants</a:t>
            </a:r>
          </a:p>
          <a:p>
            <a:pPr>
              <a:buFont typeface="Courier New" panose="02070309020205020404" pitchFamily="49" charset="0"/>
              <a:buChar char="o"/>
            </a:pPr>
            <a:r>
              <a:rPr lang="en-GB" sz="2000" dirty="0" smtClean="0"/>
              <a:t>Design</a:t>
            </a:r>
          </a:p>
          <a:p>
            <a:pPr>
              <a:buFont typeface="Courier New" panose="02070309020205020404" pitchFamily="49" charset="0"/>
              <a:buChar char="o"/>
            </a:pPr>
            <a:r>
              <a:rPr lang="en-GB" sz="2000" dirty="0" smtClean="0"/>
              <a:t>Materials</a:t>
            </a:r>
          </a:p>
          <a:p>
            <a:pPr>
              <a:buFont typeface="Courier New" panose="02070309020205020404" pitchFamily="49" charset="0"/>
              <a:buChar char="o"/>
            </a:pPr>
            <a:r>
              <a:rPr lang="en-GB" sz="2000" dirty="0" smtClean="0"/>
              <a:t>Procedure </a:t>
            </a:r>
            <a:endParaRPr lang="en-GB" sz="2000" dirty="0"/>
          </a:p>
        </p:txBody>
      </p:sp>
      <p:sp>
        <p:nvSpPr>
          <p:cNvPr id="5" name="Right Arrow 4"/>
          <p:cNvSpPr/>
          <p:nvPr/>
        </p:nvSpPr>
        <p:spPr>
          <a:xfrm>
            <a:off x="2555776" y="3248980"/>
            <a:ext cx="1944216" cy="360040"/>
          </a:xfrm>
          <a:prstGeom prst="rightArrow">
            <a:avLst/>
          </a:prstGeom>
          <a:solidFill>
            <a:schemeClr val="accent5">
              <a:lumMod val="40000"/>
              <a:lumOff val="60000"/>
            </a:schemeClr>
          </a:solidFill>
          <a:ln>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9206997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Title</a:t>
            </a:r>
            <a:endParaRPr lang="en-GB" dirty="0"/>
          </a:p>
        </p:txBody>
      </p:sp>
      <p:sp>
        <p:nvSpPr>
          <p:cNvPr id="3" name="Content Placeholder 2"/>
          <p:cNvSpPr>
            <a:spLocks noGrp="1"/>
          </p:cNvSpPr>
          <p:nvPr>
            <p:ph idx="1"/>
          </p:nvPr>
        </p:nvSpPr>
        <p:spPr/>
        <p:txBody>
          <a:bodyPr>
            <a:normAutofit/>
          </a:bodyPr>
          <a:lstStyle/>
          <a:p>
            <a:r>
              <a:rPr lang="en-GB" sz="2400" dirty="0" smtClean="0"/>
              <a:t>This should convey information about the main aspects of the study</a:t>
            </a:r>
          </a:p>
          <a:p>
            <a:endParaRPr lang="en-GB" sz="2400" dirty="0"/>
          </a:p>
          <a:p>
            <a:r>
              <a:rPr lang="en-GB" sz="2400" dirty="0" smtClean="0"/>
              <a:t>Should </a:t>
            </a:r>
            <a:r>
              <a:rPr lang="en-GB" sz="2400" u="sng" dirty="0" smtClean="0"/>
              <a:t>briefly</a:t>
            </a:r>
            <a:r>
              <a:rPr lang="en-GB" sz="2400" dirty="0" smtClean="0"/>
              <a:t> identify the following:</a:t>
            </a:r>
          </a:p>
          <a:p>
            <a:pPr lvl="1"/>
            <a:r>
              <a:rPr lang="en-GB" dirty="0" smtClean="0"/>
              <a:t>Variables of interest</a:t>
            </a:r>
          </a:p>
          <a:p>
            <a:pPr lvl="1"/>
            <a:r>
              <a:rPr lang="en-GB" dirty="0" smtClean="0"/>
              <a:t>Population of interest</a:t>
            </a:r>
          </a:p>
          <a:p>
            <a:pPr lvl="1"/>
            <a:r>
              <a:rPr lang="en-GB" dirty="0" smtClean="0"/>
              <a:t>Particular method</a:t>
            </a:r>
          </a:p>
          <a:p>
            <a:pPr lvl="1"/>
            <a:endParaRPr lang="en-GB" sz="2400" dirty="0"/>
          </a:p>
          <a:p>
            <a:r>
              <a:rPr lang="en-GB" sz="2400" dirty="0" smtClean="0"/>
              <a:t>Needs to be clear, short, and informative</a:t>
            </a:r>
            <a:endParaRPr lang="en-GB" sz="2400" dirty="0"/>
          </a:p>
        </p:txBody>
      </p:sp>
    </p:spTree>
    <p:extLst>
      <p:ext uri="{BB962C8B-B14F-4D97-AF65-F5344CB8AC3E}">
        <p14:creationId xmlns:p14="http://schemas.microsoft.com/office/powerpoint/2010/main" val="163198872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Title </a:t>
            </a:r>
            <a:endParaRPr lang="en-GB" dirty="0"/>
          </a:p>
        </p:txBody>
      </p:sp>
      <p:sp>
        <p:nvSpPr>
          <p:cNvPr id="3" name="Content Placeholder 2"/>
          <p:cNvSpPr>
            <a:spLocks noGrp="1"/>
          </p:cNvSpPr>
          <p:nvPr>
            <p:ph idx="1"/>
          </p:nvPr>
        </p:nvSpPr>
        <p:spPr>
          <a:xfrm>
            <a:off x="3203848" y="1600200"/>
            <a:ext cx="4873352" cy="4800600"/>
          </a:xfrm>
        </p:spPr>
        <p:txBody>
          <a:bodyPr/>
          <a:lstStyle/>
          <a:p>
            <a:pPr marL="571500" indent="-457200">
              <a:buAutoNum type="arabicParenR"/>
            </a:pPr>
            <a:endParaRPr lang="en-GB" dirty="0" smtClean="0"/>
          </a:p>
          <a:p>
            <a:pPr marL="571500" indent="-457200">
              <a:buAutoNum type="arabicParenR"/>
            </a:pPr>
            <a:r>
              <a:rPr lang="en-GB" dirty="0" smtClean="0"/>
              <a:t>An investigation into the effects of sleep deprivation on male students functioning in an exam situation</a:t>
            </a:r>
          </a:p>
          <a:p>
            <a:pPr marL="571500" indent="-457200">
              <a:buAutoNum type="arabicParenR"/>
            </a:pPr>
            <a:endParaRPr lang="en-GB" dirty="0" smtClean="0"/>
          </a:p>
          <a:p>
            <a:pPr marL="571500" indent="-457200">
              <a:buAutoNum type="arabicParenR"/>
            </a:pPr>
            <a:endParaRPr lang="en-GB" dirty="0"/>
          </a:p>
          <a:p>
            <a:pPr marL="571500" indent="-457200">
              <a:buAutoNum type="arabicParenR"/>
            </a:pPr>
            <a:r>
              <a:rPr lang="en-GB" dirty="0" smtClean="0"/>
              <a:t>The effects of sleep deprivation on functioning in exams</a:t>
            </a:r>
            <a:endParaRPr lang="en-GB" dirty="0"/>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11560" y="2276872"/>
            <a:ext cx="1728911" cy="23878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9406514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Title </a:t>
            </a:r>
            <a:endParaRPr lang="en-GB" dirty="0"/>
          </a:p>
        </p:txBody>
      </p:sp>
      <p:sp>
        <p:nvSpPr>
          <p:cNvPr id="3" name="Content Placeholder 2"/>
          <p:cNvSpPr>
            <a:spLocks noGrp="1"/>
          </p:cNvSpPr>
          <p:nvPr>
            <p:ph idx="1"/>
          </p:nvPr>
        </p:nvSpPr>
        <p:spPr>
          <a:xfrm>
            <a:off x="3203848" y="1600200"/>
            <a:ext cx="4873352" cy="4800600"/>
          </a:xfrm>
        </p:spPr>
        <p:txBody>
          <a:bodyPr/>
          <a:lstStyle/>
          <a:p>
            <a:pPr marL="571500" indent="-457200">
              <a:buAutoNum type="arabicParenR"/>
            </a:pPr>
            <a:endParaRPr lang="en-GB" dirty="0" smtClean="0"/>
          </a:p>
          <a:p>
            <a:pPr marL="571500" indent="-457200">
              <a:buAutoNum type="arabicParenR"/>
            </a:pPr>
            <a:r>
              <a:rPr lang="en-GB" dirty="0" smtClean="0"/>
              <a:t>An interpretative phenomenological analysis of how owning a pet can impact on an individual’s psychological well-being</a:t>
            </a:r>
          </a:p>
          <a:p>
            <a:pPr marL="571500" indent="-457200">
              <a:buAutoNum type="arabicParenR"/>
            </a:pPr>
            <a:endParaRPr lang="en-GB" dirty="0" smtClean="0"/>
          </a:p>
          <a:p>
            <a:pPr marL="571500" indent="-457200">
              <a:buAutoNum type="arabicParenR"/>
            </a:pPr>
            <a:endParaRPr lang="en-GB" dirty="0"/>
          </a:p>
          <a:p>
            <a:pPr marL="571500" indent="-457200">
              <a:buAutoNum type="arabicParenR"/>
            </a:pPr>
            <a:r>
              <a:rPr lang="en-GB" dirty="0" smtClean="0"/>
              <a:t>A qualitative investigation into the effects of pet ownership</a:t>
            </a:r>
            <a:endParaRPr lang="en-GB" dirty="0"/>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11560" y="2276872"/>
            <a:ext cx="1728911" cy="23878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105449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Title </a:t>
            </a:r>
            <a:endParaRPr lang="en-GB" dirty="0"/>
          </a:p>
        </p:txBody>
      </p:sp>
      <p:sp>
        <p:nvSpPr>
          <p:cNvPr id="3" name="Content Placeholder 2"/>
          <p:cNvSpPr>
            <a:spLocks noGrp="1"/>
          </p:cNvSpPr>
          <p:nvPr>
            <p:ph idx="1"/>
          </p:nvPr>
        </p:nvSpPr>
        <p:spPr/>
        <p:txBody>
          <a:bodyPr>
            <a:normAutofit/>
          </a:bodyPr>
          <a:lstStyle/>
          <a:p>
            <a:r>
              <a:rPr lang="en-GB" sz="2800" dirty="0" smtClean="0"/>
              <a:t>Short, brief, informative</a:t>
            </a:r>
          </a:p>
          <a:p>
            <a:r>
              <a:rPr lang="en-GB" sz="2800" dirty="0" smtClean="0"/>
              <a:t>No more than 15 words (generally…)</a:t>
            </a:r>
          </a:p>
          <a:p>
            <a:r>
              <a:rPr lang="en-GB" sz="2800" dirty="0" smtClean="0"/>
              <a:t>Short enough to not put the reader off!</a:t>
            </a:r>
          </a:p>
          <a:p>
            <a:endParaRPr lang="en-GB" sz="2800" dirty="0" smtClean="0"/>
          </a:p>
          <a:p>
            <a:endParaRPr lang="en-GB" sz="2800" dirty="0"/>
          </a:p>
          <a:p>
            <a:pPr marL="114300" indent="0" algn="ctr">
              <a:buNone/>
            </a:pPr>
            <a:r>
              <a:rPr lang="en-GB" sz="2800" i="1" dirty="0" smtClean="0"/>
              <a:t>‘Do sensation seeking tendencies affect arousal in a simulated gambling situation?’</a:t>
            </a:r>
            <a:endParaRPr lang="en-GB" sz="2800" i="1" dirty="0"/>
          </a:p>
        </p:txBody>
      </p:sp>
      <p:sp>
        <p:nvSpPr>
          <p:cNvPr id="4" name="Cloud Callout 3"/>
          <p:cNvSpPr/>
          <p:nvPr/>
        </p:nvSpPr>
        <p:spPr>
          <a:xfrm>
            <a:off x="539552" y="5236774"/>
            <a:ext cx="1944216" cy="1008112"/>
          </a:xfrm>
          <a:prstGeom prst="cloudCallout">
            <a:avLst>
              <a:gd name="adj1" fmla="val 13012"/>
              <a:gd name="adj2" fmla="val -9941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11 words</a:t>
            </a:r>
            <a:endParaRPr lang="en-GB" dirty="0"/>
          </a:p>
        </p:txBody>
      </p:sp>
      <p:sp>
        <p:nvSpPr>
          <p:cNvPr id="5" name="Cloud Callout 4"/>
          <p:cNvSpPr/>
          <p:nvPr/>
        </p:nvSpPr>
        <p:spPr>
          <a:xfrm>
            <a:off x="6012160" y="5157192"/>
            <a:ext cx="2304256" cy="1378396"/>
          </a:xfrm>
          <a:prstGeom prst="cloudCallout">
            <a:avLst>
              <a:gd name="adj1" fmla="val -12674"/>
              <a:gd name="adj2" fmla="val -8133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Contains ENOUGH information</a:t>
            </a:r>
            <a:endParaRPr lang="en-GB" dirty="0"/>
          </a:p>
        </p:txBody>
      </p:sp>
      <p:sp>
        <p:nvSpPr>
          <p:cNvPr id="6" name="Cloud Callout 5"/>
          <p:cNvSpPr/>
          <p:nvPr/>
        </p:nvSpPr>
        <p:spPr>
          <a:xfrm>
            <a:off x="5292080" y="1988840"/>
            <a:ext cx="2952328" cy="1554496"/>
          </a:xfrm>
          <a:prstGeom prst="cloudCallout">
            <a:avLst>
              <a:gd name="adj1" fmla="val -19965"/>
              <a:gd name="adj2" fmla="val 89438"/>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Not necessarily ALL that was looked at during this study</a:t>
            </a:r>
            <a:endParaRPr lang="en-GB" dirty="0"/>
          </a:p>
        </p:txBody>
      </p:sp>
    </p:spTree>
    <p:extLst>
      <p:ext uri="{BB962C8B-B14F-4D97-AF65-F5344CB8AC3E}">
        <p14:creationId xmlns:p14="http://schemas.microsoft.com/office/powerpoint/2010/main" val="25195836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Abstract</a:t>
            </a:r>
            <a:endParaRPr lang="en-GB" dirty="0"/>
          </a:p>
        </p:txBody>
      </p:sp>
      <p:sp>
        <p:nvSpPr>
          <p:cNvPr id="3" name="Content Placeholder 2"/>
          <p:cNvSpPr>
            <a:spLocks noGrp="1"/>
          </p:cNvSpPr>
          <p:nvPr>
            <p:ph idx="1"/>
          </p:nvPr>
        </p:nvSpPr>
        <p:spPr/>
        <p:txBody>
          <a:bodyPr>
            <a:normAutofit fontScale="92500" lnSpcReduction="10000"/>
          </a:bodyPr>
          <a:lstStyle/>
          <a:p>
            <a:r>
              <a:rPr lang="en-GB" sz="2800" dirty="0" smtClean="0"/>
              <a:t>This is a summary of the report – information taken from other parts of the report</a:t>
            </a:r>
          </a:p>
          <a:p>
            <a:endParaRPr lang="en-GB" sz="2800" dirty="0" smtClean="0"/>
          </a:p>
          <a:p>
            <a:r>
              <a:rPr lang="en-GB" sz="2800" b="1" dirty="0" smtClean="0"/>
              <a:t>Written LAST!</a:t>
            </a:r>
          </a:p>
          <a:p>
            <a:endParaRPr lang="en-GB" sz="2800" dirty="0" smtClean="0"/>
          </a:p>
          <a:p>
            <a:r>
              <a:rPr lang="en-GB" sz="2800" dirty="0" smtClean="0"/>
              <a:t>Approximately 120-150 words</a:t>
            </a:r>
          </a:p>
          <a:p>
            <a:endParaRPr lang="en-GB" sz="2800" dirty="0" smtClean="0"/>
          </a:p>
          <a:p>
            <a:r>
              <a:rPr lang="en-GB" sz="2800" dirty="0" smtClean="0"/>
              <a:t>Should includes key details from introduction, method, results and discussion</a:t>
            </a:r>
          </a:p>
          <a:p>
            <a:endParaRPr lang="en-GB" sz="2800" dirty="0" smtClean="0"/>
          </a:p>
          <a:p>
            <a:r>
              <a:rPr lang="en-GB" sz="2800" dirty="0" smtClean="0"/>
              <a:t>Use single line spacing and indent</a:t>
            </a:r>
            <a:endParaRPr lang="en-GB" sz="2800" dirty="0"/>
          </a:p>
        </p:txBody>
      </p:sp>
    </p:spTree>
    <p:extLst>
      <p:ext uri="{BB962C8B-B14F-4D97-AF65-F5344CB8AC3E}">
        <p14:creationId xmlns:p14="http://schemas.microsoft.com/office/powerpoint/2010/main" val="100189395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76672"/>
            <a:ext cx="8229600" cy="5649491"/>
          </a:xfrm>
        </p:spPr>
        <p:txBody>
          <a:bodyPr>
            <a:normAutofit/>
          </a:bodyPr>
          <a:lstStyle/>
          <a:p>
            <a:r>
              <a:rPr lang="en-GB" dirty="0"/>
              <a:t>The </a:t>
            </a:r>
            <a:r>
              <a:rPr lang="en-GB" dirty="0">
                <a:solidFill>
                  <a:srgbClr val="FF0000"/>
                </a:solidFill>
              </a:rPr>
              <a:t>aim of this study </a:t>
            </a:r>
            <a:r>
              <a:rPr lang="en-GB" dirty="0"/>
              <a:t>was to determine the effect of sensation seeking on arousal in a fake betting scenario. </a:t>
            </a:r>
            <a:r>
              <a:rPr lang="en-GB" dirty="0">
                <a:solidFill>
                  <a:srgbClr val="FF0000"/>
                </a:solidFill>
              </a:rPr>
              <a:t>Sixty six university students</a:t>
            </a:r>
            <a:r>
              <a:rPr lang="en-GB" dirty="0"/>
              <a:t> (19 male, 47 female) ranging in age from 18 to 60 (M= 25.35, SD= 9.46) completed the </a:t>
            </a:r>
            <a:r>
              <a:rPr lang="en-GB" dirty="0">
                <a:solidFill>
                  <a:srgbClr val="FF0000"/>
                </a:solidFill>
              </a:rPr>
              <a:t>Arnett Inventory of Sensation Seeking, a time perception task to measure arousal, and were asked to watch and place a bet on a simulated horse race</a:t>
            </a:r>
            <a:r>
              <a:rPr lang="en-GB" dirty="0"/>
              <a:t>. The main </a:t>
            </a:r>
            <a:r>
              <a:rPr lang="en-GB" dirty="0">
                <a:solidFill>
                  <a:srgbClr val="FF0000"/>
                </a:solidFill>
              </a:rPr>
              <a:t>hypothesis</a:t>
            </a:r>
            <a:r>
              <a:rPr lang="en-GB" dirty="0"/>
              <a:t> was that level of sensation seeking would significantly affect arousal.  A </a:t>
            </a:r>
            <a:r>
              <a:rPr lang="en-GB" dirty="0">
                <a:solidFill>
                  <a:srgbClr val="FF0000"/>
                </a:solidFill>
              </a:rPr>
              <a:t>three-way between-subjects ANOVA </a:t>
            </a:r>
            <a:r>
              <a:rPr lang="en-GB" dirty="0"/>
              <a:t>found that the main effect of sensation seeking was significantly associated with level of </a:t>
            </a:r>
            <a:r>
              <a:rPr lang="en-GB" dirty="0">
                <a:solidFill>
                  <a:srgbClr val="FF0000"/>
                </a:solidFill>
              </a:rPr>
              <a:t>arousal </a:t>
            </a:r>
            <a:r>
              <a:rPr lang="en-GB" i="1" dirty="0">
                <a:solidFill>
                  <a:srgbClr val="FF0000"/>
                </a:solidFill>
              </a:rPr>
              <a:t>F</a:t>
            </a:r>
            <a:r>
              <a:rPr lang="en-GB" dirty="0">
                <a:solidFill>
                  <a:srgbClr val="FF0000"/>
                </a:solidFill>
              </a:rPr>
              <a:t> (1,58) = 4.12, </a:t>
            </a:r>
            <a:r>
              <a:rPr lang="en-GB" i="1" dirty="0">
                <a:solidFill>
                  <a:srgbClr val="FF0000"/>
                </a:solidFill>
              </a:rPr>
              <a:t>p</a:t>
            </a:r>
            <a:r>
              <a:rPr lang="en-GB" dirty="0">
                <a:solidFill>
                  <a:srgbClr val="FF0000"/>
                </a:solidFill>
              </a:rPr>
              <a:t> &lt;.05</a:t>
            </a:r>
            <a:r>
              <a:rPr lang="en-GB" dirty="0"/>
              <a:t>., indicating higher sensation seekers became more aroused, with a significant interaction between age and sensation seeking (</a:t>
            </a:r>
            <a:r>
              <a:rPr lang="en-GB" i="1" dirty="0"/>
              <a:t>F</a:t>
            </a:r>
            <a:r>
              <a:rPr lang="en-GB" dirty="0"/>
              <a:t> (1,58) = 8.41, </a:t>
            </a:r>
            <a:r>
              <a:rPr lang="en-GB" i="1" dirty="0"/>
              <a:t>p</a:t>
            </a:r>
            <a:r>
              <a:rPr lang="en-GB" dirty="0"/>
              <a:t> = .005) showing that this is only true in participants over 26 years.  Results also indicate high sensation seekers between 18 and 25 became far more aroused when losing and </a:t>
            </a:r>
            <a:r>
              <a:rPr lang="en-GB" dirty="0">
                <a:solidFill>
                  <a:srgbClr val="FF0000"/>
                </a:solidFill>
              </a:rPr>
              <a:t>may be more susceptible to developing a gambling problem. </a:t>
            </a:r>
          </a:p>
          <a:p>
            <a:endParaRPr lang="en-GB" dirty="0"/>
          </a:p>
        </p:txBody>
      </p:sp>
      <p:sp>
        <p:nvSpPr>
          <p:cNvPr id="4" name="Round Diagonal Corner Rectangle 3"/>
          <p:cNvSpPr/>
          <p:nvPr/>
        </p:nvSpPr>
        <p:spPr>
          <a:xfrm>
            <a:off x="3383184" y="260648"/>
            <a:ext cx="1440160" cy="792088"/>
          </a:xfrm>
          <a:prstGeom prst="round2DiagRect">
            <a:avLst/>
          </a:prstGeom>
          <a:solidFill>
            <a:schemeClr val="accent2">
              <a:lumMod val="40000"/>
              <a:lumOff val="60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smtClean="0">
                <a:solidFill>
                  <a:schemeClr val="tx1"/>
                </a:solidFill>
              </a:rPr>
              <a:t>Aim</a:t>
            </a:r>
            <a:endParaRPr lang="en-GB" sz="2400" dirty="0">
              <a:solidFill>
                <a:schemeClr val="tx1"/>
              </a:solidFill>
            </a:endParaRPr>
          </a:p>
        </p:txBody>
      </p:sp>
      <p:sp>
        <p:nvSpPr>
          <p:cNvPr id="5" name="Round Diagonal Corner Rectangle 4"/>
          <p:cNvSpPr/>
          <p:nvPr/>
        </p:nvSpPr>
        <p:spPr>
          <a:xfrm>
            <a:off x="6444208" y="1287114"/>
            <a:ext cx="2001328" cy="792088"/>
          </a:xfrm>
          <a:prstGeom prst="round2DiagRect">
            <a:avLst/>
          </a:prstGeom>
          <a:solidFill>
            <a:schemeClr val="accent2">
              <a:lumMod val="40000"/>
              <a:lumOff val="60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smtClean="0">
                <a:solidFill>
                  <a:schemeClr val="tx1"/>
                </a:solidFill>
              </a:rPr>
              <a:t>Participants</a:t>
            </a:r>
            <a:endParaRPr lang="en-GB" sz="2400" dirty="0">
              <a:solidFill>
                <a:schemeClr val="tx1"/>
              </a:solidFill>
            </a:endParaRPr>
          </a:p>
        </p:txBody>
      </p:sp>
      <p:sp>
        <p:nvSpPr>
          <p:cNvPr id="6" name="Round Diagonal Corner Rectangle 5"/>
          <p:cNvSpPr/>
          <p:nvPr/>
        </p:nvSpPr>
        <p:spPr>
          <a:xfrm>
            <a:off x="395536" y="1052736"/>
            <a:ext cx="1800200" cy="792088"/>
          </a:xfrm>
          <a:prstGeom prst="round2DiagRect">
            <a:avLst/>
          </a:prstGeom>
          <a:solidFill>
            <a:schemeClr val="accent2">
              <a:lumMod val="40000"/>
              <a:lumOff val="60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smtClean="0">
                <a:solidFill>
                  <a:schemeClr val="tx1"/>
                </a:solidFill>
              </a:rPr>
              <a:t>Measures</a:t>
            </a:r>
            <a:endParaRPr lang="en-GB" sz="2400" dirty="0">
              <a:solidFill>
                <a:schemeClr val="tx1"/>
              </a:solidFill>
            </a:endParaRPr>
          </a:p>
        </p:txBody>
      </p:sp>
      <p:sp>
        <p:nvSpPr>
          <p:cNvPr id="7" name="Round Diagonal Corner Rectangle 6"/>
          <p:cNvSpPr/>
          <p:nvPr/>
        </p:nvSpPr>
        <p:spPr>
          <a:xfrm>
            <a:off x="4845136" y="2888940"/>
            <a:ext cx="1800200" cy="792088"/>
          </a:xfrm>
          <a:prstGeom prst="round2DiagRect">
            <a:avLst/>
          </a:prstGeom>
          <a:solidFill>
            <a:schemeClr val="accent2">
              <a:lumMod val="40000"/>
              <a:lumOff val="60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smtClean="0">
                <a:solidFill>
                  <a:schemeClr val="tx1"/>
                </a:solidFill>
              </a:rPr>
              <a:t>Analysis</a:t>
            </a:r>
            <a:endParaRPr lang="en-GB" sz="2400" dirty="0">
              <a:solidFill>
                <a:schemeClr val="tx1"/>
              </a:solidFill>
            </a:endParaRPr>
          </a:p>
        </p:txBody>
      </p:sp>
      <p:sp>
        <p:nvSpPr>
          <p:cNvPr id="8" name="Round Diagonal Corner Rectangle 7"/>
          <p:cNvSpPr/>
          <p:nvPr/>
        </p:nvSpPr>
        <p:spPr>
          <a:xfrm>
            <a:off x="6948264" y="3573016"/>
            <a:ext cx="1800200" cy="792088"/>
          </a:xfrm>
          <a:prstGeom prst="round2DiagRect">
            <a:avLst/>
          </a:prstGeom>
          <a:solidFill>
            <a:schemeClr val="accent2">
              <a:lumMod val="40000"/>
              <a:lumOff val="60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smtClean="0">
                <a:solidFill>
                  <a:schemeClr val="tx1"/>
                </a:solidFill>
              </a:rPr>
              <a:t>Results</a:t>
            </a:r>
            <a:endParaRPr lang="en-GB" sz="2400" dirty="0">
              <a:solidFill>
                <a:schemeClr val="tx1"/>
              </a:solidFill>
            </a:endParaRPr>
          </a:p>
        </p:txBody>
      </p:sp>
      <p:sp>
        <p:nvSpPr>
          <p:cNvPr id="9" name="Round Diagonal Corner Rectangle 8"/>
          <p:cNvSpPr/>
          <p:nvPr/>
        </p:nvSpPr>
        <p:spPr>
          <a:xfrm>
            <a:off x="2483084" y="5409220"/>
            <a:ext cx="1800200" cy="792088"/>
          </a:xfrm>
          <a:prstGeom prst="round2DiagRect">
            <a:avLst/>
          </a:prstGeom>
          <a:solidFill>
            <a:schemeClr val="accent2">
              <a:lumMod val="40000"/>
              <a:lumOff val="60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smtClean="0">
                <a:solidFill>
                  <a:schemeClr val="tx1"/>
                </a:solidFill>
              </a:rPr>
              <a:t>Discussion</a:t>
            </a:r>
            <a:endParaRPr lang="en-GB" sz="2400" dirty="0">
              <a:solidFill>
                <a:schemeClr val="tx1"/>
              </a:solidFill>
            </a:endParaRPr>
          </a:p>
        </p:txBody>
      </p:sp>
      <p:sp>
        <p:nvSpPr>
          <p:cNvPr id="10" name="Round Diagonal Corner Rectangle 9"/>
          <p:cNvSpPr/>
          <p:nvPr/>
        </p:nvSpPr>
        <p:spPr>
          <a:xfrm>
            <a:off x="2843808" y="2239855"/>
            <a:ext cx="1800200" cy="792088"/>
          </a:xfrm>
          <a:prstGeom prst="round2DiagRect">
            <a:avLst/>
          </a:prstGeom>
          <a:solidFill>
            <a:schemeClr val="accent2">
              <a:lumMod val="40000"/>
              <a:lumOff val="60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smtClean="0">
                <a:solidFill>
                  <a:schemeClr val="tx1"/>
                </a:solidFill>
              </a:rPr>
              <a:t>Hypothesis</a:t>
            </a:r>
            <a:endParaRPr lang="en-GB" sz="2400" dirty="0">
              <a:solidFill>
                <a:schemeClr val="tx1"/>
              </a:solidFill>
            </a:endParaRPr>
          </a:p>
        </p:txBody>
      </p:sp>
    </p:spTree>
    <p:extLst>
      <p:ext uri="{BB962C8B-B14F-4D97-AF65-F5344CB8AC3E}">
        <p14:creationId xmlns:p14="http://schemas.microsoft.com/office/powerpoint/2010/main" val="6042158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5"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decel="50000" fill="hold">
                                          <p:stCondLst>
                                            <p:cond delay="0"/>
                                          </p:stCondLst>
                                        </p:cTn>
                                        <p:tgtEl>
                                          <p:spTgt spid="4"/>
                                        </p:tgtEl>
                                        <p:attrNameLst>
                                          <p:attrName>style.rotation</p:attrName>
                                        </p:attrNameLst>
                                      </p:cBhvr>
                                      <p:tavLst>
                                        <p:tav tm="0">
                                          <p:val>
                                            <p:fltVal val="-90"/>
                                          </p:val>
                                        </p:tav>
                                        <p:tav tm="100000">
                                          <p:val>
                                            <p:fltVal val="0"/>
                                          </p:val>
                                        </p:tav>
                                      </p:tavLst>
                                    </p:anim>
                                    <p:anim calcmode="lin" valueType="num">
                                      <p:cBhvr>
                                        <p:cTn id="8" dur="500" decel="50000" fill="hold">
                                          <p:stCondLst>
                                            <p:cond delay="0"/>
                                          </p:stCondLst>
                                        </p:cTn>
                                        <p:tgtEl>
                                          <p:spTgt spid="4"/>
                                        </p:tgtEl>
                                        <p:attrNameLst>
                                          <p:attrName>ppt_w</p:attrName>
                                        </p:attrNameLst>
                                      </p:cBhvr>
                                      <p:tavLst>
                                        <p:tav tm="0">
                                          <p:val>
                                            <p:strVal val="#ppt_w"/>
                                          </p:val>
                                        </p:tav>
                                        <p:tav tm="100000">
                                          <p:val>
                                            <p:strVal val="#ppt_w*.05"/>
                                          </p:val>
                                        </p:tav>
                                      </p:tavLst>
                                    </p:anim>
                                    <p:anim calcmode="lin" valueType="num">
                                      <p:cBhvr>
                                        <p:cTn id="9" dur="500" accel="50000" fill="hold">
                                          <p:stCondLst>
                                            <p:cond delay="500"/>
                                          </p:stCondLst>
                                        </p:cTn>
                                        <p:tgtEl>
                                          <p:spTgt spid="4"/>
                                        </p:tgtEl>
                                        <p:attrNameLst>
                                          <p:attrName>ppt_w</p:attrName>
                                        </p:attrNameLst>
                                      </p:cBhvr>
                                      <p:tavLst>
                                        <p:tav tm="0">
                                          <p:val>
                                            <p:strVal val="#ppt_w*.05"/>
                                          </p:val>
                                        </p:tav>
                                        <p:tav tm="100000">
                                          <p:val>
                                            <p:strVal val="#ppt_w"/>
                                          </p:val>
                                        </p:tav>
                                      </p:tavLst>
                                    </p:anim>
                                    <p:anim calcmode="lin" valueType="num">
                                      <p:cBhvr>
                                        <p:cTn id="10" dur="1000" fill="hold"/>
                                        <p:tgtEl>
                                          <p:spTgt spid="4"/>
                                        </p:tgtEl>
                                        <p:attrNameLst>
                                          <p:attrName>ppt_h</p:attrName>
                                        </p:attrNameLst>
                                      </p:cBhvr>
                                      <p:tavLst>
                                        <p:tav tm="0">
                                          <p:val>
                                            <p:strVal val="#ppt_h"/>
                                          </p:val>
                                        </p:tav>
                                        <p:tav tm="100000">
                                          <p:val>
                                            <p:strVal val="#ppt_h"/>
                                          </p:val>
                                        </p:tav>
                                      </p:tavLst>
                                    </p:anim>
                                    <p:anim calcmode="lin" valueType="num">
                                      <p:cBhvr>
                                        <p:cTn id="11" dur="500" decel="50000" fill="hold">
                                          <p:stCondLst>
                                            <p:cond delay="0"/>
                                          </p:stCondLst>
                                        </p:cTn>
                                        <p:tgtEl>
                                          <p:spTgt spid="4"/>
                                        </p:tgtEl>
                                        <p:attrNameLst>
                                          <p:attrName>ppt_x</p:attrName>
                                        </p:attrNameLst>
                                      </p:cBhvr>
                                      <p:tavLst>
                                        <p:tav tm="0">
                                          <p:val>
                                            <p:strVal val="#ppt_x+.4"/>
                                          </p:val>
                                        </p:tav>
                                        <p:tav tm="100000">
                                          <p:val>
                                            <p:strVal val="#ppt_x"/>
                                          </p:val>
                                        </p:tav>
                                      </p:tavLst>
                                    </p:anim>
                                    <p:anim calcmode="lin" valueType="num">
                                      <p:cBhvr>
                                        <p:cTn id="12" dur="500" decel="50000" fill="hold">
                                          <p:stCondLst>
                                            <p:cond delay="0"/>
                                          </p:stCondLst>
                                        </p:cTn>
                                        <p:tgtEl>
                                          <p:spTgt spid="4"/>
                                        </p:tgtEl>
                                        <p:attrNameLst>
                                          <p:attrName>ppt_y</p:attrName>
                                        </p:attrNameLst>
                                      </p:cBhvr>
                                      <p:tavLst>
                                        <p:tav tm="0">
                                          <p:val>
                                            <p:strVal val="#ppt_y-.2"/>
                                          </p:val>
                                        </p:tav>
                                        <p:tav tm="100000">
                                          <p:val>
                                            <p:strVal val="#ppt_y+.1"/>
                                          </p:val>
                                        </p:tav>
                                      </p:tavLst>
                                    </p:anim>
                                    <p:anim calcmode="lin" valueType="num">
                                      <p:cBhvr>
                                        <p:cTn id="13" dur="500" accel="50000" fill="hold">
                                          <p:stCondLst>
                                            <p:cond delay="500"/>
                                          </p:stCondLst>
                                        </p:cTn>
                                        <p:tgtEl>
                                          <p:spTgt spid="4"/>
                                        </p:tgtEl>
                                        <p:attrNameLst>
                                          <p:attrName>ppt_y</p:attrName>
                                        </p:attrNameLst>
                                      </p:cBhvr>
                                      <p:tavLst>
                                        <p:tav tm="0">
                                          <p:val>
                                            <p:strVal val="#ppt_y+.1"/>
                                          </p:val>
                                        </p:tav>
                                        <p:tav tm="100000">
                                          <p:val>
                                            <p:strVal val="#ppt_y"/>
                                          </p:val>
                                        </p:tav>
                                      </p:tavLst>
                                    </p:anim>
                                    <p:animEffect transition="in" filter="fade">
                                      <p:cBhvr>
                                        <p:cTn id="14" dur="1000" decel="50000">
                                          <p:stCondLst>
                                            <p:cond delay="0"/>
                                          </p:stCondLst>
                                        </p:cTn>
                                        <p:tgtEl>
                                          <p:spTgt spid="4"/>
                                        </p:tgtEl>
                                      </p:cBhvr>
                                    </p:animEffect>
                                  </p:childTnLst>
                                </p:cTn>
                              </p:par>
                            </p:childTnLst>
                          </p:cTn>
                        </p:par>
                      </p:childTnLst>
                    </p:cTn>
                  </p:par>
                  <p:par>
                    <p:cTn id="15" fill="hold">
                      <p:stCondLst>
                        <p:cond delay="indefinite"/>
                      </p:stCondLst>
                      <p:childTnLst>
                        <p:par>
                          <p:cTn id="16" fill="hold">
                            <p:stCondLst>
                              <p:cond delay="0"/>
                            </p:stCondLst>
                            <p:childTnLst>
                              <p:par>
                                <p:cTn id="17" presetID="25" presetClass="exit" presetSubtype="0" fill="hold" grpId="1" nodeType="clickEffect">
                                  <p:stCondLst>
                                    <p:cond delay="0"/>
                                  </p:stCondLst>
                                  <p:childTnLst>
                                    <p:animEffect transition="out" filter="fade">
                                      <p:cBhvr>
                                        <p:cTn id="18" dur="1000" accel="50000">
                                          <p:stCondLst>
                                            <p:cond delay="0"/>
                                          </p:stCondLst>
                                        </p:cTn>
                                        <p:tgtEl>
                                          <p:spTgt spid="4"/>
                                        </p:tgtEl>
                                      </p:cBhvr>
                                    </p:animEffect>
                                    <p:anim calcmode="lin" valueType="num">
                                      <p:cBhvr>
                                        <p:cTn id="19" dur="500" accel="50000">
                                          <p:stCondLst>
                                            <p:cond delay="0"/>
                                          </p:stCondLst>
                                        </p:cTn>
                                        <p:tgtEl>
                                          <p:spTgt spid="4"/>
                                        </p:tgtEl>
                                        <p:attrNameLst>
                                          <p:attrName>ppt_y</p:attrName>
                                        </p:attrNameLst>
                                      </p:cBhvr>
                                      <p:tavLst>
                                        <p:tav tm="0">
                                          <p:val>
                                            <p:strVal val="ppt_y"/>
                                          </p:val>
                                        </p:tav>
                                        <p:tav tm="100000">
                                          <p:val>
                                            <p:strVal val="ppt_y+.1"/>
                                          </p:val>
                                        </p:tav>
                                      </p:tavLst>
                                    </p:anim>
                                    <p:anim calcmode="lin" valueType="num">
                                      <p:cBhvr>
                                        <p:cTn id="20" dur="500" decel="50000">
                                          <p:stCondLst>
                                            <p:cond delay="500"/>
                                          </p:stCondLst>
                                        </p:cTn>
                                        <p:tgtEl>
                                          <p:spTgt spid="4"/>
                                        </p:tgtEl>
                                        <p:attrNameLst>
                                          <p:attrName>ppt_y</p:attrName>
                                        </p:attrNameLst>
                                      </p:cBhvr>
                                      <p:tavLst>
                                        <p:tav tm="0">
                                          <p:val>
                                            <p:strVal val="ppt_y"/>
                                          </p:val>
                                        </p:tav>
                                        <p:tav tm="100000">
                                          <p:val>
                                            <p:strVal val="ppt_y-.1"/>
                                          </p:val>
                                        </p:tav>
                                      </p:tavLst>
                                    </p:anim>
                                    <p:anim calcmode="lin" valueType="num">
                                      <p:cBhvr>
                                        <p:cTn id="21" dur="500" accel="50000">
                                          <p:stCondLst>
                                            <p:cond delay="500"/>
                                          </p:stCondLst>
                                        </p:cTn>
                                        <p:tgtEl>
                                          <p:spTgt spid="4"/>
                                        </p:tgtEl>
                                        <p:attrNameLst>
                                          <p:attrName>ppt_x</p:attrName>
                                        </p:attrNameLst>
                                      </p:cBhvr>
                                      <p:tavLst>
                                        <p:tav tm="0">
                                          <p:val>
                                            <p:strVal val="ppt_x"/>
                                          </p:val>
                                        </p:tav>
                                        <p:tav tm="100000">
                                          <p:val>
                                            <p:strVal val="ppt_x+.4"/>
                                          </p:val>
                                        </p:tav>
                                      </p:tavLst>
                                    </p:anim>
                                    <p:anim calcmode="lin" valueType="num">
                                      <p:cBhvr>
                                        <p:cTn id="22" dur="1000"/>
                                        <p:tgtEl>
                                          <p:spTgt spid="4"/>
                                        </p:tgtEl>
                                        <p:attrNameLst>
                                          <p:attrName>ppt_h</p:attrName>
                                        </p:attrNameLst>
                                      </p:cBhvr>
                                      <p:tavLst>
                                        <p:tav tm="0">
                                          <p:val>
                                            <p:strVal val="ppt_h"/>
                                          </p:val>
                                        </p:tav>
                                        <p:tav tm="100000">
                                          <p:val>
                                            <p:strVal val="ppt_h"/>
                                          </p:val>
                                        </p:tav>
                                      </p:tavLst>
                                    </p:anim>
                                    <p:anim calcmode="lin" valueType="num">
                                      <p:cBhvr>
                                        <p:cTn id="23" dur="500" accel="50000">
                                          <p:stCondLst>
                                            <p:cond delay="0"/>
                                          </p:stCondLst>
                                        </p:cTn>
                                        <p:tgtEl>
                                          <p:spTgt spid="4"/>
                                        </p:tgtEl>
                                        <p:attrNameLst>
                                          <p:attrName>ppt_w</p:attrName>
                                        </p:attrNameLst>
                                      </p:cBhvr>
                                      <p:tavLst>
                                        <p:tav tm="0">
                                          <p:val>
                                            <p:strVal val="ppt_w"/>
                                          </p:val>
                                        </p:tav>
                                        <p:tav tm="100000">
                                          <p:val>
                                            <p:strVal val="ppt_w*.05"/>
                                          </p:val>
                                        </p:tav>
                                      </p:tavLst>
                                    </p:anim>
                                    <p:anim calcmode="lin" valueType="num">
                                      <p:cBhvr>
                                        <p:cTn id="24" dur="500" decel="50000">
                                          <p:stCondLst>
                                            <p:cond delay="500"/>
                                          </p:stCondLst>
                                        </p:cTn>
                                        <p:tgtEl>
                                          <p:spTgt spid="4"/>
                                        </p:tgtEl>
                                        <p:attrNameLst>
                                          <p:attrName>ppt_w</p:attrName>
                                        </p:attrNameLst>
                                      </p:cBhvr>
                                      <p:tavLst>
                                        <p:tav tm="0">
                                          <p:val>
                                            <p:strVal val="ppt_w"/>
                                          </p:val>
                                        </p:tav>
                                        <p:tav tm="100000">
                                          <p:val>
                                            <p:strVal val="ppt_w/.05"/>
                                          </p:val>
                                        </p:tav>
                                      </p:tavLst>
                                    </p:anim>
                                    <p:anim calcmode="lin" valueType="num">
                                      <p:cBhvr>
                                        <p:cTn id="25" dur="500" accel="50000">
                                          <p:stCondLst>
                                            <p:cond delay="500"/>
                                          </p:stCondLst>
                                        </p:cTn>
                                        <p:tgtEl>
                                          <p:spTgt spid="4"/>
                                        </p:tgtEl>
                                        <p:attrNameLst>
                                          <p:attrName>style.rotation</p:attrName>
                                        </p:attrNameLst>
                                      </p:cBhvr>
                                      <p:tavLst>
                                        <p:tav tm="0">
                                          <p:val>
                                            <p:fltVal val="0"/>
                                          </p:val>
                                        </p:tav>
                                        <p:tav tm="100000">
                                          <p:val>
                                            <p:fltVal val="-90"/>
                                          </p:val>
                                        </p:tav>
                                      </p:tavLst>
                                    </p:anim>
                                    <p:set>
                                      <p:cBhvr>
                                        <p:cTn id="26" dur="1" fill="hold">
                                          <p:stCondLst>
                                            <p:cond delay="999"/>
                                          </p:stCondLst>
                                        </p:cTn>
                                        <p:tgtEl>
                                          <p:spTgt spid="4"/>
                                        </p:tgtEl>
                                        <p:attrNameLst>
                                          <p:attrName>style.visibility</p:attrName>
                                        </p:attrNameLst>
                                      </p:cBhvr>
                                      <p:to>
                                        <p:strVal val="hidden"/>
                                      </p:to>
                                    </p:set>
                                  </p:childTnLst>
                                </p:cTn>
                              </p:par>
                              <p:par>
                                <p:cTn id="27" presetID="25" presetClass="entr" presetSubtype="0" fill="hold" grpId="0" nodeType="withEffect">
                                  <p:stCondLst>
                                    <p:cond delay="0"/>
                                  </p:stCondLst>
                                  <p:childTnLst>
                                    <p:set>
                                      <p:cBhvr>
                                        <p:cTn id="28" dur="1" fill="hold">
                                          <p:stCondLst>
                                            <p:cond delay="0"/>
                                          </p:stCondLst>
                                        </p:cTn>
                                        <p:tgtEl>
                                          <p:spTgt spid="5"/>
                                        </p:tgtEl>
                                        <p:attrNameLst>
                                          <p:attrName>style.visibility</p:attrName>
                                        </p:attrNameLst>
                                      </p:cBhvr>
                                      <p:to>
                                        <p:strVal val="visible"/>
                                      </p:to>
                                    </p:set>
                                    <p:anim calcmode="lin" valueType="num">
                                      <p:cBhvr>
                                        <p:cTn id="29" dur="500" decel="50000" fill="hold">
                                          <p:stCondLst>
                                            <p:cond delay="0"/>
                                          </p:stCondLst>
                                        </p:cTn>
                                        <p:tgtEl>
                                          <p:spTgt spid="5"/>
                                        </p:tgtEl>
                                        <p:attrNameLst>
                                          <p:attrName>style.rotation</p:attrName>
                                        </p:attrNameLst>
                                      </p:cBhvr>
                                      <p:tavLst>
                                        <p:tav tm="0">
                                          <p:val>
                                            <p:fltVal val="-90"/>
                                          </p:val>
                                        </p:tav>
                                        <p:tav tm="100000">
                                          <p:val>
                                            <p:fltVal val="0"/>
                                          </p:val>
                                        </p:tav>
                                      </p:tavLst>
                                    </p:anim>
                                    <p:anim calcmode="lin" valueType="num">
                                      <p:cBhvr>
                                        <p:cTn id="30" dur="500" decel="50000" fill="hold">
                                          <p:stCondLst>
                                            <p:cond delay="0"/>
                                          </p:stCondLst>
                                        </p:cTn>
                                        <p:tgtEl>
                                          <p:spTgt spid="5"/>
                                        </p:tgtEl>
                                        <p:attrNameLst>
                                          <p:attrName>ppt_w</p:attrName>
                                        </p:attrNameLst>
                                      </p:cBhvr>
                                      <p:tavLst>
                                        <p:tav tm="0">
                                          <p:val>
                                            <p:strVal val="#ppt_w"/>
                                          </p:val>
                                        </p:tav>
                                        <p:tav tm="100000">
                                          <p:val>
                                            <p:strVal val="#ppt_w*.05"/>
                                          </p:val>
                                        </p:tav>
                                      </p:tavLst>
                                    </p:anim>
                                    <p:anim calcmode="lin" valueType="num">
                                      <p:cBhvr>
                                        <p:cTn id="31" dur="500" accel="50000" fill="hold">
                                          <p:stCondLst>
                                            <p:cond delay="500"/>
                                          </p:stCondLst>
                                        </p:cTn>
                                        <p:tgtEl>
                                          <p:spTgt spid="5"/>
                                        </p:tgtEl>
                                        <p:attrNameLst>
                                          <p:attrName>ppt_w</p:attrName>
                                        </p:attrNameLst>
                                      </p:cBhvr>
                                      <p:tavLst>
                                        <p:tav tm="0">
                                          <p:val>
                                            <p:strVal val="#ppt_w*.05"/>
                                          </p:val>
                                        </p:tav>
                                        <p:tav tm="100000">
                                          <p:val>
                                            <p:strVal val="#ppt_w"/>
                                          </p:val>
                                        </p:tav>
                                      </p:tavLst>
                                    </p:anim>
                                    <p:anim calcmode="lin" valueType="num">
                                      <p:cBhvr>
                                        <p:cTn id="32" dur="1000" fill="hold"/>
                                        <p:tgtEl>
                                          <p:spTgt spid="5"/>
                                        </p:tgtEl>
                                        <p:attrNameLst>
                                          <p:attrName>ppt_h</p:attrName>
                                        </p:attrNameLst>
                                      </p:cBhvr>
                                      <p:tavLst>
                                        <p:tav tm="0">
                                          <p:val>
                                            <p:strVal val="#ppt_h"/>
                                          </p:val>
                                        </p:tav>
                                        <p:tav tm="100000">
                                          <p:val>
                                            <p:strVal val="#ppt_h"/>
                                          </p:val>
                                        </p:tav>
                                      </p:tavLst>
                                    </p:anim>
                                    <p:anim calcmode="lin" valueType="num">
                                      <p:cBhvr>
                                        <p:cTn id="33" dur="500" decel="50000" fill="hold">
                                          <p:stCondLst>
                                            <p:cond delay="0"/>
                                          </p:stCondLst>
                                        </p:cTn>
                                        <p:tgtEl>
                                          <p:spTgt spid="5"/>
                                        </p:tgtEl>
                                        <p:attrNameLst>
                                          <p:attrName>ppt_x</p:attrName>
                                        </p:attrNameLst>
                                      </p:cBhvr>
                                      <p:tavLst>
                                        <p:tav tm="0">
                                          <p:val>
                                            <p:strVal val="#ppt_x+.4"/>
                                          </p:val>
                                        </p:tav>
                                        <p:tav tm="100000">
                                          <p:val>
                                            <p:strVal val="#ppt_x"/>
                                          </p:val>
                                        </p:tav>
                                      </p:tavLst>
                                    </p:anim>
                                    <p:anim calcmode="lin" valueType="num">
                                      <p:cBhvr>
                                        <p:cTn id="34" dur="500" decel="50000" fill="hold">
                                          <p:stCondLst>
                                            <p:cond delay="0"/>
                                          </p:stCondLst>
                                        </p:cTn>
                                        <p:tgtEl>
                                          <p:spTgt spid="5"/>
                                        </p:tgtEl>
                                        <p:attrNameLst>
                                          <p:attrName>ppt_y</p:attrName>
                                        </p:attrNameLst>
                                      </p:cBhvr>
                                      <p:tavLst>
                                        <p:tav tm="0">
                                          <p:val>
                                            <p:strVal val="#ppt_y-.2"/>
                                          </p:val>
                                        </p:tav>
                                        <p:tav tm="100000">
                                          <p:val>
                                            <p:strVal val="#ppt_y+.1"/>
                                          </p:val>
                                        </p:tav>
                                      </p:tavLst>
                                    </p:anim>
                                    <p:anim calcmode="lin" valueType="num">
                                      <p:cBhvr>
                                        <p:cTn id="35" dur="500" accel="50000" fill="hold">
                                          <p:stCondLst>
                                            <p:cond delay="500"/>
                                          </p:stCondLst>
                                        </p:cTn>
                                        <p:tgtEl>
                                          <p:spTgt spid="5"/>
                                        </p:tgtEl>
                                        <p:attrNameLst>
                                          <p:attrName>ppt_y</p:attrName>
                                        </p:attrNameLst>
                                      </p:cBhvr>
                                      <p:tavLst>
                                        <p:tav tm="0">
                                          <p:val>
                                            <p:strVal val="#ppt_y+.1"/>
                                          </p:val>
                                        </p:tav>
                                        <p:tav tm="100000">
                                          <p:val>
                                            <p:strVal val="#ppt_y"/>
                                          </p:val>
                                        </p:tav>
                                      </p:tavLst>
                                    </p:anim>
                                    <p:animEffect transition="in" filter="fade">
                                      <p:cBhvr>
                                        <p:cTn id="36" dur="1000" decel="50000">
                                          <p:stCondLst>
                                            <p:cond delay="0"/>
                                          </p:stCondLst>
                                        </p:cTn>
                                        <p:tgtEl>
                                          <p:spTgt spid="5"/>
                                        </p:tgtEl>
                                      </p:cBhvr>
                                    </p:animEffect>
                                  </p:childTnLst>
                                </p:cTn>
                              </p:par>
                            </p:childTnLst>
                          </p:cTn>
                        </p:par>
                      </p:childTnLst>
                    </p:cTn>
                  </p:par>
                  <p:par>
                    <p:cTn id="37" fill="hold">
                      <p:stCondLst>
                        <p:cond delay="indefinite"/>
                      </p:stCondLst>
                      <p:childTnLst>
                        <p:par>
                          <p:cTn id="38" fill="hold">
                            <p:stCondLst>
                              <p:cond delay="0"/>
                            </p:stCondLst>
                            <p:childTnLst>
                              <p:par>
                                <p:cTn id="39" presetID="25" presetClass="exit" presetSubtype="0" fill="hold" grpId="1" nodeType="clickEffect">
                                  <p:stCondLst>
                                    <p:cond delay="0"/>
                                  </p:stCondLst>
                                  <p:childTnLst>
                                    <p:animEffect transition="out" filter="fade">
                                      <p:cBhvr>
                                        <p:cTn id="40" dur="1000" accel="50000">
                                          <p:stCondLst>
                                            <p:cond delay="0"/>
                                          </p:stCondLst>
                                        </p:cTn>
                                        <p:tgtEl>
                                          <p:spTgt spid="5"/>
                                        </p:tgtEl>
                                      </p:cBhvr>
                                    </p:animEffect>
                                    <p:anim calcmode="lin" valueType="num">
                                      <p:cBhvr>
                                        <p:cTn id="41" dur="500" accel="50000">
                                          <p:stCondLst>
                                            <p:cond delay="0"/>
                                          </p:stCondLst>
                                        </p:cTn>
                                        <p:tgtEl>
                                          <p:spTgt spid="5"/>
                                        </p:tgtEl>
                                        <p:attrNameLst>
                                          <p:attrName>ppt_y</p:attrName>
                                        </p:attrNameLst>
                                      </p:cBhvr>
                                      <p:tavLst>
                                        <p:tav tm="0">
                                          <p:val>
                                            <p:strVal val="ppt_y"/>
                                          </p:val>
                                        </p:tav>
                                        <p:tav tm="100000">
                                          <p:val>
                                            <p:strVal val="ppt_y+.1"/>
                                          </p:val>
                                        </p:tav>
                                      </p:tavLst>
                                    </p:anim>
                                    <p:anim calcmode="lin" valueType="num">
                                      <p:cBhvr>
                                        <p:cTn id="42" dur="500" decel="50000">
                                          <p:stCondLst>
                                            <p:cond delay="500"/>
                                          </p:stCondLst>
                                        </p:cTn>
                                        <p:tgtEl>
                                          <p:spTgt spid="5"/>
                                        </p:tgtEl>
                                        <p:attrNameLst>
                                          <p:attrName>ppt_y</p:attrName>
                                        </p:attrNameLst>
                                      </p:cBhvr>
                                      <p:tavLst>
                                        <p:tav tm="0">
                                          <p:val>
                                            <p:strVal val="ppt_y"/>
                                          </p:val>
                                        </p:tav>
                                        <p:tav tm="100000">
                                          <p:val>
                                            <p:strVal val="ppt_y-.1"/>
                                          </p:val>
                                        </p:tav>
                                      </p:tavLst>
                                    </p:anim>
                                    <p:anim calcmode="lin" valueType="num">
                                      <p:cBhvr>
                                        <p:cTn id="43" dur="500" accel="50000">
                                          <p:stCondLst>
                                            <p:cond delay="500"/>
                                          </p:stCondLst>
                                        </p:cTn>
                                        <p:tgtEl>
                                          <p:spTgt spid="5"/>
                                        </p:tgtEl>
                                        <p:attrNameLst>
                                          <p:attrName>ppt_x</p:attrName>
                                        </p:attrNameLst>
                                      </p:cBhvr>
                                      <p:tavLst>
                                        <p:tav tm="0">
                                          <p:val>
                                            <p:strVal val="ppt_x"/>
                                          </p:val>
                                        </p:tav>
                                        <p:tav tm="100000">
                                          <p:val>
                                            <p:strVal val="ppt_x+.4"/>
                                          </p:val>
                                        </p:tav>
                                      </p:tavLst>
                                    </p:anim>
                                    <p:anim calcmode="lin" valueType="num">
                                      <p:cBhvr>
                                        <p:cTn id="44" dur="1000"/>
                                        <p:tgtEl>
                                          <p:spTgt spid="5"/>
                                        </p:tgtEl>
                                        <p:attrNameLst>
                                          <p:attrName>ppt_h</p:attrName>
                                        </p:attrNameLst>
                                      </p:cBhvr>
                                      <p:tavLst>
                                        <p:tav tm="0">
                                          <p:val>
                                            <p:strVal val="ppt_h"/>
                                          </p:val>
                                        </p:tav>
                                        <p:tav tm="100000">
                                          <p:val>
                                            <p:strVal val="ppt_h"/>
                                          </p:val>
                                        </p:tav>
                                      </p:tavLst>
                                    </p:anim>
                                    <p:anim calcmode="lin" valueType="num">
                                      <p:cBhvr>
                                        <p:cTn id="45" dur="500" accel="50000">
                                          <p:stCondLst>
                                            <p:cond delay="0"/>
                                          </p:stCondLst>
                                        </p:cTn>
                                        <p:tgtEl>
                                          <p:spTgt spid="5"/>
                                        </p:tgtEl>
                                        <p:attrNameLst>
                                          <p:attrName>ppt_w</p:attrName>
                                        </p:attrNameLst>
                                      </p:cBhvr>
                                      <p:tavLst>
                                        <p:tav tm="0">
                                          <p:val>
                                            <p:strVal val="ppt_w"/>
                                          </p:val>
                                        </p:tav>
                                        <p:tav tm="100000">
                                          <p:val>
                                            <p:strVal val="ppt_w*.05"/>
                                          </p:val>
                                        </p:tav>
                                      </p:tavLst>
                                    </p:anim>
                                    <p:anim calcmode="lin" valueType="num">
                                      <p:cBhvr>
                                        <p:cTn id="46" dur="500" decel="50000">
                                          <p:stCondLst>
                                            <p:cond delay="500"/>
                                          </p:stCondLst>
                                        </p:cTn>
                                        <p:tgtEl>
                                          <p:spTgt spid="5"/>
                                        </p:tgtEl>
                                        <p:attrNameLst>
                                          <p:attrName>ppt_w</p:attrName>
                                        </p:attrNameLst>
                                      </p:cBhvr>
                                      <p:tavLst>
                                        <p:tav tm="0">
                                          <p:val>
                                            <p:strVal val="ppt_w"/>
                                          </p:val>
                                        </p:tav>
                                        <p:tav tm="100000">
                                          <p:val>
                                            <p:strVal val="ppt_w/.05"/>
                                          </p:val>
                                        </p:tav>
                                      </p:tavLst>
                                    </p:anim>
                                    <p:anim calcmode="lin" valueType="num">
                                      <p:cBhvr>
                                        <p:cTn id="47" dur="500" accel="50000">
                                          <p:stCondLst>
                                            <p:cond delay="500"/>
                                          </p:stCondLst>
                                        </p:cTn>
                                        <p:tgtEl>
                                          <p:spTgt spid="5"/>
                                        </p:tgtEl>
                                        <p:attrNameLst>
                                          <p:attrName>style.rotation</p:attrName>
                                        </p:attrNameLst>
                                      </p:cBhvr>
                                      <p:tavLst>
                                        <p:tav tm="0">
                                          <p:val>
                                            <p:fltVal val="0"/>
                                          </p:val>
                                        </p:tav>
                                        <p:tav tm="100000">
                                          <p:val>
                                            <p:fltVal val="-90"/>
                                          </p:val>
                                        </p:tav>
                                      </p:tavLst>
                                    </p:anim>
                                    <p:set>
                                      <p:cBhvr>
                                        <p:cTn id="48" dur="1" fill="hold">
                                          <p:stCondLst>
                                            <p:cond delay="999"/>
                                          </p:stCondLst>
                                        </p:cTn>
                                        <p:tgtEl>
                                          <p:spTgt spid="5"/>
                                        </p:tgtEl>
                                        <p:attrNameLst>
                                          <p:attrName>style.visibility</p:attrName>
                                        </p:attrNameLst>
                                      </p:cBhvr>
                                      <p:to>
                                        <p:strVal val="hidden"/>
                                      </p:to>
                                    </p:set>
                                  </p:childTnLst>
                                </p:cTn>
                              </p:par>
                              <p:par>
                                <p:cTn id="49" presetID="25" presetClass="entr" presetSubtype="0" fill="hold" grpId="0" nodeType="withEffect">
                                  <p:stCondLst>
                                    <p:cond delay="0"/>
                                  </p:stCondLst>
                                  <p:childTnLst>
                                    <p:set>
                                      <p:cBhvr>
                                        <p:cTn id="50" dur="1" fill="hold">
                                          <p:stCondLst>
                                            <p:cond delay="0"/>
                                          </p:stCondLst>
                                        </p:cTn>
                                        <p:tgtEl>
                                          <p:spTgt spid="6"/>
                                        </p:tgtEl>
                                        <p:attrNameLst>
                                          <p:attrName>style.visibility</p:attrName>
                                        </p:attrNameLst>
                                      </p:cBhvr>
                                      <p:to>
                                        <p:strVal val="visible"/>
                                      </p:to>
                                    </p:set>
                                    <p:anim calcmode="lin" valueType="num">
                                      <p:cBhvr>
                                        <p:cTn id="51" dur="500" decel="50000" fill="hold">
                                          <p:stCondLst>
                                            <p:cond delay="0"/>
                                          </p:stCondLst>
                                        </p:cTn>
                                        <p:tgtEl>
                                          <p:spTgt spid="6"/>
                                        </p:tgtEl>
                                        <p:attrNameLst>
                                          <p:attrName>style.rotation</p:attrName>
                                        </p:attrNameLst>
                                      </p:cBhvr>
                                      <p:tavLst>
                                        <p:tav tm="0">
                                          <p:val>
                                            <p:fltVal val="-90"/>
                                          </p:val>
                                        </p:tav>
                                        <p:tav tm="100000">
                                          <p:val>
                                            <p:fltVal val="0"/>
                                          </p:val>
                                        </p:tav>
                                      </p:tavLst>
                                    </p:anim>
                                    <p:anim calcmode="lin" valueType="num">
                                      <p:cBhvr>
                                        <p:cTn id="52" dur="500" decel="50000" fill="hold">
                                          <p:stCondLst>
                                            <p:cond delay="0"/>
                                          </p:stCondLst>
                                        </p:cTn>
                                        <p:tgtEl>
                                          <p:spTgt spid="6"/>
                                        </p:tgtEl>
                                        <p:attrNameLst>
                                          <p:attrName>ppt_w</p:attrName>
                                        </p:attrNameLst>
                                      </p:cBhvr>
                                      <p:tavLst>
                                        <p:tav tm="0">
                                          <p:val>
                                            <p:strVal val="#ppt_w"/>
                                          </p:val>
                                        </p:tav>
                                        <p:tav tm="100000">
                                          <p:val>
                                            <p:strVal val="#ppt_w*.05"/>
                                          </p:val>
                                        </p:tav>
                                      </p:tavLst>
                                    </p:anim>
                                    <p:anim calcmode="lin" valueType="num">
                                      <p:cBhvr>
                                        <p:cTn id="53" dur="500" accel="50000" fill="hold">
                                          <p:stCondLst>
                                            <p:cond delay="500"/>
                                          </p:stCondLst>
                                        </p:cTn>
                                        <p:tgtEl>
                                          <p:spTgt spid="6"/>
                                        </p:tgtEl>
                                        <p:attrNameLst>
                                          <p:attrName>ppt_w</p:attrName>
                                        </p:attrNameLst>
                                      </p:cBhvr>
                                      <p:tavLst>
                                        <p:tav tm="0">
                                          <p:val>
                                            <p:strVal val="#ppt_w*.05"/>
                                          </p:val>
                                        </p:tav>
                                        <p:tav tm="100000">
                                          <p:val>
                                            <p:strVal val="#ppt_w"/>
                                          </p:val>
                                        </p:tav>
                                      </p:tavLst>
                                    </p:anim>
                                    <p:anim calcmode="lin" valueType="num">
                                      <p:cBhvr>
                                        <p:cTn id="54" dur="1000" fill="hold"/>
                                        <p:tgtEl>
                                          <p:spTgt spid="6"/>
                                        </p:tgtEl>
                                        <p:attrNameLst>
                                          <p:attrName>ppt_h</p:attrName>
                                        </p:attrNameLst>
                                      </p:cBhvr>
                                      <p:tavLst>
                                        <p:tav tm="0">
                                          <p:val>
                                            <p:strVal val="#ppt_h"/>
                                          </p:val>
                                        </p:tav>
                                        <p:tav tm="100000">
                                          <p:val>
                                            <p:strVal val="#ppt_h"/>
                                          </p:val>
                                        </p:tav>
                                      </p:tavLst>
                                    </p:anim>
                                    <p:anim calcmode="lin" valueType="num">
                                      <p:cBhvr>
                                        <p:cTn id="55" dur="500" decel="50000" fill="hold">
                                          <p:stCondLst>
                                            <p:cond delay="0"/>
                                          </p:stCondLst>
                                        </p:cTn>
                                        <p:tgtEl>
                                          <p:spTgt spid="6"/>
                                        </p:tgtEl>
                                        <p:attrNameLst>
                                          <p:attrName>ppt_x</p:attrName>
                                        </p:attrNameLst>
                                      </p:cBhvr>
                                      <p:tavLst>
                                        <p:tav tm="0">
                                          <p:val>
                                            <p:strVal val="#ppt_x+.4"/>
                                          </p:val>
                                        </p:tav>
                                        <p:tav tm="100000">
                                          <p:val>
                                            <p:strVal val="#ppt_x"/>
                                          </p:val>
                                        </p:tav>
                                      </p:tavLst>
                                    </p:anim>
                                    <p:anim calcmode="lin" valueType="num">
                                      <p:cBhvr>
                                        <p:cTn id="56" dur="500" decel="50000" fill="hold">
                                          <p:stCondLst>
                                            <p:cond delay="0"/>
                                          </p:stCondLst>
                                        </p:cTn>
                                        <p:tgtEl>
                                          <p:spTgt spid="6"/>
                                        </p:tgtEl>
                                        <p:attrNameLst>
                                          <p:attrName>ppt_y</p:attrName>
                                        </p:attrNameLst>
                                      </p:cBhvr>
                                      <p:tavLst>
                                        <p:tav tm="0">
                                          <p:val>
                                            <p:strVal val="#ppt_y-.2"/>
                                          </p:val>
                                        </p:tav>
                                        <p:tav tm="100000">
                                          <p:val>
                                            <p:strVal val="#ppt_y+.1"/>
                                          </p:val>
                                        </p:tav>
                                      </p:tavLst>
                                    </p:anim>
                                    <p:anim calcmode="lin" valueType="num">
                                      <p:cBhvr>
                                        <p:cTn id="57" dur="500" accel="50000" fill="hold">
                                          <p:stCondLst>
                                            <p:cond delay="500"/>
                                          </p:stCondLst>
                                        </p:cTn>
                                        <p:tgtEl>
                                          <p:spTgt spid="6"/>
                                        </p:tgtEl>
                                        <p:attrNameLst>
                                          <p:attrName>ppt_y</p:attrName>
                                        </p:attrNameLst>
                                      </p:cBhvr>
                                      <p:tavLst>
                                        <p:tav tm="0">
                                          <p:val>
                                            <p:strVal val="#ppt_y+.1"/>
                                          </p:val>
                                        </p:tav>
                                        <p:tav tm="100000">
                                          <p:val>
                                            <p:strVal val="#ppt_y"/>
                                          </p:val>
                                        </p:tav>
                                      </p:tavLst>
                                    </p:anim>
                                    <p:animEffect transition="in" filter="fade">
                                      <p:cBhvr>
                                        <p:cTn id="58" dur="1000" decel="50000">
                                          <p:stCondLst>
                                            <p:cond delay="0"/>
                                          </p:stCondLst>
                                        </p:cTn>
                                        <p:tgtEl>
                                          <p:spTgt spid="6"/>
                                        </p:tgtEl>
                                      </p:cBhvr>
                                    </p:animEffect>
                                  </p:childTnLst>
                                </p:cTn>
                              </p:par>
                            </p:childTnLst>
                          </p:cTn>
                        </p:par>
                      </p:childTnLst>
                    </p:cTn>
                  </p:par>
                  <p:par>
                    <p:cTn id="59" fill="hold">
                      <p:stCondLst>
                        <p:cond delay="indefinite"/>
                      </p:stCondLst>
                      <p:childTnLst>
                        <p:par>
                          <p:cTn id="60" fill="hold">
                            <p:stCondLst>
                              <p:cond delay="0"/>
                            </p:stCondLst>
                            <p:childTnLst>
                              <p:par>
                                <p:cTn id="61" presetID="25" presetClass="exit" presetSubtype="0" fill="hold" grpId="1" nodeType="clickEffect">
                                  <p:stCondLst>
                                    <p:cond delay="0"/>
                                  </p:stCondLst>
                                  <p:childTnLst>
                                    <p:animEffect transition="out" filter="fade">
                                      <p:cBhvr>
                                        <p:cTn id="62" dur="1000" accel="50000">
                                          <p:stCondLst>
                                            <p:cond delay="0"/>
                                          </p:stCondLst>
                                        </p:cTn>
                                        <p:tgtEl>
                                          <p:spTgt spid="6"/>
                                        </p:tgtEl>
                                      </p:cBhvr>
                                    </p:animEffect>
                                    <p:anim calcmode="lin" valueType="num">
                                      <p:cBhvr>
                                        <p:cTn id="63" dur="500" accel="50000">
                                          <p:stCondLst>
                                            <p:cond delay="0"/>
                                          </p:stCondLst>
                                        </p:cTn>
                                        <p:tgtEl>
                                          <p:spTgt spid="6"/>
                                        </p:tgtEl>
                                        <p:attrNameLst>
                                          <p:attrName>ppt_y</p:attrName>
                                        </p:attrNameLst>
                                      </p:cBhvr>
                                      <p:tavLst>
                                        <p:tav tm="0">
                                          <p:val>
                                            <p:strVal val="ppt_y"/>
                                          </p:val>
                                        </p:tav>
                                        <p:tav tm="100000">
                                          <p:val>
                                            <p:strVal val="ppt_y+.1"/>
                                          </p:val>
                                        </p:tav>
                                      </p:tavLst>
                                    </p:anim>
                                    <p:anim calcmode="lin" valueType="num">
                                      <p:cBhvr>
                                        <p:cTn id="64" dur="500" decel="50000">
                                          <p:stCondLst>
                                            <p:cond delay="500"/>
                                          </p:stCondLst>
                                        </p:cTn>
                                        <p:tgtEl>
                                          <p:spTgt spid="6"/>
                                        </p:tgtEl>
                                        <p:attrNameLst>
                                          <p:attrName>ppt_y</p:attrName>
                                        </p:attrNameLst>
                                      </p:cBhvr>
                                      <p:tavLst>
                                        <p:tav tm="0">
                                          <p:val>
                                            <p:strVal val="ppt_y"/>
                                          </p:val>
                                        </p:tav>
                                        <p:tav tm="100000">
                                          <p:val>
                                            <p:strVal val="ppt_y-.1"/>
                                          </p:val>
                                        </p:tav>
                                      </p:tavLst>
                                    </p:anim>
                                    <p:anim calcmode="lin" valueType="num">
                                      <p:cBhvr>
                                        <p:cTn id="65" dur="500" accel="50000">
                                          <p:stCondLst>
                                            <p:cond delay="500"/>
                                          </p:stCondLst>
                                        </p:cTn>
                                        <p:tgtEl>
                                          <p:spTgt spid="6"/>
                                        </p:tgtEl>
                                        <p:attrNameLst>
                                          <p:attrName>ppt_x</p:attrName>
                                        </p:attrNameLst>
                                      </p:cBhvr>
                                      <p:tavLst>
                                        <p:tav tm="0">
                                          <p:val>
                                            <p:strVal val="ppt_x"/>
                                          </p:val>
                                        </p:tav>
                                        <p:tav tm="100000">
                                          <p:val>
                                            <p:strVal val="ppt_x+.4"/>
                                          </p:val>
                                        </p:tav>
                                      </p:tavLst>
                                    </p:anim>
                                    <p:anim calcmode="lin" valueType="num">
                                      <p:cBhvr>
                                        <p:cTn id="66" dur="1000"/>
                                        <p:tgtEl>
                                          <p:spTgt spid="6"/>
                                        </p:tgtEl>
                                        <p:attrNameLst>
                                          <p:attrName>ppt_h</p:attrName>
                                        </p:attrNameLst>
                                      </p:cBhvr>
                                      <p:tavLst>
                                        <p:tav tm="0">
                                          <p:val>
                                            <p:strVal val="ppt_h"/>
                                          </p:val>
                                        </p:tav>
                                        <p:tav tm="100000">
                                          <p:val>
                                            <p:strVal val="ppt_h"/>
                                          </p:val>
                                        </p:tav>
                                      </p:tavLst>
                                    </p:anim>
                                    <p:anim calcmode="lin" valueType="num">
                                      <p:cBhvr>
                                        <p:cTn id="67" dur="500" accel="50000">
                                          <p:stCondLst>
                                            <p:cond delay="0"/>
                                          </p:stCondLst>
                                        </p:cTn>
                                        <p:tgtEl>
                                          <p:spTgt spid="6"/>
                                        </p:tgtEl>
                                        <p:attrNameLst>
                                          <p:attrName>ppt_w</p:attrName>
                                        </p:attrNameLst>
                                      </p:cBhvr>
                                      <p:tavLst>
                                        <p:tav tm="0">
                                          <p:val>
                                            <p:strVal val="ppt_w"/>
                                          </p:val>
                                        </p:tav>
                                        <p:tav tm="100000">
                                          <p:val>
                                            <p:strVal val="ppt_w*.05"/>
                                          </p:val>
                                        </p:tav>
                                      </p:tavLst>
                                    </p:anim>
                                    <p:anim calcmode="lin" valueType="num">
                                      <p:cBhvr>
                                        <p:cTn id="68" dur="500" decel="50000">
                                          <p:stCondLst>
                                            <p:cond delay="500"/>
                                          </p:stCondLst>
                                        </p:cTn>
                                        <p:tgtEl>
                                          <p:spTgt spid="6"/>
                                        </p:tgtEl>
                                        <p:attrNameLst>
                                          <p:attrName>ppt_w</p:attrName>
                                        </p:attrNameLst>
                                      </p:cBhvr>
                                      <p:tavLst>
                                        <p:tav tm="0">
                                          <p:val>
                                            <p:strVal val="ppt_w"/>
                                          </p:val>
                                        </p:tav>
                                        <p:tav tm="100000">
                                          <p:val>
                                            <p:strVal val="ppt_w/.05"/>
                                          </p:val>
                                        </p:tav>
                                      </p:tavLst>
                                    </p:anim>
                                    <p:anim calcmode="lin" valueType="num">
                                      <p:cBhvr>
                                        <p:cTn id="69" dur="500" accel="50000">
                                          <p:stCondLst>
                                            <p:cond delay="500"/>
                                          </p:stCondLst>
                                        </p:cTn>
                                        <p:tgtEl>
                                          <p:spTgt spid="6"/>
                                        </p:tgtEl>
                                        <p:attrNameLst>
                                          <p:attrName>style.rotation</p:attrName>
                                        </p:attrNameLst>
                                      </p:cBhvr>
                                      <p:tavLst>
                                        <p:tav tm="0">
                                          <p:val>
                                            <p:fltVal val="0"/>
                                          </p:val>
                                        </p:tav>
                                        <p:tav tm="100000">
                                          <p:val>
                                            <p:fltVal val="-90"/>
                                          </p:val>
                                        </p:tav>
                                      </p:tavLst>
                                    </p:anim>
                                    <p:set>
                                      <p:cBhvr>
                                        <p:cTn id="70" dur="1" fill="hold">
                                          <p:stCondLst>
                                            <p:cond delay="999"/>
                                          </p:stCondLst>
                                        </p:cTn>
                                        <p:tgtEl>
                                          <p:spTgt spid="6"/>
                                        </p:tgtEl>
                                        <p:attrNameLst>
                                          <p:attrName>style.visibility</p:attrName>
                                        </p:attrNameLst>
                                      </p:cBhvr>
                                      <p:to>
                                        <p:strVal val="hidden"/>
                                      </p:to>
                                    </p:set>
                                  </p:childTnLst>
                                </p:cTn>
                              </p:par>
                              <p:par>
                                <p:cTn id="71" presetID="25" presetClass="entr" presetSubtype="0" fill="hold" grpId="0" nodeType="withEffect">
                                  <p:stCondLst>
                                    <p:cond delay="0"/>
                                  </p:stCondLst>
                                  <p:childTnLst>
                                    <p:set>
                                      <p:cBhvr>
                                        <p:cTn id="72" dur="1" fill="hold">
                                          <p:stCondLst>
                                            <p:cond delay="0"/>
                                          </p:stCondLst>
                                        </p:cTn>
                                        <p:tgtEl>
                                          <p:spTgt spid="10"/>
                                        </p:tgtEl>
                                        <p:attrNameLst>
                                          <p:attrName>style.visibility</p:attrName>
                                        </p:attrNameLst>
                                      </p:cBhvr>
                                      <p:to>
                                        <p:strVal val="visible"/>
                                      </p:to>
                                    </p:set>
                                    <p:anim calcmode="lin" valueType="num">
                                      <p:cBhvr>
                                        <p:cTn id="73" dur="500" decel="50000" fill="hold">
                                          <p:stCondLst>
                                            <p:cond delay="0"/>
                                          </p:stCondLst>
                                        </p:cTn>
                                        <p:tgtEl>
                                          <p:spTgt spid="10"/>
                                        </p:tgtEl>
                                        <p:attrNameLst>
                                          <p:attrName>style.rotation</p:attrName>
                                        </p:attrNameLst>
                                      </p:cBhvr>
                                      <p:tavLst>
                                        <p:tav tm="0">
                                          <p:val>
                                            <p:fltVal val="-90"/>
                                          </p:val>
                                        </p:tav>
                                        <p:tav tm="100000">
                                          <p:val>
                                            <p:fltVal val="0"/>
                                          </p:val>
                                        </p:tav>
                                      </p:tavLst>
                                    </p:anim>
                                    <p:anim calcmode="lin" valueType="num">
                                      <p:cBhvr>
                                        <p:cTn id="74" dur="500" decel="50000" fill="hold">
                                          <p:stCondLst>
                                            <p:cond delay="0"/>
                                          </p:stCondLst>
                                        </p:cTn>
                                        <p:tgtEl>
                                          <p:spTgt spid="10"/>
                                        </p:tgtEl>
                                        <p:attrNameLst>
                                          <p:attrName>ppt_w</p:attrName>
                                        </p:attrNameLst>
                                      </p:cBhvr>
                                      <p:tavLst>
                                        <p:tav tm="0">
                                          <p:val>
                                            <p:strVal val="#ppt_w"/>
                                          </p:val>
                                        </p:tav>
                                        <p:tav tm="100000">
                                          <p:val>
                                            <p:strVal val="#ppt_w*.05"/>
                                          </p:val>
                                        </p:tav>
                                      </p:tavLst>
                                    </p:anim>
                                    <p:anim calcmode="lin" valueType="num">
                                      <p:cBhvr>
                                        <p:cTn id="75" dur="500" accel="50000" fill="hold">
                                          <p:stCondLst>
                                            <p:cond delay="500"/>
                                          </p:stCondLst>
                                        </p:cTn>
                                        <p:tgtEl>
                                          <p:spTgt spid="10"/>
                                        </p:tgtEl>
                                        <p:attrNameLst>
                                          <p:attrName>ppt_w</p:attrName>
                                        </p:attrNameLst>
                                      </p:cBhvr>
                                      <p:tavLst>
                                        <p:tav tm="0">
                                          <p:val>
                                            <p:strVal val="#ppt_w*.05"/>
                                          </p:val>
                                        </p:tav>
                                        <p:tav tm="100000">
                                          <p:val>
                                            <p:strVal val="#ppt_w"/>
                                          </p:val>
                                        </p:tav>
                                      </p:tavLst>
                                    </p:anim>
                                    <p:anim calcmode="lin" valueType="num">
                                      <p:cBhvr>
                                        <p:cTn id="76" dur="1000" fill="hold"/>
                                        <p:tgtEl>
                                          <p:spTgt spid="10"/>
                                        </p:tgtEl>
                                        <p:attrNameLst>
                                          <p:attrName>ppt_h</p:attrName>
                                        </p:attrNameLst>
                                      </p:cBhvr>
                                      <p:tavLst>
                                        <p:tav tm="0">
                                          <p:val>
                                            <p:strVal val="#ppt_h"/>
                                          </p:val>
                                        </p:tav>
                                        <p:tav tm="100000">
                                          <p:val>
                                            <p:strVal val="#ppt_h"/>
                                          </p:val>
                                        </p:tav>
                                      </p:tavLst>
                                    </p:anim>
                                    <p:anim calcmode="lin" valueType="num">
                                      <p:cBhvr>
                                        <p:cTn id="77" dur="500" decel="50000" fill="hold">
                                          <p:stCondLst>
                                            <p:cond delay="0"/>
                                          </p:stCondLst>
                                        </p:cTn>
                                        <p:tgtEl>
                                          <p:spTgt spid="10"/>
                                        </p:tgtEl>
                                        <p:attrNameLst>
                                          <p:attrName>ppt_x</p:attrName>
                                        </p:attrNameLst>
                                      </p:cBhvr>
                                      <p:tavLst>
                                        <p:tav tm="0">
                                          <p:val>
                                            <p:strVal val="#ppt_x+.4"/>
                                          </p:val>
                                        </p:tav>
                                        <p:tav tm="100000">
                                          <p:val>
                                            <p:strVal val="#ppt_x"/>
                                          </p:val>
                                        </p:tav>
                                      </p:tavLst>
                                    </p:anim>
                                    <p:anim calcmode="lin" valueType="num">
                                      <p:cBhvr>
                                        <p:cTn id="78" dur="500" decel="50000" fill="hold">
                                          <p:stCondLst>
                                            <p:cond delay="0"/>
                                          </p:stCondLst>
                                        </p:cTn>
                                        <p:tgtEl>
                                          <p:spTgt spid="10"/>
                                        </p:tgtEl>
                                        <p:attrNameLst>
                                          <p:attrName>ppt_y</p:attrName>
                                        </p:attrNameLst>
                                      </p:cBhvr>
                                      <p:tavLst>
                                        <p:tav tm="0">
                                          <p:val>
                                            <p:strVal val="#ppt_y-.2"/>
                                          </p:val>
                                        </p:tav>
                                        <p:tav tm="100000">
                                          <p:val>
                                            <p:strVal val="#ppt_y+.1"/>
                                          </p:val>
                                        </p:tav>
                                      </p:tavLst>
                                    </p:anim>
                                    <p:anim calcmode="lin" valueType="num">
                                      <p:cBhvr>
                                        <p:cTn id="79" dur="500" accel="50000" fill="hold">
                                          <p:stCondLst>
                                            <p:cond delay="500"/>
                                          </p:stCondLst>
                                        </p:cTn>
                                        <p:tgtEl>
                                          <p:spTgt spid="10"/>
                                        </p:tgtEl>
                                        <p:attrNameLst>
                                          <p:attrName>ppt_y</p:attrName>
                                        </p:attrNameLst>
                                      </p:cBhvr>
                                      <p:tavLst>
                                        <p:tav tm="0">
                                          <p:val>
                                            <p:strVal val="#ppt_y+.1"/>
                                          </p:val>
                                        </p:tav>
                                        <p:tav tm="100000">
                                          <p:val>
                                            <p:strVal val="#ppt_y"/>
                                          </p:val>
                                        </p:tav>
                                      </p:tavLst>
                                    </p:anim>
                                    <p:animEffect transition="in" filter="fade">
                                      <p:cBhvr>
                                        <p:cTn id="80" dur="1000" decel="50000">
                                          <p:stCondLst>
                                            <p:cond delay="0"/>
                                          </p:stCondLst>
                                        </p:cTn>
                                        <p:tgtEl>
                                          <p:spTgt spid="10"/>
                                        </p:tgtEl>
                                      </p:cBhvr>
                                    </p:animEffect>
                                  </p:childTnLst>
                                </p:cTn>
                              </p:par>
                            </p:childTnLst>
                          </p:cTn>
                        </p:par>
                      </p:childTnLst>
                    </p:cTn>
                  </p:par>
                  <p:par>
                    <p:cTn id="81" fill="hold">
                      <p:stCondLst>
                        <p:cond delay="indefinite"/>
                      </p:stCondLst>
                      <p:childTnLst>
                        <p:par>
                          <p:cTn id="82" fill="hold">
                            <p:stCondLst>
                              <p:cond delay="0"/>
                            </p:stCondLst>
                            <p:childTnLst>
                              <p:par>
                                <p:cTn id="83" presetID="25" presetClass="exit" presetSubtype="0" fill="hold" grpId="1" nodeType="clickEffect">
                                  <p:stCondLst>
                                    <p:cond delay="0"/>
                                  </p:stCondLst>
                                  <p:childTnLst>
                                    <p:animEffect transition="out" filter="fade">
                                      <p:cBhvr>
                                        <p:cTn id="84" dur="1000" accel="50000">
                                          <p:stCondLst>
                                            <p:cond delay="0"/>
                                          </p:stCondLst>
                                        </p:cTn>
                                        <p:tgtEl>
                                          <p:spTgt spid="10"/>
                                        </p:tgtEl>
                                      </p:cBhvr>
                                    </p:animEffect>
                                    <p:anim calcmode="lin" valueType="num">
                                      <p:cBhvr>
                                        <p:cTn id="85" dur="500" accel="50000">
                                          <p:stCondLst>
                                            <p:cond delay="0"/>
                                          </p:stCondLst>
                                        </p:cTn>
                                        <p:tgtEl>
                                          <p:spTgt spid="10"/>
                                        </p:tgtEl>
                                        <p:attrNameLst>
                                          <p:attrName>ppt_y</p:attrName>
                                        </p:attrNameLst>
                                      </p:cBhvr>
                                      <p:tavLst>
                                        <p:tav tm="0">
                                          <p:val>
                                            <p:strVal val="ppt_y"/>
                                          </p:val>
                                        </p:tav>
                                        <p:tav tm="100000">
                                          <p:val>
                                            <p:strVal val="ppt_y+.1"/>
                                          </p:val>
                                        </p:tav>
                                      </p:tavLst>
                                    </p:anim>
                                    <p:anim calcmode="lin" valueType="num">
                                      <p:cBhvr>
                                        <p:cTn id="86" dur="500" decel="50000">
                                          <p:stCondLst>
                                            <p:cond delay="500"/>
                                          </p:stCondLst>
                                        </p:cTn>
                                        <p:tgtEl>
                                          <p:spTgt spid="10"/>
                                        </p:tgtEl>
                                        <p:attrNameLst>
                                          <p:attrName>ppt_y</p:attrName>
                                        </p:attrNameLst>
                                      </p:cBhvr>
                                      <p:tavLst>
                                        <p:tav tm="0">
                                          <p:val>
                                            <p:strVal val="ppt_y"/>
                                          </p:val>
                                        </p:tav>
                                        <p:tav tm="100000">
                                          <p:val>
                                            <p:strVal val="ppt_y-.1"/>
                                          </p:val>
                                        </p:tav>
                                      </p:tavLst>
                                    </p:anim>
                                    <p:anim calcmode="lin" valueType="num">
                                      <p:cBhvr>
                                        <p:cTn id="87" dur="500" accel="50000">
                                          <p:stCondLst>
                                            <p:cond delay="500"/>
                                          </p:stCondLst>
                                        </p:cTn>
                                        <p:tgtEl>
                                          <p:spTgt spid="10"/>
                                        </p:tgtEl>
                                        <p:attrNameLst>
                                          <p:attrName>ppt_x</p:attrName>
                                        </p:attrNameLst>
                                      </p:cBhvr>
                                      <p:tavLst>
                                        <p:tav tm="0">
                                          <p:val>
                                            <p:strVal val="ppt_x"/>
                                          </p:val>
                                        </p:tav>
                                        <p:tav tm="100000">
                                          <p:val>
                                            <p:strVal val="ppt_x+.4"/>
                                          </p:val>
                                        </p:tav>
                                      </p:tavLst>
                                    </p:anim>
                                    <p:anim calcmode="lin" valueType="num">
                                      <p:cBhvr>
                                        <p:cTn id="88" dur="1000"/>
                                        <p:tgtEl>
                                          <p:spTgt spid="10"/>
                                        </p:tgtEl>
                                        <p:attrNameLst>
                                          <p:attrName>ppt_h</p:attrName>
                                        </p:attrNameLst>
                                      </p:cBhvr>
                                      <p:tavLst>
                                        <p:tav tm="0">
                                          <p:val>
                                            <p:strVal val="ppt_h"/>
                                          </p:val>
                                        </p:tav>
                                        <p:tav tm="100000">
                                          <p:val>
                                            <p:strVal val="ppt_h"/>
                                          </p:val>
                                        </p:tav>
                                      </p:tavLst>
                                    </p:anim>
                                    <p:anim calcmode="lin" valueType="num">
                                      <p:cBhvr>
                                        <p:cTn id="89" dur="500" accel="50000">
                                          <p:stCondLst>
                                            <p:cond delay="0"/>
                                          </p:stCondLst>
                                        </p:cTn>
                                        <p:tgtEl>
                                          <p:spTgt spid="10"/>
                                        </p:tgtEl>
                                        <p:attrNameLst>
                                          <p:attrName>ppt_w</p:attrName>
                                        </p:attrNameLst>
                                      </p:cBhvr>
                                      <p:tavLst>
                                        <p:tav tm="0">
                                          <p:val>
                                            <p:strVal val="ppt_w"/>
                                          </p:val>
                                        </p:tav>
                                        <p:tav tm="100000">
                                          <p:val>
                                            <p:strVal val="ppt_w*.05"/>
                                          </p:val>
                                        </p:tav>
                                      </p:tavLst>
                                    </p:anim>
                                    <p:anim calcmode="lin" valueType="num">
                                      <p:cBhvr>
                                        <p:cTn id="90" dur="500" decel="50000">
                                          <p:stCondLst>
                                            <p:cond delay="500"/>
                                          </p:stCondLst>
                                        </p:cTn>
                                        <p:tgtEl>
                                          <p:spTgt spid="10"/>
                                        </p:tgtEl>
                                        <p:attrNameLst>
                                          <p:attrName>ppt_w</p:attrName>
                                        </p:attrNameLst>
                                      </p:cBhvr>
                                      <p:tavLst>
                                        <p:tav tm="0">
                                          <p:val>
                                            <p:strVal val="ppt_w"/>
                                          </p:val>
                                        </p:tav>
                                        <p:tav tm="100000">
                                          <p:val>
                                            <p:strVal val="ppt_w/.05"/>
                                          </p:val>
                                        </p:tav>
                                      </p:tavLst>
                                    </p:anim>
                                    <p:anim calcmode="lin" valueType="num">
                                      <p:cBhvr>
                                        <p:cTn id="91" dur="500" accel="50000">
                                          <p:stCondLst>
                                            <p:cond delay="500"/>
                                          </p:stCondLst>
                                        </p:cTn>
                                        <p:tgtEl>
                                          <p:spTgt spid="10"/>
                                        </p:tgtEl>
                                        <p:attrNameLst>
                                          <p:attrName>style.rotation</p:attrName>
                                        </p:attrNameLst>
                                      </p:cBhvr>
                                      <p:tavLst>
                                        <p:tav tm="0">
                                          <p:val>
                                            <p:fltVal val="0"/>
                                          </p:val>
                                        </p:tav>
                                        <p:tav tm="100000">
                                          <p:val>
                                            <p:fltVal val="-90"/>
                                          </p:val>
                                        </p:tav>
                                      </p:tavLst>
                                    </p:anim>
                                    <p:set>
                                      <p:cBhvr>
                                        <p:cTn id="92" dur="1" fill="hold">
                                          <p:stCondLst>
                                            <p:cond delay="999"/>
                                          </p:stCondLst>
                                        </p:cTn>
                                        <p:tgtEl>
                                          <p:spTgt spid="10"/>
                                        </p:tgtEl>
                                        <p:attrNameLst>
                                          <p:attrName>style.visibility</p:attrName>
                                        </p:attrNameLst>
                                      </p:cBhvr>
                                      <p:to>
                                        <p:strVal val="hidden"/>
                                      </p:to>
                                    </p:set>
                                  </p:childTnLst>
                                </p:cTn>
                              </p:par>
                              <p:par>
                                <p:cTn id="93" presetID="25" presetClass="entr" presetSubtype="0" fill="hold" grpId="0" nodeType="withEffect">
                                  <p:stCondLst>
                                    <p:cond delay="0"/>
                                  </p:stCondLst>
                                  <p:childTnLst>
                                    <p:set>
                                      <p:cBhvr>
                                        <p:cTn id="94" dur="1" fill="hold">
                                          <p:stCondLst>
                                            <p:cond delay="0"/>
                                          </p:stCondLst>
                                        </p:cTn>
                                        <p:tgtEl>
                                          <p:spTgt spid="7"/>
                                        </p:tgtEl>
                                        <p:attrNameLst>
                                          <p:attrName>style.visibility</p:attrName>
                                        </p:attrNameLst>
                                      </p:cBhvr>
                                      <p:to>
                                        <p:strVal val="visible"/>
                                      </p:to>
                                    </p:set>
                                    <p:anim calcmode="lin" valueType="num">
                                      <p:cBhvr>
                                        <p:cTn id="95" dur="500" decel="50000" fill="hold">
                                          <p:stCondLst>
                                            <p:cond delay="0"/>
                                          </p:stCondLst>
                                        </p:cTn>
                                        <p:tgtEl>
                                          <p:spTgt spid="7"/>
                                        </p:tgtEl>
                                        <p:attrNameLst>
                                          <p:attrName>style.rotation</p:attrName>
                                        </p:attrNameLst>
                                      </p:cBhvr>
                                      <p:tavLst>
                                        <p:tav tm="0">
                                          <p:val>
                                            <p:fltVal val="-90"/>
                                          </p:val>
                                        </p:tav>
                                        <p:tav tm="100000">
                                          <p:val>
                                            <p:fltVal val="0"/>
                                          </p:val>
                                        </p:tav>
                                      </p:tavLst>
                                    </p:anim>
                                    <p:anim calcmode="lin" valueType="num">
                                      <p:cBhvr>
                                        <p:cTn id="96" dur="500" decel="50000" fill="hold">
                                          <p:stCondLst>
                                            <p:cond delay="0"/>
                                          </p:stCondLst>
                                        </p:cTn>
                                        <p:tgtEl>
                                          <p:spTgt spid="7"/>
                                        </p:tgtEl>
                                        <p:attrNameLst>
                                          <p:attrName>ppt_w</p:attrName>
                                        </p:attrNameLst>
                                      </p:cBhvr>
                                      <p:tavLst>
                                        <p:tav tm="0">
                                          <p:val>
                                            <p:strVal val="#ppt_w"/>
                                          </p:val>
                                        </p:tav>
                                        <p:tav tm="100000">
                                          <p:val>
                                            <p:strVal val="#ppt_w*.05"/>
                                          </p:val>
                                        </p:tav>
                                      </p:tavLst>
                                    </p:anim>
                                    <p:anim calcmode="lin" valueType="num">
                                      <p:cBhvr>
                                        <p:cTn id="97" dur="500" accel="50000" fill="hold">
                                          <p:stCondLst>
                                            <p:cond delay="500"/>
                                          </p:stCondLst>
                                        </p:cTn>
                                        <p:tgtEl>
                                          <p:spTgt spid="7"/>
                                        </p:tgtEl>
                                        <p:attrNameLst>
                                          <p:attrName>ppt_w</p:attrName>
                                        </p:attrNameLst>
                                      </p:cBhvr>
                                      <p:tavLst>
                                        <p:tav tm="0">
                                          <p:val>
                                            <p:strVal val="#ppt_w*.05"/>
                                          </p:val>
                                        </p:tav>
                                        <p:tav tm="100000">
                                          <p:val>
                                            <p:strVal val="#ppt_w"/>
                                          </p:val>
                                        </p:tav>
                                      </p:tavLst>
                                    </p:anim>
                                    <p:anim calcmode="lin" valueType="num">
                                      <p:cBhvr>
                                        <p:cTn id="98" dur="1000" fill="hold"/>
                                        <p:tgtEl>
                                          <p:spTgt spid="7"/>
                                        </p:tgtEl>
                                        <p:attrNameLst>
                                          <p:attrName>ppt_h</p:attrName>
                                        </p:attrNameLst>
                                      </p:cBhvr>
                                      <p:tavLst>
                                        <p:tav tm="0">
                                          <p:val>
                                            <p:strVal val="#ppt_h"/>
                                          </p:val>
                                        </p:tav>
                                        <p:tav tm="100000">
                                          <p:val>
                                            <p:strVal val="#ppt_h"/>
                                          </p:val>
                                        </p:tav>
                                      </p:tavLst>
                                    </p:anim>
                                    <p:anim calcmode="lin" valueType="num">
                                      <p:cBhvr>
                                        <p:cTn id="99" dur="500" decel="50000" fill="hold">
                                          <p:stCondLst>
                                            <p:cond delay="0"/>
                                          </p:stCondLst>
                                        </p:cTn>
                                        <p:tgtEl>
                                          <p:spTgt spid="7"/>
                                        </p:tgtEl>
                                        <p:attrNameLst>
                                          <p:attrName>ppt_x</p:attrName>
                                        </p:attrNameLst>
                                      </p:cBhvr>
                                      <p:tavLst>
                                        <p:tav tm="0">
                                          <p:val>
                                            <p:strVal val="#ppt_x+.4"/>
                                          </p:val>
                                        </p:tav>
                                        <p:tav tm="100000">
                                          <p:val>
                                            <p:strVal val="#ppt_x"/>
                                          </p:val>
                                        </p:tav>
                                      </p:tavLst>
                                    </p:anim>
                                    <p:anim calcmode="lin" valueType="num">
                                      <p:cBhvr>
                                        <p:cTn id="100" dur="500" decel="50000" fill="hold">
                                          <p:stCondLst>
                                            <p:cond delay="0"/>
                                          </p:stCondLst>
                                        </p:cTn>
                                        <p:tgtEl>
                                          <p:spTgt spid="7"/>
                                        </p:tgtEl>
                                        <p:attrNameLst>
                                          <p:attrName>ppt_y</p:attrName>
                                        </p:attrNameLst>
                                      </p:cBhvr>
                                      <p:tavLst>
                                        <p:tav tm="0">
                                          <p:val>
                                            <p:strVal val="#ppt_y-.2"/>
                                          </p:val>
                                        </p:tav>
                                        <p:tav tm="100000">
                                          <p:val>
                                            <p:strVal val="#ppt_y+.1"/>
                                          </p:val>
                                        </p:tav>
                                      </p:tavLst>
                                    </p:anim>
                                    <p:anim calcmode="lin" valueType="num">
                                      <p:cBhvr>
                                        <p:cTn id="101" dur="500" accel="50000" fill="hold">
                                          <p:stCondLst>
                                            <p:cond delay="500"/>
                                          </p:stCondLst>
                                        </p:cTn>
                                        <p:tgtEl>
                                          <p:spTgt spid="7"/>
                                        </p:tgtEl>
                                        <p:attrNameLst>
                                          <p:attrName>ppt_y</p:attrName>
                                        </p:attrNameLst>
                                      </p:cBhvr>
                                      <p:tavLst>
                                        <p:tav tm="0">
                                          <p:val>
                                            <p:strVal val="#ppt_y+.1"/>
                                          </p:val>
                                        </p:tav>
                                        <p:tav tm="100000">
                                          <p:val>
                                            <p:strVal val="#ppt_y"/>
                                          </p:val>
                                        </p:tav>
                                      </p:tavLst>
                                    </p:anim>
                                    <p:animEffect transition="in" filter="fade">
                                      <p:cBhvr>
                                        <p:cTn id="102" dur="1000" decel="50000">
                                          <p:stCondLst>
                                            <p:cond delay="0"/>
                                          </p:stCondLst>
                                        </p:cTn>
                                        <p:tgtEl>
                                          <p:spTgt spid="7"/>
                                        </p:tgtEl>
                                      </p:cBhvr>
                                    </p:animEffect>
                                  </p:childTnLst>
                                </p:cTn>
                              </p:par>
                            </p:childTnLst>
                          </p:cTn>
                        </p:par>
                      </p:childTnLst>
                    </p:cTn>
                  </p:par>
                  <p:par>
                    <p:cTn id="103" fill="hold">
                      <p:stCondLst>
                        <p:cond delay="indefinite"/>
                      </p:stCondLst>
                      <p:childTnLst>
                        <p:par>
                          <p:cTn id="104" fill="hold">
                            <p:stCondLst>
                              <p:cond delay="0"/>
                            </p:stCondLst>
                            <p:childTnLst>
                              <p:par>
                                <p:cTn id="105" presetID="25" presetClass="exit" presetSubtype="0" fill="hold" grpId="1" nodeType="clickEffect">
                                  <p:stCondLst>
                                    <p:cond delay="0"/>
                                  </p:stCondLst>
                                  <p:childTnLst>
                                    <p:animEffect transition="out" filter="fade">
                                      <p:cBhvr>
                                        <p:cTn id="106" dur="1000" accel="50000">
                                          <p:stCondLst>
                                            <p:cond delay="0"/>
                                          </p:stCondLst>
                                        </p:cTn>
                                        <p:tgtEl>
                                          <p:spTgt spid="7"/>
                                        </p:tgtEl>
                                      </p:cBhvr>
                                    </p:animEffect>
                                    <p:anim calcmode="lin" valueType="num">
                                      <p:cBhvr>
                                        <p:cTn id="107" dur="500" accel="50000">
                                          <p:stCondLst>
                                            <p:cond delay="0"/>
                                          </p:stCondLst>
                                        </p:cTn>
                                        <p:tgtEl>
                                          <p:spTgt spid="7"/>
                                        </p:tgtEl>
                                        <p:attrNameLst>
                                          <p:attrName>ppt_y</p:attrName>
                                        </p:attrNameLst>
                                      </p:cBhvr>
                                      <p:tavLst>
                                        <p:tav tm="0">
                                          <p:val>
                                            <p:strVal val="ppt_y"/>
                                          </p:val>
                                        </p:tav>
                                        <p:tav tm="100000">
                                          <p:val>
                                            <p:strVal val="ppt_y+.1"/>
                                          </p:val>
                                        </p:tav>
                                      </p:tavLst>
                                    </p:anim>
                                    <p:anim calcmode="lin" valueType="num">
                                      <p:cBhvr>
                                        <p:cTn id="108" dur="500" decel="50000">
                                          <p:stCondLst>
                                            <p:cond delay="500"/>
                                          </p:stCondLst>
                                        </p:cTn>
                                        <p:tgtEl>
                                          <p:spTgt spid="7"/>
                                        </p:tgtEl>
                                        <p:attrNameLst>
                                          <p:attrName>ppt_y</p:attrName>
                                        </p:attrNameLst>
                                      </p:cBhvr>
                                      <p:tavLst>
                                        <p:tav tm="0">
                                          <p:val>
                                            <p:strVal val="ppt_y"/>
                                          </p:val>
                                        </p:tav>
                                        <p:tav tm="100000">
                                          <p:val>
                                            <p:strVal val="ppt_y-.1"/>
                                          </p:val>
                                        </p:tav>
                                      </p:tavLst>
                                    </p:anim>
                                    <p:anim calcmode="lin" valueType="num">
                                      <p:cBhvr>
                                        <p:cTn id="109" dur="500" accel="50000">
                                          <p:stCondLst>
                                            <p:cond delay="500"/>
                                          </p:stCondLst>
                                        </p:cTn>
                                        <p:tgtEl>
                                          <p:spTgt spid="7"/>
                                        </p:tgtEl>
                                        <p:attrNameLst>
                                          <p:attrName>ppt_x</p:attrName>
                                        </p:attrNameLst>
                                      </p:cBhvr>
                                      <p:tavLst>
                                        <p:tav tm="0">
                                          <p:val>
                                            <p:strVal val="ppt_x"/>
                                          </p:val>
                                        </p:tav>
                                        <p:tav tm="100000">
                                          <p:val>
                                            <p:strVal val="ppt_x+.4"/>
                                          </p:val>
                                        </p:tav>
                                      </p:tavLst>
                                    </p:anim>
                                    <p:anim calcmode="lin" valueType="num">
                                      <p:cBhvr>
                                        <p:cTn id="110" dur="1000"/>
                                        <p:tgtEl>
                                          <p:spTgt spid="7"/>
                                        </p:tgtEl>
                                        <p:attrNameLst>
                                          <p:attrName>ppt_h</p:attrName>
                                        </p:attrNameLst>
                                      </p:cBhvr>
                                      <p:tavLst>
                                        <p:tav tm="0">
                                          <p:val>
                                            <p:strVal val="ppt_h"/>
                                          </p:val>
                                        </p:tav>
                                        <p:tav tm="100000">
                                          <p:val>
                                            <p:strVal val="ppt_h"/>
                                          </p:val>
                                        </p:tav>
                                      </p:tavLst>
                                    </p:anim>
                                    <p:anim calcmode="lin" valueType="num">
                                      <p:cBhvr>
                                        <p:cTn id="111" dur="500" accel="50000">
                                          <p:stCondLst>
                                            <p:cond delay="0"/>
                                          </p:stCondLst>
                                        </p:cTn>
                                        <p:tgtEl>
                                          <p:spTgt spid="7"/>
                                        </p:tgtEl>
                                        <p:attrNameLst>
                                          <p:attrName>ppt_w</p:attrName>
                                        </p:attrNameLst>
                                      </p:cBhvr>
                                      <p:tavLst>
                                        <p:tav tm="0">
                                          <p:val>
                                            <p:strVal val="ppt_w"/>
                                          </p:val>
                                        </p:tav>
                                        <p:tav tm="100000">
                                          <p:val>
                                            <p:strVal val="ppt_w*.05"/>
                                          </p:val>
                                        </p:tav>
                                      </p:tavLst>
                                    </p:anim>
                                    <p:anim calcmode="lin" valueType="num">
                                      <p:cBhvr>
                                        <p:cTn id="112" dur="500" decel="50000">
                                          <p:stCondLst>
                                            <p:cond delay="500"/>
                                          </p:stCondLst>
                                        </p:cTn>
                                        <p:tgtEl>
                                          <p:spTgt spid="7"/>
                                        </p:tgtEl>
                                        <p:attrNameLst>
                                          <p:attrName>ppt_w</p:attrName>
                                        </p:attrNameLst>
                                      </p:cBhvr>
                                      <p:tavLst>
                                        <p:tav tm="0">
                                          <p:val>
                                            <p:strVal val="ppt_w"/>
                                          </p:val>
                                        </p:tav>
                                        <p:tav tm="100000">
                                          <p:val>
                                            <p:strVal val="ppt_w/.05"/>
                                          </p:val>
                                        </p:tav>
                                      </p:tavLst>
                                    </p:anim>
                                    <p:anim calcmode="lin" valueType="num">
                                      <p:cBhvr>
                                        <p:cTn id="113" dur="500" accel="50000">
                                          <p:stCondLst>
                                            <p:cond delay="500"/>
                                          </p:stCondLst>
                                        </p:cTn>
                                        <p:tgtEl>
                                          <p:spTgt spid="7"/>
                                        </p:tgtEl>
                                        <p:attrNameLst>
                                          <p:attrName>style.rotation</p:attrName>
                                        </p:attrNameLst>
                                      </p:cBhvr>
                                      <p:tavLst>
                                        <p:tav tm="0">
                                          <p:val>
                                            <p:fltVal val="0"/>
                                          </p:val>
                                        </p:tav>
                                        <p:tav tm="100000">
                                          <p:val>
                                            <p:fltVal val="-90"/>
                                          </p:val>
                                        </p:tav>
                                      </p:tavLst>
                                    </p:anim>
                                    <p:set>
                                      <p:cBhvr>
                                        <p:cTn id="114" dur="1" fill="hold">
                                          <p:stCondLst>
                                            <p:cond delay="999"/>
                                          </p:stCondLst>
                                        </p:cTn>
                                        <p:tgtEl>
                                          <p:spTgt spid="7"/>
                                        </p:tgtEl>
                                        <p:attrNameLst>
                                          <p:attrName>style.visibility</p:attrName>
                                        </p:attrNameLst>
                                      </p:cBhvr>
                                      <p:to>
                                        <p:strVal val="hidden"/>
                                      </p:to>
                                    </p:set>
                                  </p:childTnLst>
                                </p:cTn>
                              </p:par>
                              <p:par>
                                <p:cTn id="115" presetID="25" presetClass="entr" presetSubtype="0" fill="hold" grpId="0" nodeType="withEffect">
                                  <p:stCondLst>
                                    <p:cond delay="0"/>
                                  </p:stCondLst>
                                  <p:childTnLst>
                                    <p:set>
                                      <p:cBhvr>
                                        <p:cTn id="116" dur="1" fill="hold">
                                          <p:stCondLst>
                                            <p:cond delay="0"/>
                                          </p:stCondLst>
                                        </p:cTn>
                                        <p:tgtEl>
                                          <p:spTgt spid="8"/>
                                        </p:tgtEl>
                                        <p:attrNameLst>
                                          <p:attrName>style.visibility</p:attrName>
                                        </p:attrNameLst>
                                      </p:cBhvr>
                                      <p:to>
                                        <p:strVal val="visible"/>
                                      </p:to>
                                    </p:set>
                                    <p:anim calcmode="lin" valueType="num">
                                      <p:cBhvr>
                                        <p:cTn id="117" dur="500" decel="50000" fill="hold">
                                          <p:stCondLst>
                                            <p:cond delay="0"/>
                                          </p:stCondLst>
                                        </p:cTn>
                                        <p:tgtEl>
                                          <p:spTgt spid="8"/>
                                        </p:tgtEl>
                                        <p:attrNameLst>
                                          <p:attrName>style.rotation</p:attrName>
                                        </p:attrNameLst>
                                      </p:cBhvr>
                                      <p:tavLst>
                                        <p:tav tm="0">
                                          <p:val>
                                            <p:fltVal val="-90"/>
                                          </p:val>
                                        </p:tav>
                                        <p:tav tm="100000">
                                          <p:val>
                                            <p:fltVal val="0"/>
                                          </p:val>
                                        </p:tav>
                                      </p:tavLst>
                                    </p:anim>
                                    <p:anim calcmode="lin" valueType="num">
                                      <p:cBhvr>
                                        <p:cTn id="118" dur="500" decel="50000" fill="hold">
                                          <p:stCondLst>
                                            <p:cond delay="0"/>
                                          </p:stCondLst>
                                        </p:cTn>
                                        <p:tgtEl>
                                          <p:spTgt spid="8"/>
                                        </p:tgtEl>
                                        <p:attrNameLst>
                                          <p:attrName>ppt_w</p:attrName>
                                        </p:attrNameLst>
                                      </p:cBhvr>
                                      <p:tavLst>
                                        <p:tav tm="0">
                                          <p:val>
                                            <p:strVal val="#ppt_w"/>
                                          </p:val>
                                        </p:tav>
                                        <p:tav tm="100000">
                                          <p:val>
                                            <p:strVal val="#ppt_w*.05"/>
                                          </p:val>
                                        </p:tav>
                                      </p:tavLst>
                                    </p:anim>
                                    <p:anim calcmode="lin" valueType="num">
                                      <p:cBhvr>
                                        <p:cTn id="119" dur="500" accel="50000" fill="hold">
                                          <p:stCondLst>
                                            <p:cond delay="500"/>
                                          </p:stCondLst>
                                        </p:cTn>
                                        <p:tgtEl>
                                          <p:spTgt spid="8"/>
                                        </p:tgtEl>
                                        <p:attrNameLst>
                                          <p:attrName>ppt_w</p:attrName>
                                        </p:attrNameLst>
                                      </p:cBhvr>
                                      <p:tavLst>
                                        <p:tav tm="0">
                                          <p:val>
                                            <p:strVal val="#ppt_w*.05"/>
                                          </p:val>
                                        </p:tav>
                                        <p:tav tm="100000">
                                          <p:val>
                                            <p:strVal val="#ppt_w"/>
                                          </p:val>
                                        </p:tav>
                                      </p:tavLst>
                                    </p:anim>
                                    <p:anim calcmode="lin" valueType="num">
                                      <p:cBhvr>
                                        <p:cTn id="120" dur="1000" fill="hold"/>
                                        <p:tgtEl>
                                          <p:spTgt spid="8"/>
                                        </p:tgtEl>
                                        <p:attrNameLst>
                                          <p:attrName>ppt_h</p:attrName>
                                        </p:attrNameLst>
                                      </p:cBhvr>
                                      <p:tavLst>
                                        <p:tav tm="0">
                                          <p:val>
                                            <p:strVal val="#ppt_h"/>
                                          </p:val>
                                        </p:tav>
                                        <p:tav tm="100000">
                                          <p:val>
                                            <p:strVal val="#ppt_h"/>
                                          </p:val>
                                        </p:tav>
                                      </p:tavLst>
                                    </p:anim>
                                    <p:anim calcmode="lin" valueType="num">
                                      <p:cBhvr>
                                        <p:cTn id="121" dur="500" decel="50000" fill="hold">
                                          <p:stCondLst>
                                            <p:cond delay="0"/>
                                          </p:stCondLst>
                                        </p:cTn>
                                        <p:tgtEl>
                                          <p:spTgt spid="8"/>
                                        </p:tgtEl>
                                        <p:attrNameLst>
                                          <p:attrName>ppt_x</p:attrName>
                                        </p:attrNameLst>
                                      </p:cBhvr>
                                      <p:tavLst>
                                        <p:tav tm="0">
                                          <p:val>
                                            <p:strVal val="#ppt_x+.4"/>
                                          </p:val>
                                        </p:tav>
                                        <p:tav tm="100000">
                                          <p:val>
                                            <p:strVal val="#ppt_x"/>
                                          </p:val>
                                        </p:tav>
                                      </p:tavLst>
                                    </p:anim>
                                    <p:anim calcmode="lin" valueType="num">
                                      <p:cBhvr>
                                        <p:cTn id="122" dur="500" decel="50000" fill="hold">
                                          <p:stCondLst>
                                            <p:cond delay="0"/>
                                          </p:stCondLst>
                                        </p:cTn>
                                        <p:tgtEl>
                                          <p:spTgt spid="8"/>
                                        </p:tgtEl>
                                        <p:attrNameLst>
                                          <p:attrName>ppt_y</p:attrName>
                                        </p:attrNameLst>
                                      </p:cBhvr>
                                      <p:tavLst>
                                        <p:tav tm="0">
                                          <p:val>
                                            <p:strVal val="#ppt_y-.2"/>
                                          </p:val>
                                        </p:tav>
                                        <p:tav tm="100000">
                                          <p:val>
                                            <p:strVal val="#ppt_y+.1"/>
                                          </p:val>
                                        </p:tav>
                                      </p:tavLst>
                                    </p:anim>
                                    <p:anim calcmode="lin" valueType="num">
                                      <p:cBhvr>
                                        <p:cTn id="123" dur="500" accel="50000" fill="hold">
                                          <p:stCondLst>
                                            <p:cond delay="500"/>
                                          </p:stCondLst>
                                        </p:cTn>
                                        <p:tgtEl>
                                          <p:spTgt spid="8"/>
                                        </p:tgtEl>
                                        <p:attrNameLst>
                                          <p:attrName>ppt_y</p:attrName>
                                        </p:attrNameLst>
                                      </p:cBhvr>
                                      <p:tavLst>
                                        <p:tav tm="0">
                                          <p:val>
                                            <p:strVal val="#ppt_y+.1"/>
                                          </p:val>
                                        </p:tav>
                                        <p:tav tm="100000">
                                          <p:val>
                                            <p:strVal val="#ppt_y"/>
                                          </p:val>
                                        </p:tav>
                                      </p:tavLst>
                                    </p:anim>
                                    <p:animEffect transition="in" filter="fade">
                                      <p:cBhvr>
                                        <p:cTn id="124" dur="1000" decel="50000">
                                          <p:stCondLst>
                                            <p:cond delay="0"/>
                                          </p:stCondLst>
                                        </p:cTn>
                                        <p:tgtEl>
                                          <p:spTgt spid="8"/>
                                        </p:tgtEl>
                                      </p:cBhvr>
                                    </p:animEffect>
                                  </p:childTnLst>
                                </p:cTn>
                              </p:par>
                            </p:childTnLst>
                          </p:cTn>
                        </p:par>
                      </p:childTnLst>
                    </p:cTn>
                  </p:par>
                  <p:par>
                    <p:cTn id="125" fill="hold">
                      <p:stCondLst>
                        <p:cond delay="indefinite"/>
                      </p:stCondLst>
                      <p:childTnLst>
                        <p:par>
                          <p:cTn id="126" fill="hold">
                            <p:stCondLst>
                              <p:cond delay="0"/>
                            </p:stCondLst>
                            <p:childTnLst>
                              <p:par>
                                <p:cTn id="127" presetID="25" presetClass="exit" presetSubtype="0" fill="hold" grpId="1" nodeType="clickEffect">
                                  <p:stCondLst>
                                    <p:cond delay="0"/>
                                  </p:stCondLst>
                                  <p:childTnLst>
                                    <p:animEffect transition="out" filter="fade">
                                      <p:cBhvr>
                                        <p:cTn id="128" dur="1000" accel="50000">
                                          <p:stCondLst>
                                            <p:cond delay="0"/>
                                          </p:stCondLst>
                                        </p:cTn>
                                        <p:tgtEl>
                                          <p:spTgt spid="8"/>
                                        </p:tgtEl>
                                      </p:cBhvr>
                                    </p:animEffect>
                                    <p:anim calcmode="lin" valueType="num">
                                      <p:cBhvr>
                                        <p:cTn id="129" dur="500" accel="50000">
                                          <p:stCondLst>
                                            <p:cond delay="0"/>
                                          </p:stCondLst>
                                        </p:cTn>
                                        <p:tgtEl>
                                          <p:spTgt spid="8"/>
                                        </p:tgtEl>
                                        <p:attrNameLst>
                                          <p:attrName>ppt_y</p:attrName>
                                        </p:attrNameLst>
                                      </p:cBhvr>
                                      <p:tavLst>
                                        <p:tav tm="0">
                                          <p:val>
                                            <p:strVal val="ppt_y"/>
                                          </p:val>
                                        </p:tav>
                                        <p:tav tm="100000">
                                          <p:val>
                                            <p:strVal val="ppt_y+.1"/>
                                          </p:val>
                                        </p:tav>
                                      </p:tavLst>
                                    </p:anim>
                                    <p:anim calcmode="lin" valueType="num">
                                      <p:cBhvr>
                                        <p:cTn id="130" dur="500" decel="50000">
                                          <p:stCondLst>
                                            <p:cond delay="500"/>
                                          </p:stCondLst>
                                        </p:cTn>
                                        <p:tgtEl>
                                          <p:spTgt spid="8"/>
                                        </p:tgtEl>
                                        <p:attrNameLst>
                                          <p:attrName>ppt_y</p:attrName>
                                        </p:attrNameLst>
                                      </p:cBhvr>
                                      <p:tavLst>
                                        <p:tav tm="0">
                                          <p:val>
                                            <p:strVal val="ppt_y"/>
                                          </p:val>
                                        </p:tav>
                                        <p:tav tm="100000">
                                          <p:val>
                                            <p:strVal val="ppt_y-.1"/>
                                          </p:val>
                                        </p:tav>
                                      </p:tavLst>
                                    </p:anim>
                                    <p:anim calcmode="lin" valueType="num">
                                      <p:cBhvr>
                                        <p:cTn id="131" dur="500" accel="50000">
                                          <p:stCondLst>
                                            <p:cond delay="500"/>
                                          </p:stCondLst>
                                        </p:cTn>
                                        <p:tgtEl>
                                          <p:spTgt spid="8"/>
                                        </p:tgtEl>
                                        <p:attrNameLst>
                                          <p:attrName>ppt_x</p:attrName>
                                        </p:attrNameLst>
                                      </p:cBhvr>
                                      <p:tavLst>
                                        <p:tav tm="0">
                                          <p:val>
                                            <p:strVal val="ppt_x"/>
                                          </p:val>
                                        </p:tav>
                                        <p:tav tm="100000">
                                          <p:val>
                                            <p:strVal val="ppt_x+.4"/>
                                          </p:val>
                                        </p:tav>
                                      </p:tavLst>
                                    </p:anim>
                                    <p:anim calcmode="lin" valueType="num">
                                      <p:cBhvr>
                                        <p:cTn id="132" dur="1000"/>
                                        <p:tgtEl>
                                          <p:spTgt spid="8"/>
                                        </p:tgtEl>
                                        <p:attrNameLst>
                                          <p:attrName>ppt_h</p:attrName>
                                        </p:attrNameLst>
                                      </p:cBhvr>
                                      <p:tavLst>
                                        <p:tav tm="0">
                                          <p:val>
                                            <p:strVal val="ppt_h"/>
                                          </p:val>
                                        </p:tav>
                                        <p:tav tm="100000">
                                          <p:val>
                                            <p:strVal val="ppt_h"/>
                                          </p:val>
                                        </p:tav>
                                      </p:tavLst>
                                    </p:anim>
                                    <p:anim calcmode="lin" valueType="num">
                                      <p:cBhvr>
                                        <p:cTn id="133" dur="500" accel="50000">
                                          <p:stCondLst>
                                            <p:cond delay="0"/>
                                          </p:stCondLst>
                                        </p:cTn>
                                        <p:tgtEl>
                                          <p:spTgt spid="8"/>
                                        </p:tgtEl>
                                        <p:attrNameLst>
                                          <p:attrName>ppt_w</p:attrName>
                                        </p:attrNameLst>
                                      </p:cBhvr>
                                      <p:tavLst>
                                        <p:tav tm="0">
                                          <p:val>
                                            <p:strVal val="ppt_w"/>
                                          </p:val>
                                        </p:tav>
                                        <p:tav tm="100000">
                                          <p:val>
                                            <p:strVal val="ppt_w*.05"/>
                                          </p:val>
                                        </p:tav>
                                      </p:tavLst>
                                    </p:anim>
                                    <p:anim calcmode="lin" valueType="num">
                                      <p:cBhvr>
                                        <p:cTn id="134" dur="500" decel="50000">
                                          <p:stCondLst>
                                            <p:cond delay="500"/>
                                          </p:stCondLst>
                                        </p:cTn>
                                        <p:tgtEl>
                                          <p:spTgt spid="8"/>
                                        </p:tgtEl>
                                        <p:attrNameLst>
                                          <p:attrName>ppt_w</p:attrName>
                                        </p:attrNameLst>
                                      </p:cBhvr>
                                      <p:tavLst>
                                        <p:tav tm="0">
                                          <p:val>
                                            <p:strVal val="ppt_w"/>
                                          </p:val>
                                        </p:tav>
                                        <p:tav tm="100000">
                                          <p:val>
                                            <p:strVal val="ppt_w/.05"/>
                                          </p:val>
                                        </p:tav>
                                      </p:tavLst>
                                    </p:anim>
                                    <p:anim calcmode="lin" valueType="num">
                                      <p:cBhvr>
                                        <p:cTn id="135" dur="500" accel="50000">
                                          <p:stCondLst>
                                            <p:cond delay="500"/>
                                          </p:stCondLst>
                                        </p:cTn>
                                        <p:tgtEl>
                                          <p:spTgt spid="8"/>
                                        </p:tgtEl>
                                        <p:attrNameLst>
                                          <p:attrName>style.rotation</p:attrName>
                                        </p:attrNameLst>
                                      </p:cBhvr>
                                      <p:tavLst>
                                        <p:tav tm="0">
                                          <p:val>
                                            <p:fltVal val="0"/>
                                          </p:val>
                                        </p:tav>
                                        <p:tav tm="100000">
                                          <p:val>
                                            <p:fltVal val="-90"/>
                                          </p:val>
                                        </p:tav>
                                      </p:tavLst>
                                    </p:anim>
                                    <p:set>
                                      <p:cBhvr>
                                        <p:cTn id="136" dur="1" fill="hold">
                                          <p:stCondLst>
                                            <p:cond delay="999"/>
                                          </p:stCondLst>
                                        </p:cTn>
                                        <p:tgtEl>
                                          <p:spTgt spid="8"/>
                                        </p:tgtEl>
                                        <p:attrNameLst>
                                          <p:attrName>style.visibility</p:attrName>
                                        </p:attrNameLst>
                                      </p:cBhvr>
                                      <p:to>
                                        <p:strVal val="hidden"/>
                                      </p:to>
                                    </p:set>
                                  </p:childTnLst>
                                </p:cTn>
                              </p:par>
                              <p:par>
                                <p:cTn id="137" presetID="25" presetClass="entr" presetSubtype="0" fill="hold" grpId="0" nodeType="withEffect">
                                  <p:stCondLst>
                                    <p:cond delay="0"/>
                                  </p:stCondLst>
                                  <p:childTnLst>
                                    <p:set>
                                      <p:cBhvr>
                                        <p:cTn id="138" dur="1" fill="hold">
                                          <p:stCondLst>
                                            <p:cond delay="0"/>
                                          </p:stCondLst>
                                        </p:cTn>
                                        <p:tgtEl>
                                          <p:spTgt spid="9"/>
                                        </p:tgtEl>
                                        <p:attrNameLst>
                                          <p:attrName>style.visibility</p:attrName>
                                        </p:attrNameLst>
                                      </p:cBhvr>
                                      <p:to>
                                        <p:strVal val="visible"/>
                                      </p:to>
                                    </p:set>
                                    <p:anim calcmode="lin" valueType="num">
                                      <p:cBhvr>
                                        <p:cTn id="139" dur="500" decel="50000" fill="hold">
                                          <p:stCondLst>
                                            <p:cond delay="0"/>
                                          </p:stCondLst>
                                        </p:cTn>
                                        <p:tgtEl>
                                          <p:spTgt spid="9"/>
                                        </p:tgtEl>
                                        <p:attrNameLst>
                                          <p:attrName>style.rotation</p:attrName>
                                        </p:attrNameLst>
                                      </p:cBhvr>
                                      <p:tavLst>
                                        <p:tav tm="0">
                                          <p:val>
                                            <p:fltVal val="-90"/>
                                          </p:val>
                                        </p:tav>
                                        <p:tav tm="100000">
                                          <p:val>
                                            <p:fltVal val="0"/>
                                          </p:val>
                                        </p:tav>
                                      </p:tavLst>
                                    </p:anim>
                                    <p:anim calcmode="lin" valueType="num">
                                      <p:cBhvr>
                                        <p:cTn id="140" dur="500" decel="50000" fill="hold">
                                          <p:stCondLst>
                                            <p:cond delay="0"/>
                                          </p:stCondLst>
                                        </p:cTn>
                                        <p:tgtEl>
                                          <p:spTgt spid="9"/>
                                        </p:tgtEl>
                                        <p:attrNameLst>
                                          <p:attrName>ppt_w</p:attrName>
                                        </p:attrNameLst>
                                      </p:cBhvr>
                                      <p:tavLst>
                                        <p:tav tm="0">
                                          <p:val>
                                            <p:strVal val="#ppt_w"/>
                                          </p:val>
                                        </p:tav>
                                        <p:tav tm="100000">
                                          <p:val>
                                            <p:strVal val="#ppt_w*.05"/>
                                          </p:val>
                                        </p:tav>
                                      </p:tavLst>
                                    </p:anim>
                                    <p:anim calcmode="lin" valueType="num">
                                      <p:cBhvr>
                                        <p:cTn id="141" dur="500" accel="50000" fill="hold">
                                          <p:stCondLst>
                                            <p:cond delay="500"/>
                                          </p:stCondLst>
                                        </p:cTn>
                                        <p:tgtEl>
                                          <p:spTgt spid="9"/>
                                        </p:tgtEl>
                                        <p:attrNameLst>
                                          <p:attrName>ppt_w</p:attrName>
                                        </p:attrNameLst>
                                      </p:cBhvr>
                                      <p:tavLst>
                                        <p:tav tm="0">
                                          <p:val>
                                            <p:strVal val="#ppt_w*.05"/>
                                          </p:val>
                                        </p:tav>
                                        <p:tav tm="100000">
                                          <p:val>
                                            <p:strVal val="#ppt_w"/>
                                          </p:val>
                                        </p:tav>
                                      </p:tavLst>
                                    </p:anim>
                                    <p:anim calcmode="lin" valueType="num">
                                      <p:cBhvr>
                                        <p:cTn id="142" dur="1000" fill="hold"/>
                                        <p:tgtEl>
                                          <p:spTgt spid="9"/>
                                        </p:tgtEl>
                                        <p:attrNameLst>
                                          <p:attrName>ppt_h</p:attrName>
                                        </p:attrNameLst>
                                      </p:cBhvr>
                                      <p:tavLst>
                                        <p:tav tm="0">
                                          <p:val>
                                            <p:strVal val="#ppt_h"/>
                                          </p:val>
                                        </p:tav>
                                        <p:tav tm="100000">
                                          <p:val>
                                            <p:strVal val="#ppt_h"/>
                                          </p:val>
                                        </p:tav>
                                      </p:tavLst>
                                    </p:anim>
                                    <p:anim calcmode="lin" valueType="num">
                                      <p:cBhvr>
                                        <p:cTn id="143" dur="500" decel="50000" fill="hold">
                                          <p:stCondLst>
                                            <p:cond delay="0"/>
                                          </p:stCondLst>
                                        </p:cTn>
                                        <p:tgtEl>
                                          <p:spTgt spid="9"/>
                                        </p:tgtEl>
                                        <p:attrNameLst>
                                          <p:attrName>ppt_x</p:attrName>
                                        </p:attrNameLst>
                                      </p:cBhvr>
                                      <p:tavLst>
                                        <p:tav tm="0">
                                          <p:val>
                                            <p:strVal val="#ppt_x+.4"/>
                                          </p:val>
                                        </p:tav>
                                        <p:tav tm="100000">
                                          <p:val>
                                            <p:strVal val="#ppt_x"/>
                                          </p:val>
                                        </p:tav>
                                      </p:tavLst>
                                    </p:anim>
                                    <p:anim calcmode="lin" valueType="num">
                                      <p:cBhvr>
                                        <p:cTn id="144" dur="500" decel="50000" fill="hold">
                                          <p:stCondLst>
                                            <p:cond delay="0"/>
                                          </p:stCondLst>
                                        </p:cTn>
                                        <p:tgtEl>
                                          <p:spTgt spid="9"/>
                                        </p:tgtEl>
                                        <p:attrNameLst>
                                          <p:attrName>ppt_y</p:attrName>
                                        </p:attrNameLst>
                                      </p:cBhvr>
                                      <p:tavLst>
                                        <p:tav tm="0">
                                          <p:val>
                                            <p:strVal val="#ppt_y-.2"/>
                                          </p:val>
                                        </p:tav>
                                        <p:tav tm="100000">
                                          <p:val>
                                            <p:strVal val="#ppt_y+.1"/>
                                          </p:val>
                                        </p:tav>
                                      </p:tavLst>
                                    </p:anim>
                                    <p:anim calcmode="lin" valueType="num">
                                      <p:cBhvr>
                                        <p:cTn id="145" dur="500" accel="50000" fill="hold">
                                          <p:stCondLst>
                                            <p:cond delay="500"/>
                                          </p:stCondLst>
                                        </p:cTn>
                                        <p:tgtEl>
                                          <p:spTgt spid="9"/>
                                        </p:tgtEl>
                                        <p:attrNameLst>
                                          <p:attrName>ppt_y</p:attrName>
                                        </p:attrNameLst>
                                      </p:cBhvr>
                                      <p:tavLst>
                                        <p:tav tm="0">
                                          <p:val>
                                            <p:strVal val="#ppt_y+.1"/>
                                          </p:val>
                                        </p:tav>
                                        <p:tav tm="100000">
                                          <p:val>
                                            <p:strVal val="#ppt_y"/>
                                          </p:val>
                                        </p:tav>
                                      </p:tavLst>
                                    </p:anim>
                                    <p:animEffect transition="in" filter="fade">
                                      <p:cBhvr>
                                        <p:cTn id="146" dur="1000" decel="50000">
                                          <p:stCondLst>
                                            <p:cond delay="0"/>
                                          </p:stCondLst>
                                        </p:cTn>
                                        <p:tgtEl>
                                          <p:spTgt spid="9"/>
                                        </p:tgtEl>
                                      </p:cBhvr>
                                    </p:animEffect>
                                  </p:childTnLst>
                                </p:cTn>
                              </p:par>
                            </p:childTnLst>
                          </p:cTn>
                        </p:par>
                      </p:childTnLst>
                    </p:cTn>
                  </p:par>
                  <p:par>
                    <p:cTn id="147" fill="hold">
                      <p:stCondLst>
                        <p:cond delay="indefinite"/>
                      </p:stCondLst>
                      <p:childTnLst>
                        <p:par>
                          <p:cTn id="148" fill="hold">
                            <p:stCondLst>
                              <p:cond delay="0"/>
                            </p:stCondLst>
                            <p:childTnLst>
                              <p:par>
                                <p:cTn id="149" presetID="25" presetClass="exit" presetSubtype="0" fill="hold" grpId="1" nodeType="clickEffect">
                                  <p:stCondLst>
                                    <p:cond delay="0"/>
                                  </p:stCondLst>
                                  <p:childTnLst>
                                    <p:animEffect transition="out" filter="fade">
                                      <p:cBhvr>
                                        <p:cTn id="150" dur="1000" accel="50000">
                                          <p:stCondLst>
                                            <p:cond delay="0"/>
                                          </p:stCondLst>
                                        </p:cTn>
                                        <p:tgtEl>
                                          <p:spTgt spid="9"/>
                                        </p:tgtEl>
                                      </p:cBhvr>
                                    </p:animEffect>
                                    <p:anim calcmode="lin" valueType="num">
                                      <p:cBhvr>
                                        <p:cTn id="151" dur="500" accel="50000">
                                          <p:stCondLst>
                                            <p:cond delay="0"/>
                                          </p:stCondLst>
                                        </p:cTn>
                                        <p:tgtEl>
                                          <p:spTgt spid="9"/>
                                        </p:tgtEl>
                                        <p:attrNameLst>
                                          <p:attrName>ppt_y</p:attrName>
                                        </p:attrNameLst>
                                      </p:cBhvr>
                                      <p:tavLst>
                                        <p:tav tm="0">
                                          <p:val>
                                            <p:strVal val="ppt_y"/>
                                          </p:val>
                                        </p:tav>
                                        <p:tav tm="100000">
                                          <p:val>
                                            <p:strVal val="ppt_y+.1"/>
                                          </p:val>
                                        </p:tav>
                                      </p:tavLst>
                                    </p:anim>
                                    <p:anim calcmode="lin" valueType="num">
                                      <p:cBhvr>
                                        <p:cTn id="152" dur="500" decel="50000">
                                          <p:stCondLst>
                                            <p:cond delay="500"/>
                                          </p:stCondLst>
                                        </p:cTn>
                                        <p:tgtEl>
                                          <p:spTgt spid="9"/>
                                        </p:tgtEl>
                                        <p:attrNameLst>
                                          <p:attrName>ppt_y</p:attrName>
                                        </p:attrNameLst>
                                      </p:cBhvr>
                                      <p:tavLst>
                                        <p:tav tm="0">
                                          <p:val>
                                            <p:strVal val="ppt_y"/>
                                          </p:val>
                                        </p:tav>
                                        <p:tav tm="100000">
                                          <p:val>
                                            <p:strVal val="ppt_y-.1"/>
                                          </p:val>
                                        </p:tav>
                                      </p:tavLst>
                                    </p:anim>
                                    <p:anim calcmode="lin" valueType="num">
                                      <p:cBhvr>
                                        <p:cTn id="153" dur="500" accel="50000">
                                          <p:stCondLst>
                                            <p:cond delay="500"/>
                                          </p:stCondLst>
                                        </p:cTn>
                                        <p:tgtEl>
                                          <p:spTgt spid="9"/>
                                        </p:tgtEl>
                                        <p:attrNameLst>
                                          <p:attrName>ppt_x</p:attrName>
                                        </p:attrNameLst>
                                      </p:cBhvr>
                                      <p:tavLst>
                                        <p:tav tm="0">
                                          <p:val>
                                            <p:strVal val="ppt_x"/>
                                          </p:val>
                                        </p:tav>
                                        <p:tav tm="100000">
                                          <p:val>
                                            <p:strVal val="ppt_x+.4"/>
                                          </p:val>
                                        </p:tav>
                                      </p:tavLst>
                                    </p:anim>
                                    <p:anim calcmode="lin" valueType="num">
                                      <p:cBhvr>
                                        <p:cTn id="154" dur="1000"/>
                                        <p:tgtEl>
                                          <p:spTgt spid="9"/>
                                        </p:tgtEl>
                                        <p:attrNameLst>
                                          <p:attrName>ppt_h</p:attrName>
                                        </p:attrNameLst>
                                      </p:cBhvr>
                                      <p:tavLst>
                                        <p:tav tm="0">
                                          <p:val>
                                            <p:strVal val="ppt_h"/>
                                          </p:val>
                                        </p:tav>
                                        <p:tav tm="100000">
                                          <p:val>
                                            <p:strVal val="ppt_h"/>
                                          </p:val>
                                        </p:tav>
                                      </p:tavLst>
                                    </p:anim>
                                    <p:anim calcmode="lin" valueType="num">
                                      <p:cBhvr>
                                        <p:cTn id="155" dur="500" accel="50000">
                                          <p:stCondLst>
                                            <p:cond delay="0"/>
                                          </p:stCondLst>
                                        </p:cTn>
                                        <p:tgtEl>
                                          <p:spTgt spid="9"/>
                                        </p:tgtEl>
                                        <p:attrNameLst>
                                          <p:attrName>ppt_w</p:attrName>
                                        </p:attrNameLst>
                                      </p:cBhvr>
                                      <p:tavLst>
                                        <p:tav tm="0">
                                          <p:val>
                                            <p:strVal val="ppt_w"/>
                                          </p:val>
                                        </p:tav>
                                        <p:tav tm="100000">
                                          <p:val>
                                            <p:strVal val="ppt_w*.05"/>
                                          </p:val>
                                        </p:tav>
                                      </p:tavLst>
                                    </p:anim>
                                    <p:anim calcmode="lin" valueType="num">
                                      <p:cBhvr>
                                        <p:cTn id="156" dur="500" decel="50000">
                                          <p:stCondLst>
                                            <p:cond delay="500"/>
                                          </p:stCondLst>
                                        </p:cTn>
                                        <p:tgtEl>
                                          <p:spTgt spid="9"/>
                                        </p:tgtEl>
                                        <p:attrNameLst>
                                          <p:attrName>ppt_w</p:attrName>
                                        </p:attrNameLst>
                                      </p:cBhvr>
                                      <p:tavLst>
                                        <p:tav tm="0">
                                          <p:val>
                                            <p:strVal val="ppt_w"/>
                                          </p:val>
                                        </p:tav>
                                        <p:tav tm="100000">
                                          <p:val>
                                            <p:strVal val="ppt_w/.05"/>
                                          </p:val>
                                        </p:tav>
                                      </p:tavLst>
                                    </p:anim>
                                    <p:anim calcmode="lin" valueType="num">
                                      <p:cBhvr>
                                        <p:cTn id="157" dur="500" accel="50000">
                                          <p:stCondLst>
                                            <p:cond delay="500"/>
                                          </p:stCondLst>
                                        </p:cTn>
                                        <p:tgtEl>
                                          <p:spTgt spid="9"/>
                                        </p:tgtEl>
                                        <p:attrNameLst>
                                          <p:attrName>style.rotation</p:attrName>
                                        </p:attrNameLst>
                                      </p:cBhvr>
                                      <p:tavLst>
                                        <p:tav tm="0">
                                          <p:val>
                                            <p:fltVal val="0"/>
                                          </p:val>
                                        </p:tav>
                                        <p:tav tm="100000">
                                          <p:val>
                                            <p:fltVal val="-90"/>
                                          </p:val>
                                        </p:tav>
                                      </p:tavLst>
                                    </p:anim>
                                    <p:set>
                                      <p:cBhvr>
                                        <p:cTn id="158" dur="1" fill="hold">
                                          <p:stCondLst>
                                            <p:cond delay="999"/>
                                          </p:stCondLst>
                                        </p:cTn>
                                        <p:tgtEl>
                                          <p:spTgt spid="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4" grpId="1" animBg="1"/>
      <p:bldP spid="5" grpId="0" animBg="1"/>
      <p:bldP spid="5" grpId="1" animBg="1"/>
      <p:bldP spid="6" grpId="0" animBg="1"/>
      <p:bldP spid="6" grpId="1" animBg="1"/>
      <p:bldP spid="7" grpId="0" animBg="1"/>
      <p:bldP spid="7" grpId="1" animBg="1"/>
      <p:bldP spid="8" grpId="0" animBg="1"/>
      <p:bldP spid="8" grpId="1" animBg="1"/>
      <p:bldP spid="9" grpId="0" animBg="1"/>
      <p:bldP spid="9" grpId="1" animBg="1"/>
      <p:bldP spid="10" grpId="0" animBg="1"/>
      <p:bldP spid="10" grpId="1"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858218"/>
          </a:xfrm>
        </p:spPr>
        <p:txBody>
          <a:bodyPr>
            <a:normAutofit/>
          </a:bodyPr>
          <a:lstStyle/>
          <a:p>
            <a:pPr algn="ctr"/>
            <a:r>
              <a:rPr lang="en-GB" dirty="0" smtClean="0"/>
              <a:t>What is an Introduction for?</a:t>
            </a:r>
            <a:endParaRPr lang="en-GB" dirty="0"/>
          </a:p>
        </p:txBody>
      </p:sp>
      <p:pic>
        <p:nvPicPr>
          <p:cNvPr id="2050" name="Picture 2" descr="Image result for questi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71800" y="2204864"/>
            <a:ext cx="3024336" cy="41802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86494095"/>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Introduction</a:t>
            </a:r>
            <a:endParaRPr lang="en-GB" dirty="0"/>
          </a:p>
        </p:txBody>
      </p:sp>
      <p:sp>
        <p:nvSpPr>
          <p:cNvPr id="3" name="Content Placeholder 2"/>
          <p:cNvSpPr>
            <a:spLocks noGrp="1"/>
          </p:cNvSpPr>
          <p:nvPr>
            <p:ph idx="1"/>
          </p:nvPr>
        </p:nvSpPr>
        <p:spPr/>
        <p:txBody>
          <a:bodyPr>
            <a:normAutofit/>
          </a:bodyPr>
          <a:lstStyle/>
          <a:p>
            <a:r>
              <a:rPr lang="en-GB" sz="2400" dirty="0" smtClean="0"/>
              <a:t>A concise review of relevant empirical and theoretical literature from the area under study</a:t>
            </a:r>
          </a:p>
          <a:p>
            <a:endParaRPr lang="en-GB" sz="2400" dirty="0"/>
          </a:p>
          <a:p>
            <a:r>
              <a:rPr lang="en-GB" sz="2400" dirty="0" smtClean="0"/>
              <a:t>Sets the scene for the study – a rationale</a:t>
            </a:r>
          </a:p>
          <a:p>
            <a:endParaRPr lang="en-GB" sz="2400" dirty="0"/>
          </a:p>
          <a:p>
            <a:r>
              <a:rPr lang="en-GB" sz="2400" dirty="0" smtClean="0"/>
              <a:t>A good research question should have been informed by a review of the psychological literature</a:t>
            </a:r>
          </a:p>
          <a:p>
            <a:pPr lvl="1"/>
            <a:r>
              <a:rPr lang="en-GB" dirty="0" smtClean="0"/>
              <a:t>Theory</a:t>
            </a:r>
          </a:p>
          <a:p>
            <a:pPr lvl="1"/>
            <a:r>
              <a:rPr lang="en-GB" dirty="0" smtClean="0"/>
              <a:t>Models</a:t>
            </a:r>
          </a:p>
          <a:p>
            <a:pPr lvl="1"/>
            <a:r>
              <a:rPr lang="en-GB" dirty="0" smtClean="0"/>
              <a:t>Empirical evidence</a:t>
            </a:r>
            <a:endParaRPr lang="en-GB" dirty="0"/>
          </a:p>
        </p:txBody>
      </p:sp>
    </p:spTree>
    <p:extLst>
      <p:ext uri="{BB962C8B-B14F-4D97-AF65-F5344CB8AC3E}">
        <p14:creationId xmlns:p14="http://schemas.microsoft.com/office/powerpoint/2010/main" val="224148109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an Introduction for?</a:t>
            </a:r>
            <a:endParaRPr lang="en-GB" dirty="0"/>
          </a:p>
        </p:txBody>
      </p:sp>
      <p:sp>
        <p:nvSpPr>
          <p:cNvPr id="3" name="Content Placeholder 2"/>
          <p:cNvSpPr>
            <a:spLocks noGrp="1"/>
          </p:cNvSpPr>
          <p:nvPr>
            <p:ph idx="1"/>
          </p:nvPr>
        </p:nvSpPr>
        <p:spPr/>
        <p:txBody>
          <a:bodyPr>
            <a:normAutofit/>
          </a:bodyPr>
          <a:lstStyle/>
          <a:p>
            <a:r>
              <a:rPr lang="en-GB" sz="2400" dirty="0" smtClean="0"/>
              <a:t>To make the reader understand why your research question is </a:t>
            </a:r>
            <a:r>
              <a:rPr lang="en-GB" sz="2400" b="1" dirty="0" smtClean="0"/>
              <a:t>important </a:t>
            </a:r>
            <a:r>
              <a:rPr lang="en-GB" sz="2400" dirty="0" smtClean="0"/>
              <a:t>and </a:t>
            </a:r>
            <a:r>
              <a:rPr lang="en-GB" sz="2400" b="1" dirty="0" smtClean="0"/>
              <a:t>relevant</a:t>
            </a:r>
          </a:p>
          <a:p>
            <a:endParaRPr lang="en-GB" sz="2400" b="1" dirty="0"/>
          </a:p>
          <a:p>
            <a:r>
              <a:rPr lang="en-GB" sz="2400" dirty="0" smtClean="0"/>
              <a:t>Start broad, and then narrow down to focus on the literature most relevant to your research question</a:t>
            </a:r>
          </a:p>
          <a:p>
            <a:endParaRPr lang="en-GB" sz="2400" dirty="0"/>
          </a:p>
          <a:p>
            <a:r>
              <a:rPr lang="en-GB" sz="2400" dirty="0" smtClean="0"/>
              <a:t>It should be totally clear by the end of your introduction why you are looking at your specific research question</a:t>
            </a:r>
            <a:endParaRPr lang="en-GB" sz="2400" dirty="0"/>
          </a:p>
        </p:txBody>
      </p:sp>
    </p:spTree>
    <p:extLst>
      <p:ext uri="{BB962C8B-B14F-4D97-AF65-F5344CB8AC3E}">
        <p14:creationId xmlns:p14="http://schemas.microsoft.com/office/powerpoint/2010/main" val="221376531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39552" y="332656"/>
            <a:ext cx="4370784" cy="59870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4572000" y="1526014"/>
            <a:ext cx="4211960" cy="707886"/>
          </a:xfrm>
          <a:prstGeom prst="rect">
            <a:avLst/>
          </a:prstGeom>
          <a:noFill/>
        </p:spPr>
        <p:txBody>
          <a:bodyPr wrap="square" rtlCol="0">
            <a:spAutoFit/>
          </a:bodyPr>
          <a:lstStyle/>
          <a:p>
            <a:r>
              <a:rPr lang="en-GB" sz="2000" dirty="0" smtClean="0"/>
              <a:t>General introduction – broad themes/theories/evidence base</a:t>
            </a:r>
            <a:endParaRPr lang="en-GB" sz="2000" dirty="0"/>
          </a:p>
        </p:txBody>
      </p:sp>
      <p:sp>
        <p:nvSpPr>
          <p:cNvPr id="6" name="TextBox 5"/>
          <p:cNvSpPr txBox="1"/>
          <p:nvPr/>
        </p:nvSpPr>
        <p:spPr>
          <a:xfrm>
            <a:off x="3851920" y="2924944"/>
            <a:ext cx="4211960" cy="1015663"/>
          </a:xfrm>
          <a:prstGeom prst="rect">
            <a:avLst/>
          </a:prstGeom>
          <a:noFill/>
        </p:spPr>
        <p:txBody>
          <a:bodyPr wrap="square" rtlCol="0">
            <a:spAutoFit/>
          </a:bodyPr>
          <a:lstStyle/>
          <a:p>
            <a:r>
              <a:rPr lang="en-GB" sz="2000" dirty="0" smtClean="0"/>
              <a:t>Specific themes/theories/empirical studies that are directly relevant to your specific question</a:t>
            </a:r>
            <a:endParaRPr lang="en-GB" sz="2000" dirty="0"/>
          </a:p>
        </p:txBody>
      </p:sp>
      <p:sp>
        <p:nvSpPr>
          <p:cNvPr id="7" name="TextBox 6"/>
          <p:cNvSpPr txBox="1"/>
          <p:nvPr/>
        </p:nvSpPr>
        <p:spPr>
          <a:xfrm>
            <a:off x="3347864" y="4090131"/>
            <a:ext cx="4211960" cy="707886"/>
          </a:xfrm>
          <a:prstGeom prst="rect">
            <a:avLst/>
          </a:prstGeom>
          <a:noFill/>
        </p:spPr>
        <p:txBody>
          <a:bodyPr wrap="square" rtlCol="0">
            <a:spAutoFit/>
          </a:bodyPr>
          <a:lstStyle/>
          <a:p>
            <a:r>
              <a:rPr lang="en-GB" sz="2000" dirty="0" smtClean="0"/>
              <a:t>Your specific research question/hypothesis</a:t>
            </a:r>
            <a:endParaRPr lang="en-GB" sz="2000" dirty="0"/>
          </a:p>
        </p:txBody>
      </p:sp>
    </p:spTree>
    <p:extLst>
      <p:ext uri="{BB962C8B-B14F-4D97-AF65-F5344CB8AC3E}">
        <p14:creationId xmlns:p14="http://schemas.microsoft.com/office/powerpoint/2010/main" val="1737809125"/>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Your introduction should…</a:t>
            </a:r>
            <a:endParaRPr lang="en-GB" dirty="0"/>
          </a:p>
        </p:txBody>
      </p:sp>
      <p:sp>
        <p:nvSpPr>
          <p:cNvPr id="3" name="Content Placeholder 2"/>
          <p:cNvSpPr>
            <a:spLocks noGrp="1"/>
          </p:cNvSpPr>
          <p:nvPr>
            <p:ph idx="1"/>
          </p:nvPr>
        </p:nvSpPr>
        <p:spPr/>
        <p:txBody>
          <a:bodyPr>
            <a:normAutofit lnSpcReduction="10000"/>
          </a:bodyPr>
          <a:lstStyle/>
          <a:p>
            <a:r>
              <a:rPr lang="en-GB" sz="2400" dirty="0" smtClean="0"/>
              <a:t>Flow</a:t>
            </a:r>
          </a:p>
          <a:p>
            <a:endParaRPr lang="en-GB" sz="2400" dirty="0" smtClean="0"/>
          </a:p>
          <a:p>
            <a:r>
              <a:rPr lang="en-GB" sz="2400" dirty="0" smtClean="0"/>
              <a:t>Be concise and clear</a:t>
            </a:r>
          </a:p>
          <a:p>
            <a:endParaRPr lang="en-GB" sz="2400" dirty="0" smtClean="0"/>
          </a:p>
          <a:p>
            <a:r>
              <a:rPr lang="en-GB" sz="2400" dirty="0" smtClean="0"/>
              <a:t>Tell a strong academic story</a:t>
            </a:r>
          </a:p>
          <a:p>
            <a:endParaRPr lang="en-GB" sz="2400" dirty="0" smtClean="0"/>
          </a:p>
          <a:p>
            <a:r>
              <a:rPr lang="en-GB" sz="2400" dirty="0" smtClean="0"/>
              <a:t>Be unbiased</a:t>
            </a:r>
          </a:p>
          <a:p>
            <a:endParaRPr lang="en-GB" sz="2400" dirty="0" smtClean="0"/>
          </a:p>
          <a:p>
            <a:r>
              <a:rPr lang="en-GB" sz="2400" dirty="0" smtClean="0"/>
              <a:t>Cover relevant historical and up-to-date literature (studies and theories) in appropriate detail</a:t>
            </a:r>
          </a:p>
          <a:p>
            <a:endParaRPr lang="en-GB" sz="2400" dirty="0" smtClean="0"/>
          </a:p>
          <a:p>
            <a:r>
              <a:rPr lang="en-GB" sz="2400" dirty="0" smtClean="0"/>
              <a:t>Synthesise, critique and evaluate</a:t>
            </a:r>
            <a:endParaRPr lang="en-GB" sz="2400" dirty="0"/>
          </a:p>
        </p:txBody>
      </p:sp>
    </p:spTree>
    <p:extLst>
      <p:ext uri="{BB962C8B-B14F-4D97-AF65-F5344CB8AC3E}">
        <p14:creationId xmlns:p14="http://schemas.microsoft.com/office/powerpoint/2010/main" val="2993130024"/>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38138"/>
          </a:xfrm>
        </p:spPr>
        <p:txBody>
          <a:bodyPr>
            <a:normAutofit/>
          </a:bodyPr>
          <a:lstStyle/>
          <a:p>
            <a:r>
              <a:rPr lang="en-GB" dirty="0" smtClean="0"/>
              <a:t>What does a method section do?</a:t>
            </a:r>
            <a:endParaRPr lang="en-GB" dirty="0"/>
          </a:p>
        </p:txBody>
      </p:sp>
      <p:pic>
        <p:nvPicPr>
          <p:cNvPr id="5" name="Picture 2" descr="Image result for questi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43808" y="1268760"/>
            <a:ext cx="3024336" cy="4180234"/>
          </a:xfrm>
          <a:prstGeom prst="rect">
            <a:avLst/>
          </a:prstGeom>
          <a:noFill/>
          <a:extLst>
            <a:ext uri="{909E8E84-426E-40DD-AFC4-6F175D3DCCD1}">
              <a14:hiddenFill xmlns:a14="http://schemas.microsoft.com/office/drawing/2010/main">
                <a:solidFill>
                  <a:srgbClr val="FFFFFF"/>
                </a:solidFill>
              </a14:hiddenFill>
            </a:ext>
          </a:extLst>
        </p:spPr>
      </p:pic>
      <p:sp>
        <p:nvSpPr>
          <p:cNvPr id="6" name="Title 1"/>
          <p:cNvSpPr txBox="1">
            <a:spLocks/>
          </p:cNvSpPr>
          <p:nvPr/>
        </p:nvSpPr>
        <p:spPr>
          <a:xfrm>
            <a:off x="179512" y="5589240"/>
            <a:ext cx="8229600" cy="1138138"/>
          </a:xfrm>
          <a:prstGeom prst="rect">
            <a:avLst/>
          </a:prstGeom>
        </p:spPr>
        <p:txBody>
          <a:bodyPr vert="horz" lIns="91440" tIns="45720" rIns="91440" bIns="45720" rtlCol="0" anchor="ctr">
            <a:normAutofit/>
          </a:bodyPr>
          <a:lstStyle>
            <a:lvl1pPr algn="l" defTabSz="914400" rtl="0" eaLnBrk="1" latinLnBrk="0" hangingPunct="1">
              <a:spcBef>
                <a:spcPct val="0"/>
              </a:spcBef>
              <a:buNone/>
              <a:defRPr sz="4600" kern="1200" cap="none" spc="-100" baseline="0">
                <a:ln>
                  <a:noFill/>
                </a:ln>
                <a:solidFill>
                  <a:schemeClr val="tx2"/>
                </a:solidFill>
                <a:effectLst/>
                <a:latin typeface="+mj-lt"/>
                <a:ea typeface="+mj-ea"/>
                <a:cs typeface="+mj-cs"/>
              </a:defRPr>
            </a:lvl1pPr>
          </a:lstStyle>
          <a:p>
            <a:pPr algn="ctr"/>
            <a:r>
              <a:rPr lang="en-GB" dirty="0" smtClean="0"/>
              <a:t>Why do we need it?</a:t>
            </a:r>
            <a:endParaRPr lang="en-GB" dirty="0"/>
          </a:p>
        </p:txBody>
      </p:sp>
    </p:spTree>
    <p:extLst>
      <p:ext uri="{BB962C8B-B14F-4D97-AF65-F5344CB8AC3E}">
        <p14:creationId xmlns:p14="http://schemas.microsoft.com/office/powerpoint/2010/main" val="4107928844"/>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Method</a:t>
            </a:r>
            <a:endParaRPr lang="en-GB" dirty="0"/>
          </a:p>
        </p:txBody>
      </p:sp>
      <p:sp>
        <p:nvSpPr>
          <p:cNvPr id="3" name="Content Placeholder 2"/>
          <p:cNvSpPr>
            <a:spLocks noGrp="1"/>
          </p:cNvSpPr>
          <p:nvPr>
            <p:ph idx="1"/>
          </p:nvPr>
        </p:nvSpPr>
        <p:spPr/>
        <p:txBody>
          <a:bodyPr>
            <a:normAutofit/>
          </a:bodyPr>
          <a:lstStyle/>
          <a:p>
            <a:r>
              <a:rPr lang="en-GB" sz="2800" dirty="0" smtClean="0"/>
              <a:t>Needs to provide sufficient methodological detail about the study so that:</a:t>
            </a:r>
          </a:p>
          <a:p>
            <a:endParaRPr lang="en-GB" sz="2800" dirty="0"/>
          </a:p>
          <a:p>
            <a:pPr marL="514350" indent="-514350">
              <a:buAutoNum type="alphaLcParenR"/>
            </a:pPr>
            <a:r>
              <a:rPr lang="en-GB" sz="2800" dirty="0" smtClean="0"/>
              <a:t>The appropriateness of the method you have used can be evaluated</a:t>
            </a:r>
          </a:p>
          <a:p>
            <a:pPr marL="514350" indent="-514350">
              <a:buAutoNum type="alphaLcParenR"/>
            </a:pPr>
            <a:endParaRPr lang="en-GB" sz="2800" dirty="0"/>
          </a:p>
          <a:p>
            <a:pPr marL="514350" indent="-514350">
              <a:buAutoNum type="alphaLcParenR"/>
            </a:pPr>
            <a:r>
              <a:rPr lang="en-GB" sz="2800" dirty="0" smtClean="0"/>
              <a:t>The study can be easily replicated</a:t>
            </a:r>
            <a:endParaRPr lang="en-GB" sz="2800" dirty="0"/>
          </a:p>
        </p:txBody>
      </p:sp>
    </p:spTree>
    <p:extLst>
      <p:ext uri="{BB962C8B-B14F-4D97-AF65-F5344CB8AC3E}">
        <p14:creationId xmlns:p14="http://schemas.microsoft.com/office/powerpoint/2010/main" val="3358400933"/>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Method</a:t>
            </a:r>
            <a:endParaRPr lang="en-GB" dirty="0"/>
          </a:p>
        </p:txBody>
      </p:sp>
      <p:sp>
        <p:nvSpPr>
          <p:cNvPr id="3" name="Content Placeholder 2"/>
          <p:cNvSpPr>
            <a:spLocks noGrp="1"/>
          </p:cNvSpPr>
          <p:nvPr>
            <p:ph idx="1"/>
          </p:nvPr>
        </p:nvSpPr>
        <p:spPr/>
        <p:txBody>
          <a:bodyPr>
            <a:normAutofit/>
          </a:bodyPr>
          <a:lstStyle/>
          <a:p>
            <a:r>
              <a:rPr lang="en-GB" sz="2800" dirty="0" smtClean="0"/>
              <a:t>The method should be one of the first sections of the report that is written-up immediately after the study has finished (so you remember exactly what you did!)</a:t>
            </a:r>
          </a:p>
          <a:p>
            <a:endParaRPr lang="en-GB" sz="2800" dirty="0"/>
          </a:p>
          <a:p>
            <a:r>
              <a:rPr lang="en-GB" sz="2800" dirty="0" smtClean="0"/>
              <a:t>The method should contain enough information for the reader the understand and replicate the study exactly as you did it</a:t>
            </a:r>
            <a:endParaRPr lang="en-GB" sz="2800" dirty="0"/>
          </a:p>
        </p:txBody>
      </p:sp>
    </p:spTree>
    <p:extLst>
      <p:ext uri="{BB962C8B-B14F-4D97-AF65-F5344CB8AC3E}">
        <p14:creationId xmlns:p14="http://schemas.microsoft.com/office/powerpoint/2010/main" val="1829870604"/>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6" name="Picture 4" descr="Image result for design in psychology"/>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79269" y="2686794"/>
            <a:ext cx="2238375" cy="203835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p:txBody>
          <a:bodyPr>
            <a:normAutofit/>
          </a:bodyPr>
          <a:lstStyle/>
          <a:p>
            <a:r>
              <a:rPr lang="en-GB" sz="2400" dirty="0" smtClean="0"/>
              <a:t>Sub-divided into four sub-sections</a:t>
            </a:r>
          </a:p>
          <a:p>
            <a:endParaRPr lang="en-GB" sz="2800" dirty="0"/>
          </a:p>
          <a:p>
            <a:pPr lvl="2"/>
            <a:r>
              <a:rPr lang="en-GB" sz="2400" dirty="0" smtClean="0"/>
              <a:t>Participants</a:t>
            </a:r>
          </a:p>
          <a:p>
            <a:pPr lvl="1"/>
            <a:endParaRPr lang="en-GB" sz="2800" dirty="0"/>
          </a:p>
          <a:p>
            <a:pPr lvl="2"/>
            <a:r>
              <a:rPr lang="en-GB" sz="2400" dirty="0" smtClean="0"/>
              <a:t>Design</a:t>
            </a:r>
          </a:p>
          <a:p>
            <a:pPr lvl="1"/>
            <a:endParaRPr lang="en-GB" sz="2800" dirty="0"/>
          </a:p>
          <a:p>
            <a:pPr lvl="2"/>
            <a:r>
              <a:rPr lang="en-GB" sz="2400" dirty="0" smtClean="0"/>
              <a:t>Materials</a:t>
            </a:r>
          </a:p>
          <a:p>
            <a:pPr lvl="1"/>
            <a:endParaRPr lang="en-GB" sz="2800" dirty="0"/>
          </a:p>
          <a:p>
            <a:pPr lvl="2"/>
            <a:r>
              <a:rPr lang="en-GB" sz="2400" dirty="0" smtClean="0"/>
              <a:t>Procedure</a:t>
            </a:r>
            <a:endParaRPr lang="en-GB" sz="2400" dirty="0"/>
          </a:p>
        </p:txBody>
      </p:sp>
      <p:sp>
        <p:nvSpPr>
          <p:cNvPr id="2" name="Title 1"/>
          <p:cNvSpPr>
            <a:spLocks noGrp="1"/>
          </p:cNvSpPr>
          <p:nvPr>
            <p:ph type="title"/>
          </p:nvPr>
        </p:nvSpPr>
        <p:spPr/>
        <p:txBody>
          <a:bodyPr/>
          <a:lstStyle/>
          <a:p>
            <a:r>
              <a:rPr lang="en-GB" dirty="0" smtClean="0"/>
              <a:t>Method</a:t>
            </a:r>
            <a:endParaRPr lang="en-GB" dirty="0"/>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04048" y="2060848"/>
            <a:ext cx="3028950" cy="15144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AutoShape 6" descr="Image result for questionnaire"/>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3079" name="Picture 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580112" y="3905423"/>
            <a:ext cx="2619375" cy="1743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AutoShape 9" descr="Image result for procedure"/>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3082" name="Picture 10"/>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131840" y="4653136"/>
            <a:ext cx="2295525" cy="19907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65829341"/>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p:txBody>
          <a:bodyPr/>
          <a:lstStyle/>
          <a:p>
            <a:pPr algn="ctr"/>
            <a:r>
              <a:rPr lang="en-GB" dirty="0" smtClean="0"/>
              <a:t>How to write a good method section</a:t>
            </a:r>
            <a:endParaRPr lang="en-GB" dirty="0"/>
          </a:p>
        </p:txBody>
      </p:sp>
    </p:spTree>
    <p:extLst>
      <p:ext uri="{BB962C8B-B14F-4D97-AF65-F5344CB8AC3E}">
        <p14:creationId xmlns:p14="http://schemas.microsoft.com/office/powerpoint/2010/main" val="2189864114"/>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Method: Participants</a:t>
            </a:r>
            <a:endParaRPr lang="en-GB" dirty="0"/>
          </a:p>
        </p:txBody>
      </p:sp>
      <p:sp>
        <p:nvSpPr>
          <p:cNvPr id="3" name="Content Placeholder 2"/>
          <p:cNvSpPr>
            <a:spLocks noGrp="1"/>
          </p:cNvSpPr>
          <p:nvPr>
            <p:ph idx="1"/>
          </p:nvPr>
        </p:nvSpPr>
        <p:spPr/>
        <p:txBody>
          <a:bodyPr>
            <a:normAutofit/>
          </a:bodyPr>
          <a:lstStyle/>
          <a:p>
            <a:r>
              <a:rPr lang="en-GB" sz="2400" dirty="0" smtClean="0"/>
              <a:t>Details of the participant sample</a:t>
            </a:r>
          </a:p>
          <a:p>
            <a:endParaRPr lang="en-GB" sz="2400" dirty="0"/>
          </a:p>
          <a:p>
            <a:r>
              <a:rPr lang="en-GB" sz="2400" dirty="0" smtClean="0"/>
              <a:t>Information on participants includes:</a:t>
            </a:r>
          </a:p>
          <a:p>
            <a:pPr lvl="1"/>
            <a:r>
              <a:rPr lang="en-GB" dirty="0" smtClean="0"/>
              <a:t>Number of participants</a:t>
            </a:r>
          </a:p>
          <a:p>
            <a:pPr lvl="1"/>
            <a:r>
              <a:rPr lang="en-GB" dirty="0" smtClean="0"/>
              <a:t>Sampling method (random, opportunistic, etc.)</a:t>
            </a:r>
          </a:p>
          <a:p>
            <a:pPr lvl="1"/>
            <a:r>
              <a:rPr lang="en-GB" dirty="0" smtClean="0"/>
              <a:t>Demographic information (age, gender, occupation, education level)</a:t>
            </a:r>
          </a:p>
          <a:p>
            <a:pPr lvl="1"/>
            <a:r>
              <a:rPr lang="en-GB" dirty="0" smtClean="0"/>
              <a:t>Any other study-specific criteria (e.g., intelligence level, visual acuity, etc.)</a:t>
            </a:r>
            <a:endParaRPr lang="en-GB" dirty="0"/>
          </a:p>
        </p:txBody>
      </p:sp>
    </p:spTree>
    <p:extLst>
      <p:ext uri="{BB962C8B-B14F-4D97-AF65-F5344CB8AC3E}">
        <p14:creationId xmlns:p14="http://schemas.microsoft.com/office/powerpoint/2010/main" val="1677582119"/>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76672"/>
            <a:ext cx="8003232" cy="5649491"/>
          </a:xfrm>
        </p:spPr>
        <p:txBody>
          <a:bodyPr>
            <a:normAutofit/>
          </a:bodyPr>
          <a:lstStyle/>
          <a:p>
            <a:pPr marL="0" indent="0">
              <a:buNone/>
            </a:pPr>
            <a:r>
              <a:rPr lang="en-GB" sz="2400" dirty="0"/>
              <a:t>The sample used for this study consisted of 66 (19 male, 47 female) undergraduate Psychology students from Swansea Metropolitan University who ranged in age from 18 years to 60 years (</a:t>
            </a:r>
            <a:r>
              <a:rPr lang="en-GB" sz="2400" i="1" dirty="0"/>
              <a:t>M</a:t>
            </a:r>
            <a:r>
              <a:rPr lang="en-GB" sz="2400" dirty="0"/>
              <a:t> = 25.35, </a:t>
            </a:r>
            <a:r>
              <a:rPr lang="en-GB" sz="2400" i="1" dirty="0"/>
              <a:t>SD</a:t>
            </a:r>
            <a:r>
              <a:rPr lang="en-GB" sz="2400" dirty="0"/>
              <a:t> = 9.46). Participants were recruited through the Psychology experiment management system (EMS) within the university and took part in this study in exchange for credits on the system to progress with their degree. Before signing up online for this experiment, participants read a short description of what would be required of them throughout the duration of the study. The description piece also included a caution stating that any individuals who believed that they could possibly have a problem with gambling should refrain from signing up to participate in this experiment.</a:t>
            </a:r>
          </a:p>
          <a:p>
            <a:endParaRPr lang="en-GB" dirty="0"/>
          </a:p>
        </p:txBody>
      </p:sp>
    </p:spTree>
    <p:extLst>
      <p:ext uri="{BB962C8B-B14F-4D97-AF65-F5344CB8AC3E}">
        <p14:creationId xmlns:p14="http://schemas.microsoft.com/office/powerpoint/2010/main" val="2974518235"/>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Method: Design</a:t>
            </a:r>
            <a:endParaRPr lang="en-GB" dirty="0"/>
          </a:p>
        </p:txBody>
      </p:sp>
      <p:sp>
        <p:nvSpPr>
          <p:cNvPr id="3" name="Content Placeholder 2"/>
          <p:cNvSpPr>
            <a:spLocks noGrp="1"/>
          </p:cNvSpPr>
          <p:nvPr>
            <p:ph idx="1"/>
          </p:nvPr>
        </p:nvSpPr>
        <p:spPr/>
        <p:txBody>
          <a:bodyPr>
            <a:normAutofit/>
          </a:bodyPr>
          <a:lstStyle/>
          <a:p>
            <a:r>
              <a:rPr lang="en-GB" sz="2800" dirty="0" smtClean="0"/>
              <a:t>Concise information about:</a:t>
            </a:r>
          </a:p>
          <a:p>
            <a:endParaRPr lang="en-GB" sz="2800" dirty="0" smtClean="0"/>
          </a:p>
          <a:p>
            <a:pPr lvl="1"/>
            <a:r>
              <a:rPr lang="en-GB" sz="2400" dirty="0" smtClean="0"/>
              <a:t>The type of study (independent, repeated, mixed, matched pairs, etc.)</a:t>
            </a:r>
          </a:p>
          <a:p>
            <a:pPr lvl="1"/>
            <a:endParaRPr lang="en-GB" sz="2400" dirty="0" smtClean="0"/>
          </a:p>
          <a:p>
            <a:pPr lvl="1"/>
            <a:r>
              <a:rPr lang="en-GB" sz="2400" dirty="0" smtClean="0"/>
              <a:t>Variables measured and how they were measured (independent and dependent)</a:t>
            </a:r>
          </a:p>
          <a:p>
            <a:pPr lvl="1"/>
            <a:endParaRPr lang="en-GB" sz="2400" dirty="0" smtClean="0"/>
          </a:p>
          <a:p>
            <a:pPr lvl="1"/>
            <a:r>
              <a:rPr lang="en-GB" sz="2400" dirty="0" smtClean="0"/>
              <a:t>Any other factors that were controlled for</a:t>
            </a:r>
          </a:p>
        </p:txBody>
      </p:sp>
    </p:spTree>
    <p:extLst>
      <p:ext uri="{BB962C8B-B14F-4D97-AF65-F5344CB8AC3E}">
        <p14:creationId xmlns:p14="http://schemas.microsoft.com/office/powerpoint/2010/main" val="459174504"/>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520" y="620688"/>
            <a:ext cx="7859216" cy="5505475"/>
          </a:xfrm>
        </p:spPr>
        <p:txBody>
          <a:bodyPr>
            <a:normAutofit lnSpcReduction="10000"/>
          </a:bodyPr>
          <a:lstStyle/>
          <a:p>
            <a:pPr marL="0" indent="0">
              <a:buNone/>
            </a:pPr>
            <a:r>
              <a:rPr lang="en-GB" sz="2800" dirty="0"/>
              <a:t>A 2 x 2 x 2 factorial design was employed for this experiment. There were three between-subject independent variables, each of which had two levels. The first independent variable was sensation seeking tendencies; the two levels of this variable were ‘low sensation seeker’ or ‘high sensation seeker’. For the independent variable of success of the bet, the two levels were ‘win’ or ‘lose’. Participants were further categorised into groups for the third independent variable of age; ‘emerging adult’ for participants aged between 18 and 25, and ‘adult’ for those aged above 26. The dependent variable in the experiment was arousal.</a:t>
            </a:r>
          </a:p>
          <a:p>
            <a:endParaRPr lang="en-GB" dirty="0"/>
          </a:p>
        </p:txBody>
      </p:sp>
    </p:spTree>
    <p:extLst>
      <p:ext uri="{BB962C8B-B14F-4D97-AF65-F5344CB8AC3E}">
        <p14:creationId xmlns:p14="http://schemas.microsoft.com/office/powerpoint/2010/main" val="1715070312"/>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Method: Materials</a:t>
            </a:r>
            <a:endParaRPr lang="en-GB" dirty="0"/>
          </a:p>
        </p:txBody>
      </p:sp>
      <p:sp>
        <p:nvSpPr>
          <p:cNvPr id="3" name="Content Placeholder 2"/>
          <p:cNvSpPr>
            <a:spLocks noGrp="1"/>
          </p:cNvSpPr>
          <p:nvPr>
            <p:ph idx="1"/>
          </p:nvPr>
        </p:nvSpPr>
        <p:spPr/>
        <p:txBody>
          <a:bodyPr>
            <a:normAutofit/>
          </a:bodyPr>
          <a:lstStyle/>
          <a:p>
            <a:endParaRPr lang="en-GB" sz="2800" dirty="0" smtClean="0"/>
          </a:p>
          <a:p>
            <a:r>
              <a:rPr lang="en-GB" sz="2800" dirty="0" smtClean="0"/>
              <a:t>This should include </a:t>
            </a:r>
            <a:r>
              <a:rPr lang="en-GB" sz="2800" b="1" dirty="0" smtClean="0"/>
              <a:t>enough detail </a:t>
            </a:r>
            <a:r>
              <a:rPr lang="en-GB" sz="2800" dirty="0" smtClean="0"/>
              <a:t>to allow the reader to reproduce similar materials</a:t>
            </a:r>
          </a:p>
          <a:p>
            <a:endParaRPr lang="en-GB" sz="2800" dirty="0" smtClean="0"/>
          </a:p>
          <a:p>
            <a:r>
              <a:rPr lang="en-GB" sz="2800" dirty="0" smtClean="0"/>
              <a:t>Details of specific questionnaires – example items, how they’re scored, cut-offs, reliability statistics</a:t>
            </a:r>
          </a:p>
        </p:txBody>
      </p:sp>
    </p:spTree>
    <p:extLst>
      <p:ext uri="{BB962C8B-B14F-4D97-AF65-F5344CB8AC3E}">
        <p14:creationId xmlns:p14="http://schemas.microsoft.com/office/powerpoint/2010/main" val="1624658829"/>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404664"/>
            <a:ext cx="8280920" cy="6264696"/>
          </a:xfrm>
        </p:spPr>
        <p:txBody>
          <a:bodyPr>
            <a:noAutofit/>
          </a:bodyPr>
          <a:lstStyle/>
          <a:p>
            <a:pPr marL="0" indent="0">
              <a:buNone/>
            </a:pPr>
            <a:r>
              <a:rPr lang="en-GB" sz="2200" dirty="0"/>
              <a:t>The </a:t>
            </a:r>
            <a:r>
              <a:rPr lang="en-GB" sz="2200" dirty="0">
                <a:solidFill>
                  <a:srgbClr val="FF0000"/>
                </a:solidFill>
              </a:rPr>
              <a:t>Arnett Inventory Sensation Scale </a:t>
            </a:r>
            <a:r>
              <a:rPr lang="en-GB" sz="2200" dirty="0"/>
              <a:t>(</a:t>
            </a:r>
            <a:r>
              <a:rPr lang="en-GB" sz="2200" dirty="0">
                <a:solidFill>
                  <a:srgbClr val="FF0000"/>
                </a:solidFill>
              </a:rPr>
              <a:t>AISS; Arnett, 1994</a:t>
            </a:r>
            <a:r>
              <a:rPr lang="en-GB" sz="2200" dirty="0"/>
              <a:t>) was used to measure sensation seeking tendencies amongst participants (see appendix A). The paper based questionnaire consisted of </a:t>
            </a:r>
            <a:r>
              <a:rPr lang="en-GB" sz="2200" dirty="0">
                <a:solidFill>
                  <a:srgbClr val="FF0000"/>
                </a:solidFill>
              </a:rPr>
              <a:t>20 items </a:t>
            </a:r>
            <a:r>
              <a:rPr lang="en-GB" sz="2200" dirty="0"/>
              <a:t>with two </a:t>
            </a:r>
            <a:r>
              <a:rPr lang="en-GB" sz="2200" dirty="0">
                <a:solidFill>
                  <a:srgbClr val="FF0000"/>
                </a:solidFill>
              </a:rPr>
              <a:t>10-item subscales</a:t>
            </a:r>
            <a:r>
              <a:rPr lang="en-GB" sz="2200" dirty="0"/>
              <a:t>; Novelty and Intensity (see appendix B). The questionnaire </a:t>
            </a:r>
            <a:r>
              <a:rPr lang="en-GB" sz="2200" dirty="0">
                <a:solidFill>
                  <a:srgbClr val="FF0000"/>
                </a:solidFill>
              </a:rPr>
              <a:t>included statements such as </a:t>
            </a:r>
            <a:r>
              <a:rPr lang="en-GB" sz="2200" dirty="0"/>
              <a:t>‘when I listen to music I like it to be loud’, ‘I don’t like extremely hot and spicy foods’, and ‘I would never like to gamble with money, even if I could afford it’. Responses were given on a </a:t>
            </a:r>
            <a:r>
              <a:rPr lang="en-GB" sz="2200" dirty="0">
                <a:solidFill>
                  <a:srgbClr val="FF0000"/>
                </a:solidFill>
              </a:rPr>
              <a:t>four-point Likert scale </a:t>
            </a:r>
            <a:r>
              <a:rPr lang="en-GB" sz="2200" dirty="0"/>
              <a:t>with participants having to choose how well each statement described them (A= describes me very well, B= describes me somewhat, C= does not describe me very well and D= does not describe me at all). </a:t>
            </a:r>
            <a:r>
              <a:rPr lang="en-GB" sz="2200" dirty="0">
                <a:solidFill>
                  <a:srgbClr val="FF0000"/>
                </a:solidFill>
              </a:rPr>
              <a:t>Items were scored between 1 and 4; A= 4, B=3, C=2 and D=1</a:t>
            </a:r>
            <a:r>
              <a:rPr lang="en-GB" sz="2200" dirty="0"/>
              <a:t>, </a:t>
            </a:r>
            <a:r>
              <a:rPr lang="en-GB" sz="2200" dirty="0">
                <a:solidFill>
                  <a:srgbClr val="FF0000"/>
                </a:solidFill>
              </a:rPr>
              <a:t>with six reversed scoring items </a:t>
            </a:r>
            <a:r>
              <a:rPr lang="en-GB" sz="2200" dirty="0"/>
              <a:t>in total (see appendix B). </a:t>
            </a:r>
            <a:r>
              <a:rPr lang="en-GB" sz="2200" dirty="0">
                <a:solidFill>
                  <a:srgbClr val="FF0000"/>
                </a:solidFill>
              </a:rPr>
              <a:t>Final scores obtained </a:t>
            </a:r>
            <a:r>
              <a:rPr lang="en-GB" sz="2200" dirty="0"/>
              <a:t>from the questionnaire were between 20 and 80. For the purpose of this study, any individuals who scored between 20 and 50 were </a:t>
            </a:r>
            <a:r>
              <a:rPr lang="en-GB" sz="2200" dirty="0">
                <a:solidFill>
                  <a:srgbClr val="FF0000"/>
                </a:solidFill>
              </a:rPr>
              <a:t>categorised </a:t>
            </a:r>
            <a:r>
              <a:rPr lang="en-GB" sz="2200" dirty="0"/>
              <a:t>as ‘low sensation seekers’ and those who scored between 51 and 80 were categorised as ‘high sensation seekers’. </a:t>
            </a:r>
            <a:r>
              <a:rPr lang="en-GB" sz="2200" dirty="0">
                <a:solidFill>
                  <a:srgbClr val="FF0000"/>
                </a:solidFill>
              </a:rPr>
              <a:t>Internal reliability for the total scale was initiated to be .70 (Arnett, 1996</a:t>
            </a:r>
            <a:r>
              <a:rPr lang="en-GB" sz="2200" dirty="0" smtClean="0">
                <a:solidFill>
                  <a:srgbClr val="FF0000"/>
                </a:solidFill>
              </a:rPr>
              <a:t>).</a:t>
            </a:r>
            <a:endParaRPr lang="en-GB" sz="2200" dirty="0">
              <a:solidFill>
                <a:srgbClr val="FF0000"/>
              </a:solidFill>
            </a:endParaRPr>
          </a:p>
        </p:txBody>
      </p:sp>
    </p:spTree>
    <p:extLst>
      <p:ext uri="{BB962C8B-B14F-4D97-AF65-F5344CB8AC3E}">
        <p14:creationId xmlns:p14="http://schemas.microsoft.com/office/powerpoint/2010/main" val="2778619366"/>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Method: Procedure</a:t>
            </a:r>
            <a:endParaRPr lang="en-GB" dirty="0"/>
          </a:p>
        </p:txBody>
      </p:sp>
      <p:sp>
        <p:nvSpPr>
          <p:cNvPr id="3" name="Content Placeholder 2"/>
          <p:cNvSpPr>
            <a:spLocks noGrp="1"/>
          </p:cNvSpPr>
          <p:nvPr>
            <p:ph idx="1"/>
          </p:nvPr>
        </p:nvSpPr>
        <p:spPr/>
        <p:txBody>
          <a:bodyPr>
            <a:normAutofit/>
          </a:bodyPr>
          <a:lstStyle/>
          <a:p>
            <a:r>
              <a:rPr lang="en-GB" sz="2800" dirty="0" smtClean="0"/>
              <a:t>What happened to a participant during the study</a:t>
            </a:r>
          </a:p>
          <a:p>
            <a:endParaRPr lang="en-GB" sz="2800" dirty="0" smtClean="0"/>
          </a:p>
          <a:p>
            <a:r>
              <a:rPr lang="en-GB" sz="2800" dirty="0" smtClean="0"/>
              <a:t>Consent and debriefing, how any other ethical issues were dealt with</a:t>
            </a:r>
          </a:p>
          <a:p>
            <a:endParaRPr lang="en-GB" sz="2800" dirty="0" smtClean="0"/>
          </a:p>
          <a:p>
            <a:r>
              <a:rPr lang="en-GB" sz="2800" dirty="0" smtClean="0"/>
              <a:t>Standardised instructions</a:t>
            </a:r>
          </a:p>
          <a:p>
            <a:endParaRPr lang="en-GB" sz="2800" dirty="0" smtClean="0"/>
          </a:p>
          <a:p>
            <a:r>
              <a:rPr lang="en-GB" sz="2800" dirty="0" smtClean="0"/>
              <a:t>Where the study took place / how it was delivered</a:t>
            </a:r>
          </a:p>
        </p:txBody>
      </p:sp>
    </p:spTree>
    <p:extLst>
      <p:ext uri="{BB962C8B-B14F-4D97-AF65-F5344CB8AC3E}">
        <p14:creationId xmlns:p14="http://schemas.microsoft.com/office/powerpoint/2010/main" val="819771639"/>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Method: Procedure</a:t>
            </a:r>
            <a:endParaRPr lang="en-GB" dirty="0"/>
          </a:p>
        </p:txBody>
      </p:sp>
      <p:sp>
        <p:nvSpPr>
          <p:cNvPr id="3" name="Content Placeholder 2"/>
          <p:cNvSpPr>
            <a:spLocks noGrp="1"/>
          </p:cNvSpPr>
          <p:nvPr>
            <p:ph idx="1"/>
          </p:nvPr>
        </p:nvSpPr>
        <p:spPr/>
        <p:txBody>
          <a:bodyPr>
            <a:normAutofit/>
          </a:bodyPr>
          <a:lstStyle/>
          <a:p>
            <a:r>
              <a:rPr lang="en-GB" sz="2400" dirty="0" smtClean="0"/>
              <a:t>Think of writing a procedure in the same way as you would describe baking a cake – you need to describe </a:t>
            </a:r>
            <a:r>
              <a:rPr lang="en-GB" sz="2400" b="1" dirty="0" smtClean="0"/>
              <a:t>exactly what was done</a:t>
            </a:r>
            <a:r>
              <a:rPr lang="en-GB" sz="2400" dirty="0" smtClean="0"/>
              <a:t> in the study, how participants were instructed, and set it out in the order in which things were done</a:t>
            </a:r>
          </a:p>
          <a:p>
            <a:endParaRPr lang="en-GB" sz="2400" dirty="0"/>
          </a:p>
          <a:p>
            <a:r>
              <a:rPr lang="en-GB" sz="2400" dirty="0" smtClean="0"/>
              <a:t>The procedure should be logical, insightful and contain sufficient information for the reader to follow</a:t>
            </a:r>
          </a:p>
          <a:p>
            <a:endParaRPr lang="en-GB" sz="2400" dirty="0"/>
          </a:p>
          <a:p>
            <a:r>
              <a:rPr lang="en-GB" sz="2400" dirty="0" smtClean="0"/>
              <a:t>Step by step!</a:t>
            </a:r>
            <a:endParaRPr lang="en-GB" sz="2400" dirty="0"/>
          </a:p>
        </p:txBody>
      </p:sp>
    </p:spTree>
    <p:extLst>
      <p:ext uri="{BB962C8B-B14F-4D97-AF65-F5344CB8AC3E}">
        <p14:creationId xmlns:p14="http://schemas.microsoft.com/office/powerpoint/2010/main" val="2488580814"/>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2434282"/>
          </a:xfrm>
        </p:spPr>
        <p:txBody>
          <a:bodyPr>
            <a:normAutofit/>
          </a:bodyPr>
          <a:lstStyle/>
          <a:p>
            <a:pPr algn="ctr"/>
            <a:r>
              <a:rPr lang="en-GB" dirty="0" smtClean="0"/>
              <a:t>What do I need to include in my results?</a:t>
            </a:r>
            <a:endParaRPr lang="en-GB" dirty="0"/>
          </a:p>
        </p:txBody>
      </p:sp>
      <p:pic>
        <p:nvPicPr>
          <p:cNvPr id="5" name="Picture 2" descr="Image result for questi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85250" y="2348880"/>
            <a:ext cx="3024336" cy="41802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92394384"/>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Results</a:t>
            </a:r>
            <a:endParaRPr lang="en-GB" dirty="0"/>
          </a:p>
        </p:txBody>
      </p:sp>
      <p:sp>
        <p:nvSpPr>
          <p:cNvPr id="3" name="Content Placeholder 2"/>
          <p:cNvSpPr>
            <a:spLocks noGrp="1"/>
          </p:cNvSpPr>
          <p:nvPr>
            <p:ph idx="1"/>
          </p:nvPr>
        </p:nvSpPr>
        <p:spPr/>
        <p:txBody>
          <a:bodyPr>
            <a:normAutofit/>
          </a:bodyPr>
          <a:lstStyle/>
          <a:p>
            <a:r>
              <a:rPr lang="en-GB" sz="2800" dirty="0" smtClean="0"/>
              <a:t>Summarises data collected and reports the statistical analysis used</a:t>
            </a:r>
          </a:p>
          <a:p>
            <a:endParaRPr lang="en-GB" sz="2800" dirty="0"/>
          </a:p>
          <a:p>
            <a:r>
              <a:rPr lang="en-GB" sz="2800" dirty="0" smtClean="0"/>
              <a:t>Descriptive statistics</a:t>
            </a:r>
          </a:p>
          <a:p>
            <a:endParaRPr lang="en-GB" sz="2800" dirty="0"/>
          </a:p>
          <a:p>
            <a:r>
              <a:rPr lang="en-GB" sz="2800" dirty="0" smtClean="0"/>
              <a:t>Inferential statistics</a:t>
            </a:r>
          </a:p>
          <a:p>
            <a:endParaRPr lang="en-GB" sz="2800" dirty="0"/>
          </a:p>
          <a:p>
            <a:r>
              <a:rPr lang="en-GB" sz="2800" dirty="0" smtClean="0"/>
              <a:t>Must not included pages of raw data or statistical print outs!</a:t>
            </a:r>
            <a:endParaRPr lang="en-GB" sz="2800" dirty="0"/>
          </a:p>
        </p:txBody>
      </p:sp>
    </p:spTree>
    <p:extLst>
      <p:ext uri="{BB962C8B-B14F-4D97-AF65-F5344CB8AC3E}">
        <p14:creationId xmlns:p14="http://schemas.microsoft.com/office/powerpoint/2010/main" val="2388184576"/>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Results</a:t>
            </a:r>
            <a:endParaRPr lang="en-GB" dirty="0"/>
          </a:p>
        </p:txBody>
      </p:sp>
      <p:sp>
        <p:nvSpPr>
          <p:cNvPr id="3" name="Content Placeholder 2"/>
          <p:cNvSpPr>
            <a:spLocks noGrp="1"/>
          </p:cNvSpPr>
          <p:nvPr>
            <p:ph idx="1"/>
          </p:nvPr>
        </p:nvSpPr>
        <p:spPr>
          <a:xfrm>
            <a:off x="457200" y="1412776"/>
            <a:ext cx="7931224" cy="4713387"/>
          </a:xfrm>
        </p:spPr>
        <p:txBody>
          <a:bodyPr>
            <a:normAutofit/>
          </a:bodyPr>
          <a:lstStyle/>
          <a:p>
            <a:r>
              <a:rPr lang="en-GB" sz="2400" dirty="0" smtClean="0"/>
              <a:t>Descriptive statistics</a:t>
            </a:r>
          </a:p>
          <a:p>
            <a:endParaRPr lang="en-GB" sz="2400" dirty="0"/>
          </a:p>
          <a:p>
            <a:pPr lvl="1"/>
            <a:r>
              <a:rPr lang="en-GB" sz="2200" dirty="0" smtClean="0"/>
              <a:t>Report the means and standard deviations in </a:t>
            </a:r>
            <a:r>
              <a:rPr lang="en-GB" sz="2200" b="1" i="1" u="sng" dirty="0" smtClean="0"/>
              <a:t>either</a:t>
            </a:r>
            <a:r>
              <a:rPr lang="en-GB" sz="2200" dirty="0" smtClean="0"/>
              <a:t> a table </a:t>
            </a:r>
            <a:r>
              <a:rPr lang="en-GB" sz="2200" b="1" i="1" u="sng" dirty="0" smtClean="0"/>
              <a:t>or</a:t>
            </a:r>
            <a:r>
              <a:rPr lang="en-GB" sz="2200" dirty="0" smtClean="0"/>
              <a:t> a graph (not both!)</a:t>
            </a:r>
          </a:p>
          <a:p>
            <a:pPr lvl="1"/>
            <a:endParaRPr lang="en-GB" sz="2200" dirty="0"/>
          </a:p>
          <a:p>
            <a:pPr lvl="1"/>
            <a:r>
              <a:rPr lang="en-GB" sz="2200" dirty="0" smtClean="0"/>
              <a:t>Do not infer support for your hypothesis based upon descriptive stats</a:t>
            </a:r>
          </a:p>
          <a:p>
            <a:pPr lvl="1"/>
            <a:endParaRPr lang="en-GB" sz="2200" dirty="0"/>
          </a:p>
          <a:p>
            <a:pPr lvl="1"/>
            <a:r>
              <a:rPr lang="en-GB" sz="2200" dirty="0" smtClean="0"/>
              <a:t>Tables and graphs must be clearly numbered and labelled (APA format)</a:t>
            </a:r>
          </a:p>
        </p:txBody>
      </p:sp>
    </p:spTree>
    <p:extLst>
      <p:ext uri="{BB962C8B-B14F-4D97-AF65-F5344CB8AC3E}">
        <p14:creationId xmlns:p14="http://schemas.microsoft.com/office/powerpoint/2010/main" val="1957377043"/>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692696"/>
            <a:ext cx="7620000" cy="5708104"/>
          </a:xfrm>
        </p:spPr>
        <p:txBody>
          <a:bodyPr>
            <a:normAutofit/>
          </a:bodyPr>
          <a:lstStyle/>
          <a:p>
            <a:pPr marL="114300" indent="0">
              <a:buNone/>
            </a:pPr>
            <a:r>
              <a:rPr lang="en-GB" sz="2400" b="1" u="sng" dirty="0" smtClean="0"/>
              <a:t>Descriptive statistics</a:t>
            </a:r>
          </a:p>
          <a:p>
            <a:endParaRPr lang="en-GB" sz="2400" dirty="0"/>
          </a:p>
          <a:p>
            <a:pPr lvl="1"/>
            <a:r>
              <a:rPr lang="en-GB" sz="2400" dirty="0" smtClean="0"/>
              <a:t>The data relating to </a:t>
            </a:r>
            <a:r>
              <a:rPr lang="en-GB" sz="2400" b="1" dirty="0" smtClean="0"/>
              <a:t>your</a:t>
            </a:r>
            <a:r>
              <a:rPr lang="en-GB" sz="2400" dirty="0" smtClean="0"/>
              <a:t> sample</a:t>
            </a:r>
          </a:p>
          <a:p>
            <a:pPr lvl="1"/>
            <a:r>
              <a:rPr lang="en-GB" sz="2400" dirty="0" smtClean="0"/>
              <a:t>N’s. means, SD’s, </a:t>
            </a:r>
            <a:r>
              <a:rPr lang="en-GB" sz="2400" dirty="0" err="1" smtClean="0"/>
              <a:t>etc</a:t>
            </a:r>
            <a:endParaRPr lang="en-GB" sz="2400" dirty="0" smtClean="0"/>
          </a:p>
          <a:p>
            <a:pPr lvl="1"/>
            <a:r>
              <a:rPr lang="en-GB" sz="2400" dirty="0" smtClean="0"/>
              <a:t>Simple but clear presentation</a:t>
            </a:r>
          </a:p>
          <a:p>
            <a:pPr lvl="1"/>
            <a:endParaRPr lang="en-GB" sz="2400" dirty="0" smtClean="0">
              <a:solidFill>
                <a:schemeClr val="tx1">
                  <a:lumMod val="50000"/>
                  <a:lumOff val="50000"/>
                </a:schemeClr>
              </a:solidFill>
            </a:endParaRPr>
          </a:p>
          <a:p>
            <a:pPr marL="411480" lvl="1" indent="0">
              <a:buNone/>
            </a:pPr>
            <a:endParaRPr lang="en-GB" sz="2400" dirty="0">
              <a:solidFill>
                <a:schemeClr val="tx1">
                  <a:lumMod val="50000"/>
                  <a:lumOff val="50000"/>
                </a:schemeClr>
              </a:solidFill>
            </a:endParaRPr>
          </a:p>
          <a:p>
            <a:pPr marL="0" indent="0">
              <a:buNone/>
            </a:pPr>
            <a:r>
              <a:rPr lang="en-GB" sz="2400" dirty="0" smtClean="0">
                <a:solidFill>
                  <a:schemeClr val="tx1">
                    <a:lumMod val="50000"/>
                    <a:lumOff val="50000"/>
                  </a:schemeClr>
                </a:solidFill>
              </a:rPr>
              <a:t>All participants completed both scales of the questionnaire. The mean score on the Positive Affect scale was 23.76 (</a:t>
            </a:r>
            <a:r>
              <a:rPr lang="en-GB" sz="2400" i="1" dirty="0" smtClean="0">
                <a:solidFill>
                  <a:schemeClr val="tx1">
                    <a:lumMod val="50000"/>
                    <a:lumOff val="50000"/>
                  </a:schemeClr>
                </a:solidFill>
              </a:rPr>
              <a:t>SD</a:t>
            </a:r>
            <a:r>
              <a:rPr lang="en-GB" sz="2400" dirty="0" smtClean="0">
                <a:solidFill>
                  <a:schemeClr val="tx1">
                    <a:lumMod val="50000"/>
                    <a:lumOff val="50000"/>
                  </a:schemeClr>
                </a:solidFill>
              </a:rPr>
              <a:t> = 9.22) and the mean score on the Negative Affect scales was 18.19 (</a:t>
            </a:r>
            <a:r>
              <a:rPr lang="en-GB" sz="2400" i="1" dirty="0" smtClean="0">
                <a:solidFill>
                  <a:schemeClr val="tx1">
                    <a:lumMod val="50000"/>
                    <a:lumOff val="50000"/>
                  </a:schemeClr>
                </a:solidFill>
              </a:rPr>
              <a:t>SD</a:t>
            </a:r>
            <a:r>
              <a:rPr lang="en-GB" sz="2400" dirty="0" smtClean="0">
                <a:solidFill>
                  <a:schemeClr val="tx1">
                    <a:lumMod val="50000"/>
                    <a:lumOff val="50000"/>
                  </a:schemeClr>
                </a:solidFill>
              </a:rPr>
              <a:t> = 7.90), out of a possible scale range of 10-40.</a:t>
            </a:r>
            <a:endParaRPr lang="en-GB" sz="2400" dirty="0">
              <a:solidFill>
                <a:schemeClr val="tx1">
                  <a:lumMod val="50000"/>
                  <a:lumOff val="50000"/>
                </a:schemeClr>
              </a:solidFill>
            </a:endParaRPr>
          </a:p>
        </p:txBody>
      </p:sp>
    </p:spTree>
    <p:extLst>
      <p:ext uri="{BB962C8B-B14F-4D97-AF65-F5344CB8AC3E}">
        <p14:creationId xmlns:p14="http://schemas.microsoft.com/office/powerpoint/2010/main" val="19363849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7" end="7"/>
                                            </p:txEl>
                                          </p:spTgt>
                                        </p:tgtEl>
                                        <p:attrNameLst>
                                          <p:attrName>style.visibility</p:attrName>
                                        </p:attrNameLst>
                                      </p:cBhvr>
                                      <p:to>
                                        <p:strVal val="visible"/>
                                      </p:to>
                                    </p:set>
                                    <p:animEffect transition="in" filter="fade">
                                      <p:cBhvr>
                                        <p:cTn id="7" dur="1000"/>
                                        <p:tgtEl>
                                          <p:spTgt spid="3">
                                            <p:txEl>
                                              <p:pRg st="7" end="7"/>
                                            </p:txEl>
                                          </p:spTgt>
                                        </p:tgtEl>
                                      </p:cBhvr>
                                    </p:animEffect>
                                    <p:anim calcmode="lin" valueType="num">
                                      <p:cBhvr>
                                        <p:cTn id="8"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Results</a:t>
            </a:r>
            <a:endParaRPr lang="en-GB" dirty="0"/>
          </a:p>
        </p:txBody>
      </p:sp>
      <p:sp>
        <p:nvSpPr>
          <p:cNvPr id="3" name="Content Placeholder 2"/>
          <p:cNvSpPr>
            <a:spLocks noGrp="1"/>
          </p:cNvSpPr>
          <p:nvPr>
            <p:ph idx="1"/>
          </p:nvPr>
        </p:nvSpPr>
        <p:spPr>
          <a:xfrm>
            <a:off x="457200" y="1600200"/>
            <a:ext cx="7931224" cy="4925144"/>
          </a:xfrm>
        </p:spPr>
        <p:txBody>
          <a:bodyPr>
            <a:normAutofit/>
          </a:bodyPr>
          <a:lstStyle/>
          <a:p>
            <a:pPr marL="114300" indent="0">
              <a:buNone/>
            </a:pPr>
            <a:r>
              <a:rPr lang="en-GB" sz="2400" b="1" u="sng" dirty="0" smtClean="0"/>
              <a:t>Inferential statistics</a:t>
            </a:r>
          </a:p>
          <a:p>
            <a:endParaRPr lang="en-GB" sz="2400" dirty="0"/>
          </a:p>
          <a:p>
            <a:pPr lvl="1"/>
            <a:r>
              <a:rPr lang="en-GB" sz="2400" dirty="0" smtClean="0"/>
              <a:t>Report what test was used, the value of the statistic, and significance level</a:t>
            </a:r>
          </a:p>
          <a:p>
            <a:pPr lvl="2"/>
            <a:r>
              <a:rPr lang="en-GB" sz="2000" dirty="0" smtClean="0"/>
              <a:t>Each statistical test has its own format for reporting which should be adhered to (more information on reporting statistical tests will be provided during future lectures/seminars)</a:t>
            </a:r>
          </a:p>
          <a:p>
            <a:pPr lvl="1"/>
            <a:endParaRPr lang="en-GB" sz="2400" dirty="0"/>
          </a:p>
          <a:p>
            <a:pPr lvl="1"/>
            <a:r>
              <a:rPr lang="en-GB" sz="2400" dirty="0" smtClean="0"/>
              <a:t>Include a final statement regarding whether null hypothesis can be rejected / experimental hypothesis accepted</a:t>
            </a:r>
          </a:p>
        </p:txBody>
      </p:sp>
    </p:spTree>
    <p:extLst>
      <p:ext uri="{BB962C8B-B14F-4D97-AF65-F5344CB8AC3E}">
        <p14:creationId xmlns:p14="http://schemas.microsoft.com/office/powerpoint/2010/main" val="3955901414"/>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Results</a:t>
            </a:r>
            <a:endParaRPr lang="en-GB" dirty="0"/>
          </a:p>
        </p:txBody>
      </p:sp>
      <p:sp>
        <p:nvSpPr>
          <p:cNvPr id="3" name="Content Placeholder 2"/>
          <p:cNvSpPr>
            <a:spLocks noGrp="1"/>
          </p:cNvSpPr>
          <p:nvPr>
            <p:ph idx="1"/>
          </p:nvPr>
        </p:nvSpPr>
        <p:spPr/>
        <p:txBody>
          <a:bodyPr>
            <a:normAutofit/>
          </a:bodyPr>
          <a:lstStyle/>
          <a:p>
            <a:r>
              <a:rPr lang="en-GB" sz="2400" dirty="0" smtClean="0"/>
              <a:t>The results of a Pearson product-moment correlation indicated that there was a strong negative correlation between the two variables (</a:t>
            </a:r>
            <a:r>
              <a:rPr lang="en-GB" sz="2400" i="1" dirty="0" smtClean="0"/>
              <a:t>r</a:t>
            </a:r>
            <a:r>
              <a:rPr lang="en-GB" sz="2400" dirty="0" smtClean="0"/>
              <a:t>=-.76, </a:t>
            </a:r>
            <a:r>
              <a:rPr lang="en-GB" sz="2400" i="1" dirty="0" smtClean="0"/>
              <a:t>n</a:t>
            </a:r>
            <a:r>
              <a:rPr lang="en-GB" sz="2400" dirty="0" smtClean="0"/>
              <a:t>=21, </a:t>
            </a:r>
            <a:r>
              <a:rPr lang="en-GB" sz="2400" i="1" dirty="0" smtClean="0"/>
              <a:t>p</a:t>
            </a:r>
            <a:r>
              <a:rPr lang="en-GB" sz="2400" dirty="0" smtClean="0"/>
              <a:t>&lt;.05) with high levels of positive affect associated with low levels of negative affect. The experimental hypothesis was, therefore, supported.</a:t>
            </a:r>
          </a:p>
          <a:p>
            <a:endParaRPr lang="en-GB" sz="2400" dirty="0"/>
          </a:p>
          <a:p>
            <a:pPr marL="0" indent="0">
              <a:buNone/>
            </a:pPr>
            <a:r>
              <a:rPr lang="en-GB" sz="2000" dirty="0" smtClean="0"/>
              <a:t>Figure 1: </a:t>
            </a:r>
            <a:r>
              <a:rPr lang="en-GB" sz="2000" i="1" dirty="0" smtClean="0"/>
              <a:t>Correlation between </a:t>
            </a:r>
            <a:br>
              <a:rPr lang="en-GB" sz="2000" i="1" dirty="0" smtClean="0"/>
            </a:br>
            <a:r>
              <a:rPr lang="en-GB" sz="2000" i="1" dirty="0" smtClean="0"/>
              <a:t>Positive and Negative Affect</a:t>
            </a:r>
            <a:endParaRPr lang="en-GB" sz="2000"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37573" y="4149080"/>
            <a:ext cx="2146300" cy="2139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516477762"/>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Results DO NOT:</a:t>
            </a:r>
            <a:endParaRPr lang="en-GB" dirty="0"/>
          </a:p>
        </p:txBody>
      </p:sp>
      <p:sp>
        <p:nvSpPr>
          <p:cNvPr id="3" name="Content Placeholder 2"/>
          <p:cNvSpPr>
            <a:spLocks noGrp="1"/>
          </p:cNvSpPr>
          <p:nvPr>
            <p:ph idx="1"/>
          </p:nvPr>
        </p:nvSpPr>
        <p:spPr/>
        <p:txBody>
          <a:bodyPr>
            <a:normAutofit/>
          </a:bodyPr>
          <a:lstStyle/>
          <a:p>
            <a:r>
              <a:rPr lang="en-GB" sz="2800" dirty="0" smtClean="0"/>
              <a:t>Discuss findings in detail</a:t>
            </a:r>
          </a:p>
          <a:p>
            <a:endParaRPr lang="en-GB" sz="2800" dirty="0"/>
          </a:p>
          <a:p>
            <a:r>
              <a:rPr lang="en-GB" sz="2800" dirty="0" smtClean="0"/>
              <a:t>Discuss the limitations of the study</a:t>
            </a:r>
          </a:p>
          <a:p>
            <a:endParaRPr lang="en-GB" sz="2800" dirty="0"/>
          </a:p>
          <a:p>
            <a:pPr lvl="1"/>
            <a:r>
              <a:rPr lang="en-GB" sz="2400" dirty="0" smtClean="0"/>
              <a:t>This is done in the discussion!</a:t>
            </a:r>
            <a:endParaRPr lang="en-GB" sz="2400" dirty="0"/>
          </a:p>
        </p:txBody>
      </p:sp>
    </p:spTree>
    <p:extLst>
      <p:ext uri="{BB962C8B-B14F-4D97-AF65-F5344CB8AC3E}">
        <p14:creationId xmlns:p14="http://schemas.microsoft.com/office/powerpoint/2010/main" val="2085969806"/>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2434282"/>
          </a:xfrm>
        </p:spPr>
        <p:txBody>
          <a:bodyPr>
            <a:normAutofit/>
          </a:bodyPr>
          <a:lstStyle/>
          <a:p>
            <a:pPr algn="ctr"/>
            <a:r>
              <a:rPr lang="en-GB" dirty="0" smtClean="0"/>
              <a:t>What information needs to be included in my discussion?</a:t>
            </a:r>
            <a:endParaRPr lang="en-GB" dirty="0"/>
          </a:p>
        </p:txBody>
      </p:sp>
      <p:pic>
        <p:nvPicPr>
          <p:cNvPr id="5" name="Picture 2" descr="Image result for questi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74350" y="2645719"/>
            <a:ext cx="3024336" cy="41802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45149035"/>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Discussion</a:t>
            </a:r>
            <a:endParaRPr lang="en-GB" dirty="0"/>
          </a:p>
        </p:txBody>
      </p:sp>
      <p:sp>
        <p:nvSpPr>
          <p:cNvPr id="3" name="Content Placeholder 2"/>
          <p:cNvSpPr>
            <a:spLocks noGrp="1"/>
          </p:cNvSpPr>
          <p:nvPr>
            <p:ph idx="1"/>
          </p:nvPr>
        </p:nvSpPr>
        <p:spPr/>
        <p:txBody>
          <a:bodyPr>
            <a:normAutofit/>
          </a:bodyPr>
          <a:lstStyle/>
          <a:p>
            <a:r>
              <a:rPr lang="en-GB" sz="2800" dirty="0" smtClean="0"/>
              <a:t>A really important section</a:t>
            </a:r>
          </a:p>
          <a:p>
            <a:endParaRPr lang="en-GB" sz="2800" dirty="0"/>
          </a:p>
          <a:p>
            <a:r>
              <a:rPr lang="en-GB" sz="2800" dirty="0" smtClean="0"/>
              <a:t>A critical analysis of the study as a whole</a:t>
            </a:r>
          </a:p>
          <a:p>
            <a:endParaRPr lang="en-GB" sz="2800" dirty="0"/>
          </a:p>
          <a:p>
            <a:r>
              <a:rPr lang="en-GB" sz="2800" dirty="0" smtClean="0"/>
              <a:t>Takes time to get it right (and often the weakest part of undergraduate study reports)</a:t>
            </a:r>
            <a:endParaRPr lang="en-GB" sz="2800" dirty="0"/>
          </a:p>
        </p:txBody>
      </p:sp>
    </p:spTree>
    <p:extLst>
      <p:ext uri="{BB962C8B-B14F-4D97-AF65-F5344CB8AC3E}">
        <p14:creationId xmlns:p14="http://schemas.microsoft.com/office/powerpoint/2010/main" val="4104238873"/>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Pointers for your Discussion</a:t>
            </a:r>
            <a:endParaRPr lang="en-GB" dirty="0"/>
          </a:p>
        </p:txBody>
      </p:sp>
      <p:sp>
        <p:nvSpPr>
          <p:cNvPr id="3" name="Content Placeholder 2"/>
          <p:cNvSpPr>
            <a:spLocks noGrp="1"/>
          </p:cNvSpPr>
          <p:nvPr>
            <p:ph idx="1"/>
          </p:nvPr>
        </p:nvSpPr>
        <p:spPr>
          <a:xfrm>
            <a:off x="457200" y="1600200"/>
            <a:ext cx="8229600" cy="4925144"/>
          </a:xfrm>
        </p:spPr>
        <p:txBody>
          <a:bodyPr>
            <a:normAutofit/>
          </a:bodyPr>
          <a:lstStyle/>
          <a:p>
            <a:r>
              <a:rPr lang="en-GB" sz="2800" dirty="0" smtClean="0"/>
              <a:t>Provide a written summary of the findings</a:t>
            </a:r>
          </a:p>
          <a:p>
            <a:pPr lvl="1"/>
            <a:r>
              <a:rPr lang="en-GB" sz="2400" dirty="0" smtClean="0"/>
              <a:t>Do </a:t>
            </a:r>
            <a:r>
              <a:rPr lang="en-GB" sz="2400" b="1" dirty="0" smtClean="0"/>
              <a:t>not</a:t>
            </a:r>
            <a:r>
              <a:rPr lang="en-GB" sz="2400" dirty="0" smtClean="0"/>
              <a:t> repeat numbers/statistics from the results section</a:t>
            </a:r>
          </a:p>
          <a:p>
            <a:pPr lvl="1"/>
            <a:endParaRPr lang="en-GB" sz="2800" dirty="0" smtClean="0"/>
          </a:p>
          <a:p>
            <a:r>
              <a:rPr lang="en-GB" sz="2800" dirty="0" smtClean="0"/>
              <a:t>Relate the findings back to the hypothesis</a:t>
            </a:r>
          </a:p>
          <a:p>
            <a:endParaRPr lang="en-GB" sz="2800" dirty="0" smtClean="0"/>
          </a:p>
          <a:p>
            <a:r>
              <a:rPr lang="en-GB" sz="2800" dirty="0" smtClean="0"/>
              <a:t>Interpret findings in relation to the theory and research covered in the introduction and the specific hypothesis</a:t>
            </a:r>
          </a:p>
        </p:txBody>
      </p:sp>
    </p:spTree>
    <p:extLst>
      <p:ext uri="{BB962C8B-B14F-4D97-AF65-F5344CB8AC3E}">
        <p14:creationId xmlns:p14="http://schemas.microsoft.com/office/powerpoint/2010/main" val="4265300559"/>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Pointers for your Discussion</a:t>
            </a:r>
            <a:endParaRPr lang="en-GB" dirty="0"/>
          </a:p>
        </p:txBody>
      </p:sp>
      <p:sp>
        <p:nvSpPr>
          <p:cNvPr id="3" name="Content Placeholder 2"/>
          <p:cNvSpPr>
            <a:spLocks noGrp="1"/>
          </p:cNvSpPr>
          <p:nvPr>
            <p:ph idx="1"/>
          </p:nvPr>
        </p:nvSpPr>
        <p:spPr/>
        <p:txBody>
          <a:bodyPr>
            <a:normAutofit lnSpcReduction="10000"/>
          </a:bodyPr>
          <a:lstStyle/>
          <a:p>
            <a:r>
              <a:rPr lang="en-GB" sz="2800" dirty="0" smtClean="0"/>
              <a:t>Consider any shortcomings or limitations of the study and suggest realistic improvements</a:t>
            </a:r>
          </a:p>
          <a:p>
            <a:endParaRPr lang="en-GB" sz="2800" dirty="0" smtClean="0"/>
          </a:p>
          <a:p>
            <a:r>
              <a:rPr lang="en-GB" sz="2800" dirty="0" smtClean="0"/>
              <a:t>Assess implications/applications of your findings to the field of study</a:t>
            </a:r>
          </a:p>
          <a:p>
            <a:endParaRPr lang="en-GB" sz="2800" dirty="0" smtClean="0"/>
          </a:p>
          <a:p>
            <a:r>
              <a:rPr lang="en-GB" sz="2800" dirty="0" smtClean="0"/>
              <a:t>Make sensible suggestions for future work</a:t>
            </a:r>
          </a:p>
          <a:p>
            <a:endParaRPr lang="en-GB" sz="2800" dirty="0" smtClean="0"/>
          </a:p>
          <a:p>
            <a:r>
              <a:rPr lang="en-GB" sz="2800" dirty="0" smtClean="0"/>
              <a:t>Draw the discussion to a close with a good conclusion</a:t>
            </a:r>
          </a:p>
          <a:p>
            <a:endParaRPr lang="en-GB" dirty="0"/>
          </a:p>
        </p:txBody>
      </p:sp>
    </p:spTree>
    <p:extLst>
      <p:ext uri="{BB962C8B-B14F-4D97-AF65-F5344CB8AC3E}">
        <p14:creationId xmlns:p14="http://schemas.microsoft.com/office/powerpoint/2010/main" val="3612970343"/>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And don’t forget…</a:t>
            </a:r>
            <a:endParaRPr lang="en-GB" dirty="0"/>
          </a:p>
        </p:txBody>
      </p:sp>
      <p:sp>
        <p:nvSpPr>
          <p:cNvPr id="3" name="Content Placeholder 2"/>
          <p:cNvSpPr>
            <a:spLocks noGrp="1"/>
          </p:cNvSpPr>
          <p:nvPr>
            <p:ph idx="1"/>
          </p:nvPr>
        </p:nvSpPr>
        <p:spPr/>
        <p:txBody>
          <a:bodyPr>
            <a:normAutofit/>
          </a:bodyPr>
          <a:lstStyle/>
          <a:p>
            <a:r>
              <a:rPr lang="en-GB" sz="2800" dirty="0" smtClean="0"/>
              <a:t>References – APA style!</a:t>
            </a:r>
          </a:p>
          <a:p>
            <a:endParaRPr lang="en-GB" sz="2800" dirty="0"/>
          </a:p>
          <a:p>
            <a:r>
              <a:rPr lang="en-GB" sz="2800" dirty="0" smtClean="0"/>
              <a:t>Appendix</a:t>
            </a:r>
          </a:p>
          <a:p>
            <a:pPr lvl="1"/>
            <a:r>
              <a:rPr lang="en-GB" sz="2400" dirty="0" smtClean="0"/>
              <a:t>SPSS key output</a:t>
            </a:r>
          </a:p>
          <a:p>
            <a:pPr lvl="1"/>
            <a:r>
              <a:rPr lang="en-GB" sz="2400" dirty="0" smtClean="0"/>
              <a:t>Copy of measures if needed to understand study design</a:t>
            </a:r>
          </a:p>
          <a:p>
            <a:pPr lvl="1"/>
            <a:r>
              <a:rPr lang="en-GB" sz="2400" dirty="0" smtClean="0"/>
              <a:t>Copy of consent form</a:t>
            </a:r>
          </a:p>
          <a:p>
            <a:pPr lvl="1"/>
            <a:r>
              <a:rPr lang="en-GB" sz="2400" dirty="0" smtClean="0"/>
              <a:t>Copy of debrief form</a:t>
            </a:r>
            <a:endParaRPr lang="en-GB" sz="2400" dirty="0"/>
          </a:p>
        </p:txBody>
      </p:sp>
    </p:spTree>
    <p:extLst>
      <p:ext uri="{BB962C8B-B14F-4D97-AF65-F5344CB8AC3E}">
        <p14:creationId xmlns:p14="http://schemas.microsoft.com/office/powerpoint/2010/main" val="2152665012"/>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Successful Report Writing</a:t>
            </a:r>
            <a:endParaRPr lang="en-GB" dirty="0"/>
          </a:p>
        </p:txBody>
      </p:sp>
      <p:sp>
        <p:nvSpPr>
          <p:cNvPr id="3" name="Content Placeholder 2"/>
          <p:cNvSpPr>
            <a:spLocks noGrp="1"/>
          </p:cNvSpPr>
          <p:nvPr>
            <p:ph idx="1"/>
          </p:nvPr>
        </p:nvSpPr>
        <p:spPr>
          <a:xfrm>
            <a:off x="251520" y="1412776"/>
            <a:ext cx="8229600" cy="4997152"/>
          </a:xfrm>
        </p:spPr>
        <p:txBody>
          <a:bodyPr>
            <a:normAutofit/>
          </a:bodyPr>
          <a:lstStyle/>
          <a:p>
            <a:r>
              <a:rPr lang="en-GB" sz="2400" dirty="0" smtClean="0"/>
              <a:t>Start writing early!</a:t>
            </a:r>
          </a:p>
          <a:p>
            <a:pPr lvl="1"/>
            <a:r>
              <a:rPr lang="en-GB" sz="2200" dirty="0" smtClean="0"/>
              <a:t>Important details about the study might be forgotten if the write-up is left to the last minute</a:t>
            </a:r>
          </a:p>
          <a:p>
            <a:r>
              <a:rPr lang="en-GB" sz="2400" dirty="0" smtClean="0"/>
              <a:t>A naïve reader should be able to follow your report and replicate your findings</a:t>
            </a:r>
          </a:p>
          <a:p>
            <a:r>
              <a:rPr lang="en-GB" sz="2400" dirty="0" smtClean="0"/>
              <a:t>Read!!</a:t>
            </a:r>
          </a:p>
          <a:p>
            <a:pPr lvl="1"/>
            <a:r>
              <a:rPr lang="en-GB" sz="2200" dirty="0" smtClean="0"/>
              <a:t>Journal articles will help you with structuring your report and understand the required style</a:t>
            </a:r>
          </a:p>
          <a:p>
            <a:r>
              <a:rPr lang="en-GB" sz="2400" dirty="0" smtClean="0"/>
              <a:t>Reflect / use feedback</a:t>
            </a:r>
          </a:p>
          <a:p>
            <a:pPr lvl="1"/>
            <a:r>
              <a:rPr lang="en-GB" sz="2200" dirty="0" smtClean="0"/>
              <a:t>Reflect upon the comments you receive on your practical reports and essays – they are provided to help you!</a:t>
            </a:r>
            <a:endParaRPr lang="en-GB" sz="2200" dirty="0"/>
          </a:p>
        </p:txBody>
      </p:sp>
    </p:spTree>
    <p:extLst>
      <p:ext uri="{BB962C8B-B14F-4D97-AF65-F5344CB8AC3E}">
        <p14:creationId xmlns:p14="http://schemas.microsoft.com/office/powerpoint/2010/main" val="21655570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 calcmode="lin" valueType="num">
                                      <p:cBhvr additive="base">
                                        <p:cTn id="2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additive="base">
                                        <p:cTn id="2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nodeType="clickEffect">
                                  <p:stCondLst>
                                    <p:cond delay="0"/>
                                  </p:stCondLst>
                                  <p:childTnLst>
                                    <p:set>
                                      <p:cBhvr>
                                        <p:cTn id="32" dur="1" fill="hold">
                                          <p:stCondLst>
                                            <p:cond delay="0"/>
                                          </p:stCondLst>
                                        </p:cTn>
                                        <p:tgtEl>
                                          <p:spTgt spid="3">
                                            <p:txEl>
                                              <p:pRg st="5" end="5"/>
                                            </p:txEl>
                                          </p:spTgt>
                                        </p:tgtEl>
                                        <p:attrNameLst>
                                          <p:attrName>style.visibility</p:attrName>
                                        </p:attrNameLst>
                                      </p:cBhvr>
                                      <p:to>
                                        <p:strVal val="visible"/>
                                      </p:to>
                                    </p:set>
                                    <p:anim calcmode="lin" valueType="num">
                                      <p:cBhvr additive="base">
                                        <p:cTn id="3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5" end="5"/>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smtClean="0"/>
              <a:t>How much do I need to write in each section?</a:t>
            </a:r>
            <a:endParaRPr lang="en-GB" dirty="0"/>
          </a:p>
        </p:txBody>
      </p:sp>
      <p:pic>
        <p:nvPicPr>
          <p:cNvPr id="5" name="Picture 2" descr="Image result for questi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30357" y="2276872"/>
            <a:ext cx="3024336" cy="41802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15699701"/>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For this report you only have </a:t>
            </a:r>
            <a:r>
              <a:rPr lang="en-GB" dirty="0" smtClean="0"/>
              <a:t>1500 </a:t>
            </a:r>
            <a:r>
              <a:rPr lang="en-GB" dirty="0" smtClean="0"/>
              <a:t>words…</a:t>
            </a:r>
            <a:endParaRPr lang="en-GB" dirty="0"/>
          </a:p>
        </p:txBody>
      </p:sp>
      <p:sp>
        <p:nvSpPr>
          <p:cNvPr id="3" name="Content Placeholder 2"/>
          <p:cNvSpPr>
            <a:spLocks noGrp="1"/>
          </p:cNvSpPr>
          <p:nvPr>
            <p:ph idx="1"/>
          </p:nvPr>
        </p:nvSpPr>
        <p:spPr/>
        <p:txBody>
          <a:bodyPr>
            <a:normAutofit/>
          </a:bodyPr>
          <a:lstStyle/>
          <a:p>
            <a:endParaRPr lang="en-GB" dirty="0" smtClean="0"/>
          </a:p>
          <a:p>
            <a:r>
              <a:rPr lang="en-GB" dirty="0" smtClean="0"/>
              <a:t>Abstract (150 words max) – </a:t>
            </a:r>
            <a:r>
              <a:rPr lang="en-GB" b="1" dirty="0" smtClean="0"/>
              <a:t>not included in the word count!</a:t>
            </a:r>
          </a:p>
          <a:p>
            <a:r>
              <a:rPr lang="en-GB" dirty="0" smtClean="0"/>
              <a:t>Introduction – approx. </a:t>
            </a:r>
            <a:r>
              <a:rPr lang="en-GB" dirty="0" smtClean="0"/>
              <a:t>550 </a:t>
            </a:r>
            <a:r>
              <a:rPr lang="en-GB" dirty="0" smtClean="0"/>
              <a:t>words</a:t>
            </a:r>
          </a:p>
          <a:p>
            <a:r>
              <a:rPr lang="en-GB" dirty="0" smtClean="0"/>
              <a:t>Method – approx. </a:t>
            </a:r>
            <a:r>
              <a:rPr lang="en-GB" dirty="0" smtClean="0"/>
              <a:t>250 </a:t>
            </a:r>
            <a:r>
              <a:rPr lang="en-GB" dirty="0" smtClean="0"/>
              <a:t>words</a:t>
            </a:r>
          </a:p>
          <a:p>
            <a:r>
              <a:rPr lang="en-GB" dirty="0" smtClean="0"/>
              <a:t>Results – approx. </a:t>
            </a:r>
            <a:r>
              <a:rPr lang="en-GB" dirty="0" smtClean="0"/>
              <a:t>150 </a:t>
            </a:r>
            <a:r>
              <a:rPr lang="en-GB" dirty="0" smtClean="0"/>
              <a:t>words</a:t>
            </a:r>
          </a:p>
          <a:p>
            <a:r>
              <a:rPr lang="en-GB" dirty="0" smtClean="0"/>
              <a:t>Discussion – approx. </a:t>
            </a:r>
            <a:r>
              <a:rPr lang="en-GB" dirty="0"/>
              <a:t>5</a:t>
            </a:r>
            <a:r>
              <a:rPr lang="en-GB" dirty="0" smtClean="0"/>
              <a:t>50 </a:t>
            </a:r>
            <a:r>
              <a:rPr lang="en-GB" dirty="0" smtClean="0"/>
              <a:t>words</a:t>
            </a:r>
          </a:p>
          <a:p>
            <a:r>
              <a:rPr lang="en-GB" dirty="0" smtClean="0"/>
              <a:t>References – APA style! Make sure to include primary and secondary sources (if used)</a:t>
            </a:r>
          </a:p>
          <a:p>
            <a:r>
              <a:rPr lang="en-GB" dirty="0" smtClean="0"/>
              <a:t>Appendices – Your SPSS output, copy of the consent and debrief forms, etc.</a:t>
            </a:r>
            <a:endParaRPr lang="en-GB" dirty="0"/>
          </a:p>
        </p:txBody>
      </p:sp>
    </p:spTree>
    <p:extLst>
      <p:ext uri="{BB962C8B-B14F-4D97-AF65-F5344CB8AC3E}">
        <p14:creationId xmlns:p14="http://schemas.microsoft.com/office/powerpoint/2010/main" val="2830730186"/>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635896" y="236075"/>
            <a:ext cx="4633689" cy="416445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179512" y="4400530"/>
            <a:ext cx="4608512" cy="2123658"/>
          </a:xfrm>
          <a:prstGeom prst="rect">
            <a:avLst/>
          </a:prstGeom>
          <a:noFill/>
        </p:spPr>
        <p:txBody>
          <a:bodyPr wrap="square" rtlCol="0">
            <a:spAutoFit/>
          </a:bodyPr>
          <a:lstStyle/>
          <a:p>
            <a:pPr algn="ctr"/>
            <a:r>
              <a:rPr lang="en-GB" sz="6600" b="1" dirty="0" smtClean="0">
                <a:solidFill>
                  <a:srgbClr val="0070C0"/>
                </a:solidFill>
                <a:effectLst>
                  <a:outerShdw blurRad="38100" dist="38100" dir="2700000" algn="tl">
                    <a:srgbClr val="000000">
                      <a:alpha val="43137"/>
                    </a:srgbClr>
                  </a:outerShdw>
                </a:effectLst>
              </a:rPr>
              <a:t>Any questions?</a:t>
            </a:r>
            <a:endParaRPr lang="en-GB" sz="6600" b="1" dirty="0">
              <a:solidFill>
                <a:srgbClr val="0070C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226649522"/>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djacency">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djacency">
      <a:fillStyleLst>
        <a:solidFill>
          <a:schemeClr val="phClr"/>
        </a:solidFill>
        <a:solidFill>
          <a:schemeClr val="phClr">
            <a:tint val="55000"/>
          </a:schemeClr>
        </a:solidFill>
        <a:solidFill>
          <a:schemeClr val="phClr"/>
        </a:solidFill>
      </a:fillStyleLst>
      <a:lnStyleLst>
        <a:ln w="12700"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outerShdw blurRad="50800" dist="25400" algn="bl" rotWithShape="0">
              <a:srgbClr val="000000">
                <a:alpha val="60000"/>
              </a:srgbClr>
            </a:outerShdw>
          </a:effectLst>
        </a:effectStyle>
        <a:effectStyle>
          <a:effectLst/>
          <a:scene3d>
            <a:camera prst="orthographicFront">
              <a:rot lat="0" lon="0" rev="0"/>
            </a:camera>
            <a:lightRig rig="brightRoom" dir="tl">
              <a:rot lat="0" lon="0" rev="1800000"/>
            </a:lightRig>
          </a:scene3d>
          <a:sp3d contourW="10160" prstMaterial="dkEdge">
            <a:bevelT w="38100" h="50800" prst="angle"/>
            <a:contourClr>
              <a:schemeClr val="phClr">
                <a:shade val="40000"/>
                <a:satMod val="150000"/>
              </a:schemeClr>
            </a:contourClr>
          </a:sp3d>
        </a:effectStyle>
      </a:effectStyleLst>
      <a:bgFillStyleLst>
        <a:solidFill>
          <a:schemeClr val="phClr"/>
        </a:solidFill>
        <a:gradFill rotWithShape="1">
          <a:gsLst>
            <a:gs pos="0">
              <a:schemeClr val="phClr">
                <a:tint val="90000"/>
              </a:schemeClr>
            </a:gs>
            <a:gs pos="75000">
              <a:schemeClr val="phClr">
                <a:shade val="100000"/>
                <a:satMod val="115000"/>
              </a:schemeClr>
            </a:gs>
            <a:gs pos="100000">
              <a:schemeClr val="phClr">
                <a:shade val="70000"/>
                <a:satMod val="130000"/>
              </a:schemeClr>
            </a:gs>
          </a:gsLst>
          <a:path path="circle">
            <a:fillToRect l="20000" t="50000" r="100000" b="50000"/>
          </a:path>
        </a:gradFill>
        <a:blipFill rotWithShape="1">
          <a:blip xmlns:r="http://schemas.openxmlformats.org/officeDocument/2006/relationships" r:embed="rId1">
            <a:duotone>
              <a:schemeClr val="phClr">
                <a:tint val="97000"/>
              </a:schemeClr>
              <a:schemeClr val="phClr">
                <a:shade val="96000"/>
              </a:schemeClr>
            </a:duotone>
          </a:blip>
          <a:tile tx="0" ty="0" sx="32000" sy="32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Adjacency</Template>
  <TotalTime>237</TotalTime>
  <Words>2398</Words>
  <Application>Microsoft Office PowerPoint</Application>
  <PresentationFormat>On-screen Show (4:3)</PresentationFormat>
  <Paragraphs>298</Paragraphs>
  <Slides>50</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50</vt:i4>
      </vt:variant>
    </vt:vector>
  </HeadingPairs>
  <TitlesOfParts>
    <vt:vector size="55" baseType="lpstr">
      <vt:lpstr>Arial</vt:lpstr>
      <vt:lpstr>Calibri</vt:lpstr>
      <vt:lpstr>Cambria</vt:lpstr>
      <vt:lpstr>Courier New</vt:lpstr>
      <vt:lpstr>Adjacency</vt:lpstr>
      <vt:lpstr>Academic Skills &amp; Research Methods</vt:lpstr>
      <vt:lpstr>PowerPoint Presentation</vt:lpstr>
      <vt:lpstr>Assignment 1</vt:lpstr>
      <vt:lpstr>Assignment 1</vt:lpstr>
      <vt:lpstr>Reminder</vt:lpstr>
      <vt:lpstr>Report Writing in Psychology</vt:lpstr>
      <vt:lpstr>What are empirical reports for?</vt:lpstr>
      <vt:lpstr>What are empirical reports for?</vt:lpstr>
      <vt:lpstr>Empirical reports in Psychology</vt:lpstr>
      <vt:lpstr>Structure of an empirical report</vt:lpstr>
      <vt:lpstr>Title</vt:lpstr>
      <vt:lpstr>Title </vt:lpstr>
      <vt:lpstr>Title </vt:lpstr>
      <vt:lpstr>Title </vt:lpstr>
      <vt:lpstr>Abstract</vt:lpstr>
      <vt:lpstr>PowerPoint Presentation</vt:lpstr>
      <vt:lpstr>What is an Introduction for?</vt:lpstr>
      <vt:lpstr>Introduction</vt:lpstr>
      <vt:lpstr>What is an Introduction for?</vt:lpstr>
      <vt:lpstr>PowerPoint Presentation</vt:lpstr>
      <vt:lpstr>Your introduction should…</vt:lpstr>
      <vt:lpstr>What does a method section do?</vt:lpstr>
      <vt:lpstr>Method</vt:lpstr>
      <vt:lpstr>Method</vt:lpstr>
      <vt:lpstr>Method</vt:lpstr>
      <vt:lpstr>How to write a good method section</vt:lpstr>
      <vt:lpstr>Method: Participants</vt:lpstr>
      <vt:lpstr>PowerPoint Presentation</vt:lpstr>
      <vt:lpstr>Method: Design</vt:lpstr>
      <vt:lpstr>PowerPoint Presentation</vt:lpstr>
      <vt:lpstr>Method: Materials</vt:lpstr>
      <vt:lpstr>PowerPoint Presentation</vt:lpstr>
      <vt:lpstr>Method: Procedure</vt:lpstr>
      <vt:lpstr>Method: Procedure</vt:lpstr>
      <vt:lpstr>What do I need to include in my results?</vt:lpstr>
      <vt:lpstr>Results</vt:lpstr>
      <vt:lpstr>Results</vt:lpstr>
      <vt:lpstr>PowerPoint Presentation</vt:lpstr>
      <vt:lpstr>Results</vt:lpstr>
      <vt:lpstr>Results</vt:lpstr>
      <vt:lpstr>Results DO NOT:</vt:lpstr>
      <vt:lpstr>What information needs to be included in my discussion?</vt:lpstr>
      <vt:lpstr>Discussion</vt:lpstr>
      <vt:lpstr>Pointers for your Discussion</vt:lpstr>
      <vt:lpstr>Pointers for your Discussion</vt:lpstr>
      <vt:lpstr>And don’t forget…</vt:lpstr>
      <vt:lpstr>Successful Report Writing</vt:lpstr>
      <vt:lpstr>How much do I need to write in each section?</vt:lpstr>
      <vt:lpstr>For this report you only have 1500 words…</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Skills &amp; Research Methods</dc:title>
  <dc:creator>Stacey Coleman</dc:creator>
  <cp:lastModifiedBy>Stacey Coleman</cp:lastModifiedBy>
  <cp:revision>15</cp:revision>
  <dcterms:created xsi:type="dcterms:W3CDTF">2015-08-11T10:45:07Z</dcterms:created>
  <dcterms:modified xsi:type="dcterms:W3CDTF">2018-02-06T09:10:33Z</dcterms:modified>
</cp:coreProperties>
</file>