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14"/>
  </p:notesMasterIdLst>
  <p:sldIdLst>
    <p:sldId id="261" r:id="rId2"/>
    <p:sldId id="262" r:id="rId3"/>
    <p:sldId id="263" r:id="rId4"/>
    <p:sldId id="269" r:id="rId5"/>
    <p:sldId id="264" r:id="rId6"/>
    <p:sldId id="266" r:id="rId7"/>
    <p:sldId id="267" r:id="rId8"/>
    <p:sldId id="268" r:id="rId9"/>
    <p:sldId id="270" r:id="rId10"/>
    <p:sldId id="265" r:id="rId11"/>
    <p:sldId id="273"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81711" autoAdjust="0"/>
  </p:normalViewPr>
  <p:slideViewPr>
    <p:cSldViewPr snapToGrid="0">
      <p:cViewPr varScale="1">
        <p:scale>
          <a:sx n="62" d="100"/>
          <a:sy n="62" d="100"/>
        </p:scale>
        <p:origin x="127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DE7E2-FDFD-42AA-96BE-22FAA43D1E29}" type="datetimeFigureOut">
              <a:rPr lang="en-US" smtClean="0"/>
              <a:t>11/15/2022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9ABDED-AEEB-4C05-96AF-50CF3B64F728}" type="slidenum">
              <a:rPr lang="en-US" smtClean="0"/>
              <a:t>‹#›</a:t>
            </a:fld>
            <a:endParaRPr lang="en-US"/>
          </a:p>
        </p:txBody>
      </p:sp>
    </p:spTree>
    <p:extLst>
      <p:ext uri="{BB962C8B-B14F-4D97-AF65-F5344CB8AC3E}">
        <p14:creationId xmlns:p14="http://schemas.microsoft.com/office/powerpoint/2010/main" val="1553388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0408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864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transfer of information within an organization, such as between various companies, is referred to as "internal communications focuses on influencing a company's potential consumers—colleagues, customers, news networks, and so on—via a multiplicity of communication means.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Conversation enables us to establish relationships with one another and develop relationships by encouraging them." It is the sharing of our feelings and wants. It's everyday life, allowing people to express their feelings, highlight a point, and offer their imaginative thoughts.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"Communicating" refers to the creation or movement of information or a dispatch from the recipient to the sender through a given direction without overcoming the challenges that govern its pace. Communication is a continuous practice that begins with the communicative and ends with the initiator obtaining feedback.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3</a:t>
            </a:fld>
            <a:endParaRPr lang="en-US"/>
          </a:p>
        </p:txBody>
      </p:sp>
    </p:spTree>
    <p:extLst>
      <p:ext uri="{BB962C8B-B14F-4D97-AF65-F5344CB8AC3E}">
        <p14:creationId xmlns:p14="http://schemas.microsoft.com/office/powerpoint/2010/main" val="1988898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effective communication to Tom Jackson and his team:</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There are several positives to consider, but each of them aids in the attainment of goals. Here are some ways that strong communication may help one succeed.</a:t>
            </a:r>
          </a:p>
          <a:p>
            <a:pPr lvl="0"/>
            <a:r>
              <a:rPr lang="en-US" sz="1200" kern="1200" dirty="0">
                <a:solidFill>
                  <a:schemeClr val="tx1"/>
                </a:solidFill>
                <a:effectLst/>
                <a:latin typeface="+mn-lt"/>
                <a:ea typeface="+mn-ea"/>
                <a:cs typeface="+mn-cs"/>
              </a:rPr>
              <a:t>It encourages trust. When CEOs create an atmosphere for communication within an organization, they set a good example for other group members. Many instances helped create teamwork and understanding. When partners talk honestly, a trusting workplace culture thrives. (Andrews and Andrews, 2020)</a:t>
            </a:r>
          </a:p>
          <a:p>
            <a:pPr lvl="0"/>
            <a:r>
              <a:rPr lang="en-US" sz="1200" kern="1200" dirty="0">
                <a:solidFill>
                  <a:schemeClr val="tx1"/>
                </a:solidFill>
                <a:effectLst/>
                <a:latin typeface="+mn-lt"/>
                <a:ea typeface="+mn-ea"/>
                <a:cs typeface="+mn-cs"/>
              </a:rPr>
              <a:t>It increases squad member devotion. Employees feel appreciated when corporate executives speak intelligently with customers rather than observing work from afar. These sensations are commonly accompanied by greater productivity, satisfaction, and dedication.</a:t>
            </a:r>
          </a:p>
          <a:p>
            <a:pPr lvl="0"/>
            <a:r>
              <a:rPr lang="en-US" sz="1200" kern="1200" dirty="0">
                <a:solidFill>
                  <a:schemeClr val="tx1"/>
                </a:solidFill>
                <a:effectLst/>
                <a:latin typeface="+mn-lt"/>
                <a:ea typeface="+mn-ea"/>
                <a:cs typeface="+mn-cs"/>
              </a:rPr>
              <a:t>It improves team members' commitment. While many enterprises use innovative ways to promote squad member engagement, they sometimes overlook the necessity of open, day-to-day conversation. An organization can have as many brilliant moments as it chooses. Such methods, however, are likely to be unsuccessful unless the administration maintains an open line of inquiry with group members.</a:t>
            </a:r>
          </a:p>
          <a:p>
            <a:pPr lvl="0"/>
            <a:r>
              <a:rPr lang="en-US" sz="1200" kern="1200" dirty="0">
                <a:solidFill>
                  <a:schemeClr val="tx1"/>
                </a:solidFill>
                <a:effectLst/>
                <a:latin typeface="+mn-lt"/>
                <a:ea typeface="+mn-ea"/>
                <a:cs typeface="+mn-cs"/>
              </a:rPr>
              <a:t>It improves teamwork. Great team ties are built through good communication. To increase collaborative and peer interactions, executives should exemplify and create a culture of clear, honest, accurate, and pleasant communication.</a:t>
            </a:r>
          </a:p>
          <a:p>
            <a:pPr lvl="0"/>
            <a:r>
              <a:rPr lang="en-US" sz="1200" kern="1200" dirty="0">
                <a:solidFill>
                  <a:schemeClr val="tx1"/>
                </a:solidFill>
                <a:effectLst/>
                <a:latin typeface="+mn-lt"/>
                <a:ea typeface="+mn-ea"/>
                <a:cs typeface="+mn-cs"/>
              </a:rPr>
              <a:t>5. It boosts productivity. Team members, some of whom are engaged and understand their duties and obligations, are more productive than disaffected team members. Members of the group who are unable to completely grasp their responsibilities may get annoyed or doubtful regarding their abilities. When content is easily available and appropriately delivered, staff members should be able to complete their projects more rapidly. a component used to accomplish inventiveness. (</a:t>
            </a:r>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2019)</a:t>
            </a:r>
          </a:p>
          <a:p>
            <a:pPr lvl="0"/>
            <a:r>
              <a:rPr lang="en-US" sz="1200" kern="1200" dirty="0">
                <a:solidFill>
                  <a:schemeClr val="tx1"/>
                </a:solidFill>
                <a:effectLst/>
                <a:latin typeface="+mn-lt"/>
                <a:ea typeface="+mn-ea"/>
                <a:cs typeface="+mn-cs"/>
              </a:rPr>
              <a:t>Communication is enhanced through communication skills. When group members are encouraged to communicate suggestions with their coworkers and supervisors, creativity flourishes.</a:t>
            </a:r>
          </a:p>
          <a:p>
            <a:pPr lvl="0"/>
            <a:r>
              <a:rPr lang="en-US" sz="1200" kern="1200" dirty="0">
                <a:solidFill>
                  <a:schemeClr val="tx1"/>
                </a:solidFill>
                <a:effectLst/>
                <a:latin typeface="+mn-lt"/>
                <a:ea typeface="+mn-ea"/>
                <a:cs typeface="+mn-cs"/>
              </a:rPr>
              <a:t>Problems have been addressed. Complex relationships may frequently be resolved (or avoided altogether) by promoting greater and more focused listening as well as professional and respectful replies. Translating potential petty arguments into positive and beneficial discussions can only help an organization's progress.</a:t>
            </a:r>
          </a:p>
          <a:p>
            <a:pPr lvl="0"/>
            <a:r>
              <a:rPr lang="en-US" sz="1200" kern="1200" dirty="0">
                <a:solidFill>
                  <a:schemeClr val="tx1"/>
                </a:solidFill>
                <a:effectLst/>
                <a:latin typeface="+mn-lt"/>
                <a:ea typeface="+mn-ea"/>
                <a:cs typeface="+mn-cs"/>
              </a:rPr>
              <a:t>It strengthens client connections. That whenever a company encourages effective communication among its employees, that useful technique frequently reflects in successful customer relationships. Users like open and honest communication between both sides, which only serves to strengthen consumer loyalty.</a:t>
            </a:r>
          </a:p>
          <a:p>
            <a:r>
              <a:rPr lang="en-US" sz="1200" kern="1200" dirty="0">
                <a:solidFill>
                  <a:schemeClr val="tx1"/>
                </a:solidFill>
                <a:effectLst/>
                <a:latin typeface="+mn-lt"/>
                <a:ea typeface="+mn-ea"/>
                <a:cs typeface="+mn-cs"/>
              </a:rPr>
              <a:t>Today's business connections, as well as the technology that allows for them, are all essential parts of every firm. In addition, technology and communications techniques are critical to the same type of assistance that they provide, affecting the business processes, how the teams communicate, and, lastly, how much money they generate. Collaborating spaces that include confidential or group communication and chat functionalities are commonly regarded as one of the most successful professional communication tools for bringing teams on track. It's a positive place for busy management and staff to converse. No matter how or under what circumstances the sales tactic was produced, it's essential to mention that it's meant to function as a living document that could be changed as needed.</a:t>
            </a:r>
          </a:p>
          <a:p>
            <a:r>
              <a:rPr lang="en-US" sz="1200" kern="1200" dirty="0">
                <a:solidFill>
                  <a:schemeClr val="tx1"/>
                </a:solidFill>
                <a:effectLst/>
                <a:latin typeface="+mn-lt"/>
                <a:ea typeface="+mn-ea"/>
                <a:cs typeface="+mn-cs"/>
              </a:rPr>
              <a:t>It may be suitable for a makeover, especially if business communications goals coincide with a portion of the positives of these current marketing communications. Customer relationship management involves resolving employee information about customers and highlighting what clients are likely to do next, from private information to consumer habits. Many comparatively tiny entrepreneurs have recognized that the possibilities Salesforce may offer should never be overlooked. Advanced communication methods are, by definition, faster and more complex than those of previous centuries. Real conversation lets businesses communicate with customers on a real-time basis, answering their inquiries and solving their troubles while becoming their go-to source.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4</a:t>
            </a:fld>
            <a:endParaRPr lang="en-US"/>
          </a:p>
        </p:txBody>
      </p:sp>
    </p:spTree>
    <p:extLst>
      <p:ext uri="{BB962C8B-B14F-4D97-AF65-F5344CB8AC3E}">
        <p14:creationId xmlns:p14="http://schemas.microsoft.com/office/powerpoint/2010/main" val="3074267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Suitable communication model for Tom and his project team</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communication model:</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model,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grows in experience and skill, partnerships form and the transformational leadership shifts to more collaboration or awareness.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first research merely documented how he had witnessed communities evolve, whether or not they were aware of it. (Means and Hathaway, 2019)</a:t>
            </a: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It specified that teams will advance through five phases of growth. These stages are supposed to begin when the organization first meets and continue until the project has been completed.</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Five Stages of Group Development:</a:t>
            </a:r>
          </a:p>
          <a:p>
            <a:r>
              <a:rPr lang="en-US" sz="1200" kern="1200" dirty="0">
                <a:solidFill>
                  <a:schemeClr val="tx1"/>
                </a:solidFill>
                <a:effectLst/>
                <a:latin typeface="+mn-lt"/>
                <a:ea typeface="+mn-ea"/>
                <a:cs typeface="+mn-cs"/>
              </a:rPr>
              <a:t>Forming Stage</a:t>
            </a:r>
          </a:p>
          <a:p>
            <a:r>
              <a:rPr lang="en-US" sz="1200" kern="1200" dirty="0">
                <a:solidFill>
                  <a:schemeClr val="tx1"/>
                </a:solidFill>
                <a:effectLst/>
                <a:latin typeface="+mn-lt"/>
                <a:ea typeface="+mn-ea"/>
                <a:cs typeface="+mn-cs"/>
              </a:rPr>
              <a:t>Storming Stage</a:t>
            </a:r>
          </a:p>
          <a:p>
            <a:r>
              <a:rPr lang="en-US" sz="1200" kern="1200" dirty="0">
                <a:solidFill>
                  <a:schemeClr val="tx1"/>
                </a:solidFill>
                <a:effectLst/>
                <a:latin typeface="+mn-lt"/>
                <a:ea typeface="+mn-ea"/>
                <a:cs typeface="+mn-cs"/>
              </a:rPr>
              <a:t>Norming Stage</a:t>
            </a:r>
          </a:p>
          <a:p>
            <a:r>
              <a:rPr lang="en-US" sz="1200" kern="1200" dirty="0">
                <a:solidFill>
                  <a:schemeClr val="tx1"/>
                </a:solidFill>
                <a:effectLst/>
                <a:latin typeface="+mn-lt"/>
                <a:ea typeface="+mn-ea"/>
                <a:cs typeface="+mn-cs"/>
              </a:rPr>
              <a:t>Performing Stage</a:t>
            </a:r>
          </a:p>
          <a:p>
            <a:r>
              <a:rPr lang="en-US" sz="1200" kern="1200" dirty="0">
                <a:solidFill>
                  <a:schemeClr val="tx1"/>
                </a:solidFill>
                <a:effectLst/>
                <a:latin typeface="+mn-lt"/>
                <a:ea typeface="+mn-ea"/>
                <a:cs typeface="+mn-cs"/>
              </a:rPr>
              <a:t>Adjourning Stage. (</a:t>
            </a:r>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5</a:t>
            </a:fld>
            <a:endParaRPr lang="en-US"/>
          </a:p>
        </p:txBody>
      </p:sp>
    </p:spTree>
    <p:extLst>
      <p:ext uri="{BB962C8B-B14F-4D97-AF65-F5344CB8AC3E}">
        <p14:creationId xmlns:p14="http://schemas.microsoft.com/office/powerpoint/2010/main" val="127560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It is one of the most acceptable ideas for understanding the behavior of dynamic group members. Furthermore, a great theory to characterize how group members eventually adjust and change in a group</a:t>
            </a:r>
          </a:p>
          <a:p>
            <a:pPr lvl="0"/>
            <a:r>
              <a:rPr lang="en-US" sz="1200" kern="1200" dirty="0">
                <a:solidFill>
                  <a:schemeClr val="tx1"/>
                </a:solidFill>
                <a:effectLst/>
                <a:latin typeface="+mn-lt"/>
                <a:ea typeface="+mn-ea"/>
                <a:cs typeface="+mn-cs"/>
              </a:rPr>
              <a:t>It defines the phases of any group or team debate.</a:t>
            </a:r>
          </a:p>
          <a:p>
            <a:pPr lvl="0"/>
            <a:r>
              <a:rPr lang="en-US" sz="1200" kern="1200" dirty="0">
                <a:solidFill>
                  <a:schemeClr val="tx1"/>
                </a:solidFill>
                <a:effectLst/>
                <a:latin typeface="+mn-lt"/>
                <a:ea typeface="+mn-ea"/>
                <a:cs typeface="+mn-cs"/>
              </a:rPr>
              <a:t>It also suggests ways to decrease conflicts among members and affect group operations.</a:t>
            </a:r>
          </a:p>
          <a:p>
            <a:pPr lvl="0"/>
            <a:r>
              <a:rPr lang="en-US" sz="1200" kern="1200" dirty="0">
                <a:solidFill>
                  <a:schemeClr val="tx1"/>
                </a:solidFill>
                <a:effectLst/>
                <a:latin typeface="+mn-lt"/>
                <a:ea typeface="+mn-ea"/>
                <a:cs typeface="+mn-cs"/>
              </a:rPr>
              <a:t>It contributes to a better understanding of the fundamental and secondary tensions caused by group communication.</a:t>
            </a:r>
          </a:p>
          <a:p>
            <a:pPr lvl="0"/>
            <a:r>
              <a:rPr lang="en-US" sz="1200" kern="1200" dirty="0">
                <a:solidFill>
                  <a:schemeClr val="tx1"/>
                </a:solidFill>
                <a:effectLst/>
                <a:latin typeface="+mn-lt"/>
                <a:ea typeface="+mn-ea"/>
                <a:cs typeface="+mn-cs"/>
              </a:rPr>
              <a:t>It develops group members' relationships and inspires them toward being productive.</a:t>
            </a:r>
          </a:p>
          <a:p>
            <a:pPr lvl="0"/>
            <a:r>
              <a:rPr lang="en-US" sz="1200" kern="1200" dirty="0">
                <a:solidFill>
                  <a:schemeClr val="tx1"/>
                </a:solidFill>
                <a:effectLst/>
                <a:latin typeface="+mn-lt"/>
                <a:ea typeface="+mn-ea"/>
                <a:cs typeface="+mn-cs"/>
              </a:rPr>
              <a:t>It demonstrates the best way to address group uncertainty concerns and achieve interdependent goals. (Raman and Singh, 2020)</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6</a:t>
            </a:fld>
            <a:endParaRPr lang="en-US"/>
          </a:p>
        </p:txBody>
      </p:sp>
    </p:spTree>
    <p:extLst>
      <p:ext uri="{BB962C8B-B14F-4D97-AF65-F5344CB8AC3E}">
        <p14:creationId xmlns:p14="http://schemas.microsoft.com/office/powerpoint/2010/main" val="63816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 barriers that can negatively impact Tom Jackson’s project team:</a:t>
            </a:r>
          </a:p>
          <a:p>
            <a:pPr lvl="0"/>
            <a:r>
              <a:rPr lang="en-US" sz="1200" b="1" kern="1200" dirty="0">
                <a:solidFill>
                  <a:schemeClr val="tx1"/>
                </a:solidFill>
                <a:effectLst/>
                <a:latin typeface="+mn-lt"/>
                <a:ea typeface="+mn-ea"/>
                <a:cs typeface="+mn-cs"/>
              </a:rPr>
              <a:t>Sensitivity Rather than proactivity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proactive type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seen as important during periods like acquisitions and perhaps other crises. The phrase "reaction" implies that someone else is in authority over the events and that they are currently dealing with a conversational problem. (Elliot, 2004)</a:t>
            </a:r>
          </a:p>
          <a:p>
            <a:pPr lvl="0"/>
            <a:r>
              <a:rPr lang="en-US" sz="1200" b="1" kern="1200" dirty="0">
                <a:solidFill>
                  <a:schemeClr val="tx1"/>
                </a:solidFill>
                <a:effectLst/>
                <a:latin typeface="+mn-lt"/>
                <a:ea typeface="+mn-ea"/>
                <a:cs typeface="+mn-cs"/>
              </a:rPr>
              <a:t>Communication in the Shadows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private contacts and electronic communications have their place and purpose in brand management, utilizing social media to conduct business interactions continuously might be risky. If the organization sets an excellent example by releasing the information through </a:t>
            </a:r>
            <a:r>
              <a:rPr lang="en-US" sz="1200" kern="1200" dirty="0" err="1">
                <a:solidFill>
                  <a:schemeClr val="tx1"/>
                </a:solidFill>
                <a:effectLst/>
                <a:latin typeface="+mn-lt"/>
                <a:ea typeface="+mn-ea"/>
                <a:cs typeface="+mn-cs"/>
              </a:rPr>
              <a:t>WhatsApp</a:t>
            </a:r>
            <a:r>
              <a:rPr lang="en-US" sz="1200" kern="1200" dirty="0">
                <a:solidFill>
                  <a:schemeClr val="tx1"/>
                </a:solidFill>
                <a:effectLst/>
                <a:latin typeface="+mn-lt"/>
                <a:ea typeface="+mn-ea"/>
                <a:cs typeface="+mn-cs"/>
              </a:rPr>
              <a:t> or Messenger chats, confidential interactions between employees develop that are no longer under the purview of higher leadership. This leads to the notion of "shadow discussions."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Using the Incorrect Tool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huge group email without any addressing option, a positive criticism located on the opposite side of town that must be able to read the information, signage with no two-way contact opportunity, and a non-anonymous referral program are now just a few extreme examples.</a:t>
            </a:r>
          </a:p>
          <a:p>
            <a:pPr lvl="0"/>
            <a:r>
              <a:rPr lang="en-US" sz="1200" b="1" kern="1200" dirty="0">
                <a:solidFill>
                  <a:schemeClr val="tx1"/>
                </a:solidFill>
                <a:effectLst/>
                <a:latin typeface="+mn-lt"/>
                <a:ea typeface="+mn-ea"/>
                <a:cs typeface="+mn-cs"/>
              </a:rPr>
              <a:t>Handing everything over to front-line managers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Front-line administrators should not serve as the primary communicator for their group members, yet increasingly frequently they are. Consequently, the organization's corporate strategic approach should complement its already difficult project.</a:t>
            </a:r>
          </a:p>
          <a:p>
            <a:pPr lvl="0"/>
            <a:r>
              <a:rPr lang="en-US" sz="1200" b="1" kern="1200" dirty="0">
                <a:solidFill>
                  <a:schemeClr val="tx1"/>
                </a:solidFill>
                <a:effectLst/>
                <a:latin typeface="+mn-lt"/>
                <a:ea typeface="+mn-ea"/>
                <a:cs typeface="+mn-cs"/>
              </a:rPr>
              <a:t>Ineffective following = Passive Listening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of us enjoy listening to music while working out or watching television while chatting with coworkers. That is just casual listening, and not everyone is bad. Regrettably, lethargy is not accepted in connection with the development.</a:t>
            </a:r>
          </a:p>
          <a:p>
            <a:pPr lvl="0"/>
            <a:r>
              <a:rPr lang="en-US" sz="1200" b="1" kern="1200" dirty="0">
                <a:solidFill>
                  <a:schemeClr val="tx1"/>
                </a:solidFill>
                <a:effectLst/>
                <a:latin typeface="+mn-lt"/>
                <a:ea typeface="+mn-ea"/>
                <a:cs typeface="+mn-cs"/>
              </a:rPr>
              <a:t> Failure to Include Someone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widespread among front-line and first-line employees and leaders, where variances amongst current workers are significant yet sometimes overlooked. Group members who lack company email or smartphones, work in a desolate location, or are subjected to an unpleasant or apathetic supervisor are essentially left out. (John, 2019)</a:t>
            </a:r>
          </a:p>
          <a:p>
            <a:pPr lvl="0"/>
            <a:r>
              <a:rPr lang="en-US" sz="1200" b="1" kern="1200" dirty="0">
                <a:solidFill>
                  <a:schemeClr val="tx1"/>
                </a:solidFill>
                <a:effectLst/>
                <a:latin typeface="+mn-lt"/>
                <a:ea typeface="+mn-ea"/>
                <a:cs typeface="+mn-cs"/>
              </a:rPr>
              <a:t>One-way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Workplace communication difficulties begin with the erroneous notion that personnel comprehend every piece of information they are given and have no questions. Nothing could be farther from the truth, yet some managers decide to choose a communication plan that excludes the chance of questioning, complaints, or suggestions.</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7</a:t>
            </a:fld>
            <a:endParaRPr lang="en-US"/>
          </a:p>
        </p:txBody>
      </p:sp>
    </p:spTree>
    <p:extLst>
      <p:ext uri="{BB962C8B-B14F-4D97-AF65-F5344CB8AC3E}">
        <p14:creationId xmlns:p14="http://schemas.microsoft.com/office/powerpoint/2010/main" val="3076200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Channels of communication to be used by Ton and his team: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Verbal Communication </a:t>
            </a:r>
          </a:p>
          <a:p>
            <a:r>
              <a:rPr lang="en-US" sz="1200" kern="1200" dirty="0">
                <a:solidFill>
                  <a:schemeClr val="tx1"/>
                </a:solidFill>
                <a:effectLst/>
                <a:latin typeface="+mn-lt"/>
                <a:ea typeface="+mn-ea"/>
                <a:cs typeface="+mn-cs"/>
              </a:rPr>
              <a:t>When we picture communicating, we usually envision two or three people talking to each other. Both speaking and listening are now the two primary components of oral communication. The source encodes the message with speech and talks to the recipient, who decodes its words for perception and purpose (</a:t>
            </a:r>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a:t>
            </a:r>
          </a:p>
          <a:p>
            <a:r>
              <a:rPr lang="en-US" sz="1200" b="1" kern="1200" dirty="0">
                <a:solidFill>
                  <a:schemeClr val="tx1"/>
                </a:solidFill>
                <a:effectLst/>
                <a:latin typeface="+mn-lt"/>
                <a:ea typeface="+mn-ea"/>
                <a:cs typeface="+mn-cs"/>
              </a:rPr>
              <a:t>Nonverbal Communication </a:t>
            </a:r>
          </a:p>
          <a:p>
            <a:r>
              <a:rPr lang="en-US" sz="1200" kern="1200" dirty="0">
                <a:solidFill>
                  <a:schemeClr val="tx1"/>
                </a:solidFill>
                <a:effectLst/>
                <a:latin typeface="+mn-lt"/>
                <a:ea typeface="+mn-ea"/>
                <a:cs typeface="+mn-cs"/>
              </a:rPr>
              <a:t>What you communicate is an important component of every relationship, but what you don't communicate is much more significant. As per research, nonverbal information such as emotional expressions, body position, and fragrance comprises 55% of in-person communications (Knight, 2019).</a:t>
            </a:r>
          </a:p>
          <a:p>
            <a:r>
              <a:rPr lang="en-US" sz="1200" kern="1200" dirty="0">
                <a:solidFill>
                  <a:schemeClr val="tx1"/>
                </a:solidFill>
                <a:effectLst/>
                <a:latin typeface="+mn-lt"/>
                <a:ea typeface="+mn-ea"/>
                <a:cs typeface="+mn-cs"/>
              </a:rPr>
              <a:t>Written Communication</a:t>
            </a:r>
          </a:p>
          <a:p>
            <a:r>
              <a:rPr lang="en-US" sz="1200" kern="1200" dirty="0">
                <a:solidFill>
                  <a:schemeClr val="tx1"/>
                </a:solidFill>
                <a:effectLst/>
                <a:latin typeface="+mn-lt"/>
                <a:ea typeface="+mn-ea"/>
                <a:cs typeface="+mn-cs"/>
              </a:rPr>
              <a:t>Any series of messages delivered between several individuals are referred to as "verbal correspondence." Text messaging is more formal than a spoken connection but less practical. Emails have become an example of verbal correspondence. Communications sent by text.</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8</a:t>
            </a:fld>
            <a:endParaRPr lang="en-US"/>
          </a:p>
        </p:txBody>
      </p:sp>
    </p:spTree>
    <p:extLst>
      <p:ext uri="{BB962C8B-B14F-4D97-AF65-F5344CB8AC3E}">
        <p14:creationId xmlns:p14="http://schemas.microsoft.com/office/powerpoint/2010/main" val="2829732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Professional communication is necessary for providing clear, compelling signals concerning strategy, service quality, and advertising. A company that is constructing brand projects a professional appearance that is tailored to its potential customers. Communication is a critical component of our everyday lives. There wouldn't be a civilized society without it. This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are unavoidable even though all humans live in communities and engage with others. Everything we know about the world and about the individuals we care about has originated through conversation; without that, we would be lost and operating in the dark. Business communication serves as a connection between companies, enterprises, countries, and people. (Maxwell, 2017) Effective business communications may have a tremendous impact on human professional life as well as on attaining our goals at every level, from people looking for work to politicians, and they can also be extremely valuable.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9</a:t>
            </a:fld>
            <a:endParaRPr lang="en-US"/>
          </a:p>
        </p:txBody>
      </p:sp>
    </p:spTree>
    <p:extLst>
      <p:ext uri="{BB962C8B-B14F-4D97-AF65-F5344CB8AC3E}">
        <p14:creationId xmlns:p14="http://schemas.microsoft.com/office/powerpoint/2010/main" val="3731939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Andrews, D.C. and Andrews, W.D.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Pearson Custom Pub. </a:t>
            </a:r>
          </a:p>
          <a:p>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A.C.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Australia: South-Western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Learning. </a:t>
            </a:r>
          </a:p>
          <a:p>
            <a:r>
              <a:rPr lang="en-US" sz="1200" kern="1200" dirty="0">
                <a:solidFill>
                  <a:schemeClr val="tx1"/>
                </a:solidFill>
                <a:effectLst/>
                <a:latin typeface="+mn-lt"/>
                <a:ea typeface="+mn-ea"/>
                <a:cs typeface="+mn-cs"/>
              </a:rPr>
              <a:t>Means, T.L. and Hathaway, V.V.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Raman, M. and Singh, P.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Oxford University Press. </a:t>
            </a:r>
          </a:p>
          <a:p>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M.K.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V. (2018)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Excel Books. </a:t>
            </a:r>
          </a:p>
          <a:p>
            <a:r>
              <a:rPr lang="en-US" sz="1200" kern="1200" dirty="0">
                <a:solidFill>
                  <a:schemeClr val="tx1"/>
                </a:solidFill>
                <a:effectLst/>
                <a:latin typeface="+mn-lt"/>
                <a:ea typeface="+mn-ea"/>
                <a:cs typeface="+mn-cs"/>
              </a:rPr>
              <a:t>Elliot (2004) “Letters from the Association for Business Communication and the Journal of Business Communication editor,”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41(1), pp. 3–4. Available at: https://doi.org/10.1177/0021943604411001. </a:t>
            </a:r>
          </a:p>
          <a:p>
            <a:r>
              <a:rPr lang="en-US" sz="1200" kern="1200" dirty="0">
                <a:solidFill>
                  <a:schemeClr val="tx1"/>
                </a:solidFill>
                <a:effectLst/>
                <a:latin typeface="+mn-lt"/>
                <a:ea typeface="+mn-ea"/>
                <a:cs typeface="+mn-cs"/>
              </a:rPr>
              <a:t>John (2019) “Call for editors: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66(4), pp. 129–130. Available at: https://doi.org/10.1177/108056990306600415. </a:t>
            </a:r>
          </a:p>
          <a:p>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 “Guidelines for special issues of the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72(4), pp. 464–466. Available at: https://doi.org/10.1177/1080569909352851. </a:t>
            </a:r>
          </a:p>
          <a:p>
            <a:r>
              <a:rPr lang="en-US" sz="1200" kern="1200" dirty="0">
                <a:solidFill>
                  <a:schemeClr val="tx1"/>
                </a:solidFill>
                <a:effectLst/>
                <a:latin typeface="+mn-lt"/>
                <a:ea typeface="+mn-ea"/>
                <a:cs typeface="+mn-cs"/>
              </a:rPr>
              <a:t>Knight, M. (2019) “Usability and business communication,”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76(4), pp. 395–396. Available at: https://doi.org/10.1177/1080569913516045. </a:t>
            </a:r>
          </a:p>
          <a:p>
            <a:r>
              <a:rPr lang="en-US" sz="1200" kern="1200" dirty="0">
                <a:solidFill>
                  <a:schemeClr val="tx1"/>
                </a:solidFill>
                <a:effectLst/>
                <a:latin typeface="+mn-lt"/>
                <a:ea typeface="+mn-ea"/>
                <a:cs typeface="+mn-cs"/>
              </a:rPr>
              <a:t>Maxwell (2017) “Index to Journal of Business Communication,”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41(4), pp. 420–422. Available at: https://doi.org/10.1177/002194360404100408.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10</a:t>
            </a:fld>
            <a:endParaRPr lang="en-US"/>
          </a:p>
        </p:txBody>
      </p:sp>
    </p:spTree>
    <p:extLst>
      <p:ext uri="{BB962C8B-B14F-4D97-AF65-F5344CB8AC3E}">
        <p14:creationId xmlns:p14="http://schemas.microsoft.com/office/powerpoint/2010/main" val="3022912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28325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31455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81870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256992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6605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6689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429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426620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4655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3647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42881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890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842382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743935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206918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56568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69132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569547" y="1935480"/>
            <a:ext cx="9418800" cy="2567320"/>
          </a:xfrm>
          <a:prstGeom prst="rect">
            <a:avLst/>
          </a:prstGeom>
        </p:spPr>
        <p:txBody>
          <a:bodyPr spcFirstLastPara="1" wrap="square" lIns="121900" tIns="121900" rIns="121900" bIns="121900" anchor="b" anchorCtr="0">
            <a:noAutofit/>
          </a:bodyPr>
          <a:lstStyle/>
          <a:p>
            <a:pPr algn="ct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Welcome to the presentation</a:t>
            </a: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Strategies for Effective Communication in a Business Setting</a:t>
            </a:r>
            <a:endParaRPr sz="4000" b="1" dirty="0">
              <a:solidFill>
                <a:schemeClr val="tx1"/>
              </a:solidFill>
              <a:latin typeface="Times New Roman" panose="02020603050405020304" pitchFamily="18" charset="0"/>
              <a:cs typeface="Times New Roman" panose="02020603050405020304" pitchFamily="18" charset="0"/>
            </a:endParaRPr>
          </a:p>
        </p:txBody>
      </p:sp>
      <p:sp>
        <p:nvSpPr>
          <p:cNvPr id="250" name="Google Shape;250;p36"/>
          <p:cNvSpPr txBox="1">
            <a:spLocks noGrp="1"/>
          </p:cNvSpPr>
          <p:nvPr>
            <p:ph type="subTitle" idx="1"/>
          </p:nvPr>
        </p:nvSpPr>
        <p:spPr>
          <a:xfrm>
            <a:off x="1386667" y="4502800"/>
            <a:ext cx="9418800" cy="1482364"/>
          </a:xfrm>
          <a:prstGeom prst="rect">
            <a:avLst/>
          </a:prstGeom>
        </p:spPr>
        <p:txBody>
          <a:bodyPr spcFirstLastPara="1" wrap="square" lIns="121900" tIns="121900" rIns="121900" bIns="121900" anchor="t" anchorCtr="0">
            <a:noAutofit/>
          </a:bodyPr>
          <a:lstStyle/>
          <a:p>
            <a:pPr marL="0" indent="0" algn="ct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BMSW4002-</a:t>
            </a:r>
            <a:r>
              <a:rPr lang="en-US" sz="2400" b="1"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Effective Team Working and Communication</a:t>
            </a:r>
            <a:endParaRPr sz="2400"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2897" y="241021"/>
            <a:ext cx="3028950" cy="1514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2976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386633" y="736269"/>
            <a:ext cx="9418800" cy="1460665"/>
          </a:xfrm>
          <a:prstGeom prst="rect">
            <a:avLst/>
          </a:prstGeom>
        </p:spPr>
        <p:txBody>
          <a:bodyPr spcFirstLastPara="1" wrap="square" lIns="121900" tIns="121900" rIns="121900" bIns="121900" anchor="b" anchorCtr="0">
            <a:noAutofit/>
          </a:bodyPr>
          <a:lstStyle/>
          <a:p>
            <a:pPr algn="ctr"/>
            <a:r>
              <a:rPr lang="en-US" sz="3600" b="1" dirty="0">
                <a:solidFill>
                  <a:schemeClr val="tx1"/>
                </a:solidFill>
                <a:latin typeface="Times New Roman" panose="02020603050405020304" pitchFamily="18" charset="0"/>
                <a:cs typeface="Times New Roman" panose="02020603050405020304" pitchFamily="18" charset="0"/>
              </a:rPr>
              <a:t>Module Lead: </a:t>
            </a:r>
            <a:r>
              <a:rPr lang="en-US" sz="3600" b="1" dirty="0" err="1">
                <a:solidFill>
                  <a:schemeClr val="tx1"/>
                </a:solidFill>
                <a:latin typeface="Times New Roman" panose="02020603050405020304" pitchFamily="18" charset="0"/>
                <a:cs typeface="Times New Roman" panose="02020603050405020304" pitchFamily="18" charset="0"/>
              </a:rPr>
              <a:t>Dami</a:t>
            </a:r>
            <a:r>
              <a:rPr lang="en-US" sz="3600" b="1" dirty="0">
                <a:solidFill>
                  <a:schemeClr val="tx1"/>
                </a:solidFill>
                <a:latin typeface="Times New Roman" panose="02020603050405020304" pitchFamily="18" charset="0"/>
                <a:cs typeface="Times New Roman" panose="02020603050405020304" pitchFamily="18" charset="0"/>
              </a:rPr>
              <a:t> </a:t>
            </a:r>
            <a:r>
              <a:rPr lang="en-US" sz="3600" b="1" dirty="0" err="1">
                <a:solidFill>
                  <a:schemeClr val="tx1"/>
                </a:solidFill>
                <a:latin typeface="Times New Roman" panose="02020603050405020304" pitchFamily="18" charset="0"/>
                <a:cs typeface="Times New Roman" panose="02020603050405020304" pitchFamily="18" charset="0"/>
              </a:rPr>
              <a:t>Pokubo</a:t>
            </a:r>
            <a:br>
              <a:rPr lang="en-US" sz="2800" b="1" dirty="0">
                <a:solidFill>
                  <a:schemeClr val="tx1"/>
                </a:solidFill>
              </a:rPr>
            </a:br>
            <a:endParaRPr sz="2800" b="1" dirty="0">
              <a:solidFill>
                <a:schemeClr val="tx1"/>
              </a:solidFill>
            </a:endParaRPr>
          </a:p>
        </p:txBody>
      </p:sp>
      <p:sp>
        <p:nvSpPr>
          <p:cNvPr id="250" name="Google Shape;250;p36"/>
          <p:cNvSpPr txBox="1">
            <a:spLocks noGrp="1"/>
          </p:cNvSpPr>
          <p:nvPr>
            <p:ph type="subTitle" idx="1"/>
          </p:nvPr>
        </p:nvSpPr>
        <p:spPr>
          <a:xfrm>
            <a:off x="1386633" y="2875880"/>
            <a:ext cx="9418800" cy="3453667"/>
          </a:xfrm>
          <a:prstGeom prst="rect">
            <a:avLst/>
          </a:prstGeom>
        </p:spPr>
        <p:txBody>
          <a:bodyPr spcFirstLastPara="1" wrap="square" lIns="121900" tIns="121900" rIns="121900" bIns="121900" anchor="t" anchorCtr="0">
            <a:noAutofit/>
          </a:bodyPr>
          <a:lstStyle/>
          <a:p>
            <a:pPr marL="0" indent="0" algn="just"/>
            <a:r>
              <a:rPr lang="en-US" sz="2800" b="1" dirty="0">
                <a:solidFill>
                  <a:schemeClr val="tx1"/>
                </a:solidFill>
                <a:latin typeface="Times New Roman" panose="02020603050405020304" pitchFamily="18" charset="0"/>
                <a:cs typeface="Times New Roman" panose="02020603050405020304" pitchFamily="18" charset="0"/>
              </a:rPr>
              <a:t>Group Members (Group 05)</a:t>
            </a:r>
            <a:endParaRPr lang="en-US" sz="2400" b="1" dirty="0">
              <a:solidFill>
                <a:schemeClr val="tx1"/>
              </a:solidFill>
              <a:latin typeface="Times New Roman" panose="02020603050405020304" pitchFamily="18" charset="0"/>
              <a:cs typeface="Times New Roman" panose="02020603050405020304" pitchFamily="18" charset="0"/>
            </a:endParaRP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ANDREJ CICAK (Student ID: 2126602)</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TOMAS TANCOS (Student ID:2126603)</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ZDENKO TANCOS (Student ID:2126704)</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JAN TIRPAK (Student ID: 2130235)</a:t>
            </a:r>
            <a:endParaRPr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584" y="178754"/>
            <a:ext cx="7539566" cy="849946"/>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243946" y="3561520"/>
            <a:ext cx="8501591" cy="2543176"/>
          </a:xfrm>
        </p:spPr>
        <p:txBody>
          <a:bodyPr>
            <a:normAutofit/>
          </a:bodyPr>
          <a:lstStyle/>
          <a:p>
            <a:pPr algn="just"/>
            <a:endParaRPr lang="en-US"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Communication is a continuous procedure that begins with the communicator and ends with the originator.</a:t>
            </a:r>
          </a:p>
          <a:p>
            <a:pPr algn="just"/>
            <a:r>
              <a:rPr lang="en-US" sz="2400" dirty="0">
                <a:solidFill>
                  <a:schemeClr val="tx1"/>
                </a:solidFill>
                <a:latin typeface="Times New Roman" panose="02020603050405020304" pitchFamily="18" charset="0"/>
                <a:cs typeface="Times New Roman" panose="02020603050405020304" pitchFamily="18" charset="0"/>
              </a:rPr>
              <a:t>Communication focuses on influencing a company's potential consumers—colleagues, customers, news networks, and so on—via a multiplicity of communication means.</a:t>
            </a: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5537" y="1371601"/>
            <a:ext cx="3489325" cy="28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p:cNvSpPr txBox="1"/>
          <p:nvPr/>
        </p:nvSpPr>
        <p:spPr>
          <a:xfrm>
            <a:off x="243946" y="1510280"/>
            <a:ext cx="8843962" cy="1569660"/>
          </a:xfrm>
          <a:prstGeom prst="rect">
            <a:avLst/>
          </a:prstGeom>
          <a:noFill/>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Tom Jackson, the leader of Amazon’s three new warehouses in Europe.</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Communication between Tom and his workers are flawed.</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There was no channel of communication.</a:t>
            </a:r>
          </a:p>
        </p:txBody>
      </p:sp>
    </p:spTree>
    <p:extLst>
      <p:ext uri="{BB962C8B-B14F-4D97-AF65-F5344CB8AC3E}">
        <p14:creationId xmlns:p14="http://schemas.microsoft.com/office/powerpoint/2010/main" val="1696406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98500"/>
          </a:xfrm>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Benefits of effective communication to Tom Jackson and his team:</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6500706" cy="3880773"/>
          </a:xfrm>
        </p:spPr>
        <p:txBody>
          <a:bodyPr/>
          <a:lstStyle/>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encourage trust. (Andrews &amp; Andrews, 2020)</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increase squad members devotion.</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It will improve team members' commitment.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improve teamwork.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enhance productivity.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Communication will be enhanced through communication skills.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Problems will be addressed. (</a:t>
            </a:r>
            <a:r>
              <a:rPr lang="en-US"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Krizan</a:t>
            </a:r>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2019)</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strengthen client connections.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3060" y="2377440"/>
            <a:ext cx="3497902" cy="3003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6764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305" y="0"/>
            <a:ext cx="8596668" cy="13208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Suitable communication model for Tom and his project team</a:t>
            </a:r>
          </a:p>
        </p:txBody>
      </p:sp>
      <p:sp>
        <p:nvSpPr>
          <p:cNvPr id="3" name="Content Placeholder 2"/>
          <p:cNvSpPr>
            <a:spLocks noGrp="1"/>
          </p:cNvSpPr>
          <p:nvPr>
            <p:ph idx="1"/>
          </p:nvPr>
        </p:nvSpPr>
        <p:spPr>
          <a:xfrm>
            <a:off x="705909" y="1525906"/>
            <a:ext cx="10989562" cy="4963384"/>
          </a:xfrm>
        </p:spPr>
        <p:txBody>
          <a:bodyPr>
            <a:normAutofit/>
          </a:bodyPr>
          <a:lstStyle/>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communication model:</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is one of the most acceptable ideas for understanding the behavior of dynamic group members. </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These stages are supposed to begin when the organization first meets and continue until the project has been completed.</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specified that teams will advance through five phases of growth.</a:t>
            </a:r>
          </a:p>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Five Stages of Group Development :</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Storming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Norming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Performing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Adjourning Stage. (</a:t>
            </a:r>
            <a:r>
              <a:rPr lang="en-US" sz="2000" dirty="0" err="1">
                <a:solidFill>
                  <a:schemeClr val="tx1"/>
                </a:solidFill>
                <a:latin typeface="Times New Roman" panose="02020603050405020304" pitchFamily="18" charset="0"/>
                <a:cs typeface="Times New Roman" panose="02020603050405020304" pitchFamily="18" charset="0"/>
              </a:rPr>
              <a:t>Sehgal</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Khetarpal</a:t>
            </a:r>
            <a:r>
              <a:rPr lang="en-US" sz="2000" dirty="0">
                <a:solidFill>
                  <a:schemeClr val="tx1"/>
                </a:solidFill>
                <a:latin typeface="Times New Roman" panose="02020603050405020304" pitchFamily="18" charset="0"/>
                <a:cs typeface="Times New Roman" panose="02020603050405020304" pitchFamily="18" charset="0"/>
              </a:rPr>
              <a:t>, 2018)</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507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234" y="508000"/>
            <a:ext cx="8596668" cy="1320800"/>
          </a:xfrm>
        </p:spPr>
        <p:txBody>
          <a:bodyPr/>
          <a:lstStyle/>
          <a:p>
            <a:pPr algn="ctr"/>
            <a:r>
              <a:rPr lang="en-US" b="1" dirty="0" err="1">
                <a:solidFill>
                  <a:schemeClr val="tx1"/>
                </a:solidFill>
                <a:latin typeface="Times New Roman" panose="02020603050405020304" pitchFamily="18" charset="0"/>
                <a:cs typeface="Times New Roman" panose="02020603050405020304" pitchFamily="18" charset="0"/>
              </a:rPr>
              <a:t>Tuckman’s</a:t>
            </a:r>
            <a:r>
              <a:rPr lang="en-US" b="1" dirty="0">
                <a:solidFill>
                  <a:schemeClr val="tx1"/>
                </a:solidFill>
                <a:latin typeface="Times New Roman" panose="02020603050405020304" pitchFamily="18" charset="0"/>
                <a:cs typeface="Times New Roman" panose="02020603050405020304" pitchFamily="18" charset="0"/>
              </a:rPr>
              <a:t> Communication Model</a:t>
            </a:r>
            <a:endParaRPr lang="en-US" dirty="0"/>
          </a:p>
        </p:txBody>
      </p:sp>
      <p:sp>
        <p:nvSpPr>
          <p:cNvPr id="3" name="Content Placeholder 2"/>
          <p:cNvSpPr>
            <a:spLocks noGrp="1"/>
          </p:cNvSpPr>
          <p:nvPr>
            <p:ph idx="1"/>
          </p:nvPr>
        </p:nvSpPr>
        <p:spPr>
          <a:xfrm>
            <a:off x="677333" y="2160589"/>
            <a:ext cx="11327853" cy="4520430"/>
          </a:xfrm>
        </p:spPr>
        <p:txBody>
          <a:bodyPr>
            <a:normAutofit/>
          </a:bodyPr>
          <a:lstStyle/>
          <a:p>
            <a:pPr marL="0" indent="0" algn="just">
              <a:buNone/>
            </a:pPr>
            <a:r>
              <a:rPr lang="en-US" sz="3200" b="1" dirty="0">
                <a:solidFill>
                  <a:schemeClr val="tx1"/>
                </a:solidFill>
                <a:latin typeface="Times New Roman" panose="02020603050405020304" pitchFamily="18" charset="0"/>
                <a:cs typeface="Times New Roman" panose="02020603050405020304" pitchFamily="18" charset="0"/>
              </a:rPr>
              <a:t>Advantages: </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defines the phases of any group or team debate.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also suggests ways to decrease conflicts among members and affect group operations.</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contributes to a better understanding of the fundamental and secondary tensions caused by group communication.</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develops group members' relationships and inspires them toward being productive.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demonstrates the best way to address group uncertainty concerns and achieve interdependent goals. (Raman and Singh, 2020)</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589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Communication barriers that can negatively impact Tom Jackson’s project team:</a:t>
            </a:r>
          </a:p>
        </p:txBody>
      </p:sp>
      <p:sp>
        <p:nvSpPr>
          <p:cNvPr id="3" name="Content Placeholder 2"/>
          <p:cNvSpPr>
            <a:spLocks noGrp="1"/>
          </p:cNvSpPr>
          <p:nvPr>
            <p:ph idx="1"/>
          </p:nvPr>
        </p:nvSpPr>
        <p:spPr>
          <a:xfrm>
            <a:off x="677334" y="2135189"/>
            <a:ext cx="8596668" cy="3880773"/>
          </a:xfrm>
        </p:spPr>
        <p:txBody>
          <a:bodyPr/>
          <a:lstStyle/>
          <a:p>
            <a:pPr lvl="0" algn="just"/>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Sensitivity Rather than proactivity</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Communicating the Shadows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Using the Incorrect Tool</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Handing everything over to front-line managers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Ineffective following leads to passive listening</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Failing to include someone</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Practicing  one-way communication</a:t>
            </a:r>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7910" y="2135189"/>
            <a:ext cx="3503240" cy="2947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21865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Channels of communication to be used by Ton and his team:</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6234" y="1778000"/>
            <a:ext cx="5825066" cy="4595811"/>
          </a:xfrm>
        </p:spPr>
        <p:txBody>
          <a:bodyPr>
            <a:normAutofit/>
          </a:bodyPr>
          <a:lstStyle/>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(A conversation, a speech or presentation and having a phone call with someone)</a:t>
            </a: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Non – 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(Body movement and posture, gestures, eye contact, touch, space, voice etc.)</a:t>
            </a: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Written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(Email, text, reports, business letter, blog posts, proposals etc.)</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4993" y="2057400"/>
            <a:ext cx="5178018" cy="1922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3742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8596668" cy="6604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77334" y="1728789"/>
            <a:ext cx="10282766" cy="5700711"/>
          </a:xfrm>
        </p:spPr>
        <p:txBody>
          <a:bodyPr>
            <a:normAutofit/>
          </a:bodyPr>
          <a:lstStyle/>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Effective business communications may have a tremendous impact on human professional life as well as on attaining our goals at every level, from people looking for work to politicians, and they can also be extremely valuable.</a:t>
            </a:r>
          </a:p>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Following a specific communication model can help Tom to achieve a successful and organized communication pattern for his team.</a:t>
            </a:r>
          </a:p>
          <a:p>
            <a:pPr>
              <a:buFont typeface="Wingdings" panose="05000000000000000000" pitchFamily="2" charset="2"/>
              <a:buChar char="ü"/>
            </a:pP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85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88534" y="115889"/>
            <a:ext cx="8596668" cy="6640511"/>
          </a:xfrm>
        </p:spPr>
        <p:txBody>
          <a:bodyPr>
            <a:normAutofit fontScale="92500" lnSpcReduction="20000"/>
          </a:bodyPr>
          <a:lstStyle/>
          <a:p>
            <a:pPr marL="0" indent="0" algn="ctr">
              <a:buNone/>
            </a:pPr>
            <a:r>
              <a:rPr lang="en-US" sz="3500" b="1" dirty="0">
                <a:latin typeface="Times New Roman" panose="02020603050405020304" pitchFamily="18" charset="0"/>
                <a:cs typeface="Times New Roman" panose="02020603050405020304" pitchFamily="18" charset="0"/>
              </a:rPr>
              <a:t>References: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Andrews, D.C. and Andrews, W.D. (2020) Business communication. Boston, MA: Pearson Custom Pub. </a:t>
            </a:r>
          </a:p>
          <a:p>
            <a:pPr marL="0" indent="0">
              <a:buNone/>
            </a:pPr>
            <a:r>
              <a:rPr lang="en-US" dirty="0">
                <a:latin typeface="Times New Roman" panose="02020603050405020304" pitchFamily="18" charset="0"/>
                <a:cs typeface="Times New Roman" panose="02020603050405020304" pitchFamily="18" charset="0"/>
              </a:rPr>
              <a:t>Elliot (2004) “Letters from the Association for Business Communication and the Journal of Business Communication editor,” Journal of Business Communication, 41(1), pp. 3–4. Available at: https://doi.org/10.1177/0021943604411001. </a:t>
            </a:r>
          </a:p>
          <a:p>
            <a:pPr marL="0" indent="0">
              <a:buNone/>
            </a:pPr>
            <a:r>
              <a:rPr lang="en-US" dirty="0">
                <a:latin typeface="Times New Roman" panose="02020603050405020304" pitchFamily="18" charset="0"/>
                <a:cs typeface="Times New Roman" panose="02020603050405020304" pitchFamily="18" charset="0"/>
              </a:rPr>
              <a:t>John (2019) “Call for editors: Journal of Business Communication and Business Communication Quarterly,” Business Communication Quarterly, 66(4), pp. 129–130. Available at: https://doi.org/10.1177/108056990306600415. </a:t>
            </a:r>
          </a:p>
          <a:p>
            <a:pPr marL="0" indent="0">
              <a:buNone/>
            </a:pPr>
            <a:r>
              <a:rPr lang="en-US" dirty="0" err="1">
                <a:latin typeface="Times New Roman" panose="02020603050405020304" pitchFamily="18" charset="0"/>
                <a:cs typeface="Times New Roman" panose="02020603050405020304" pitchFamily="18" charset="0"/>
              </a:rPr>
              <a:t>Keiran</a:t>
            </a:r>
            <a:r>
              <a:rPr lang="en-US" dirty="0">
                <a:latin typeface="Times New Roman" panose="02020603050405020304" pitchFamily="18" charset="0"/>
                <a:cs typeface="Times New Roman" panose="02020603050405020304" pitchFamily="18" charset="0"/>
              </a:rPr>
              <a:t> (2013) “Guidelines for special issues of the Journal of Business Communication and Business Communication Quarterly,” Business Communication Quarterly, 72(4), pp. 464–466. Available at: https://doi.org/10.1177/1080569909352851. </a:t>
            </a:r>
          </a:p>
          <a:p>
            <a:pPr marL="0" indent="0">
              <a:buNone/>
            </a:pPr>
            <a:r>
              <a:rPr lang="en-US" dirty="0">
                <a:latin typeface="Times New Roman" panose="02020603050405020304" pitchFamily="18" charset="0"/>
                <a:cs typeface="Times New Roman" panose="02020603050405020304" pitchFamily="18" charset="0"/>
              </a:rPr>
              <a:t>Knight, M. (2019) “Usability and business communication,” Business Communication Quarterly, 76(4), pp. 395–396. Available at: https://doi.org/10.1177/1080569913516045. </a:t>
            </a:r>
          </a:p>
          <a:p>
            <a:pPr marL="0" indent="0">
              <a:buNone/>
            </a:pPr>
            <a:r>
              <a:rPr lang="en-US" dirty="0" err="1">
                <a:latin typeface="Times New Roman" panose="02020603050405020304" pitchFamily="18" charset="0"/>
                <a:cs typeface="Times New Roman" panose="02020603050405020304" pitchFamily="18" charset="0"/>
              </a:rPr>
              <a:t>Krizan</a:t>
            </a:r>
            <a:r>
              <a:rPr lang="en-US" dirty="0">
                <a:latin typeface="Times New Roman" panose="02020603050405020304" pitchFamily="18" charset="0"/>
                <a:cs typeface="Times New Roman" panose="02020603050405020304" pitchFamily="18" charset="0"/>
              </a:rPr>
              <a:t>, A.C. (2019) Business communication. Australia: South-Western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Learning. </a:t>
            </a:r>
          </a:p>
          <a:p>
            <a:pPr marL="0" indent="0">
              <a:buNone/>
            </a:pPr>
            <a:r>
              <a:rPr lang="en-US" dirty="0">
                <a:latin typeface="Times New Roman" panose="02020603050405020304" pitchFamily="18" charset="0"/>
                <a:cs typeface="Times New Roman" panose="02020603050405020304" pitchFamily="18" charset="0"/>
              </a:rPr>
              <a:t>Maxwell (2017) “Index to Journal of Business Communication,” Journal of Business Communication, 41(4), pp. 420–422. Available at: https://doi.org/10.1177/002194360404100408. </a:t>
            </a:r>
          </a:p>
          <a:p>
            <a:pPr marL="0" indent="0">
              <a:buNone/>
            </a:pPr>
            <a:r>
              <a:rPr lang="en-US" dirty="0">
                <a:latin typeface="Times New Roman" panose="02020603050405020304" pitchFamily="18" charset="0"/>
                <a:cs typeface="Times New Roman" panose="02020603050405020304" pitchFamily="18" charset="0"/>
              </a:rPr>
              <a:t>Means, T.L. and Hathaway, V.V. (2019) Business communication. Boston, MA: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Raman, M. and Singh, P. (2020) Business communication. New Delhi: Oxford University Press. </a:t>
            </a:r>
          </a:p>
          <a:p>
            <a:pPr marL="0" indent="0">
              <a:buNone/>
            </a:pPr>
            <a:r>
              <a:rPr lang="en-US" dirty="0" err="1">
                <a:latin typeface="Times New Roman" panose="02020603050405020304" pitchFamily="18" charset="0"/>
                <a:cs typeface="Times New Roman" panose="02020603050405020304" pitchFamily="18" charset="0"/>
              </a:rPr>
              <a:t>Sehgal</a:t>
            </a:r>
            <a:r>
              <a:rPr lang="en-US" dirty="0">
                <a:latin typeface="Times New Roman" panose="02020603050405020304" pitchFamily="18" charset="0"/>
                <a:cs typeface="Times New Roman" panose="02020603050405020304" pitchFamily="18" charset="0"/>
              </a:rPr>
              <a:t>, M.K. and </a:t>
            </a:r>
            <a:r>
              <a:rPr lang="en-US" dirty="0" err="1">
                <a:latin typeface="Times New Roman" panose="02020603050405020304" pitchFamily="18" charset="0"/>
                <a:cs typeface="Times New Roman" panose="02020603050405020304" pitchFamily="18" charset="0"/>
              </a:rPr>
              <a:t>Khetarpal</a:t>
            </a:r>
            <a:r>
              <a:rPr lang="en-US" dirty="0">
                <a:latin typeface="Times New Roman" panose="02020603050405020304" pitchFamily="18" charset="0"/>
                <a:cs typeface="Times New Roman" panose="02020603050405020304" pitchFamily="18" charset="0"/>
              </a:rPr>
              <a:t>, V. (2018) Business communication. New Delhi: Excel Books.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616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309715633"/>
              </p:ext>
            </p:extLst>
          </p:nvPr>
        </p:nvGraphicFramePr>
        <p:xfrm>
          <a:off x="911634" y="188724"/>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solidFill>
                            <a:schemeClr val="tx1"/>
                          </a:solidFill>
                        </a:rPr>
                        <a:t>Teamwork Evaluation </a:t>
                      </a:r>
                    </a:p>
                  </a:txBody>
                  <a:tcPr/>
                </a:tc>
                <a:tc>
                  <a:txBody>
                    <a:bodyPr/>
                    <a:lstStyle/>
                    <a:p>
                      <a:pPr algn="ctr"/>
                      <a:r>
                        <a:rPr lang="en-GB" sz="2400" b="1" dirty="0">
                          <a:solidFill>
                            <a:schemeClr val="tx1"/>
                          </a:solidFill>
                        </a:rPr>
                        <a:t>Team responses</a:t>
                      </a:r>
                    </a:p>
                  </a:txBody>
                  <a:tcPr/>
                </a:tc>
                <a:extLst>
                  <a:ext uri="{0D108BD9-81ED-4DB2-BD59-A6C34878D82A}">
                    <a16:rowId xmlns:a16="http://schemas.microsoft.com/office/drawing/2014/main" val="3160018179"/>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a:latin typeface="Arial" panose="020B0604020202020204" pitchFamily="34" charset="0"/>
                          <a:cs typeface="Arial" panose="020B0604020202020204" pitchFamily="34" charset="0"/>
                        </a:rPr>
                        <a:t>ANDREJ CICAK (Student ID: 2126602)</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My team is incredibly helpful and hardworking, which aided me in completing my assignments efficiently.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The first issue was comprehending all the information the case study was attempting to convey.</a:t>
                      </a:r>
                    </a:p>
                    <a:p>
                      <a:r>
                        <a:rPr lang="en-US" dirty="0">
                          <a:latin typeface="Arial" panose="020B0604020202020204" pitchFamily="34" charset="0"/>
                          <a:cs typeface="Arial" panose="020B0604020202020204" pitchFamily="34" charset="0"/>
                        </a:rPr>
                        <a:t>The second challenge was to identify issues linked to the case study.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I will attempt to contribute more to the team and concentrate on creating more informative content.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58641"/>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I would rate my team 8</a:t>
                      </a:r>
                      <a:r>
                        <a:rPr lang="en-GB" baseline="0" dirty="0">
                          <a:latin typeface="Arial" panose="020B0604020202020204" pitchFamily="34" charset="0"/>
                          <a:cs typeface="Arial" panose="020B0604020202020204" pitchFamily="34" charset="0"/>
                        </a:rPr>
                        <a:t> out of 10.</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07527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205034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479</TotalTime>
  <Words>3112</Words>
  <Application>Microsoft Office PowerPoint</Application>
  <PresentationFormat>Widescreen</PresentationFormat>
  <Paragraphs>163</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 Welcome to the presentation Strategies for Effective Communication in a Business Setting</vt:lpstr>
      <vt:lpstr>Module Lead: Dami Pokubo </vt:lpstr>
      <vt:lpstr>Introduction</vt:lpstr>
      <vt:lpstr>Benefits of effective communication to Tom Jackson and his team: </vt:lpstr>
      <vt:lpstr>Suitable communication model for Tom and his project team</vt:lpstr>
      <vt:lpstr>Tuckman’s Communication Model</vt:lpstr>
      <vt:lpstr>Communication barriers that can negatively impact Tom Jackson’s project team:</vt:lpstr>
      <vt:lpstr>Channels of communication to be used by Ton and his team:</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Welcome to the presentation Strategies for Effective Communication in a Business Setting</dc:title>
  <cp:lastModifiedBy>Tomas Tancos</cp:lastModifiedBy>
  <cp:revision>1</cp:revision>
  <dcterms:created xsi:type="dcterms:W3CDTF">2022-11-09T07:46:29Z</dcterms:created>
  <dcterms:modified xsi:type="dcterms:W3CDTF">2022-11-15T08:54:29Z</dcterms:modified>
</cp:coreProperties>
</file>