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9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1109" y="-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2E2000-A56D-46EC-A74E-F9966C1B3BC3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06415-72BB-4285-A0D7-50691B3191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485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fld id="{E2E0E49C-6CED-4A1C-84DA-36A4B7DBBCD6}" type="slidenum">
              <a:rPr lang="en-US" altLang="en-US" sz="1200" smtClean="0"/>
              <a:pPr/>
              <a:t>4</a:t>
            </a:fld>
            <a:endParaRPr lang="en-US" altLang="en-US" sz="1200" smtClean="0"/>
          </a:p>
        </p:txBody>
      </p:sp>
      <p:sp>
        <p:nvSpPr>
          <p:cNvPr id="778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778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fld id="{9FEAFD53-A802-47F1-988B-F97B948FC6A5}" type="slidenum">
              <a:rPr lang="en-US" altLang="en-US" sz="1200" smtClean="0"/>
              <a:pPr/>
              <a:t>7</a:t>
            </a:fld>
            <a:endParaRPr lang="en-US" altLang="en-US" sz="1200" smtClean="0"/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788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ahoma" pitchFamily="34" charset="0"/>
                <a:ea typeface="MS PGothic" pitchFamily="34" charset="-128"/>
              </a:defRPr>
            </a:lvl9pPr>
          </a:lstStyle>
          <a:p>
            <a:fld id="{DBF213EA-39F8-492E-8B19-7FA08A6E9FC9}" type="slidenum">
              <a:rPr lang="en-US" altLang="en-US" sz="1200" smtClean="0"/>
              <a:pPr/>
              <a:t>11</a:t>
            </a:fld>
            <a:endParaRPr lang="en-US" altLang="en-US" sz="1200" smtClean="0"/>
          </a:p>
        </p:txBody>
      </p:sp>
      <p:sp>
        <p:nvSpPr>
          <p:cNvPr id="798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798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z="1800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1179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592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4234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2911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8512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46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161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683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83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940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3572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4_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64560"/>
            <a:ext cx="8229600" cy="554640"/>
          </a:xfrm>
        </p:spPr>
        <p:txBody>
          <a:bodyPr anchor="t"/>
          <a:lstStyle>
            <a:lvl1pPr>
              <a:lnSpc>
                <a:spcPts val="3600"/>
              </a:lnSpc>
              <a:defRPr sz="36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57200" y="6096000"/>
            <a:ext cx="4114800" cy="3048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6-</a:t>
            </a:r>
            <a:fld id="{B2260BC3-F788-4AC0-AB8F-126A31032316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9486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40_Fig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64560"/>
            <a:ext cx="8229600" cy="554640"/>
          </a:xfrm>
        </p:spPr>
        <p:txBody>
          <a:bodyPr anchor="t"/>
          <a:lstStyle>
            <a:lvl1pPr>
              <a:lnSpc>
                <a:spcPts val="3600"/>
              </a:lnSpc>
              <a:defRPr sz="3600">
                <a:solidFill>
                  <a:schemeClr val="tx2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sz="quarter" idx="12"/>
          </p:nvPr>
        </p:nvSpPr>
        <p:spPr>
          <a:xfrm>
            <a:off x="457200" y="6096000"/>
            <a:ext cx="4114800" cy="3048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4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Slide 6-</a:t>
            </a:r>
            <a:fld id="{9D369783-6AE6-472B-B4D3-52873498CDC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3441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Insight Socie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7200" y="800827"/>
            <a:ext cx="8229600" cy="646973"/>
          </a:xfrm>
        </p:spPr>
        <p:txBody>
          <a:bodyPr anchor="t"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67200"/>
          </a:xfrm>
        </p:spPr>
        <p:txBody>
          <a:bodyPr/>
          <a:lstStyle>
            <a:lvl1pPr>
              <a:buClr>
                <a:schemeClr val="accent4"/>
              </a:buClr>
              <a:defRPr sz="3600" b="1">
                <a:solidFill>
                  <a:schemeClr val="accent6"/>
                </a:solidFill>
                <a:latin typeface="+mj-lt"/>
              </a:defRPr>
            </a:lvl1pPr>
            <a:lvl2pPr>
              <a:buClr>
                <a:schemeClr val="accent2"/>
              </a:buClr>
              <a:buFont typeface="Wingdings" pitchFamily="2" charset="2"/>
              <a:buChar char="v"/>
              <a:defRPr sz="3200">
                <a:solidFill>
                  <a:schemeClr val="accent6"/>
                </a:solidFill>
                <a:latin typeface="+mj-lt"/>
              </a:defRPr>
            </a:lvl2pPr>
            <a:lvl3pPr>
              <a:buClr>
                <a:schemeClr val="accent1"/>
              </a:buClr>
              <a:defRPr sz="2800">
                <a:solidFill>
                  <a:schemeClr val="accent6"/>
                </a:solidFill>
                <a:latin typeface="+mj-lt"/>
              </a:defRPr>
            </a:lvl3pPr>
            <a:lvl4pPr>
              <a:buClr>
                <a:schemeClr val="tx2"/>
              </a:buClr>
              <a:buFont typeface="Wingdings" pitchFamily="2" charset="2"/>
              <a:buChar char="v"/>
              <a:defRPr sz="2400">
                <a:solidFill>
                  <a:schemeClr val="accent6"/>
                </a:solidFill>
                <a:latin typeface="+mj-lt"/>
              </a:defRPr>
            </a:lvl4pPr>
            <a:lvl5pPr>
              <a:buClr>
                <a:schemeClr val="tx2"/>
              </a:buClr>
              <a:defRPr sz="2000">
                <a:solidFill>
                  <a:schemeClr val="accent6"/>
                </a:solidFill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47614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681A78-0A40-4E10-A70E-1D95EA367629}" type="datetimeFigureOut">
              <a:rPr lang="en-GB" smtClean="0"/>
              <a:t>27/04/16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5562ED-AF22-4869-90DF-8BDAE5AD0CF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000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E-Commerce Metrics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739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050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708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Data Warehouses and Data Mining</a:t>
            </a:r>
          </a:p>
        </p:txBody>
      </p:sp>
      <p:sp>
        <p:nvSpPr>
          <p:cNvPr id="115714" name="Rectangle 2051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Clr>
                <a:srgbClr val="EF6527"/>
              </a:buClr>
              <a:defRPr/>
            </a:pPr>
            <a:r>
              <a:rPr lang="en-US" sz="3200" smtClean="0">
                <a:solidFill>
                  <a:srgbClr val="0C0C0C"/>
                </a:solidFill>
              </a:rPr>
              <a:t>Data warehouse: </a:t>
            </a:r>
          </a:p>
          <a:p>
            <a:pPr lvl="1" eaLnBrk="1" hangingPunct="1">
              <a:defRPr/>
            </a:pPr>
            <a:r>
              <a:rPr lang="en-US" sz="2400" smtClean="0">
                <a:solidFill>
                  <a:srgbClr val="0C0C0C"/>
                </a:solidFill>
              </a:rPr>
              <a:t>Collects firm</a:t>
            </a:r>
            <a:r>
              <a:rPr lang="ja-JP" altLang="en-US" sz="2400" smtClean="0">
                <a:solidFill>
                  <a:srgbClr val="0C0C0C"/>
                </a:solidFill>
              </a:rPr>
              <a:t>’</a:t>
            </a:r>
            <a:r>
              <a:rPr lang="en-US" altLang="ja-JP" sz="2400" smtClean="0">
                <a:solidFill>
                  <a:srgbClr val="0C0C0C"/>
                </a:solidFill>
              </a:rPr>
              <a:t>s transactional and customer data in single location for offline analysis by marketers and site managers</a:t>
            </a:r>
          </a:p>
          <a:p>
            <a:pPr eaLnBrk="1" hangingPunct="1">
              <a:buClr>
                <a:srgbClr val="EF6527"/>
              </a:buClr>
              <a:defRPr/>
            </a:pPr>
            <a:r>
              <a:rPr lang="en-US" sz="3200" smtClean="0">
                <a:solidFill>
                  <a:srgbClr val="0C0C0C"/>
                </a:solidFill>
              </a:rPr>
              <a:t>Data mining:</a:t>
            </a:r>
          </a:p>
          <a:p>
            <a:pPr lvl="1" eaLnBrk="1" hangingPunct="1">
              <a:defRPr/>
            </a:pPr>
            <a:r>
              <a:rPr lang="en-US" sz="2400" smtClean="0">
                <a:solidFill>
                  <a:srgbClr val="0C0C0C"/>
                </a:solidFill>
              </a:rPr>
              <a:t>Analytical techniques to find patterns in data, model behavior of customers, develop customer profiles</a:t>
            </a:r>
          </a:p>
          <a:p>
            <a:pPr lvl="2" eaLnBrk="1" hangingPunct="1">
              <a:defRPr/>
            </a:pPr>
            <a:r>
              <a:rPr lang="en-US" sz="2000" smtClean="0">
                <a:solidFill>
                  <a:srgbClr val="0C0C0C"/>
                </a:solidFill>
              </a:rPr>
              <a:t>Query-driven data mining</a:t>
            </a:r>
          </a:p>
          <a:p>
            <a:pPr lvl="2" eaLnBrk="1" hangingPunct="1">
              <a:defRPr/>
            </a:pPr>
            <a:r>
              <a:rPr lang="en-US" sz="2000" smtClean="0">
                <a:solidFill>
                  <a:srgbClr val="0C0C0C"/>
                </a:solidFill>
              </a:rPr>
              <a:t>Model-driven data mining</a:t>
            </a:r>
          </a:p>
          <a:p>
            <a:pPr lvl="2" eaLnBrk="1" hangingPunct="1">
              <a:defRPr/>
            </a:pPr>
            <a:r>
              <a:rPr lang="en-US" sz="2000" smtClean="0">
                <a:solidFill>
                  <a:srgbClr val="0C0C0C"/>
                </a:solidFill>
              </a:rPr>
              <a:t>Rule-based data mining</a:t>
            </a:r>
          </a:p>
          <a:p>
            <a:pPr eaLnBrk="1" hangingPunct="1">
              <a:buClr>
                <a:srgbClr val="EF6527"/>
              </a:buClr>
              <a:defRPr/>
            </a:pPr>
            <a:endParaRPr lang="en-US" sz="3200" smtClean="0">
              <a:solidFill>
                <a:srgbClr val="0C0C0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12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708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Customer Relationship</a:t>
            </a:r>
            <a:br>
              <a:rPr lang="en-US" dirty="0" smtClean="0">
                <a:ea typeface="+mj-ea"/>
                <a:cs typeface="+mj-cs"/>
              </a:rPr>
            </a:br>
            <a:r>
              <a:rPr lang="en-US" dirty="0" smtClean="0">
                <a:ea typeface="+mj-ea"/>
                <a:cs typeface="+mj-cs"/>
              </a:rPr>
              <a:t>Management (CRM) Systems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828800"/>
            <a:ext cx="8229600" cy="4038600"/>
          </a:xfrm>
        </p:spPr>
        <p:txBody>
          <a:bodyPr/>
          <a:lstStyle/>
          <a:p>
            <a:pPr eaLnBrk="1" hangingPunct="1">
              <a:defRPr/>
            </a:pPr>
            <a:r>
              <a:rPr lang="en-US" sz="2800" dirty="0" smtClean="0">
                <a:ea typeface="+mn-ea"/>
                <a:cs typeface="+mn-cs"/>
              </a:rPr>
              <a:t>Create customer profiles: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Product and usage summary data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Demographic and psychographic data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Profitability measures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Contact history 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Marketing and sales information</a:t>
            </a:r>
          </a:p>
          <a:p>
            <a:pPr eaLnBrk="1" hangingPunct="1">
              <a:defRPr/>
            </a:pPr>
            <a:r>
              <a:rPr lang="en-US" sz="2800" dirty="0" smtClean="0">
                <a:ea typeface="+mn-ea"/>
                <a:cs typeface="+mn-cs"/>
              </a:rPr>
              <a:t>Customer data used to: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Develop and sell additional products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Identify profitable customers</a:t>
            </a:r>
          </a:p>
          <a:p>
            <a:pPr lvl="1" eaLnBrk="1" hangingPunct="1">
              <a:defRPr/>
            </a:pPr>
            <a:r>
              <a:rPr lang="en-US" sz="2000" dirty="0" smtClean="0">
                <a:ea typeface="ＭＳ Ｐゴシック" charset="0"/>
              </a:rPr>
              <a:t>Optimize service delivery, and so on</a:t>
            </a:r>
          </a:p>
        </p:txBody>
      </p:sp>
    </p:spTree>
    <p:extLst>
      <p:ext uri="{BB962C8B-B14F-4D97-AF65-F5344CB8AC3E}">
        <p14:creationId xmlns:p14="http://schemas.microsoft.com/office/powerpoint/2010/main" val="295081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466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075" y="1343025"/>
            <a:ext cx="7102475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813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65163"/>
            <a:ext cx="8229600" cy="560387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A CRM System</a:t>
            </a:r>
          </a:p>
        </p:txBody>
      </p:sp>
      <p:sp>
        <p:nvSpPr>
          <p:cNvPr id="2" name="Text Placeholder 1"/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02845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Online Marketing Metrics: Lexicon</a:t>
            </a:r>
          </a:p>
        </p:txBody>
      </p:sp>
      <p:sp>
        <p:nvSpPr>
          <p:cNvPr id="31747" name="Rectangle 1027"/>
          <p:cNvSpPr>
            <a:spLocks noGrp="1" noChangeArrowheads="1"/>
          </p:cNvSpPr>
          <p:nvPr>
            <p:ph sz="half" idx="1"/>
          </p:nvPr>
        </p:nvSpPr>
        <p:spPr>
          <a:xfrm>
            <a:off x="457200" y="1371600"/>
            <a:ext cx="4038600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US" b="1" dirty="0" smtClean="0">
                <a:latin typeface="Calibri" charset="0"/>
                <a:ea typeface="+mn-ea"/>
                <a:cs typeface="+mn-cs"/>
              </a:rPr>
              <a:t>Audience size or market share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Impressions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Click-through rate (CTR)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View-through rate (VTR)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Hits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Page views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Stickiness (duration)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Unique visitors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Loyalty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Reach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Recency</a:t>
            </a:r>
          </a:p>
        </p:txBody>
      </p:sp>
      <p:sp>
        <p:nvSpPr>
          <p:cNvPr id="31748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371600"/>
            <a:ext cx="3810000" cy="4114800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spcBef>
                <a:spcPct val="0"/>
              </a:spcBef>
              <a:defRPr/>
            </a:pPr>
            <a:r>
              <a:rPr lang="en-US" b="1" dirty="0" smtClean="0">
                <a:solidFill>
                  <a:schemeClr val="tx1"/>
                </a:solidFill>
                <a:ea typeface="+mn-ea"/>
                <a:cs typeface="+mn-cs"/>
              </a:rPr>
              <a:t>Conversion to customer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Acquisition rate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Conversion rate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Browse-to-buy ratio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View-to-cart ratio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Cart conversion rate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Checkout conversion rate 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Abandonment rate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Retention rate</a:t>
            </a:r>
          </a:p>
          <a:p>
            <a:pPr lvl="1" eaLnBrk="1" hangingPunct="1">
              <a:spcBef>
                <a:spcPct val="0"/>
              </a:spcBef>
              <a:defRPr/>
            </a:pPr>
            <a:r>
              <a:rPr lang="en-US" dirty="0" smtClean="0">
                <a:solidFill>
                  <a:schemeClr val="tx1"/>
                </a:solidFill>
                <a:ea typeface="ＭＳ Ｐゴシック" charset="0"/>
              </a:rPr>
              <a:t>Attrition rate</a:t>
            </a:r>
          </a:p>
          <a:p>
            <a:pPr eaLnBrk="1" hangingPunct="1">
              <a:defRPr/>
            </a:pPr>
            <a:endParaRPr lang="en-US" dirty="0" smtClean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5460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Online Marketing Metrics </a:t>
            </a:r>
            <a:r>
              <a:rPr lang="en-US" sz="2800" dirty="0" smtClean="0">
                <a:ea typeface="+mj-ea"/>
                <a:cs typeface="+mj-cs"/>
              </a:rPr>
              <a:t>(cont.) 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00200"/>
            <a:ext cx="4191000" cy="4648200"/>
          </a:xfrm>
        </p:spPr>
        <p:txBody>
          <a:bodyPr/>
          <a:lstStyle/>
          <a:p>
            <a:pPr eaLnBrk="1" hangingPunct="1">
              <a:defRPr/>
            </a:pPr>
            <a:r>
              <a:rPr lang="en-US" sz="3200" b="1" dirty="0" smtClean="0">
                <a:latin typeface="Calibri" charset="0"/>
                <a:ea typeface="+mn-ea"/>
                <a:cs typeface="+mn-cs"/>
              </a:rPr>
              <a:t>Social marketing</a:t>
            </a:r>
          </a:p>
          <a:p>
            <a:pPr lvl="1" eaLnBrk="1" hangingPunct="1"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Conversation ratio</a:t>
            </a:r>
          </a:p>
          <a:p>
            <a:pPr lvl="1" eaLnBrk="1" hangingPunct="1">
              <a:defRPr/>
            </a:pPr>
            <a:r>
              <a:rPr lang="en-US" dirty="0">
                <a:latin typeface="Calibri" charset="0"/>
                <a:ea typeface="ＭＳ Ｐゴシック" charset="0"/>
              </a:rPr>
              <a:t>Applause ratio</a:t>
            </a:r>
          </a:p>
          <a:p>
            <a:pPr lvl="1" eaLnBrk="1" hangingPunct="1"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Amplification</a:t>
            </a:r>
          </a:p>
          <a:p>
            <a:pPr lvl="1" eaLnBrk="1" hangingPunct="1">
              <a:defRPr/>
            </a:pPr>
            <a:r>
              <a:rPr lang="en-US" dirty="0" smtClean="0">
                <a:latin typeface="Calibri" charset="0"/>
                <a:ea typeface="ＭＳ Ｐゴシック" charset="0"/>
              </a:rPr>
              <a:t>Sentiment ratio</a:t>
            </a:r>
          </a:p>
        </p:txBody>
      </p:sp>
      <p:sp>
        <p:nvSpPr>
          <p:cNvPr id="6451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648200"/>
          </a:xfrm>
        </p:spPr>
        <p:txBody>
          <a:bodyPr/>
          <a:lstStyle/>
          <a:p>
            <a:pPr eaLnBrk="1" hangingPunct="1"/>
            <a:r>
              <a:rPr lang="en-US" altLang="en-US" sz="3200" b="1" smtClean="0">
                <a:solidFill>
                  <a:schemeClr val="tx1"/>
                </a:solidFill>
              </a:rPr>
              <a:t>E-mail metrics</a:t>
            </a:r>
          </a:p>
          <a:p>
            <a:pPr lvl="1" eaLnBrk="1" hangingPunct="1"/>
            <a:r>
              <a:rPr lang="en-US" altLang="en-US" smtClean="0">
                <a:solidFill>
                  <a:schemeClr val="tx1"/>
                </a:solidFill>
              </a:rPr>
              <a:t>Open rate</a:t>
            </a:r>
          </a:p>
          <a:p>
            <a:pPr lvl="1" eaLnBrk="1" hangingPunct="1"/>
            <a:r>
              <a:rPr lang="en-US" altLang="en-US" smtClean="0">
                <a:solidFill>
                  <a:schemeClr val="tx1"/>
                </a:solidFill>
              </a:rPr>
              <a:t>Delivery rate</a:t>
            </a:r>
          </a:p>
          <a:p>
            <a:pPr lvl="1" eaLnBrk="1" hangingPunct="1"/>
            <a:r>
              <a:rPr lang="en-US" altLang="en-US" smtClean="0">
                <a:solidFill>
                  <a:schemeClr val="tx1"/>
                </a:solidFill>
              </a:rPr>
              <a:t>Click-through rate </a:t>
            </a:r>
            <a:br>
              <a:rPr lang="en-US" altLang="en-US" smtClean="0">
                <a:solidFill>
                  <a:schemeClr val="tx1"/>
                </a:solidFill>
              </a:rPr>
            </a:br>
            <a:r>
              <a:rPr lang="en-US" altLang="en-US" smtClean="0">
                <a:solidFill>
                  <a:schemeClr val="tx1"/>
                </a:solidFill>
              </a:rPr>
              <a:t>(e-mail)</a:t>
            </a:r>
          </a:p>
          <a:p>
            <a:pPr lvl="1" eaLnBrk="1" hangingPunct="1"/>
            <a:r>
              <a:rPr lang="en-US" altLang="en-US" smtClean="0">
                <a:solidFill>
                  <a:schemeClr val="tx1"/>
                </a:solidFill>
              </a:rPr>
              <a:t>Bounce-back rate</a:t>
            </a:r>
          </a:p>
        </p:txBody>
      </p:sp>
    </p:spTree>
    <p:extLst>
      <p:ext uri="{BB962C8B-B14F-4D97-AF65-F5344CB8AC3E}">
        <p14:creationId xmlns:p14="http://schemas.microsoft.com/office/powerpoint/2010/main" val="263232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65163"/>
            <a:ext cx="8229600" cy="554037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An Online Consumer Purchasing Model</a:t>
            </a:r>
          </a:p>
        </p:txBody>
      </p:sp>
      <p:pic>
        <p:nvPicPr>
          <p:cNvPr id="65540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9263" y="1409700"/>
            <a:ext cx="5705475" cy="470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Placeholder 1"/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7646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708025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How Well Does Online </a:t>
            </a:r>
            <a:br>
              <a:rPr lang="en-US" dirty="0" smtClean="0">
                <a:ea typeface="+mj-ea"/>
                <a:cs typeface="+mj-cs"/>
              </a:rPr>
            </a:br>
            <a:r>
              <a:rPr lang="en-US" dirty="0" smtClean="0">
                <a:ea typeface="+mj-ea"/>
                <a:cs typeface="+mj-cs"/>
              </a:rPr>
              <a:t>Advertising Work?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905000"/>
            <a:ext cx="8229600" cy="3886200"/>
          </a:xfrm>
        </p:spPr>
        <p:txBody>
          <a:bodyPr>
            <a:normAutofit fontScale="77500" lnSpcReduction="20000"/>
          </a:bodyPr>
          <a:lstStyle/>
          <a:p>
            <a:pPr eaLnBrk="1" hangingPunct="1">
              <a:lnSpc>
                <a:spcPts val="32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3200" dirty="0" smtClean="0">
                <a:ea typeface="+mn-ea"/>
                <a:cs typeface="+mn-cs"/>
              </a:rPr>
              <a:t>Use ROI to measure ad campaign</a:t>
            </a:r>
          </a:p>
          <a:p>
            <a:pPr eaLnBrk="1" hangingPunct="1">
              <a:lnSpc>
                <a:spcPts val="32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3200" dirty="0" smtClean="0">
                <a:ea typeface="+mn-ea"/>
                <a:cs typeface="+mn-cs"/>
              </a:rPr>
              <a:t>Highest click-through rates: Search engine ads, permission e-mail campaigns</a:t>
            </a:r>
          </a:p>
          <a:p>
            <a:pPr eaLnBrk="1" hangingPunct="1">
              <a:lnSpc>
                <a:spcPts val="32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3200" dirty="0" smtClean="0">
                <a:ea typeface="+mn-ea"/>
                <a:cs typeface="+mn-cs"/>
              </a:rPr>
              <a:t>Rich media, video interaction rates high</a:t>
            </a:r>
          </a:p>
          <a:p>
            <a:pPr eaLnBrk="1" hangingPunct="1">
              <a:lnSpc>
                <a:spcPts val="32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3200" dirty="0" smtClean="0">
                <a:ea typeface="+mn-ea"/>
                <a:cs typeface="+mn-cs"/>
              </a:rPr>
              <a:t>Online channels compare favorably with traditional</a:t>
            </a:r>
          </a:p>
          <a:p>
            <a:pPr eaLnBrk="1" hangingPunct="1">
              <a:lnSpc>
                <a:spcPts val="3200"/>
              </a:lnSpc>
              <a:spcBef>
                <a:spcPts val="0"/>
              </a:spcBef>
              <a:spcAft>
                <a:spcPts val="1200"/>
              </a:spcAft>
              <a:defRPr/>
            </a:pPr>
            <a:r>
              <a:rPr lang="en-US" sz="3200" dirty="0" smtClean="0">
                <a:ea typeface="+mn-ea"/>
                <a:cs typeface="+mn-cs"/>
              </a:rPr>
              <a:t>Most powerful marketing campaigns use multiple channels, including online, catalog, TV, radio, newspapers, stores</a:t>
            </a:r>
          </a:p>
        </p:txBody>
      </p:sp>
    </p:spTree>
    <p:extLst>
      <p:ext uri="{BB962C8B-B14F-4D97-AF65-F5344CB8AC3E}">
        <p14:creationId xmlns:p14="http://schemas.microsoft.com/office/powerpoint/2010/main" val="180306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557213" y="762000"/>
            <a:ext cx="8029575" cy="57943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The Costs of Online Advertising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ct val="0"/>
              </a:spcBef>
              <a:defRPr/>
            </a:pPr>
            <a:r>
              <a:rPr lang="en-US" sz="2800" dirty="0" smtClean="0">
                <a:ea typeface="+mn-ea"/>
                <a:cs typeface="+mn-cs"/>
              </a:rPr>
              <a:t>Pricing models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defRPr/>
            </a:pPr>
            <a:r>
              <a:rPr lang="en-US" sz="2000" dirty="0" smtClean="0">
                <a:ea typeface="ＭＳ Ｐゴシック" charset="0"/>
              </a:rPr>
              <a:t>Barter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defRPr/>
            </a:pPr>
            <a:r>
              <a:rPr lang="en-US" sz="2000" dirty="0" smtClean="0">
                <a:ea typeface="ＭＳ Ｐゴシック" charset="0"/>
              </a:rPr>
              <a:t>Cost per thousand (CPM)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defRPr/>
            </a:pPr>
            <a:r>
              <a:rPr lang="en-US" sz="2000" dirty="0" smtClean="0">
                <a:ea typeface="ＭＳ Ｐゴシック" charset="0"/>
              </a:rPr>
              <a:t>Cost per click (CPC) 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en-US" sz="2000" dirty="0" smtClean="0">
                <a:ea typeface="ＭＳ Ｐゴシック" charset="0"/>
              </a:rPr>
              <a:t>Cost per action (CPA) 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defRPr/>
            </a:pPr>
            <a:r>
              <a:rPr lang="en-US" sz="2800" dirty="0" smtClean="0">
                <a:ea typeface="+mn-ea"/>
                <a:cs typeface="+mn-cs"/>
              </a:rPr>
              <a:t>Online revenues only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en-US" sz="2000" dirty="0" smtClean="0">
                <a:ea typeface="ＭＳ Ｐゴシック" charset="0"/>
              </a:rPr>
              <a:t>Sales can be directly correlated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defRPr/>
            </a:pPr>
            <a:r>
              <a:rPr lang="en-US" sz="2800" dirty="0" smtClean="0">
                <a:ea typeface="+mn-ea"/>
                <a:cs typeface="+mn-cs"/>
              </a:rPr>
              <a:t>Both online/offline revenues</a:t>
            </a:r>
          </a:p>
          <a:p>
            <a:pPr lvl="1"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en-US" sz="2000" dirty="0" smtClean="0">
                <a:ea typeface="ＭＳ Ｐゴシック" charset="0"/>
              </a:rPr>
              <a:t>Offline purchases cannot always be directly related to online campaign</a:t>
            </a:r>
          </a:p>
          <a:p>
            <a:pPr eaLnBrk="1" hangingPunct="1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  <a:defRPr/>
            </a:pPr>
            <a:r>
              <a:rPr lang="en-US" sz="2800" dirty="0" smtClean="0">
                <a:ea typeface="+mn-ea"/>
                <a:cs typeface="+mn-cs"/>
              </a:rPr>
              <a:t>In general, online </a:t>
            </a:r>
            <a:r>
              <a:rPr lang="en-US" sz="2800" smtClean="0">
                <a:ea typeface="+mn-ea"/>
                <a:cs typeface="+mn-cs"/>
              </a:rPr>
              <a:t>marketing is more </a:t>
            </a:r>
            <a:r>
              <a:rPr lang="en-US" sz="2800" dirty="0" smtClean="0">
                <a:ea typeface="+mn-ea"/>
                <a:cs typeface="+mn-cs"/>
              </a:rPr>
              <a:t>expensive on CPM basis, but more effective</a:t>
            </a:r>
          </a:p>
        </p:txBody>
      </p:sp>
    </p:spTree>
    <p:extLst>
      <p:ext uri="{BB962C8B-B14F-4D97-AF65-F5344CB8AC3E}">
        <p14:creationId xmlns:p14="http://schemas.microsoft.com/office/powerpoint/2010/main" val="3423520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708025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US" smtClean="0">
                <a:ea typeface="+mj-ea"/>
                <a:cs typeface="+mj-cs"/>
              </a:rPr>
              <a:t>Web Analytics</a:t>
            </a:r>
            <a:endParaRPr lang="en-US" dirty="0" smtClean="0">
              <a:ea typeface="+mj-ea"/>
              <a:cs typeface="+mj-cs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defRPr/>
            </a:pPr>
            <a:r>
              <a:rPr lang="en-US" sz="2800" dirty="0" smtClean="0">
                <a:ea typeface="+mn-ea"/>
                <a:cs typeface="+mn-cs"/>
              </a:rPr>
              <a:t>Software that analyzes and presents data on each stage of the customer conversion process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Awareness</a:t>
            </a:r>
            <a:endParaRPr lang="en-US" sz="1600" dirty="0" smtClean="0">
              <a:ea typeface="ＭＳ Ｐゴシック" charset="0"/>
            </a:endParaRP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Engagement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Interaction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Purchase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Loyalty and post-purchase</a:t>
            </a:r>
            <a:endParaRPr lang="en-US" sz="2400" dirty="0" smtClean="0">
              <a:ea typeface="ＭＳ Ｐゴシック" charset="0"/>
            </a:endParaRPr>
          </a:p>
          <a:p>
            <a:pPr>
              <a:defRPr/>
            </a:pPr>
            <a:r>
              <a:rPr lang="en-US" sz="2800" dirty="0" smtClean="0">
                <a:ea typeface="+mn-ea"/>
                <a:cs typeface="+mn-cs"/>
              </a:rPr>
              <a:t>Helps managers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Optimize ROI on Web site and marketing efforts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Build detailed customer profiles</a:t>
            </a:r>
          </a:p>
          <a:p>
            <a:pPr lvl="1">
              <a:defRPr/>
            </a:pPr>
            <a:r>
              <a:rPr lang="en-US" sz="2000" dirty="0" smtClean="0">
                <a:ea typeface="ＭＳ Ｐゴシック" charset="0"/>
              </a:rPr>
              <a:t>Measure impact of marketing campaigns</a:t>
            </a:r>
          </a:p>
          <a:p>
            <a:pPr>
              <a:defRPr/>
            </a:pPr>
            <a:r>
              <a:rPr lang="en-US" sz="2800" dirty="0" smtClean="0">
                <a:ea typeface="+mn-ea"/>
                <a:cs typeface="+mn-cs"/>
              </a:rPr>
              <a:t>Google Analytics, IBM </a:t>
            </a:r>
            <a:r>
              <a:rPr lang="en-US" sz="2800" dirty="0" err="1" smtClean="0">
                <a:ea typeface="+mn-ea"/>
                <a:cs typeface="+mn-cs"/>
              </a:rPr>
              <a:t>Coremetrics</a:t>
            </a:r>
            <a:r>
              <a:rPr lang="en-US" sz="2800" dirty="0" smtClean="0">
                <a:ea typeface="+mn-ea"/>
                <a:cs typeface="+mn-cs"/>
              </a:rPr>
              <a:t>, Adobe Analytics</a:t>
            </a:r>
          </a:p>
        </p:txBody>
      </p:sp>
    </p:spTree>
    <p:extLst>
      <p:ext uri="{BB962C8B-B14F-4D97-AF65-F5344CB8AC3E}">
        <p14:creationId xmlns:p14="http://schemas.microsoft.com/office/powerpoint/2010/main" val="2862349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665163"/>
            <a:ext cx="8229600" cy="1022350"/>
          </a:xfrm>
        </p:spPr>
        <p:txBody>
          <a:bodyPr/>
          <a:lstStyle/>
          <a:p>
            <a:pPr eaLnBrk="1" hangingPunct="1">
              <a:defRPr/>
            </a:pPr>
            <a:r>
              <a:rPr lang="en-US" dirty="0" smtClean="0">
                <a:ea typeface="+mj-ea"/>
                <a:cs typeface="+mj-cs"/>
              </a:rPr>
              <a:t>Web Analytics and the Online </a:t>
            </a:r>
            <a:br>
              <a:rPr lang="en-US" dirty="0" smtClean="0">
                <a:ea typeface="+mj-ea"/>
                <a:cs typeface="+mj-cs"/>
              </a:rPr>
            </a:br>
            <a:r>
              <a:rPr lang="en-US" dirty="0" smtClean="0">
                <a:ea typeface="+mj-ea"/>
                <a:cs typeface="+mj-cs"/>
              </a:rPr>
              <a:t>Purchasing Process</a:t>
            </a:r>
          </a:p>
        </p:txBody>
      </p:sp>
      <p:pic>
        <p:nvPicPr>
          <p:cNvPr id="69636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65313"/>
            <a:ext cx="7807325" cy="392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Placeholder 1"/>
          <p:cNvSpPr>
            <a:spLocks noGrp="1"/>
          </p:cNvSpPr>
          <p:nvPr>
            <p:ph type="body" sz="quarter" idx="1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214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30059" y="188640"/>
            <a:ext cx="5150053" cy="1016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altLang="en-US" dirty="0" smtClean="0"/>
              <a:t>Every Move You Make, Every Click You Make, We’ll Be Tracking You</a:t>
            </a:r>
          </a:p>
        </p:txBody>
      </p:sp>
      <p:sp>
        <p:nvSpPr>
          <p:cNvPr id="38915" name="Rectangle 1027"/>
          <p:cNvSpPr>
            <a:spLocks noGrp="1" noChangeArrowheads="1"/>
          </p:cNvSpPr>
          <p:nvPr>
            <p:ph idx="1"/>
          </p:nvPr>
        </p:nvSpPr>
        <p:spPr>
          <a:xfrm>
            <a:off x="464096" y="2636912"/>
            <a:ext cx="8229600" cy="4038600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sz="3200" b="0" dirty="0">
                <a:solidFill>
                  <a:schemeClr val="tx2"/>
                </a:solidFill>
              </a:rPr>
              <a:t>A web beacon </a:t>
            </a:r>
            <a:r>
              <a:rPr lang="en-GB" sz="3200" b="0" dirty="0" smtClean="0">
                <a:solidFill>
                  <a:schemeClr val="tx2"/>
                </a:solidFill>
              </a:rPr>
              <a:t>is used </a:t>
            </a:r>
            <a:r>
              <a:rPr lang="en-GB" sz="3200" b="0" dirty="0">
                <a:solidFill>
                  <a:schemeClr val="tx2"/>
                </a:solidFill>
              </a:rPr>
              <a:t>to track who is reading a web page or email, when, and from which computer. </a:t>
            </a:r>
            <a:endParaRPr lang="en-US" sz="3200" b="0" dirty="0" smtClean="0">
              <a:solidFill>
                <a:schemeClr val="tx2"/>
              </a:solidFill>
            </a:endParaRPr>
          </a:p>
          <a:p>
            <a:pPr eaLnBrk="1" hangingPunct="1">
              <a:defRPr/>
            </a:pPr>
            <a:r>
              <a:rPr lang="en-US" sz="3200" b="0" dirty="0" smtClean="0">
                <a:solidFill>
                  <a:schemeClr val="tx2"/>
                </a:solidFill>
              </a:rPr>
              <a:t>Are </a:t>
            </a:r>
            <a:r>
              <a:rPr lang="en-US" sz="3200" b="0" dirty="0" smtClean="0">
                <a:solidFill>
                  <a:schemeClr val="tx2"/>
                </a:solidFill>
              </a:rPr>
              <a:t>beacons innocuous? Or are they an invasion of personal privacy? </a:t>
            </a:r>
          </a:p>
          <a:p>
            <a:pPr eaLnBrk="1" hangingPunct="1">
              <a:defRPr/>
            </a:pPr>
            <a:r>
              <a:rPr lang="en-US" sz="3200" b="0" dirty="0" smtClean="0">
                <a:solidFill>
                  <a:schemeClr val="tx2"/>
                </a:solidFill>
              </a:rPr>
              <a:t>Do you think your Web browsing should be known to marketers?  </a:t>
            </a:r>
          </a:p>
          <a:p>
            <a:pPr eaLnBrk="1" hangingPunct="1">
              <a:defRPr/>
            </a:pPr>
            <a:r>
              <a:rPr lang="en-US" sz="3200" b="0" dirty="0" smtClean="0">
                <a:solidFill>
                  <a:schemeClr val="tx2"/>
                </a:solidFill>
              </a:rPr>
              <a:t>Should </a:t>
            </a:r>
            <a:r>
              <a:rPr lang="en-US" sz="3200" b="0" dirty="0" smtClean="0">
                <a:solidFill>
                  <a:schemeClr val="tx2"/>
                </a:solidFill>
              </a:rPr>
              <a:t>online shopping be allowed to be a private activity</a:t>
            </a:r>
            <a:r>
              <a:rPr lang="en-US" sz="3200" b="0" dirty="0" smtClean="0">
                <a:solidFill>
                  <a:schemeClr val="tx2"/>
                </a:solidFill>
              </a:rPr>
              <a:t>?</a:t>
            </a:r>
          </a:p>
          <a:p>
            <a:pPr eaLnBrk="1" hangingPunct="1">
              <a:defRPr/>
            </a:pPr>
            <a:r>
              <a:rPr lang="en-US" sz="3200" b="0" dirty="0" smtClean="0">
                <a:solidFill>
                  <a:schemeClr val="tx2"/>
                </a:solidFill>
              </a:rPr>
              <a:t>Review the Facebook Privacy case in Belgium</a:t>
            </a:r>
          </a:p>
          <a:p>
            <a:pPr marL="0" indent="0">
              <a:buNone/>
              <a:defRPr/>
            </a:pPr>
            <a:r>
              <a:rPr lang="en-US" sz="2100" b="0" dirty="0">
                <a:solidFill>
                  <a:schemeClr val="tx2"/>
                </a:solidFill>
              </a:rPr>
              <a:t>https://www.lawgives.com/guide/5641865ee4a9946585000112/Belgium-vs-Facebook</a:t>
            </a:r>
            <a:endParaRPr lang="en-US" sz="2100" b="0" dirty="0" smtClean="0">
              <a:solidFill>
                <a:schemeClr val="tx2"/>
              </a:solidFill>
            </a:endParaRPr>
          </a:p>
          <a:p>
            <a:pPr eaLnBrk="1" hangingPunct="1">
              <a:defRPr/>
            </a:pPr>
            <a:endParaRPr lang="en-US" sz="3200" dirty="0" smtClean="0">
              <a:ea typeface="+mn-ea"/>
              <a:cs typeface="+mn-cs"/>
            </a:endParaRPr>
          </a:p>
          <a:p>
            <a:pPr eaLnBrk="1" hangingPunct="1">
              <a:defRPr/>
            </a:pPr>
            <a:endParaRPr lang="en-US" sz="3200" dirty="0" smtClean="0">
              <a:ea typeface="+mn-ea"/>
              <a:cs typeface="+mn-cs"/>
            </a:endParaRPr>
          </a:p>
        </p:txBody>
      </p:sp>
      <p:pic>
        <p:nvPicPr>
          <p:cNvPr id="1026" name="Picture 2" descr="https://s3.amazonaws.com/production.lawgives.com/ep/56/5a/565ab7e3e4a99460cf000022.jpe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88640"/>
            <a:ext cx="2808312" cy="210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66223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398</Words>
  <Application>Microsoft Office PowerPoint</Application>
  <PresentationFormat>On-screen Show (4:3)</PresentationFormat>
  <Paragraphs>95</Paragraphs>
  <Slides>12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E-Commerce Metrics</vt:lpstr>
      <vt:lpstr>Data Warehouses and Data Mining</vt:lpstr>
      <vt:lpstr>Customer Relationship Management (CRM) Systems</vt:lpstr>
      <vt:lpstr>A CRM System</vt:lpstr>
      <vt:lpstr>Online Marketing Metrics: Lexicon</vt:lpstr>
      <vt:lpstr>Online Marketing Metrics (cont.) </vt:lpstr>
      <vt:lpstr>An Online Consumer Purchasing Model</vt:lpstr>
      <vt:lpstr>How Well Does Online  Advertising Work?</vt:lpstr>
      <vt:lpstr>The Costs of Online Advertising</vt:lpstr>
      <vt:lpstr>Web Analytics</vt:lpstr>
      <vt:lpstr>Web Analytics and the Online  Purchasing Process</vt:lpstr>
      <vt:lpstr>Every Move You Make, Every Click You Make, We’ll Be Tracking You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E-Commerce Metrics</dc:title>
  <dc:creator>Maw, Sue</dc:creator>
  <cp:lastModifiedBy>Maw, Sue</cp:lastModifiedBy>
  <cp:revision>2</cp:revision>
  <dcterms:created xsi:type="dcterms:W3CDTF">2016-04-27T07:36:43Z</dcterms:created>
  <dcterms:modified xsi:type="dcterms:W3CDTF">2016-04-27T07:55:49Z</dcterms:modified>
</cp:coreProperties>
</file>