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4" r:id="rId1"/>
  </p:sldMasterIdLst>
  <p:handoutMasterIdLst>
    <p:handoutMasterId r:id="rId18"/>
  </p:handoutMasterIdLst>
  <p:sldIdLst>
    <p:sldId id="256" r:id="rId2"/>
    <p:sldId id="262" r:id="rId3"/>
    <p:sldId id="283" r:id="rId4"/>
    <p:sldId id="284" r:id="rId5"/>
    <p:sldId id="274" r:id="rId6"/>
    <p:sldId id="272" r:id="rId7"/>
    <p:sldId id="280" r:id="rId8"/>
    <p:sldId id="273" r:id="rId9"/>
    <p:sldId id="285" r:id="rId10"/>
    <p:sldId id="263" r:id="rId11"/>
    <p:sldId id="258" r:id="rId12"/>
    <p:sldId id="286" r:id="rId13"/>
    <p:sldId id="257" r:id="rId14"/>
    <p:sldId id="287" r:id="rId15"/>
    <p:sldId id="282" r:id="rId16"/>
    <p:sldId id="288" r:id="rId17"/>
  </p:sldIdLst>
  <p:sldSz cx="9144000" cy="6858000" type="screen4x3"/>
  <p:notesSz cx="6864350" cy="9750425"/>
  <p:defaultTextStyle>
    <a:defPPr>
      <a:defRPr lang="en-US"/>
    </a:defPPr>
    <a:lvl1pPr algn="l" rtl="0" fontAlgn="base">
      <a:spcBef>
        <a:spcPct val="0"/>
      </a:spcBef>
      <a:spcAft>
        <a:spcPct val="0"/>
      </a:spcAft>
      <a:defRPr kern="1200">
        <a:solidFill>
          <a:schemeClr val="tx1"/>
        </a:solidFill>
        <a:latin typeface="Garamond" pitchFamily="18" charset="0"/>
        <a:ea typeface="+mn-ea"/>
        <a:cs typeface="+mn-cs"/>
      </a:defRPr>
    </a:lvl1pPr>
    <a:lvl2pPr marL="457200" algn="l" rtl="0" fontAlgn="base">
      <a:spcBef>
        <a:spcPct val="0"/>
      </a:spcBef>
      <a:spcAft>
        <a:spcPct val="0"/>
      </a:spcAft>
      <a:defRPr kern="1200">
        <a:solidFill>
          <a:schemeClr val="tx1"/>
        </a:solidFill>
        <a:latin typeface="Garamond" pitchFamily="18" charset="0"/>
        <a:ea typeface="+mn-ea"/>
        <a:cs typeface="+mn-cs"/>
      </a:defRPr>
    </a:lvl2pPr>
    <a:lvl3pPr marL="914400" algn="l" rtl="0" fontAlgn="base">
      <a:spcBef>
        <a:spcPct val="0"/>
      </a:spcBef>
      <a:spcAft>
        <a:spcPct val="0"/>
      </a:spcAft>
      <a:defRPr kern="1200">
        <a:solidFill>
          <a:schemeClr val="tx1"/>
        </a:solidFill>
        <a:latin typeface="Garamond" pitchFamily="18" charset="0"/>
        <a:ea typeface="+mn-ea"/>
        <a:cs typeface="+mn-cs"/>
      </a:defRPr>
    </a:lvl3pPr>
    <a:lvl4pPr marL="1371600" algn="l" rtl="0" fontAlgn="base">
      <a:spcBef>
        <a:spcPct val="0"/>
      </a:spcBef>
      <a:spcAft>
        <a:spcPct val="0"/>
      </a:spcAft>
      <a:defRPr kern="1200">
        <a:solidFill>
          <a:schemeClr val="tx1"/>
        </a:solidFill>
        <a:latin typeface="Garamond" pitchFamily="18" charset="0"/>
        <a:ea typeface="+mn-ea"/>
        <a:cs typeface="+mn-cs"/>
      </a:defRPr>
    </a:lvl4pPr>
    <a:lvl5pPr marL="1828800" algn="l" rtl="0" fontAlgn="base">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1650F"/>
    <a:srgbClr val="0000CC"/>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p:restoredLeft sz="20334" autoAdjust="0"/>
    <p:restoredTop sz="94629" autoAdjust="0"/>
  </p:normalViewPr>
  <p:slideViewPr>
    <p:cSldViewPr>
      <p:cViewPr varScale="1">
        <p:scale>
          <a:sx n="69" d="100"/>
          <a:sy n="69" d="100"/>
        </p:scale>
        <p:origin x="60" y="3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1032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794" name="Rectangle 2"/>
          <p:cNvSpPr>
            <a:spLocks noGrp="1" noChangeArrowheads="1"/>
          </p:cNvSpPr>
          <p:nvPr>
            <p:ph type="hdr" sz="quarter"/>
          </p:nvPr>
        </p:nvSpPr>
        <p:spPr bwMode="auto">
          <a:xfrm>
            <a:off x="0" y="0"/>
            <a:ext cx="2974975"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vl1pPr>
          </a:lstStyle>
          <a:p>
            <a:pPr>
              <a:defRPr/>
            </a:pPr>
            <a:endParaRPr lang="en-GB"/>
          </a:p>
        </p:txBody>
      </p:sp>
      <p:sp>
        <p:nvSpPr>
          <p:cNvPr id="33795" name="Rectangle 3"/>
          <p:cNvSpPr>
            <a:spLocks noGrp="1" noChangeArrowheads="1"/>
          </p:cNvSpPr>
          <p:nvPr>
            <p:ph type="dt" sz="quarter" idx="1"/>
          </p:nvPr>
        </p:nvSpPr>
        <p:spPr bwMode="auto">
          <a:xfrm>
            <a:off x="3887788" y="0"/>
            <a:ext cx="2974975"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vl1pPr>
          </a:lstStyle>
          <a:p>
            <a:pPr>
              <a:defRPr/>
            </a:pPr>
            <a:fld id="{76FD7ED1-7FAE-4B5C-A7BA-21FB525AC8AF}" type="datetimeFigureOut">
              <a:rPr lang="en-GB"/>
              <a:pPr>
                <a:defRPr/>
              </a:pPr>
              <a:t>10/01/2020</a:t>
            </a:fld>
            <a:endParaRPr lang="en-GB"/>
          </a:p>
        </p:txBody>
      </p:sp>
      <p:sp>
        <p:nvSpPr>
          <p:cNvPr id="33796" name="Rectangle 4"/>
          <p:cNvSpPr>
            <a:spLocks noGrp="1" noChangeArrowheads="1"/>
          </p:cNvSpPr>
          <p:nvPr>
            <p:ph type="ftr" sz="quarter" idx="2"/>
          </p:nvPr>
        </p:nvSpPr>
        <p:spPr bwMode="auto">
          <a:xfrm>
            <a:off x="0" y="9261475"/>
            <a:ext cx="2974975" cy="48736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vl1pPr>
          </a:lstStyle>
          <a:p>
            <a:pPr>
              <a:defRPr/>
            </a:pPr>
            <a:endParaRPr lang="en-GB"/>
          </a:p>
        </p:txBody>
      </p:sp>
      <p:sp>
        <p:nvSpPr>
          <p:cNvPr id="33797" name="Rectangle 5"/>
          <p:cNvSpPr>
            <a:spLocks noGrp="1" noChangeArrowheads="1"/>
          </p:cNvSpPr>
          <p:nvPr>
            <p:ph type="sldNum" sz="quarter" idx="3"/>
          </p:nvPr>
        </p:nvSpPr>
        <p:spPr bwMode="auto">
          <a:xfrm>
            <a:off x="3887788" y="9261475"/>
            <a:ext cx="2974975" cy="48736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vl1pPr>
          </a:lstStyle>
          <a:p>
            <a:pPr>
              <a:defRPr/>
            </a:pPr>
            <a:fld id="{F3334D28-2E61-4224-9B96-71264F4DF27B}" type="slidenum">
              <a:rPr lang="en-GB"/>
              <a:pPr>
                <a:defRPr/>
              </a:pPr>
              <a:t>‹#›</a:t>
            </a:fld>
            <a:endParaRPr lang="en-GB"/>
          </a:p>
        </p:txBody>
      </p:sp>
    </p:spTree>
    <p:extLst>
      <p:ext uri="{BB962C8B-B14F-4D97-AF65-F5344CB8AC3E}">
        <p14:creationId xmlns:p14="http://schemas.microsoft.com/office/powerpoint/2010/main" val="1686125658"/>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9140825" cy="6850063"/>
            <a:chOff x="0" y="0"/>
            <a:chExt cx="5758" cy="4315"/>
          </a:xfrm>
        </p:grpSpPr>
        <p:grpSp>
          <p:nvGrpSpPr>
            <p:cNvPr id="5" name="Group 3"/>
            <p:cNvGrpSpPr>
              <a:grpSpLocks/>
            </p:cNvGrpSpPr>
            <p:nvPr userDrawn="1"/>
          </p:nvGrpSpPr>
          <p:grpSpPr bwMode="auto">
            <a:xfrm>
              <a:off x="1728" y="2230"/>
              <a:ext cx="4027" cy="2085"/>
              <a:chOff x="1728" y="2230"/>
              <a:chExt cx="4027" cy="2085"/>
            </a:xfrm>
          </p:grpSpPr>
          <p:sp>
            <p:nvSpPr>
              <p:cNvPr id="8" name="Freeform 4"/>
              <p:cNvSpPr>
                <a:spLocks/>
              </p:cNvSpPr>
              <p:nvPr/>
            </p:nvSpPr>
            <p:spPr bwMode="hidden">
              <a:xfrm>
                <a:off x="1728" y="2644"/>
                <a:ext cx="2882" cy="1671"/>
              </a:xfrm>
              <a:custGeom>
                <a:avLst/>
                <a:gdLst/>
                <a:ahLst/>
                <a:cxnLst>
                  <a:cxn ang="0">
                    <a:pos x="2740" y="528"/>
                  </a:cxn>
                  <a:cxn ang="0">
                    <a:pos x="2632" y="484"/>
                  </a:cxn>
                  <a:cxn ang="0">
                    <a:pos x="2480" y="424"/>
                  </a:cxn>
                  <a:cxn ang="0">
                    <a:pos x="2203" y="343"/>
                  </a:cxn>
                  <a:cxn ang="0">
                    <a:pos x="1970" y="277"/>
                  </a:cxn>
                  <a:cxn ang="0">
                    <a:pos x="1807" y="212"/>
                  </a:cxn>
                  <a:cxn ang="0">
                    <a:pos x="1693" y="152"/>
                  </a:cxn>
                  <a:cxn ang="0">
                    <a:pos x="1628" y="103"/>
                  </a:cxn>
                  <a:cxn ang="0">
                    <a:pos x="1590" y="60"/>
                  </a:cxn>
                  <a:cxn ang="0">
                    <a:pos x="1579" y="27"/>
                  </a:cxn>
                  <a:cxn ang="0">
                    <a:pos x="1585" y="0"/>
                  </a:cxn>
                  <a:cxn ang="0">
                    <a:pos x="1557" y="49"/>
                  </a:cxn>
                  <a:cxn ang="0">
                    <a:pos x="1568" y="98"/>
                  </a:cxn>
                  <a:cxn ang="0">
                    <a:pos x="1617" y="141"/>
                  </a:cxn>
                  <a:cxn ang="0">
                    <a:pos x="1688" y="185"/>
                  </a:cxn>
                  <a:cxn ang="0">
                    <a:pos x="1791" y="228"/>
                  </a:cxn>
                  <a:cxn ang="0">
                    <a:pos x="2040" y="310"/>
                  </a:cxn>
                  <a:cxn ang="0">
                    <a:pos x="2285" y="381"/>
                  </a:cxn>
                  <a:cxn ang="0">
                    <a:pos x="2464" y="435"/>
                  </a:cxn>
                  <a:cxn ang="0">
                    <a:pos x="2605" y="484"/>
                  </a:cxn>
                  <a:cxn ang="0">
                    <a:pos x="2708" y="528"/>
                  </a:cxn>
                  <a:cxn ang="0">
                    <a:pos x="2768" y="560"/>
                  </a:cxn>
                  <a:cxn ang="0">
                    <a:pos x="2795" y="593"/>
                  </a:cxn>
                  <a:cxn ang="0">
                    <a:pos x="2795" y="642"/>
                  </a:cxn>
                  <a:cxn ang="0">
                    <a:pos x="2762" y="691"/>
                  </a:cxn>
                  <a:cxn ang="0">
                    <a:pos x="2692" y="735"/>
                  </a:cxn>
                  <a:cxn ang="0">
                    <a:pos x="2589" y="778"/>
                  </a:cxn>
                  <a:cxn ang="0">
                    <a:pos x="2458" y="822"/>
                  </a:cxn>
                  <a:cxn ang="0">
                    <a:pos x="2301" y="865"/>
                  </a:cxn>
                  <a:cxn ang="0">
                    <a:pos x="2030" y="930"/>
                  </a:cxn>
                  <a:cxn ang="0">
                    <a:pos x="1606" y="1034"/>
                  </a:cxn>
                  <a:cxn ang="0">
                    <a:pos x="1145" y="1164"/>
                  </a:cxn>
                  <a:cxn ang="0">
                    <a:pos x="673" y="1328"/>
                  </a:cxn>
                  <a:cxn ang="0">
                    <a:pos x="217" y="1545"/>
                  </a:cxn>
                  <a:cxn ang="0">
                    <a:pos x="353" y="1671"/>
                  </a:cxn>
                  <a:cxn ang="0">
                    <a:pos x="754" y="1469"/>
                  </a:cxn>
                  <a:cxn ang="0">
                    <a:pos x="1145" y="1311"/>
                  </a:cxn>
                  <a:cxn ang="0">
                    <a:pos x="1519" y="1186"/>
                  </a:cxn>
                  <a:cxn ang="0">
                    <a:pos x="1861" y="1083"/>
                  </a:cxn>
                  <a:cxn ang="0">
                    <a:pos x="2165" y="1007"/>
                  </a:cxn>
                  <a:cxn ang="0">
                    <a:pos x="2426" y="947"/>
                  </a:cxn>
                  <a:cxn ang="0">
                    <a:pos x="2626" y="892"/>
                  </a:cxn>
                  <a:cxn ang="0">
                    <a:pos x="2762" y="838"/>
                  </a:cxn>
                  <a:cxn ang="0">
                    <a:pos x="2827" y="794"/>
                  </a:cxn>
                  <a:cxn ang="0">
                    <a:pos x="2865" y="745"/>
                  </a:cxn>
                  <a:cxn ang="0">
                    <a:pos x="2882" y="702"/>
                  </a:cxn>
                  <a:cxn ang="0">
                    <a:pos x="2854" y="620"/>
                  </a:cxn>
                  <a:cxn ang="0">
                    <a:pos x="2800" y="560"/>
                  </a:cxn>
                  <a:cxn ang="0">
                    <a:pos x="2773" y="544"/>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w="9525">
                <a:noFill/>
                <a:round/>
                <a:headEnd/>
                <a:tailEnd/>
              </a:ln>
            </p:spPr>
            <p:txBody>
              <a:bodyPr/>
              <a:lstStyle/>
              <a:p>
                <a:pPr>
                  <a:defRPr/>
                </a:pPr>
                <a:endParaRPr lang="en-GB"/>
              </a:p>
            </p:txBody>
          </p:sp>
          <p:sp>
            <p:nvSpPr>
              <p:cNvPr id="9" name="Freeform 5"/>
              <p:cNvSpPr>
                <a:spLocks/>
              </p:cNvSpPr>
              <p:nvPr/>
            </p:nvSpPr>
            <p:spPr bwMode="hidden">
              <a:xfrm>
                <a:off x="4170" y="2671"/>
                <a:ext cx="1259" cy="811"/>
              </a:xfrm>
              <a:custGeom>
                <a:avLst/>
                <a:gdLst/>
                <a:ahLst/>
                <a:cxnLst>
                  <a:cxn ang="0">
                    <a:pos x="1259" y="615"/>
                  </a:cxn>
                  <a:cxn ang="0">
                    <a:pos x="1248" y="588"/>
                  </a:cxn>
                  <a:cxn ang="0">
                    <a:pos x="1237" y="566"/>
                  </a:cxn>
                  <a:cxn ang="0">
                    <a:pos x="1216" y="539"/>
                  </a:cxn>
                  <a:cxn ang="0">
                    <a:pos x="1188" y="517"/>
                  </a:cxn>
                  <a:cxn ang="0">
                    <a:pos x="1123" y="479"/>
                  </a:cxn>
                  <a:cxn ang="0">
                    <a:pos x="1042" y="441"/>
                  </a:cxn>
                  <a:cxn ang="0">
                    <a:pos x="944" y="408"/>
                  </a:cxn>
                  <a:cxn ang="0">
                    <a:pos x="841" y="381"/>
                  </a:cxn>
                  <a:cxn ang="0">
                    <a:pos x="727" y="348"/>
                  </a:cxn>
                  <a:cxn ang="0">
                    <a:pos x="613" y="321"/>
                  </a:cxn>
                  <a:cxn ang="0">
                    <a:pos x="499" y="294"/>
                  </a:cxn>
                  <a:cxn ang="0">
                    <a:pos x="391" y="261"/>
                  </a:cxn>
                  <a:cxn ang="0">
                    <a:pos x="288" y="229"/>
                  </a:cxn>
                  <a:cxn ang="0">
                    <a:pos x="195" y="196"/>
                  </a:cxn>
                  <a:cxn ang="0">
                    <a:pos x="119" y="152"/>
                  </a:cxn>
                  <a:cxn ang="0">
                    <a:pos x="54" y="109"/>
                  </a:cxn>
                  <a:cxn ang="0">
                    <a:pos x="33" y="87"/>
                  </a:cxn>
                  <a:cxn ang="0">
                    <a:pos x="16" y="60"/>
                  </a:cxn>
                  <a:cxn ang="0">
                    <a:pos x="5" y="33"/>
                  </a:cxn>
                  <a:cxn ang="0">
                    <a:pos x="0" y="0"/>
                  </a:cxn>
                  <a:cxn ang="0">
                    <a:pos x="0" y="6"/>
                  </a:cxn>
                  <a:cxn ang="0">
                    <a:pos x="0" y="11"/>
                  </a:cxn>
                  <a:cxn ang="0">
                    <a:pos x="0" y="38"/>
                  </a:cxn>
                  <a:cxn ang="0">
                    <a:pos x="5" y="60"/>
                  </a:cxn>
                  <a:cxn ang="0">
                    <a:pos x="16" y="87"/>
                  </a:cxn>
                  <a:cxn ang="0">
                    <a:pos x="33" y="114"/>
                  </a:cxn>
                  <a:cxn ang="0">
                    <a:pos x="54" y="142"/>
                  </a:cxn>
                  <a:cxn ang="0">
                    <a:pos x="87" y="174"/>
                  </a:cxn>
                  <a:cxn ang="0">
                    <a:pos x="125" y="207"/>
                  </a:cxn>
                  <a:cxn ang="0">
                    <a:pos x="179" y="240"/>
                  </a:cxn>
                  <a:cxn ang="0">
                    <a:pos x="244" y="278"/>
                  </a:cxn>
                  <a:cxn ang="0">
                    <a:pos x="326" y="310"/>
                  </a:cxn>
                  <a:cxn ang="0">
                    <a:pos x="418" y="348"/>
                  </a:cxn>
                  <a:cxn ang="0">
                    <a:pos x="526" y="381"/>
                  </a:cxn>
                  <a:cxn ang="0">
                    <a:pos x="657" y="414"/>
                  </a:cxn>
                  <a:cxn ang="0">
                    <a:pos x="749" y="435"/>
                  </a:cxn>
                  <a:cxn ang="0">
                    <a:pos x="830" y="463"/>
                  </a:cxn>
                  <a:cxn ang="0">
                    <a:pos x="901" y="490"/>
                  </a:cxn>
                  <a:cxn ang="0">
                    <a:pos x="966" y="512"/>
                  </a:cxn>
                  <a:cxn ang="0">
                    <a:pos x="1015" y="539"/>
                  </a:cxn>
                  <a:cxn ang="0">
                    <a:pos x="1053" y="566"/>
                  </a:cxn>
                  <a:cxn ang="0">
                    <a:pos x="1080" y="593"/>
                  </a:cxn>
                  <a:cxn ang="0">
                    <a:pos x="1102" y="620"/>
                  </a:cxn>
                  <a:cxn ang="0">
                    <a:pos x="1112" y="648"/>
                  </a:cxn>
                  <a:cxn ang="0">
                    <a:pos x="1118" y="675"/>
                  </a:cxn>
                  <a:cxn ang="0">
                    <a:pos x="1112" y="697"/>
                  </a:cxn>
                  <a:cxn ang="0">
                    <a:pos x="1096" y="724"/>
                  </a:cxn>
                  <a:cxn ang="0">
                    <a:pos x="1080" y="746"/>
                  </a:cxn>
                  <a:cxn ang="0">
                    <a:pos x="1053" y="767"/>
                  </a:cxn>
                  <a:cxn ang="0">
                    <a:pos x="1015" y="789"/>
                  </a:cxn>
                  <a:cxn ang="0">
                    <a:pos x="977" y="811"/>
                  </a:cxn>
                  <a:cxn ang="0">
                    <a:pos x="1047" y="789"/>
                  </a:cxn>
                  <a:cxn ang="0">
                    <a:pos x="1107" y="767"/>
                  </a:cxn>
                  <a:cxn ang="0">
                    <a:pos x="1156" y="746"/>
                  </a:cxn>
                  <a:cxn ang="0">
                    <a:pos x="1199" y="724"/>
                  </a:cxn>
                  <a:cxn ang="0">
                    <a:pos x="1226" y="702"/>
                  </a:cxn>
                  <a:cxn ang="0">
                    <a:pos x="1248" y="675"/>
                  </a:cxn>
                  <a:cxn ang="0">
                    <a:pos x="1259" y="648"/>
                  </a:cxn>
                  <a:cxn ang="0">
                    <a:pos x="1259" y="615"/>
                  </a:cxn>
                  <a:cxn ang="0">
                    <a:pos x="1259" y="615"/>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w="9525">
                <a:noFill/>
                <a:round/>
                <a:headEnd/>
                <a:tailEnd/>
              </a:ln>
            </p:spPr>
            <p:txBody>
              <a:bodyPr/>
              <a:lstStyle/>
              <a:p>
                <a:pPr>
                  <a:defRPr/>
                </a:pPr>
                <a:endParaRPr lang="en-GB"/>
              </a:p>
            </p:txBody>
          </p:sp>
          <p:sp>
            <p:nvSpPr>
              <p:cNvPr id="10" name="Freeform 6"/>
              <p:cNvSpPr>
                <a:spLocks/>
              </p:cNvSpPr>
              <p:nvPr/>
            </p:nvSpPr>
            <p:spPr bwMode="hidden">
              <a:xfrm>
                <a:off x="2900" y="3346"/>
                <a:ext cx="2849" cy="969"/>
              </a:xfrm>
              <a:custGeom>
                <a:avLst/>
                <a:gdLst/>
                <a:ahLst/>
                <a:cxnLst>
                  <a:cxn ang="0">
                    <a:pos x="92" y="958"/>
                  </a:cxn>
                  <a:cxn ang="0">
                    <a:pos x="0" y="969"/>
                  </a:cxn>
                  <a:cxn ang="0">
                    <a:pos x="391" y="969"/>
                  </a:cxn>
                  <a:cxn ang="0">
                    <a:pos x="434" y="947"/>
                  </a:cxn>
                  <a:cxn ang="0">
                    <a:pos x="483" y="914"/>
                  </a:cxn>
                  <a:cxn ang="0">
                    <a:pos x="554" y="876"/>
                  </a:cxn>
                  <a:cxn ang="0">
                    <a:pos x="635" y="838"/>
                  </a:cxn>
                  <a:cxn ang="0">
                    <a:pos x="727" y="794"/>
                  </a:cxn>
                  <a:cxn ang="0">
                    <a:pos x="836" y="745"/>
                  </a:cxn>
                  <a:cxn ang="0">
                    <a:pos x="961" y="696"/>
                  </a:cxn>
                  <a:cxn ang="0">
                    <a:pos x="1102" y="642"/>
                  </a:cxn>
                  <a:cxn ang="0">
                    <a:pos x="1259" y="582"/>
                  </a:cxn>
                  <a:cxn ang="0">
                    <a:pos x="1433" y="522"/>
                  </a:cxn>
                  <a:cxn ang="0">
                    <a:pos x="1623" y="462"/>
                  </a:cxn>
                  <a:cxn ang="0">
                    <a:pos x="1829" y="403"/>
                  </a:cxn>
                  <a:cxn ang="0">
                    <a:pos x="2057" y="343"/>
                  </a:cxn>
                  <a:cxn ang="0">
                    <a:pos x="2301" y="283"/>
                  </a:cxn>
                  <a:cxn ang="0">
                    <a:pos x="2567" y="223"/>
                  </a:cxn>
                  <a:cxn ang="0">
                    <a:pos x="2849" y="163"/>
                  </a:cxn>
                  <a:cxn ang="0">
                    <a:pos x="2849" y="0"/>
                  </a:cxn>
                  <a:cxn ang="0">
                    <a:pos x="2817" y="16"/>
                  </a:cxn>
                  <a:cxn ang="0">
                    <a:pos x="2773" y="33"/>
                  </a:cxn>
                  <a:cxn ang="0">
                    <a:pos x="2719" y="54"/>
                  </a:cxn>
                  <a:cxn ang="0">
                    <a:pos x="2648" y="76"/>
                  </a:cxn>
                  <a:cxn ang="0">
                    <a:pos x="2572" y="98"/>
                  </a:cxn>
                  <a:cxn ang="0">
                    <a:pos x="2491" y="120"/>
                  </a:cxn>
                  <a:cxn ang="0">
                    <a:pos x="2399" y="147"/>
                  </a:cxn>
                  <a:cxn ang="0">
                    <a:pos x="2301" y="169"/>
                  </a:cxn>
                  <a:cxn ang="0">
                    <a:pos x="2095" y="223"/>
                  </a:cxn>
                  <a:cxn ang="0">
                    <a:pos x="1889" y="277"/>
                  </a:cxn>
                  <a:cxn ang="0">
                    <a:pos x="1688" y="326"/>
                  </a:cxn>
                  <a:cxn ang="0">
                    <a:pos x="1590" y="354"/>
                  </a:cxn>
                  <a:cxn ang="0">
                    <a:pos x="1503" y="381"/>
                  </a:cxn>
                  <a:cxn ang="0">
                    <a:pos x="1107" y="506"/>
                  </a:cxn>
                  <a:cxn ang="0">
                    <a:pos x="912" y="577"/>
                  </a:cxn>
                  <a:cxn ang="0">
                    <a:pos x="727" y="647"/>
                  </a:cxn>
                  <a:cxn ang="0">
                    <a:pos x="548" y="718"/>
                  </a:cxn>
                  <a:cxn ang="0">
                    <a:pos x="380" y="794"/>
                  </a:cxn>
                  <a:cxn ang="0">
                    <a:pos x="228" y="876"/>
                  </a:cxn>
                  <a:cxn ang="0">
                    <a:pos x="92" y="958"/>
                  </a:cxn>
                  <a:cxn ang="0">
                    <a:pos x="92" y="958"/>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w="9525">
                <a:noFill/>
                <a:round/>
                <a:headEnd/>
                <a:tailEnd/>
              </a:ln>
            </p:spPr>
            <p:txBody>
              <a:bodyPr/>
              <a:lstStyle/>
              <a:p>
                <a:pPr>
                  <a:defRPr/>
                </a:pPr>
                <a:endParaRPr lang="en-GB"/>
              </a:p>
            </p:txBody>
          </p:sp>
          <p:sp>
            <p:nvSpPr>
              <p:cNvPr id="11" name="Freeform 7"/>
              <p:cNvSpPr>
                <a:spLocks/>
              </p:cNvSpPr>
              <p:nvPr/>
            </p:nvSpPr>
            <p:spPr bwMode="hidden">
              <a:xfrm>
                <a:off x="2748" y="2230"/>
                <a:ext cx="3007" cy="2085"/>
              </a:xfrm>
              <a:custGeom>
                <a:avLst/>
                <a:gdLst>
                  <a:gd name="T0" fmla="*/ 1433 w 3007"/>
                  <a:gd name="T1" fmla="*/ 474 h 2085"/>
                  <a:gd name="T2" fmla="*/ 1460 w 3007"/>
                  <a:gd name="T3" fmla="*/ 528 h 2085"/>
                  <a:gd name="T4" fmla="*/ 1541 w 3007"/>
                  <a:gd name="T5" fmla="*/ 593 h 2085"/>
                  <a:gd name="T6" fmla="*/ 1715 w 3007"/>
                  <a:gd name="T7" fmla="*/ 670 h 2085"/>
                  <a:gd name="T8" fmla="*/ 1927 w 3007"/>
                  <a:gd name="T9" fmla="*/ 735 h 2085"/>
                  <a:gd name="T10" fmla="*/ 2155 w 3007"/>
                  <a:gd name="T11" fmla="*/ 789 h 2085"/>
                  <a:gd name="T12" fmla="*/ 2372 w 3007"/>
                  <a:gd name="T13" fmla="*/ 849 h 2085"/>
                  <a:gd name="T14" fmla="*/ 2551 w 3007"/>
                  <a:gd name="T15" fmla="*/ 920 h 2085"/>
                  <a:gd name="T16" fmla="*/ 2638 w 3007"/>
                  <a:gd name="T17" fmla="*/ 980 h 2085"/>
                  <a:gd name="T18" fmla="*/ 2676 w 3007"/>
                  <a:gd name="T19" fmla="*/ 1029 h 2085"/>
                  <a:gd name="T20" fmla="*/ 2681 w 3007"/>
                  <a:gd name="T21" fmla="*/ 1083 h 2085"/>
                  <a:gd name="T22" fmla="*/ 2665 w 3007"/>
                  <a:gd name="T23" fmla="*/ 1127 h 2085"/>
                  <a:gd name="T24" fmla="*/ 2616 w 3007"/>
                  <a:gd name="T25" fmla="*/ 1170 h 2085"/>
                  <a:gd name="T26" fmla="*/ 2545 w 3007"/>
                  <a:gd name="T27" fmla="*/ 1208 h 2085"/>
                  <a:gd name="T28" fmla="*/ 2448 w 3007"/>
                  <a:gd name="T29" fmla="*/ 1241 h 2085"/>
                  <a:gd name="T30" fmla="*/ 2328 w 3007"/>
                  <a:gd name="T31" fmla="*/ 1274 h 2085"/>
                  <a:gd name="T32" fmla="*/ 2106 w 3007"/>
                  <a:gd name="T33" fmla="*/ 1328 h 2085"/>
                  <a:gd name="T34" fmla="*/ 1742 w 3007"/>
                  <a:gd name="T35" fmla="*/ 1421 h 2085"/>
                  <a:gd name="T36" fmla="*/ 1308 w 3007"/>
                  <a:gd name="T37" fmla="*/ 1540 h 2085"/>
                  <a:gd name="T38" fmla="*/ 820 w 3007"/>
                  <a:gd name="T39" fmla="*/ 1709 h 2085"/>
                  <a:gd name="T40" fmla="*/ 282 w 3007"/>
                  <a:gd name="T41" fmla="*/ 1943 h 2085"/>
                  <a:gd name="T42" fmla="*/ 152 w 3007"/>
                  <a:gd name="T43" fmla="*/ 2085 h 2085"/>
                  <a:gd name="T44" fmla="*/ 386 w 3007"/>
                  <a:gd name="T45" fmla="*/ 1992 h 2085"/>
                  <a:gd name="T46" fmla="*/ 700 w 3007"/>
                  <a:gd name="T47" fmla="*/ 1834 h 2085"/>
                  <a:gd name="T48" fmla="*/ 1064 w 3007"/>
                  <a:gd name="T49" fmla="*/ 1693 h 2085"/>
                  <a:gd name="T50" fmla="*/ 1661 w 3007"/>
                  <a:gd name="T51" fmla="*/ 1497 h 2085"/>
                  <a:gd name="T52" fmla="*/ 1845 w 3007"/>
                  <a:gd name="T53" fmla="*/ 1442 h 2085"/>
                  <a:gd name="T54" fmla="*/ 2252 w 3007"/>
                  <a:gd name="T55" fmla="*/ 1339 h 2085"/>
                  <a:gd name="T56" fmla="*/ 2551 w 3007"/>
                  <a:gd name="T57" fmla="*/ 1263 h 2085"/>
                  <a:gd name="T58" fmla="*/ 2730 w 3007"/>
                  <a:gd name="T59" fmla="*/ 1214 h 2085"/>
                  <a:gd name="T60" fmla="*/ 2876 w 3007"/>
                  <a:gd name="T61" fmla="*/ 1170 h 2085"/>
                  <a:gd name="T62" fmla="*/ 2974 w 3007"/>
                  <a:gd name="T63" fmla="*/ 1132 h 2085"/>
                  <a:gd name="T64" fmla="*/ 3007 w 3007"/>
                  <a:gd name="T65" fmla="*/ 871 h 2085"/>
                  <a:gd name="T66" fmla="*/ 2860 w 3007"/>
                  <a:gd name="T67" fmla="*/ 844 h 2085"/>
                  <a:gd name="T68" fmla="*/ 2670 w 3007"/>
                  <a:gd name="T69" fmla="*/ 806 h 2085"/>
                  <a:gd name="T70" fmla="*/ 2458 w 3007"/>
                  <a:gd name="T71" fmla="*/ 757 h 2085"/>
                  <a:gd name="T72" fmla="*/ 2138 w 3007"/>
                  <a:gd name="T73" fmla="*/ 670 h 2085"/>
                  <a:gd name="T74" fmla="*/ 1959 w 3007"/>
                  <a:gd name="T75" fmla="*/ 604 h 2085"/>
                  <a:gd name="T76" fmla="*/ 1824 w 3007"/>
                  <a:gd name="T77" fmla="*/ 534 h 2085"/>
                  <a:gd name="T78" fmla="*/ 1769 w 3007"/>
                  <a:gd name="T79" fmla="*/ 474 h 2085"/>
                  <a:gd name="T80" fmla="*/ 1753 w 3007"/>
                  <a:gd name="T81" fmla="*/ 436 h 2085"/>
                  <a:gd name="T82" fmla="*/ 1780 w 3007"/>
                  <a:gd name="T83" fmla="*/ 381 h 2085"/>
                  <a:gd name="T84" fmla="*/ 1862 w 3007"/>
                  <a:gd name="T85" fmla="*/ 316 h 2085"/>
                  <a:gd name="T86" fmla="*/ 1986 w 3007"/>
                  <a:gd name="T87" fmla="*/ 267 h 2085"/>
                  <a:gd name="T88" fmla="*/ 2149 w 3007"/>
                  <a:gd name="T89" fmla="*/ 229 h 2085"/>
                  <a:gd name="T90" fmla="*/ 2431 w 3007"/>
                  <a:gd name="T91" fmla="*/ 180 h 2085"/>
                  <a:gd name="T92" fmla="*/ 2827 w 3007"/>
                  <a:gd name="T93" fmla="*/ 125 h 2085"/>
                  <a:gd name="T94" fmla="*/ 3007 w 3007"/>
                  <a:gd name="T95" fmla="*/ 87 h 2085"/>
                  <a:gd name="T96" fmla="*/ 2909 w 3007"/>
                  <a:gd name="T97" fmla="*/ 22 h 2085"/>
                  <a:gd name="T98" fmla="*/ 2676 w 3007"/>
                  <a:gd name="T99" fmla="*/ 66 h 2085"/>
                  <a:gd name="T100" fmla="*/ 2285 w 3007"/>
                  <a:gd name="T101" fmla="*/ 120 h 2085"/>
                  <a:gd name="T102" fmla="*/ 2030 w 3007"/>
                  <a:gd name="T103" fmla="*/ 158 h 2085"/>
                  <a:gd name="T104" fmla="*/ 1791 w 3007"/>
                  <a:gd name="T105" fmla="*/ 202 h 2085"/>
                  <a:gd name="T106" fmla="*/ 1601 w 3007"/>
                  <a:gd name="T107" fmla="*/ 261 h 2085"/>
                  <a:gd name="T108" fmla="*/ 1471 w 3007"/>
                  <a:gd name="T109" fmla="*/ 338 h 2085"/>
                  <a:gd name="T110" fmla="*/ 1438 w 3007"/>
                  <a:gd name="T111" fmla="*/ 387 h 2085"/>
                  <a:gd name="T112" fmla="*/ 1427 w 3007"/>
                  <a:gd name="T113" fmla="*/ 441 h 2085"/>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close/>
                  </a:path>
                </a:pathLst>
              </a:custGeom>
              <a:solidFill>
                <a:schemeClr val="bg1"/>
              </a:solidFill>
              <a:ln w="9525">
                <a:noFill/>
                <a:round/>
                <a:headEnd/>
                <a:tailEnd/>
              </a:ln>
            </p:spPr>
            <p:txBody>
              <a:bodyPr/>
              <a:lstStyle/>
              <a:p>
                <a:pPr>
                  <a:defRPr/>
                </a:pPr>
                <a:endParaRPr lang="en-GB"/>
              </a:p>
            </p:txBody>
          </p:sp>
          <p:sp>
            <p:nvSpPr>
              <p:cNvPr id="12" name="Freeform 8"/>
              <p:cNvSpPr>
                <a:spLocks/>
              </p:cNvSpPr>
              <p:nvPr/>
            </p:nvSpPr>
            <p:spPr bwMode="hidden">
              <a:xfrm>
                <a:off x="4501" y="2317"/>
                <a:ext cx="1248" cy="539"/>
              </a:xfrm>
              <a:custGeom>
                <a:avLst/>
                <a:gdLst/>
                <a:ahLst/>
                <a:cxnLst>
                  <a:cxn ang="0">
                    <a:pos x="0" y="332"/>
                  </a:cxn>
                  <a:cxn ang="0">
                    <a:pos x="0" y="360"/>
                  </a:cxn>
                  <a:cxn ang="0">
                    <a:pos x="5" y="387"/>
                  </a:cxn>
                  <a:cxn ang="0">
                    <a:pos x="27" y="414"/>
                  </a:cxn>
                  <a:cxn ang="0">
                    <a:pos x="54" y="436"/>
                  </a:cxn>
                  <a:cxn ang="0">
                    <a:pos x="92" y="463"/>
                  </a:cxn>
                  <a:cxn ang="0">
                    <a:pos x="141" y="490"/>
                  </a:cxn>
                  <a:cxn ang="0">
                    <a:pos x="195" y="512"/>
                  </a:cxn>
                  <a:cxn ang="0">
                    <a:pos x="255" y="539"/>
                  </a:cxn>
                  <a:cxn ang="0">
                    <a:pos x="212" y="517"/>
                  </a:cxn>
                  <a:cxn ang="0">
                    <a:pos x="179" y="490"/>
                  </a:cxn>
                  <a:cxn ang="0">
                    <a:pos x="157" y="468"/>
                  </a:cxn>
                  <a:cxn ang="0">
                    <a:pos x="141" y="447"/>
                  </a:cxn>
                  <a:cxn ang="0">
                    <a:pos x="136" y="425"/>
                  </a:cxn>
                  <a:cxn ang="0">
                    <a:pos x="136" y="403"/>
                  </a:cxn>
                  <a:cxn ang="0">
                    <a:pos x="141" y="381"/>
                  </a:cxn>
                  <a:cxn ang="0">
                    <a:pos x="157" y="365"/>
                  </a:cxn>
                  <a:cxn ang="0">
                    <a:pos x="179" y="343"/>
                  </a:cxn>
                  <a:cxn ang="0">
                    <a:pos x="201" y="327"/>
                  </a:cxn>
                  <a:cxn ang="0">
                    <a:pos x="266" y="294"/>
                  </a:cxn>
                  <a:cxn ang="0">
                    <a:pos x="353" y="262"/>
                  </a:cxn>
                  <a:cxn ang="0">
                    <a:pos x="445" y="234"/>
                  </a:cxn>
                  <a:cxn ang="0">
                    <a:pos x="554" y="213"/>
                  </a:cxn>
                  <a:cxn ang="0">
                    <a:pos x="662" y="191"/>
                  </a:cxn>
                  <a:cxn ang="0">
                    <a:pos x="890" y="153"/>
                  </a:cxn>
                  <a:cxn ang="0">
                    <a:pos x="993" y="136"/>
                  </a:cxn>
                  <a:cxn ang="0">
                    <a:pos x="1091" y="120"/>
                  </a:cxn>
                  <a:cxn ang="0">
                    <a:pos x="1178" y="115"/>
                  </a:cxn>
                  <a:cxn ang="0">
                    <a:pos x="1248" y="104"/>
                  </a:cxn>
                  <a:cxn ang="0">
                    <a:pos x="1248" y="0"/>
                  </a:cxn>
                  <a:cxn ang="0">
                    <a:pos x="1161" y="22"/>
                  </a:cxn>
                  <a:cxn ang="0">
                    <a:pos x="1069" y="38"/>
                  </a:cxn>
                  <a:cxn ang="0">
                    <a:pos x="874" y="71"/>
                  </a:cxn>
                  <a:cxn ang="0">
                    <a:pos x="673" y="93"/>
                  </a:cxn>
                  <a:cxn ang="0">
                    <a:pos x="483" y="126"/>
                  </a:cxn>
                  <a:cxn ang="0">
                    <a:pos x="391" y="142"/>
                  </a:cxn>
                  <a:cxn ang="0">
                    <a:pos x="309" y="158"/>
                  </a:cxn>
                  <a:cxn ang="0">
                    <a:pos x="228" y="180"/>
                  </a:cxn>
                  <a:cxn ang="0">
                    <a:pos x="163" y="202"/>
                  </a:cxn>
                  <a:cxn ang="0">
                    <a:pos x="103" y="229"/>
                  </a:cxn>
                  <a:cxn ang="0">
                    <a:pos x="54" y="256"/>
                  </a:cxn>
                  <a:cxn ang="0">
                    <a:pos x="22" y="294"/>
                  </a:cxn>
                  <a:cxn ang="0">
                    <a:pos x="0" y="332"/>
                  </a:cxn>
                  <a:cxn ang="0">
                    <a:pos x="0" y="332"/>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w="9525">
                <a:noFill/>
                <a:round/>
                <a:headEnd/>
                <a:tailEnd/>
              </a:ln>
            </p:spPr>
            <p:txBody>
              <a:bodyPr/>
              <a:lstStyle/>
              <a:p>
                <a:pPr>
                  <a:defRPr/>
                </a:pPr>
                <a:endParaRPr lang="en-GB"/>
              </a:p>
            </p:txBody>
          </p:sp>
        </p:grpSp>
        <p:sp>
          <p:nvSpPr>
            <p:cNvPr id="6" name="Freeform 9"/>
            <p:cNvSpPr>
              <a:spLocks/>
            </p:cNvSpPr>
            <p:nvPr/>
          </p:nvSpPr>
          <p:spPr bwMode="hidden">
            <a:xfrm>
              <a:off x="3322" y="1341"/>
              <a:ext cx="1825" cy="1537"/>
            </a:xfrm>
            <a:custGeom>
              <a:avLst/>
              <a:gdLst/>
              <a:ahLst/>
              <a:cxnLst>
                <a:cxn ang="0">
                  <a:pos x="982" y="1061"/>
                </a:cxn>
                <a:cxn ang="0">
                  <a:pos x="1357" y="1012"/>
                </a:cxn>
                <a:cxn ang="0">
                  <a:pos x="1666" y="957"/>
                </a:cxn>
                <a:cxn ang="0">
                  <a:pos x="1916" y="897"/>
                </a:cxn>
                <a:cxn ang="0">
                  <a:pos x="2100" y="832"/>
                </a:cxn>
                <a:cxn ang="0">
                  <a:pos x="2220" y="756"/>
                </a:cxn>
                <a:cxn ang="0">
                  <a:pos x="2285" y="669"/>
                </a:cxn>
                <a:cxn ang="0">
                  <a:pos x="2290" y="560"/>
                </a:cxn>
                <a:cxn ang="0">
                  <a:pos x="2241" y="457"/>
                </a:cxn>
                <a:cxn ang="0">
                  <a:pos x="2144" y="364"/>
                </a:cxn>
                <a:cxn ang="0">
                  <a:pos x="2008" y="277"/>
                </a:cxn>
                <a:cxn ang="0">
                  <a:pos x="1769" y="157"/>
                </a:cxn>
                <a:cxn ang="0">
                  <a:pos x="1612" y="92"/>
                </a:cxn>
                <a:cxn ang="0">
                  <a:pos x="1476" y="43"/>
                </a:cxn>
                <a:cxn ang="0">
                  <a:pos x="1384" y="10"/>
                </a:cxn>
                <a:cxn ang="0">
                  <a:pos x="1346" y="0"/>
                </a:cxn>
                <a:cxn ang="0">
                  <a:pos x="1655" y="119"/>
                </a:cxn>
                <a:cxn ang="0">
                  <a:pos x="1948" y="255"/>
                </a:cxn>
                <a:cxn ang="0">
                  <a:pos x="2068" y="326"/>
                </a:cxn>
                <a:cxn ang="0">
                  <a:pos x="2171" y="402"/>
                </a:cxn>
                <a:cxn ang="0">
                  <a:pos x="2236" y="478"/>
                </a:cxn>
                <a:cxn ang="0">
                  <a:pos x="2263" y="560"/>
                </a:cxn>
                <a:cxn ang="0">
                  <a:pos x="2241" y="636"/>
                </a:cxn>
                <a:cxn ang="0">
                  <a:pos x="2171" y="702"/>
                </a:cxn>
                <a:cxn ang="0">
                  <a:pos x="2062" y="756"/>
                </a:cxn>
                <a:cxn ang="0">
                  <a:pos x="1921" y="800"/>
                </a:cxn>
                <a:cxn ang="0">
                  <a:pos x="1748" y="843"/>
                </a:cxn>
                <a:cxn ang="0">
                  <a:pos x="1351" y="908"/>
                </a:cxn>
                <a:cxn ang="0">
                  <a:pos x="923" y="968"/>
                </a:cxn>
                <a:cxn ang="0">
                  <a:pos x="521" y="1028"/>
                </a:cxn>
                <a:cxn ang="0">
                  <a:pos x="353" y="1066"/>
                </a:cxn>
                <a:cxn ang="0">
                  <a:pos x="206" y="1104"/>
                </a:cxn>
                <a:cxn ang="0">
                  <a:pos x="92" y="1148"/>
                </a:cxn>
                <a:cxn ang="0">
                  <a:pos x="22" y="1202"/>
                </a:cxn>
                <a:cxn ang="0">
                  <a:pos x="0" y="1262"/>
                </a:cxn>
                <a:cxn ang="0">
                  <a:pos x="27" y="1327"/>
                </a:cxn>
                <a:cxn ang="0">
                  <a:pos x="98" y="1382"/>
                </a:cxn>
                <a:cxn ang="0">
                  <a:pos x="196" y="1425"/>
                </a:cxn>
                <a:cxn ang="0">
                  <a:pos x="326" y="1469"/>
                </a:cxn>
                <a:cxn ang="0">
                  <a:pos x="217" y="1414"/>
                </a:cxn>
                <a:cxn ang="0">
                  <a:pos x="147" y="1360"/>
                </a:cxn>
                <a:cxn ang="0">
                  <a:pos x="120" y="1306"/>
                </a:cxn>
                <a:cxn ang="0">
                  <a:pos x="141" y="1257"/>
                </a:cxn>
                <a:cxn ang="0">
                  <a:pos x="212" y="1208"/>
                </a:cxn>
                <a:cxn ang="0">
                  <a:pos x="342" y="1164"/>
                </a:cxn>
                <a:cxn ang="0">
                  <a:pos x="527" y="1121"/>
                </a:cxn>
                <a:cxn ang="0">
                  <a:pos x="771" y="1088"/>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w="9525">
              <a:noFill/>
              <a:round/>
              <a:headEnd/>
              <a:tailEnd/>
            </a:ln>
          </p:spPr>
          <p:txBody>
            <a:bodyPr/>
            <a:lstStyle/>
            <a:p>
              <a:pPr>
                <a:defRPr/>
              </a:pPr>
              <a:endParaRPr lang="en-GB"/>
            </a:p>
          </p:txBody>
        </p:sp>
        <p:sp>
          <p:nvSpPr>
            <p:cNvPr id="7" name="Freeform 10"/>
            <p:cNvSpPr>
              <a:spLocks/>
            </p:cNvSpPr>
            <p:nvPr/>
          </p:nvSpPr>
          <p:spPr bwMode="hidden">
            <a:xfrm>
              <a:off x="0" y="0"/>
              <a:ext cx="5758" cy="1776"/>
            </a:xfrm>
            <a:custGeom>
              <a:avLst/>
              <a:gdLst>
                <a:gd name="T0" fmla="*/ 0 w 5740"/>
                <a:gd name="T1" fmla="*/ 0 h 1906"/>
                <a:gd name="T2" fmla="*/ 0 w 5740"/>
                <a:gd name="T3" fmla="*/ 1542 h 1906"/>
                <a:gd name="T4" fmla="*/ 5794 w 5740"/>
                <a:gd name="T5" fmla="*/ 1542 h 1906"/>
                <a:gd name="T6" fmla="*/ 5794 w 5740"/>
                <a:gd name="T7" fmla="*/ 0 h 1906"/>
                <a:gd name="T8" fmla="*/ 0 w 5740"/>
                <a:gd name="T9" fmla="*/ 0 h 1906"/>
                <a:gd name="T10" fmla="*/ 0 w 5740"/>
                <a:gd name="T11" fmla="*/ 0 h 190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740" h="1906">
                  <a:moveTo>
                    <a:pt x="0" y="0"/>
                  </a:moveTo>
                  <a:lnTo>
                    <a:pt x="0" y="1906"/>
                  </a:lnTo>
                  <a:lnTo>
                    <a:pt x="5740" y="1906"/>
                  </a:lnTo>
                  <a:lnTo>
                    <a:pt x="5740" y="0"/>
                  </a:lnTo>
                  <a:lnTo>
                    <a:pt x="0" y="0"/>
                  </a:lnTo>
                  <a:close/>
                </a:path>
              </a:pathLst>
            </a:custGeom>
            <a:gradFill rotWithShape="0">
              <a:gsLst>
                <a:gs pos="0">
                  <a:schemeClr val="bg2"/>
                </a:gs>
                <a:gs pos="100000">
                  <a:schemeClr val="bg1"/>
                </a:gs>
              </a:gsLst>
              <a:lin ang="5400000" scaled="1"/>
            </a:gradFill>
            <a:ln w="9525">
              <a:noFill/>
              <a:round/>
              <a:headEnd/>
              <a:tailEnd/>
            </a:ln>
          </p:spPr>
          <p:txBody>
            <a:bodyPr/>
            <a:lstStyle/>
            <a:p>
              <a:pPr>
                <a:defRPr/>
              </a:pPr>
              <a:endParaRPr lang="en-GB"/>
            </a:p>
          </p:txBody>
        </p:sp>
      </p:grpSp>
      <p:sp>
        <p:nvSpPr>
          <p:cNvPr id="150539" name="Rectangle 11"/>
          <p:cNvSpPr>
            <a:spLocks noGrp="1" noChangeArrowheads="1"/>
          </p:cNvSpPr>
          <p:nvPr>
            <p:ph type="ctrTitle" sz="quarter"/>
          </p:nvPr>
        </p:nvSpPr>
        <p:spPr>
          <a:xfrm>
            <a:off x="685800" y="1736725"/>
            <a:ext cx="7772400" cy="1920875"/>
          </a:xfrm>
        </p:spPr>
        <p:txBody>
          <a:bodyPr/>
          <a:lstStyle>
            <a:lvl1pPr>
              <a:defRPr sz="6000"/>
            </a:lvl1pPr>
          </a:lstStyle>
          <a:p>
            <a:r>
              <a:rPr lang="en-GB"/>
              <a:t>Click to edit Master title style</a:t>
            </a:r>
          </a:p>
        </p:txBody>
      </p:sp>
      <p:sp>
        <p:nvSpPr>
          <p:cNvPr id="150540" name="Rectangle 12"/>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GB"/>
              <a:t>Click to edit Master subtitle style</a:t>
            </a:r>
          </a:p>
        </p:txBody>
      </p:sp>
      <p:sp>
        <p:nvSpPr>
          <p:cNvPr id="13" name="Rectangle 13"/>
          <p:cNvSpPr>
            <a:spLocks noGrp="1" noChangeArrowheads="1"/>
          </p:cNvSpPr>
          <p:nvPr>
            <p:ph type="dt" sz="quarter" idx="10"/>
          </p:nvPr>
        </p:nvSpPr>
        <p:spPr/>
        <p:txBody>
          <a:bodyPr/>
          <a:lstStyle>
            <a:lvl1pPr>
              <a:defRPr/>
            </a:lvl1pPr>
          </a:lstStyle>
          <a:p>
            <a:pPr>
              <a:defRPr/>
            </a:pPr>
            <a:endParaRPr lang="en-GB"/>
          </a:p>
        </p:txBody>
      </p:sp>
      <p:sp>
        <p:nvSpPr>
          <p:cNvPr id="14" name="Rectangle 14"/>
          <p:cNvSpPr>
            <a:spLocks noGrp="1" noChangeArrowheads="1"/>
          </p:cNvSpPr>
          <p:nvPr>
            <p:ph type="ftr" sz="quarter" idx="11"/>
          </p:nvPr>
        </p:nvSpPr>
        <p:spPr/>
        <p:txBody>
          <a:bodyPr/>
          <a:lstStyle>
            <a:lvl1pPr>
              <a:defRPr/>
            </a:lvl1pPr>
          </a:lstStyle>
          <a:p>
            <a:pPr>
              <a:defRPr/>
            </a:pPr>
            <a:endParaRPr lang="en-GB"/>
          </a:p>
        </p:txBody>
      </p:sp>
      <p:sp>
        <p:nvSpPr>
          <p:cNvPr id="15" name="Rectangle 15"/>
          <p:cNvSpPr>
            <a:spLocks noGrp="1" noChangeArrowheads="1"/>
          </p:cNvSpPr>
          <p:nvPr>
            <p:ph type="sldNum" sz="quarter" idx="12"/>
          </p:nvPr>
        </p:nvSpPr>
        <p:spPr/>
        <p:txBody>
          <a:bodyPr/>
          <a:lstStyle>
            <a:lvl1pPr>
              <a:defRPr/>
            </a:lvl1pPr>
          </a:lstStyle>
          <a:p>
            <a:pPr>
              <a:defRPr/>
            </a:pPr>
            <a:fld id="{B7CCF3B7-A1C6-43A8-97CC-5711427B01BB}"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149517" name="Rectangle 13"/>
          <p:cNvSpPr>
            <a:spLocks noGrp="1" noRot="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49519" name="Rectangle 15"/>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25" name="Rectangle 13"/>
          <p:cNvSpPr>
            <a:spLocks noGrp="1" noChangeArrowheads="1"/>
          </p:cNvSpPr>
          <p:nvPr>
            <p:ph type="dt" sz="quarter" idx="2"/>
          </p:nvPr>
        </p:nvSpPr>
        <p:spPr bwMode="auto">
          <a:xfrm>
            <a:off x="457200" y="6248400"/>
            <a:ext cx="2133600" cy="47625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GB"/>
          </a:p>
        </p:txBody>
      </p:sp>
      <p:sp>
        <p:nvSpPr>
          <p:cNvPr id="26" name="Rectangle 14"/>
          <p:cNvSpPr>
            <a:spLocks noGrp="1" noChangeArrowheads="1"/>
          </p:cNvSpPr>
          <p:nvPr>
            <p:ph type="ftr" sz="quarter" idx="3"/>
          </p:nvPr>
        </p:nvSpPr>
        <p:spPr bwMode="auto">
          <a:xfrm>
            <a:off x="3124200" y="6251575"/>
            <a:ext cx="2895600" cy="47625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lgn="ctr">
              <a:defRPr sz="1200">
                <a:latin typeface="Arial" charset="0"/>
              </a:defRPr>
            </a:lvl1pPr>
          </a:lstStyle>
          <a:p>
            <a:pPr>
              <a:defRPr/>
            </a:pPr>
            <a:endParaRPr lang="en-GB"/>
          </a:p>
        </p:txBody>
      </p:sp>
      <p:sp>
        <p:nvSpPr>
          <p:cNvPr id="27" name="Rectangle 15"/>
          <p:cNvSpPr>
            <a:spLocks noGrp="1" noChangeArrowheads="1"/>
          </p:cNvSpPr>
          <p:nvPr>
            <p:ph type="sldNum" sz="quarter" idx="4"/>
          </p:nvPr>
        </p:nvSpPr>
        <p:spPr bwMode="auto">
          <a:xfrm>
            <a:off x="6553200" y="6254750"/>
            <a:ext cx="2133600" cy="47625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lgn="r">
              <a:defRPr sz="1200">
                <a:latin typeface="Arial" charset="0"/>
              </a:defRPr>
            </a:lvl1pPr>
          </a:lstStyle>
          <a:p>
            <a:pPr>
              <a:defRPr/>
            </a:pPr>
            <a:fld id="{A59AF4D2-0642-4899-81B0-3CBAB275FA7A}" type="slidenum">
              <a:rPr lang="en-GB"/>
              <a:pPr>
                <a:defRPr/>
              </a:pPr>
              <a:t>‹#›</a:t>
            </a:fld>
            <a:endParaRPr lang="en-GB"/>
          </a:p>
        </p:txBody>
      </p:sp>
    </p:spTree>
  </p:cSld>
  <p:clrMap bg1="dk2" tx1="lt1" bg2="dk1" tx2="lt2" accent1="accent1" accent2="accent2" accent3="accent3" accent4="accent4" accent5="accent5" accent6="accent6" hlink="hlink" folHlink="folHlink"/>
  <p:sldLayoutIdLst>
    <p:sldLayoutId id="2147483809" r:id="rId1"/>
  </p:sldLayoutIdLst>
  <p:txStyles>
    <p:title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Arial" charset="0"/>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Arial"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Arial"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Arial"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Arial"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p:titleStyle>
    <p:body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Arial" charset="0"/>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Arial" charset="0"/>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Arial" charset="0"/>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Arial" charset="0"/>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Arial" charset="0"/>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 Id="rId4" Type="http://schemas.microsoft.com/office/2007/relationships/hdphoto" Target="../media/hdphoto2.wdp"/></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7.png"/><Relationship Id="rId1" Type="http://schemas.openxmlformats.org/officeDocument/2006/relationships/slideLayout" Target="../slideLayouts/slideLayout1.xml"/><Relationship Id="rId5" Type="http://schemas.microsoft.com/office/2007/relationships/hdphoto" Target="../media/hdphoto5.wdp"/><Relationship Id="rId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827584" y="260648"/>
            <a:ext cx="7561262" cy="6265118"/>
          </a:xfrm>
        </p:spPr>
        <p:txBody>
          <a:bodyPr/>
          <a:lstStyle/>
          <a:p>
            <a:pPr eaLnBrk="1" hangingPunct="1">
              <a:defRPr/>
            </a:pPr>
            <a:r>
              <a:rPr lang="en-GB" sz="3200" b="0" dirty="0" smtClean="0">
                <a:solidFill>
                  <a:srgbClr val="00B050"/>
                </a:solidFill>
                <a:latin typeface="+mj-lt"/>
              </a:rPr>
              <a:t/>
            </a:r>
            <a:br>
              <a:rPr lang="en-GB" sz="3200" b="0" dirty="0" smtClean="0">
                <a:solidFill>
                  <a:srgbClr val="00B050"/>
                </a:solidFill>
                <a:latin typeface="+mj-lt"/>
              </a:rPr>
            </a:br>
            <a:r>
              <a:rPr lang="en-GB" sz="3200" b="0" dirty="0" smtClean="0">
                <a:solidFill>
                  <a:srgbClr val="00B050"/>
                </a:solidFill>
                <a:latin typeface="+mj-lt"/>
              </a:rPr>
              <a:t>More </a:t>
            </a:r>
            <a:r>
              <a:rPr lang="en-GB" sz="3200" b="0" dirty="0">
                <a:solidFill>
                  <a:srgbClr val="00B050"/>
                </a:solidFill>
                <a:latin typeface="+mj-lt"/>
              </a:rPr>
              <a:t>Chekhov than Chips </a:t>
            </a:r>
            <a:r>
              <a:rPr lang="en-GB" sz="3200" b="0" dirty="0">
                <a:solidFill>
                  <a:srgbClr val="00B050"/>
                </a:solidFill>
                <a:effectLst>
                  <a:outerShdw blurRad="38100" dist="38100" dir="2700000" algn="tl">
                    <a:srgbClr val="000000">
                      <a:alpha val="43137"/>
                    </a:srgbClr>
                  </a:outerShdw>
                </a:effectLst>
                <a:latin typeface="+mj-lt"/>
              </a:rPr>
              <a:t/>
            </a:r>
            <a:br>
              <a:rPr lang="en-GB" sz="3200" b="0" dirty="0">
                <a:solidFill>
                  <a:srgbClr val="00B050"/>
                </a:solidFill>
                <a:effectLst>
                  <a:outerShdw blurRad="38100" dist="38100" dir="2700000" algn="tl">
                    <a:srgbClr val="000000">
                      <a:alpha val="43137"/>
                    </a:srgbClr>
                  </a:outerShdw>
                </a:effectLst>
                <a:latin typeface="+mj-lt"/>
              </a:rPr>
            </a:br>
            <a:r>
              <a:rPr lang="en-GB" sz="1000" b="0" dirty="0">
                <a:solidFill>
                  <a:srgbClr val="00B050"/>
                </a:solidFill>
                <a:effectLst>
                  <a:outerShdw blurRad="38100" dist="38100" dir="2700000" algn="tl">
                    <a:srgbClr val="000000">
                      <a:alpha val="43137"/>
                    </a:srgbClr>
                  </a:outerShdw>
                </a:effectLst>
                <a:latin typeface="+mj-lt"/>
              </a:rPr>
              <a:t/>
            </a:r>
            <a:br>
              <a:rPr lang="en-GB" sz="1000" b="0" dirty="0">
                <a:solidFill>
                  <a:srgbClr val="00B050"/>
                </a:solidFill>
                <a:effectLst>
                  <a:outerShdw blurRad="38100" dist="38100" dir="2700000" algn="tl">
                    <a:srgbClr val="000000">
                      <a:alpha val="43137"/>
                    </a:srgbClr>
                  </a:outerShdw>
                </a:effectLst>
                <a:latin typeface="+mj-lt"/>
              </a:rPr>
            </a:br>
            <a:r>
              <a:rPr lang="en-GB" sz="3200" dirty="0">
                <a:effectLst>
                  <a:outerShdw blurRad="38100" dist="38100" dir="2700000" algn="tl">
                    <a:srgbClr val="000000">
                      <a:alpha val="43137"/>
                    </a:srgbClr>
                  </a:outerShdw>
                </a:effectLst>
                <a:latin typeface="+mj-lt"/>
              </a:rPr>
              <a:t/>
            </a:r>
            <a:br>
              <a:rPr lang="en-GB" sz="3200" dirty="0">
                <a:effectLst>
                  <a:outerShdw blurRad="38100" dist="38100" dir="2700000" algn="tl">
                    <a:srgbClr val="000000">
                      <a:alpha val="43137"/>
                    </a:srgbClr>
                  </a:outerShdw>
                </a:effectLst>
                <a:latin typeface="+mj-lt"/>
              </a:rPr>
            </a:br>
            <a:r>
              <a:rPr lang="en-GB" sz="3200" dirty="0">
                <a:effectLst>
                  <a:outerShdw blurRad="38100" dist="38100" dir="2700000" algn="tl">
                    <a:srgbClr val="000000">
                      <a:alpha val="43137"/>
                    </a:srgbClr>
                  </a:outerShdw>
                </a:effectLst>
                <a:latin typeface="+mj-lt"/>
              </a:rPr>
              <a:t/>
            </a:r>
            <a:br>
              <a:rPr lang="en-GB" sz="3200" dirty="0">
                <a:effectLst>
                  <a:outerShdw blurRad="38100" dist="38100" dir="2700000" algn="tl">
                    <a:srgbClr val="000000">
                      <a:alpha val="43137"/>
                    </a:srgbClr>
                  </a:outerShdw>
                </a:effectLst>
                <a:latin typeface="+mj-lt"/>
              </a:rPr>
            </a:br>
            <a:r>
              <a:rPr lang="en-GB" sz="3200" dirty="0">
                <a:effectLst>
                  <a:outerShdw blurRad="38100" dist="38100" dir="2700000" algn="tl">
                    <a:srgbClr val="000000">
                      <a:alpha val="43137"/>
                    </a:srgbClr>
                  </a:outerShdw>
                </a:effectLst>
                <a:latin typeface="+mj-lt"/>
              </a:rPr>
              <a:t/>
            </a:r>
            <a:br>
              <a:rPr lang="en-GB" sz="3200" dirty="0">
                <a:effectLst>
                  <a:outerShdw blurRad="38100" dist="38100" dir="2700000" algn="tl">
                    <a:srgbClr val="000000">
                      <a:alpha val="43137"/>
                    </a:srgbClr>
                  </a:outerShdw>
                </a:effectLst>
                <a:latin typeface="+mj-lt"/>
              </a:rPr>
            </a:br>
            <a:r>
              <a:rPr lang="en-GB" sz="3200" dirty="0">
                <a:effectLst>
                  <a:outerShdw blurRad="38100" dist="38100" dir="2700000" algn="tl">
                    <a:srgbClr val="000000">
                      <a:alpha val="43137"/>
                    </a:srgbClr>
                  </a:outerShdw>
                </a:effectLst>
                <a:latin typeface="+mj-lt"/>
              </a:rPr>
              <a:t/>
            </a:r>
            <a:br>
              <a:rPr lang="en-GB" sz="3200" dirty="0">
                <a:effectLst>
                  <a:outerShdw blurRad="38100" dist="38100" dir="2700000" algn="tl">
                    <a:srgbClr val="000000">
                      <a:alpha val="43137"/>
                    </a:srgbClr>
                  </a:outerShdw>
                </a:effectLst>
                <a:latin typeface="+mj-lt"/>
              </a:rPr>
            </a:br>
            <a:r>
              <a:rPr lang="en-GB" sz="3200" dirty="0">
                <a:effectLst>
                  <a:outerShdw blurRad="38100" dist="38100" dir="2700000" algn="tl">
                    <a:srgbClr val="000000">
                      <a:alpha val="43137"/>
                    </a:srgbClr>
                  </a:outerShdw>
                </a:effectLst>
                <a:latin typeface="+mj-lt"/>
              </a:rPr>
              <a:t/>
            </a:r>
            <a:br>
              <a:rPr lang="en-GB" sz="3200" dirty="0">
                <a:effectLst>
                  <a:outerShdw blurRad="38100" dist="38100" dir="2700000" algn="tl">
                    <a:srgbClr val="000000">
                      <a:alpha val="43137"/>
                    </a:srgbClr>
                  </a:outerShdw>
                </a:effectLst>
                <a:latin typeface="+mj-lt"/>
              </a:rPr>
            </a:br>
            <a:r>
              <a:rPr lang="en-GB" sz="3200" dirty="0">
                <a:effectLst>
                  <a:outerShdw blurRad="38100" dist="38100" dir="2700000" algn="tl">
                    <a:srgbClr val="000000">
                      <a:alpha val="43137"/>
                    </a:srgbClr>
                  </a:outerShdw>
                </a:effectLst>
                <a:latin typeface="+mj-lt"/>
              </a:rPr>
              <a:t/>
            </a:r>
            <a:br>
              <a:rPr lang="en-GB" sz="3200" dirty="0">
                <a:effectLst>
                  <a:outerShdw blurRad="38100" dist="38100" dir="2700000" algn="tl">
                    <a:srgbClr val="000000">
                      <a:alpha val="43137"/>
                    </a:srgbClr>
                  </a:outerShdw>
                </a:effectLst>
                <a:latin typeface="+mj-lt"/>
              </a:rPr>
            </a:br>
            <a:r>
              <a:rPr lang="en-GB" sz="3200" dirty="0">
                <a:effectLst>
                  <a:outerShdw blurRad="38100" dist="38100" dir="2700000" algn="tl">
                    <a:srgbClr val="000000">
                      <a:alpha val="43137"/>
                    </a:srgbClr>
                  </a:outerShdw>
                </a:effectLst>
                <a:latin typeface="+mj-lt"/>
              </a:rPr>
              <a:t/>
            </a:r>
            <a:br>
              <a:rPr lang="en-GB" sz="3200" dirty="0">
                <a:effectLst>
                  <a:outerShdw blurRad="38100" dist="38100" dir="2700000" algn="tl">
                    <a:srgbClr val="000000">
                      <a:alpha val="43137"/>
                    </a:srgbClr>
                  </a:outerShdw>
                </a:effectLst>
                <a:latin typeface="+mj-lt"/>
              </a:rPr>
            </a:br>
            <a:r>
              <a:rPr lang="en-GB" sz="3200" dirty="0">
                <a:effectLst>
                  <a:outerShdw blurRad="38100" dist="38100" dir="2700000" algn="tl">
                    <a:srgbClr val="000000">
                      <a:alpha val="43137"/>
                    </a:srgbClr>
                  </a:outerShdw>
                </a:effectLst>
                <a:latin typeface="+mj-lt"/>
              </a:rPr>
              <a:t/>
            </a:r>
            <a:br>
              <a:rPr lang="en-GB" sz="3200" dirty="0">
                <a:effectLst>
                  <a:outerShdw blurRad="38100" dist="38100" dir="2700000" algn="tl">
                    <a:srgbClr val="000000">
                      <a:alpha val="43137"/>
                    </a:srgbClr>
                  </a:outerShdw>
                </a:effectLst>
                <a:latin typeface="+mj-lt"/>
              </a:rPr>
            </a:br>
            <a:r>
              <a:rPr lang="en-GB" sz="4000" dirty="0">
                <a:effectLst/>
              </a:rPr>
              <a:t/>
            </a:r>
            <a:br>
              <a:rPr lang="en-GB" sz="4000" dirty="0">
                <a:effectLst/>
              </a:rPr>
            </a:br>
            <a:r>
              <a:rPr lang="en-GB" altLang="en-US" sz="2000" b="0" dirty="0">
                <a:solidFill>
                  <a:srgbClr val="00B050"/>
                </a:solidFill>
                <a:effectLst>
                  <a:outerShdw blurRad="38100" dist="38100" dir="2700000" algn="tl">
                    <a:srgbClr val="000000">
                      <a:alpha val="43137"/>
                    </a:srgbClr>
                  </a:outerShdw>
                </a:effectLst>
                <a:latin typeface="+mj-lt"/>
              </a:rPr>
              <a:t>GWYN THOMAS, ‘</a:t>
            </a:r>
            <a:r>
              <a:rPr lang="en-GB" altLang="en-US" sz="2000" b="0" dirty="0" err="1">
                <a:solidFill>
                  <a:srgbClr val="00B050"/>
                </a:solidFill>
                <a:effectLst>
                  <a:outerShdw blurRad="38100" dist="38100" dir="2700000" algn="tl">
                    <a:srgbClr val="000000">
                      <a:alpha val="43137"/>
                    </a:srgbClr>
                  </a:outerShdw>
                </a:effectLst>
                <a:latin typeface="+mj-lt"/>
              </a:rPr>
              <a:t>simeon</a:t>
            </a:r>
            <a:r>
              <a:rPr lang="en-GB" altLang="en-US" sz="2000" b="0" dirty="0">
                <a:solidFill>
                  <a:srgbClr val="00B050"/>
                </a:solidFill>
                <a:effectLst>
                  <a:outerShdw blurRad="38100" dist="38100" dir="2700000" algn="tl">
                    <a:srgbClr val="000000">
                      <a:alpha val="43137"/>
                    </a:srgbClr>
                  </a:outerShdw>
                </a:effectLst>
                <a:latin typeface="+mj-lt"/>
              </a:rPr>
              <a:t>’</a:t>
            </a:r>
            <a:br>
              <a:rPr lang="en-GB" altLang="en-US" sz="2000" b="0" dirty="0">
                <a:solidFill>
                  <a:srgbClr val="00B050"/>
                </a:solidFill>
                <a:effectLst>
                  <a:outerShdw blurRad="38100" dist="38100" dir="2700000" algn="tl">
                    <a:srgbClr val="000000">
                      <a:alpha val="43137"/>
                    </a:srgbClr>
                  </a:outerShdw>
                </a:effectLst>
                <a:latin typeface="+mj-lt"/>
              </a:rPr>
            </a:br>
            <a:r>
              <a:rPr lang="en-GB" altLang="en-US" sz="2000" b="0" dirty="0">
                <a:solidFill>
                  <a:srgbClr val="00B050"/>
                </a:solidFill>
                <a:effectLst>
                  <a:outerShdw blurRad="38100" dist="38100" dir="2700000" algn="tl">
                    <a:srgbClr val="000000">
                      <a:alpha val="43137"/>
                    </a:srgbClr>
                  </a:outerShdw>
                </a:effectLst>
                <a:latin typeface="+mj-lt"/>
              </a:rPr>
              <a:t>THE INTERIOR LIFE</a:t>
            </a:r>
            <a:r>
              <a:rPr lang="en-GB" altLang="en-US" sz="2000" b="0" i="1" dirty="0">
                <a:solidFill>
                  <a:srgbClr val="00B050"/>
                </a:solidFill>
                <a:effectLst>
                  <a:outerShdw blurRad="38100" dist="38100" dir="2700000" algn="tl">
                    <a:srgbClr val="000000">
                      <a:alpha val="43137"/>
                    </a:srgbClr>
                  </a:outerShdw>
                </a:effectLst>
                <a:latin typeface="+mj-lt"/>
              </a:rPr>
              <a:t> </a:t>
            </a:r>
            <a:r>
              <a:rPr lang="en-GB" altLang="en-US" sz="2400" b="0" i="1" dirty="0">
                <a:solidFill>
                  <a:srgbClr val="00B050"/>
                </a:solidFill>
                <a:effectLst>
                  <a:outerShdw blurRad="38100" dist="38100" dir="2700000" algn="tl">
                    <a:srgbClr val="000000">
                      <a:alpha val="43137"/>
                    </a:srgbClr>
                  </a:outerShdw>
                </a:effectLst>
                <a:latin typeface="+mj-lt"/>
              </a:rPr>
              <a:t/>
            </a:r>
            <a:br>
              <a:rPr lang="en-GB" altLang="en-US" sz="2400" b="0" i="1" dirty="0">
                <a:solidFill>
                  <a:srgbClr val="00B050"/>
                </a:solidFill>
                <a:effectLst>
                  <a:outerShdw blurRad="38100" dist="38100" dir="2700000" algn="tl">
                    <a:srgbClr val="000000">
                      <a:alpha val="43137"/>
                    </a:srgbClr>
                  </a:outerShdw>
                </a:effectLst>
                <a:latin typeface="+mj-lt"/>
              </a:rPr>
            </a:br>
            <a:r>
              <a:rPr lang="en-GB" altLang="en-US" sz="2000" b="0" i="1" dirty="0">
                <a:solidFill>
                  <a:srgbClr val="00B050"/>
                </a:solidFill>
                <a:effectLst>
                  <a:outerShdw blurRad="38100" dist="38100" dir="2700000" algn="tl">
                    <a:srgbClr val="000000">
                      <a:alpha val="43137"/>
                    </a:srgbClr>
                  </a:outerShdw>
                </a:effectLst>
                <a:latin typeface="+mj-lt"/>
              </a:rPr>
              <a:t>(THE DARK PHILOSOPHERS</a:t>
            </a:r>
            <a:r>
              <a:rPr lang="en-GB" altLang="en-US" sz="2000" b="0" dirty="0">
                <a:solidFill>
                  <a:srgbClr val="00B050"/>
                </a:solidFill>
                <a:effectLst>
                  <a:outerShdw blurRad="38100" dist="38100" dir="2700000" algn="tl">
                    <a:srgbClr val="000000">
                      <a:alpha val="43137"/>
                    </a:srgbClr>
                  </a:outerShdw>
                </a:effectLst>
                <a:latin typeface="+mj-lt"/>
              </a:rPr>
              <a:t>, 1946)</a:t>
            </a:r>
            <a:endParaRPr lang="en-GB" altLang="en-US" sz="2000" dirty="0">
              <a:solidFill>
                <a:srgbClr val="00B050"/>
              </a:solidFill>
              <a:effectLst>
                <a:outerShdw blurRad="38100" dist="38100" dir="2700000" algn="tl">
                  <a:srgbClr val="000000">
                    <a:alpha val="43137"/>
                  </a:srgbClr>
                </a:outerShdw>
              </a:effectLst>
              <a:latin typeface="+mj-lt"/>
            </a:endParaRPr>
          </a:p>
        </p:txBody>
      </p:sp>
      <p:sp>
        <p:nvSpPr>
          <p:cNvPr id="3075" name="Rectangle 3"/>
          <p:cNvSpPr>
            <a:spLocks noGrp="1" noChangeArrowheads="1"/>
          </p:cNvSpPr>
          <p:nvPr>
            <p:ph type="subTitle" idx="1"/>
          </p:nvPr>
        </p:nvSpPr>
        <p:spPr>
          <a:xfrm>
            <a:off x="898576" y="0"/>
            <a:ext cx="8245424" cy="649287"/>
          </a:xfrm>
        </p:spPr>
        <p:txBody>
          <a:bodyPr/>
          <a:lstStyle/>
          <a:p>
            <a:pPr algn="r" eaLnBrk="1" hangingPunct="1">
              <a:defRPr/>
            </a:pPr>
            <a:r>
              <a:rPr lang="en-GB" sz="2400" dirty="0">
                <a:solidFill>
                  <a:srgbClr val="00B0F0"/>
                </a:solidFill>
                <a:effectLst>
                  <a:outerShdw blurRad="38100" dist="38100" dir="2700000" algn="tl">
                    <a:srgbClr val="000000">
                      <a:alpha val="43137"/>
                    </a:srgbClr>
                  </a:outerShdw>
                </a:effectLst>
                <a:latin typeface="+mj-lt"/>
              </a:rPr>
              <a:t>HPEN 5/6012 </a:t>
            </a:r>
            <a:r>
              <a:rPr lang="en-GB" altLang="en-US" sz="2400" dirty="0">
                <a:solidFill>
                  <a:srgbClr val="00B0F0"/>
                </a:solidFill>
                <a:effectLst>
                  <a:outerShdw blurRad="38100" dist="38100" dir="2700000" algn="tl">
                    <a:srgbClr val="000000">
                      <a:alpha val="43137"/>
                    </a:srgbClr>
                  </a:outerShdw>
                </a:effectLst>
                <a:latin typeface="+mj-lt"/>
              </a:rPr>
              <a:t> the WELSH writing wales</a:t>
            </a:r>
          </a:p>
        </p:txBody>
      </p:sp>
      <p:pic>
        <p:nvPicPr>
          <p:cNvPr id="3078" name="Picture 6" descr="http://www.artwales.com/images/SRJ-The-Black-Cot-WEB.jpg"/>
          <p:cNvPicPr>
            <a:picLocks noChangeAspect="1" noChangeArrowheads="1"/>
          </p:cNvPicPr>
          <p:nvPr/>
        </p:nvPicPr>
        <p:blipFill>
          <a:blip r:embed="rId2" cstate="print">
            <a:lum contrast="10000"/>
            <a:grayscl/>
            <a:extLst>
              <a:ext uri="{28A0092B-C50C-407E-A947-70E740481C1C}">
                <a14:useLocalDpi xmlns:a14="http://schemas.microsoft.com/office/drawing/2010/main" val="0"/>
              </a:ext>
            </a:extLst>
          </a:blip>
          <a:srcRect/>
          <a:stretch>
            <a:fillRect/>
          </a:stretch>
        </p:blipFill>
        <p:spPr bwMode="auto">
          <a:xfrm>
            <a:off x="2123728" y="1412776"/>
            <a:ext cx="4573761" cy="409131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242" name="Rectangle 2"/>
          <p:cNvSpPr>
            <a:spLocks noGrp="1" noRot="1" noChangeArrowheads="1"/>
          </p:cNvSpPr>
          <p:nvPr>
            <p:ph type="title" idx="4294967295"/>
          </p:nvPr>
        </p:nvSpPr>
        <p:spPr>
          <a:xfrm>
            <a:off x="457200" y="188913"/>
            <a:ext cx="8229600" cy="7191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r>
              <a:rPr lang="en-GB" sz="3600" b="0" dirty="0">
                <a:solidFill>
                  <a:srgbClr val="00B0F0"/>
                </a:solidFill>
                <a:latin typeface="+mj-lt"/>
              </a:rPr>
              <a:t>LEARNING OUTCOMES</a:t>
            </a:r>
            <a:endParaRPr lang="en-GB" altLang="en-US" sz="4000" b="0" dirty="0">
              <a:solidFill>
                <a:srgbClr val="00B0F0"/>
              </a:solidFill>
              <a:effectLst/>
              <a:latin typeface="+mj-lt"/>
            </a:endParaRPr>
          </a:p>
        </p:txBody>
      </p:sp>
      <p:sp>
        <p:nvSpPr>
          <p:cNvPr id="4099" name="Rectangle 3"/>
          <p:cNvSpPr>
            <a:spLocks noGrp="1" noChangeArrowheads="1"/>
          </p:cNvSpPr>
          <p:nvPr>
            <p:ph type="body" idx="4294967295"/>
          </p:nvPr>
        </p:nvSpPr>
        <p:spPr>
          <a:xfrm>
            <a:off x="250825" y="836613"/>
            <a:ext cx="8534400" cy="5400675"/>
          </a:xfrm>
          <a:noFill/>
        </p:spPr>
        <p:txBody>
          <a:bodyPr/>
          <a:lstStyle/>
          <a:p>
            <a:pPr lvl="1">
              <a:lnSpc>
                <a:spcPct val="80000"/>
              </a:lnSpc>
              <a:buFont typeface="Wingdings" pitchFamily="2" charset="2"/>
              <a:buNone/>
            </a:pPr>
            <a:r>
              <a:rPr lang="en-US" altLang="en-US" sz="2200" dirty="0">
                <a:effectLst/>
                <a:latin typeface="Garamond" pitchFamily="18" charset="0"/>
              </a:rPr>
              <a:t>		</a:t>
            </a:r>
            <a:endParaRPr lang="en-GB" altLang="en-US" sz="2400" dirty="0">
              <a:effectLst/>
              <a:latin typeface="Garamond" pitchFamily="18" charset="0"/>
            </a:endParaRPr>
          </a:p>
        </p:txBody>
      </p:sp>
      <p:sp>
        <p:nvSpPr>
          <p:cNvPr id="4100" name="Rectangle 1"/>
          <p:cNvSpPr>
            <a:spLocks noChangeArrowheads="1"/>
          </p:cNvSpPr>
          <p:nvPr/>
        </p:nvSpPr>
        <p:spPr bwMode="auto">
          <a:xfrm>
            <a:off x="250825" y="1196975"/>
            <a:ext cx="8532813" cy="4832092"/>
          </a:xfrm>
          <a:prstGeom prst="rect">
            <a:avLst/>
          </a:prstGeom>
          <a:noFill/>
          <a:ln w="9525">
            <a:noFill/>
            <a:miter lim="800000"/>
            <a:headEnd/>
            <a:tailEnd/>
          </a:ln>
        </p:spPr>
        <p:txBody>
          <a:bodyPr>
            <a:spAutoFit/>
          </a:bodyPr>
          <a:lstStyle/>
          <a:p>
            <a:r>
              <a:rPr lang="en-GB" altLang="en-US" sz="2400" i="1" dirty="0">
                <a:latin typeface="Century Gothic" pitchFamily="34" charset="0"/>
              </a:rPr>
              <a:t>By the end of this module students should be able to:</a:t>
            </a:r>
          </a:p>
          <a:p>
            <a:endParaRPr lang="en-GB" altLang="en-US" sz="2400" dirty="0">
              <a:latin typeface="Century Gothic" pitchFamily="34" charset="0"/>
            </a:endParaRPr>
          </a:p>
          <a:p>
            <a:pPr marL="342900" indent="-342900">
              <a:spcAft>
                <a:spcPts val="1200"/>
              </a:spcAft>
              <a:buFont typeface="Arial" panose="020B0604020202020204" pitchFamily="34" charset="0"/>
              <a:buChar char="•"/>
            </a:pPr>
            <a:r>
              <a:rPr lang="en-GB" altLang="en-US" sz="2400" dirty="0">
                <a:latin typeface="Century Gothic" pitchFamily="34" charset="0"/>
              </a:rPr>
              <a:t>demonstrate a good understanding of the debates over the relation of literary canons to a sense of nationhood through a case study of Anglophone Welsh texts seen through their various </a:t>
            </a:r>
            <a:r>
              <a:rPr lang="en-GB" altLang="en-US" sz="2400" dirty="0">
                <a:solidFill>
                  <a:srgbClr val="00B050"/>
                </a:solidFill>
                <a:latin typeface="Century Gothic" pitchFamily="34" charset="0"/>
              </a:rPr>
              <a:t>historical, political and ideological contexts;</a:t>
            </a:r>
          </a:p>
          <a:p>
            <a:pPr marL="342900" indent="-342900">
              <a:spcAft>
                <a:spcPts val="1200"/>
              </a:spcAft>
              <a:buFont typeface="Arial" panose="020B0604020202020204" pitchFamily="34" charset="0"/>
              <a:buChar char="•"/>
            </a:pPr>
            <a:r>
              <a:rPr lang="en-GB" altLang="en-US" sz="2400" dirty="0">
                <a:latin typeface="Century Gothic" pitchFamily="34" charset="0"/>
              </a:rPr>
              <a:t>show a secure knowledge of a range of Welsh texts written in English and a good understanding of </a:t>
            </a:r>
            <a:r>
              <a:rPr lang="en-GB" altLang="en-US" sz="2400" dirty="0">
                <a:solidFill>
                  <a:srgbClr val="00B050"/>
                </a:solidFill>
                <a:latin typeface="Century Gothic" pitchFamily="34" charset="0"/>
              </a:rPr>
              <a:t>recurring preoccupations and changing themes within them</a:t>
            </a:r>
            <a:r>
              <a:rPr lang="en-GB" altLang="en-US" sz="2400" dirty="0">
                <a:latin typeface="Century Gothic" pitchFamily="34" charset="0"/>
              </a:rPr>
              <a:t>.</a:t>
            </a:r>
          </a:p>
          <a:p>
            <a:pPr>
              <a:spcAft>
                <a:spcPts val="1200"/>
              </a:spcAft>
            </a:pPr>
            <a:endParaRPr lang="en-GB" altLang="en-US" sz="2400" dirty="0">
              <a:latin typeface="Century Gothic"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sz="quarter"/>
          </p:nvPr>
        </p:nvSpPr>
        <p:spPr>
          <a:xfrm>
            <a:off x="0" y="0"/>
            <a:ext cx="8780463" cy="684212"/>
          </a:xfrm>
        </p:spPr>
        <p:txBody>
          <a:bodyPr/>
          <a:lstStyle/>
          <a:p>
            <a:pPr>
              <a:defRPr/>
            </a:pPr>
            <a:r>
              <a:rPr lang="en-GB" sz="3200" b="0" dirty="0">
                <a:solidFill>
                  <a:srgbClr val="00B0F0"/>
                </a:solidFill>
                <a:latin typeface="+mj-lt"/>
              </a:rPr>
              <a:t>INFLUENCE OF CHEKHOV &amp; BRECHT </a:t>
            </a:r>
          </a:p>
        </p:txBody>
      </p:sp>
      <p:sp>
        <p:nvSpPr>
          <p:cNvPr id="3" name="Subtitle 2"/>
          <p:cNvSpPr>
            <a:spLocks noGrp="1"/>
          </p:cNvSpPr>
          <p:nvPr>
            <p:ph type="subTitle" sz="quarter" idx="1"/>
          </p:nvPr>
        </p:nvSpPr>
        <p:spPr>
          <a:xfrm>
            <a:off x="179512" y="671912"/>
            <a:ext cx="9009458" cy="5997448"/>
          </a:xfrm>
        </p:spPr>
        <p:txBody>
          <a:bodyPr/>
          <a:lstStyle/>
          <a:p>
            <a:pPr algn="l">
              <a:defRPr/>
            </a:pPr>
            <a:r>
              <a:rPr lang="en-GB" sz="2300" dirty="0">
                <a:latin typeface="+mn-lt"/>
              </a:rPr>
              <a:t>Chekhov offers a ‘theatre of mood’ and a ‘submerged life’ </a:t>
            </a:r>
          </a:p>
          <a:p>
            <a:pPr algn="l">
              <a:defRPr/>
            </a:pPr>
            <a:r>
              <a:rPr lang="en-GB" sz="2300" dirty="0">
                <a:latin typeface="+mn-lt"/>
              </a:rPr>
              <a:t>in the text in place of conventional action </a:t>
            </a:r>
            <a:endParaRPr lang="en-GB" sz="1050" dirty="0">
              <a:latin typeface="+mn-lt"/>
            </a:endParaRPr>
          </a:p>
          <a:p>
            <a:pPr>
              <a:defRPr/>
            </a:pPr>
            <a:r>
              <a:rPr lang="en-GB" sz="1050" dirty="0">
                <a:latin typeface="+mn-lt"/>
              </a:rPr>
              <a:t>______________</a:t>
            </a:r>
            <a:endParaRPr lang="en-GB" sz="2300" dirty="0">
              <a:latin typeface="+mn-lt"/>
            </a:endParaRPr>
          </a:p>
          <a:p>
            <a:pPr marL="457200" indent="-457200" algn="l">
              <a:buFont typeface="Arial" pitchFamily="34" charset="0"/>
              <a:buChar char="•"/>
              <a:defRPr/>
            </a:pPr>
            <a:r>
              <a:rPr lang="en-GB" sz="2300" dirty="0">
                <a:latin typeface="+mn-lt"/>
              </a:rPr>
              <a:t>mankind’s highest decisions are in fact </a:t>
            </a:r>
            <a:r>
              <a:rPr lang="en-GB" sz="2300" dirty="0">
                <a:solidFill>
                  <a:srgbClr val="00B050"/>
                </a:solidFill>
                <a:latin typeface="+mn-lt"/>
              </a:rPr>
              <a:t>fought out on earth </a:t>
            </a:r>
            <a:r>
              <a:rPr lang="en-GB" sz="2300" dirty="0">
                <a:latin typeface="+mn-lt"/>
              </a:rPr>
              <a:t>not in the heavens; in the ‘external’ world, not inside people’s heads. </a:t>
            </a:r>
          </a:p>
          <a:p>
            <a:pPr marL="457200" indent="-457200" algn="l">
              <a:buFont typeface="Arial" pitchFamily="34" charset="0"/>
              <a:buChar char="•"/>
              <a:defRPr/>
            </a:pPr>
            <a:r>
              <a:rPr lang="en-GB" sz="2300" dirty="0">
                <a:latin typeface="+mn-lt"/>
              </a:rPr>
              <a:t>it is </a:t>
            </a:r>
            <a:r>
              <a:rPr lang="en-GB" sz="2300" dirty="0">
                <a:solidFill>
                  <a:srgbClr val="00B050"/>
                </a:solidFill>
                <a:latin typeface="+mn-lt"/>
              </a:rPr>
              <a:t>what </a:t>
            </a:r>
            <a:r>
              <a:rPr lang="en-GB" sz="2300" i="1" dirty="0">
                <a:solidFill>
                  <a:srgbClr val="00B050"/>
                </a:solidFill>
                <a:latin typeface="+mn-lt"/>
              </a:rPr>
              <a:t>happens </a:t>
            </a:r>
            <a:r>
              <a:rPr lang="en-GB" sz="2300" dirty="0">
                <a:latin typeface="+mn-lt"/>
              </a:rPr>
              <a:t>between people that provides them with all the material that they can discuss, criticize, alter. </a:t>
            </a:r>
          </a:p>
          <a:p>
            <a:pPr marL="457200" indent="-457200" algn="l">
              <a:buFont typeface="Arial" pitchFamily="34" charset="0"/>
              <a:buChar char="•"/>
              <a:defRPr/>
            </a:pPr>
            <a:r>
              <a:rPr lang="en-GB" sz="2300" dirty="0">
                <a:solidFill>
                  <a:srgbClr val="00B050"/>
                </a:solidFill>
                <a:latin typeface="+mn-lt"/>
              </a:rPr>
              <a:t>Stylization should not remove the natural element</a:t>
            </a:r>
            <a:r>
              <a:rPr lang="en-GB" sz="2300" dirty="0">
                <a:latin typeface="+mn-lt"/>
              </a:rPr>
              <a:t> but should heighten it. </a:t>
            </a:r>
          </a:p>
          <a:p>
            <a:pPr marL="457200" indent="-457200" algn="l">
              <a:buFont typeface="Arial" pitchFamily="34" charset="0"/>
              <a:buChar char="•"/>
              <a:defRPr/>
            </a:pPr>
            <a:r>
              <a:rPr lang="en-GB" sz="2300" dirty="0">
                <a:latin typeface="+mn-lt"/>
              </a:rPr>
              <a:t>Let us hope that their theatre may allow them to enjoy as entertainment that terrible and never-ending labour which should ensure their maintenance, together with the terror of their unceasing transformation. </a:t>
            </a:r>
            <a:r>
              <a:rPr lang="en-GB" sz="2300" dirty="0">
                <a:solidFill>
                  <a:srgbClr val="00B050"/>
                </a:solidFill>
                <a:latin typeface="+mn-lt"/>
              </a:rPr>
              <a:t>Let them here produce </a:t>
            </a:r>
            <a:r>
              <a:rPr lang="en-GB" sz="2300" dirty="0" smtClean="0">
                <a:solidFill>
                  <a:srgbClr val="00B050"/>
                </a:solidFill>
                <a:latin typeface="+mn-lt"/>
              </a:rPr>
              <a:t>their own lives in the simplest way; </a:t>
            </a:r>
            <a:r>
              <a:rPr lang="en-GB" sz="2300" dirty="0" smtClean="0">
                <a:latin typeface="+mn-lt"/>
              </a:rPr>
              <a:t>for the simplest way of living is in art. (</a:t>
            </a:r>
            <a:r>
              <a:rPr lang="en-GB" sz="2000" dirty="0" smtClean="0">
                <a:latin typeface="+mn-lt"/>
              </a:rPr>
              <a:t>Brecht, </a:t>
            </a:r>
            <a:r>
              <a:rPr lang="en-GB" sz="2000" i="1" dirty="0" smtClean="0">
                <a:latin typeface="+mn-lt"/>
              </a:rPr>
              <a:t>Short </a:t>
            </a:r>
            <a:r>
              <a:rPr lang="en-GB" sz="2000" i="1" dirty="0" err="1" smtClean="0">
                <a:latin typeface="+mn-lt"/>
              </a:rPr>
              <a:t>Organum</a:t>
            </a:r>
            <a:r>
              <a:rPr lang="en-GB" sz="2000" i="1" dirty="0" smtClean="0">
                <a:latin typeface="+mn-lt"/>
              </a:rPr>
              <a:t> For </a:t>
            </a:r>
            <a:r>
              <a:rPr lang="en-GB" sz="2000" i="1" dirty="0">
                <a:latin typeface="+mn-lt"/>
              </a:rPr>
              <a:t>The </a:t>
            </a:r>
            <a:r>
              <a:rPr lang="en-GB" sz="2000" i="1" dirty="0" smtClean="0">
                <a:latin typeface="+mn-lt"/>
              </a:rPr>
              <a:t>Theatre</a:t>
            </a:r>
            <a:r>
              <a:rPr lang="en-GB" sz="2000" dirty="0" smtClean="0">
                <a:latin typeface="+mn-lt"/>
              </a:rPr>
              <a:t>)</a:t>
            </a:r>
            <a:endParaRPr lang="en-GB" sz="2300" dirty="0">
              <a:latin typeface="+mn-lt"/>
            </a:endParaRPr>
          </a:p>
          <a:p>
            <a:pPr algn="l">
              <a:defRPr/>
            </a:pPr>
            <a:endParaRPr lang="en-GB" sz="2400" dirty="0">
              <a:latin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print">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a:stretch/>
        </p:blipFill>
        <p:spPr>
          <a:xfrm>
            <a:off x="251520" y="97269"/>
            <a:ext cx="5472608" cy="6760731"/>
          </a:xfrm>
          <a:prstGeom prst="rect">
            <a:avLst/>
          </a:prstGeom>
        </p:spPr>
      </p:pic>
      <p:sp>
        <p:nvSpPr>
          <p:cNvPr id="6" name="Rectangle 5"/>
          <p:cNvSpPr/>
          <p:nvPr/>
        </p:nvSpPr>
        <p:spPr>
          <a:xfrm>
            <a:off x="7452320" y="1268760"/>
            <a:ext cx="481222" cy="369332"/>
          </a:xfrm>
          <a:prstGeom prst="rect">
            <a:avLst/>
          </a:prstGeom>
        </p:spPr>
        <p:txBody>
          <a:bodyPr wrap="none">
            <a:spAutoFit/>
          </a:bodyPr>
          <a:lstStyle/>
          <a:p>
            <a:r>
              <a:rPr lang="en-GB" dirty="0" smtClean="0"/>
              <a:t>P 1</a:t>
            </a:r>
            <a:endParaRPr lang="en-GB" dirty="0"/>
          </a:p>
        </p:txBody>
      </p:sp>
    </p:spTree>
    <p:extLst>
      <p:ext uri="{BB962C8B-B14F-4D97-AF65-F5344CB8AC3E}">
        <p14:creationId xmlns:p14="http://schemas.microsoft.com/office/powerpoint/2010/main" val="22382396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sz="quarter"/>
          </p:nvPr>
        </p:nvSpPr>
        <p:spPr>
          <a:xfrm>
            <a:off x="107950" y="0"/>
            <a:ext cx="9036050" cy="1341438"/>
          </a:xfrm>
        </p:spPr>
        <p:txBody>
          <a:bodyPr/>
          <a:lstStyle/>
          <a:p>
            <a:pPr>
              <a:defRPr/>
            </a:pPr>
            <a:r>
              <a:rPr lang="en-GB" sz="3200" b="0" dirty="0">
                <a:solidFill>
                  <a:srgbClr val="00B0F0"/>
                </a:solidFill>
                <a:effectLst/>
                <a:latin typeface="+mj-lt"/>
              </a:rPr>
              <a:t>A minor  literature: </a:t>
            </a:r>
            <a:r>
              <a:rPr lang="en-GB" sz="3200" b="0" dirty="0" err="1">
                <a:solidFill>
                  <a:srgbClr val="00B0F0"/>
                </a:solidFill>
                <a:effectLst/>
                <a:latin typeface="+mj-lt"/>
              </a:rPr>
              <a:t>deleuze</a:t>
            </a:r>
            <a:r>
              <a:rPr lang="en-GB" sz="3200" b="0" dirty="0">
                <a:solidFill>
                  <a:srgbClr val="00B0F0"/>
                </a:solidFill>
                <a:effectLst/>
                <a:latin typeface="+mj-lt"/>
              </a:rPr>
              <a:t> &amp; </a:t>
            </a:r>
            <a:r>
              <a:rPr lang="en-GB" sz="3200" b="0" dirty="0" err="1">
                <a:solidFill>
                  <a:srgbClr val="00B0F0"/>
                </a:solidFill>
                <a:effectLst/>
                <a:latin typeface="+mj-lt"/>
              </a:rPr>
              <a:t>guattari</a:t>
            </a:r>
            <a:r>
              <a:rPr lang="en-GB" sz="3200" b="0" dirty="0">
                <a:solidFill>
                  <a:srgbClr val="00B0F0"/>
                </a:solidFill>
                <a:effectLst/>
                <a:latin typeface="+mj-lt"/>
              </a:rPr>
              <a:t> (1975)</a:t>
            </a:r>
          </a:p>
        </p:txBody>
      </p:sp>
      <p:sp>
        <p:nvSpPr>
          <p:cNvPr id="3" name="Subtitle 2"/>
          <p:cNvSpPr>
            <a:spLocks noGrp="1"/>
          </p:cNvSpPr>
          <p:nvPr>
            <p:ph type="subTitle" sz="quarter" idx="1"/>
          </p:nvPr>
        </p:nvSpPr>
        <p:spPr>
          <a:xfrm>
            <a:off x="323528" y="1556792"/>
            <a:ext cx="8569325" cy="4535487"/>
          </a:xfrm>
        </p:spPr>
        <p:txBody>
          <a:bodyPr/>
          <a:lstStyle/>
          <a:p>
            <a:pPr algn="l">
              <a:defRPr/>
            </a:pPr>
            <a:r>
              <a:rPr lang="en-GB" sz="2400" dirty="0">
                <a:latin typeface="+mn-lt"/>
              </a:rPr>
              <a:t>A  minor  literature  is not  the  literature  of  a minor  language  but  </a:t>
            </a:r>
            <a:r>
              <a:rPr lang="en-GB" sz="2400" dirty="0">
                <a:solidFill>
                  <a:srgbClr val="00B050"/>
                </a:solidFill>
                <a:latin typeface="+mn-lt"/>
              </a:rPr>
              <a:t>the  literature  a minority makes  in  a major  language</a:t>
            </a:r>
            <a:r>
              <a:rPr lang="en-GB" sz="2400" u="sng" dirty="0">
                <a:latin typeface="+mn-lt"/>
              </a:rPr>
              <a:t>:</a:t>
            </a:r>
            <a:endParaRPr lang="en-GB" sz="2400" dirty="0">
              <a:latin typeface="+mn-lt"/>
            </a:endParaRPr>
          </a:p>
          <a:p>
            <a:pPr>
              <a:defRPr/>
            </a:pPr>
            <a:endParaRPr lang="en-GB" sz="2400" b="1" dirty="0">
              <a:latin typeface="+mn-lt"/>
            </a:endParaRPr>
          </a:p>
          <a:p>
            <a:pPr>
              <a:defRPr/>
            </a:pPr>
            <a:endParaRPr lang="en-GB" sz="2400" b="1" dirty="0">
              <a:latin typeface="+mn-lt"/>
            </a:endParaRPr>
          </a:p>
          <a:p>
            <a:pPr algn="l">
              <a:defRPr/>
            </a:pPr>
            <a:r>
              <a:rPr lang="en-GB" sz="2400" dirty="0">
                <a:solidFill>
                  <a:srgbClr val="00B050"/>
                </a:solidFill>
                <a:latin typeface="+mn-lt"/>
              </a:rPr>
              <a:t>1. WRITING IN THE MAJORITY LANGUAGE</a:t>
            </a:r>
          </a:p>
          <a:p>
            <a:pPr algn="l">
              <a:defRPr/>
            </a:pPr>
            <a:r>
              <a:rPr lang="en-GB" sz="2400" dirty="0">
                <a:latin typeface="+mn-lt"/>
              </a:rPr>
              <a:t>the impossibility of not writing,  the impossibility of writing  in [English], the  impossibility of writing  otherwise</a:t>
            </a:r>
            <a:r>
              <a:rPr lang="en-GB" sz="2400" dirty="0"/>
              <a: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1506" name="Rectangle 2"/>
          <p:cNvSpPr>
            <a:spLocks noGrp="1" noChangeArrowheads="1"/>
          </p:cNvSpPr>
          <p:nvPr>
            <p:ph type="title" idx="4294967295"/>
          </p:nvPr>
        </p:nvSpPr>
        <p:spPr>
          <a:xfrm>
            <a:off x="468313" y="260350"/>
            <a:ext cx="8218487" cy="720725"/>
          </a:xfrm>
        </p:spPr>
        <p:txBody>
          <a:bodyPr/>
          <a:lstStyle/>
          <a:p>
            <a:pPr>
              <a:defRPr/>
            </a:pPr>
            <a:r>
              <a:rPr lang="en-GB" sz="3200" b="0" dirty="0">
                <a:solidFill>
                  <a:srgbClr val="00B0F0"/>
                </a:solidFill>
                <a:latin typeface="+mj-lt"/>
              </a:rPr>
              <a:t>minor  literature (2)</a:t>
            </a:r>
            <a:endParaRPr lang="en-GB" altLang="en-US" sz="3200" dirty="0">
              <a:solidFill>
                <a:srgbClr val="00B0F0"/>
              </a:solidFill>
              <a:effectLst>
                <a:outerShdw blurRad="38100" dist="38100" dir="2700000" algn="tl">
                  <a:srgbClr val="000000">
                    <a:alpha val="43137"/>
                  </a:srgbClr>
                </a:outerShdw>
              </a:effectLst>
              <a:latin typeface="+mj-lt"/>
            </a:endParaRPr>
          </a:p>
        </p:txBody>
      </p:sp>
      <p:sp>
        <p:nvSpPr>
          <p:cNvPr id="7171" name="Rectangle 3"/>
          <p:cNvSpPr>
            <a:spLocks noGrp="1" noChangeArrowheads="1"/>
          </p:cNvSpPr>
          <p:nvPr>
            <p:ph type="body" idx="4294967295"/>
          </p:nvPr>
        </p:nvSpPr>
        <p:spPr>
          <a:xfrm>
            <a:off x="250825" y="1268413"/>
            <a:ext cx="8642350" cy="5329237"/>
          </a:xfrm>
          <a:noFill/>
        </p:spPr>
        <p:txBody>
          <a:bodyPr/>
          <a:lstStyle/>
          <a:p>
            <a:pPr>
              <a:lnSpc>
                <a:spcPct val="80000"/>
              </a:lnSpc>
              <a:buFont typeface="Wingdings" pitchFamily="2" charset="2"/>
              <a:buNone/>
            </a:pPr>
            <a:r>
              <a:rPr lang="en-US" altLang="en-US" sz="2400">
                <a:effectLst/>
              </a:rPr>
              <a:t>	</a:t>
            </a:r>
            <a:r>
              <a:rPr lang="en-GB" altLang="en-US" sz="2400">
                <a:effectLst/>
                <a:latin typeface="Garamond" pitchFamily="18" charset="0"/>
              </a:rPr>
              <a:t> </a:t>
            </a:r>
            <a:endParaRPr lang="en-GB" altLang="en-US" sz="2000">
              <a:effectLst/>
              <a:latin typeface="Garamond" pitchFamily="18" charset="0"/>
            </a:endParaRPr>
          </a:p>
        </p:txBody>
      </p:sp>
      <p:sp>
        <p:nvSpPr>
          <p:cNvPr id="6148" name="Rectangle 2"/>
          <p:cNvSpPr>
            <a:spLocks noChangeArrowheads="1"/>
          </p:cNvSpPr>
          <p:nvPr/>
        </p:nvSpPr>
        <p:spPr bwMode="auto">
          <a:xfrm>
            <a:off x="468313" y="1268413"/>
            <a:ext cx="8424862" cy="5048250"/>
          </a:xfrm>
          <a:prstGeom prst="rect">
            <a:avLst/>
          </a:prstGeom>
          <a:noFill/>
          <a:ln w="9525">
            <a:noFill/>
            <a:miter lim="800000"/>
            <a:headEnd/>
            <a:tailEnd/>
          </a:ln>
        </p:spPr>
        <p:txBody>
          <a:bodyPr>
            <a:spAutoFit/>
          </a:bodyPr>
          <a:lstStyle/>
          <a:p>
            <a:pPr>
              <a:defRPr/>
            </a:pPr>
            <a:r>
              <a:rPr lang="en-GB" sz="2300" dirty="0">
                <a:solidFill>
                  <a:srgbClr val="00B050"/>
                </a:solidFill>
                <a:latin typeface="+mn-lt"/>
              </a:rPr>
              <a:t>EVERYTHING IN MINOR  LITERATURES  IS  POLITICAL</a:t>
            </a:r>
            <a:r>
              <a:rPr lang="en-GB" sz="2300" dirty="0">
                <a:solidFill>
                  <a:srgbClr val="FFFF00"/>
                </a:solidFill>
                <a:latin typeface="+mn-lt"/>
              </a:rPr>
              <a:t>.  </a:t>
            </a:r>
          </a:p>
          <a:p>
            <a:pPr>
              <a:defRPr/>
            </a:pPr>
            <a:r>
              <a:rPr lang="en-GB" sz="2300" dirty="0">
                <a:latin typeface="+mn-lt"/>
              </a:rPr>
              <a:t>In  "great"  literatures,  on  the  contrary,  the question  of  the  individual  (familial,  conjugal,  etc.)  tends  to  be connected  to  other,  no  less  individual  questions,  and  the  social milieu  serves  as  environment  and  background.  … Minor  literature  is  completely  different: </a:t>
            </a:r>
          </a:p>
          <a:p>
            <a:pPr>
              <a:defRPr/>
            </a:pPr>
            <a:r>
              <a:rPr lang="en-GB" sz="2300" dirty="0">
                <a:latin typeface="+mn-lt"/>
              </a:rPr>
              <a:t> </a:t>
            </a:r>
            <a:r>
              <a:rPr lang="en-GB" sz="2300" dirty="0">
                <a:solidFill>
                  <a:srgbClr val="00B050"/>
                </a:solidFill>
                <a:latin typeface="+mn-lt"/>
              </a:rPr>
              <a:t>because  it  exists  in  a  narrow  space,  every  individual  matter  is  immediately  plugged  into  the  political.  Thus  the question  of  the  individual  becomes  even  more  necessary,  indispensible, magnified  microscopically,  because  an  entirely  different  story  stirs within  it</a:t>
            </a:r>
            <a:r>
              <a:rPr lang="en-GB" sz="2300" dirty="0">
                <a:solidFill>
                  <a:srgbClr val="FFFF00"/>
                </a:solidFill>
                <a:latin typeface="+mn-lt"/>
              </a:rPr>
              <a:t>. </a:t>
            </a:r>
            <a:r>
              <a:rPr lang="en-GB" sz="2300" dirty="0">
                <a:latin typeface="+mn-lt"/>
              </a:rPr>
              <a:t>It  is  in  this  sense  that  the  family  triangle is  connected  to  other  commercial,  economic,  bureaucratic,  and judicial  triangles  which  determine  its  value.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sz="quarter"/>
          </p:nvPr>
        </p:nvSpPr>
        <p:spPr>
          <a:xfrm>
            <a:off x="684213" y="115888"/>
            <a:ext cx="7772400" cy="684212"/>
          </a:xfrm>
        </p:spPr>
        <p:txBody>
          <a:bodyPr/>
          <a:lstStyle/>
          <a:p>
            <a:pPr>
              <a:defRPr/>
            </a:pPr>
            <a:r>
              <a:rPr lang="en-GB" sz="3200" b="0" dirty="0">
                <a:solidFill>
                  <a:srgbClr val="00B0F0"/>
                </a:solidFill>
                <a:latin typeface="+mj-lt"/>
              </a:rPr>
              <a:t>minor  literature (3)</a:t>
            </a:r>
          </a:p>
        </p:txBody>
      </p:sp>
      <p:sp>
        <p:nvSpPr>
          <p:cNvPr id="3" name="Subtitle 2"/>
          <p:cNvSpPr>
            <a:spLocks noGrp="1"/>
          </p:cNvSpPr>
          <p:nvPr>
            <p:ph type="subTitle" sz="quarter" idx="1"/>
          </p:nvPr>
        </p:nvSpPr>
        <p:spPr>
          <a:xfrm>
            <a:off x="395288" y="1268413"/>
            <a:ext cx="8497887" cy="4752975"/>
          </a:xfrm>
        </p:spPr>
        <p:txBody>
          <a:bodyPr/>
          <a:lstStyle/>
          <a:p>
            <a:pPr algn="l">
              <a:defRPr/>
            </a:pPr>
            <a:r>
              <a:rPr lang="en-GB" sz="2400" dirty="0">
                <a:solidFill>
                  <a:srgbClr val="00B050"/>
                </a:solidFill>
                <a:effectLst/>
                <a:latin typeface="+mn-lt"/>
              </a:rPr>
              <a:t>EVERYTHING  HAS  A  COLLECTIVE  VALUE. </a:t>
            </a:r>
            <a:r>
              <a:rPr lang="en-GB" sz="2400" dirty="0">
                <a:effectLst/>
                <a:latin typeface="+mn-lt"/>
              </a:rPr>
              <a:t>In  effect,  precisely  because  talents  do  not  abound  in  a  minor literature,  the conditions  are  not  given  for  an  individuated utterance  which  would  be  that  of  some  "master"  and  could  be separated  from  collective  utterance. …the  rarity  of  talents is,  in  fact,  beneficial,  and  makes  possible  a  conception  of something  other  than  a  literature  of  masters:  </a:t>
            </a:r>
            <a:r>
              <a:rPr lang="en-GB" sz="2400" dirty="0">
                <a:solidFill>
                  <a:srgbClr val="00B050"/>
                </a:solidFill>
                <a:effectLst/>
                <a:latin typeface="+mn-lt"/>
              </a:rPr>
              <a:t>what  the  solitary writer  says  already  constitutes  a  communal  action,  and  what  he says  or  does  is  necessarily  political - even  if  others  do  not  agree with  him.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sz="quarter"/>
          </p:nvPr>
        </p:nvSpPr>
        <p:spPr>
          <a:xfrm>
            <a:off x="395288" y="188913"/>
            <a:ext cx="8353425" cy="1128712"/>
          </a:xfrm>
        </p:spPr>
        <p:txBody>
          <a:bodyPr/>
          <a:lstStyle/>
          <a:p>
            <a:pPr>
              <a:defRPr/>
            </a:pPr>
            <a:r>
              <a:rPr lang="en-GB" sz="3200" b="0" dirty="0">
                <a:solidFill>
                  <a:srgbClr val="00B0F0"/>
                </a:solidFill>
                <a:latin typeface="+mj-lt"/>
              </a:rPr>
              <a:t>minor  literature (3 CON’T</a:t>
            </a:r>
            <a:r>
              <a:rPr lang="en-GB" sz="3200" b="0" dirty="0">
                <a:solidFill>
                  <a:srgbClr val="00B0F0"/>
                </a:solidFill>
              </a:rPr>
              <a:t>)</a:t>
            </a:r>
            <a:endParaRPr lang="en-GB" sz="3200" b="0" dirty="0">
              <a:solidFill>
                <a:srgbClr val="00B0F0"/>
              </a:solidFill>
              <a:latin typeface="+mj-lt"/>
            </a:endParaRPr>
          </a:p>
        </p:txBody>
      </p:sp>
      <p:sp>
        <p:nvSpPr>
          <p:cNvPr id="3" name="Subtitle 2"/>
          <p:cNvSpPr>
            <a:spLocks noGrp="1"/>
          </p:cNvSpPr>
          <p:nvPr>
            <p:ph type="subTitle" sz="quarter" idx="1"/>
          </p:nvPr>
        </p:nvSpPr>
        <p:spPr>
          <a:xfrm>
            <a:off x="250825" y="1268413"/>
            <a:ext cx="8569325" cy="5040312"/>
          </a:xfrm>
        </p:spPr>
        <p:txBody>
          <a:bodyPr/>
          <a:lstStyle/>
          <a:p>
            <a:pPr algn="l">
              <a:defRPr/>
            </a:pPr>
            <a:r>
              <a:rPr lang="en-GB" sz="2400" dirty="0">
                <a:solidFill>
                  <a:srgbClr val="00B050"/>
                </a:solidFill>
                <a:effectLst/>
                <a:latin typeface="+mn-lt"/>
              </a:rPr>
              <a:t>EVERYTHING  HAS  A  COLLECTIVE  VALUE (2) </a:t>
            </a:r>
            <a:r>
              <a:rPr lang="en-GB" sz="2400" dirty="0">
                <a:effectLst/>
                <a:latin typeface="+mn-lt"/>
              </a:rPr>
              <a:t>The  political  field  has  contaminated  all  statement, especially  literature  which  finds  itself  positively  charged  with  the role  and  the  function  of  collective,  and  even  revolutionary  utterance;  because  </a:t>
            </a:r>
            <a:r>
              <a:rPr lang="en-GB" sz="2400" dirty="0">
                <a:solidFill>
                  <a:srgbClr val="FFFF00"/>
                </a:solidFill>
                <a:effectLst/>
                <a:latin typeface="+mn-lt"/>
              </a:rPr>
              <a:t>"</a:t>
            </a:r>
            <a:r>
              <a:rPr lang="en-GB" sz="2400" dirty="0">
                <a:solidFill>
                  <a:srgbClr val="00B050"/>
                </a:solidFill>
                <a:effectLst/>
                <a:latin typeface="+mn-lt"/>
              </a:rPr>
              <a:t>often inactive  in  external life and  always  in  the  process  of  disintegration,"  </a:t>
            </a:r>
            <a:r>
              <a:rPr lang="en-GB" sz="2400" dirty="0">
                <a:effectLst/>
                <a:latin typeface="+mn-lt"/>
              </a:rPr>
              <a:t>it  is  literature  which  produces  an  active  solidarity-in spite  of  </a:t>
            </a:r>
            <a:r>
              <a:rPr lang="en-GB" sz="2400" dirty="0" err="1">
                <a:effectLst/>
                <a:latin typeface="+mn-lt"/>
              </a:rPr>
              <a:t>skepticism</a:t>
            </a:r>
            <a:r>
              <a:rPr lang="en-GB" sz="2400" dirty="0">
                <a:effectLst/>
                <a:latin typeface="+mn-lt"/>
              </a:rPr>
              <a:t>-and,  </a:t>
            </a:r>
            <a:r>
              <a:rPr lang="en-GB" sz="2400" dirty="0">
                <a:solidFill>
                  <a:srgbClr val="00B050"/>
                </a:solidFill>
                <a:effectLst/>
                <a:latin typeface="+mn-lt"/>
              </a:rPr>
              <a:t>if  the writer  lives  on  the margin,  is  set apart  from  his  fragile  community,  this  situation  makes  him  all  the more  able  to  express  another,  potential  community,  to  force  the means  for  another  consciousness  and  another  sensibility. </a:t>
            </a:r>
          </a:p>
          <a:p>
            <a:pPr algn="l">
              <a:defRPr/>
            </a:pPr>
            <a:endParaRPr lang="en-GB" sz="2400" dirty="0">
              <a:latin typeface="+mn-lt"/>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3"/>
          <p:cNvSpPr/>
          <p:nvPr/>
        </p:nvSpPr>
        <p:spPr>
          <a:xfrm>
            <a:off x="7452320" y="1268760"/>
            <a:ext cx="481222" cy="369332"/>
          </a:xfrm>
          <a:prstGeom prst="rect">
            <a:avLst/>
          </a:prstGeom>
        </p:spPr>
        <p:txBody>
          <a:bodyPr wrap="none">
            <a:spAutoFit/>
          </a:bodyPr>
          <a:lstStyle/>
          <a:p>
            <a:r>
              <a:rPr lang="en-GB" dirty="0" smtClean="0"/>
              <a:t>P 2</a:t>
            </a:r>
            <a:endParaRPr lang="en-GB" dirty="0"/>
          </a:p>
        </p:txBody>
      </p:sp>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251520" y="476672"/>
            <a:ext cx="4834137" cy="5472608"/>
          </a:xfrm>
          <a:prstGeom prst="rect">
            <a:avLst/>
          </a:prstGeom>
        </p:spPr>
      </p:pic>
      <p:pic>
        <p:nvPicPr>
          <p:cNvPr id="6" name="Picture 5"/>
          <p:cNvPicPr>
            <a:picLocks noChangeAspect="1"/>
          </p:cNvPicPr>
          <p:nvPr/>
        </p:nvPicPr>
        <p:blipFill rotWithShape="1">
          <a:blip r:embed="rId3" cstate="print">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l="-21428" t="-45161"/>
          <a:stretch/>
        </p:blipFill>
        <p:spPr>
          <a:xfrm>
            <a:off x="4572000" y="2132855"/>
            <a:ext cx="4464496" cy="3939262"/>
          </a:xfrm>
          <a:prstGeom prst="rect">
            <a:avLst/>
          </a:prstGeom>
        </p:spPr>
      </p:pic>
    </p:spTree>
    <p:extLst>
      <p:ext uri="{BB962C8B-B14F-4D97-AF65-F5344CB8AC3E}">
        <p14:creationId xmlns:p14="http://schemas.microsoft.com/office/powerpoint/2010/main" val="19698753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266" name="Rectangle 2"/>
          <p:cNvSpPr>
            <a:spLocks noGrp="1" noRot="1" noChangeArrowheads="1"/>
          </p:cNvSpPr>
          <p:nvPr>
            <p:ph type="ctrTitle" sz="quarter"/>
          </p:nvPr>
        </p:nvSpPr>
        <p:spPr>
          <a:xfrm>
            <a:off x="0" y="274638"/>
            <a:ext cx="9144000" cy="922337"/>
          </a:xfrm>
        </p:spPr>
        <p:txBody>
          <a:bodyPr/>
          <a:lstStyle/>
          <a:p>
            <a:pPr>
              <a:defRPr/>
            </a:pPr>
            <a:r>
              <a:rPr lang="en-GB" altLang="en-US" sz="3200" b="0" dirty="0" err="1">
                <a:solidFill>
                  <a:srgbClr val="F1650F"/>
                </a:solidFill>
                <a:effectLst/>
                <a:latin typeface="+mj-lt"/>
              </a:rPr>
              <a:t>Aestheticising</a:t>
            </a:r>
            <a:r>
              <a:rPr lang="en-GB" altLang="en-US" sz="3200" b="0" dirty="0">
                <a:solidFill>
                  <a:srgbClr val="F1650F"/>
                </a:solidFill>
                <a:effectLst/>
                <a:latin typeface="+mj-lt"/>
              </a:rPr>
              <a:t>/complicating</a:t>
            </a:r>
            <a:r>
              <a:rPr lang="en-GB" altLang="en-US" sz="3200" b="0" dirty="0">
                <a:solidFill>
                  <a:srgbClr val="F1650F"/>
                </a:solidFill>
                <a:effectLst/>
                <a:latin typeface="Garamond" pitchFamily="18" charset="0"/>
              </a:rPr>
              <a:t>  </a:t>
            </a:r>
            <a:r>
              <a:rPr lang="en-GB" sz="3200" b="0" dirty="0">
                <a:solidFill>
                  <a:srgbClr val="F1650F"/>
                </a:solidFill>
                <a:latin typeface="+mj-lt"/>
              </a:rPr>
              <a:t>space:</a:t>
            </a:r>
            <a:endParaRPr lang="en-GB" altLang="en-US" sz="3200" b="0" dirty="0">
              <a:solidFill>
                <a:srgbClr val="F1650F"/>
              </a:solidFill>
              <a:effectLst/>
              <a:latin typeface="+mj-lt"/>
            </a:endParaRPr>
          </a:p>
        </p:txBody>
      </p:sp>
      <p:sp>
        <p:nvSpPr>
          <p:cNvPr id="9219" name="Rectangle 3"/>
          <p:cNvSpPr>
            <a:spLocks noGrp="1" noChangeArrowheads="1"/>
          </p:cNvSpPr>
          <p:nvPr>
            <p:ph type="subTitle" sz="quarter" idx="1"/>
          </p:nvPr>
        </p:nvSpPr>
        <p:spPr>
          <a:xfrm>
            <a:off x="468312" y="1916113"/>
            <a:ext cx="7992119" cy="3169071"/>
          </a:xfrm>
        </p:spPr>
        <p:txBody>
          <a:bodyPr/>
          <a:lstStyle/>
          <a:p>
            <a:pPr marL="457200" indent="-457200" algn="l">
              <a:lnSpc>
                <a:spcPct val="80000"/>
              </a:lnSpc>
              <a:buClr>
                <a:schemeClr val="accent2"/>
              </a:buClr>
              <a:buFont typeface="Arial" pitchFamily="34" charset="0"/>
              <a:buChar char="•"/>
              <a:defRPr/>
            </a:pPr>
            <a:r>
              <a:rPr lang="en-GB" altLang="en-US" sz="2400" dirty="0">
                <a:effectLst/>
                <a:latin typeface="+mn-lt"/>
              </a:rPr>
              <a:t> </a:t>
            </a:r>
            <a:r>
              <a:rPr lang="en-GB" altLang="en-US" sz="2400" kern="1200" dirty="0">
                <a:latin typeface="+mn-lt"/>
              </a:rPr>
              <a:t>ugly - pp.289-90</a:t>
            </a:r>
          </a:p>
          <a:p>
            <a:pPr marL="457200" indent="-457200" algn="l">
              <a:lnSpc>
                <a:spcPct val="80000"/>
              </a:lnSpc>
              <a:buClr>
                <a:schemeClr val="accent2"/>
              </a:buClr>
              <a:buFont typeface="Arial" pitchFamily="34" charset="0"/>
              <a:buChar char="•"/>
              <a:defRPr/>
            </a:pPr>
            <a:endParaRPr lang="en-GB" altLang="en-US" sz="2400" kern="1200" dirty="0">
              <a:latin typeface="+mn-lt"/>
            </a:endParaRPr>
          </a:p>
          <a:p>
            <a:pPr marL="457200" indent="-457200" algn="l">
              <a:lnSpc>
                <a:spcPct val="80000"/>
              </a:lnSpc>
              <a:buClr>
                <a:schemeClr val="accent2"/>
              </a:buClr>
              <a:buFont typeface="Arial" pitchFamily="34" charset="0"/>
              <a:buChar char="•"/>
              <a:defRPr/>
            </a:pPr>
            <a:r>
              <a:rPr lang="en-GB" altLang="en-US" sz="2400" kern="1200" dirty="0">
                <a:latin typeface="+mn-lt"/>
              </a:rPr>
              <a:t>Inside/ </a:t>
            </a:r>
            <a:r>
              <a:rPr lang="en-GB" altLang="en-US" sz="2400" kern="1200" dirty="0">
                <a:latin typeface="+mn-lt"/>
              </a:rPr>
              <a:t>outside  throughout</a:t>
            </a:r>
          </a:p>
          <a:p>
            <a:pPr marL="457200" indent="-457200" algn="l">
              <a:lnSpc>
                <a:spcPct val="80000"/>
              </a:lnSpc>
              <a:buClr>
                <a:schemeClr val="accent2"/>
              </a:buClr>
              <a:buFont typeface="Arial" pitchFamily="34" charset="0"/>
              <a:buChar char="•"/>
              <a:defRPr/>
            </a:pPr>
            <a:endParaRPr lang="en-GB" altLang="en-US" sz="2400" kern="1200" dirty="0">
              <a:latin typeface="+mn-lt"/>
            </a:endParaRPr>
          </a:p>
          <a:p>
            <a:pPr marL="457200" indent="-457200" algn="l">
              <a:lnSpc>
                <a:spcPct val="80000"/>
              </a:lnSpc>
              <a:buClr>
                <a:schemeClr val="accent2"/>
              </a:buClr>
              <a:buFont typeface="Arial" pitchFamily="34" charset="0"/>
              <a:buChar char="•"/>
              <a:defRPr/>
            </a:pPr>
            <a:r>
              <a:rPr lang="en-GB" altLang="en-US" sz="2400" kern="1200" dirty="0">
                <a:latin typeface="+mn-lt"/>
              </a:rPr>
              <a:t>The action of looking through or moving up or down</a:t>
            </a:r>
          </a:p>
          <a:p>
            <a:pPr marL="457200" indent="-457200" algn="l">
              <a:lnSpc>
                <a:spcPct val="80000"/>
              </a:lnSpc>
              <a:buClr>
                <a:schemeClr val="accent2"/>
              </a:buClr>
              <a:buFont typeface="Arial" pitchFamily="34" charset="0"/>
              <a:buChar char="•"/>
              <a:defRPr/>
            </a:pPr>
            <a:endParaRPr lang="en-GB" altLang="en-US" sz="2400" kern="1200" dirty="0">
              <a:latin typeface="+mn-lt"/>
            </a:endParaRPr>
          </a:p>
          <a:p>
            <a:pPr marL="457200" indent="-457200" algn="l">
              <a:lnSpc>
                <a:spcPct val="80000"/>
              </a:lnSpc>
              <a:buClr>
                <a:schemeClr val="accent2"/>
              </a:buClr>
              <a:buFont typeface="Arial" pitchFamily="34" charset="0"/>
              <a:buChar char="•"/>
              <a:defRPr/>
            </a:pPr>
            <a:r>
              <a:rPr lang="en-GB" altLang="en-US" sz="2400" kern="1200" dirty="0">
                <a:latin typeface="+mn-lt"/>
              </a:rPr>
              <a:t>Under the </a:t>
            </a:r>
            <a:r>
              <a:rPr lang="en-GB" altLang="en-US" sz="2400" dirty="0">
                <a:effectLst/>
                <a:latin typeface="+mn-lt"/>
              </a:rPr>
              <a:t>surface</a:t>
            </a:r>
          </a:p>
        </p:txBody>
      </p:sp>
    </p:spTree>
  </p:cSld>
  <p:clrMapOvr>
    <a:overrideClrMapping bg1="dk2" tx1="lt1" bg2="dk1"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Rectangle 2"/>
          <p:cNvSpPr>
            <a:spLocks noGrp="1" noRot="1" noChangeArrowheads="1"/>
          </p:cNvSpPr>
          <p:nvPr>
            <p:ph type="title" idx="4294967295"/>
          </p:nvPr>
        </p:nvSpPr>
        <p:spPr>
          <a:xfrm>
            <a:off x="468313" y="404813"/>
            <a:ext cx="8229600" cy="706437"/>
          </a:xfrm>
        </p:spPr>
        <p:txBody>
          <a:bodyPr/>
          <a:lstStyle/>
          <a:p>
            <a:pPr>
              <a:defRPr/>
            </a:pPr>
            <a:r>
              <a:rPr lang="en-GB" altLang="en-US" sz="3200" b="0" dirty="0">
                <a:solidFill>
                  <a:srgbClr val="00B0F0"/>
                </a:solidFill>
                <a:effectLst>
                  <a:outerShdw blurRad="38100" dist="38100" dir="2700000" algn="tl">
                    <a:srgbClr val="000000">
                      <a:alpha val="43137"/>
                    </a:srgbClr>
                  </a:outerShdw>
                </a:effectLst>
                <a:latin typeface="+mj-lt"/>
              </a:rPr>
              <a:t>the name-of-the-father</a:t>
            </a:r>
          </a:p>
        </p:txBody>
      </p:sp>
      <p:sp>
        <p:nvSpPr>
          <p:cNvPr id="11267" name="Rectangle 3"/>
          <p:cNvSpPr>
            <a:spLocks noGrp="1" noChangeArrowheads="1"/>
          </p:cNvSpPr>
          <p:nvPr>
            <p:ph type="body" idx="4294967295"/>
          </p:nvPr>
        </p:nvSpPr>
        <p:spPr>
          <a:xfrm>
            <a:off x="179388" y="1484313"/>
            <a:ext cx="8640762" cy="5040312"/>
          </a:xfrm>
          <a:noFill/>
        </p:spPr>
        <p:txBody>
          <a:bodyPr/>
          <a:lstStyle/>
          <a:p>
            <a:pPr>
              <a:lnSpc>
                <a:spcPct val="90000"/>
              </a:lnSpc>
              <a:buFont typeface="Wingdings" pitchFamily="2" charset="2"/>
              <a:buNone/>
            </a:pPr>
            <a:r>
              <a:rPr lang="en-US" altLang="en-US">
                <a:effectLst/>
                <a:latin typeface="Garamond" pitchFamily="18" charset="0"/>
              </a:rPr>
              <a:t>	</a:t>
            </a:r>
            <a:endParaRPr lang="en-US" altLang="en-US" sz="2400">
              <a:effectLst/>
              <a:latin typeface="Garamond" pitchFamily="18" charset="0"/>
            </a:endParaRPr>
          </a:p>
        </p:txBody>
      </p:sp>
      <p:sp>
        <p:nvSpPr>
          <p:cNvPr id="11268" name="Rectangle 1"/>
          <p:cNvSpPr>
            <a:spLocks noChangeArrowheads="1"/>
          </p:cNvSpPr>
          <p:nvPr/>
        </p:nvSpPr>
        <p:spPr bwMode="auto">
          <a:xfrm>
            <a:off x="250825" y="1143000"/>
            <a:ext cx="8713788" cy="739775"/>
          </a:xfrm>
          <a:prstGeom prst="rect">
            <a:avLst/>
          </a:prstGeom>
          <a:noFill/>
          <a:ln w="9525">
            <a:noFill/>
            <a:miter lim="800000"/>
            <a:headEnd/>
            <a:tailEnd/>
          </a:ln>
        </p:spPr>
        <p:txBody>
          <a:bodyPr>
            <a:spAutoFit/>
          </a:bodyPr>
          <a:lstStyle/>
          <a:p>
            <a:endParaRPr lang="en-GB" altLang="en-US" sz="2400">
              <a:latin typeface="Century Gothic" pitchFamily="34" charset="0"/>
            </a:endParaRPr>
          </a:p>
          <a:p>
            <a:endParaRPr lang="en-GB" altLang="en-US">
              <a:latin typeface="Century Gothic" pitchFamily="34" charset="0"/>
            </a:endParaRPr>
          </a:p>
        </p:txBody>
      </p:sp>
      <p:sp>
        <p:nvSpPr>
          <p:cNvPr id="11269" name="Rectangle 2"/>
          <p:cNvSpPr>
            <a:spLocks noChangeArrowheads="1"/>
          </p:cNvSpPr>
          <p:nvPr/>
        </p:nvSpPr>
        <p:spPr bwMode="auto">
          <a:xfrm>
            <a:off x="395288" y="1412875"/>
            <a:ext cx="8048625" cy="4524375"/>
          </a:xfrm>
          <a:prstGeom prst="rect">
            <a:avLst/>
          </a:prstGeom>
          <a:noFill/>
          <a:ln w="9525">
            <a:noFill/>
            <a:miter lim="800000"/>
            <a:headEnd/>
            <a:tailEnd/>
          </a:ln>
        </p:spPr>
        <p:txBody>
          <a:bodyPr>
            <a:spAutoFit/>
          </a:bodyPr>
          <a:lstStyle/>
          <a:p>
            <a:r>
              <a:rPr lang="en-GB" altLang="en-US" sz="2400" dirty="0">
                <a:latin typeface="Century Gothic" pitchFamily="34" charset="0"/>
              </a:rPr>
              <a:t>It is the </a:t>
            </a:r>
            <a:r>
              <a:rPr lang="en-GB" altLang="en-US" sz="2400" i="1" dirty="0">
                <a:latin typeface="Century Gothic" pitchFamily="34" charset="0"/>
              </a:rPr>
              <a:t>name-of-the-father</a:t>
            </a:r>
            <a:r>
              <a:rPr lang="en-GB" altLang="en-US" sz="2400" dirty="0">
                <a:latin typeface="Century Gothic" pitchFamily="34" charset="0"/>
              </a:rPr>
              <a:t> that we must recognise as the support of the symbolic function, which, from the dawn of history has identified his person with the </a:t>
            </a:r>
            <a:r>
              <a:rPr lang="en-GB" altLang="en-US" sz="2400" dirty="0">
                <a:solidFill>
                  <a:srgbClr val="00B050"/>
                </a:solidFill>
                <a:latin typeface="Century Gothic" pitchFamily="34" charset="0"/>
              </a:rPr>
              <a:t>figure of the law. </a:t>
            </a:r>
          </a:p>
          <a:p>
            <a:r>
              <a:rPr lang="fr-FR" altLang="en-US" sz="2400" dirty="0"/>
              <a:t>	Jacques Lacan, </a:t>
            </a:r>
            <a:r>
              <a:rPr lang="fr-FR" altLang="en-US" sz="2400" i="1" dirty="0"/>
              <a:t>Écrits. A </a:t>
            </a:r>
            <a:r>
              <a:rPr lang="fr-FR" altLang="en-US" sz="2400" i="1" dirty="0" err="1"/>
              <a:t>Selection</a:t>
            </a:r>
            <a:r>
              <a:rPr lang="fr-FR" altLang="en-US" sz="2400" dirty="0"/>
              <a:t>, (London: </a:t>
            </a:r>
            <a:r>
              <a:rPr lang="fr-FR" altLang="en-US" sz="2400" dirty="0" err="1"/>
              <a:t>Tavistock</a:t>
            </a:r>
            <a:r>
              <a:rPr lang="fr-FR" altLang="en-US" sz="2400" dirty="0"/>
              <a:t>, 	1977), p.67.</a:t>
            </a:r>
            <a:endParaRPr lang="en-GB" altLang="en-US" sz="2400" dirty="0"/>
          </a:p>
          <a:p>
            <a:endParaRPr lang="en-GB" altLang="en-US" sz="2400" dirty="0">
              <a:latin typeface="Century Gothic" pitchFamily="34" charset="0"/>
            </a:endParaRPr>
          </a:p>
          <a:p>
            <a:r>
              <a:rPr lang="en-GB" altLang="en-US" sz="2400" dirty="0">
                <a:latin typeface="Century Gothic" pitchFamily="34" charset="0"/>
              </a:rPr>
              <a:t>The symbolic father is the (ideal) embodiment of paternal authority, </a:t>
            </a:r>
            <a:r>
              <a:rPr lang="en-GB" altLang="en-US" sz="2400" dirty="0">
                <a:solidFill>
                  <a:srgbClr val="00B050"/>
                </a:solidFill>
                <a:latin typeface="Century Gothic" pitchFamily="34" charset="0"/>
              </a:rPr>
              <a:t>the locus from which patriarchal law and language come</a:t>
            </a:r>
            <a:r>
              <a:rPr lang="en-GB" altLang="en-US" dirty="0"/>
              <a:t>. </a:t>
            </a:r>
          </a:p>
          <a:p>
            <a:r>
              <a:rPr lang="en-GB" altLang="en-US" sz="2400" dirty="0"/>
              <a:t>	Elisabeth Grosz,</a:t>
            </a:r>
            <a:r>
              <a:rPr lang="en-GB" altLang="en-US" sz="2400" i="1" dirty="0"/>
              <a:t> Jacques Lacan: A Feminist Introduction</a:t>
            </a:r>
            <a:r>
              <a:rPr lang="en-GB" altLang="en-US" sz="2400" dirty="0"/>
              <a:t>, 	(London: Routledge, 1990) p.72</a:t>
            </a:r>
            <a:r>
              <a:rPr lang="en-GB" altLang="en-US" dirty="0"/>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9">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26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251520" y="116632"/>
            <a:ext cx="4608512" cy="6703290"/>
          </a:xfrm>
          <a:prstGeom prst="rect">
            <a:avLst/>
          </a:prstGeom>
        </p:spPr>
      </p:pic>
      <p:sp>
        <p:nvSpPr>
          <p:cNvPr id="5" name="Rectangle 4"/>
          <p:cNvSpPr/>
          <p:nvPr/>
        </p:nvSpPr>
        <p:spPr>
          <a:xfrm>
            <a:off x="7452320" y="1268760"/>
            <a:ext cx="481222" cy="369332"/>
          </a:xfrm>
          <a:prstGeom prst="rect">
            <a:avLst/>
          </a:prstGeom>
        </p:spPr>
        <p:txBody>
          <a:bodyPr wrap="none">
            <a:spAutoFit/>
          </a:bodyPr>
          <a:lstStyle/>
          <a:p>
            <a:r>
              <a:rPr lang="en-GB" dirty="0" smtClean="0"/>
              <a:t>P 3</a:t>
            </a:r>
            <a:endParaRPr lang="en-GB" dirty="0"/>
          </a:p>
        </p:txBody>
      </p:sp>
    </p:spTree>
    <p:extLst>
      <p:ext uri="{BB962C8B-B14F-4D97-AF65-F5344CB8AC3E}">
        <p14:creationId xmlns:p14="http://schemas.microsoft.com/office/powerpoint/2010/main" val="23484268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146" name="Rectangle 2"/>
          <p:cNvSpPr>
            <a:spLocks noGrp="1" noRot="1" noChangeArrowheads="1"/>
          </p:cNvSpPr>
          <p:nvPr>
            <p:ph type="title" idx="4294967295"/>
          </p:nvPr>
        </p:nvSpPr>
        <p:spPr>
          <a:xfrm>
            <a:off x="457200" y="274638"/>
            <a:ext cx="8147050" cy="922337"/>
          </a:xfrm>
        </p:spPr>
        <p:txBody>
          <a:bodyPr/>
          <a:lstStyle/>
          <a:p>
            <a:pPr>
              <a:defRPr/>
            </a:pPr>
            <a:r>
              <a:rPr lang="en-GB" altLang="en-US" sz="3200" b="0" dirty="0">
                <a:solidFill>
                  <a:srgbClr val="00B0F0"/>
                </a:solidFill>
                <a:effectLst/>
                <a:latin typeface="+mj-lt"/>
              </a:rPr>
              <a:t>the emasculating effect of poverty</a:t>
            </a:r>
          </a:p>
        </p:txBody>
      </p:sp>
      <p:sp>
        <p:nvSpPr>
          <p:cNvPr id="13315" name="Rectangle 1"/>
          <p:cNvSpPr>
            <a:spLocks noChangeArrowheads="1"/>
          </p:cNvSpPr>
          <p:nvPr/>
        </p:nvSpPr>
        <p:spPr bwMode="auto">
          <a:xfrm>
            <a:off x="395536" y="1844824"/>
            <a:ext cx="8421687" cy="4524315"/>
          </a:xfrm>
          <a:prstGeom prst="rect">
            <a:avLst/>
          </a:prstGeom>
          <a:noFill/>
          <a:ln w="9525">
            <a:noFill/>
            <a:miter lim="800000"/>
            <a:headEnd/>
            <a:tailEnd/>
          </a:ln>
        </p:spPr>
        <p:txBody>
          <a:bodyPr>
            <a:spAutoFit/>
          </a:bodyPr>
          <a:lstStyle/>
          <a:p>
            <a:pPr marL="914400" lvl="1" indent="-457200">
              <a:buAutoNum type="arabicPeriod"/>
            </a:pPr>
            <a:r>
              <a:rPr lang="en-GB" altLang="en-US" sz="2400" dirty="0">
                <a:solidFill>
                  <a:srgbClr val="00B050"/>
                </a:solidFill>
                <a:latin typeface="Century Gothic" pitchFamily="34" charset="0"/>
              </a:rPr>
              <a:t>Characterisation</a:t>
            </a:r>
          </a:p>
          <a:p>
            <a:pPr marL="914400" lvl="1" indent="-457200"/>
            <a:r>
              <a:rPr lang="en-GB" altLang="en-US" sz="2400" dirty="0">
                <a:latin typeface="Century Gothic" pitchFamily="34" charset="0"/>
              </a:rPr>
              <a:t>Thin and girlish</a:t>
            </a:r>
          </a:p>
          <a:p>
            <a:pPr lvl="1"/>
            <a:r>
              <a:rPr lang="en-GB" altLang="en-US" sz="2400" dirty="0">
                <a:latin typeface="Century Gothic" pitchFamily="34" charset="0"/>
              </a:rPr>
              <a:t>Impotence: cynicism (Lewis) elected innocence (Ben)</a:t>
            </a:r>
          </a:p>
          <a:p>
            <a:pPr lvl="1"/>
            <a:r>
              <a:rPr lang="en-GB" altLang="en-US" sz="2400" dirty="0">
                <a:latin typeface="Century Gothic" pitchFamily="34" charset="0"/>
              </a:rPr>
              <a:t>Dependency </a:t>
            </a:r>
          </a:p>
          <a:p>
            <a:pPr lvl="1"/>
            <a:r>
              <a:rPr lang="en-GB" altLang="en-US" sz="2400" dirty="0">
                <a:latin typeface="Century Gothic" pitchFamily="34" charset="0"/>
              </a:rPr>
              <a:t>Attraction of cowboys</a:t>
            </a:r>
          </a:p>
          <a:p>
            <a:pPr lvl="1"/>
            <a:endParaRPr lang="en-GB" altLang="en-US" sz="2400" dirty="0">
              <a:latin typeface="Century Gothic" pitchFamily="34" charset="0"/>
            </a:endParaRPr>
          </a:p>
          <a:p>
            <a:pPr lvl="1"/>
            <a:r>
              <a:rPr lang="en-GB" altLang="en-US" sz="2400" dirty="0">
                <a:solidFill>
                  <a:srgbClr val="00B050"/>
                </a:solidFill>
                <a:latin typeface="Century Gothic" pitchFamily="34" charset="0"/>
              </a:rPr>
              <a:t>2. Stylisation </a:t>
            </a:r>
          </a:p>
          <a:p>
            <a:pPr lvl="1"/>
            <a:r>
              <a:rPr lang="en-GB" altLang="en-US" sz="2400" dirty="0">
                <a:latin typeface="Century Gothic" pitchFamily="34" charset="0"/>
              </a:rPr>
              <a:t>Elements </a:t>
            </a:r>
            <a:r>
              <a:rPr lang="en-GB" altLang="en-US" sz="2400" dirty="0" smtClean="0">
                <a:latin typeface="Century Gothic" pitchFamily="34" charset="0"/>
              </a:rPr>
              <a:t>of </a:t>
            </a:r>
            <a:r>
              <a:rPr lang="en-GB" altLang="en-US" sz="2400" dirty="0">
                <a:latin typeface="Century Gothic" pitchFamily="34" charset="0"/>
              </a:rPr>
              <a:t>Gothic</a:t>
            </a:r>
          </a:p>
          <a:p>
            <a:pPr lvl="1"/>
            <a:r>
              <a:rPr lang="en-GB" altLang="en-US" sz="2400" dirty="0">
                <a:latin typeface="Century Gothic" pitchFamily="34" charset="0"/>
              </a:rPr>
              <a:t>The absurd</a:t>
            </a:r>
          </a:p>
          <a:p>
            <a:pPr lvl="1"/>
            <a:r>
              <a:rPr lang="en-GB" altLang="en-US" sz="2400" dirty="0">
                <a:latin typeface="Century Gothic" pitchFamily="34" charset="0"/>
              </a:rPr>
              <a:t>Ridicule in place of anger</a:t>
            </a:r>
          </a:p>
          <a:p>
            <a:pPr lvl="1"/>
            <a:endParaRPr lang="en-GB" altLang="en-US" sz="2400" dirty="0">
              <a:latin typeface="Century Gothic"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print">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a:stretch/>
        </p:blipFill>
        <p:spPr>
          <a:xfrm>
            <a:off x="323528" y="260648"/>
            <a:ext cx="4824536" cy="6315756"/>
          </a:xfrm>
          <a:prstGeom prst="rect">
            <a:avLst/>
          </a:prstGeom>
        </p:spPr>
      </p:pic>
      <p:sp>
        <p:nvSpPr>
          <p:cNvPr id="5" name="Rectangle 4"/>
          <p:cNvSpPr/>
          <p:nvPr/>
        </p:nvSpPr>
        <p:spPr>
          <a:xfrm>
            <a:off x="7452320" y="1268760"/>
            <a:ext cx="481222" cy="369332"/>
          </a:xfrm>
          <a:prstGeom prst="rect">
            <a:avLst/>
          </a:prstGeom>
        </p:spPr>
        <p:txBody>
          <a:bodyPr wrap="none">
            <a:spAutoFit/>
          </a:bodyPr>
          <a:lstStyle/>
          <a:p>
            <a:r>
              <a:rPr lang="en-GB" dirty="0" smtClean="0"/>
              <a:t>P 4</a:t>
            </a:r>
            <a:endParaRPr lang="en-GB" dirty="0"/>
          </a:p>
        </p:txBody>
      </p:sp>
    </p:spTree>
    <p:extLst>
      <p:ext uri="{BB962C8B-B14F-4D97-AF65-F5344CB8AC3E}">
        <p14:creationId xmlns:p14="http://schemas.microsoft.com/office/powerpoint/2010/main" val="35838744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sz="quarter"/>
          </p:nvPr>
        </p:nvSpPr>
        <p:spPr>
          <a:xfrm>
            <a:off x="684213" y="188913"/>
            <a:ext cx="7772400" cy="684212"/>
          </a:xfrm>
        </p:spPr>
        <p:txBody>
          <a:bodyPr/>
          <a:lstStyle/>
          <a:p>
            <a:pPr>
              <a:defRPr/>
            </a:pPr>
            <a:r>
              <a:rPr lang="en-GB" sz="3600" b="0" dirty="0">
                <a:solidFill>
                  <a:srgbClr val="00B050"/>
                </a:solidFill>
                <a:latin typeface="+mj-lt"/>
              </a:rPr>
              <a:t>‘</a:t>
            </a:r>
            <a:r>
              <a:rPr lang="en-GB" sz="3600" b="0" dirty="0" err="1">
                <a:solidFill>
                  <a:srgbClr val="00B050"/>
                </a:solidFill>
                <a:latin typeface="+mj-lt"/>
              </a:rPr>
              <a:t>simeon</a:t>
            </a:r>
            <a:r>
              <a:rPr lang="en-GB" sz="3600" b="0" dirty="0">
                <a:solidFill>
                  <a:srgbClr val="00B050"/>
                </a:solidFill>
                <a:latin typeface="+mj-lt"/>
              </a:rPr>
              <a:t>’: discussion topics</a:t>
            </a:r>
          </a:p>
        </p:txBody>
      </p:sp>
      <p:sp>
        <p:nvSpPr>
          <p:cNvPr id="3" name="Subtitle 2"/>
          <p:cNvSpPr>
            <a:spLocks noGrp="1"/>
          </p:cNvSpPr>
          <p:nvPr>
            <p:ph type="subTitle" sz="quarter" idx="1"/>
          </p:nvPr>
        </p:nvSpPr>
        <p:spPr>
          <a:xfrm>
            <a:off x="179512" y="1400382"/>
            <a:ext cx="4752975" cy="5399087"/>
          </a:xfrm>
        </p:spPr>
        <p:txBody>
          <a:bodyPr/>
          <a:lstStyle/>
          <a:p>
            <a:pPr algn="l">
              <a:defRPr/>
            </a:pPr>
            <a:r>
              <a:rPr lang="en-GB" sz="2400" dirty="0">
                <a:solidFill>
                  <a:srgbClr val="F1650F"/>
                </a:solidFill>
                <a:latin typeface="+mn-lt"/>
              </a:rPr>
              <a:t>CONSIDER</a:t>
            </a:r>
            <a:r>
              <a:rPr lang="en-GB" sz="2400" dirty="0">
                <a:solidFill>
                  <a:srgbClr val="00B050"/>
                </a:solidFill>
                <a:latin typeface="+mn-lt"/>
              </a:rPr>
              <a:t> </a:t>
            </a:r>
          </a:p>
          <a:p>
            <a:pPr marL="457200" indent="-457200" algn="l">
              <a:buClr>
                <a:schemeClr val="accent2"/>
              </a:buClr>
              <a:buFont typeface="Arial" pitchFamily="34" charset="0"/>
              <a:buChar char="•"/>
              <a:defRPr/>
            </a:pPr>
            <a:r>
              <a:rPr lang="en-GB" sz="2400" dirty="0">
                <a:latin typeface="+mn-lt"/>
              </a:rPr>
              <a:t> </a:t>
            </a:r>
            <a:r>
              <a:rPr lang="en-GB" sz="2400" kern="1200" dirty="0">
                <a:latin typeface="+mn-lt"/>
              </a:rPr>
              <a:t>The participant observer (re Raymond Williams &amp; ‘The Migrant Returns’)</a:t>
            </a:r>
          </a:p>
          <a:p>
            <a:pPr marL="457200" indent="-457200" algn="l">
              <a:buClr>
                <a:schemeClr val="accent2"/>
              </a:buClr>
              <a:buFont typeface="Arial" pitchFamily="34" charset="0"/>
              <a:buChar char="•"/>
              <a:defRPr/>
            </a:pPr>
            <a:r>
              <a:rPr lang="en-GB" sz="2400" kern="1200" dirty="0">
                <a:latin typeface="+mn-lt"/>
              </a:rPr>
              <a:t>Conclusion? (re Chekhov &amp; the deliberate refusal to close a story )</a:t>
            </a:r>
          </a:p>
          <a:p>
            <a:pPr marL="457200" lvl="3" indent="-457200">
              <a:buFont typeface="Arial" pitchFamily="34" charset="0"/>
              <a:buChar char="•"/>
              <a:defRPr/>
            </a:pPr>
            <a:r>
              <a:rPr lang="en-GB" sz="2400" kern="1200" dirty="0">
                <a:latin typeface="+mn-lt"/>
                <a:ea typeface="+mn-ea"/>
                <a:cs typeface="+mn-cs"/>
              </a:rPr>
              <a:t>The increasing isolation of the narrator </a:t>
            </a:r>
          </a:p>
          <a:p>
            <a:pPr marL="457200" lvl="3" indent="-457200">
              <a:buFont typeface="Arial" pitchFamily="34" charset="0"/>
              <a:buChar char="•"/>
              <a:defRPr/>
            </a:pPr>
            <a:r>
              <a:rPr lang="en-GB" sz="2400" kern="1200" dirty="0">
                <a:latin typeface="+mn-lt"/>
                <a:ea typeface="+mn-ea"/>
                <a:cs typeface="+mn-cs"/>
              </a:rPr>
              <a:t>The one who does not understand - effect on the reader who does</a:t>
            </a:r>
          </a:p>
          <a:p>
            <a:pPr marL="0" lvl="3" indent="0">
              <a:buClr>
                <a:schemeClr val="hlink"/>
              </a:buClr>
              <a:buFont typeface="Arial" pitchFamily="34" charset="0"/>
              <a:buChar char="•"/>
              <a:defRPr/>
            </a:pPr>
            <a:endParaRPr lang="en-GB" sz="2400" dirty="0">
              <a:latin typeface="+mn-lt"/>
            </a:endParaRPr>
          </a:p>
          <a:p>
            <a:pPr marL="0" lvl="3" indent="0">
              <a:buClr>
                <a:schemeClr val="hlink"/>
              </a:buClr>
              <a:buFont typeface="Wingdings" pitchFamily="2" charset="2"/>
              <a:buNone/>
              <a:defRPr/>
            </a:pPr>
            <a:endParaRPr lang="en-GB" sz="2800" dirty="0">
              <a:latin typeface="+mn-lt"/>
            </a:endParaRPr>
          </a:p>
          <a:p>
            <a:pPr marL="0" lvl="3" indent="0">
              <a:buClr>
                <a:schemeClr val="hlink"/>
              </a:buClr>
              <a:buFont typeface="Arial" pitchFamily="34" charset="0"/>
              <a:buChar char="•"/>
              <a:defRPr/>
            </a:pPr>
            <a:endParaRPr lang="en-GB" sz="2400" dirty="0">
              <a:latin typeface="+mn-lt"/>
            </a:endParaRPr>
          </a:p>
          <a:p>
            <a:pPr algn="l">
              <a:buFont typeface="Arial" pitchFamily="34" charset="0"/>
              <a:buChar char="•"/>
              <a:defRPr/>
            </a:pPr>
            <a:endParaRPr lang="en-GB" sz="2400" dirty="0">
              <a:latin typeface="+mn-lt"/>
            </a:endParaRPr>
          </a:p>
          <a:p>
            <a:pPr algn="l">
              <a:defRPr/>
            </a:pPr>
            <a:endParaRPr lang="en-GB" sz="2400" dirty="0">
              <a:latin typeface="+mn-lt"/>
            </a:endParaRPr>
          </a:p>
        </p:txBody>
      </p:sp>
      <p:sp>
        <p:nvSpPr>
          <p:cNvPr id="4" name="Subtitle 2"/>
          <p:cNvSpPr txBox="1">
            <a:spLocks/>
          </p:cNvSpPr>
          <p:nvPr/>
        </p:nvSpPr>
        <p:spPr bwMode="auto">
          <a:xfrm>
            <a:off x="5076056" y="1616046"/>
            <a:ext cx="3888557" cy="4967758"/>
          </a:xfrm>
          <a:prstGeom prst="rect">
            <a:avLst/>
          </a:prstGeom>
          <a:noFill/>
          <a:ln w="9525">
            <a:noFill/>
            <a:miter lim="800000"/>
            <a:headEnd/>
            <a:tailEnd/>
          </a:ln>
          <a:effectLst/>
        </p:spPr>
        <p:txBody>
          <a:bodyPr/>
          <a:lstStyle/>
          <a:p>
            <a:pPr eaLnBrk="0" hangingPunct="0">
              <a:spcBef>
                <a:spcPct val="20000"/>
              </a:spcBef>
              <a:buClr>
                <a:schemeClr val="hlink"/>
              </a:buClr>
              <a:buSzPct val="70000"/>
              <a:buFont typeface="Wingdings" pitchFamily="2" charset="2"/>
              <a:buNone/>
              <a:defRPr/>
            </a:pPr>
            <a:endParaRPr lang="en-GB" sz="1000" kern="0" dirty="0">
              <a:effectLst>
                <a:outerShdw blurRad="38100" dist="38100" dir="2700000" algn="tl">
                  <a:srgbClr val="000000"/>
                </a:outerShdw>
              </a:effectLst>
              <a:latin typeface="+mn-lt"/>
            </a:endParaRPr>
          </a:p>
          <a:p>
            <a:pPr marL="457200" indent="-457200" eaLnBrk="0" hangingPunct="0">
              <a:spcBef>
                <a:spcPct val="20000"/>
              </a:spcBef>
              <a:buClr>
                <a:schemeClr val="accent2"/>
              </a:buClr>
              <a:buSzPct val="70000"/>
              <a:buFont typeface="Arial" pitchFamily="34" charset="0"/>
              <a:buChar char="•"/>
              <a:defRPr/>
            </a:pPr>
            <a:r>
              <a:rPr lang="en-GB" sz="2400" dirty="0">
                <a:latin typeface="+mn-lt"/>
              </a:rPr>
              <a:t>Innocence </a:t>
            </a:r>
            <a:r>
              <a:rPr lang="en-GB" sz="2400" dirty="0">
                <a:latin typeface="+mj-lt"/>
              </a:rPr>
              <a:t>&amp;</a:t>
            </a:r>
            <a:r>
              <a:rPr lang="en-GB" sz="2400" dirty="0">
                <a:latin typeface="+mn-lt"/>
              </a:rPr>
              <a:t> experience</a:t>
            </a:r>
            <a:endParaRPr lang="en-GB" sz="2800" dirty="0">
              <a:latin typeface="+mn-lt"/>
            </a:endParaRPr>
          </a:p>
          <a:p>
            <a:pPr marL="457200" indent="-457200" eaLnBrk="0" hangingPunct="0">
              <a:spcBef>
                <a:spcPct val="20000"/>
              </a:spcBef>
              <a:buClr>
                <a:schemeClr val="accent2"/>
              </a:buClr>
              <a:buSzPct val="70000"/>
              <a:buFont typeface="Arial" pitchFamily="34" charset="0"/>
              <a:buChar char="•"/>
              <a:defRPr/>
            </a:pPr>
            <a:r>
              <a:rPr lang="en-GB" sz="2400" kern="0" dirty="0">
                <a:effectLst>
                  <a:outerShdw blurRad="38100" dist="38100" dir="2700000" algn="tl">
                    <a:srgbClr val="000000"/>
                  </a:outerShdw>
                </a:effectLst>
                <a:latin typeface="+mn-lt"/>
              </a:rPr>
              <a:t>The goats</a:t>
            </a:r>
            <a:endParaRPr lang="en-GB" sz="2800" kern="0" dirty="0">
              <a:effectLst>
                <a:outerShdw blurRad="38100" dist="38100" dir="2700000" algn="tl">
                  <a:srgbClr val="000000"/>
                </a:outerShdw>
              </a:effectLst>
              <a:latin typeface="+mn-lt"/>
            </a:endParaRPr>
          </a:p>
          <a:p>
            <a:pPr marL="457200" indent="-457200" eaLnBrk="0" hangingPunct="0">
              <a:spcBef>
                <a:spcPct val="20000"/>
              </a:spcBef>
              <a:buClr>
                <a:schemeClr val="accent2"/>
              </a:buClr>
              <a:buSzPct val="70000"/>
              <a:buFont typeface="Arial" pitchFamily="34" charset="0"/>
              <a:buChar char="•"/>
              <a:defRPr/>
            </a:pPr>
            <a:r>
              <a:rPr lang="en-GB" sz="2400" kern="0" dirty="0">
                <a:effectLst>
                  <a:outerShdw blurRad="38100" dist="38100" dir="2700000" algn="tl">
                    <a:srgbClr val="000000"/>
                  </a:outerShdw>
                </a:effectLst>
                <a:latin typeface="+mn-lt"/>
              </a:rPr>
              <a:t>The children</a:t>
            </a:r>
            <a:endParaRPr lang="en-GB" sz="2800" kern="0" dirty="0">
              <a:effectLst>
                <a:outerShdw blurRad="38100" dist="38100" dir="2700000" algn="tl">
                  <a:srgbClr val="000000"/>
                </a:outerShdw>
              </a:effectLst>
              <a:latin typeface="+mn-lt"/>
            </a:endParaRPr>
          </a:p>
          <a:p>
            <a:pPr marL="457200" indent="-457200" eaLnBrk="0" hangingPunct="0">
              <a:spcBef>
                <a:spcPct val="20000"/>
              </a:spcBef>
              <a:buClr>
                <a:schemeClr val="accent2"/>
              </a:buClr>
              <a:buSzPct val="70000"/>
              <a:buFont typeface="Arial" pitchFamily="34" charset="0"/>
              <a:buChar char="•"/>
              <a:defRPr/>
            </a:pPr>
            <a:r>
              <a:rPr lang="en-GB" sz="2400" kern="0" dirty="0">
                <a:effectLst>
                  <a:outerShdw blurRad="38100" dist="38100" dir="2700000" algn="tl">
                    <a:srgbClr val="000000"/>
                  </a:outerShdw>
                </a:effectLst>
                <a:latin typeface="+mn-lt"/>
              </a:rPr>
              <a:t>The sisters</a:t>
            </a:r>
            <a:endParaRPr lang="en-GB" sz="2800" kern="0" dirty="0">
              <a:effectLst>
                <a:outerShdw blurRad="38100" dist="38100" dir="2700000" algn="tl">
                  <a:srgbClr val="000000"/>
                </a:outerShdw>
              </a:effectLst>
              <a:latin typeface="+mn-lt"/>
            </a:endParaRPr>
          </a:p>
          <a:p>
            <a:pPr marL="457200" indent="-457200" eaLnBrk="0" hangingPunct="0">
              <a:spcBef>
                <a:spcPct val="20000"/>
              </a:spcBef>
              <a:buClr>
                <a:schemeClr val="accent2"/>
              </a:buClr>
              <a:buSzPct val="70000"/>
              <a:buFont typeface="Arial" pitchFamily="34" charset="0"/>
              <a:buChar char="•"/>
              <a:defRPr/>
            </a:pPr>
            <a:r>
              <a:rPr lang="en-GB" sz="2400" kern="0" dirty="0">
                <a:effectLst>
                  <a:outerShdw blurRad="38100" dist="38100" dir="2700000" algn="tl">
                    <a:srgbClr val="000000"/>
                  </a:outerShdw>
                </a:effectLst>
                <a:latin typeface="+mn-lt"/>
              </a:rPr>
              <a:t>The significance of the house - increasing constriction of space</a:t>
            </a:r>
            <a:endParaRPr lang="en-GB" sz="2800" kern="0" dirty="0">
              <a:effectLst>
                <a:outerShdw blurRad="38100" dist="38100" dir="2700000" algn="tl">
                  <a:srgbClr val="000000"/>
                </a:outerShdw>
              </a:effectLst>
              <a:latin typeface="+mn-lt"/>
            </a:endParaRPr>
          </a:p>
          <a:p>
            <a:pPr marL="457200" indent="-457200" eaLnBrk="0" hangingPunct="0">
              <a:spcBef>
                <a:spcPct val="20000"/>
              </a:spcBef>
              <a:buClr>
                <a:schemeClr val="accent2"/>
              </a:buClr>
              <a:buSzPct val="70000"/>
              <a:buFont typeface="Arial" pitchFamily="34" charset="0"/>
              <a:buChar char="•"/>
              <a:defRPr/>
            </a:pPr>
            <a:r>
              <a:rPr lang="en-GB" sz="2400" kern="0" dirty="0">
                <a:effectLst>
                  <a:outerShdw blurRad="38100" dist="38100" dir="2700000" algn="tl">
                    <a:srgbClr val="000000"/>
                  </a:outerShdw>
                </a:effectLst>
                <a:latin typeface="+mn-lt"/>
              </a:rPr>
              <a:t>The song </a:t>
            </a:r>
            <a:r>
              <a:rPr lang="en-GB" sz="2400" dirty="0">
                <a:latin typeface="+mj-lt"/>
              </a:rPr>
              <a:t>&amp;</a:t>
            </a:r>
            <a:r>
              <a:rPr lang="en-GB" sz="2400" dirty="0"/>
              <a:t> </a:t>
            </a:r>
            <a:r>
              <a:rPr lang="en-GB" sz="2400" kern="0" dirty="0">
                <a:effectLst>
                  <a:outerShdw blurRad="38100" dist="38100" dir="2700000" algn="tl">
                    <a:srgbClr val="000000"/>
                  </a:outerShdw>
                </a:effectLst>
                <a:latin typeface="+mn-lt"/>
              </a:rPr>
              <a:t>its meaning </a:t>
            </a:r>
            <a:endParaRPr lang="en-GB" sz="2800" kern="0" dirty="0">
              <a:effectLst>
                <a:outerShdw blurRad="38100" dist="38100" dir="2700000" algn="tl">
                  <a:srgbClr val="000000"/>
                </a:outerShdw>
              </a:effectLst>
              <a:latin typeface="+mn-lt"/>
            </a:endParaRPr>
          </a:p>
          <a:p>
            <a:pPr eaLnBrk="0" hangingPunct="0">
              <a:spcBef>
                <a:spcPct val="20000"/>
              </a:spcBef>
              <a:buClr>
                <a:schemeClr val="hlink"/>
              </a:buClr>
              <a:buSzPct val="70000"/>
              <a:buFont typeface="Wingdings" pitchFamily="2" charset="2"/>
              <a:buNone/>
              <a:defRPr/>
            </a:pPr>
            <a:endParaRPr lang="en-GB" sz="2400" kern="0" dirty="0">
              <a:effectLst>
                <a:outerShdw blurRad="38100" dist="38100" dir="2700000" algn="tl">
                  <a:srgbClr val="000000"/>
                </a:outerShdw>
              </a:effectLst>
              <a:latin typeface="+mn-lt"/>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p:cNvSpPr/>
          <p:nvPr/>
        </p:nvSpPr>
        <p:spPr>
          <a:xfrm>
            <a:off x="7452320" y="1268760"/>
            <a:ext cx="481222" cy="369332"/>
          </a:xfrm>
          <a:prstGeom prst="rect">
            <a:avLst/>
          </a:prstGeom>
        </p:spPr>
        <p:txBody>
          <a:bodyPr wrap="none">
            <a:spAutoFit/>
          </a:bodyPr>
          <a:lstStyle/>
          <a:p>
            <a:r>
              <a:rPr lang="en-GB" dirty="0" smtClean="0"/>
              <a:t>P 5</a:t>
            </a:r>
            <a:endParaRPr lang="en-GB" dirty="0"/>
          </a:p>
        </p:txBody>
      </p:sp>
      <p:pic>
        <p:nvPicPr>
          <p:cNvPr id="2" name="Picture 1"/>
          <p:cNvPicPr>
            <a:picLocks noChangeAspect="1"/>
          </p:cNvPicPr>
          <p:nvPr/>
        </p:nvPicPr>
        <p:blipFill rotWithShape="1">
          <a:blip r:embed="rId2" cstate="print">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a:stretch/>
        </p:blipFill>
        <p:spPr>
          <a:xfrm>
            <a:off x="25261" y="116632"/>
            <a:ext cx="4618747" cy="4854932"/>
          </a:xfrm>
          <a:prstGeom prst="rect">
            <a:avLst/>
          </a:prstGeom>
        </p:spPr>
      </p:pic>
      <p:pic>
        <p:nvPicPr>
          <p:cNvPr id="3" name="Picture 2"/>
          <p:cNvPicPr>
            <a:picLocks noChangeAspect="1"/>
          </p:cNvPicPr>
          <p:nvPr/>
        </p:nvPicPr>
        <p:blipFill rotWithShape="1">
          <a:blip r:embed="rId4" cstate="print">
            <a:extLst>
              <a:ext uri="{BEBA8EAE-BF5A-486C-A8C5-ECC9F3942E4B}">
                <a14:imgProps xmlns:a14="http://schemas.microsoft.com/office/drawing/2010/main">
                  <a14:imgLayer r:embed="rId5">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a:stretch/>
        </p:blipFill>
        <p:spPr>
          <a:xfrm>
            <a:off x="4257163" y="4077072"/>
            <a:ext cx="4885022" cy="2304256"/>
          </a:xfrm>
          <a:prstGeom prst="rect">
            <a:avLst/>
          </a:prstGeom>
        </p:spPr>
      </p:pic>
    </p:spTree>
    <p:extLst>
      <p:ext uri="{BB962C8B-B14F-4D97-AF65-F5344CB8AC3E}">
        <p14:creationId xmlns:p14="http://schemas.microsoft.com/office/powerpoint/2010/main" val="2706862409"/>
      </p:ext>
    </p:extLst>
  </p:cSld>
  <p:clrMapOvr>
    <a:masterClrMapping/>
  </p:clrMapOvr>
</p:sld>
</file>

<file path=ppt/theme/theme1.xml><?xml version="1.0" encoding="utf-8"?>
<a:theme xmlns:a="http://schemas.openxmlformats.org/drawingml/2006/main" name="2_Stream">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Custom 2">
      <a:majorFont>
        <a:latin typeface="Felix Titling"/>
        <a:ea typeface=""/>
        <a:cs typeface=""/>
      </a:majorFont>
      <a:minorFont>
        <a:latin typeface="Century Gothic"/>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Stream 1">
        <a:dk1>
          <a:srgbClr val="000514"/>
        </a:dk1>
        <a:lt1>
          <a:srgbClr val="FFFFFF"/>
        </a:lt1>
        <a:dk2>
          <a:srgbClr val="003399"/>
        </a:dk2>
        <a:lt2>
          <a:srgbClr val="E5E5FF"/>
        </a:lt2>
        <a:accent1>
          <a:srgbClr val="0099CC"/>
        </a:accent1>
        <a:accent2>
          <a:srgbClr val="A886E0"/>
        </a:accent2>
        <a:accent3>
          <a:srgbClr val="AAADCA"/>
        </a:accent3>
        <a:accent4>
          <a:srgbClr val="DADADA"/>
        </a:accent4>
        <a:accent5>
          <a:srgbClr val="AACAE2"/>
        </a:accent5>
        <a:accent6>
          <a:srgbClr val="9879CB"/>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tream 2">
        <a:dk1>
          <a:srgbClr val="3E3E5C"/>
        </a:dk1>
        <a:lt1>
          <a:srgbClr val="FFFFFF"/>
        </a:lt1>
        <a:dk2>
          <a:srgbClr val="666699"/>
        </a:dk2>
        <a:lt2>
          <a:srgbClr val="DFDFE9"/>
        </a:lt2>
        <a:accent1>
          <a:srgbClr val="CC66FF"/>
        </a:accent1>
        <a:accent2>
          <a:srgbClr val="679ACD"/>
        </a:accent2>
        <a:accent3>
          <a:srgbClr val="B8B8CA"/>
        </a:accent3>
        <a:accent4>
          <a:srgbClr val="DADADA"/>
        </a:accent4>
        <a:accent5>
          <a:srgbClr val="E2B8FF"/>
        </a:accent5>
        <a:accent6>
          <a:srgbClr val="5D8BBA"/>
        </a:accent6>
        <a:hlink>
          <a:srgbClr val="CCECFF"/>
        </a:hlink>
        <a:folHlink>
          <a:srgbClr val="CCCCFF"/>
        </a:folHlink>
      </a:clrScheme>
      <a:clrMap bg1="dk2" tx1="lt1" bg2="dk1" tx2="lt2" accent1="accent1" accent2="accent2" accent3="accent3" accent4="accent4" accent5="accent5" accent6="accent6" hlink="hlink" folHlink="folHlink"/>
    </a:extraClrScheme>
    <a:extraClrScheme>
      <a:clrScheme name="Stream 3">
        <a:dk1>
          <a:srgbClr val="2A5400"/>
        </a:dk1>
        <a:lt1>
          <a:srgbClr val="FFFFFF"/>
        </a:lt1>
        <a:dk2>
          <a:srgbClr val="4A9400"/>
        </a:dk2>
        <a:lt2>
          <a:srgbClr val="BAE8BA"/>
        </a:lt2>
        <a:accent1>
          <a:srgbClr val="33CC33"/>
        </a:accent1>
        <a:accent2>
          <a:srgbClr val="99CC00"/>
        </a:accent2>
        <a:accent3>
          <a:srgbClr val="B1C8AA"/>
        </a:accent3>
        <a:accent4>
          <a:srgbClr val="DADADA"/>
        </a:accent4>
        <a:accent5>
          <a:srgbClr val="ADE2AD"/>
        </a:accent5>
        <a:accent6>
          <a:srgbClr val="8AB900"/>
        </a:accent6>
        <a:hlink>
          <a:srgbClr val="99FF33"/>
        </a:hlink>
        <a:folHlink>
          <a:srgbClr val="FFFF99"/>
        </a:folHlink>
      </a:clrScheme>
      <a:clrMap bg1="dk2" tx1="lt1" bg2="dk1" tx2="lt2" accent1="accent1" accent2="accent2" accent3="accent3" accent4="accent4" accent5="accent5" accent6="accent6" hlink="hlink" folHlink="folHlink"/>
    </a:extraClrScheme>
    <a:extraClrScheme>
      <a:clrScheme name="Stream 4">
        <a:dk1>
          <a:srgbClr val="000000"/>
        </a:dk1>
        <a:lt1>
          <a:srgbClr val="FFFFFF"/>
        </a:lt1>
        <a:dk2>
          <a:srgbClr val="51596D"/>
        </a:dk2>
        <a:lt2>
          <a:srgbClr val="DDDDDD"/>
        </a:lt2>
        <a:accent1>
          <a:srgbClr val="787E8A"/>
        </a:accent1>
        <a:accent2>
          <a:srgbClr val="339966"/>
        </a:accent2>
        <a:accent3>
          <a:srgbClr val="B3B5BA"/>
        </a:accent3>
        <a:accent4>
          <a:srgbClr val="DADADA"/>
        </a:accent4>
        <a:accent5>
          <a:srgbClr val="BEC0C4"/>
        </a:accent5>
        <a:accent6>
          <a:srgbClr val="2D8A5C"/>
        </a:accent6>
        <a:hlink>
          <a:srgbClr val="00FFFF"/>
        </a:hlink>
        <a:folHlink>
          <a:srgbClr val="74B6D0"/>
        </a:folHlink>
      </a:clrScheme>
      <a:clrMap bg1="dk2" tx1="lt1" bg2="dk1" tx2="lt2" accent1="accent1" accent2="accent2" accent3="accent3" accent4="accent4" accent5="accent5" accent6="accent6" hlink="hlink" folHlink="folHlink"/>
    </a:extraClrScheme>
    <a:extraClrScheme>
      <a:clrScheme name="Stream 5">
        <a:dk1>
          <a:srgbClr val="5C1F00"/>
        </a:dk1>
        <a:lt1>
          <a:srgbClr val="FFFFFF"/>
        </a:lt1>
        <a:dk2>
          <a:srgbClr val="8C0000"/>
        </a:dk2>
        <a:lt2>
          <a:srgbClr val="DFD293"/>
        </a:lt2>
        <a:accent1>
          <a:srgbClr val="FF6845"/>
        </a:accent1>
        <a:accent2>
          <a:srgbClr val="BE7960"/>
        </a:accent2>
        <a:accent3>
          <a:srgbClr val="C5AAAA"/>
        </a:accent3>
        <a:accent4>
          <a:srgbClr val="DADADA"/>
        </a:accent4>
        <a:accent5>
          <a:srgbClr val="FFB9B0"/>
        </a:accent5>
        <a:accent6>
          <a:srgbClr val="AC6D56"/>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Stream 6">
        <a:dk1>
          <a:srgbClr val="5E4444"/>
        </a:dk1>
        <a:lt1>
          <a:srgbClr val="F7F3F3"/>
        </a:lt1>
        <a:dk2>
          <a:srgbClr val="8A6362"/>
        </a:dk2>
        <a:lt2>
          <a:srgbClr val="D8C1BA"/>
        </a:lt2>
        <a:accent1>
          <a:srgbClr val="CC6600"/>
        </a:accent1>
        <a:accent2>
          <a:srgbClr val="C16059"/>
        </a:accent2>
        <a:accent3>
          <a:srgbClr val="C4B7B7"/>
        </a:accent3>
        <a:accent4>
          <a:srgbClr val="D3D0D0"/>
        </a:accent4>
        <a:accent5>
          <a:srgbClr val="E2B8AA"/>
        </a:accent5>
        <a:accent6>
          <a:srgbClr val="AF5650"/>
        </a:accent6>
        <a:hlink>
          <a:srgbClr val="FFCC00"/>
        </a:hlink>
        <a:folHlink>
          <a:srgbClr val="CBB557"/>
        </a:folHlink>
      </a:clrScheme>
      <a:clrMap bg1="dk2" tx1="lt1" bg2="dk1" tx2="lt2" accent1="accent1" accent2="accent2" accent3="accent3" accent4="accent4" accent5="accent5" accent6="accent6" hlink="hlink" folHlink="folHlink"/>
    </a:extraClrScheme>
    <a:extraClrScheme>
      <a:clrScheme name="Stream 7">
        <a:dk1>
          <a:srgbClr val="7F6737"/>
        </a:dk1>
        <a:lt1>
          <a:srgbClr val="FFFFFF"/>
        </a:lt1>
        <a:dk2>
          <a:srgbClr val="BFA673"/>
        </a:dk2>
        <a:lt2>
          <a:srgbClr val="E6E3AA"/>
        </a:lt2>
        <a:accent1>
          <a:srgbClr val="FFCC00"/>
        </a:accent1>
        <a:accent2>
          <a:srgbClr val="808000"/>
        </a:accent2>
        <a:accent3>
          <a:srgbClr val="DCD0BC"/>
        </a:accent3>
        <a:accent4>
          <a:srgbClr val="DADADA"/>
        </a:accent4>
        <a:accent5>
          <a:srgbClr val="FFE2AA"/>
        </a:accent5>
        <a:accent6>
          <a:srgbClr val="737300"/>
        </a:accent6>
        <a:hlink>
          <a:srgbClr val="784700"/>
        </a:hlink>
        <a:folHlink>
          <a:srgbClr val="9A7200"/>
        </a:folHlink>
      </a:clrScheme>
      <a:clrMap bg1="dk2" tx1="lt1" bg2="dk1" tx2="lt2" accent1="accent1" accent2="accent2" accent3="accent3" accent4="accent4" accent5="accent5" accent6="accent6" hlink="hlink" folHlink="folHlink"/>
    </a:extraClrScheme>
    <a:extraClrScheme>
      <a:clrScheme name="Stream 8">
        <a:dk1>
          <a:srgbClr val="4B2500"/>
        </a:dk1>
        <a:lt1>
          <a:srgbClr val="F9F0D3"/>
        </a:lt1>
        <a:dk2>
          <a:srgbClr val="A69564"/>
        </a:dk2>
        <a:lt2>
          <a:srgbClr val="EFDEAF"/>
        </a:lt2>
        <a:accent1>
          <a:srgbClr val="FFFFE3"/>
        </a:accent1>
        <a:accent2>
          <a:srgbClr val="BFBFA7"/>
        </a:accent2>
        <a:accent3>
          <a:srgbClr val="FBF6E6"/>
        </a:accent3>
        <a:accent4>
          <a:srgbClr val="3F1E00"/>
        </a:accent4>
        <a:accent5>
          <a:srgbClr val="FFFFEF"/>
        </a:accent5>
        <a:accent6>
          <a:srgbClr val="ADAD97"/>
        </a:accent6>
        <a:hlink>
          <a:srgbClr val="7B6D47"/>
        </a:hlink>
        <a:folHlink>
          <a:srgbClr val="A99D2F"/>
        </a:folHlink>
      </a:clrScheme>
      <a:clrMap bg1="lt1" tx1="dk1" bg2="lt2" tx2="dk2" accent1="accent1" accent2="accent2" accent3="accent3" accent4="accent4" accent5="accent5" accent6="accent6" hlink="hlink" folHlink="folHlink"/>
    </a:extraClrScheme>
    <a:extraClrScheme>
      <a:clrScheme name="Stream 9">
        <a:dk1>
          <a:srgbClr val="000000"/>
        </a:dk1>
        <a:lt1>
          <a:srgbClr val="FFFFFF"/>
        </a:lt1>
        <a:dk2>
          <a:srgbClr val="000000"/>
        </a:dk2>
        <a:lt2>
          <a:srgbClr val="808080"/>
        </a:lt2>
        <a:accent1>
          <a:srgbClr val="CCECFF"/>
        </a:accent1>
        <a:accent2>
          <a:srgbClr val="333399"/>
        </a:accent2>
        <a:accent3>
          <a:srgbClr val="FFFFFF"/>
        </a:accent3>
        <a:accent4>
          <a:srgbClr val="000000"/>
        </a:accent4>
        <a:accent5>
          <a:srgbClr val="E2F4FF"/>
        </a:accent5>
        <a:accent6>
          <a:srgbClr val="2D2D8A"/>
        </a:accent6>
        <a:hlink>
          <a:srgbClr val="6600FF"/>
        </a:hlink>
        <a:folHlink>
          <a:srgbClr val="0099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themeOverride>
</file>

<file path=docProps/app.xml><?xml version="1.0" encoding="utf-8"?>
<Properties xmlns="http://schemas.openxmlformats.org/officeDocument/2006/extended-properties" xmlns:vt="http://schemas.openxmlformats.org/officeDocument/2006/docPropsVTypes">
  <Template/>
  <TotalTime>1659</TotalTime>
  <Words>737</Words>
  <Application>Microsoft Office PowerPoint</Application>
  <PresentationFormat>On-screen Show (4:3)</PresentationFormat>
  <Paragraphs>78</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Century Gothic</vt:lpstr>
      <vt:lpstr>Felix Titling</vt:lpstr>
      <vt:lpstr>Garamond</vt:lpstr>
      <vt:lpstr>Wingdings</vt:lpstr>
      <vt:lpstr>2_Stream</vt:lpstr>
      <vt:lpstr> More Chekhov than Chips            GWYN THOMAS, ‘simeon’ THE INTERIOR LIFE  (THE DARK PHILOSOPHERS, 1946)</vt:lpstr>
      <vt:lpstr>LEARNING OUTCOMES</vt:lpstr>
      <vt:lpstr>INFLUENCE OF CHEKHOV &amp; BRECHT </vt:lpstr>
      <vt:lpstr>PowerPoint Presentation</vt:lpstr>
      <vt:lpstr>A minor  literature: deleuze &amp; guattari (1975)</vt:lpstr>
      <vt:lpstr>minor  literature (2)</vt:lpstr>
      <vt:lpstr>minor  literature (3)</vt:lpstr>
      <vt:lpstr>minor  literature (3 CON’T)</vt:lpstr>
      <vt:lpstr>PowerPoint Presentation</vt:lpstr>
      <vt:lpstr>Aestheticising/complicating  space:</vt:lpstr>
      <vt:lpstr>the name-of-the-father</vt:lpstr>
      <vt:lpstr>PowerPoint Presentation</vt:lpstr>
      <vt:lpstr>the emasculating effect of poverty</vt:lpstr>
      <vt:lpstr>PowerPoint Presentation</vt:lpstr>
      <vt:lpstr>‘simeon’: discussion topics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dc:creator>
  <cp:lastModifiedBy>Jeni Williams</cp:lastModifiedBy>
  <cp:revision>97</cp:revision>
  <dcterms:created xsi:type="dcterms:W3CDTF">1601-01-01T00:00:00Z</dcterms:created>
  <dcterms:modified xsi:type="dcterms:W3CDTF">2020-01-10T10:08:43Z</dcterms:modified>
</cp:coreProperties>
</file>