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1" d="100"/>
          <a:sy n="71" d="100"/>
        </p:scale>
        <p:origin x="11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F116E3-8645-4F64-BDEA-2268A218CD4A}"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F0EE8FC4-6C4F-4E34-83CA-996CEA2A8BB5}">
      <dgm:prSet custT="1"/>
      <dgm:spPr/>
      <dgm:t>
        <a:bodyPr/>
        <a:lstStyle/>
        <a:p>
          <a:r>
            <a:rPr lang="en-GB" sz="1800" dirty="0">
              <a:latin typeface="Times New Roman" panose="02020603050405020304" pitchFamily="18" charset="0"/>
              <a:cs typeface="Times New Roman" panose="02020603050405020304" pitchFamily="18" charset="0"/>
            </a:rPr>
            <a:t>Socially, the Uk’s population is projected to reach approximately 69.5 million by mid-2025, reflecting a growing customer base (</a:t>
          </a:r>
          <a:r>
            <a:rPr lang="en-GB" sz="1800" dirty="0" err="1">
              <a:latin typeface="Times New Roman" panose="02020603050405020304" pitchFamily="18" charset="0"/>
              <a:cs typeface="Times New Roman" panose="02020603050405020304" pitchFamily="18" charset="0"/>
            </a:rPr>
            <a:t>Worldometers</a:t>
          </a:r>
          <a:r>
            <a:rPr lang="en-GB" sz="1800" dirty="0">
              <a:latin typeface="Times New Roman" panose="02020603050405020304" pitchFamily="18" charset="0"/>
              <a:cs typeface="Times New Roman" panose="02020603050405020304" pitchFamily="18" charset="0"/>
            </a:rPr>
            <a:t>, 2025). Consumers are increasingly adopting sustainable lifestyles, which enhances the demand for eco-friendly household products</a:t>
          </a:r>
          <a:r>
            <a:rPr lang="en-GB" sz="1600" dirty="0"/>
            <a:t>. </a:t>
          </a:r>
          <a:endParaRPr lang="en-US" sz="1600" dirty="0"/>
        </a:p>
      </dgm:t>
    </dgm:pt>
    <dgm:pt modelId="{D0FCEE3F-8439-49B0-B1DF-6E13AD0BEE7D}" type="parTrans" cxnId="{8FA695D9-8A92-4F7B-A09C-7B0B51DCCBCD}">
      <dgm:prSet/>
      <dgm:spPr/>
      <dgm:t>
        <a:bodyPr/>
        <a:lstStyle/>
        <a:p>
          <a:endParaRPr lang="en-US"/>
        </a:p>
      </dgm:t>
    </dgm:pt>
    <dgm:pt modelId="{E26B2CD2-F7FD-4243-AD6D-3540C28DD128}" type="sibTrans" cxnId="{8FA695D9-8A92-4F7B-A09C-7B0B51DCCBCD}">
      <dgm:prSet/>
      <dgm:spPr/>
      <dgm:t>
        <a:bodyPr/>
        <a:lstStyle/>
        <a:p>
          <a:endParaRPr lang="en-US"/>
        </a:p>
      </dgm:t>
    </dgm:pt>
    <dgm:pt modelId="{9BDBBC17-F4F0-4881-AB6F-DE9A78301752}">
      <dgm:prSet custT="1"/>
      <dgm:spPr/>
      <dgm:t>
        <a:bodyPr/>
        <a:lstStyle/>
        <a:p>
          <a:r>
            <a:rPr lang="en-GB" sz="1800" dirty="0">
              <a:latin typeface="Times New Roman" panose="02020603050405020304" pitchFamily="18" charset="0"/>
              <a:cs typeface="Times New Roman" panose="02020603050405020304" pitchFamily="18" charset="0"/>
            </a:rPr>
            <a:t>Technologically, the UK government’s investment of £3.5 billion in science and technology encourages innovation and digital growth (government of UK, 2025). The green habit will leverage digital tools, AI integration, and online retail platforms to optimize efficiency and customer engagement. This alignment of social trends and technological advancements positions the company to capture a significant share of the environmentally conscious market (Agrawal et al., 2022).</a:t>
          </a:r>
          <a:endParaRPr lang="en-US" sz="1800" dirty="0">
            <a:latin typeface="Times New Roman" panose="02020603050405020304" pitchFamily="18" charset="0"/>
            <a:cs typeface="Times New Roman" panose="02020603050405020304" pitchFamily="18" charset="0"/>
          </a:endParaRPr>
        </a:p>
      </dgm:t>
    </dgm:pt>
    <dgm:pt modelId="{D4BC0312-4B3A-4E44-A914-3E9E686566EB}" type="parTrans" cxnId="{5ECC4D8B-A483-4600-B81F-CADC82688436}">
      <dgm:prSet/>
      <dgm:spPr/>
      <dgm:t>
        <a:bodyPr/>
        <a:lstStyle/>
        <a:p>
          <a:endParaRPr lang="en-US"/>
        </a:p>
      </dgm:t>
    </dgm:pt>
    <dgm:pt modelId="{35679D9E-4A77-4410-95D2-4B1CAB3E596D}" type="sibTrans" cxnId="{5ECC4D8B-A483-4600-B81F-CADC82688436}">
      <dgm:prSet/>
      <dgm:spPr/>
      <dgm:t>
        <a:bodyPr/>
        <a:lstStyle/>
        <a:p>
          <a:endParaRPr lang="en-US"/>
        </a:p>
      </dgm:t>
    </dgm:pt>
    <dgm:pt modelId="{73D57BD7-AF70-499F-B60E-A581EEA10A29}" type="pres">
      <dgm:prSet presAssocID="{1EF116E3-8645-4F64-BDEA-2268A218CD4A}" presName="hierChild1" presStyleCnt="0">
        <dgm:presLayoutVars>
          <dgm:chPref val="1"/>
          <dgm:dir/>
          <dgm:animOne val="branch"/>
          <dgm:animLvl val="lvl"/>
          <dgm:resizeHandles/>
        </dgm:presLayoutVars>
      </dgm:prSet>
      <dgm:spPr/>
    </dgm:pt>
    <dgm:pt modelId="{4CEA1748-C207-454F-8A95-1CA8FA32FD29}" type="pres">
      <dgm:prSet presAssocID="{F0EE8FC4-6C4F-4E34-83CA-996CEA2A8BB5}" presName="hierRoot1" presStyleCnt="0"/>
      <dgm:spPr/>
    </dgm:pt>
    <dgm:pt modelId="{49EE4DBB-6ABB-40AC-B327-016DAB158B80}" type="pres">
      <dgm:prSet presAssocID="{F0EE8FC4-6C4F-4E34-83CA-996CEA2A8BB5}" presName="composite" presStyleCnt="0"/>
      <dgm:spPr/>
    </dgm:pt>
    <dgm:pt modelId="{F5AB64D8-184C-4676-BD6F-BA41931F7276}" type="pres">
      <dgm:prSet presAssocID="{F0EE8FC4-6C4F-4E34-83CA-996CEA2A8BB5}" presName="background" presStyleLbl="node0" presStyleIdx="0" presStyleCnt="2"/>
      <dgm:spPr/>
    </dgm:pt>
    <dgm:pt modelId="{68097DBE-A971-4625-B28A-8388EE258FBC}" type="pres">
      <dgm:prSet presAssocID="{F0EE8FC4-6C4F-4E34-83CA-996CEA2A8BB5}" presName="text" presStyleLbl="fgAcc0" presStyleIdx="0" presStyleCnt="2">
        <dgm:presLayoutVars>
          <dgm:chPref val="3"/>
        </dgm:presLayoutVars>
      </dgm:prSet>
      <dgm:spPr/>
    </dgm:pt>
    <dgm:pt modelId="{EE77E58E-B2A5-4AC7-9DDD-BB8A7D454D92}" type="pres">
      <dgm:prSet presAssocID="{F0EE8FC4-6C4F-4E34-83CA-996CEA2A8BB5}" presName="hierChild2" presStyleCnt="0"/>
      <dgm:spPr/>
    </dgm:pt>
    <dgm:pt modelId="{78FEEC71-6082-4C8F-A77B-E550ED281EC0}" type="pres">
      <dgm:prSet presAssocID="{9BDBBC17-F4F0-4881-AB6F-DE9A78301752}" presName="hierRoot1" presStyleCnt="0"/>
      <dgm:spPr/>
    </dgm:pt>
    <dgm:pt modelId="{D12AE961-BAEE-47E1-B655-BDFC60DAD653}" type="pres">
      <dgm:prSet presAssocID="{9BDBBC17-F4F0-4881-AB6F-DE9A78301752}" presName="composite" presStyleCnt="0"/>
      <dgm:spPr/>
    </dgm:pt>
    <dgm:pt modelId="{CB269140-D2CC-4818-B06D-2BBFA7886D2A}" type="pres">
      <dgm:prSet presAssocID="{9BDBBC17-F4F0-4881-AB6F-DE9A78301752}" presName="background" presStyleLbl="node0" presStyleIdx="1" presStyleCnt="2"/>
      <dgm:spPr/>
    </dgm:pt>
    <dgm:pt modelId="{99B0AECD-5CFF-42C1-8DF5-C5A300C8ECA7}" type="pres">
      <dgm:prSet presAssocID="{9BDBBC17-F4F0-4881-AB6F-DE9A78301752}" presName="text" presStyleLbl="fgAcc0" presStyleIdx="1" presStyleCnt="2">
        <dgm:presLayoutVars>
          <dgm:chPref val="3"/>
        </dgm:presLayoutVars>
      </dgm:prSet>
      <dgm:spPr/>
    </dgm:pt>
    <dgm:pt modelId="{7282B1C2-3B49-4299-87E0-9EDDD1BBCFE5}" type="pres">
      <dgm:prSet presAssocID="{9BDBBC17-F4F0-4881-AB6F-DE9A78301752}" presName="hierChild2" presStyleCnt="0"/>
      <dgm:spPr/>
    </dgm:pt>
  </dgm:ptLst>
  <dgm:cxnLst>
    <dgm:cxn modelId="{9F940410-BF65-4C39-A24A-795769922069}" type="presOf" srcId="{1EF116E3-8645-4F64-BDEA-2268A218CD4A}" destId="{73D57BD7-AF70-499F-B60E-A581EEA10A29}" srcOrd="0" destOrd="0" presId="urn:microsoft.com/office/officeart/2005/8/layout/hierarchy1"/>
    <dgm:cxn modelId="{CA7D1062-71AF-4887-AB98-DAAD655782DD}" type="presOf" srcId="{9BDBBC17-F4F0-4881-AB6F-DE9A78301752}" destId="{99B0AECD-5CFF-42C1-8DF5-C5A300C8ECA7}" srcOrd="0" destOrd="0" presId="urn:microsoft.com/office/officeart/2005/8/layout/hierarchy1"/>
    <dgm:cxn modelId="{5ECC4D8B-A483-4600-B81F-CADC82688436}" srcId="{1EF116E3-8645-4F64-BDEA-2268A218CD4A}" destId="{9BDBBC17-F4F0-4881-AB6F-DE9A78301752}" srcOrd="1" destOrd="0" parTransId="{D4BC0312-4B3A-4E44-A914-3E9E686566EB}" sibTransId="{35679D9E-4A77-4410-95D2-4B1CAB3E596D}"/>
    <dgm:cxn modelId="{312CBBB8-8A74-429F-BD6E-0FC024644B27}" type="presOf" srcId="{F0EE8FC4-6C4F-4E34-83CA-996CEA2A8BB5}" destId="{68097DBE-A971-4625-B28A-8388EE258FBC}" srcOrd="0" destOrd="0" presId="urn:microsoft.com/office/officeart/2005/8/layout/hierarchy1"/>
    <dgm:cxn modelId="{8FA695D9-8A92-4F7B-A09C-7B0B51DCCBCD}" srcId="{1EF116E3-8645-4F64-BDEA-2268A218CD4A}" destId="{F0EE8FC4-6C4F-4E34-83CA-996CEA2A8BB5}" srcOrd="0" destOrd="0" parTransId="{D0FCEE3F-8439-49B0-B1DF-6E13AD0BEE7D}" sibTransId="{E26B2CD2-F7FD-4243-AD6D-3540C28DD128}"/>
    <dgm:cxn modelId="{B0510217-EE8F-4625-8DC7-B5A275DE882A}" type="presParOf" srcId="{73D57BD7-AF70-499F-B60E-A581EEA10A29}" destId="{4CEA1748-C207-454F-8A95-1CA8FA32FD29}" srcOrd="0" destOrd="0" presId="urn:microsoft.com/office/officeart/2005/8/layout/hierarchy1"/>
    <dgm:cxn modelId="{D46BA523-52CD-435F-BB53-29C0708A387A}" type="presParOf" srcId="{4CEA1748-C207-454F-8A95-1CA8FA32FD29}" destId="{49EE4DBB-6ABB-40AC-B327-016DAB158B80}" srcOrd="0" destOrd="0" presId="urn:microsoft.com/office/officeart/2005/8/layout/hierarchy1"/>
    <dgm:cxn modelId="{B439815E-445D-4B95-BF61-201858A93F6E}" type="presParOf" srcId="{49EE4DBB-6ABB-40AC-B327-016DAB158B80}" destId="{F5AB64D8-184C-4676-BD6F-BA41931F7276}" srcOrd="0" destOrd="0" presId="urn:microsoft.com/office/officeart/2005/8/layout/hierarchy1"/>
    <dgm:cxn modelId="{BD269BE6-D94D-42C2-8C20-CB474DA07B7F}" type="presParOf" srcId="{49EE4DBB-6ABB-40AC-B327-016DAB158B80}" destId="{68097DBE-A971-4625-B28A-8388EE258FBC}" srcOrd="1" destOrd="0" presId="urn:microsoft.com/office/officeart/2005/8/layout/hierarchy1"/>
    <dgm:cxn modelId="{6B559A03-FDCC-415B-A191-DA872B8CCA55}" type="presParOf" srcId="{4CEA1748-C207-454F-8A95-1CA8FA32FD29}" destId="{EE77E58E-B2A5-4AC7-9DDD-BB8A7D454D92}" srcOrd="1" destOrd="0" presId="urn:microsoft.com/office/officeart/2005/8/layout/hierarchy1"/>
    <dgm:cxn modelId="{0D3E0C41-8A13-44B0-8D76-FD19DFE85900}" type="presParOf" srcId="{73D57BD7-AF70-499F-B60E-A581EEA10A29}" destId="{78FEEC71-6082-4C8F-A77B-E550ED281EC0}" srcOrd="1" destOrd="0" presId="urn:microsoft.com/office/officeart/2005/8/layout/hierarchy1"/>
    <dgm:cxn modelId="{08BCACA1-AFA2-41A7-8F48-0F7933C1968D}" type="presParOf" srcId="{78FEEC71-6082-4C8F-A77B-E550ED281EC0}" destId="{D12AE961-BAEE-47E1-B655-BDFC60DAD653}" srcOrd="0" destOrd="0" presId="urn:microsoft.com/office/officeart/2005/8/layout/hierarchy1"/>
    <dgm:cxn modelId="{3FCEA81F-37F7-4870-ADB7-C16762C44DC1}" type="presParOf" srcId="{D12AE961-BAEE-47E1-B655-BDFC60DAD653}" destId="{CB269140-D2CC-4818-B06D-2BBFA7886D2A}" srcOrd="0" destOrd="0" presId="urn:microsoft.com/office/officeart/2005/8/layout/hierarchy1"/>
    <dgm:cxn modelId="{C0D8328F-9538-48DE-B0C7-45E10853DA17}" type="presParOf" srcId="{D12AE961-BAEE-47E1-B655-BDFC60DAD653}" destId="{99B0AECD-5CFF-42C1-8DF5-C5A300C8ECA7}" srcOrd="1" destOrd="0" presId="urn:microsoft.com/office/officeart/2005/8/layout/hierarchy1"/>
    <dgm:cxn modelId="{7D4ECA6A-8109-4A1E-9631-2B5189746351}" type="presParOf" srcId="{78FEEC71-6082-4C8F-A77B-E550ED281EC0}" destId="{7282B1C2-3B49-4299-87E0-9EDDD1BBCFE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5C281B-84B5-4A5C-A0B6-E567B22E551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E191A5-00C2-4DA1-B5CB-410ECF0786FF}">
      <dgm:prSet custT="1"/>
      <dgm:spPr/>
      <dgm:t>
        <a:bodyPr/>
        <a:lstStyle/>
        <a:p>
          <a:pPr>
            <a:lnSpc>
              <a:spcPct val="100000"/>
            </a:lnSpc>
          </a:pPr>
          <a:r>
            <a:rPr lang="en-GB" sz="1800" dirty="0">
              <a:latin typeface="Times New Roman" panose="02020603050405020304" pitchFamily="18" charset="0"/>
              <a:cs typeface="Times New Roman" panose="02020603050405020304" pitchFamily="18" charset="0"/>
            </a:rPr>
            <a:t>Environmental sustainability is a key concern in the UK, with the government implementing strict environmental policies such as the sustainable development management plan to reduce carbon emissions (government of UK, 2022). The green habit directly supports these goals by promoting reusable and biodegradable products.</a:t>
          </a:r>
          <a:endParaRPr lang="en-US" sz="1800" dirty="0">
            <a:latin typeface="Times New Roman" panose="02020603050405020304" pitchFamily="18" charset="0"/>
            <a:cs typeface="Times New Roman" panose="02020603050405020304" pitchFamily="18" charset="0"/>
          </a:endParaRPr>
        </a:p>
      </dgm:t>
    </dgm:pt>
    <dgm:pt modelId="{B769BE6E-0463-46E8-83BD-5C1C4C9A7121}" type="parTrans" cxnId="{17537967-7040-4FB8-A5F4-C384816A5A12}">
      <dgm:prSet/>
      <dgm:spPr/>
      <dgm:t>
        <a:bodyPr/>
        <a:lstStyle/>
        <a:p>
          <a:endParaRPr lang="en-US"/>
        </a:p>
      </dgm:t>
    </dgm:pt>
    <dgm:pt modelId="{B774E023-B20E-4B6D-A7FB-F5F972CB6D22}" type="sibTrans" cxnId="{17537967-7040-4FB8-A5F4-C384816A5A12}">
      <dgm:prSet/>
      <dgm:spPr/>
      <dgm:t>
        <a:bodyPr/>
        <a:lstStyle/>
        <a:p>
          <a:endParaRPr lang="en-US"/>
        </a:p>
      </dgm:t>
    </dgm:pt>
    <dgm:pt modelId="{8DE227C3-1243-45DC-8DA8-C3F929AEFE78}">
      <dgm:prSet custT="1"/>
      <dgm:spPr/>
      <dgm:t>
        <a:bodyPr/>
        <a:lstStyle/>
        <a:p>
          <a:pPr>
            <a:lnSpc>
              <a:spcPct val="100000"/>
            </a:lnSpc>
          </a:pPr>
          <a:r>
            <a:rPr lang="en-GB" sz="1800" dirty="0">
              <a:latin typeface="Times New Roman" panose="02020603050405020304" pitchFamily="18" charset="0"/>
              <a:cs typeface="Times New Roman" panose="02020603050405020304" pitchFamily="18" charset="0"/>
            </a:rPr>
            <a:t>Legally, the company must comply with the health and safety exec025utive (HSE, 2025) standards, corporate regulations, and consumer protection laws. Ensuring compliance will strengthen the company’s credibility and prevent potential legal risks. These environmental and legal contexts reinforce the company’s mission of promoting sustainability through responsible business practices (government of UK, 2022; HSE, 2).</a:t>
          </a:r>
          <a:endParaRPr lang="en-US" sz="1800" dirty="0">
            <a:latin typeface="Times New Roman" panose="02020603050405020304" pitchFamily="18" charset="0"/>
            <a:cs typeface="Times New Roman" panose="02020603050405020304" pitchFamily="18" charset="0"/>
          </a:endParaRPr>
        </a:p>
      </dgm:t>
    </dgm:pt>
    <dgm:pt modelId="{CBDF6337-EB82-43E2-A950-1DA1DECC4108}" type="parTrans" cxnId="{ECB401BB-F9E9-4E17-BF8E-F00D31DD9A16}">
      <dgm:prSet/>
      <dgm:spPr/>
      <dgm:t>
        <a:bodyPr/>
        <a:lstStyle/>
        <a:p>
          <a:endParaRPr lang="en-US"/>
        </a:p>
      </dgm:t>
    </dgm:pt>
    <dgm:pt modelId="{6366B116-1233-489B-B48E-72E0EE79D294}" type="sibTrans" cxnId="{ECB401BB-F9E9-4E17-BF8E-F00D31DD9A16}">
      <dgm:prSet/>
      <dgm:spPr/>
      <dgm:t>
        <a:bodyPr/>
        <a:lstStyle/>
        <a:p>
          <a:endParaRPr lang="en-US"/>
        </a:p>
      </dgm:t>
    </dgm:pt>
    <dgm:pt modelId="{8FB0258A-050C-4BF3-A201-BC7E1D09EB30}" type="pres">
      <dgm:prSet presAssocID="{A05C281B-84B5-4A5C-A0B6-E567B22E5516}" presName="root" presStyleCnt="0">
        <dgm:presLayoutVars>
          <dgm:dir/>
          <dgm:resizeHandles val="exact"/>
        </dgm:presLayoutVars>
      </dgm:prSet>
      <dgm:spPr/>
    </dgm:pt>
    <dgm:pt modelId="{9C51330C-9CDF-4D88-BFB8-2B923A7D1F73}" type="pres">
      <dgm:prSet presAssocID="{64E191A5-00C2-4DA1-B5CB-410ECF0786FF}" presName="compNode" presStyleCnt="0"/>
      <dgm:spPr/>
    </dgm:pt>
    <dgm:pt modelId="{D8CC8803-3896-469E-AF6A-548CB5FA67CE}" type="pres">
      <dgm:prSet presAssocID="{64E191A5-00C2-4DA1-B5CB-410ECF0786FF}" presName="bgRect" presStyleLbl="bgShp" presStyleIdx="0" presStyleCnt="2"/>
      <dgm:spPr/>
    </dgm:pt>
    <dgm:pt modelId="{1FBBC476-0E6B-4E2F-9A84-437E81333DE5}" type="pres">
      <dgm:prSet presAssocID="{64E191A5-00C2-4DA1-B5CB-410ECF0786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6BE0574-F897-4287-8FB5-8D8DEF98EF88}" type="pres">
      <dgm:prSet presAssocID="{64E191A5-00C2-4DA1-B5CB-410ECF0786FF}" presName="spaceRect" presStyleCnt="0"/>
      <dgm:spPr/>
    </dgm:pt>
    <dgm:pt modelId="{8B00B587-6954-45BB-971B-D5A8BA9C460B}" type="pres">
      <dgm:prSet presAssocID="{64E191A5-00C2-4DA1-B5CB-410ECF0786FF}" presName="parTx" presStyleLbl="revTx" presStyleIdx="0" presStyleCnt="2">
        <dgm:presLayoutVars>
          <dgm:chMax val="0"/>
          <dgm:chPref val="0"/>
        </dgm:presLayoutVars>
      </dgm:prSet>
      <dgm:spPr/>
    </dgm:pt>
    <dgm:pt modelId="{EC8C9E6D-1F9F-4D80-A813-C4C64CE5A4A3}" type="pres">
      <dgm:prSet presAssocID="{B774E023-B20E-4B6D-A7FB-F5F972CB6D22}" presName="sibTrans" presStyleCnt="0"/>
      <dgm:spPr/>
    </dgm:pt>
    <dgm:pt modelId="{E7CA12AD-9DEA-457B-A262-4D5102ADFAAC}" type="pres">
      <dgm:prSet presAssocID="{8DE227C3-1243-45DC-8DA8-C3F929AEFE78}" presName="compNode" presStyleCnt="0"/>
      <dgm:spPr/>
    </dgm:pt>
    <dgm:pt modelId="{93C26676-0C3B-4A8B-B49F-7CEE446A4476}" type="pres">
      <dgm:prSet presAssocID="{8DE227C3-1243-45DC-8DA8-C3F929AEFE78}" presName="bgRect" presStyleLbl="bgShp" presStyleIdx="1" presStyleCnt="2" custLinFactNeighborX="676"/>
      <dgm:spPr/>
    </dgm:pt>
    <dgm:pt modelId="{F5F072AC-DADD-4CCD-B711-86B5749EBF77}" type="pres">
      <dgm:prSet presAssocID="{8DE227C3-1243-45DC-8DA8-C3F929AEFE7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940F08E9-620F-4632-BDA9-8507675CEB5B}" type="pres">
      <dgm:prSet presAssocID="{8DE227C3-1243-45DC-8DA8-C3F929AEFE78}" presName="spaceRect" presStyleCnt="0"/>
      <dgm:spPr/>
    </dgm:pt>
    <dgm:pt modelId="{AC501353-61CB-4FC5-A8E4-9F82E563A35F}" type="pres">
      <dgm:prSet presAssocID="{8DE227C3-1243-45DC-8DA8-C3F929AEFE78}" presName="parTx" presStyleLbl="revTx" presStyleIdx="1" presStyleCnt="2">
        <dgm:presLayoutVars>
          <dgm:chMax val="0"/>
          <dgm:chPref val="0"/>
        </dgm:presLayoutVars>
      </dgm:prSet>
      <dgm:spPr/>
    </dgm:pt>
  </dgm:ptLst>
  <dgm:cxnLst>
    <dgm:cxn modelId="{1DAE171F-28D8-4831-9F89-740A75E11B11}" type="presOf" srcId="{64E191A5-00C2-4DA1-B5CB-410ECF0786FF}" destId="{8B00B587-6954-45BB-971B-D5A8BA9C460B}" srcOrd="0" destOrd="0" presId="urn:microsoft.com/office/officeart/2018/2/layout/IconVerticalSolidList"/>
    <dgm:cxn modelId="{17537967-7040-4FB8-A5F4-C384816A5A12}" srcId="{A05C281B-84B5-4A5C-A0B6-E567B22E5516}" destId="{64E191A5-00C2-4DA1-B5CB-410ECF0786FF}" srcOrd="0" destOrd="0" parTransId="{B769BE6E-0463-46E8-83BD-5C1C4C9A7121}" sibTransId="{B774E023-B20E-4B6D-A7FB-F5F972CB6D22}"/>
    <dgm:cxn modelId="{FDBA1A6B-754D-4DEB-ACD7-B036F11A3893}" type="presOf" srcId="{8DE227C3-1243-45DC-8DA8-C3F929AEFE78}" destId="{AC501353-61CB-4FC5-A8E4-9F82E563A35F}" srcOrd="0" destOrd="0" presId="urn:microsoft.com/office/officeart/2018/2/layout/IconVerticalSolidList"/>
    <dgm:cxn modelId="{ECB401BB-F9E9-4E17-BF8E-F00D31DD9A16}" srcId="{A05C281B-84B5-4A5C-A0B6-E567B22E5516}" destId="{8DE227C3-1243-45DC-8DA8-C3F929AEFE78}" srcOrd="1" destOrd="0" parTransId="{CBDF6337-EB82-43E2-A950-1DA1DECC4108}" sibTransId="{6366B116-1233-489B-B48E-72E0EE79D294}"/>
    <dgm:cxn modelId="{6108ADF0-7A41-4D36-AA78-395793C4C676}" type="presOf" srcId="{A05C281B-84B5-4A5C-A0B6-E567B22E5516}" destId="{8FB0258A-050C-4BF3-A201-BC7E1D09EB30}" srcOrd="0" destOrd="0" presId="urn:microsoft.com/office/officeart/2018/2/layout/IconVerticalSolidList"/>
    <dgm:cxn modelId="{F72BFCDD-1987-41C3-9B9A-EE2F572BBD15}" type="presParOf" srcId="{8FB0258A-050C-4BF3-A201-BC7E1D09EB30}" destId="{9C51330C-9CDF-4D88-BFB8-2B923A7D1F73}" srcOrd="0" destOrd="0" presId="urn:microsoft.com/office/officeart/2018/2/layout/IconVerticalSolidList"/>
    <dgm:cxn modelId="{AB1CCC6F-C0FF-41C0-B8BF-8C1947A20A9C}" type="presParOf" srcId="{9C51330C-9CDF-4D88-BFB8-2B923A7D1F73}" destId="{D8CC8803-3896-469E-AF6A-548CB5FA67CE}" srcOrd="0" destOrd="0" presId="urn:microsoft.com/office/officeart/2018/2/layout/IconVerticalSolidList"/>
    <dgm:cxn modelId="{480231E2-7EDE-4C71-9180-BAF41009811A}" type="presParOf" srcId="{9C51330C-9CDF-4D88-BFB8-2B923A7D1F73}" destId="{1FBBC476-0E6B-4E2F-9A84-437E81333DE5}" srcOrd="1" destOrd="0" presId="urn:microsoft.com/office/officeart/2018/2/layout/IconVerticalSolidList"/>
    <dgm:cxn modelId="{E126DBA9-8907-4587-B9AB-5E8036AD7FCC}" type="presParOf" srcId="{9C51330C-9CDF-4D88-BFB8-2B923A7D1F73}" destId="{F6BE0574-F897-4287-8FB5-8D8DEF98EF88}" srcOrd="2" destOrd="0" presId="urn:microsoft.com/office/officeart/2018/2/layout/IconVerticalSolidList"/>
    <dgm:cxn modelId="{015623B8-ED3F-4AF1-99BB-3C3A9C7CDC46}" type="presParOf" srcId="{9C51330C-9CDF-4D88-BFB8-2B923A7D1F73}" destId="{8B00B587-6954-45BB-971B-D5A8BA9C460B}" srcOrd="3" destOrd="0" presId="urn:microsoft.com/office/officeart/2018/2/layout/IconVerticalSolidList"/>
    <dgm:cxn modelId="{94F72C67-746F-4BF6-B6B0-E17165A818B1}" type="presParOf" srcId="{8FB0258A-050C-4BF3-A201-BC7E1D09EB30}" destId="{EC8C9E6D-1F9F-4D80-A813-C4C64CE5A4A3}" srcOrd="1" destOrd="0" presId="urn:microsoft.com/office/officeart/2018/2/layout/IconVerticalSolidList"/>
    <dgm:cxn modelId="{D672C00F-DFD9-43ED-AFE6-394C98EA30B0}" type="presParOf" srcId="{8FB0258A-050C-4BF3-A201-BC7E1D09EB30}" destId="{E7CA12AD-9DEA-457B-A262-4D5102ADFAAC}" srcOrd="2" destOrd="0" presId="urn:microsoft.com/office/officeart/2018/2/layout/IconVerticalSolidList"/>
    <dgm:cxn modelId="{A0EE4085-66ED-4A8B-9E2F-2D0DE5D42E9C}" type="presParOf" srcId="{E7CA12AD-9DEA-457B-A262-4D5102ADFAAC}" destId="{93C26676-0C3B-4A8B-B49F-7CEE446A4476}" srcOrd="0" destOrd="0" presId="urn:microsoft.com/office/officeart/2018/2/layout/IconVerticalSolidList"/>
    <dgm:cxn modelId="{5F2B2560-56A1-4049-9383-998730FEF2A7}" type="presParOf" srcId="{E7CA12AD-9DEA-457B-A262-4D5102ADFAAC}" destId="{F5F072AC-DADD-4CCD-B711-86B5749EBF77}" srcOrd="1" destOrd="0" presId="urn:microsoft.com/office/officeart/2018/2/layout/IconVerticalSolidList"/>
    <dgm:cxn modelId="{BB721A58-5827-49AF-8858-8E677D1EF9DC}" type="presParOf" srcId="{E7CA12AD-9DEA-457B-A262-4D5102ADFAAC}" destId="{940F08E9-620F-4632-BDA9-8507675CEB5B}" srcOrd="2" destOrd="0" presId="urn:microsoft.com/office/officeart/2018/2/layout/IconVerticalSolidList"/>
    <dgm:cxn modelId="{73BE155E-C194-480E-AC5D-7EF7B1F17022}" type="presParOf" srcId="{E7CA12AD-9DEA-457B-A262-4D5102ADFAAC}" destId="{AC501353-61CB-4FC5-A8E4-9F82E563A3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D78D8A-07D4-4EC3-A720-930AF4BE23A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0B0FCE0-6600-4856-B233-CB41A08B6C86}">
      <dgm:prSet/>
      <dgm:spPr/>
      <dgm:t>
        <a:bodyPr/>
        <a:lstStyle/>
        <a:p>
          <a:r>
            <a:rPr lang="en-GB" dirty="0">
              <a:latin typeface="Times New Roman" panose="02020603050405020304" pitchFamily="18" charset="0"/>
              <a:cs typeface="Times New Roman" panose="02020603050405020304" pitchFamily="18" charset="0"/>
            </a:rPr>
            <a:t>Agrawal, R., Wankhede, V.A., Kumar, A., Upadhyay, A., &amp; Garza-Reyes, J.A. (2022). </a:t>
          </a:r>
          <a:endParaRPr lang="en-US" dirty="0">
            <a:latin typeface="Times New Roman" panose="02020603050405020304" pitchFamily="18" charset="0"/>
            <a:cs typeface="Times New Roman" panose="02020603050405020304" pitchFamily="18" charset="0"/>
          </a:endParaRPr>
        </a:p>
      </dgm:t>
    </dgm:pt>
    <dgm:pt modelId="{3D039D6D-EA2A-48FC-AEF1-319DD7F1476E}" type="parTrans" cxnId="{928314F4-7CAE-45FA-AD9F-95D14DBE05CD}">
      <dgm:prSet/>
      <dgm:spPr/>
      <dgm:t>
        <a:bodyPr/>
        <a:lstStyle/>
        <a:p>
          <a:endParaRPr lang="en-US"/>
        </a:p>
      </dgm:t>
    </dgm:pt>
    <dgm:pt modelId="{32111FF2-4D3B-4AC3-8585-10B938B9B870}" type="sibTrans" cxnId="{928314F4-7CAE-45FA-AD9F-95D14DBE05CD}">
      <dgm:prSet/>
      <dgm:spPr/>
      <dgm:t>
        <a:bodyPr/>
        <a:lstStyle/>
        <a:p>
          <a:endParaRPr lang="en-US"/>
        </a:p>
      </dgm:t>
    </dgm:pt>
    <dgm:pt modelId="{6ACED18C-5A61-44D8-B678-1484C1591DEA}">
      <dgm:prSet/>
      <dgm:spPr/>
      <dgm:t>
        <a:bodyPr/>
        <a:lstStyle/>
        <a:p>
          <a:r>
            <a:rPr lang="en-GB" dirty="0">
              <a:latin typeface="Times New Roman" panose="02020603050405020304" pitchFamily="18" charset="0"/>
              <a:cs typeface="Times New Roman" panose="02020603050405020304" pitchFamily="18" charset="0"/>
            </a:rPr>
            <a:t>International journal of productivity and performance management, 71(3), 748–774.Clark, D. (2025a, 2025b). </a:t>
          </a:r>
          <a:endParaRPr lang="en-US" dirty="0">
            <a:latin typeface="Times New Roman" panose="02020603050405020304" pitchFamily="18" charset="0"/>
            <a:cs typeface="Times New Roman" panose="02020603050405020304" pitchFamily="18" charset="0"/>
          </a:endParaRPr>
        </a:p>
      </dgm:t>
    </dgm:pt>
    <dgm:pt modelId="{F730E597-E5A2-4142-80CF-344891AFBE2F}" type="parTrans" cxnId="{ED56EFC4-4722-4FF0-9D97-A075F74CB871}">
      <dgm:prSet/>
      <dgm:spPr/>
      <dgm:t>
        <a:bodyPr/>
        <a:lstStyle/>
        <a:p>
          <a:endParaRPr lang="en-US"/>
        </a:p>
      </dgm:t>
    </dgm:pt>
    <dgm:pt modelId="{8A547F84-4C33-4C7C-A4A7-DB11BA85801B}" type="sibTrans" cxnId="{ED56EFC4-4722-4FF0-9D97-A075F74CB871}">
      <dgm:prSet/>
      <dgm:spPr/>
      <dgm:t>
        <a:bodyPr/>
        <a:lstStyle/>
        <a:p>
          <a:endParaRPr lang="en-US"/>
        </a:p>
      </dgm:t>
    </dgm:pt>
    <dgm:pt modelId="{0B4CBF11-2680-4309-9155-6EFBE627FE72}">
      <dgm:prSet/>
      <dgm:spPr/>
      <dgm:t>
        <a:bodyPr/>
        <a:lstStyle/>
        <a:p>
          <a:r>
            <a:rPr lang="en-GB" dirty="0">
              <a:latin typeface="Times New Roman" panose="02020603050405020304" pitchFamily="18" charset="0"/>
              <a:cs typeface="Times New Roman" panose="02020603050405020304" pitchFamily="18" charset="0"/>
            </a:rPr>
            <a:t>UK politics – statistics &amp; facts. Statista government of UK. (2022, 2025). </a:t>
          </a:r>
          <a:endParaRPr lang="en-US" dirty="0">
            <a:latin typeface="Times New Roman" panose="02020603050405020304" pitchFamily="18" charset="0"/>
            <a:cs typeface="Times New Roman" panose="02020603050405020304" pitchFamily="18" charset="0"/>
          </a:endParaRPr>
        </a:p>
      </dgm:t>
    </dgm:pt>
    <dgm:pt modelId="{F3CF6CD0-2123-451D-9164-D3D44D14C886}" type="parTrans" cxnId="{8107AC5B-2D51-47D9-A2E1-E942A3CC9071}">
      <dgm:prSet/>
      <dgm:spPr/>
      <dgm:t>
        <a:bodyPr/>
        <a:lstStyle/>
        <a:p>
          <a:endParaRPr lang="en-US"/>
        </a:p>
      </dgm:t>
    </dgm:pt>
    <dgm:pt modelId="{6E52FEBE-CD0D-4F37-8B38-7CEA40F1D4AF}" type="sibTrans" cxnId="{8107AC5B-2D51-47D9-A2E1-E942A3CC9071}">
      <dgm:prSet/>
      <dgm:spPr/>
      <dgm:t>
        <a:bodyPr/>
        <a:lstStyle/>
        <a:p>
          <a:endParaRPr lang="en-US"/>
        </a:p>
      </dgm:t>
    </dgm:pt>
    <dgm:pt modelId="{9BDDA6E0-A07C-4159-B54D-CFEE48E2E4A3}">
      <dgm:prSet/>
      <dgm:spPr/>
      <dgm:t>
        <a:bodyPr/>
        <a:lstStyle/>
        <a:p>
          <a:r>
            <a:rPr lang="en-GB" dirty="0">
              <a:latin typeface="Times New Roman" panose="02020603050405020304" pitchFamily="18" charset="0"/>
              <a:cs typeface="Times New Roman" panose="02020603050405020304" pitchFamily="18" charset="0"/>
            </a:rPr>
            <a:t>Sustainable development &amp; GDP reports HSE. (2025). UK health and safety policy Korchak, N. (2024).</a:t>
          </a:r>
          <a:endParaRPr lang="en-US" dirty="0">
            <a:latin typeface="Times New Roman" panose="02020603050405020304" pitchFamily="18" charset="0"/>
            <a:cs typeface="Times New Roman" panose="02020603050405020304" pitchFamily="18" charset="0"/>
          </a:endParaRPr>
        </a:p>
      </dgm:t>
    </dgm:pt>
    <dgm:pt modelId="{9DD3061F-5BF2-4254-A053-34568CF69F79}" type="parTrans" cxnId="{892847F2-63E7-4330-A2E7-BB13C0F6F352}">
      <dgm:prSet/>
      <dgm:spPr/>
      <dgm:t>
        <a:bodyPr/>
        <a:lstStyle/>
        <a:p>
          <a:endParaRPr lang="en-US"/>
        </a:p>
      </dgm:t>
    </dgm:pt>
    <dgm:pt modelId="{14AA3119-A75A-44AC-BFAF-D70AD5F0290C}" type="sibTrans" cxnId="{892847F2-63E7-4330-A2E7-BB13C0F6F352}">
      <dgm:prSet/>
      <dgm:spPr/>
      <dgm:t>
        <a:bodyPr/>
        <a:lstStyle/>
        <a:p>
          <a:endParaRPr lang="en-US"/>
        </a:p>
      </dgm:t>
    </dgm:pt>
    <dgm:pt modelId="{785D7B1E-23F6-4004-9C01-0EF092C829DA}">
      <dgm:prSet/>
      <dgm:spPr/>
      <dgm:t>
        <a:bodyPr/>
        <a:lstStyle/>
        <a:p>
          <a:r>
            <a:rPr lang="en-GB" dirty="0">
              <a:latin typeface="Times New Roman" panose="02020603050405020304" pitchFamily="18" charset="0"/>
              <a:cs typeface="Times New Roman" panose="02020603050405020304" pitchFamily="18" charset="0"/>
            </a:rPr>
            <a:t>UK business structures report Koay, K.Y. Et al. (2021). </a:t>
          </a:r>
          <a:endParaRPr lang="en-US" dirty="0">
            <a:latin typeface="Times New Roman" panose="02020603050405020304" pitchFamily="18" charset="0"/>
            <a:cs typeface="Times New Roman" panose="02020603050405020304" pitchFamily="18" charset="0"/>
          </a:endParaRPr>
        </a:p>
      </dgm:t>
    </dgm:pt>
    <dgm:pt modelId="{F049B6F9-F212-4A33-ADC0-CCC2BCF9CF19}" type="parTrans" cxnId="{8658E724-77A0-465B-AF5A-BE02806052F9}">
      <dgm:prSet/>
      <dgm:spPr/>
      <dgm:t>
        <a:bodyPr/>
        <a:lstStyle/>
        <a:p>
          <a:endParaRPr lang="en-US"/>
        </a:p>
      </dgm:t>
    </dgm:pt>
    <dgm:pt modelId="{6CC14062-6AE2-4AF9-99F1-286CA253C76B}" type="sibTrans" cxnId="{8658E724-77A0-465B-AF5A-BE02806052F9}">
      <dgm:prSet/>
      <dgm:spPr/>
      <dgm:t>
        <a:bodyPr/>
        <a:lstStyle/>
        <a:p>
          <a:endParaRPr lang="en-US"/>
        </a:p>
      </dgm:t>
    </dgm:pt>
    <dgm:pt modelId="{C8C302E1-85B7-42A5-98AF-8C60C56613C8}">
      <dgm:prSet/>
      <dgm:spPr/>
      <dgm:t>
        <a:bodyPr/>
        <a:lstStyle/>
        <a:p>
          <a:r>
            <a:rPr lang="en-GB" dirty="0">
              <a:latin typeface="Times New Roman" panose="02020603050405020304" pitchFamily="18" charset="0"/>
              <a:cs typeface="Times New Roman" panose="02020603050405020304" pitchFamily="18" charset="0"/>
            </a:rPr>
            <a:t>Social media marketing in SMES WORLDO METERS. (2025). UK population data</a:t>
          </a:r>
          <a:r>
            <a:rPr lang="en-GB" dirty="0"/>
            <a:t>.</a:t>
          </a:r>
          <a:endParaRPr lang="en-US" dirty="0"/>
        </a:p>
      </dgm:t>
    </dgm:pt>
    <dgm:pt modelId="{BAA78882-E3D1-471A-97A5-B4F4CD324524}" type="parTrans" cxnId="{6DE4A9F7-998D-40AB-B9E1-EE2C5ED28AA2}">
      <dgm:prSet/>
      <dgm:spPr/>
      <dgm:t>
        <a:bodyPr/>
        <a:lstStyle/>
        <a:p>
          <a:endParaRPr lang="en-US"/>
        </a:p>
      </dgm:t>
    </dgm:pt>
    <dgm:pt modelId="{E2190F42-D354-430C-AF7D-F3DEE82888AA}" type="sibTrans" cxnId="{6DE4A9F7-998D-40AB-B9E1-EE2C5ED28AA2}">
      <dgm:prSet/>
      <dgm:spPr/>
      <dgm:t>
        <a:bodyPr/>
        <a:lstStyle/>
        <a:p>
          <a:endParaRPr lang="en-US"/>
        </a:p>
      </dgm:t>
    </dgm:pt>
    <dgm:pt modelId="{6C7E4713-B77B-4B48-8480-616ACC936AF8}" type="pres">
      <dgm:prSet presAssocID="{25D78D8A-07D4-4EC3-A720-930AF4BE23A4}" presName="linear" presStyleCnt="0">
        <dgm:presLayoutVars>
          <dgm:animLvl val="lvl"/>
          <dgm:resizeHandles val="exact"/>
        </dgm:presLayoutVars>
      </dgm:prSet>
      <dgm:spPr/>
    </dgm:pt>
    <dgm:pt modelId="{88F6C481-D8D5-411F-BC05-481BF6C5E3A6}" type="pres">
      <dgm:prSet presAssocID="{F0B0FCE0-6600-4856-B233-CB41A08B6C86}" presName="parentText" presStyleLbl="node1" presStyleIdx="0" presStyleCnt="6">
        <dgm:presLayoutVars>
          <dgm:chMax val="0"/>
          <dgm:bulletEnabled val="1"/>
        </dgm:presLayoutVars>
      </dgm:prSet>
      <dgm:spPr/>
    </dgm:pt>
    <dgm:pt modelId="{DFEBA08E-4413-4786-AF2E-61A34CAB1990}" type="pres">
      <dgm:prSet presAssocID="{32111FF2-4D3B-4AC3-8585-10B938B9B870}" presName="spacer" presStyleCnt="0"/>
      <dgm:spPr/>
    </dgm:pt>
    <dgm:pt modelId="{D336034F-1D5A-451B-9221-5891C0B71331}" type="pres">
      <dgm:prSet presAssocID="{6ACED18C-5A61-44D8-B678-1484C1591DEA}" presName="parentText" presStyleLbl="node1" presStyleIdx="1" presStyleCnt="6">
        <dgm:presLayoutVars>
          <dgm:chMax val="0"/>
          <dgm:bulletEnabled val="1"/>
        </dgm:presLayoutVars>
      </dgm:prSet>
      <dgm:spPr/>
    </dgm:pt>
    <dgm:pt modelId="{AB7E4856-342B-4093-90F8-4F44579AE4BB}" type="pres">
      <dgm:prSet presAssocID="{8A547F84-4C33-4C7C-A4A7-DB11BA85801B}" presName="spacer" presStyleCnt="0"/>
      <dgm:spPr/>
    </dgm:pt>
    <dgm:pt modelId="{4C5549AC-4F31-4648-8EE7-AB9B60B001C9}" type="pres">
      <dgm:prSet presAssocID="{0B4CBF11-2680-4309-9155-6EFBE627FE72}" presName="parentText" presStyleLbl="node1" presStyleIdx="2" presStyleCnt="6">
        <dgm:presLayoutVars>
          <dgm:chMax val="0"/>
          <dgm:bulletEnabled val="1"/>
        </dgm:presLayoutVars>
      </dgm:prSet>
      <dgm:spPr/>
    </dgm:pt>
    <dgm:pt modelId="{A800F1E8-AA01-4D5E-B414-B536713505D7}" type="pres">
      <dgm:prSet presAssocID="{6E52FEBE-CD0D-4F37-8B38-7CEA40F1D4AF}" presName="spacer" presStyleCnt="0"/>
      <dgm:spPr/>
    </dgm:pt>
    <dgm:pt modelId="{C224AF26-C085-4129-AFC5-464F849C0144}" type="pres">
      <dgm:prSet presAssocID="{9BDDA6E0-A07C-4159-B54D-CFEE48E2E4A3}" presName="parentText" presStyleLbl="node1" presStyleIdx="3" presStyleCnt="6" custLinFactY="5364" custLinFactNeighborX="0" custLinFactNeighborY="100000">
        <dgm:presLayoutVars>
          <dgm:chMax val="0"/>
          <dgm:bulletEnabled val="1"/>
        </dgm:presLayoutVars>
      </dgm:prSet>
      <dgm:spPr/>
    </dgm:pt>
    <dgm:pt modelId="{135DB6FA-369D-4DFD-A7CA-35F3F7217A32}" type="pres">
      <dgm:prSet presAssocID="{14AA3119-A75A-44AC-BFAF-D70AD5F0290C}" presName="spacer" presStyleCnt="0"/>
      <dgm:spPr/>
    </dgm:pt>
    <dgm:pt modelId="{303071B0-7B0D-453D-837A-96F16B588063}" type="pres">
      <dgm:prSet presAssocID="{785D7B1E-23F6-4004-9C01-0EF092C829DA}" presName="parentText" presStyleLbl="node1" presStyleIdx="4" presStyleCnt="6">
        <dgm:presLayoutVars>
          <dgm:chMax val="0"/>
          <dgm:bulletEnabled val="1"/>
        </dgm:presLayoutVars>
      </dgm:prSet>
      <dgm:spPr/>
    </dgm:pt>
    <dgm:pt modelId="{E9B24C9A-8966-4323-87FF-7F60EC8F4AEF}" type="pres">
      <dgm:prSet presAssocID="{6CC14062-6AE2-4AF9-99F1-286CA253C76B}" presName="spacer" presStyleCnt="0"/>
      <dgm:spPr/>
    </dgm:pt>
    <dgm:pt modelId="{52580E66-F9A0-4DE4-8A08-10F9D4C2311A}" type="pres">
      <dgm:prSet presAssocID="{C8C302E1-85B7-42A5-98AF-8C60C56613C8}" presName="parentText" presStyleLbl="node1" presStyleIdx="5" presStyleCnt="6" custScaleX="100000" custScaleY="94592">
        <dgm:presLayoutVars>
          <dgm:chMax val="0"/>
          <dgm:bulletEnabled val="1"/>
        </dgm:presLayoutVars>
      </dgm:prSet>
      <dgm:spPr/>
    </dgm:pt>
  </dgm:ptLst>
  <dgm:cxnLst>
    <dgm:cxn modelId="{50B4011A-6789-41ED-A67B-7C286025DB33}" type="presOf" srcId="{6ACED18C-5A61-44D8-B678-1484C1591DEA}" destId="{D336034F-1D5A-451B-9221-5891C0B71331}" srcOrd="0" destOrd="0" presId="urn:microsoft.com/office/officeart/2005/8/layout/vList2"/>
    <dgm:cxn modelId="{8658E724-77A0-465B-AF5A-BE02806052F9}" srcId="{25D78D8A-07D4-4EC3-A720-930AF4BE23A4}" destId="{785D7B1E-23F6-4004-9C01-0EF092C829DA}" srcOrd="4" destOrd="0" parTransId="{F049B6F9-F212-4A33-ADC0-CCC2BCF9CF19}" sibTransId="{6CC14062-6AE2-4AF9-99F1-286CA253C76B}"/>
    <dgm:cxn modelId="{8107AC5B-2D51-47D9-A2E1-E942A3CC9071}" srcId="{25D78D8A-07D4-4EC3-A720-930AF4BE23A4}" destId="{0B4CBF11-2680-4309-9155-6EFBE627FE72}" srcOrd="2" destOrd="0" parTransId="{F3CF6CD0-2123-451D-9164-D3D44D14C886}" sibTransId="{6E52FEBE-CD0D-4F37-8B38-7CEA40F1D4AF}"/>
    <dgm:cxn modelId="{3AAB3375-6B20-4D10-AF64-2252EE797503}" type="presOf" srcId="{F0B0FCE0-6600-4856-B233-CB41A08B6C86}" destId="{88F6C481-D8D5-411F-BC05-481BF6C5E3A6}" srcOrd="0" destOrd="0" presId="urn:microsoft.com/office/officeart/2005/8/layout/vList2"/>
    <dgm:cxn modelId="{C7363381-1C6F-4FB3-A309-871444807835}" type="presOf" srcId="{9BDDA6E0-A07C-4159-B54D-CFEE48E2E4A3}" destId="{C224AF26-C085-4129-AFC5-464F849C0144}" srcOrd="0" destOrd="0" presId="urn:microsoft.com/office/officeart/2005/8/layout/vList2"/>
    <dgm:cxn modelId="{543AF7B8-52A1-4CBC-A7A6-4121DDF10378}" type="presOf" srcId="{25D78D8A-07D4-4EC3-A720-930AF4BE23A4}" destId="{6C7E4713-B77B-4B48-8480-616ACC936AF8}" srcOrd="0" destOrd="0" presId="urn:microsoft.com/office/officeart/2005/8/layout/vList2"/>
    <dgm:cxn modelId="{0C29B8C2-8222-4360-8021-C49E7269C8F7}" type="presOf" srcId="{0B4CBF11-2680-4309-9155-6EFBE627FE72}" destId="{4C5549AC-4F31-4648-8EE7-AB9B60B001C9}" srcOrd="0" destOrd="0" presId="urn:microsoft.com/office/officeart/2005/8/layout/vList2"/>
    <dgm:cxn modelId="{ED56EFC4-4722-4FF0-9D97-A075F74CB871}" srcId="{25D78D8A-07D4-4EC3-A720-930AF4BE23A4}" destId="{6ACED18C-5A61-44D8-B678-1484C1591DEA}" srcOrd="1" destOrd="0" parTransId="{F730E597-E5A2-4142-80CF-344891AFBE2F}" sibTransId="{8A547F84-4C33-4C7C-A4A7-DB11BA85801B}"/>
    <dgm:cxn modelId="{7D4A48E2-2DEA-4120-8FB0-252A008316DE}" type="presOf" srcId="{785D7B1E-23F6-4004-9C01-0EF092C829DA}" destId="{303071B0-7B0D-453D-837A-96F16B588063}" srcOrd="0" destOrd="0" presId="urn:microsoft.com/office/officeart/2005/8/layout/vList2"/>
    <dgm:cxn modelId="{7DA849F1-B980-4BF8-9A6A-C2C64B24E43D}" type="presOf" srcId="{C8C302E1-85B7-42A5-98AF-8C60C56613C8}" destId="{52580E66-F9A0-4DE4-8A08-10F9D4C2311A}" srcOrd="0" destOrd="0" presId="urn:microsoft.com/office/officeart/2005/8/layout/vList2"/>
    <dgm:cxn modelId="{892847F2-63E7-4330-A2E7-BB13C0F6F352}" srcId="{25D78D8A-07D4-4EC3-A720-930AF4BE23A4}" destId="{9BDDA6E0-A07C-4159-B54D-CFEE48E2E4A3}" srcOrd="3" destOrd="0" parTransId="{9DD3061F-5BF2-4254-A053-34568CF69F79}" sibTransId="{14AA3119-A75A-44AC-BFAF-D70AD5F0290C}"/>
    <dgm:cxn modelId="{928314F4-7CAE-45FA-AD9F-95D14DBE05CD}" srcId="{25D78D8A-07D4-4EC3-A720-930AF4BE23A4}" destId="{F0B0FCE0-6600-4856-B233-CB41A08B6C86}" srcOrd="0" destOrd="0" parTransId="{3D039D6D-EA2A-48FC-AEF1-319DD7F1476E}" sibTransId="{32111FF2-4D3B-4AC3-8585-10B938B9B870}"/>
    <dgm:cxn modelId="{6DE4A9F7-998D-40AB-B9E1-EE2C5ED28AA2}" srcId="{25D78D8A-07D4-4EC3-A720-930AF4BE23A4}" destId="{C8C302E1-85B7-42A5-98AF-8C60C56613C8}" srcOrd="5" destOrd="0" parTransId="{BAA78882-E3D1-471A-97A5-B4F4CD324524}" sibTransId="{E2190F42-D354-430C-AF7D-F3DEE82888AA}"/>
    <dgm:cxn modelId="{2427B4E3-FCFE-4F66-B2FC-1ECF259CF35B}" type="presParOf" srcId="{6C7E4713-B77B-4B48-8480-616ACC936AF8}" destId="{88F6C481-D8D5-411F-BC05-481BF6C5E3A6}" srcOrd="0" destOrd="0" presId="urn:microsoft.com/office/officeart/2005/8/layout/vList2"/>
    <dgm:cxn modelId="{18F21137-237F-455B-B038-01C09B427D83}" type="presParOf" srcId="{6C7E4713-B77B-4B48-8480-616ACC936AF8}" destId="{DFEBA08E-4413-4786-AF2E-61A34CAB1990}" srcOrd="1" destOrd="0" presId="urn:microsoft.com/office/officeart/2005/8/layout/vList2"/>
    <dgm:cxn modelId="{EDE3BD66-5301-4385-A1A1-B8B8058B1FAE}" type="presParOf" srcId="{6C7E4713-B77B-4B48-8480-616ACC936AF8}" destId="{D336034F-1D5A-451B-9221-5891C0B71331}" srcOrd="2" destOrd="0" presId="urn:microsoft.com/office/officeart/2005/8/layout/vList2"/>
    <dgm:cxn modelId="{E79535EA-B2C9-4E82-94E5-B8A95ECC8CC1}" type="presParOf" srcId="{6C7E4713-B77B-4B48-8480-616ACC936AF8}" destId="{AB7E4856-342B-4093-90F8-4F44579AE4BB}" srcOrd="3" destOrd="0" presId="urn:microsoft.com/office/officeart/2005/8/layout/vList2"/>
    <dgm:cxn modelId="{35D2460E-068E-464E-BA82-49C3D2A7096B}" type="presParOf" srcId="{6C7E4713-B77B-4B48-8480-616ACC936AF8}" destId="{4C5549AC-4F31-4648-8EE7-AB9B60B001C9}" srcOrd="4" destOrd="0" presId="urn:microsoft.com/office/officeart/2005/8/layout/vList2"/>
    <dgm:cxn modelId="{6E50601E-9D83-49E6-B4B9-926DE093F74E}" type="presParOf" srcId="{6C7E4713-B77B-4B48-8480-616ACC936AF8}" destId="{A800F1E8-AA01-4D5E-B414-B536713505D7}" srcOrd="5" destOrd="0" presId="urn:microsoft.com/office/officeart/2005/8/layout/vList2"/>
    <dgm:cxn modelId="{9853CB42-BBE8-47B7-85D1-6CF72ED2D2AF}" type="presParOf" srcId="{6C7E4713-B77B-4B48-8480-616ACC936AF8}" destId="{C224AF26-C085-4129-AFC5-464F849C0144}" srcOrd="6" destOrd="0" presId="urn:microsoft.com/office/officeart/2005/8/layout/vList2"/>
    <dgm:cxn modelId="{33732C96-09F6-41D2-A2DC-1FA307E88861}" type="presParOf" srcId="{6C7E4713-B77B-4B48-8480-616ACC936AF8}" destId="{135DB6FA-369D-4DFD-A7CA-35F3F7217A32}" srcOrd="7" destOrd="0" presId="urn:microsoft.com/office/officeart/2005/8/layout/vList2"/>
    <dgm:cxn modelId="{9CCE0DA9-A95D-41FF-9309-42D5817D43F4}" type="presParOf" srcId="{6C7E4713-B77B-4B48-8480-616ACC936AF8}" destId="{303071B0-7B0D-453D-837A-96F16B588063}" srcOrd="8" destOrd="0" presId="urn:microsoft.com/office/officeart/2005/8/layout/vList2"/>
    <dgm:cxn modelId="{08FED02F-EE06-4146-9B5B-E606B46E103B}" type="presParOf" srcId="{6C7E4713-B77B-4B48-8480-616ACC936AF8}" destId="{E9B24C9A-8966-4323-87FF-7F60EC8F4AEF}" srcOrd="9" destOrd="0" presId="urn:microsoft.com/office/officeart/2005/8/layout/vList2"/>
    <dgm:cxn modelId="{F6DD51DB-88A9-45DE-B3DC-FD9DE79EBFA4}" type="presParOf" srcId="{6C7E4713-B77B-4B48-8480-616ACC936AF8}" destId="{52580E66-F9A0-4DE4-8A08-10F9D4C2311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64D8-184C-4676-BD6F-BA41931F7276}">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8097DBE-A971-4625-B28A-8388EE258FBC}">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Socially, the Uk’s population is projected to reach approximately 69.5 million by mid-2025, reflecting a growing customer base (</a:t>
          </a:r>
          <a:r>
            <a:rPr lang="en-GB" sz="1800" kern="1200" dirty="0" err="1">
              <a:latin typeface="Times New Roman" panose="02020603050405020304" pitchFamily="18" charset="0"/>
              <a:cs typeface="Times New Roman" panose="02020603050405020304" pitchFamily="18" charset="0"/>
            </a:rPr>
            <a:t>Worldometers</a:t>
          </a:r>
          <a:r>
            <a:rPr lang="en-GB" sz="1800" kern="1200" dirty="0">
              <a:latin typeface="Times New Roman" panose="02020603050405020304" pitchFamily="18" charset="0"/>
              <a:cs typeface="Times New Roman" panose="02020603050405020304" pitchFamily="18" charset="0"/>
            </a:rPr>
            <a:t>, 2025). Consumers are increasingly adopting sustainable lifestyles, which enhances the demand for eco-friendly household products</a:t>
          </a:r>
          <a:r>
            <a:rPr lang="en-GB" sz="1600" kern="1200" dirty="0"/>
            <a:t>. </a:t>
          </a:r>
          <a:endParaRPr lang="en-US" sz="1600" kern="1200" dirty="0"/>
        </a:p>
      </dsp:txBody>
      <dsp:txXfrm>
        <a:off x="585701" y="1066737"/>
        <a:ext cx="4337991" cy="2693452"/>
      </dsp:txXfrm>
    </dsp:sp>
    <dsp:sp modelId="{CB269140-D2CC-4818-B06D-2BBFA7886D2A}">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9B0AECD-5CFF-42C1-8DF5-C5A300C8ECA7}">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Technologically, the UK government’s investment of £3.5 billion in science and technology encourages innovation and digital growth (government of UK, 2025). The green habit will leverage digital tools, AI integration, and online retail platforms to optimize efficiency and customer engagement. This alignment of social trends and technological advancements positions the company to capture a significant share of the environmentally conscious market (Agrawal et al., 2022).</a:t>
          </a:r>
          <a:endParaRPr lang="en-US" sz="1800" kern="1200" dirty="0">
            <a:latin typeface="Times New Roman" panose="02020603050405020304" pitchFamily="18" charset="0"/>
            <a:cs typeface="Times New Roman" panose="02020603050405020304" pitchFamily="18" charset="0"/>
          </a:endParaRPr>
        </a:p>
      </dsp:txBody>
      <dsp:txXfrm>
        <a:off x="6092527" y="10667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C8803-3896-469E-AF6A-548CB5FA67CE}">
      <dsp:nvSpPr>
        <dsp:cNvPr id="0" name=""/>
        <dsp:cNvSpPr/>
      </dsp:nvSpPr>
      <dsp:spPr>
        <a:xfrm>
          <a:off x="0" y="669245"/>
          <a:ext cx="10515600" cy="1342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BC476-0E6B-4E2F-9A84-437E81333DE5}">
      <dsp:nvSpPr>
        <dsp:cNvPr id="0" name=""/>
        <dsp:cNvSpPr/>
      </dsp:nvSpPr>
      <dsp:spPr>
        <a:xfrm>
          <a:off x="406032" y="971252"/>
          <a:ext cx="738961" cy="738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0B587-6954-45BB-971B-D5A8BA9C460B}">
      <dsp:nvSpPr>
        <dsp:cNvPr id="0" name=""/>
        <dsp:cNvSpPr/>
      </dsp:nvSpPr>
      <dsp:spPr>
        <a:xfrm>
          <a:off x="1551026" y="669245"/>
          <a:ext cx="8961539" cy="1343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194" tIns="142194" rIns="142194" bIns="142194"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Environmental sustainability is a key concern in the UK, with the government implementing strict environmental policies such as the sustainable development management plan to reduce carbon emissions (government of UK, 2022). The green habit directly supports these goals by promoting reusable and biodegradable products.</a:t>
          </a:r>
          <a:endParaRPr lang="en-US" sz="1800" kern="1200" dirty="0">
            <a:latin typeface="Times New Roman" panose="02020603050405020304" pitchFamily="18" charset="0"/>
            <a:cs typeface="Times New Roman" panose="02020603050405020304" pitchFamily="18" charset="0"/>
          </a:endParaRPr>
        </a:p>
      </dsp:txBody>
      <dsp:txXfrm>
        <a:off x="1551026" y="669245"/>
        <a:ext cx="8961539" cy="1343567"/>
      </dsp:txXfrm>
    </dsp:sp>
    <dsp:sp modelId="{93C26676-0C3B-4A8B-B49F-7CEE446A4476}">
      <dsp:nvSpPr>
        <dsp:cNvPr id="0" name=""/>
        <dsp:cNvSpPr/>
      </dsp:nvSpPr>
      <dsp:spPr>
        <a:xfrm>
          <a:off x="0" y="2338525"/>
          <a:ext cx="10515600" cy="1342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072AC-DADD-4CCD-B711-86B5749EBF77}">
      <dsp:nvSpPr>
        <dsp:cNvPr id="0" name=""/>
        <dsp:cNvSpPr/>
      </dsp:nvSpPr>
      <dsp:spPr>
        <a:xfrm>
          <a:off x="406032" y="2640533"/>
          <a:ext cx="738961" cy="738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01353-61CB-4FC5-A8E4-9F82E563A35F}">
      <dsp:nvSpPr>
        <dsp:cNvPr id="0" name=""/>
        <dsp:cNvSpPr/>
      </dsp:nvSpPr>
      <dsp:spPr>
        <a:xfrm>
          <a:off x="1551026" y="2338525"/>
          <a:ext cx="8961539" cy="1343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194" tIns="142194" rIns="142194" bIns="142194"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Legally, the company must comply with the health and safety exec025utive (HSE, 2025) standards, corporate regulations, and consumer protection laws. Ensuring compliance will strengthen the company’s credibility and prevent potential legal risks. These environmental and legal contexts reinforce the company’s mission of promoting sustainability through responsible business practices (government of UK, 2022; HSE, 2).</a:t>
          </a:r>
          <a:endParaRPr lang="en-US" sz="1800" kern="1200" dirty="0">
            <a:latin typeface="Times New Roman" panose="02020603050405020304" pitchFamily="18" charset="0"/>
            <a:cs typeface="Times New Roman" panose="02020603050405020304" pitchFamily="18" charset="0"/>
          </a:endParaRPr>
        </a:p>
      </dsp:txBody>
      <dsp:txXfrm>
        <a:off x="1551026" y="2338525"/>
        <a:ext cx="8961539" cy="13435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6C481-D8D5-411F-BC05-481BF6C5E3A6}">
      <dsp:nvSpPr>
        <dsp:cNvPr id="0" name=""/>
        <dsp:cNvSpPr/>
      </dsp:nvSpPr>
      <dsp:spPr>
        <a:xfrm>
          <a:off x="0" y="34727"/>
          <a:ext cx="6002110" cy="5791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Agrawal, R., Wankhede, V.A., Kumar, A., Upadhyay, A., &amp; Garza-Reyes, J.A. (2022). </a:t>
          </a:r>
          <a:endParaRPr lang="en-US" sz="1400" kern="1200" dirty="0">
            <a:latin typeface="Times New Roman" panose="02020603050405020304" pitchFamily="18" charset="0"/>
            <a:cs typeface="Times New Roman" panose="02020603050405020304" pitchFamily="18" charset="0"/>
          </a:endParaRPr>
        </a:p>
      </dsp:txBody>
      <dsp:txXfrm>
        <a:off x="28272" y="62999"/>
        <a:ext cx="5945566" cy="522605"/>
      </dsp:txXfrm>
    </dsp:sp>
    <dsp:sp modelId="{D336034F-1D5A-451B-9221-5891C0B71331}">
      <dsp:nvSpPr>
        <dsp:cNvPr id="0" name=""/>
        <dsp:cNvSpPr/>
      </dsp:nvSpPr>
      <dsp:spPr>
        <a:xfrm>
          <a:off x="0" y="657077"/>
          <a:ext cx="6002110" cy="579149"/>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International journal of productivity and performance management, 71(3), 748–774.Clark, D. (2025a, 2025b). </a:t>
          </a:r>
          <a:endParaRPr lang="en-US" sz="1400" kern="1200" dirty="0">
            <a:latin typeface="Times New Roman" panose="02020603050405020304" pitchFamily="18" charset="0"/>
            <a:cs typeface="Times New Roman" panose="02020603050405020304" pitchFamily="18" charset="0"/>
          </a:endParaRPr>
        </a:p>
      </dsp:txBody>
      <dsp:txXfrm>
        <a:off x="28272" y="685349"/>
        <a:ext cx="5945566" cy="522605"/>
      </dsp:txXfrm>
    </dsp:sp>
    <dsp:sp modelId="{4C5549AC-4F31-4648-8EE7-AB9B60B001C9}">
      <dsp:nvSpPr>
        <dsp:cNvPr id="0" name=""/>
        <dsp:cNvSpPr/>
      </dsp:nvSpPr>
      <dsp:spPr>
        <a:xfrm>
          <a:off x="0" y="1279427"/>
          <a:ext cx="6002110" cy="579149"/>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UK politics – statistics &amp; facts. Statista government of UK. (2022, 2025). </a:t>
          </a:r>
          <a:endParaRPr lang="en-US" sz="1400" kern="1200" dirty="0">
            <a:latin typeface="Times New Roman" panose="02020603050405020304" pitchFamily="18" charset="0"/>
            <a:cs typeface="Times New Roman" panose="02020603050405020304" pitchFamily="18" charset="0"/>
          </a:endParaRPr>
        </a:p>
      </dsp:txBody>
      <dsp:txXfrm>
        <a:off x="28272" y="1307699"/>
        <a:ext cx="5945566" cy="522605"/>
      </dsp:txXfrm>
    </dsp:sp>
    <dsp:sp modelId="{C224AF26-C085-4129-AFC5-464F849C0144}">
      <dsp:nvSpPr>
        <dsp:cNvPr id="0" name=""/>
        <dsp:cNvSpPr/>
      </dsp:nvSpPr>
      <dsp:spPr>
        <a:xfrm>
          <a:off x="0" y="1976042"/>
          <a:ext cx="6002110" cy="579149"/>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Sustainable development &amp; GDP reports HSE. (2025). UK health and safety policy Korchak, N. (2024).</a:t>
          </a:r>
          <a:endParaRPr lang="en-US" sz="1400" kern="1200" dirty="0">
            <a:latin typeface="Times New Roman" panose="02020603050405020304" pitchFamily="18" charset="0"/>
            <a:cs typeface="Times New Roman" panose="02020603050405020304" pitchFamily="18" charset="0"/>
          </a:endParaRPr>
        </a:p>
      </dsp:txBody>
      <dsp:txXfrm>
        <a:off x="28272" y="2004314"/>
        <a:ext cx="5945566" cy="522605"/>
      </dsp:txXfrm>
    </dsp:sp>
    <dsp:sp modelId="{303071B0-7B0D-453D-837A-96F16B588063}">
      <dsp:nvSpPr>
        <dsp:cNvPr id="0" name=""/>
        <dsp:cNvSpPr/>
      </dsp:nvSpPr>
      <dsp:spPr>
        <a:xfrm>
          <a:off x="0" y="2524127"/>
          <a:ext cx="6002110" cy="579149"/>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UK business structures report Koay, K.Y. Et al. (2021). </a:t>
          </a:r>
          <a:endParaRPr lang="en-US" sz="1400" kern="1200" dirty="0">
            <a:latin typeface="Times New Roman" panose="02020603050405020304" pitchFamily="18" charset="0"/>
            <a:cs typeface="Times New Roman" panose="02020603050405020304" pitchFamily="18" charset="0"/>
          </a:endParaRPr>
        </a:p>
      </dsp:txBody>
      <dsp:txXfrm>
        <a:off x="28272" y="2552399"/>
        <a:ext cx="5945566" cy="522605"/>
      </dsp:txXfrm>
    </dsp:sp>
    <dsp:sp modelId="{52580E66-F9A0-4DE4-8A08-10F9D4C2311A}">
      <dsp:nvSpPr>
        <dsp:cNvPr id="0" name=""/>
        <dsp:cNvSpPr/>
      </dsp:nvSpPr>
      <dsp:spPr>
        <a:xfrm>
          <a:off x="0" y="3146477"/>
          <a:ext cx="6002110" cy="54782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Social media marketing in SMES WORLDO METERS. (2025). UK population data</a:t>
          </a:r>
          <a:r>
            <a:rPr lang="en-GB" sz="1400" kern="1200" dirty="0"/>
            <a:t>.</a:t>
          </a:r>
          <a:endParaRPr lang="en-US" sz="1400" kern="1200" dirty="0"/>
        </a:p>
      </dsp:txBody>
      <dsp:txXfrm>
        <a:off x="26743" y="3173220"/>
        <a:ext cx="5948624" cy="4943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F1D7A-CC7F-89E1-3603-482BAC9940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D6835C6-A688-FE24-2862-4CFA60DAD6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BBB31-21AB-9E64-0D47-7861D64799BB}"/>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034889F1-7255-AD17-E833-714CC34C0B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A75DDA-EF7A-0C4E-B7FA-288FB3F56FE3}"/>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141128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4747-9EED-1A27-D209-231EE71782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BB7AA7-8960-E7C4-192F-C58B99B3B7B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A1CE74-AD1F-0CA5-8538-53E3DA2F5F2F}"/>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24DE988E-1290-5662-27EA-930DEAEEE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99126-B65A-D194-246A-5322FDBF748B}"/>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306428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D9D7-1E8E-9450-53A4-EC3C2AF384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952D33F-8279-0FDB-9988-C6249213C1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01536C3-E40A-23A3-FEBE-F7C38D3B7596}"/>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09C37286-0206-890B-C95C-060C0D9908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649A1-7145-EB2B-BDFD-93AFEE2557DD}"/>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54310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E375B-291B-DB0B-F5BB-991880B7564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C4695F-4B4C-F47D-5802-E096CFC529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B829B9-EF5B-67D3-AD60-ADB50261558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A3BB17E-8A1F-A6F8-BAEE-0219E65E4EC0}"/>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6" name="Footer Placeholder 5">
            <a:extLst>
              <a:ext uri="{FF2B5EF4-FFF2-40B4-BE49-F238E27FC236}">
                <a16:creationId xmlns:a16="http://schemas.microsoft.com/office/drawing/2014/main" id="{51DEFFB5-4327-FCCB-6A6F-A943358701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5DF8E-29E9-FFF6-EF19-A59E4FB2AFB1}"/>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040126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C8035-5B12-F9A3-52D3-E707606A332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8011482-1F5E-4185-D6B3-2531635243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DFA9F9-4BBB-F5D6-2BD7-96E6D5A1AE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B06FE24-52F6-3DC2-C8D7-3C897176E2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4E9C026-608A-79CC-C29A-78BE4DECAE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F7941F5-E107-14DE-114F-E0AF26D06A9F}"/>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8" name="Footer Placeholder 7">
            <a:extLst>
              <a:ext uri="{FF2B5EF4-FFF2-40B4-BE49-F238E27FC236}">
                <a16:creationId xmlns:a16="http://schemas.microsoft.com/office/drawing/2014/main" id="{9F170312-7DD8-A2D9-C499-77326FE392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A93840-CD9C-10D1-1BE1-74A9C3C7C38D}"/>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50909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6572D-1B1D-F37F-A215-07F1C66FEB6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317A639-E25B-A344-1132-9405EB654F7E}"/>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4" name="Footer Placeholder 3">
            <a:extLst>
              <a:ext uri="{FF2B5EF4-FFF2-40B4-BE49-F238E27FC236}">
                <a16:creationId xmlns:a16="http://schemas.microsoft.com/office/drawing/2014/main" id="{A8EC1BE3-95B1-BEBD-D586-35712C22C8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5B5893-01A4-8356-66FB-F4B447011B6B}"/>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49855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3AB69F-2893-A8F0-0BD7-CB3A6D419ED6}"/>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3" name="Footer Placeholder 2">
            <a:extLst>
              <a:ext uri="{FF2B5EF4-FFF2-40B4-BE49-F238E27FC236}">
                <a16:creationId xmlns:a16="http://schemas.microsoft.com/office/drawing/2014/main" id="{5955176A-4FD0-2688-E1D4-BD797B9FF9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AA1B2A-6AA4-0FF7-8678-800EAEE65592}"/>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2995525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ECCD-9C71-7C79-7767-CA19830F6C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77D5FFB-9DF1-F322-3A4B-110336C8B9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F74AB0C-11D0-E277-980E-DA4ECA3AD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3BA3CB-5C36-0BCA-EA15-1D0493E0522A}"/>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6" name="Footer Placeholder 5">
            <a:extLst>
              <a:ext uri="{FF2B5EF4-FFF2-40B4-BE49-F238E27FC236}">
                <a16:creationId xmlns:a16="http://schemas.microsoft.com/office/drawing/2014/main" id="{4F317F35-7B17-8896-67A3-258EC43D79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B6880C-E1A3-522F-ADAD-DB82F90B0DFC}"/>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1996678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A5D7-6C08-6ED7-56BC-D27B701C21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C7200B-B82C-5ED0-8E27-174DF9BC6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65A3CA-0E4F-DC11-CF7C-10C11F070C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C9A821-8BAC-30B1-FF17-473451DD42C3}"/>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6" name="Footer Placeholder 5">
            <a:extLst>
              <a:ext uri="{FF2B5EF4-FFF2-40B4-BE49-F238E27FC236}">
                <a16:creationId xmlns:a16="http://schemas.microsoft.com/office/drawing/2014/main" id="{BC622044-248B-8DAC-0324-14B12D6A77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0B4FA-0481-F256-1E65-FBC5BDB56E0D}"/>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2370390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F5F6-E9CF-6149-DB56-8BC7B71FAEE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14FB1A-544B-D6FA-E0E6-14D498DB5D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9D1009-5FDF-9196-F94F-5F4833D9FD8D}"/>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D4E3A950-AB56-EB00-2557-5F07C64FF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CF4DC-80BE-40CB-4B78-FC2584B92825}"/>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2090706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F4D068-8A33-3611-584A-C9FE94E82D6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83FD699-DBAA-B7E0-F4F3-ED8154FF3D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969897-D1E3-7493-79CB-DAB335222AEF}"/>
              </a:ext>
            </a:extLst>
          </p:cNvPr>
          <p:cNvSpPr>
            <a:spLocks noGrp="1"/>
          </p:cNvSpPr>
          <p:nvPr>
            <p:ph type="dt" sz="half" idx="10"/>
          </p:nvPr>
        </p:nvSpPr>
        <p:spPr/>
        <p:txBody>
          <a:body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BAA83D01-844B-00C0-255F-A874F55C7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25E652-B487-3D5D-9F07-37E3BC189808}"/>
              </a:ext>
            </a:extLst>
          </p:cNvPr>
          <p:cNvSpPr>
            <a:spLocks noGrp="1"/>
          </p:cNvSpPr>
          <p:nvPr>
            <p:ph type="sldNum" sz="quarter" idx="12"/>
          </p:nvPr>
        </p:nvSpPr>
        <p:spPr/>
        <p:txBody>
          <a:bodyPr/>
          <a:lstStyle/>
          <a:p>
            <a:fld id="{0FCA8D2A-6C46-4187-B519-133E74BCF3EC}" type="slidenum">
              <a:rPr lang="en-GB" smtClean="0"/>
              <a:t>‹#›</a:t>
            </a:fld>
            <a:endParaRPr lang="en-GB"/>
          </a:p>
        </p:txBody>
      </p:sp>
    </p:spTree>
    <p:extLst>
      <p:ext uri="{BB962C8B-B14F-4D97-AF65-F5344CB8AC3E}">
        <p14:creationId xmlns:p14="http://schemas.microsoft.com/office/powerpoint/2010/main" val="2954229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742C4A-8995-ABC1-1AD7-04802339EF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35BF88-8BE0-39B3-90FB-F68D8BA996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E0730B-8375-BCAC-8A85-3D2FCE4AC7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602DB1-B405-4A81-A542-3E3D3440A1D3}" type="datetimeFigureOut">
              <a:rPr lang="en-GB" smtClean="0"/>
              <a:t>07/11/2025</a:t>
            </a:fld>
            <a:endParaRPr lang="en-GB"/>
          </a:p>
        </p:txBody>
      </p:sp>
      <p:sp>
        <p:nvSpPr>
          <p:cNvPr id="5" name="Footer Placeholder 4">
            <a:extLst>
              <a:ext uri="{FF2B5EF4-FFF2-40B4-BE49-F238E27FC236}">
                <a16:creationId xmlns:a16="http://schemas.microsoft.com/office/drawing/2014/main" id="{2E5FE930-70C2-F94C-5624-28E207E03A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2FFBE3-1F13-B59D-7A66-85F7933497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CA8D2A-6C46-4187-B519-133E74BCF3EC}" type="slidenum">
              <a:rPr lang="en-GB" smtClean="0"/>
              <a:t>‹#›</a:t>
            </a:fld>
            <a:endParaRPr lang="en-GB"/>
          </a:p>
        </p:txBody>
      </p:sp>
    </p:spTree>
    <p:extLst>
      <p:ext uri="{BB962C8B-B14F-4D97-AF65-F5344CB8AC3E}">
        <p14:creationId xmlns:p14="http://schemas.microsoft.com/office/powerpoint/2010/main" val="369209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heloisaluz319.wikidot.com/blog:125"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B6EF4-1965-D088-72CD-9951AD4AC58A}"/>
              </a:ext>
            </a:extLst>
          </p:cNvPr>
          <p:cNvSpPr>
            <a:spLocks noGrp="1"/>
          </p:cNvSpPr>
          <p:nvPr>
            <p:ph type="ctrTitle"/>
          </p:nvPr>
        </p:nvSpPr>
        <p:spPr>
          <a:xfrm>
            <a:off x="643468" y="643467"/>
            <a:ext cx="4620584" cy="4567137"/>
          </a:xfrm>
        </p:spPr>
        <p:txBody>
          <a:bodyPr>
            <a:normAutofit/>
          </a:bodyPr>
          <a:lstStyle/>
          <a:p>
            <a:pPr algn="l"/>
            <a:r>
              <a:rPr lang="ro-RO" sz="3100">
                <a:latin typeface="Times New Roman" panose="02020603050405020304" pitchFamily="18" charset="0"/>
                <a:cs typeface="Times New Roman" panose="02020603050405020304" pitchFamily="18" charset="0"/>
              </a:rPr>
              <a:t>STUDEND NAME </a:t>
            </a:r>
            <a:r>
              <a:rPr lang="en-GB" sz="3100">
                <a:latin typeface="Times New Roman" panose="02020603050405020304" pitchFamily="18" charset="0"/>
                <a:cs typeface="Times New Roman" panose="02020603050405020304" pitchFamily="18" charset="0"/>
              </a:rPr>
              <a:t>: VASILE CRISTIAN CANTUR</a:t>
            </a:r>
            <a:br>
              <a:rPr lang="en-GB" sz="3100">
                <a:latin typeface="Times New Roman" panose="02020603050405020304" pitchFamily="18" charset="0"/>
                <a:cs typeface="Times New Roman" panose="02020603050405020304" pitchFamily="18" charset="0"/>
              </a:rPr>
            </a:br>
            <a:r>
              <a:rPr lang="en-GB" sz="3100">
                <a:latin typeface="Times New Roman" panose="02020603050405020304" pitchFamily="18" charset="0"/>
                <a:cs typeface="Times New Roman" panose="02020603050405020304" pitchFamily="18" charset="0"/>
              </a:rPr>
              <a:t>STUDENT ID: 24013037</a:t>
            </a:r>
            <a:br>
              <a:rPr lang="en-GB" sz="3100">
                <a:latin typeface="Times New Roman" panose="02020603050405020304" pitchFamily="18" charset="0"/>
                <a:cs typeface="Times New Roman" panose="02020603050405020304" pitchFamily="18" charset="0"/>
              </a:rPr>
            </a:br>
            <a:r>
              <a:rPr lang="en-GB" sz="3100">
                <a:latin typeface="Times New Roman" panose="02020603050405020304" pitchFamily="18" charset="0"/>
                <a:cs typeface="Times New Roman" panose="02020603050405020304" pitchFamily="18" charset="0"/>
              </a:rPr>
              <a:t>MODULE CODE: LCLM4006</a:t>
            </a:r>
            <a:br>
              <a:rPr lang="en-GB" sz="3100">
                <a:latin typeface="Times New Roman" panose="02020603050405020304" pitchFamily="18" charset="0"/>
                <a:cs typeface="Times New Roman" panose="02020603050405020304" pitchFamily="18" charset="0"/>
              </a:rPr>
            </a:br>
            <a:r>
              <a:rPr lang="en-GB" sz="3100">
                <a:latin typeface="Times New Roman" panose="02020603050405020304" pitchFamily="18" charset="0"/>
                <a:cs typeface="Times New Roman" panose="02020603050405020304" pitchFamily="18" charset="0"/>
              </a:rPr>
              <a:t>LECTURER: FOUZIAYA FARHEEN </a:t>
            </a:r>
            <a:br>
              <a:rPr lang="en-GB" sz="3100">
                <a:latin typeface="Times New Roman" panose="02020603050405020304" pitchFamily="18" charset="0"/>
                <a:cs typeface="Times New Roman" panose="02020603050405020304" pitchFamily="18" charset="0"/>
              </a:rPr>
            </a:br>
            <a:endParaRPr lang="en-GB" sz="31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C8C8CE8-D519-A0B5-6273-57539A5B1A7E}"/>
              </a:ext>
            </a:extLst>
          </p:cNvPr>
          <p:cNvSpPr>
            <a:spLocks noGrp="1"/>
          </p:cNvSpPr>
          <p:nvPr>
            <p:ph type="subTitle" idx="1"/>
          </p:nvPr>
        </p:nvSpPr>
        <p:spPr>
          <a:xfrm>
            <a:off x="643467" y="5277684"/>
            <a:ext cx="4620584" cy="775494"/>
          </a:xfrm>
        </p:spPr>
        <p:txBody>
          <a:bodyPr>
            <a:normAutofit/>
          </a:bodyPr>
          <a:lstStyle/>
          <a:p>
            <a:pPr algn="l"/>
            <a:r>
              <a:rPr lang="en-GB" dirty="0"/>
              <a:t>PRESENTATION : THE GREEN HABIT</a:t>
            </a:r>
            <a:endParaRPr lang="en-GB"/>
          </a:p>
        </p:txBody>
      </p:sp>
      <p:pic>
        <p:nvPicPr>
          <p:cNvPr id="5" name="Picture 4" descr="A person holding a plant&#10;&#10;AI-generated content may be incorrect.">
            <a:extLst>
              <a:ext uri="{FF2B5EF4-FFF2-40B4-BE49-F238E27FC236}">
                <a16:creationId xmlns:a16="http://schemas.microsoft.com/office/drawing/2014/main" id="{78FF9F81-32FA-2CE6-2589-5C8E8624B4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5923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CEE2F-4724-9155-E924-0BBCBCD5491A}"/>
              </a:ext>
            </a:extLst>
          </p:cNvPr>
          <p:cNvSpPr>
            <a:spLocks noGrp="1"/>
          </p:cNvSpPr>
          <p:nvPr>
            <p:ph type="title"/>
          </p:nvPr>
        </p:nvSpPr>
        <p:spPr>
          <a:xfrm>
            <a:off x="941575" y="-313988"/>
            <a:ext cx="4368602" cy="1956841"/>
          </a:xfrm>
        </p:spPr>
        <p:txBody>
          <a:bodyPr anchor="b">
            <a:normAutofit/>
          </a:bodyPr>
          <a:lstStyle/>
          <a:p>
            <a:r>
              <a:rPr lang="en-GB" sz="4600" dirty="0"/>
              <a:t>INTRODUCTION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E83A0D-6F92-D8C8-C18D-7F40B02093FD}"/>
              </a:ext>
            </a:extLst>
          </p:cNvPr>
          <p:cNvSpPr>
            <a:spLocks noGrp="1"/>
          </p:cNvSpPr>
          <p:nvPr>
            <p:ph idx="1"/>
          </p:nvPr>
        </p:nvSpPr>
        <p:spPr>
          <a:xfrm>
            <a:off x="640080" y="2872898"/>
            <a:ext cx="4243589" cy="3731101"/>
          </a:xfrm>
        </p:spPr>
        <p:txBody>
          <a:bodyPr>
            <a:noAutofit/>
          </a:bodyPr>
          <a:lstStyle/>
          <a:p>
            <a:pPr>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This presentation introduces the green habit, a start-up focused on providing sustainable, eco-friendly everyday products. The business plan emphasizes developing a clear legal format, management structure, and market strategy to ensure long-term growth. </a:t>
            </a:r>
          </a:p>
          <a:p>
            <a:pPr>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Furthermore, a Pestel analysis evaluates external factors influencing the company’s performance. The aim is to promote environmental sustainability while addressing the increasing consumer demand for green products in the united kingdom. This project demonstrates how start-ups can align profitability with environmental responsibility (Agrawal et al., 2022; Clark, 2025a).</a:t>
            </a:r>
          </a:p>
        </p:txBody>
      </p:sp>
      <p:pic>
        <p:nvPicPr>
          <p:cNvPr id="5" name="Picture 4" descr="A group of people holding a bag and recycling">
            <a:extLst>
              <a:ext uri="{FF2B5EF4-FFF2-40B4-BE49-F238E27FC236}">
                <a16:creationId xmlns:a16="http://schemas.microsoft.com/office/drawing/2014/main" id="{2FC6E219-EF56-D900-130A-2993001734A8}"/>
              </a:ext>
            </a:extLst>
          </p:cNvPr>
          <p:cNvPicPr>
            <a:picLocks noChangeAspect="1"/>
          </p:cNvPicPr>
          <p:nvPr/>
        </p:nvPicPr>
        <p:blipFill>
          <a:blip r:embed="rId2">
            <a:extLst>
              <a:ext uri="{28A0092B-C50C-407E-A947-70E740481C1C}">
                <a14:useLocalDpi xmlns:a14="http://schemas.microsoft.com/office/drawing/2010/main" val="0"/>
              </a:ext>
            </a:extLst>
          </a:blip>
          <a:srcRect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4306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82455-F127-0FB5-DC0E-38FBD16367AD}"/>
              </a:ext>
            </a:extLst>
          </p:cNvPr>
          <p:cNvSpPr>
            <a:spLocks noGrp="1"/>
          </p:cNvSpPr>
          <p:nvPr>
            <p:ph type="title"/>
          </p:nvPr>
        </p:nvSpPr>
        <p:spPr>
          <a:xfrm>
            <a:off x="5868557" y="1138036"/>
            <a:ext cx="5444382" cy="1402470"/>
          </a:xfrm>
        </p:spPr>
        <p:txBody>
          <a:bodyPr anchor="t">
            <a:normAutofit/>
          </a:bodyPr>
          <a:lstStyle/>
          <a:p>
            <a:r>
              <a:rPr lang="en-GB" sz="3200" dirty="0"/>
              <a:t>Overview of the Business Idea </a:t>
            </a:r>
          </a:p>
        </p:txBody>
      </p:sp>
      <p:pic>
        <p:nvPicPr>
          <p:cNvPr id="5" name="Picture 4" descr="Still life wooden spoons in pitcher on kitchen counter">
            <a:extLst>
              <a:ext uri="{FF2B5EF4-FFF2-40B4-BE49-F238E27FC236}">
                <a16:creationId xmlns:a16="http://schemas.microsoft.com/office/drawing/2014/main" id="{7123E59E-94DF-C4E4-F364-2651A89F2E95}"/>
              </a:ext>
            </a:extLst>
          </p:cNvPr>
          <p:cNvPicPr>
            <a:picLocks noChangeAspect="1"/>
          </p:cNvPicPr>
          <p:nvPr/>
        </p:nvPicPr>
        <p:blipFill>
          <a:blip r:embed="rId2"/>
          <a:srcRect l="41318" r="8544"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D44365-EDB1-026F-D46F-0440406F4D2A}"/>
              </a:ext>
            </a:extLst>
          </p:cNvPr>
          <p:cNvSpPr>
            <a:spLocks noGrp="1"/>
          </p:cNvSpPr>
          <p:nvPr>
            <p:ph idx="1"/>
          </p:nvPr>
        </p:nvSpPr>
        <p:spPr>
          <a:xfrm>
            <a:off x="5689882" y="2125760"/>
            <a:ext cx="5444382" cy="3591207"/>
          </a:xfrm>
        </p:spPr>
        <p:txBody>
          <a:bodyPr>
            <a:no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green habit is an online sustainable retail start-up offering eco-friendly, reusable, and refillable household products. The company focuses on selling kitchen and food storage appliances, cleaning materials, and hygiene items made from sustainable materials such as bamboo, wood, and compostable components.</a:t>
            </a:r>
          </a:p>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The business aims to reduce plastic waste while providing affordable, high-quality alternatives to traditional household items. By promoting sustainability, the enterprise seeks to attract environmentally conscious consumers across the UK. The company’s operations will be entirely online to minimize costs and maximize accessibility (government of UK, 2022; Agrawal et al., 2022).</a:t>
            </a:r>
          </a:p>
        </p:txBody>
      </p:sp>
    </p:spTree>
    <p:extLst>
      <p:ext uri="{BB962C8B-B14F-4D97-AF65-F5344CB8AC3E}">
        <p14:creationId xmlns:p14="http://schemas.microsoft.com/office/powerpoint/2010/main" val="1411004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E01C-762C-CDF0-D411-D43EF146DE4C}"/>
              </a:ext>
            </a:extLst>
          </p:cNvPr>
          <p:cNvSpPr>
            <a:spLocks noGrp="1"/>
          </p:cNvSpPr>
          <p:nvPr>
            <p:ph type="title"/>
          </p:nvPr>
        </p:nvSpPr>
        <p:spPr>
          <a:xfrm>
            <a:off x="6593798" y="436801"/>
            <a:ext cx="5598202" cy="1402470"/>
          </a:xfrm>
        </p:spPr>
        <p:txBody>
          <a:bodyPr anchor="t">
            <a:normAutofit/>
          </a:bodyPr>
          <a:lstStyle/>
          <a:p>
            <a:r>
              <a:rPr lang="en-GB" sz="3200" dirty="0"/>
              <a:t>Legal Format and Management Structure </a:t>
            </a:r>
          </a:p>
        </p:txBody>
      </p:sp>
      <p:pic>
        <p:nvPicPr>
          <p:cNvPr id="5" name="Picture 4" descr="A green recycle symbol with text&#10;&#10;AI-generated content may be incorrect.">
            <a:extLst>
              <a:ext uri="{FF2B5EF4-FFF2-40B4-BE49-F238E27FC236}">
                <a16:creationId xmlns:a16="http://schemas.microsoft.com/office/drawing/2014/main" id="{EFBA9594-019C-D3A4-2736-33560DA92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122" y="1637805"/>
            <a:ext cx="4365438" cy="3721535"/>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A168BC-88DC-2647-EFE7-185FE367E761}"/>
              </a:ext>
            </a:extLst>
          </p:cNvPr>
          <p:cNvSpPr>
            <a:spLocks noGrp="1"/>
          </p:cNvSpPr>
          <p:nvPr>
            <p:ph idx="1"/>
          </p:nvPr>
        </p:nvSpPr>
        <p:spPr>
          <a:xfrm>
            <a:off x="5842620" y="1839271"/>
            <a:ext cx="5444382" cy="3591207"/>
          </a:xfrm>
        </p:spPr>
        <p:txBody>
          <a:bodyPr>
            <a:no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green habit will operate as a partnership business, one of the most common legal forms in the united kingdom. This format facilitates shared responsibilities, quick decision-making, and low administrative costs (Korchak, 2024). The chosen structure simplifies business registration and reduces legal obligations compared to corporations.</a:t>
            </a:r>
          </a:p>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Regarding management, the company will adopt a hierarchical structure, ensuring defined roles, accountability, and efficient operations. The co-founders will share managerial duties in finance, marketing, and logistics. Such structure enables clear communication channels and operational control, which are vital for small businesses in competitive markets (government of UK, 2024; Korchak, 2024).</a:t>
            </a:r>
          </a:p>
        </p:txBody>
      </p:sp>
    </p:spTree>
    <p:extLst>
      <p:ext uri="{BB962C8B-B14F-4D97-AF65-F5344CB8AC3E}">
        <p14:creationId xmlns:p14="http://schemas.microsoft.com/office/powerpoint/2010/main" val="1774357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8C7B2-2BFA-6393-B84B-DCCEDCB38858}"/>
              </a:ext>
            </a:extLst>
          </p:cNvPr>
          <p:cNvSpPr>
            <a:spLocks noGrp="1"/>
          </p:cNvSpPr>
          <p:nvPr>
            <p:ph type="title"/>
          </p:nvPr>
        </p:nvSpPr>
        <p:spPr>
          <a:xfrm>
            <a:off x="5755598" y="1138036"/>
            <a:ext cx="5598202" cy="1402470"/>
          </a:xfrm>
        </p:spPr>
        <p:txBody>
          <a:bodyPr anchor="t">
            <a:normAutofit/>
          </a:bodyPr>
          <a:lstStyle/>
          <a:p>
            <a:r>
              <a:rPr lang="en-GB" sz="3200" dirty="0"/>
              <a:t>PESTEL Analysis FOR THE GREEN HABITS </a:t>
            </a:r>
          </a:p>
        </p:txBody>
      </p:sp>
      <p:pic>
        <p:nvPicPr>
          <p:cNvPr id="5" name="Picture 4" descr="A diagram of different types of pestle analysis">
            <a:extLst>
              <a:ext uri="{FF2B5EF4-FFF2-40B4-BE49-F238E27FC236}">
                <a16:creationId xmlns:a16="http://schemas.microsoft.com/office/drawing/2014/main" id="{3421DFD0-36CC-580C-3110-9A66D65B17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122" y="1681459"/>
            <a:ext cx="4365438" cy="3634227"/>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88AEF4-5130-CDEE-5553-FCDEF2DBD141}"/>
              </a:ext>
            </a:extLst>
          </p:cNvPr>
          <p:cNvSpPr>
            <a:spLocks noGrp="1"/>
          </p:cNvSpPr>
          <p:nvPr>
            <p:ph idx="1"/>
          </p:nvPr>
        </p:nvSpPr>
        <p:spPr>
          <a:xfrm>
            <a:off x="5587432" y="2540506"/>
            <a:ext cx="5444382" cy="3591207"/>
          </a:xfrm>
        </p:spPr>
        <p:txBody>
          <a:bodyPr>
            <a:noAutofit/>
          </a:bodyPr>
          <a:lstStyle/>
          <a:p>
            <a:pPr>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Political and economic factors  words politically, the united kingdom’s environment has stabilized following Brexit, which supports start-ups (</a:t>
            </a:r>
            <a:r>
              <a:rPr lang="en-GB" sz="1800" dirty="0" err="1">
                <a:latin typeface="Times New Roman" panose="02020603050405020304" pitchFamily="18" charset="0"/>
                <a:cs typeface="Times New Roman" panose="02020603050405020304" pitchFamily="18" charset="0"/>
              </a:rPr>
              <a:t>clark</a:t>
            </a:r>
            <a:r>
              <a:rPr lang="en-GB" sz="1800" dirty="0">
                <a:latin typeface="Times New Roman" panose="02020603050405020304" pitchFamily="18" charset="0"/>
                <a:cs typeface="Times New Roman" panose="02020603050405020304" pitchFamily="18" charset="0"/>
              </a:rPr>
              <a:t>, 2025a). The labour party’s 2024 election victory has strengthened government policies toward sustainable development. This political climate may result in increased funding and tax incentives for environmentally responsible companies. </a:t>
            </a:r>
          </a:p>
          <a:p>
            <a:pPr>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Economically, the Uk’s GDP reached £2.56 trillion in 2024 (Clark, 2025b), reflecting economic recovery and strong consumer purchasing power. The growing interest in sustainability has also expanded market potential for green retail businesses. Overall, the political and economic outlook presents </a:t>
            </a:r>
            <a:r>
              <a:rPr lang="en-GB" sz="1800" dirty="0" err="1">
                <a:latin typeface="Times New Roman" panose="02020603050405020304" pitchFamily="18" charset="0"/>
                <a:cs typeface="Times New Roman" panose="02020603050405020304" pitchFamily="18" charset="0"/>
              </a:rPr>
              <a:t>favorable</a:t>
            </a:r>
            <a:r>
              <a:rPr lang="en-GB" sz="1800" dirty="0">
                <a:latin typeface="Times New Roman" panose="02020603050405020304" pitchFamily="18" charset="0"/>
                <a:cs typeface="Times New Roman" panose="02020603050405020304" pitchFamily="18" charset="0"/>
              </a:rPr>
              <a:t> conditions for the green habit’s successful entry into the UK market (Clark, 2025a; 2025b).</a:t>
            </a:r>
          </a:p>
        </p:txBody>
      </p:sp>
    </p:spTree>
    <p:extLst>
      <p:ext uri="{BB962C8B-B14F-4D97-AF65-F5344CB8AC3E}">
        <p14:creationId xmlns:p14="http://schemas.microsoft.com/office/powerpoint/2010/main" val="33336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screen&#10;&#10;AI-generated content may be incorrect.">
            <a:extLst>
              <a:ext uri="{FF2B5EF4-FFF2-40B4-BE49-F238E27FC236}">
                <a16:creationId xmlns:a16="http://schemas.microsoft.com/office/drawing/2014/main" id="{8AA0B80B-C27C-7975-D49D-63C58D0760D3}"/>
              </a:ext>
            </a:extLst>
          </p:cNvPr>
          <p:cNvPicPr>
            <a:picLocks noChangeAspect="1"/>
          </p:cNvPicPr>
          <p:nvPr/>
        </p:nvPicPr>
        <p:blipFill>
          <a:blip r:embed="rId2">
            <a:duotone>
              <a:schemeClr val="bg2">
                <a:shade val="45000"/>
                <a:satMod val="135000"/>
              </a:schemeClr>
              <a:prstClr val="white"/>
            </a:duotone>
          </a:blip>
          <a:srcRect t="15279" b="4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554D4-6F2C-3C88-6705-D8DECEFA326D}"/>
              </a:ext>
            </a:extLst>
          </p:cNvPr>
          <p:cNvSpPr>
            <a:spLocks noGrp="1"/>
          </p:cNvSpPr>
          <p:nvPr>
            <p:ph type="title"/>
          </p:nvPr>
        </p:nvSpPr>
        <p:spPr>
          <a:xfrm>
            <a:off x="838200" y="365125"/>
            <a:ext cx="10515600" cy="1325563"/>
          </a:xfrm>
        </p:spPr>
        <p:txBody>
          <a:bodyPr>
            <a:normAutofit/>
          </a:bodyPr>
          <a:lstStyle/>
          <a:p>
            <a:r>
              <a:rPr lang="en-GB" dirty="0"/>
              <a:t>Pestel analysis Social and Technological Factors</a:t>
            </a:r>
          </a:p>
        </p:txBody>
      </p:sp>
      <p:graphicFrame>
        <p:nvGraphicFramePr>
          <p:cNvPr id="5" name="Content Placeholder 2">
            <a:extLst>
              <a:ext uri="{FF2B5EF4-FFF2-40B4-BE49-F238E27FC236}">
                <a16:creationId xmlns:a16="http://schemas.microsoft.com/office/drawing/2014/main" id="{9304487C-1387-856A-71B9-A16608FF38EC}"/>
              </a:ext>
            </a:extLst>
          </p:cNvPr>
          <p:cNvGraphicFramePr>
            <a:graphicFrameLocks noGrp="1"/>
          </p:cNvGraphicFramePr>
          <p:nvPr>
            <p:ph idx="1"/>
            <p:extLst>
              <p:ext uri="{D42A27DB-BD31-4B8C-83A1-F6EECF244321}">
                <p14:modId xmlns:p14="http://schemas.microsoft.com/office/powerpoint/2010/main" val="29423988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5648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BD45-9E36-99D0-672C-1164D3351C3D}"/>
              </a:ext>
            </a:extLst>
          </p:cNvPr>
          <p:cNvSpPr>
            <a:spLocks noGrp="1"/>
          </p:cNvSpPr>
          <p:nvPr>
            <p:ph type="title"/>
          </p:nvPr>
        </p:nvSpPr>
        <p:spPr/>
        <p:txBody>
          <a:bodyPr>
            <a:normAutofit/>
          </a:bodyPr>
          <a:lstStyle/>
          <a:p>
            <a:r>
              <a:rPr lang="en-GB" sz="2800" dirty="0">
                <a:latin typeface="Times New Roman" panose="02020603050405020304" pitchFamily="18" charset="0"/>
                <a:cs typeface="Times New Roman" panose="02020603050405020304" pitchFamily="18" charset="0"/>
              </a:rPr>
              <a:t>PESTEL ANALYSIS : Environmental and Legal Factors</a:t>
            </a:r>
          </a:p>
        </p:txBody>
      </p:sp>
      <p:graphicFrame>
        <p:nvGraphicFramePr>
          <p:cNvPr id="5" name="Content Placeholder 2">
            <a:extLst>
              <a:ext uri="{FF2B5EF4-FFF2-40B4-BE49-F238E27FC236}">
                <a16:creationId xmlns:a16="http://schemas.microsoft.com/office/drawing/2014/main" id="{F3994D9C-D2F6-C821-DECA-50AFE7FCE7E4}"/>
              </a:ext>
            </a:extLst>
          </p:cNvPr>
          <p:cNvGraphicFramePr>
            <a:graphicFrameLocks noGrp="1"/>
          </p:cNvGraphicFramePr>
          <p:nvPr>
            <p:ph idx="1"/>
            <p:extLst>
              <p:ext uri="{D42A27DB-BD31-4B8C-83A1-F6EECF244321}">
                <p14:modId xmlns:p14="http://schemas.microsoft.com/office/powerpoint/2010/main" val="5605653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7839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59986E-682F-48A9-C73A-BA833EC1A12C}"/>
              </a:ext>
            </a:extLst>
          </p:cNvPr>
          <p:cNvSpPr>
            <a:spLocks noGrp="1"/>
          </p:cNvSpPr>
          <p:nvPr>
            <p:ph type="title"/>
          </p:nvPr>
        </p:nvSpPr>
        <p:spPr>
          <a:xfrm>
            <a:off x="5894962" y="479493"/>
            <a:ext cx="5458838" cy="1325563"/>
          </a:xfrm>
        </p:spPr>
        <p:txBody>
          <a:bodyPr>
            <a:normAutofit/>
          </a:bodyPr>
          <a:lstStyle/>
          <a:p>
            <a:r>
              <a:rPr lang="en-GB" dirty="0"/>
              <a:t>Marketing Strategies </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diagram of marketing strategy&#10;&#10;AI-generated content may be incorrect.">
            <a:extLst>
              <a:ext uri="{FF2B5EF4-FFF2-40B4-BE49-F238E27FC236}">
                <a16:creationId xmlns:a16="http://schemas.microsoft.com/office/drawing/2014/main" id="{D8BB518A-7AFD-83DF-C718-4A6BBAD84F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182" y="1516780"/>
            <a:ext cx="4777381" cy="36546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08DB817-0CFF-90D4-7E30-F5DBF4CAAE05}"/>
              </a:ext>
            </a:extLst>
          </p:cNvPr>
          <p:cNvSpPr>
            <a:spLocks noGrp="1"/>
          </p:cNvSpPr>
          <p:nvPr>
            <p:ph idx="1"/>
          </p:nvPr>
        </p:nvSpPr>
        <p:spPr>
          <a:xfrm>
            <a:off x="5894962" y="1994603"/>
            <a:ext cx="5458838" cy="4192520"/>
          </a:xfrm>
        </p:spPr>
        <p:txBody>
          <a:bodyPr>
            <a:no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green habit will adopt a social media marketing strategy to increase brand awareness and customer engagement. Platforms such as Instagram, Facebook, and Tik Tok will be used to share sustainable living tips, promotional offers, and customer stories. Social media marketing enables interactive communication and cost-effective advertising (Koay et al., 2021).</a:t>
            </a:r>
          </a:p>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The company will also utilize influencer partnerships and targeted online advertisements to reach eco-conscious audiences. This digital marketing approach aligns with modern consumer behaviour, encouraging brand loyalty and repeat purchases while reinforcing the company’s sustainable identity (Agrawal et al., 2022; Koay et al., 2021).</a:t>
            </a:r>
          </a:p>
        </p:txBody>
      </p:sp>
    </p:spTree>
    <p:extLst>
      <p:ext uri="{BB962C8B-B14F-4D97-AF65-F5344CB8AC3E}">
        <p14:creationId xmlns:p14="http://schemas.microsoft.com/office/powerpoint/2010/main" val="1983632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75C5B-B28B-22E7-899F-C1FA86E5905E}"/>
              </a:ext>
            </a:extLst>
          </p:cNvPr>
          <p:cNvSpPr>
            <a:spLocks noGrp="1"/>
          </p:cNvSpPr>
          <p:nvPr>
            <p:ph type="title"/>
          </p:nvPr>
        </p:nvSpPr>
        <p:spPr>
          <a:xfrm>
            <a:off x="1981200" y="365125"/>
            <a:ext cx="9372600" cy="1325563"/>
          </a:xfrm>
        </p:spPr>
        <p:txBody>
          <a:bodyPr/>
          <a:lstStyle/>
          <a:p>
            <a:r>
              <a:rPr lang="en-GB"/>
              <a:t>Funding Required and Allocation</a:t>
            </a:r>
            <a:endParaRPr lang="en-GB" dirty="0"/>
          </a:p>
        </p:txBody>
      </p:sp>
      <p:pic>
        <p:nvPicPr>
          <p:cNvPr id="5" name="Content Placeholder 4" descr="A green and brown table with numbers">
            <a:extLst>
              <a:ext uri="{FF2B5EF4-FFF2-40B4-BE49-F238E27FC236}">
                <a16:creationId xmlns:a16="http://schemas.microsoft.com/office/drawing/2014/main" id="{62DF71BA-A67E-46BD-69A2-56CE7467BC4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9583" y="1408262"/>
            <a:ext cx="7664178" cy="2572021"/>
          </a:xfrm>
        </p:spPr>
      </p:pic>
      <p:pic>
        <p:nvPicPr>
          <p:cNvPr id="7" name="Picture 6" descr="A table with numbers and numbers&#10;&#10;AI-generated content may be incorrect.">
            <a:extLst>
              <a:ext uri="{FF2B5EF4-FFF2-40B4-BE49-F238E27FC236}">
                <a16:creationId xmlns:a16="http://schemas.microsoft.com/office/drawing/2014/main" id="{96DEE007-72F2-8815-D466-FF36ED3357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583" y="3980283"/>
            <a:ext cx="7664177" cy="2448142"/>
          </a:xfrm>
          <a:prstGeom prst="rect">
            <a:avLst/>
          </a:prstGeom>
        </p:spPr>
      </p:pic>
    </p:spTree>
    <p:extLst>
      <p:ext uri="{BB962C8B-B14F-4D97-AF65-F5344CB8AC3E}">
        <p14:creationId xmlns:p14="http://schemas.microsoft.com/office/powerpoint/2010/main" val="4033644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E7FBED-570C-5EEA-1F26-16C1AA2F1C03}"/>
              </a:ext>
            </a:extLst>
          </p:cNvPr>
          <p:cNvSpPr>
            <a:spLocks noGrp="1"/>
          </p:cNvSpPr>
          <p:nvPr>
            <p:ph type="title"/>
          </p:nvPr>
        </p:nvSpPr>
        <p:spPr>
          <a:xfrm>
            <a:off x="5894962" y="479493"/>
            <a:ext cx="5458838" cy="1325563"/>
          </a:xfrm>
        </p:spPr>
        <p:txBody>
          <a:bodyPr>
            <a:normAutofit/>
          </a:bodyPr>
          <a:lstStyle/>
          <a:p>
            <a:r>
              <a:rPr lang="en-GB" dirty="0"/>
              <a:t>Funding Required and Allocation</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orest scene">
            <a:extLst>
              <a:ext uri="{FF2B5EF4-FFF2-40B4-BE49-F238E27FC236}">
                <a16:creationId xmlns:a16="http://schemas.microsoft.com/office/drawing/2014/main" id="{81327EE3-1DFF-20EF-3305-AF0575A9F1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016A613-0166-89C9-4956-43BE62C63FDA}"/>
              </a:ext>
            </a:extLst>
          </p:cNvPr>
          <p:cNvSpPr>
            <a:spLocks noGrp="1"/>
          </p:cNvSpPr>
          <p:nvPr>
            <p:ph idx="1"/>
          </p:nvPr>
        </p:nvSpPr>
        <p:spPr>
          <a:xfrm>
            <a:off x="5894962" y="1984443"/>
            <a:ext cx="5458838" cy="4192520"/>
          </a:xfrm>
        </p:spPr>
        <p:txBody>
          <a:bodyPr>
            <a:norm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green habit requires an initial investment of £50,000 to establish operations. The budget will be distributed as follows: 20% for website development, 25% for marketing, 15% for content creation, 30% for inventory, and 10% for operations. This funding will support essential start-up activities, including digital platform creation and supply chain setup. The company plans to secure financing through personal investment and potential green business grants. Maintaining strict cost management will prevent financial instability and enable profitability within the first year (Clark, 2025b; Agrawal et al., 2022).</a:t>
            </a:r>
          </a:p>
          <a:p>
            <a:endParaRPr lang="en-GB" sz="2000" dirty="0"/>
          </a:p>
        </p:txBody>
      </p:sp>
    </p:spTree>
    <p:extLst>
      <p:ext uri="{BB962C8B-B14F-4D97-AF65-F5344CB8AC3E}">
        <p14:creationId xmlns:p14="http://schemas.microsoft.com/office/powerpoint/2010/main" val="2104317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0EB26-213D-3991-5B69-CB88BA0FF05D}"/>
              </a:ext>
            </a:extLst>
          </p:cNvPr>
          <p:cNvSpPr>
            <a:spLocks noGrp="1"/>
          </p:cNvSpPr>
          <p:nvPr>
            <p:ph type="title"/>
          </p:nvPr>
        </p:nvSpPr>
        <p:spPr>
          <a:xfrm>
            <a:off x="761800" y="762001"/>
            <a:ext cx="5334197" cy="1708242"/>
          </a:xfrm>
        </p:spPr>
        <p:txBody>
          <a:bodyPr anchor="ctr">
            <a:normAutofit/>
          </a:bodyPr>
          <a:lstStyle/>
          <a:p>
            <a:r>
              <a:rPr lang="en-GB" sz="4000"/>
              <a:t>Financial Projection</a:t>
            </a:r>
          </a:p>
        </p:txBody>
      </p:sp>
      <p:sp>
        <p:nvSpPr>
          <p:cNvPr id="3" name="Content Placeholder 2">
            <a:extLst>
              <a:ext uri="{FF2B5EF4-FFF2-40B4-BE49-F238E27FC236}">
                <a16:creationId xmlns:a16="http://schemas.microsoft.com/office/drawing/2014/main" id="{4DEE620C-9D27-A1D4-3793-5B45C392D7D8}"/>
              </a:ext>
            </a:extLst>
          </p:cNvPr>
          <p:cNvSpPr>
            <a:spLocks noGrp="1"/>
          </p:cNvSpPr>
          <p:nvPr>
            <p:ph idx="1"/>
          </p:nvPr>
        </p:nvSpPr>
        <p:spPr>
          <a:xfrm>
            <a:off x="761800" y="2470244"/>
            <a:ext cx="5334197" cy="3769835"/>
          </a:xfrm>
        </p:spPr>
        <p:txBody>
          <a:bodyPr anchor="ctr">
            <a:noAutofit/>
          </a:bodyPr>
          <a:lstStyle/>
          <a:p>
            <a:r>
              <a:rPr lang="en-GB" sz="2000" dirty="0">
                <a:latin typeface="Times New Roman" panose="02020603050405020304" pitchFamily="18" charset="0"/>
                <a:cs typeface="Times New Roman" panose="02020603050405020304" pitchFamily="18" charset="0"/>
              </a:rPr>
              <a:t>Initial sales are projected at £20,000, with monthly growth of approximately 10% due to increased marketing and consumer awareness. Costs are expected to rise by 5% monthly but will remain controlled to ensure profitability by year-end. The company aims to maintain operational costs below 5% of total revenue (government of UK, 2025). A steady increase in demand for eco-friendly products will enhance financial stability and attract long-term investors. Overall, careful financial planning and cost management will strengthen the company’s competitive position in the sustainable retail sector (Clark, 2025b; Agrawal et al., 2022).</a:t>
            </a:r>
          </a:p>
        </p:txBody>
      </p:sp>
      <p:pic>
        <p:nvPicPr>
          <p:cNvPr id="5" name="Picture 4" descr="White percentage symbol on red background">
            <a:extLst>
              <a:ext uri="{FF2B5EF4-FFF2-40B4-BE49-F238E27FC236}">
                <a16:creationId xmlns:a16="http://schemas.microsoft.com/office/drawing/2014/main" id="{FE41D0DF-CB24-2296-EB97-BA40B8EDB883}"/>
              </a:ext>
            </a:extLst>
          </p:cNvPr>
          <p:cNvPicPr>
            <a:picLocks noChangeAspect="1"/>
          </p:cNvPicPr>
          <p:nvPr/>
        </p:nvPicPr>
        <p:blipFill>
          <a:blip r:embed="rId2"/>
          <a:srcRect l="42003" r="6160"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46419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1A4E5-F118-B966-F846-BA9D0CD5EFBA}"/>
              </a:ext>
            </a:extLst>
          </p:cNvPr>
          <p:cNvSpPr>
            <a:spLocks noGrp="1"/>
          </p:cNvSpPr>
          <p:nvPr>
            <p:ph type="title"/>
          </p:nvPr>
        </p:nvSpPr>
        <p:spPr>
          <a:xfrm>
            <a:off x="838201" y="365125"/>
            <a:ext cx="5251316" cy="1807305"/>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688ABF3-6AE6-2E6E-0355-2E60A5EEB39C}"/>
              </a:ext>
            </a:extLst>
          </p:cNvPr>
          <p:cNvSpPr>
            <a:spLocks noGrp="1"/>
          </p:cNvSpPr>
          <p:nvPr>
            <p:ph idx="1"/>
          </p:nvPr>
        </p:nvSpPr>
        <p:spPr>
          <a:xfrm>
            <a:off x="804797" y="2049518"/>
            <a:ext cx="4619621" cy="4696722"/>
          </a:xfrm>
        </p:spPr>
        <p:txBody>
          <a:bodyPr>
            <a:normAutofit/>
          </a:bodyPr>
          <a:lstStyle/>
          <a:p>
            <a:r>
              <a:rPr lang="en-GB" sz="2000" dirty="0">
                <a:latin typeface="Times New Roman" panose="02020603050405020304" pitchFamily="18" charset="0"/>
                <a:cs typeface="Times New Roman" panose="02020603050405020304" pitchFamily="18" charset="0"/>
              </a:rPr>
              <a:t>The green habit represents an innovative approach to sustainable retail in the UK. Its partnership structure, hierarchical management, and environmentally aligned products position it for long-term success. Political stability, economic growth, and rising social awareness offer favourable market conditions. Through digital marketing and prudent financial planning, the enterprise can achieve steady expansion and contribute to sustainability goals (Agrawal et al., 2022; Clark, 2025b).</a:t>
            </a:r>
          </a:p>
        </p:txBody>
      </p:sp>
      <p:pic>
        <p:nvPicPr>
          <p:cNvPr id="5" name="Picture 4" descr="A tree in a bubble">
            <a:extLst>
              <a:ext uri="{FF2B5EF4-FFF2-40B4-BE49-F238E27FC236}">
                <a16:creationId xmlns:a16="http://schemas.microsoft.com/office/drawing/2014/main" id="{0B209BCB-3CCD-B7D9-1BBB-4F9847CB59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74686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29B3F-00FE-45DB-0B77-A52FC7AD9AD2}"/>
              </a:ext>
            </a:extLst>
          </p:cNvPr>
          <p:cNvSpPr>
            <a:spLocks noGrp="1"/>
          </p:cNvSpPr>
          <p:nvPr>
            <p:ph type="title"/>
          </p:nvPr>
        </p:nvSpPr>
        <p:spPr>
          <a:xfrm>
            <a:off x="836679" y="723898"/>
            <a:ext cx="6002110" cy="1495425"/>
          </a:xfrm>
        </p:spPr>
        <p:txBody>
          <a:bodyPr>
            <a:normAutofit/>
          </a:bodyPr>
          <a:lstStyle/>
          <a:p>
            <a:r>
              <a:rPr lang="en-GB" sz="4000"/>
              <a:t>References :</a:t>
            </a:r>
          </a:p>
        </p:txBody>
      </p:sp>
      <p:pic>
        <p:nvPicPr>
          <p:cNvPr id="6" name="Picture 5" descr="A close up of a colorful surface&#10;&#10;AI-generated content may be incorrect.">
            <a:extLst>
              <a:ext uri="{FF2B5EF4-FFF2-40B4-BE49-F238E27FC236}">
                <a16:creationId xmlns:a16="http://schemas.microsoft.com/office/drawing/2014/main" id="{4E259396-4E18-E193-E703-7B3DB0E9390E}"/>
              </a:ext>
            </a:extLst>
          </p:cNvPr>
          <p:cNvPicPr>
            <a:picLocks noChangeAspect="1"/>
          </p:cNvPicPr>
          <p:nvPr/>
        </p:nvPicPr>
        <p:blipFill>
          <a:blip r:embed="rId2"/>
          <a:srcRect l="2285" r="49121" b="-1"/>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05F20170-C25D-5059-9B31-2739E4838C19}"/>
              </a:ext>
            </a:extLst>
          </p:cNvPr>
          <p:cNvGraphicFramePr>
            <a:graphicFrameLocks noGrp="1"/>
          </p:cNvGraphicFramePr>
          <p:nvPr>
            <p:ph idx="1"/>
            <p:extLst>
              <p:ext uri="{D42A27DB-BD31-4B8C-83A1-F6EECF244321}">
                <p14:modId xmlns:p14="http://schemas.microsoft.com/office/powerpoint/2010/main" val="2523731657"/>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461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1276</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Times New Roman</vt:lpstr>
      <vt:lpstr>Wingdings</vt:lpstr>
      <vt:lpstr>Office Theme</vt:lpstr>
      <vt:lpstr>STUDEND NAME : VASILE CRISTIAN CANTUR STUDENT ID: 24013037 MODULE CODE: LCLM4006 LECTURER: FOUZIAYA FARHEEN  </vt:lpstr>
      <vt:lpstr>INTRODUCTION </vt:lpstr>
      <vt:lpstr>Overview of the Business Idea </vt:lpstr>
      <vt:lpstr>Legal Format and Management Structure </vt:lpstr>
      <vt:lpstr>PESTEL Analysis FOR THE GREEN HABITS </vt:lpstr>
      <vt:lpstr>Pestel analysis Social and Technological Factors</vt:lpstr>
      <vt:lpstr>PESTEL ANALYSIS : Environmental and Legal Factors</vt:lpstr>
      <vt:lpstr>Marketing Strategies </vt:lpstr>
      <vt:lpstr>Funding Required and Allocation</vt:lpstr>
      <vt:lpstr>Funding Required and Allocation</vt:lpstr>
      <vt:lpstr>Financial Projection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2025-11-07T14:41:23Z</dcterms:created>
  <dcterms:modified xsi:type="dcterms:W3CDTF">2025-11-07T14:41:29Z</dcterms:modified>
</cp:coreProperties>
</file>