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8" r:id="rId1"/>
  </p:sldMasterIdLst>
  <p:notesMasterIdLst>
    <p:notesMasterId r:id="rId8"/>
  </p:notesMasterIdLst>
  <p:sldIdLst>
    <p:sldId id="256" r:id="rId2"/>
    <p:sldId id="257" r:id="rId3"/>
    <p:sldId id="260" r:id="rId4"/>
    <p:sldId id="261" r:id="rId5"/>
    <p:sldId id="258" r:id="rId6"/>
    <p:sldId id="262" r:id="rId7"/>
  </p:sldIdLst>
  <p:sldSz cx="8640763" cy="6480175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21" autoAdjust="0"/>
    <p:restoredTop sz="96247" autoAdjust="0"/>
  </p:normalViewPr>
  <p:slideViewPr>
    <p:cSldViewPr snapToGrid="0">
      <p:cViewPr varScale="1">
        <p:scale>
          <a:sx n="112" d="100"/>
          <a:sy n="112" d="100"/>
        </p:scale>
        <p:origin x="179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7125A6-FEE7-4904-8FB2-14A942EA3F43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E23A04-5435-4AAF-9F71-265AE932EE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50253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Dr Hart Disappearance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E23A04-5435-4AAF-9F71-265AE932EE9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98349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E23A04-5435-4AAF-9F71-265AE932EE9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2459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000" y="-8001"/>
            <a:ext cx="8665147" cy="6496177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8374" y="2272062"/>
            <a:ext cx="5506047" cy="1555603"/>
          </a:xfrm>
        </p:spPr>
        <p:txBody>
          <a:bodyPr anchor="b">
            <a:noAutofit/>
          </a:bodyPr>
          <a:lstStyle>
            <a:lvl1pPr algn="r">
              <a:defRPr sz="5102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8374" y="3827664"/>
            <a:ext cx="5506047" cy="1036468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3200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86401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29602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72803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1600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59205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02405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45606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3CC60-10A1-4444-B490-6C0C63CEE45D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C5DD6-AC7D-45E5-BF11-120F61EC44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22586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3CC60-10A1-4444-B490-6C0C63CEE45D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C5DD6-AC7D-45E5-BF11-120F61EC44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13811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6049" y="2552071"/>
            <a:ext cx="5998371" cy="1725950"/>
          </a:xfrm>
        </p:spPr>
        <p:txBody>
          <a:bodyPr anchor="b"/>
          <a:lstStyle>
            <a:lvl1pPr algn="l">
              <a:defRPr sz="378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6049" y="4278019"/>
            <a:ext cx="5998371" cy="812998"/>
          </a:xfrm>
        </p:spPr>
        <p:txBody>
          <a:bodyPr anchor="t"/>
          <a:lstStyle>
            <a:lvl1pPr marL="0" indent="0" algn="l">
              <a:buNone/>
              <a:defRPr sz="189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32008" indent="0">
              <a:buNone/>
              <a:defRPr sz="1701">
                <a:solidFill>
                  <a:schemeClr val="tx1">
                    <a:tint val="75000"/>
                  </a:schemeClr>
                </a:solidFill>
              </a:defRPr>
            </a:lvl2pPr>
            <a:lvl3pPr marL="864017" indent="0">
              <a:buNone/>
              <a:defRPr sz="1512">
                <a:solidFill>
                  <a:schemeClr val="tx1">
                    <a:tint val="75000"/>
                  </a:schemeClr>
                </a:solidFill>
              </a:defRPr>
            </a:lvl3pPr>
            <a:lvl4pPr marL="1296025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4pPr>
            <a:lvl5pPr marL="1728033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5pPr>
            <a:lvl6pPr marL="2160041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6pPr>
            <a:lvl7pPr marL="2592050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7pPr>
            <a:lvl8pPr marL="3024058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8pPr>
            <a:lvl9pPr marL="3456066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3CC60-10A1-4444-B490-6C0C63CEE45D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C5DD6-AC7D-45E5-BF11-120F61EC44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24867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6051" y="576015"/>
            <a:ext cx="5998370" cy="124803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76051" y="2041557"/>
            <a:ext cx="2918156" cy="3666970"/>
          </a:xfrm>
        </p:spPr>
        <p:txBody>
          <a:bodyPr>
            <a:normAutofit/>
          </a:bodyPr>
          <a:lstStyle>
            <a:lvl1pPr>
              <a:defRPr sz="1701"/>
            </a:lvl1pPr>
            <a:lvl2pPr>
              <a:defRPr sz="1512"/>
            </a:lvl2pPr>
            <a:lvl3pPr>
              <a:defRPr sz="1323"/>
            </a:lvl3pPr>
            <a:lvl4pPr>
              <a:defRPr sz="1134"/>
            </a:lvl4pPr>
            <a:lvl5pPr>
              <a:defRPr sz="1134"/>
            </a:lvl5pPr>
            <a:lvl6pPr>
              <a:defRPr sz="1134"/>
            </a:lvl6pPr>
            <a:lvl7pPr>
              <a:defRPr sz="1134"/>
            </a:lvl7pPr>
            <a:lvl8pPr>
              <a:defRPr sz="1134"/>
            </a:lvl8pPr>
            <a:lvl9pPr>
              <a:defRPr sz="1134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656264" y="2041558"/>
            <a:ext cx="2918157" cy="3666971"/>
          </a:xfrm>
        </p:spPr>
        <p:txBody>
          <a:bodyPr>
            <a:normAutofit/>
          </a:bodyPr>
          <a:lstStyle>
            <a:lvl1pPr>
              <a:defRPr sz="1701"/>
            </a:lvl1pPr>
            <a:lvl2pPr>
              <a:defRPr sz="1512"/>
            </a:lvl2pPr>
            <a:lvl3pPr>
              <a:defRPr sz="1323"/>
            </a:lvl3pPr>
            <a:lvl4pPr>
              <a:defRPr sz="1134"/>
            </a:lvl4pPr>
            <a:lvl5pPr>
              <a:defRPr sz="1134"/>
            </a:lvl5pPr>
            <a:lvl6pPr>
              <a:defRPr sz="1134"/>
            </a:lvl6pPr>
            <a:lvl7pPr>
              <a:defRPr sz="1134"/>
            </a:lvl7pPr>
            <a:lvl8pPr>
              <a:defRPr sz="1134"/>
            </a:lvl8pPr>
            <a:lvl9pPr>
              <a:defRPr sz="1134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3CC60-10A1-4444-B490-6C0C63CEE45D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C5DD6-AC7D-45E5-BF11-120F61EC44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43899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6050" y="576015"/>
            <a:ext cx="5998369" cy="1248034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6050" y="2041929"/>
            <a:ext cx="2920578" cy="544514"/>
          </a:xfrm>
        </p:spPr>
        <p:txBody>
          <a:bodyPr anchor="b">
            <a:noAutofit/>
          </a:bodyPr>
          <a:lstStyle>
            <a:lvl1pPr marL="0" indent="0">
              <a:buNone/>
              <a:defRPr sz="2268" b="0"/>
            </a:lvl1pPr>
            <a:lvl2pPr marL="432008" indent="0">
              <a:buNone/>
              <a:defRPr sz="1890" b="1"/>
            </a:lvl2pPr>
            <a:lvl3pPr marL="864017" indent="0">
              <a:buNone/>
              <a:defRPr sz="1701" b="1"/>
            </a:lvl3pPr>
            <a:lvl4pPr marL="1296025" indent="0">
              <a:buNone/>
              <a:defRPr sz="1512" b="1"/>
            </a:lvl4pPr>
            <a:lvl5pPr marL="1728033" indent="0">
              <a:buNone/>
              <a:defRPr sz="1512" b="1"/>
            </a:lvl5pPr>
            <a:lvl6pPr marL="2160041" indent="0">
              <a:buNone/>
              <a:defRPr sz="1512" b="1"/>
            </a:lvl6pPr>
            <a:lvl7pPr marL="2592050" indent="0">
              <a:buNone/>
              <a:defRPr sz="1512" b="1"/>
            </a:lvl7pPr>
            <a:lvl8pPr marL="3024058" indent="0">
              <a:buNone/>
              <a:defRPr sz="1512" b="1"/>
            </a:lvl8pPr>
            <a:lvl9pPr marL="3456066" indent="0">
              <a:buNone/>
              <a:defRPr sz="151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76050" y="2586444"/>
            <a:ext cx="2920578" cy="3122085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653841" y="2041929"/>
            <a:ext cx="2920578" cy="544514"/>
          </a:xfrm>
        </p:spPr>
        <p:txBody>
          <a:bodyPr anchor="b">
            <a:noAutofit/>
          </a:bodyPr>
          <a:lstStyle>
            <a:lvl1pPr marL="0" indent="0">
              <a:buNone/>
              <a:defRPr sz="2268" b="0"/>
            </a:lvl1pPr>
            <a:lvl2pPr marL="432008" indent="0">
              <a:buNone/>
              <a:defRPr sz="1890" b="1"/>
            </a:lvl2pPr>
            <a:lvl3pPr marL="864017" indent="0">
              <a:buNone/>
              <a:defRPr sz="1701" b="1"/>
            </a:lvl3pPr>
            <a:lvl4pPr marL="1296025" indent="0">
              <a:buNone/>
              <a:defRPr sz="1512" b="1"/>
            </a:lvl4pPr>
            <a:lvl5pPr marL="1728033" indent="0">
              <a:buNone/>
              <a:defRPr sz="1512" b="1"/>
            </a:lvl5pPr>
            <a:lvl6pPr marL="2160041" indent="0">
              <a:buNone/>
              <a:defRPr sz="1512" b="1"/>
            </a:lvl6pPr>
            <a:lvl7pPr marL="2592050" indent="0">
              <a:buNone/>
              <a:defRPr sz="1512" b="1"/>
            </a:lvl7pPr>
            <a:lvl8pPr marL="3024058" indent="0">
              <a:buNone/>
              <a:defRPr sz="1512" b="1"/>
            </a:lvl8pPr>
            <a:lvl9pPr marL="3456066" indent="0">
              <a:buNone/>
              <a:defRPr sz="151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653841" y="2586444"/>
            <a:ext cx="2920578" cy="3122085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3CC60-10A1-4444-B490-6C0C63CEE45D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C5DD6-AC7D-45E5-BF11-120F61EC44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0261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6050" y="576015"/>
            <a:ext cx="5998370" cy="124803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3CC60-10A1-4444-B490-6C0C63CEE45D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C5DD6-AC7D-45E5-BF11-120F61EC44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67549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3CC60-10A1-4444-B490-6C0C63CEE45D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C5DD6-AC7D-45E5-BF11-120F61EC44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18474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6050" y="1416042"/>
            <a:ext cx="2636625" cy="1208032"/>
          </a:xfrm>
        </p:spPr>
        <p:txBody>
          <a:bodyPr anchor="b">
            <a:normAutofit/>
          </a:bodyPr>
          <a:lstStyle>
            <a:lvl1pPr>
              <a:defRPr sz="189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4731" y="486557"/>
            <a:ext cx="3199688" cy="522197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6050" y="2624074"/>
            <a:ext cx="2636625" cy="2442065"/>
          </a:xfrm>
        </p:spPr>
        <p:txBody>
          <a:bodyPr>
            <a:normAutofit/>
          </a:bodyPr>
          <a:lstStyle>
            <a:lvl1pPr marL="0" indent="0">
              <a:buNone/>
              <a:defRPr sz="1323"/>
            </a:lvl1pPr>
            <a:lvl2pPr marL="324006" indent="0">
              <a:buNone/>
              <a:defRPr sz="992"/>
            </a:lvl2pPr>
            <a:lvl3pPr marL="648012" indent="0">
              <a:buNone/>
              <a:defRPr sz="850"/>
            </a:lvl3pPr>
            <a:lvl4pPr marL="972019" indent="0">
              <a:buNone/>
              <a:defRPr sz="709"/>
            </a:lvl4pPr>
            <a:lvl5pPr marL="1296025" indent="0">
              <a:buNone/>
              <a:defRPr sz="709"/>
            </a:lvl5pPr>
            <a:lvl6pPr marL="1620031" indent="0">
              <a:buNone/>
              <a:defRPr sz="709"/>
            </a:lvl6pPr>
            <a:lvl7pPr marL="1944037" indent="0">
              <a:buNone/>
              <a:defRPr sz="709"/>
            </a:lvl7pPr>
            <a:lvl8pPr marL="2268043" indent="0">
              <a:buNone/>
              <a:defRPr sz="709"/>
            </a:lvl8pPr>
            <a:lvl9pPr marL="2592050" indent="0">
              <a:buNone/>
              <a:defRPr sz="70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3CC60-10A1-4444-B490-6C0C63CEE45D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C5DD6-AC7D-45E5-BF11-120F61EC44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14461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6050" y="4536122"/>
            <a:ext cx="5998370" cy="535515"/>
          </a:xfrm>
        </p:spPr>
        <p:txBody>
          <a:bodyPr anchor="b">
            <a:normAutofit/>
          </a:bodyPr>
          <a:lstStyle>
            <a:lvl1pPr algn="l">
              <a:defRPr sz="2268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76050" y="576016"/>
            <a:ext cx="5998370" cy="3633847"/>
          </a:xfrm>
        </p:spPr>
        <p:txBody>
          <a:bodyPr anchor="t">
            <a:normAutofit/>
          </a:bodyPr>
          <a:lstStyle>
            <a:lvl1pPr marL="0" indent="0" algn="ctr">
              <a:buNone/>
              <a:defRPr sz="1512"/>
            </a:lvl1pPr>
            <a:lvl2pPr marL="432008" indent="0">
              <a:buNone/>
              <a:defRPr sz="1512"/>
            </a:lvl2pPr>
            <a:lvl3pPr marL="864017" indent="0">
              <a:buNone/>
              <a:defRPr sz="1512"/>
            </a:lvl3pPr>
            <a:lvl4pPr marL="1296025" indent="0">
              <a:buNone/>
              <a:defRPr sz="1512"/>
            </a:lvl4pPr>
            <a:lvl5pPr marL="1728033" indent="0">
              <a:buNone/>
              <a:defRPr sz="1512"/>
            </a:lvl5pPr>
            <a:lvl6pPr marL="2160041" indent="0">
              <a:buNone/>
              <a:defRPr sz="1512"/>
            </a:lvl6pPr>
            <a:lvl7pPr marL="2592050" indent="0">
              <a:buNone/>
              <a:defRPr sz="1512"/>
            </a:lvl7pPr>
            <a:lvl8pPr marL="3024058" indent="0">
              <a:buNone/>
              <a:defRPr sz="1512"/>
            </a:lvl8pPr>
            <a:lvl9pPr marL="3456066" indent="0">
              <a:buNone/>
              <a:defRPr sz="1512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6050" y="5071638"/>
            <a:ext cx="5998370" cy="636890"/>
          </a:xfrm>
        </p:spPr>
        <p:txBody>
          <a:bodyPr>
            <a:normAutofit/>
          </a:bodyPr>
          <a:lstStyle>
            <a:lvl1pPr marL="0" indent="0">
              <a:buNone/>
              <a:defRPr sz="1134"/>
            </a:lvl1pPr>
            <a:lvl2pPr marL="432008" indent="0">
              <a:buNone/>
              <a:defRPr sz="1134"/>
            </a:lvl2pPr>
            <a:lvl3pPr marL="864017" indent="0">
              <a:buNone/>
              <a:defRPr sz="945"/>
            </a:lvl3pPr>
            <a:lvl4pPr marL="1296025" indent="0">
              <a:buNone/>
              <a:defRPr sz="850"/>
            </a:lvl4pPr>
            <a:lvl5pPr marL="1728033" indent="0">
              <a:buNone/>
              <a:defRPr sz="850"/>
            </a:lvl5pPr>
            <a:lvl6pPr marL="2160041" indent="0">
              <a:buNone/>
              <a:defRPr sz="850"/>
            </a:lvl6pPr>
            <a:lvl7pPr marL="2592050" indent="0">
              <a:buNone/>
              <a:defRPr sz="850"/>
            </a:lvl7pPr>
            <a:lvl8pPr marL="3024058" indent="0">
              <a:buNone/>
              <a:defRPr sz="850"/>
            </a:lvl8pPr>
            <a:lvl9pPr marL="3456066" indent="0">
              <a:buNone/>
              <a:defRPr sz="8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3CC60-10A1-4444-B490-6C0C63CEE45D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C5DD6-AC7D-45E5-BF11-120F61EC44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9096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6051" y="576015"/>
            <a:ext cx="5998370" cy="3216087"/>
          </a:xfrm>
        </p:spPr>
        <p:txBody>
          <a:bodyPr anchor="ctr">
            <a:normAutofit/>
          </a:bodyPr>
          <a:lstStyle>
            <a:lvl1pPr algn="l">
              <a:defRPr sz="4158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6051" y="4224114"/>
            <a:ext cx="5998370" cy="1484414"/>
          </a:xfrm>
        </p:spPr>
        <p:txBody>
          <a:bodyPr anchor="ctr">
            <a:normAutofit/>
          </a:bodyPr>
          <a:lstStyle>
            <a:lvl1pPr marL="0" indent="0" algn="l">
              <a:buNone/>
              <a:defRPr sz="170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32008" indent="0">
              <a:buNone/>
              <a:defRPr sz="1701">
                <a:solidFill>
                  <a:schemeClr val="tx1">
                    <a:tint val="75000"/>
                  </a:schemeClr>
                </a:solidFill>
              </a:defRPr>
            </a:lvl2pPr>
            <a:lvl3pPr marL="864017" indent="0">
              <a:buNone/>
              <a:defRPr sz="1512">
                <a:solidFill>
                  <a:schemeClr val="tx1">
                    <a:tint val="75000"/>
                  </a:schemeClr>
                </a:solidFill>
              </a:defRPr>
            </a:lvl3pPr>
            <a:lvl4pPr marL="1296025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4pPr>
            <a:lvl5pPr marL="1728033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5pPr>
            <a:lvl6pPr marL="2160041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6pPr>
            <a:lvl7pPr marL="2592050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7pPr>
            <a:lvl8pPr marL="3024058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8pPr>
            <a:lvl9pPr marL="3456066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3CC60-10A1-4444-B490-6C0C63CEE45D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C5DD6-AC7D-45E5-BF11-120F61EC44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56762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2240" y="576016"/>
            <a:ext cx="5738001" cy="2856077"/>
          </a:xfrm>
        </p:spPr>
        <p:txBody>
          <a:bodyPr anchor="ctr">
            <a:normAutofit/>
          </a:bodyPr>
          <a:lstStyle>
            <a:lvl1pPr algn="l">
              <a:defRPr sz="4158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40477" y="3432093"/>
            <a:ext cx="5121527" cy="36001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512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32008" indent="0">
              <a:buFontTx/>
              <a:buNone/>
              <a:defRPr/>
            </a:lvl2pPr>
            <a:lvl3pPr marL="864017" indent="0">
              <a:buFontTx/>
              <a:buNone/>
              <a:defRPr/>
            </a:lvl3pPr>
            <a:lvl4pPr marL="1296025" indent="0">
              <a:buFontTx/>
              <a:buNone/>
              <a:defRPr/>
            </a:lvl4pPr>
            <a:lvl5pPr marL="1728033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6049" y="4224114"/>
            <a:ext cx="5998371" cy="1484414"/>
          </a:xfrm>
        </p:spPr>
        <p:txBody>
          <a:bodyPr anchor="ctr">
            <a:normAutofit/>
          </a:bodyPr>
          <a:lstStyle>
            <a:lvl1pPr marL="0" indent="0" algn="l">
              <a:buNone/>
              <a:defRPr sz="170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32008" indent="0">
              <a:buNone/>
              <a:defRPr sz="1701">
                <a:solidFill>
                  <a:schemeClr val="tx1">
                    <a:tint val="75000"/>
                  </a:schemeClr>
                </a:solidFill>
              </a:defRPr>
            </a:lvl2pPr>
            <a:lvl3pPr marL="864017" indent="0">
              <a:buNone/>
              <a:defRPr sz="1512">
                <a:solidFill>
                  <a:schemeClr val="tx1">
                    <a:tint val="75000"/>
                  </a:schemeClr>
                </a:solidFill>
              </a:defRPr>
            </a:lvl3pPr>
            <a:lvl4pPr marL="1296025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4pPr>
            <a:lvl5pPr marL="1728033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5pPr>
            <a:lvl6pPr marL="2160041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6pPr>
            <a:lvl7pPr marL="2592050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7pPr>
            <a:lvl8pPr marL="3024058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8pPr>
            <a:lvl9pPr marL="3456066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3CC60-10A1-4444-B490-6C0C63CEE45D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C5DD6-AC7D-45E5-BF11-120F61EC44D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56145" y="746834"/>
            <a:ext cx="432151" cy="552559"/>
          </a:xfrm>
          <a:prstGeom prst="rect">
            <a:avLst/>
          </a:prstGeom>
        </p:spPr>
        <p:txBody>
          <a:bodyPr vert="horz" lIns="86402" tIns="43201" rIns="86402" bIns="43201" rtlCol="0" anchor="ctr">
            <a:noAutofit/>
          </a:bodyPr>
          <a:lstStyle/>
          <a:p>
            <a:pPr lvl="0"/>
            <a:r>
              <a:rPr lang="en-US" sz="7559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376342" y="2727528"/>
            <a:ext cx="432151" cy="552559"/>
          </a:xfrm>
          <a:prstGeom prst="rect">
            <a:avLst/>
          </a:prstGeom>
        </p:spPr>
        <p:txBody>
          <a:bodyPr vert="horz" lIns="86402" tIns="43201" rIns="86402" bIns="43201" rtlCol="0" anchor="ctr">
            <a:noAutofit/>
          </a:bodyPr>
          <a:lstStyle/>
          <a:p>
            <a:pPr lvl="0"/>
            <a:r>
              <a:rPr lang="en-US" sz="7559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979707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6049" y="1825550"/>
            <a:ext cx="5998371" cy="2452469"/>
          </a:xfrm>
        </p:spPr>
        <p:txBody>
          <a:bodyPr anchor="b">
            <a:normAutofit/>
          </a:bodyPr>
          <a:lstStyle>
            <a:lvl1pPr algn="l">
              <a:defRPr sz="4158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6049" y="4278019"/>
            <a:ext cx="5998371" cy="1430509"/>
          </a:xfrm>
        </p:spPr>
        <p:txBody>
          <a:bodyPr anchor="t">
            <a:normAutofit/>
          </a:bodyPr>
          <a:lstStyle>
            <a:lvl1pPr marL="0" indent="0" algn="l">
              <a:buNone/>
              <a:defRPr sz="170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32008" indent="0">
              <a:buNone/>
              <a:defRPr sz="1701">
                <a:solidFill>
                  <a:schemeClr val="tx1">
                    <a:tint val="75000"/>
                  </a:schemeClr>
                </a:solidFill>
              </a:defRPr>
            </a:lvl2pPr>
            <a:lvl3pPr marL="864017" indent="0">
              <a:buNone/>
              <a:defRPr sz="1512">
                <a:solidFill>
                  <a:schemeClr val="tx1">
                    <a:tint val="75000"/>
                  </a:schemeClr>
                </a:solidFill>
              </a:defRPr>
            </a:lvl3pPr>
            <a:lvl4pPr marL="1296025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4pPr>
            <a:lvl5pPr marL="1728033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5pPr>
            <a:lvl6pPr marL="2160041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6pPr>
            <a:lvl7pPr marL="2592050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7pPr>
            <a:lvl8pPr marL="3024058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8pPr>
            <a:lvl9pPr marL="3456066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3CC60-10A1-4444-B490-6C0C63CEE45D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C5DD6-AC7D-45E5-BF11-120F61EC44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1892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2240" y="576016"/>
            <a:ext cx="5738001" cy="2856077"/>
          </a:xfrm>
        </p:spPr>
        <p:txBody>
          <a:bodyPr anchor="ctr">
            <a:normAutofit/>
          </a:bodyPr>
          <a:lstStyle>
            <a:lvl1pPr algn="l">
              <a:defRPr sz="4158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76048" y="3792102"/>
            <a:ext cx="5998372" cy="485917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268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32008" indent="0">
              <a:buFontTx/>
              <a:buNone/>
              <a:defRPr/>
            </a:lvl2pPr>
            <a:lvl3pPr marL="864017" indent="0">
              <a:buFontTx/>
              <a:buNone/>
              <a:defRPr/>
            </a:lvl3pPr>
            <a:lvl4pPr marL="1296025" indent="0">
              <a:buFontTx/>
              <a:buNone/>
              <a:defRPr/>
            </a:lvl4pPr>
            <a:lvl5pPr marL="1728033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6049" y="4278019"/>
            <a:ext cx="5998371" cy="1430509"/>
          </a:xfrm>
        </p:spPr>
        <p:txBody>
          <a:bodyPr anchor="t">
            <a:normAutofit/>
          </a:bodyPr>
          <a:lstStyle>
            <a:lvl1pPr marL="0" indent="0" algn="l">
              <a:buNone/>
              <a:defRPr sz="170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32008" indent="0">
              <a:buNone/>
              <a:defRPr sz="1701">
                <a:solidFill>
                  <a:schemeClr val="tx1">
                    <a:tint val="75000"/>
                  </a:schemeClr>
                </a:solidFill>
              </a:defRPr>
            </a:lvl2pPr>
            <a:lvl3pPr marL="864017" indent="0">
              <a:buNone/>
              <a:defRPr sz="1512">
                <a:solidFill>
                  <a:schemeClr val="tx1">
                    <a:tint val="75000"/>
                  </a:schemeClr>
                </a:solidFill>
              </a:defRPr>
            </a:lvl3pPr>
            <a:lvl4pPr marL="1296025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4pPr>
            <a:lvl5pPr marL="1728033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5pPr>
            <a:lvl6pPr marL="2160041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6pPr>
            <a:lvl7pPr marL="2592050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7pPr>
            <a:lvl8pPr marL="3024058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8pPr>
            <a:lvl9pPr marL="3456066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3CC60-10A1-4444-B490-6C0C63CEE45D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C5DD6-AC7D-45E5-BF11-120F61EC44D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56145" y="746834"/>
            <a:ext cx="432151" cy="552559"/>
          </a:xfrm>
          <a:prstGeom prst="rect">
            <a:avLst/>
          </a:prstGeom>
        </p:spPr>
        <p:txBody>
          <a:bodyPr vert="horz" lIns="86402" tIns="43201" rIns="86402" bIns="43201" rtlCol="0" anchor="ctr">
            <a:noAutofit/>
          </a:bodyPr>
          <a:lstStyle/>
          <a:p>
            <a:pPr lvl="0"/>
            <a:r>
              <a:rPr lang="en-US" sz="7559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376342" y="2727528"/>
            <a:ext cx="432151" cy="552559"/>
          </a:xfrm>
          <a:prstGeom prst="rect">
            <a:avLst/>
          </a:prstGeom>
        </p:spPr>
        <p:txBody>
          <a:bodyPr vert="horz" lIns="86402" tIns="43201" rIns="86402" bIns="43201" rtlCol="0" anchor="ctr">
            <a:noAutofit/>
          </a:bodyPr>
          <a:lstStyle/>
          <a:p>
            <a:pPr lvl="0"/>
            <a:r>
              <a:rPr lang="en-US" sz="7559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233449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955" y="576016"/>
            <a:ext cx="5992465" cy="2856077"/>
          </a:xfrm>
        </p:spPr>
        <p:txBody>
          <a:bodyPr anchor="ctr">
            <a:normAutofit/>
          </a:bodyPr>
          <a:lstStyle>
            <a:lvl1pPr algn="l">
              <a:defRPr sz="4158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76048" y="3792102"/>
            <a:ext cx="5998372" cy="485917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268">
                <a:solidFill>
                  <a:schemeClr val="accent1"/>
                </a:solidFill>
              </a:defRPr>
            </a:lvl1pPr>
            <a:lvl2pPr marL="432008" indent="0">
              <a:buFontTx/>
              <a:buNone/>
              <a:defRPr/>
            </a:lvl2pPr>
            <a:lvl3pPr marL="864017" indent="0">
              <a:buFontTx/>
              <a:buNone/>
              <a:defRPr/>
            </a:lvl3pPr>
            <a:lvl4pPr marL="1296025" indent="0">
              <a:buFontTx/>
              <a:buNone/>
              <a:defRPr/>
            </a:lvl4pPr>
            <a:lvl5pPr marL="1728033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6049" y="4278019"/>
            <a:ext cx="5998371" cy="1430509"/>
          </a:xfrm>
        </p:spPr>
        <p:txBody>
          <a:bodyPr anchor="t">
            <a:normAutofit/>
          </a:bodyPr>
          <a:lstStyle>
            <a:lvl1pPr marL="0" indent="0" algn="l">
              <a:buNone/>
              <a:defRPr sz="170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32008" indent="0">
              <a:buNone/>
              <a:defRPr sz="1701">
                <a:solidFill>
                  <a:schemeClr val="tx1">
                    <a:tint val="75000"/>
                  </a:schemeClr>
                </a:solidFill>
              </a:defRPr>
            </a:lvl2pPr>
            <a:lvl3pPr marL="864017" indent="0">
              <a:buNone/>
              <a:defRPr sz="1512">
                <a:solidFill>
                  <a:schemeClr val="tx1">
                    <a:tint val="75000"/>
                  </a:schemeClr>
                </a:solidFill>
              </a:defRPr>
            </a:lvl3pPr>
            <a:lvl4pPr marL="1296025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4pPr>
            <a:lvl5pPr marL="1728033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5pPr>
            <a:lvl6pPr marL="2160041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6pPr>
            <a:lvl7pPr marL="2592050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7pPr>
            <a:lvl8pPr marL="3024058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8pPr>
            <a:lvl9pPr marL="3456066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3CC60-10A1-4444-B490-6C0C63CEE45D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C5DD6-AC7D-45E5-BF11-120F61EC44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783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3CC60-10A1-4444-B490-6C0C63CEE45D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C5DD6-AC7D-45E5-BF11-120F61EC44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0037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648353" y="576016"/>
            <a:ext cx="924943" cy="4962135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6050" y="576016"/>
            <a:ext cx="4909119" cy="496213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3CC60-10A1-4444-B490-6C0C63CEE45D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C5DD6-AC7D-45E5-BF11-120F61EC44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05342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001" y="-8001"/>
            <a:ext cx="8665148" cy="6496177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76050" y="576015"/>
            <a:ext cx="5998369" cy="124803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6050" y="2041558"/>
            <a:ext cx="5998370" cy="366697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07781" y="5708529"/>
            <a:ext cx="646481" cy="345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93CC60-10A1-4444-B490-6C0C63CEE45D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76051" y="5708529"/>
            <a:ext cx="4368549" cy="345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089995" y="5708529"/>
            <a:ext cx="484425" cy="345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50">
                <a:solidFill>
                  <a:schemeClr val="accent1"/>
                </a:solidFill>
              </a:defRPr>
            </a:lvl1pPr>
          </a:lstStyle>
          <a:p>
            <a:fld id="{29AC5DD6-AC7D-45E5-BF11-120F61EC44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28772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9" r:id="rId1"/>
    <p:sldLayoutId id="2147483840" r:id="rId2"/>
    <p:sldLayoutId id="2147483841" r:id="rId3"/>
    <p:sldLayoutId id="2147483842" r:id="rId4"/>
    <p:sldLayoutId id="2147483843" r:id="rId5"/>
    <p:sldLayoutId id="2147483844" r:id="rId6"/>
    <p:sldLayoutId id="2147483845" r:id="rId7"/>
    <p:sldLayoutId id="2147483846" r:id="rId8"/>
    <p:sldLayoutId id="2147483847" r:id="rId9"/>
    <p:sldLayoutId id="2147483848" r:id="rId10"/>
    <p:sldLayoutId id="2147483849" r:id="rId11"/>
    <p:sldLayoutId id="2147483850" r:id="rId12"/>
    <p:sldLayoutId id="2147483851" r:id="rId13"/>
    <p:sldLayoutId id="2147483852" r:id="rId14"/>
    <p:sldLayoutId id="2147483853" r:id="rId15"/>
    <p:sldLayoutId id="2147483854" r:id="rId16"/>
  </p:sldLayoutIdLst>
  <p:txStyles>
    <p:titleStyle>
      <a:lvl1pPr algn="l" defTabSz="432008" rtl="0" eaLnBrk="1" latinLnBrk="0" hangingPunct="1">
        <a:spcBef>
          <a:spcPct val="0"/>
        </a:spcBef>
        <a:buNone/>
        <a:defRPr sz="3402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24006" indent="-324006" algn="l" defTabSz="432008" rtl="0" eaLnBrk="1" latinLnBrk="0" hangingPunct="1">
        <a:spcBef>
          <a:spcPts val="945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701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02013" indent="-270005" algn="l" defTabSz="432008" rtl="0" eaLnBrk="1" latinLnBrk="0" hangingPunct="1">
        <a:spcBef>
          <a:spcPts val="945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512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080021" indent="-216004" algn="l" defTabSz="432008" rtl="0" eaLnBrk="1" latinLnBrk="0" hangingPunct="1">
        <a:spcBef>
          <a:spcPts val="945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323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512029" indent="-216004" algn="l" defTabSz="432008" rtl="0" eaLnBrk="1" latinLnBrk="0" hangingPunct="1">
        <a:spcBef>
          <a:spcPts val="945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134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944037" indent="-216004" algn="l" defTabSz="432008" rtl="0" eaLnBrk="1" latinLnBrk="0" hangingPunct="1">
        <a:spcBef>
          <a:spcPts val="945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134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376046" indent="-216004" algn="l" defTabSz="432008" rtl="0" eaLnBrk="1" latinLnBrk="0" hangingPunct="1">
        <a:spcBef>
          <a:spcPts val="945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134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808054" indent="-216004" algn="l" defTabSz="432008" rtl="0" eaLnBrk="1" latinLnBrk="0" hangingPunct="1">
        <a:spcBef>
          <a:spcPts val="945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134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240062" indent="-216004" algn="l" defTabSz="432008" rtl="0" eaLnBrk="1" latinLnBrk="0" hangingPunct="1">
        <a:spcBef>
          <a:spcPts val="945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134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672070" indent="-216004" algn="l" defTabSz="432008" rtl="0" eaLnBrk="1" latinLnBrk="0" hangingPunct="1">
        <a:spcBef>
          <a:spcPts val="945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134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32008" rtl="0" eaLnBrk="1" latinLnBrk="0" hangingPunct="1">
        <a:defRPr sz="1701" kern="1200">
          <a:solidFill>
            <a:schemeClr val="tx1"/>
          </a:solidFill>
          <a:latin typeface="+mn-lt"/>
          <a:ea typeface="+mn-ea"/>
          <a:cs typeface="+mn-cs"/>
        </a:defRPr>
      </a:lvl1pPr>
      <a:lvl2pPr marL="432008" algn="l" defTabSz="432008" rtl="0" eaLnBrk="1" latinLnBrk="0" hangingPunct="1">
        <a:defRPr sz="1701" kern="1200">
          <a:solidFill>
            <a:schemeClr val="tx1"/>
          </a:solidFill>
          <a:latin typeface="+mn-lt"/>
          <a:ea typeface="+mn-ea"/>
          <a:cs typeface="+mn-cs"/>
        </a:defRPr>
      </a:lvl2pPr>
      <a:lvl3pPr marL="864017" algn="l" defTabSz="432008" rtl="0" eaLnBrk="1" latinLnBrk="0" hangingPunct="1">
        <a:defRPr sz="1701" kern="1200">
          <a:solidFill>
            <a:schemeClr val="tx1"/>
          </a:solidFill>
          <a:latin typeface="+mn-lt"/>
          <a:ea typeface="+mn-ea"/>
          <a:cs typeface="+mn-cs"/>
        </a:defRPr>
      </a:lvl3pPr>
      <a:lvl4pPr marL="1296025" algn="l" defTabSz="432008" rtl="0" eaLnBrk="1" latinLnBrk="0" hangingPunct="1">
        <a:defRPr sz="1701" kern="1200">
          <a:solidFill>
            <a:schemeClr val="tx1"/>
          </a:solidFill>
          <a:latin typeface="+mn-lt"/>
          <a:ea typeface="+mn-ea"/>
          <a:cs typeface="+mn-cs"/>
        </a:defRPr>
      </a:lvl4pPr>
      <a:lvl5pPr marL="1728033" algn="l" defTabSz="432008" rtl="0" eaLnBrk="1" latinLnBrk="0" hangingPunct="1">
        <a:defRPr sz="1701" kern="1200">
          <a:solidFill>
            <a:schemeClr val="tx1"/>
          </a:solidFill>
          <a:latin typeface="+mn-lt"/>
          <a:ea typeface="+mn-ea"/>
          <a:cs typeface="+mn-cs"/>
        </a:defRPr>
      </a:lvl5pPr>
      <a:lvl6pPr marL="2160041" algn="l" defTabSz="432008" rtl="0" eaLnBrk="1" latinLnBrk="0" hangingPunct="1">
        <a:defRPr sz="1701" kern="1200">
          <a:solidFill>
            <a:schemeClr val="tx1"/>
          </a:solidFill>
          <a:latin typeface="+mn-lt"/>
          <a:ea typeface="+mn-ea"/>
          <a:cs typeface="+mn-cs"/>
        </a:defRPr>
      </a:lvl6pPr>
      <a:lvl7pPr marL="2592050" algn="l" defTabSz="432008" rtl="0" eaLnBrk="1" latinLnBrk="0" hangingPunct="1">
        <a:defRPr sz="1701" kern="1200">
          <a:solidFill>
            <a:schemeClr val="tx1"/>
          </a:solidFill>
          <a:latin typeface="+mn-lt"/>
          <a:ea typeface="+mn-ea"/>
          <a:cs typeface="+mn-cs"/>
        </a:defRPr>
      </a:lvl7pPr>
      <a:lvl8pPr marL="3024058" algn="l" defTabSz="432008" rtl="0" eaLnBrk="1" latinLnBrk="0" hangingPunct="1">
        <a:defRPr sz="1701" kern="1200">
          <a:solidFill>
            <a:schemeClr val="tx1"/>
          </a:solidFill>
          <a:latin typeface="+mn-lt"/>
          <a:ea typeface="+mn-ea"/>
          <a:cs typeface="+mn-cs"/>
        </a:defRPr>
      </a:lvl8pPr>
      <a:lvl9pPr marL="3456066" algn="l" defTabSz="432008" rtl="0" eaLnBrk="1" latinLnBrk="0" hangingPunct="1">
        <a:defRPr sz="170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09/JPROC.2019.2900622" TargetMode="External"/><Relationship Id="rId3" Type="http://schemas.openxmlformats.org/officeDocument/2006/relationships/hyperlink" Target="https://www.researchgate.net/journal/Frontiers-in-Robotics-and-AI-2296-9144" TargetMode="External"/><Relationship Id="rId7" Type="http://schemas.openxmlformats.org/officeDocument/2006/relationships/hyperlink" Target="https://doi.org/10.1002/rcs.1968" TargetMode="External"/><Relationship Id="rId2" Type="http://schemas.openxmlformats.org/officeDocument/2006/relationships/hyperlink" Target="https://librarysearch.uwtsd.ac.uk/discovery/search?query=creator%2Cexact%2CS%20Archer%20Margaret&amp;tab=Everything&amp;search_scope=MyInst_and_CI&amp;vid=44WHELF_UWTSD%3A44WHELF_UWTSD_VU1&amp;facet=creator%2Cexact%2CS%20Archer%20Margaret&amp;offset=0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dx.doi.org/10.7551/mitpress/13780.003.0017" TargetMode="External"/><Relationship Id="rId5" Type="http://schemas.openxmlformats.org/officeDocument/2006/relationships/hyperlink" Target="https://www.researchgate.net/profile/Vincent-Mueller-2?_tp=eyJjb250ZXh0Ijp7ImZpcnN0UGFnZSI6InB1YmxpY2F0aW9uIiwicGFnZSI6InB1YmxpY2F0aW9uIn19" TargetMode="External"/><Relationship Id="rId4" Type="http://schemas.openxmlformats.org/officeDocument/2006/relationships/hyperlink" Target="http://dx.doi.org/10.3389/frobt.2021.74459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ubtitle 12">
            <a:extLst>
              <a:ext uri="{FF2B5EF4-FFF2-40B4-BE49-F238E27FC236}">
                <a16:creationId xmlns:a16="http://schemas.microsoft.com/office/drawing/2014/main" id="{6780A082-7930-1128-85D6-2B73888103F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7" name="Picture 6" descr="A robot standing on a pedestal&#10;&#10;AI-generated content may be incorrect.">
            <a:extLst>
              <a:ext uri="{FF2B5EF4-FFF2-40B4-BE49-F238E27FC236}">
                <a16:creationId xmlns:a16="http://schemas.microsoft.com/office/drawing/2014/main" id="{721F688E-C01F-5F9C-05E7-3256DCF1BE4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9121" y="222512"/>
            <a:ext cx="5888053" cy="552578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1D9E246-5CA9-850C-B7A8-84B26E7C68B7}"/>
              </a:ext>
            </a:extLst>
          </p:cNvPr>
          <p:cNvSpPr txBox="1"/>
          <p:nvPr/>
        </p:nvSpPr>
        <p:spPr>
          <a:xfrm>
            <a:off x="846034" y="2377819"/>
            <a:ext cx="4271615" cy="36110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577"/>
              </a:spcAft>
            </a:pPr>
            <a:r>
              <a:rPr lang="en-GB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Presentation: </a:t>
            </a:r>
            <a:endParaRPr lang="en-GB" sz="1400" dirty="0">
              <a:solidFill>
                <a:schemeClr val="accent2">
                  <a:lumMod val="60000"/>
                  <a:lumOff val="40000"/>
                </a:schemeClr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577"/>
              </a:spcAft>
            </a:pPr>
            <a:r>
              <a:rPr lang="en-GB" sz="14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Case of Dr. Hart’s Disappearance</a:t>
            </a:r>
          </a:p>
          <a:p>
            <a:pPr>
              <a:lnSpc>
                <a:spcPct val="150000"/>
              </a:lnSpc>
              <a:spcAft>
                <a:spcPts val="461"/>
              </a:spcAft>
            </a:pPr>
            <a:r>
              <a:rPr lang="en-GB" sz="1200" cap="all" dirty="0">
                <a:solidFill>
                  <a:srgbClr val="000000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Academic Skills for the Digital Era     </a:t>
            </a:r>
            <a:endParaRPr lang="en-GB" sz="12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461"/>
              </a:spcAft>
            </a:pP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MODULE CODE: BMSW4013</a:t>
            </a:r>
            <a:endParaRPr lang="en-GB" sz="12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461"/>
              </a:spcAft>
            </a:pPr>
            <a:r>
              <a:rPr lang="en-GB" sz="1200" cap="all" dirty="0">
                <a:solidFill>
                  <a:srgbClr val="000000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Student Name: Barbara Dorota Bak</a:t>
            </a:r>
            <a:endParaRPr lang="en-GB" sz="12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461"/>
              </a:spcAft>
            </a:pPr>
            <a:r>
              <a:rPr lang="en-GB" sz="1200" cap="all" dirty="0">
                <a:solidFill>
                  <a:srgbClr val="000000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Student Number: 2317808</a:t>
            </a:r>
            <a:endParaRPr lang="en-GB" sz="12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461"/>
              </a:spcAft>
            </a:pPr>
            <a:r>
              <a:rPr lang="en-GB" sz="1200" cap="all" dirty="0">
                <a:solidFill>
                  <a:srgbClr val="000000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Lecturer Name: </a:t>
            </a:r>
            <a:r>
              <a:rPr lang="en-GB" sz="1200" cap="all" dirty="0" err="1">
                <a:solidFill>
                  <a:srgbClr val="000000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ffION</a:t>
            </a:r>
            <a:r>
              <a:rPr lang="en-GB" sz="1200" cap="all" dirty="0">
                <a:solidFill>
                  <a:srgbClr val="000000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CUMBERBATCH        </a:t>
            </a:r>
            <a:endParaRPr lang="en-GB" sz="12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br>
              <a:rPr lang="en-GB" sz="1200" b="1" kern="0" cap="all" dirty="0">
                <a:solidFill>
                  <a:srgbClr val="000000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807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807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>
              <a:lnSpc>
                <a:spcPct val="115000"/>
              </a:lnSpc>
              <a:spcAft>
                <a:spcPts val="577"/>
              </a:spcAft>
            </a:pPr>
            <a:endParaRPr lang="en-GB" sz="1384" b="1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577"/>
              </a:spcAft>
            </a:pPr>
            <a:endParaRPr lang="en-GB" sz="1384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40359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4A04DD-7864-1523-2868-45B639DAC0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1" y="274320"/>
            <a:ext cx="7283370" cy="1306652"/>
          </a:xfrm>
        </p:spPr>
        <p:txBody>
          <a:bodyPr>
            <a:normAutofit/>
          </a:bodyPr>
          <a:lstStyle/>
          <a:p>
            <a:b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  Introduction</a:t>
            </a:r>
          </a:p>
        </p:txBody>
      </p:sp>
      <p:pic>
        <p:nvPicPr>
          <p:cNvPr id="5" name="Content Placeholder 4" descr="A white robot with blue accents&#10;&#10;AI-generated content may be incorrect.">
            <a:extLst>
              <a:ext uri="{FF2B5EF4-FFF2-40B4-BE49-F238E27FC236}">
                <a16:creationId xmlns:a16="http://schemas.microsoft.com/office/drawing/2014/main" id="{35F17038-12E8-4801-DCE6-2C97E9B6644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3899" y="2150850"/>
            <a:ext cx="5697402" cy="2508913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944F864-74FB-D395-E1A3-7540F7DC94EB}"/>
              </a:ext>
            </a:extLst>
          </p:cNvPr>
          <p:cNvSpPr txBox="1"/>
          <p:nvPr/>
        </p:nvSpPr>
        <p:spPr>
          <a:xfrm>
            <a:off x="299103" y="1950468"/>
            <a:ext cx="3811424" cy="24929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0E101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Dr Dana Hart, an artificial intelligence and robotics expert, disappeared on 5th January 2025 after leaving Nova Tech.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>
              <a:solidFill>
                <a:srgbClr val="0E101A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200" dirty="0">
              <a:solidFill>
                <a:srgbClr val="0E101A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0E101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Her assistant, Peter Singh, reported that she was missing after discovering that her office was in disarray.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200" dirty="0">
              <a:solidFill>
                <a:srgbClr val="0E101A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solidFill>
                <a:srgbClr val="0E101A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 dirty="0">
                <a:solidFill>
                  <a:srgbClr val="0E101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Purpose:</a:t>
            </a:r>
            <a:r>
              <a:rPr lang="en-GB" sz="1200" dirty="0">
                <a:solidFill>
                  <a:srgbClr val="0E101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To investigate the circumstances of her disappearance and identify those responsible for the event.</a:t>
            </a:r>
          </a:p>
        </p:txBody>
      </p:sp>
    </p:spTree>
    <p:extLst>
      <p:ext uri="{BB962C8B-B14F-4D97-AF65-F5344CB8AC3E}">
        <p14:creationId xmlns:p14="http://schemas.microsoft.com/office/powerpoint/2010/main" val="1183080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Title 38">
            <a:extLst>
              <a:ext uri="{FF2B5EF4-FFF2-40B4-BE49-F238E27FC236}">
                <a16:creationId xmlns:a16="http://schemas.microsoft.com/office/drawing/2014/main" id="{633DF1AD-4EC6-BE34-8BEC-6D9DF4AE19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645" y="576015"/>
            <a:ext cx="6360776" cy="432389"/>
          </a:xfrm>
        </p:spPr>
        <p:txBody>
          <a:bodyPr>
            <a:norm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Circumstances &amp; Key Evidence</a:t>
            </a:r>
          </a:p>
        </p:txBody>
      </p:sp>
      <p:sp>
        <p:nvSpPr>
          <p:cNvPr id="42" name="Content Placeholder 41">
            <a:extLst>
              <a:ext uri="{FF2B5EF4-FFF2-40B4-BE49-F238E27FC236}">
                <a16:creationId xmlns:a16="http://schemas.microsoft.com/office/drawing/2014/main" id="{4E192EE8-D1C9-B793-311D-7980EE7CC8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6050" y="1546860"/>
            <a:ext cx="3592090" cy="4161667"/>
          </a:xfrm>
        </p:spPr>
        <p:txBody>
          <a:bodyPr>
            <a:normAutofit/>
          </a:bodyPr>
          <a:lstStyle/>
          <a:p>
            <a:pPr marL="0" lvl="0" indent="0">
              <a:lnSpc>
                <a:spcPct val="115000"/>
              </a:lnSpc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endParaRPr lang="en-GB" sz="1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D438BD-6F2B-1E39-B8D6-7909C386297C}"/>
              </a:ext>
            </a:extLst>
          </p:cNvPr>
          <p:cNvSpPr txBox="1"/>
          <p:nvPr/>
        </p:nvSpPr>
        <p:spPr>
          <a:xfrm>
            <a:off x="139973" y="1507034"/>
            <a:ext cx="4332651" cy="32316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• Dr Hart’s office was in disarray, suggesting a potential conflict or an attempt to retrieve information related to her work.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• Dr Alaric, a rival in artificial intelligence and robotics, had significant ethical disagreements with Dr Hart, which may have contributed to tensions contributing to her disappearance.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• Dr Hart received an e-mail containing threats that could have posed a danger to her safety, possibly prompting her to go into hiding.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• Cynthia Ramirez reported seeing a suspicious SUV parked outside Dr Hart’s house the night before she disappeared, raising further doubts regarding the circumstances surrounding her disappearance.</a:t>
            </a:r>
          </a:p>
        </p:txBody>
      </p:sp>
      <p:pic>
        <p:nvPicPr>
          <p:cNvPr id="7" name="Content Placeholder 6" descr="A torn piece of paper with black text&#10;&#10;AI-generated content may be incorrect.">
            <a:extLst>
              <a:ext uri="{FF2B5EF4-FFF2-40B4-BE49-F238E27FC236}">
                <a16:creationId xmlns:a16="http://schemas.microsoft.com/office/drawing/2014/main" id="{06F242C3-1552-9215-2908-B39CBF5D26C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943" y="4738688"/>
            <a:ext cx="5998370" cy="1683522"/>
          </a:xfrm>
        </p:spPr>
      </p:pic>
    </p:spTree>
    <p:extLst>
      <p:ext uri="{BB962C8B-B14F-4D97-AF65-F5344CB8AC3E}">
        <p14:creationId xmlns:p14="http://schemas.microsoft.com/office/powerpoint/2010/main" val="4758816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itle 32">
            <a:extLst>
              <a:ext uri="{FF2B5EF4-FFF2-40B4-BE49-F238E27FC236}">
                <a16:creationId xmlns:a16="http://schemas.microsoft.com/office/drawing/2014/main" id="{6B493C41-949C-6BE2-B474-EEE9EAAEA1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GB" sz="14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GB" sz="14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897267-BEE8-7E09-5C49-F9BB77D0CCA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Aft>
                <a:spcPts val="600"/>
              </a:spcAft>
              <a:buNone/>
            </a:pPr>
            <a:endParaRPr lang="en-GB" sz="2200" u="sng" dirty="0">
              <a:solidFill>
                <a:srgbClr val="006699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15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Rectangle 10">
            <a:extLst>
              <a:ext uri="{FF2B5EF4-FFF2-40B4-BE49-F238E27FC236}">
                <a16:creationId xmlns:a16="http://schemas.microsoft.com/office/drawing/2014/main" id="{A2ECB4BA-624A-D476-AA0A-313AD8F8B63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95656" y="1742494"/>
            <a:ext cx="2743200" cy="21236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  <a:latin typeface="Arial" panose="020B0604020202020204" pitchFamily="34" charset="0"/>
              </a:rPr>
              <a:t>Conclusions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accent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accent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Based on the available evidence, it is highly likely that Dr Hart was kidnapped because she conflicted with Dr Fox Alaric and the threatening e-mail she received. The sighting of the suspicious SUV further supports the theory of an abduction.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63" name="Content Placeholder 62" descr="A white robot holding a magnifying glass&#10;&#10;AI-generated content may be incorrect.">
            <a:extLst>
              <a:ext uri="{FF2B5EF4-FFF2-40B4-BE49-F238E27FC236}">
                <a16:creationId xmlns:a16="http://schemas.microsoft.com/office/drawing/2014/main" id="{AF5EDDD8-C325-8BEA-AF8F-76555C4EDB29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4425" y="401652"/>
            <a:ext cx="2919413" cy="5205399"/>
          </a:xfrm>
        </p:spPr>
      </p:pic>
    </p:spTree>
    <p:extLst>
      <p:ext uri="{BB962C8B-B14F-4D97-AF65-F5344CB8AC3E}">
        <p14:creationId xmlns:p14="http://schemas.microsoft.com/office/powerpoint/2010/main" val="21533187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1D756-7D2F-BCB6-8C34-696AAC9F38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Recommendations:</a:t>
            </a:r>
            <a:b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  <a:latin typeface="Arial" panose="020B0604020202020204" pitchFamily="34" charset="0"/>
              </a:rPr>
            </a:b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Content Placeholder 5" descr="A white robot holding a white sign&#10;&#10;AI-generated content may be incorrect.">
            <a:extLst>
              <a:ext uri="{FF2B5EF4-FFF2-40B4-BE49-F238E27FC236}">
                <a16:creationId xmlns:a16="http://schemas.microsoft.com/office/drawing/2014/main" id="{7E85129B-2ECC-2712-A80F-A9889694B36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69" y="1744664"/>
            <a:ext cx="3800475" cy="3800475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2BF7DA-B24C-3F6B-F716-A6556C0F6F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617410" y="999858"/>
            <a:ext cx="3150859" cy="4904302"/>
          </a:xfrm>
        </p:spPr>
        <p:txBody>
          <a:bodyPr>
            <a:norm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accent1"/>
              </a:solidFill>
              <a:effectLst/>
              <a:latin typeface="Arial" panose="020B0604020202020204" pitchFamily="34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Investigate the sender of the threatening e-mail and examine any subsequent communications.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Interview Dr Hart’s assistant, Peter Singh, and Dr Alaric.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Identify the driver of the suspicious SUV and explore any potential connections to Dr Hart’s disappearance.</a:t>
            </a:r>
          </a:p>
          <a:p>
            <a:pPr>
              <a:lnSpc>
                <a:spcPct val="115000"/>
              </a:lnSpc>
              <a:spcAft>
                <a:spcPts val="461"/>
              </a:spcAft>
              <a:buFont typeface="Arial" panose="020B0604020202020204" pitchFamily="34" charset="0"/>
              <a:buChar char="•"/>
            </a:pPr>
            <a:endParaRPr lang="en-GB" sz="1200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923" dirty="0"/>
          </a:p>
          <a:p>
            <a:pPr marL="0" indent="0">
              <a:buNone/>
            </a:pPr>
            <a:endParaRPr lang="en-GB" sz="1384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24384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D9E5847F-E177-2D7E-851D-5A9C440ED9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2683" y="549382"/>
            <a:ext cx="5709340" cy="844412"/>
          </a:xfrm>
        </p:spPr>
        <p:txBody>
          <a:bodyPr>
            <a:normAutofit fontScale="90000"/>
          </a:bodyPr>
          <a:lstStyle/>
          <a:p>
            <a:pPr>
              <a:spcBef>
                <a:spcPts val="945"/>
              </a:spcBef>
            </a:pPr>
            <a:r>
              <a:rPr lang="en-GB" sz="13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References:</a:t>
            </a:r>
            <a:br>
              <a:rPr lang="en-GB" sz="13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GB" sz="13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300" u="sng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Archer, M, S;, </a:t>
            </a:r>
            <a:r>
              <a:rPr lang="en-GB" sz="1300" u="sng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Reichberg</a:t>
            </a:r>
            <a:r>
              <a:rPr lang="en-GB" sz="1300" u="sng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, G, M;, </a:t>
            </a:r>
            <a:r>
              <a:rPr lang="en-GB" sz="1300" u="sng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Sorondo</a:t>
            </a:r>
            <a:r>
              <a:rPr lang="en-GB" sz="1300" u="sng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, M, S;, Braun, J, (2021), </a:t>
            </a:r>
            <a:br>
              <a:rPr lang="en-GB" sz="1300" u="sng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300" u="sng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Robotics, AI, and Humanity: Science, Ethics, and Policy, Book, </a:t>
            </a:r>
            <a:br>
              <a:rPr lang="en-GB" sz="1300" u="sng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300" u="sng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Springer Nature</a:t>
            </a:r>
            <a:br>
              <a:rPr lang="en-GB" sz="1300" u="sng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GB" sz="1300" u="sng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300" u="sng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Eiben, A, E;, </a:t>
            </a:r>
            <a:r>
              <a:rPr lang="en-GB" sz="1300" u="sng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Ellers</a:t>
            </a:r>
            <a:r>
              <a:rPr lang="en-GB" sz="1300" u="sng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J;, Meynen, G;, Nyholm, S, (2021). “ Robot Evolution: Ethical Concerns, Article, </a:t>
            </a:r>
            <a:r>
              <a:rPr lang="en-GB" sz="1300" u="sng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Frontiers in Robotics and AI</a:t>
            </a:r>
            <a:r>
              <a:rPr lang="en-GB" sz="1300" u="sng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GB" sz="1300" u="sng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DOI:</a:t>
            </a:r>
            <a:r>
              <a:rPr lang="en-GB" sz="1300" u="sng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10.3389/frobt.2021.744590</a:t>
            </a:r>
            <a:br>
              <a:rPr lang="en-GB" sz="1300" u="sng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br>
              <a:rPr lang="en-GB" sz="1300" u="sng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300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Haynes, A. et al. (2012) 53 interesting things to do in your lectures : tips and strategies for </a:t>
            </a:r>
            <a:r>
              <a:rPr lang="en-GB" sz="1300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eally</a:t>
            </a:r>
            <a:r>
              <a:rPr lang="en-GB" sz="1300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effective lectures and presentations. Sydney: Allen &amp; Unwin.</a:t>
            </a:r>
            <a:br>
              <a:rPr lang="en-GB" sz="1300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300" u="sng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300" u="sng" kern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Müller</a:t>
            </a:r>
            <a:r>
              <a:rPr lang="en-GB" sz="1300" u="sng" kern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Arial" panose="020B0604020202020204" pitchFamily="34" charset="0"/>
              </a:rPr>
              <a:t>, V, C, (2024). Ethics of Robotics, Article, Research Gate, </a:t>
            </a:r>
            <a:r>
              <a:rPr lang="en-GB" sz="1300" u="sng" kern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DOI:</a:t>
            </a:r>
            <a:r>
              <a:rPr lang="en-GB" sz="1300" u="sng" kern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10.7551/</a:t>
            </a:r>
            <a:r>
              <a:rPr lang="en-GB" sz="1300" u="sng" kern="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mitpress</a:t>
            </a:r>
            <a:r>
              <a:rPr lang="en-GB" sz="1300" u="sng" kern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/13780.003.0017</a:t>
            </a:r>
            <a:br>
              <a:rPr lang="en-GB" sz="1300" u="sng" kern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br>
              <a:rPr lang="en-GB" sz="1300" u="sng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300" u="sng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O’Sullivan, S., </a:t>
            </a:r>
            <a:r>
              <a:rPr lang="en-GB" sz="1300" u="sng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Nevejans</a:t>
            </a:r>
            <a:r>
              <a:rPr lang="en-GB" sz="1300" u="sng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N., Allen, C., Blyth, A., Leonard, S., </a:t>
            </a:r>
            <a:r>
              <a:rPr lang="en-GB" sz="1300" u="sng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Pagallo</a:t>
            </a:r>
            <a:r>
              <a:rPr lang="en-GB" sz="1300" u="sng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U., Holzinger, K., Holzinger, A., Sajid, M. I., &amp; </a:t>
            </a:r>
            <a:r>
              <a:rPr lang="en-GB" sz="1300" u="sng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Ashrafian</a:t>
            </a:r>
            <a:r>
              <a:rPr lang="en-GB" sz="1300" u="sng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H. (2019). Legal, regulatory, and ethical frameworks for developing standards in artificial intelligence (AI) and autonomous robotic surgery. </a:t>
            </a:r>
            <a:r>
              <a:rPr lang="en-GB" sz="1300" i="1" u="sng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International Journal of Medical Robotics + Computer Assisted Surgery</a:t>
            </a:r>
            <a:r>
              <a:rPr lang="en-GB" sz="1300" u="sng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 </a:t>
            </a:r>
            <a:r>
              <a:rPr lang="en-GB" sz="1300" i="1" u="sng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15</a:t>
            </a:r>
            <a:r>
              <a:rPr lang="en-GB" sz="1300" u="sng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(1), e1968-n/a</a:t>
            </a:r>
            <a:r>
              <a:rPr lang="en-GB" sz="1300" b="1" u="sng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en-GB" sz="1300" u="sng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https://doi.org/10.1002/rcs.1968</a:t>
            </a:r>
            <a:br>
              <a:rPr lang="en-GB" sz="1300" u="sng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GB" sz="1300" u="sng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300" u="sng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Winfield, A;, Katina, M;, Pitt, J;, Evers, V, (2019). Machine Ethics: The Design and Governance of Ethical AI and Autonomous Systems, special issue of Proceedings of the IEEE, 107(3): 501–632, </a:t>
            </a:r>
            <a:r>
              <a:rPr lang="en-GB" sz="1300" b="1" u="sng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DOI: </a:t>
            </a:r>
            <a:r>
              <a:rPr lang="en-GB" sz="1300" u="sng" dirty="0">
                <a:solidFill>
                  <a:schemeClr val="tx1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10.1109/JPROC.2019.2900622</a:t>
            </a:r>
            <a:br>
              <a:rPr lang="en-GB" sz="1300" u="sng" dirty="0">
                <a:solidFill>
                  <a:schemeClr val="tx1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br>
              <a:rPr lang="en-GB" sz="1300" u="sng" dirty="0">
                <a:solidFill>
                  <a:schemeClr val="tx1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br>
              <a:rPr lang="en-GB" sz="1300" u="sng" dirty="0">
                <a:solidFill>
                  <a:schemeClr val="tx1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59810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16429</TotalTime>
  <Words>624</Words>
  <Application>Microsoft Office PowerPoint</Application>
  <PresentationFormat>Custom</PresentationFormat>
  <Paragraphs>45</Paragraphs>
  <Slides>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Aptos</vt:lpstr>
      <vt:lpstr>Arial</vt:lpstr>
      <vt:lpstr>Symbol</vt:lpstr>
      <vt:lpstr>Trebuchet MS</vt:lpstr>
      <vt:lpstr>Wingdings 3</vt:lpstr>
      <vt:lpstr>Facet</vt:lpstr>
      <vt:lpstr>PowerPoint Presentation</vt:lpstr>
      <vt:lpstr>       Introduction</vt:lpstr>
      <vt:lpstr>Circumstances &amp; Key Evidence</vt:lpstr>
      <vt:lpstr>  </vt:lpstr>
      <vt:lpstr>Recommendations: </vt:lpstr>
      <vt:lpstr>References:  Archer, M, S;, Reichberg, G, M;, Sorondo, M, S;, Braun, J, (2021),  Robotics, AI, and Humanity: Science, Ethics, and Policy, Book,  Springer Nature  Eiben, A, E;, Ellers, J;, Meynen, G;, Nyholm, S, (2021). “ Robot Evolution: Ethical Concerns, Article, Frontiers in Robotics and AI, DOI:10.3389/frobt.2021.744590  Haynes, A. et al. (2012) 53 interesting things to do in your lectures : tips and strategies for eally effective lectures and presentations. Sydney: Allen &amp; Unwin.  Müller, V, C, (2024). Ethics of Robotics, Article, Research Gate, DOI:10.7551/mitpress/13780.003.0017  O’Sullivan, S., Nevejans, N., Allen, C., Blyth, A., Leonard, S., Pagallo, U., Holzinger, K., Holzinger, A., Sajid, M. I., &amp; Ashrafian, H. (2019). Legal, regulatory, and ethical frameworks for developing standards in artificial intelligence (AI) and autonomous robotic surgery. The International Journal of Medical Robotics + Computer Assisted Surgery, 15(1), e1968-n/a. https://doi.org/10.1002/rcs.1968  Winfield, A;, Katina, M;, Pitt, J;, Evers, V, (2019). Machine Ethics: The Design and Governance of Ethical AI and Autonomous Systems, special issue of Proceedings of the IEEE, 107(3): 501–632, DOI: 10.1109/JPROC.2019.2900622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Barbara Dorota Bak (2317808)</dc:creator>
  <cp:lastModifiedBy>Barbara Dorota Bak (2317808)</cp:lastModifiedBy>
  <cp:revision>9</cp:revision>
  <dcterms:created xsi:type="dcterms:W3CDTF">2025-03-05T18:37:30Z</dcterms:created>
  <dcterms:modified xsi:type="dcterms:W3CDTF">2025-03-24T11:25:19Z</dcterms:modified>
</cp:coreProperties>
</file>