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9" r:id="rId2"/>
    <p:sldId id="278" r:id="rId3"/>
    <p:sldId id="257" r:id="rId4"/>
    <p:sldId id="280" r:id="rId5"/>
    <p:sldId id="281" r:id="rId6"/>
    <p:sldId id="259" r:id="rId7"/>
    <p:sldId id="284" r:id="rId8"/>
    <p:sldId id="260" r:id="rId9"/>
    <p:sldId id="282" r:id="rId10"/>
    <p:sldId id="283" r:id="rId11"/>
    <p:sldId id="275" r:id="rId12"/>
    <p:sldId id="273" r:id="rId13"/>
    <p:sldId id="274" r:id="rId14"/>
    <p:sldId id="262" r:id="rId15"/>
    <p:sldId id="263" r:id="rId16"/>
    <p:sldId id="264" r:id="rId17"/>
    <p:sldId id="265" r:id="rId18"/>
    <p:sldId id="279" r:id="rId19"/>
    <p:sldId id="268" r:id="rId20"/>
    <p:sldId id="285" r:id="rId21"/>
    <p:sldId id="28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B85D1-5EAE-A3B1-F9BD-D4665314EA6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83FDBA-1139-E350-EBB6-EE09384027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9521BD-BF95-9A00-451C-936C32012C47}"/>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5" name="Footer Placeholder 4">
            <a:extLst>
              <a:ext uri="{FF2B5EF4-FFF2-40B4-BE49-F238E27FC236}">
                <a16:creationId xmlns:a16="http://schemas.microsoft.com/office/drawing/2014/main" id="{678FB435-3E34-ED2F-C9D1-89AB1DBE34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223F7-87D1-9DDF-F1EF-9442AA257786}"/>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3249584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135D2-FD3D-232C-80AA-BB2720AB2D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7470E52-22A9-5B17-1340-83D357D86FD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3D2E71-3E2A-8A60-6479-69E035C8B704}"/>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5" name="Footer Placeholder 4">
            <a:extLst>
              <a:ext uri="{FF2B5EF4-FFF2-40B4-BE49-F238E27FC236}">
                <a16:creationId xmlns:a16="http://schemas.microsoft.com/office/drawing/2014/main" id="{260B086D-36A4-8EE6-2B5A-FCFD9382F8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153D93-02CB-BEFB-3AB1-B584A9A20316}"/>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1411446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E249-5E04-CC3C-6ACD-27CE11E65E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E4AA7ED-3164-3BC8-92F2-6F77E44F92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4CB13F-A0F4-6D24-FD08-5E14D9079874}"/>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5" name="Footer Placeholder 4">
            <a:extLst>
              <a:ext uri="{FF2B5EF4-FFF2-40B4-BE49-F238E27FC236}">
                <a16:creationId xmlns:a16="http://schemas.microsoft.com/office/drawing/2014/main" id="{11AF5638-0D9B-F11E-4EB9-4A1D3F0D42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A76731-8ADF-D097-2DD6-1FAFA78BD33F}"/>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2157243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5B907-D317-94E1-7737-24A0F302D81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47BB86-6153-5687-5542-044F05D9174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B1577D0-0A7A-2F20-FF33-D49CFF096C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53A5D9-B431-93A1-4428-6E1BEE958056}"/>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6" name="Footer Placeholder 5">
            <a:extLst>
              <a:ext uri="{FF2B5EF4-FFF2-40B4-BE49-F238E27FC236}">
                <a16:creationId xmlns:a16="http://schemas.microsoft.com/office/drawing/2014/main" id="{55BB00FE-988D-C1D8-C79B-20190813C2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789D48-F0B5-7A42-3B43-AF560662DD3A}"/>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34634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D50DE-71DC-F641-474D-F4645205B85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C2E450-4DFE-D2C2-F050-2CB070820B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AB9A0A-F3BE-4053-24F8-88CFB3CF07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8FCBD0-09AC-B58F-942F-1379C4BA21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7FBD1C-DB0D-2897-536A-6C38EBE2E6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30017A-39E9-61AA-D1F0-7B46BEFD2E0D}"/>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8" name="Footer Placeholder 7">
            <a:extLst>
              <a:ext uri="{FF2B5EF4-FFF2-40B4-BE49-F238E27FC236}">
                <a16:creationId xmlns:a16="http://schemas.microsoft.com/office/drawing/2014/main" id="{451FDA22-3F86-7BA3-4292-1F42ACB09E1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84CC0B-0A53-1517-57F1-50AA25F98CF1}"/>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2330843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67B39-5E75-3BDC-4DBE-2EB2529FC51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5613189-8BDB-151B-1450-35AE115E43C2}"/>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4" name="Footer Placeholder 3">
            <a:extLst>
              <a:ext uri="{FF2B5EF4-FFF2-40B4-BE49-F238E27FC236}">
                <a16:creationId xmlns:a16="http://schemas.microsoft.com/office/drawing/2014/main" id="{C2273456-6B45-70CE-489C-9A5F6EB546E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EAC6B49-8024-1B63-0AE1-AD3C975E29ED}"/>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1915540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DE5AF-F2FB-5FD0-B98B-7CE641633253}"/>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3" name="Footer Placeholder 2">
            <a:extLst>
              <a:ext uri="{FF2B5EF4-FFF2-40B4-BE49-F238E27FC236}">
                <a16:creationId xmlns:a16="http://schemas.microsoft.com/office/drawing/2014/main" id="{E7B9B03C-793F-7A8B-704A-3F7F0A7817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DFC8AB-2A77-AC15-6689-EA4B35B3B8D1}"/>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1384977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6BEFA-46DC-5A3A-95EC-9E03552899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476820-59AE-E439-E81A-D6E9BE1BD1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D82B87-EF81-C69A-FB0E-87B52CE4D7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539A4D-AD61-D77D-9E4B-D4006A5A9332}"/>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6" name="Footer Placeholder 5">
            <a:extLst>
              <a:ext uri="{FF2B5EF4-FFF2-40B4-BE49-F238E27FC236}">
                <a16:creationId xmlns:a16="http://schemas.microsoft.com/office/drawing/2014/main" id="{ABF891F7-DF24-9E71-1436-F3ABD00C69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D25504-EB18-74D2-71C6-95D469D01DFB}"/>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2411443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E0086-4E9B-65D5-3519-095490C5E57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3FABE8-6B65-4C52-55B6-8647E51D7D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7B813B-6E55-C10F-42A4-7210BA8693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3B7E2F-7577-4815-059F-79EC969E1B4A}"/>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6" name="Footer Placeholder 5">
            <a:extLst>
              <a:ext uri="{FF2B5EF4-FFF2-40B4-BE49-F238E27FC236}">
                <a16:creationId xmlns:a16="http://schemas.microsoft.com/office/drawing/2014/main" id="{850F8C9B-1B50-DBDA-D01C-FB63DA9D1E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2178E4-1BD4-AE72-B8E2-9DB15F7FBF45}"/>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37909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5F351-1971-94E8-4C3F-41DE8FBD70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775F73-60C4-D8F1-E262-3726354582C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A7AA0B-80E5-EA30-AF0D-6BFF83F0B944}"/>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5" name="Footer Placeholder 4">
            <a:extLst>
              <a:ext uri="{FF2B5EF4-FFF2-40B4-BE49-F238E27FC236}">
                <a16:creationId xmlns:a16="http://schemas.microsoft.com/office/drawing/2014/main" id="{6084F507-3B45-CA87-6D8C-8E86AA187D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70A2A5-FE2E-E5A4-2479-52FCAB3614E5}"/>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1065865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FC379D-087B-3DC4-1423-3AAB7B8A5F5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B3A13D9-C4AB-736B-4139-473A9B172F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A3F55A-5C9C-A323-8992-DCCB7E942625}"/>
              </a:ext>
            </a:extLst>
          </p:cNvPr>
          <p:cNvSpPr>
            <a:spLocks noGrp="1"/>
          </p:cNvSpPr>
          <p:nvPr>
            <p:ph type="dt" sz="half" idx="10"/>
          </p:nvPr>
        </p:nvSpPr>
        <p:spPr/>
        <p:txBody>
          <a:bodyPr/>
          <a:lstStyle/>
          <a:p>
            <a:fld id="{30B52EC8-D504-3B4E-A14E-B29A44CF6949}" type="datetimeFigureOut">
              <a:rPr lang="en-US" smtClean="0"/>
              <a:t>10/20/23</a:t>
            </a:fld>
            <a:endParaRPr lang="en-US"/>
          </a:p>
        </p:txBody>
      </p:sp>
      <p:sp>
        <p:nvSpPr>
          <p:cNvPr id="5" name="Footer Placeholder 4">
            <a:extLst>
              <a:ext uri="{FF2B5EF4-FFF2-40B4-BE49-F238E27FC236}">
                <a16:creationId xmlns:a16="http://schemas.microsoft.com/office/drawing/2014/main" id="{4348E1C2-174E-18EE-2269-AE8E9BE9BD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F1B47F-31C8-583A-D850-43EB41959B10}"/>
              </a:ext>
            </a:extLst>
          </p:cNvPr>
          <p:cNvSpPr>
            <a:spLocks noGrp="1"/>
          </p:cNvSpPr>
          <p:nvPr>
            <p:ph type="sldNum" sz="quarter" idx="12"/>
          </p:nvPr>
        </p:nvSpPr>
        <p:spPr/>
        <p:txBody>
          <a:bodyPr/>
          <a:lstStyle/>
          <a:p>
            <a:fld id="{00B1DE48-BC5E-F842-A881-6FDEEA531545}" type="slidenum">
              <a:rPr lang="en-US" smtClean="0"/>
              <a:t>‹#›</a:t>
            </a:fld>
            <a:endParaRPr lang="en-US"/>
          </a:p>
        </p:txBody>
      </p:sp>
    </p:spTree>
    <p:extLst>
      <p:ext uri="{BB962C8B-B14F-4D97-AF65-F5344CB8AC3E}">
        <p14:creationId xmlns:p14="http://schemas.microsoft.com/office/powerpoint/2010/main" val="130708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94B74A-E434-31A1-5C32-9C1C393655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B960F3-050E-5C55-DCB8-5CECCC9A1E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FD2388B-A2DD-4E87-1F3E-64B3A4A8C0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B52EC8-D504-3B4E-A14E-B29A44CF6949}" type="datetimeFigureOut">
              <a:rPr lang="en-US" smtClean="0"/>
              <a:t>10/20/23</a:t>
            </a:fld>
            <a:endParaRPr lang="en-US"/>
          </a:p>
        </p:txBody>
      </p:sp>
      <p:sp>
        <p:nvSpPr>
          <p:cNvPr id="5" name="Footer Placeholder 4">
            <a:extLst>
              <a:ext uri="{FF2B5EF4-FFF2-40B4-BE49-F238E27FC236}">
                <a16:creationId xmlns:a16="http://schemas.microsoft.com/office/drawing/2014/main" id="{52938F53-9EC5-4A70-0B61-16905E1839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D3AA95-3599-2441-A258-0101329483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B1DE48-BC5E-F842-A881-6FDEEA531545}" type="slidenum">
              <a:rPr lang="en-US" smtClean="0"/>
              <a:t>‹#›</a:t>
            </a:fld>
            <a:endParaRPr lang="en-US"/>
          </a:p>
        </p:txBody>
      </p:sp>
    </p:spTree>
    <p:extLst>
      <p:ext uri="{BB962C8B-B14F-4D97-AF65-F5344CB8AC3E}">
        <p14:creationId xmlns:p14="http://schemas.microsoft.com/office/powerpoint/2010/main" val="4270332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hyperlink" Target="https://doi.org/10.5195/ijt.2017.6231" TargetMode="External"/><Relationship Id="rId3" Type="http://schemas.openxmlformats.org/officeDocument/2006/relationships/hyperlink" Target="https://bera-journals.onlinelibrary.wiley.com/doi/full/10.1111/j.1467-8535.2006.00638.x?saml_referrer.Moral-Garc&#237;a" TargetMode="External"/><Relationship Id="rId7" Type="http://schemas.openxmlformats.org/officeDocument/2006/relationships/hyperlink" Target="https://doi.org/10.1111/j.1744-7917.2012.01519.x" TargetMode="External"/><Relationship Id="rId2" Type="http://schemas.openxmlformats.org/officeDocument/2006/relationships/hyperlink" Target="https://www.google.co.uk/books/edition/Beyond_the_Boundaries_of_Physical_Educat/pFbiZlRHwVUC?hl=en&amp;gbpv=1&amp;dq=In+the+academic+setting+of+a+public+university" TargetMode="External"/><Relationship Id="rId1" Type="http://schemas.openxmlformats.org/officeDocument/2006/relationships/slideLayout" Target="../slideLayouts/slideLayout2.xml"/><Relationship Id="rId6" Type="http://schemas.openxmlformats.org/officeDocument/2006/relationships/hyperlink" Target="https://doi.org/10.1086/447676" TargetMode="External"/><Relationship Id="rId5" Type="http://schemas.openxmlformats.org/officeDocument/2006/relationships/hyperlink" Target="https://doi.org/10.4103/2231-4040.116779" TargetMode="External"/><Relationship Id="rId4" Type="http://schemas.openxmlformats.org/officeDocument/2006/relationships/hyperlink" Target="https://doi.org/10.3390/ijerph17041387.Musmade" TargetMode="External"/><Relationship Id="rId9" Type="http://schemas.openxmlformats.org/officeDocument/2006/relationships/hyperlink" Target="https://doi.org/10.1057/jphp.2008.46"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77/00469580221087891" TargetMode="External"/><Relationship Id="rId7" Type="http://schemas.openxmlformats.org/officeDocument/2006/relationships/hyperlink" Target="https://doi.org/10.1177/1557988316680936" TargetMode="External"/><Relationship Id="rId2" Type="http://schemas.openxmlformats.org/officeDocument/2006/relationships/hyperlink" Target="https://www.emro.who.int/emhj-vol-20-2014/volume-20-issue-10/assessment-of-physical-inactivity-and-perceived-barriers-to-physical-activity-among-health-college-students-south-western-saudi-arabia.html" TargetMode="External"/><Relationship Id="rId1" Type="http://schemas.openxmlformats.org/officeDocument/2006/relationships/slideLayout" Target="../slideLayouts/slideLayout2.xml"/><Relationship Id="rId6" Type="http://schemas.openxmlformats.org/officeDocument/2006/relationships/hyperlink" Target="https://doi.org/10.1097/phh.0b013e3181d52804" TargetMode="External"/><Relationship Id="rId5" Type="http://schemas.openxmlformats.org/officeDocument/2006/relationships/hyperlink" Target="https://doi.org/10.1186/s12889-019-7650-z" TargetMode="External"/><Relationship Id="rId4" Type="http://schemas.openxmlformats.org/officeDocument/2006/relationships/hyperlink" Target="https://doi.org/10.1136/bmjsem-2017-000231"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16/j.jsams.2014.12.004" TargetMode="External"/><Relationship Id="rId2" Type="http://schemas.openxmlformats.org/officeDocument/2006/relationships/hyperlink" Target="https://doi.org/10.1016/j.amepre.2004.10.024.Biddle" TargetMode="External"/><Relationship Id="rId1" Type="http://schemas.openxmlformats.org/officeDocument/2006/relationships/slideLayout" Target="../slideLayouts/slideLayout2.xml"/><Relationship Id="rId5" Type="http://schemas.openxmlformats.org/officeDocument/2006/relationships/hyperlink" Target="https://doi.org/10.1079/phn2005898" TargetMode="External"/><Relationship Id="rId4" Type="http://schemas.openxmlformats.org/officeDocument/2006/relationships/hyperlink" Target="https://doi.org/10.1016/j.chb.2010.03.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B50DF-71F6-EB6F-C155-699F6E4F2CD7}"/>
              </a:ext>
            </a:extLst>
          </p:cNvPr>
          <p:cNvSpPr>
            <a:spLocks noGrp="1"/>
          </p:cNvSpPr>
          <p:nvPr>
            <p:ph type="title"/>
          </p:nvPr>
        </p:nvSpPr>
        <p:spPr>
          <a:solidFill>
            <a:schemeClr val="accent1">
              <a:lumMod val="20000"/>
              <a:lumOff val="80000"/>
            </a:schemeClr>
          </a:solidFill>
        </p:spPr>
        <p:txBody>
          <a:bodyPr/>
          <a:lstStyle/>
          <a:p>
            <a:r>
              <a:rPr lang="en-US" dirty="0"/>
              <a:t>                P</a:t>
            </a:r>
            <a:r>
              <a:rPr lang="en-US" sz="4400" dirty="0"/>
              <a:t>ractical </a:t>
            </a:r>
            <a:r>
              <a:rPr lang="en-US" dirty="0"/>
              <a:t>B</a:t>
            </a:r>
            <a:r>
              <a:rPr lang="en-US" sz="4400" dirty="0"/>
              <a:t>ased </a:t>
            </a:r>
            <a:r>
              <a:rPr lang="en-US" dirty="0"/>
              <a:t>R</a:t>
            </a:r>
            <a:r>
              <a:rPr lang="en-US" sz="4400" dirty="0"/>
              <a:t>esearch</a:t>
            </a:r>
            <a:endParaRPr lang="en-US" dirty="0"/>
          </a:p>
        </p:txBody>
      </p:sp>
      <p:sp>
        <p:nvSpPr>
          <p:cNvPr id="3" name="Content Placeholder 2">
            <a:extLst>
              <a:ext uri="{FF2B5EF4-FFF2-40B4-BE49-F238E27FC236}">
                <a16:creationId xmlns:a16="http://schemas.microsoft.com/office/drawing/2014/main" id="{91DD0865-2864-D311-3BEF-B548EEA02348}"/>
              </a:ext>
            </a:extLst>
          </p:cNvPr>
          <p:cNvSpPr>
            <a:spLocks noGrp="1"/>
          </p:cNvSpPr>
          <p:nvPr>
            <p:ph idx="1"/>
          </p:nvPr>
        </p:nvSpPr>
        <p:spPr>
          <a:xfrm>
            <a:off x="838200" y="2524259"/>
            <a:ext cx="10515600" cy="3837904"/>
          </a:xfrm>
          <a:solidFill>
            <a:schemeClr val="accent1">
              <a:lumMod val="20000"/>
              <a:lumOff val="80000"/>
            </a:schemeClr>
          </a:solidFill>
        </p:spPr>
        <p:txBody>
          <a:bodyPr>
            <a:normAutofit fontScale="47500" lnSpcReduction="20000"/>
          </a:bodyPr>
          <a:lstStyle/>
          <a:p>
            <a:pPr marL="0" indent="0" algn="l">
              <a:buNone/>
            </a:pPr>
            <a:r>
              <a:rPr lang="en-US" sz="2800" dirty="0"/>
              <a:t>                               </a:t>
            </a:r>
          </a:p>
          <a:p>
            <a:pPr marL="0" indent="0">
              <a:lnSpc>
                <a:spcPct val="150000"/>
              </a:lnSpc>
              <a:buNone/>
            </a:pPr>
            <a:r>
              <a:rPr lang="en-US" dirty="0"/>
              <a:t>                                          </a:t>
            </a:r>
            <a:endParaRPr lang="en-US" dirty="0">
              <a:latin typeface="Arial" panose="020B0604020202020204" pitchFamily="34" charset="0"/>
              <a:cs typeface="Arial" panose="020B0604020202020204" pitchFamily="34" charset="0"/>
            </a:endParaRPr>
          </a:p>
          <a:p>
            <a:pPr marL="0" indent="0">
              <a:lnSpc>
                <a:spcPct val="150000"/>
              </a:lnSpc>
              <a:buNone/>
            </a:pPr>
            <a:r>
              <a:rPr lang="en-US" dirty="0">
                <a:latin typeface="Arial" panose="020B0604020202020204" pitchFamily="34" charset="0"/>
                <a:cs typeface="Arial" panose="020B0604020202020204" pitchFamily="34" charset="0"/>
              </a:rPr>
              <a:t>                                                          </a:t>
            </a:r>
            <a:r>
              <a:rPr lang="en-US" sz="5000"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   </a:t>
            </a:r>
            <a:r>
              <a:rPr lang="en-US" sz="5000" dirty="0">
                <a:latin typeface="Arial" panose="020B0604020202020204" pitchFamily="34" charset="0"/>
                <a:cs typeface="Arial" panose="020B0604020202020204" pitchFamily="34" charset="0"/>
              </a:rPr>
              <a:t>"Prevalence of Physical Activity Among</a:t>
            </a:r>
          </a:p>
          <a:p>
            <a:pPr marL="0" indent="0">
              <a:lnSpc>
                <a:spcPct val="150000"/>
              </a:lnSpc>
              <a:buNone/>
            </a:pPr>
            <a:r>
              <a:rPr lang="en-US" sz="5000" dirty="0">
                <a:latin typeface="Arial" panose="020B0604020202020204" pitchFamily="34" charset="0"/>
                <a:cs typeface="Arial" panose="020B0604020202020204" pitchFamily="34" charset="0"/>
              </a:rPr>
              <a:t>                                           Students in a Public University”</a:t>
            </a:r>
          </a:p>
          <a:p>
            <a:pPr marL="0" indent="0">
              <a:lnSpc>
                <a:spcPct val="150000"/>
              </a:lnSpc>
              <a:buNone/>
            </a:pPr>
            <a:endParaRPr lang="en-US" dirty="0">
              <a:latin typeface="Arial" panose="020B0604020202020204" pitchFamily="34" charset="0"/>
              <a:cs typeface="Arial" panose="020B0604020202020204" pitchFamily="34" charset="0"/>
            </a:endParaRPr>
          </a:p>
          <a:p>
            <a:pPr marL="0" indent="0" algn="l">
              <a:buNone/>
            </a:pPr>
            <a:r>
              <a:rPr lang="en-US" dirty="0"/>
              <a:t>  </a:t>
            </a:r>
          </a:p>
          <a:p>
            <a:pPr marL="0" indent="0" algn="l">
              <a:buNone/>
            </a:pPr>
            <a:endParaRPr lang="en-US" dirty="0"/>
          </a:p>
          <a:p>
            <a:pPr marL="0" indent="0" algn="l">
              <a:buNone/>
            </a:pPr>
            <a:r>
              <a:rPr lang="en-US" dirty="0"/>
              <a:t>  </a:t>
            </a:r>
            <a:r>
              <a:rPr lang="en-US" sz="2400" dirty="0">
                <a:latin typeface="Arial" panose="020B0604020202020204" pitchFamily="34" charset="0"/>
                <a:cs typeface="Arial" panose="020B0604020202020204" pitchFamily="34" charset="0"/>
              </a:rPr>
              <a:t>Lecturer Name: Dr. </a:t>
            </a:r>
            <a:r>
              <a:rPr lang="en-US" sz="2400" dirty="0" err="1">
                <a:latin typeface="Arial" panose="020B0604020202020204" pitchFamily="34" charset="0"/>
                <a:cs typeface="Arial" panose="020B0604020202020204" pitchFamily="34" charset="0"/>
              </a:rPr>
              <a:t>Aishat</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Bakre</a:t>
            </a:r>
            <a:r>
              <a:rPr lang="en-US" sz="2400" dirty="0">
                <a:latin typeface="Arial" panose="020B0604020202020204" pitchFamily="34" charset="0"/>
                <a:cs typeface="Arial" panose="020B0604020202020204" pitchFamily="34" charset="0"/>
              </a:rPr>
              <a:t>  </a:t>
            </a:r>
          </a:p>
          <a:p>
            <a:pPr marL="0" indent="0" algn="l">
              <a:buNone/>
            </a:pPr>
            <a:r>
              <a:rPr lang="en-US" sz="2400" dirty="0">
                <a:latin typeface="Arial" panose="020B0604020202020204" pitchFamily="34" charset="0"/>
                <a:cs typeface="Arial" panose="020B0604020202020204" pitchFamily="34" charset="0"/>
              </a:rPr>
              <a:t>  Student Name: Bhawna </a:t>
            </a:r>
            <a:r>
              <a:rPr lang="en-US" sz="2400" dirty="0" err="1">
                <a:latin typeface="Arial" panose="020B0604020202020204" pitchFamily="34" charset="0"/>
                <a:cs typeface="Arial" panose="020B0604020202020204" pitchFamily="34" charset="0"/>
              </a:rPr>
              <a:t>Dagar</a:t>
            </a:r>
            <a:endParaRPr lang="en-US" sz="2400" dirty="0">
              <a:latin typeface="Arial" panose="020B0604020202020204" pitchFamily="34" charset="0"/>
              <a:cs typeface="Arial" panose="020B0604020202020204" pitchFamily="34" charset="0"/>
            </a:endParaRPr>
          </a:p>
          <a:p>
            <a:pPr marL="0" indent="0" algn="l">
              <a:buNone/>
            </a:pPr>
            <a:r>
              <a:rPr lang="en-US" sz="2400" dirty="0">
                <a:latin typeface="Arial" panose="020B0604020202020204" pitchFamily="34" charset="0"/>
                <a:cs typeface="Arial" panose="020B0604020202020204" pitchFamily="34" charset="0"/>
              </a:rPr>
              <a:t>  Student ID: 2238957</a:t>
            </a:r>
          </a:p>
          <a:p>
            <a:pPr marL="0" indent="0" algn="l">
              <a:buNone/>
            </a:pPr>
            <a:r>
              <a:rPr lang="en-US" sz="2400" dirty="0">
                <a:latin typeface="Arial" panose="020B0604020202020204" pitchFamily="34" charset="0"/>
                <a:cs typeface="Arial" panose="020B0604020202020204" pitchFamily="34" charset="0"/>
              </a:rPr>
              <a:t>  Course ID: LCHS7001</a:t>
            </a:r>
          </a:p>
          <a:p>
            <a:endParaRPr lang="en-US" dirty="0"/>
          </a:p>
        </p:txBody>
      </p:sp>
    </p:spTree>
    <p:extLst>
      <p:ext uri="{BB962C8B-B14F-4D97-AF65-F5344CB8AC3E}">
        <p14:creationId xmlns:p14="http://schemas.microsoft.com/office/powerpoint/2010/main" val="4270734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00C9E42-9DDD-5F37-0C2E-98765605858A}"/>
              </a:ext>
            </a:extLst>
          </p:cNvPr>
          <p:cNvSpPr>
            <a:spLocks noGrp="1"/>
          </p:cNvSpPr>
          <p:nvPr>
            <p:ph type="subTitle" idx="1"/>
          </p:nvPr>
        </p:nvSpPr>
        <p:spPr>
          <a:xfrm>
            <a:off x="679622" y="1729946"/>
            <a:ext cx="10270600" cy="4828898"/>
          </a:xfrm>
          <a:solidFill>
            <a:schemeClr val="accent1">
              <a:lumMod val="20000"/>
              <a:lumOff val="80000"/>
            </a:schemeClr>
          </a:solidFill>
        </p:spPr>
        <p:txBody>
          <a:bodyPr>
            <a:normAutofit fontScale="70000" lnSpcReduction="20000"/>
          </a:bodyPr>
          <a:lstStyle/>
          <a:p>
            <a:pPr marL="800100" lvl="1" indent="-342900" algn="just">
              <a:lnSpc>
                <a:spcPct val="170000"/>
              </a:lnSpc>
              <a:buFont typeface="Arial" panose="020B0604020202020204" pitchFamily="34" charset="0"/>
              <a:buChar char="•"/>
            </a:pPr>
            <a:r>
              <a:rPr lang="en-US" sz="2600" b="0" i="0" dirty="0">
                <a:effectLst/>
                <a:latin typeface="Arial" panose="020B0604020202020204" pitchFamily="34" charset="0"/>
                <a:cs typeface="Arial" panose="020B0604020202020204" pitchFamily="34" charset="0"/>
              </a:rPr>
              <a:t>Physical activity is a cornerstone of a healthy lifestyle, positively influencing both physical and mental well-being.(Moral-García et al., 2020).</a:t>
            </a:r>
          </a:p>
          <a:p>
            <a:pPr marL="800100" lvl="1" indent="-342900" algn="just">
              <a:lnSpc>
                <a:spcPct val="170000"/>
              </a:lnSpc>
              <a:buFont typeface="Arial" panose="020B0604020202020204" pitchFamily="34" charset="0"/>
              <a:buChar char="•"/>
            </a:pPr>
            <a:r>
              <a:rPr lang="en-US" sz="2600" b="0" i="0" dirty="0">
                <a:effectLst/>
                <a:latin typeface="Arial" panose="020B0604020202020204" pitchFamily="34" charset="0"/>
                <a:cs typeface="Arial" panose="020B0604020202020204" pitchFamily="34" charset="0"/>
              </a:rPr>
              <a:t>For students within a public university, engaging in regular physical activity is essential to manage stress, enhance concentration, and maintain good health.(</a:t>
            </a:r>
            <a:r>
              <a:rPr lang="en-US" sz="2600" b="0" i="0" dirty="0" err="1">
                <a:effectLst/>
                <a:latin typeface="Arial" panose="020B0604020202020204" pitchFamily="34" charset="0"/>
                <a:cs typeface="Arial" panose="020B0604020202020204" pitchFamily="34" charset="0"/>
              </a:rPr>
              <a:t>Bedimo</a:t>
            </a:r>
            <a:r>
              <a:rPr lang="en-US" sz="2600" b="0" i="0" dirty="0">
                <a:effectLst/>
                <a:latin typeface="Arial" panose="020B0604020202020204" pitchFamily="34" charset="0"/>
                <a:cs typeface="Arial" panose="020B0604020202020204" pitchFamily="34" charset="0"/>
              </a:rPr>
              <a:t>-Rung, </a:t>
            </a:r>
            <a:r>
              <a:rPr lang="en-US" sz="2600" b="0" i="0" dirty="0" err="1">
                <a:effectLst/>
                <a:latin typeface="Arial" panose="020B0604020202020204" pitchFamily="34" charset="0"/>
                <a:cs typeface="Arial" panose="020B0604020202020204" pitchFamily="34" charset="0"/>
              </a:rPr>
              <a:t>Mowen</a:t>
            </a:r>
            <a:r>
              <a:rPr lang="en-US" sz="2600" b="0" i="0" dirty="0">
                <a:effectLst/>
                <a:latin typeface="Arial" panose="020B0604020202020204" pitchFamily="34" charset="0"/>
                <a:cs typeface="Arial" panose="020B0604020202020204" pitchFamily="34" charset="0"/>
              </a:rPr>
              <a:t> and Cohen, 2005).</a:t>
            </a:r>
          </a:p>
          <a:p>
            <a:pPr marL="800100" lvl="1" indent="-342900" algn="just">
              <a:lnSpc>
                <a:spcPct val="170000"/>
              </a:lnSpc>
              <a:buFont typeface="Arial" panose="020B0604020202020204" pitchFamily="34" charset="0"/>
              <a:buChar char="•"/>
            </a:pPr>
            <a:r>
              <a:rPr lang="en-US" sz="2600" b="0" i="0" dirty="0">
                <a:effectLst/>
                <a:latin typeface="Arial" panose="020B0604020202020204" pitchFamily="34" charset="0"/>
                <a:cs typeface="Arial" panose="020B0604020202020204" pitchFamily="34" charset="0"/>
              </a:rPr>
              <a:t>In the academic setting of a public university, the focus primarily  tends to be on    academic excellence, potentially overshadowing the importance of physical activity.(Laker, 2000).</a:t>
            </a:r>
          </a:p>
          <a:p>
            <a:pPr marL="800100" lvl="1" indent="-342900" algn="just">
              <a:lnSpc>
                <a:spcPct val="170000"/>
              </a:lnSpc>
              <a:buFont typeface="Arial" panose="020B0604020202020204" pitchFamily="34" charset="0"/>
              <a:buChar char="•"/>
            </a:pPr>
            <a:r>
              <a:rPr lang="en-US" sz="2600" b="0" i="0" dirty="0">
                <a:effectLst/>
                <a:latin typeface="Arial" panose="020B0604020202020204" pitchFamily="34" charset="0"/>
                <a:cs typeface="Arial" panose="020B0604020202020204" pitchFamily="34" charset="0"/>
              </a:rPr>
              <a:t>Finding a balance between academic obligations and regular exercise requires evaluating the </a:t>
            </a:r>
            <a:r>
              <a:rPr lang="en-US" sz="2600" dirty="0">
                <a:latin typeface="Arial" panose="020B0604020202020204" pitchFamily="34" charset="0"/>
                <a:cs typeface="Arial" panose="020B0604020202020204" pitchFamily="34" charset="0"/>
              </a:rPr>
              <a:t>intensity </a:t>
            </a:r>
            <a:r>
              <a:rPr lang="en-US" sz="2600" b="0" i="0" dirty="0">
                <a:effectLst/>
                <a:latin typeface="Arial" panose="020B0604020202020204" pitchFamily="34" charset="0"/>
                <a:cs typeface="Arial" panose="020B0604020202020204" pitchFamily="34" charset="0"/>
              </a:rPr>
              <a:t>of exercise among students in this situation.(</a:t>
            </a:r>
            <a:r>
              <a:rPr lang="en-US" sz="2600" b="0" i="0" dirty="0" err="1">
                <a:effectLst/>
                <a:latin typeface="Arial" panose="020B0604020202020204" pitchFamily="34" charset="0"/>
                <a:cs typeface="Arial" panose="020B0604020202020204" pitchFamily="34" charset="0"/>
              </a:rPr>
              <a:t>Cattuzzo</a:t>
            </a:r>
            <a:r>
              <a:rPr lang="en-US" sz="2600" b="0" i="0" dirty="0">
                <a:effectLst/>
                <a:latin typeface="Arial" panose="020B0604020202020204" pitchFamily="34" charset="0"/>
                <a:cs typeface="Arial" panose="020B0604020202020204" pitchFamily="34" charset="0"/>
              </a:rPr>
              <a:t> et al., 2016).</a:t>
            </a:r>
          </a:p>
          <a:p>
            <a:pPr marL="800100" lvl="1" indent="-342900" algn="just">
              <a:lnSpc>
                <a:spcPct val="170000"/>
              </a:lnSpc>
              <a:buFont typeface="Arial" panose="020B0604020202020204" pitchFamily="34" charset="0"/>
              <a:buChar char="•"/>
            </a:pPr>
            <a:endParaRPr lang="en-US" sz="2600" b="0" i="0" dirty="0">
              <a:effectLst/>
              <a:latin typeface="Arial" panose="020B0604020202020204" pitchFamily="34" charset="0"/>
              <a:cs typeface="Arial" panose="020B0604020202020204" pitchFamily="34" charset="0"/>
            </a:endParaRPr>
          </a:p>
          <a:p>
            <a:endParaRPr lang="en-GB" dirty="0"/>
          </a:p>
          <a:p>
            <a:pPr>
              <a:lnSpc>
                <a:spcPct val="150000"/>
              </a:lnSpc>
            </a:pPr>
            <a:endParaRPr lang="en-US" dirty="0">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AAD45E94-C29F-593F-5824-19B35DF779E1}"/>
              </a:ext>
            </a:extLst>
          </p:cNvPr>
          <p:cNvSpPr>
            <a:spLocks noGrp="1"/>
          </p:cNvSpPr>
          <p:nvPr>
            <p:ph type="ctrTitle"/>
          </p:nvPr>
        </p:nvSpPr>
        <p:spPr>
          <a:xfrm>
            <a:off x="679622" y="366124"/>
            <a:ext cx="10270600" cy="863600"/>
          </a:xfrm>
          <a:solidFill>
            <a:schemeClr val="accent1">
              <a:lumMod val="20000"/>
              <a:lumOff val="80000"/>
            </a:schemeClr>
          </a:solidFill>
        </p:spPr>
        <p:txBody>
          <a:bodyPr>
            <a:normAutofit fontScale="90000"/>
          </a:bodyPr>
          <a:lstStyle/>
          <a:p>
            <a:r>
              <a:rPr lang="en-US" dirty="0"/>
              <a:t>INTRODUCTION</a:t>
            </a:r>
          </a:p>
        </p:txBody>
      </p:sp>
    </p:spTree>
    <p:extLst>
      <p:ext uri="{BB962C8B-B14F-4D97-AF65-F5344CB8AC3E}">
        <p14:creationId xmlns:p14="http://schemas.microsoft.com/office/powerpoint/2010/main" val="3819187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81516-DB26-5C27-4D98-3513EE3E84BD}"/>
              </a:ext>
            </a:extLst>
          </p:cNvPr>
          <p:cNvSpPr>
            <a:spLocks noGrp="1"/>
          </p:cNvSpPr>
          <p:nvPr>
            <p:ph type="title"/>
          </p:nvPr>
        </p:nvSpPr>
        <p:spPr>
          <a:xfrm>
            <a:off x="838200" y="301625"/>
            <a:ext cx="10515600" cy="1229463"/>
          </a:xfrm>
          <a:solidFill>
            <a:schemeClr val="accent1">
              <a:lumMod val="20000"/>
              <a:lumOff val="80000"/>
            </a:schemeClr>
          </a:solidFill>
        </p:spPr>
        <p:txBody>
          <a:bodyPr>
            <a:normAutofit/>
          </a:bodyPr>
          <a:lstStyle/>
          <a:p>
            <a:pPr>
              <a:lnSpc>
                <a:spcPct val="150000"/>
              </a:lnSpc>
            </a:pPr>
            <a:r>
              <a:rPr lang="en-GB" sz="4400" kern="0" dirty="0">
                <a:latin typeface="Arial" pitchFamily="34"/>
              </a:rPr>
              <a:t>Literature-Based Background </a:t>
            </a:r>
            <a:endParaRPr lang="en-US" dirty="0"/>
          </a:p>
        </p:txBody>
      </p:sp>
      <p:sp>
        <p:nvSpPr>
          <p:cNvPr id="3" name="Content Placeholder 2">
            <a:extLst>
              <a:ext uri="{FF2B5EF4-FFF2-40B4-BE49-F238E27FC236}">
                <a16:creationId xmlns:a16="http://schemas.microsoft.com/office/drawing/2014/main" id="{475885DB-5395-95F1-8368-B75D6BC0608B}"/>
              </a:ext>
            </a:extLst>
          </p:cNvPr>
          <p:cNvSpPr>
            <a:spLocks noGrp="1"/>
          </p:cNvSpPr>
          <p:nvPr>
            <p:ph idx="1"/>
          </p:nvPr>
        </p:nvSpPr>
        <p:spPr>
          <a:xfrm>
            <a:off x="838200" y="2019299"/>
            <a:ext cx="10515600" cy="4356101"/>
          </a:xfrm>
          <a:solidFill>
            <a:schemeClr val="accent1">
              <a:lumMod val="20000"/>
              <a:lumOff val="80000"/>
            </a:schemeClr>
          </a:solidFill>
        </p:spPr>
        <p:txBody>
          <a:bodyPr>
            <a:normAutofit/>
          </a:bodyPr>
          <a:lstStyle/>
          <a:p>
            <a:pPr algn="just"/>
            <a:endParaRPr lang="en-GB" sz="2000" kern="0" dirty="0">
              <a:latin typeface="Arial" pitchFamily="34"/>
            </a:endParaRPr>
          </a:p>
          <a:p>
            <a:pPr algn="just">
              <a:lnSpc>
                <a:spcPct val="150000"/>
              </a:lnSpc>
            </a:pPr>
            <a:r>
              <a:rPr lang="en-US" sz="2000" kern="0" dirty="0">
                <a:latin typeface="Arial" pitchFamily="34"/>
              </a:rPr>
              <a:t>For general health and wellbeing, especially among students, physical activity is essential.</a:t>
            </a:r>
            <a:r>
              <a:rPr lang="en-GB" sz="2000" kern="0" dirty="0">
                <a:latin typeface="Arial" pitchFamily="34"/>
              </a:rPr>
              <a:t>. Research suggests that physical activity positively impacts academic performance, mental health, and overall lifestyle (Biddle and </a:t>
            </a:r>
            <a:r>
              <a:rPr lang="en-GB" sz="2000" kern="0" dirty="0" err="1">
                <a:latin typeface="Arial" pitchFamily="34"/>
              </a:rPr>
              <a:t>Asare</a:t>
            </a:r>
            <a:r>
              <a:rPr lang="en-GB" sz="2000" kern="0" dirty="0">
                <a:latin typeface="Arial" pitchFamily="34"/>
              </a:rPr>
              <a:t>, 2011). </a:t>
            </a:r>
          </a:p>
          <a:p>
            <a:pPr algn="just">
              <a:lnSpc>
                <a:spcPct val="150000"/>
              </a:lnSpc>
            </a:pPr>
            <a:endParaRPr lang="en-GB" sz="2000" kern="0" dirty="0">
              <a:latin typeface="Arial" pitchFamily="34"/>
            </a:endParaRPr>
          </a:p>
          <a:p>
            <a:pPr algn="just">
              <a:lnSpc>
                <a:spcPct val="150000"/>
              </a:lnSpc>
            </a:pPr>
            <a:r>
              <a:rPr lang="en-US" sz="2000" kern="0" dirty="0">
                <a:latin typeface="Arial" pitchFamily="34"/>
              </a:rPr>
              <a:t>An awareness of the percentage of students at a public institution who engage in physical activity necessary to create </a:t>
            </a:r>
            <a:r>
              <a:rPr lang="en-US" sz="2000" kern="0" dirty="0" err="1">
                <a:latin typeface="Arial" pitchFamily="34"/>
              </a:rPr>
              <a:t>personalised</a:t>
            </a:r>
            <a:r>
              <a:rPr lang="en-US" sz="2000" kern="0" dirty="0">
                <a:latin typeface="Arial" pitchFamily="34"/>
              </a:rPr>
              <a:t> interventions to support active lifestyles and the promotion of a healthy campus environment</a:t>
            </a:r>
            <a:r>
              <a:rPr lang="en-GB" sz="2000" kern="0" dirty="0">
                <a:latin typeface="Arial" pitchFamily="34"/>
              </a:rPr>
              <a:t>(Whitt-Glover et al., 2009).</a:t>
            </a:r>
            <a:endParaRPr lang="en-US" sz="2000" dirty="0"/>
          </a:p>
          <a:p>
            <a:endParaRPr lang="en-US" dirty="0"/>
          </a:p>
        </p:txBody>
      </p:sp>
    </p:spTree>
    <p:extLst>
      <p:ext uri="{BB962C8B-B14F-4D97-AF65-F5344CB8AC3E}">
        <p14:creationId xmlns:p14="http://schemas.microsoft.com/office/powerpoint/2010/main" val="3717870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E8B1-AD4E-75B4-0F5F-3F91615A989C}"/>
              </a:ext>
            </a:extLst>
          </p:cNvPr>
          <p:cNvSpPr>
            <a:spLocks noGrp="1"/>
          </p:cNvSpPr>
          <p:nvPr>
            <p:ph type="title"/>
          </p:nvPr>
        </p:nvSpPr>
        <p:spPr>
          <a:xfrm>
            <a:off x="838200" y="335629"/>
            <a:ext cx="10515600" cy="775416"/>
          </a:xfrm>
          <a:solidFill>
            <a:schemeClr val="accent1">
              <a:lumMod val="20000"/>
              <a:lumOff val="80000"/>
            </a:schemeClr>
          </a:solidFill>
        </p:spPr>
        <p:txBody>
          <a:bodyPr/>
          <a:lstStyle/>
          <a:p>
            <a:r>
              <a:rPr lang="en-US" dirty="0">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2A802BCC-3ED1-36A2-F5DD-5727677B4B93}"/>
              </a:ext>
            </a:extLst>
          </p:cNvPr>
          <p:cNvSpPr>
            <a:spLocks noGrp="1"/>
          </p:cNvSpPr>
          <p:nvPr>
            <p:ph idx="1"/>
          </p:nvPr>
        </p:nvSpPr>
        <p:spPr>
          <a:xfrm>
            <a:off x="838200" y="1396181"/>
            <a:ext cx="10515600" cy="5096693"/>
          </a:xfrm>
          <a:solidFill>
            <a:schemeClr val="accent1">
              <a:lumMod val="20000"/>
              <a:lumOff val="80000"/>
            </a:schemeClr>
          </a:solidFill>
        </p:spPr>
        <p:txBody>
          <a:bodyPr>
            <a:normAutofit/>
          </a:bodyPr>
          <a:lstStyle/>
          <a:p>
            <a:pPr>
              <a:lnSpc>
                <a:spcPct val="150000"/>
              </a:lnSpc>
            </a:pPr>
            <a:r>
              <a:rPr lang="en-US" sz="2200" b="0" i="0" u="none" strike="noStrike" dirty="0">
                <a:solidFill>
                  <a:srgbClr val="000000"/>
                </a:solidFill>
                <a:effectLst/>
                <a:latin typeface="Arial" panose="020B0604020202020204" pitchFamily="34" charset="0"/>
                <a:cs typeface="Arial" panose="020B0604020202020204" pitchFamily="34" charset="0"/>
              </a:rPr>
              <a:t>It is crucial to research how much physical exercise students in public universities engage in since it has a big impact on their general health and wellbeing. </a:t>
            </a:r>
          </a:p>
          <a:p>
            <a:pPr>
              <a:lnSpc>
                <a:spcPct val="150000"/>
              </a:lnSpc>
            </a:pPr>
            <a:r>
              <a:rPr lang="en-US" sz="2200" b="0" i="0" u="none" strike="noStrike" dirty="0">
                <a:solidFill>
                  <a:srgbClr val="000000"/>
                </a:solidFill>
                <a:effectLst/>
                <a:latin typeface="Arial" panose="020B0604020202020204" pitchFamily="34" charset="0"/>
                <a:cs typeface="Arial" panose="020B0604020202020204" pitchFamily="34" charset="0"/>
              </a:rPr>
              <a:t>Numerous advantages of physical activity have been demonstrated, including better cardiovascular health, less risk of chronic illnesses, and better mental health. </a:t>
            </a:r>
          </a:p>
          <a:p>
            <a:pPr>
              <a:lnSpc>
                <a:spcPct val="150000"/>
              </a:lnSpc>
            </a:pPr>
            <a:r>
              <a:rPr lang="en-US" sz="2200" b="0" i="0" u="none" strike="noStrike" dirty="0">
                <a:solidFill>
                  <a:srgbClr val="000000"/>
                </a:solidFill>
                <a:effectLst/>
                <a:latin typeface="Arial" panose="020B0604020202020204" pitchFamily="34" charset="0"/>
                <a:cs typeface="Arial" panose="020B0604020202020204" pitchFamily="34" charset="0"/>
              </a:rPr>
              <a:t>However, because to things like hectic schedules, limited access to facilities, and social pressures, many students find it difficult to maintain an active lifestyle.</a:t>
            </a:r>
            <a:r>
              <a:rPr lang="en-GB" sz="2200" dirty="0">
                <a:solidFill>
                  <a:srgbClr val="000000"/>
                </a:solidFill>
                <a:latin typeface="Arial" panose="020B0604020202020204" pitchFamily="34" charset="0"/>
                <a:cs typeface="Arial" panose="020B0604020202020204" pitchFamily="34" charset="0"/>
              </a:rPr>
              <a:t>							 (</a:t>
            </a:r>
            <a:r>
              <a:rPr lang="en-GB" sz="2200" dirty="0" err="1">
                <a:solidFill>
                  <a:srgbClr val="000000"/>
                </a:solidFill>
                <a:latin typeface="Arial" panose="020B0604020202020204" pitchFamily="34" charset="0"/>
                <a:cs typeface="Arial" panose="020B0604020202020204" pitchFamily="34" charset="0"/>
              </a:rPr>
              <a:t>Grasdalsmoen</a:t>
            </a:r>
            <a:r>
              <a:rPr lang="en-GB" sz="2200" dirty="0">
                <a:solidFill>
                  <a:srgbClr val="000000"/>
                </a:solidFill>
                <a:latin typeface="Arial" panose="020B0604020202020204" pitchFamily="34" charset="0"/>
                <a:cs typeface="Arial" panose="020B0604020202020204" pitchFamily="34" charset="0"/>
              </a:rPr>
              <a:t> et al., 2019) </a:t>
            </a:r>
            <a:r>
              <a:rPr lang="en-GB" sz="2200" b="0" i="0" u="none" strike="noStrike" dirty="0">
                <a:solidFill>
                  <a:srgbClr val="000000"/>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2093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FF85E-0EDC-52EA-D3CA-EAC875A53FEC}"/>
              </a:ext>
            </a:extLst>
          </p:cNvPr>
          <p:cNvSpPr>
            <a:spLocks noGrp="1"/>
          </p:cNvSpPr>
          <p:nvPr>
            <p:ph type="title"/>
          </p:nvPr>
        </p:nvSpPr>
        <p:spPr>
          <a:xfrm>
            <a:off x="838200" y="356869"/>
            <a:ext cx="10515600" cy="783673"/>
          </a:xfrm>
          <a:solidFill>
            <a:schemeClr val="accent1">
              <a:lumMod val="20000"/>
              <a:lumOff val="80000"/>
            </a:schemeClr>
          </a:solidFill>
        </p:spPr>
        <p:txBody>
          <a:bodyPr>
            <a:normAutofit/>
          </a:bodyPr>
          <a:lstStyle/>
          <a:p>
            <a:r>
              <a:rPr lang="en-US" dirty="0">
                <a:latin typeface="Arial" panose="020B0604020202020204" pitchFamily="34" charset="0"/>
                <a:cs typeface="Arial" panose="020B0604020202020204" pitchFamily="34" charset="0"/>
              </a:rPr>
              <a:t>Significance</a:t>
            </a:r>
          </a:p>
        </p:txBody>
      </p:sp>
      <p:sp>
        <p:nvSpPr>
          <p:cNvPr id="3" name="Content Placeholder 2">
            <a:extLst>
              <a:ext uri="{FF2B5EF4-FFF2-40B4-BE49-F238E27FC236}">
                <a16:creationId xmlns:a16="http://schemas.microsoft.com/office/drawing/2014/main" id="{60798039-AA81-61A0-0DDD-E3898794A788}"/>
              </a:ext>
            </a:extLst>
          </p:cNvPr>
          <p:cNvSpPr>
            <a:spLocks noGrp="1"/>
          </p:cNvSpPr>
          <p:nvPr>
            <p:ph idx="1"/>
          </p:nvPr>
        </p:nvSpPr>
        <p:spPr>
          <a:xfrm>
            <a:off x="838200" y="1474839"/>
            <a:ext cx="10515600" cy="5026291"/>
          </a:xfrm>
          <a:solidFill>
            <a:schemeClr val="accent1">
              <a:lumMod val="20000"/>
              <a:lumOff val="80000"/>
            </a:schemeClr>
          </a:solidFill>
        </p:spPr>
        <p:txBody>
          <a:bodyPr>
            <a:noAutofit/>
          </a:bodyPr>
          <a:lstStyle/>
          <a:p>
            <a:pPr>
              <a:lnSpc>
                <a:spcPct val="150000"/>
              </a:lnSpc>
            </a:pPr>
            <a:r>
              <a:rPr lang="en-US" sz="2000" b="0" i="0" u="none" strike="noStrike" dirty="0">
                <a:solidFill>
                  <a:srgbClr val="000000"/>
                </a:solidFill>
                <a:effectLst/>
                <a:latin typeface="Arial" panose="020B0604020202020204" pitchFamily="34" charset="0"/>
                <a:cs typeface="Arial" panose="020B0604020202020204" pitchFamily="34" charset="0"/>
              </a:rPr>
              <a:t>First of all, understanding the level of physical activity among students is crucial for identifying areas for growth. Physical activity is a crucial component of general health and well-being. </a:t>
            </a:r>
          </a:p>
          <a:p>
            <a:pPr>
              <a:lnSpc>
                <a:spcPct val="150000"/>
              </a:lnSpc>
            </a:pPr>
            <a:r>
              <a:rPr lang="en-US" sz="2000" b="0" i="0" u="none" strike="noStrike" dirty="0">
                <a:solidFill>
                  <a:srgbClr val="000000"/>
                </a:solidFill>
                <a:effectLst/>
                <a:latin typeface="Arial" panose="020B0604020202020204" pitchFamily="34" charset="0"/>
                <a:cs typeface="Arial" panose="020B0604020202020204" pitchFamily="34" charset="0"/>
              </a:rPr>
              <a:t>Second, physical activity has been connected to academic achievement, and researching how active pupils are can reveal any possible links between academic success and activity.</a:t>
            </a:r>
            <a:r>
              <a:rPr lang="en-GB" sz="2000" b="0" i="0" u="none" strike="noStrike" dirty="0">
                <a:solidFill>
                  <a:srgbClr val="000000"/>
                </a:solidFill>
                <a:effectLst/>
                <a:latin typeface="Arial" panose="020B0604020202020204" pitchFamily="34" charset="0"/>
                <a:cs typeface="Arial" panose="020B0604020202020204" pitchFamily="34" charset="0"/>
              </a:rPr>
              <a:t> </a:t>
            </a:r>
          </a:p>
          <a:p>
            <a:pPr>
              <a:lnSpc>
                <a:spcPct val="150000"/>
              </a:lnSpc>
            </a:pPr>
            <a:r>
              <a:rPr lang="en-US" sz="2000" b="0" i="0" u="none" strike="noStrike" dirty="0">
                <a:solidFill>
                  <a:srgbClr val="000000"/>
                </a:solidFill>
                <a:effectLst/>
                <a:latin typeface="Arial" panose="020B0604020202020204" pitchFamily="34" charset="0"/>
                <a:cs typeface="Arial" panose="020B0604020202020204" pitchFamily="34" charset="0"/>
              </a:rPr>
              <a:t>Thirdly, knowing the </a:t>
            </a:r>
            <a:r>
              <a:rPr lang="en-US" sz="2000" dirty="0">
                <a:solidFill>
                  <a:srgbClr val="000000"/>
                </a:solidFill>
                <a:latin typeface="Arial" panose="020B0604020202020204" pitchFamily="34" charset="0"/>
                <a:cs typeface="Arial" panose="020B0604020202020204" pitchFamily="34" charset="0"/>
              </a:rPr>
              <a:t>intensity </a:t>
            </a:r>
            <a:r>
              <a:rPr lang="en-US" sz="2000" b="0" i="0" u="none" strike="noStrike" dirty="0">
                <a:solidFill>
                  <a:srgbClr val="000000"/>
                </a:solidFill>
                <a:effectLst/>
                <a:latin typeface="Arial" panose="020B0604020202020204" pitchFamily="34" charset="0"/>
                <a:cs typeface="Arial" panose="020B0604020202020204" pitchFamily="34" charset="0"/>
              </a:rPr>
              <a:t>of physical activity among students can assist guide policies and initiatives that aim to encourage physical activity and enhance students' general health outcomes.</a:t>
            </a:r>
          </a:p>
          <a:p>
            <a:pPr marL="0" indent="0">
              <a:lnSpc>
                <a:spcPct val="150000"/>
              </a:lnSpc>
              <a:buNone/>
            </a:pPr>
            <a:r>
              <a:rPr lang="en-GB" sz="2000" dirty="0">
                <a:solidFill>
                  <a:srgbClr val="000000"/>
                </a:solidFill>
                <a:latin typeface="Arial" panose="020B0604020202020204" pitchFamily="34" charset="0"/>
                <a:cs typeface="Arial" panose="020B0604020202020204" pitchFamily="34" charset="0"/>
              </a:rPr>
              <a:t>								(Bailey et al., 2022)</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2350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B06F-1940-D9C6-51A4-53352BA4F3AA}"/>
              </a:ext>
            </a:extLst>
          </p:cNvPr>
          <p:cNvSpPr>
            <a:spLocks noGrp="1"/>
          </p:cNvSpPr>
          <p:nvPr>
            <p:ph type="title"/>
          </p:nvPr>
        </p:nvSpPr>
        <p:spPr>
          <a:xfrm>
            <a:off x="723900" y="365125"/>
            <a:ext cx="10629900" cy="1120775"/>
          </a:xfrm>
          <a:solidFill>
            <a:schemeClr val="accent1">
              <a:lumMod val="20000"/>
              <a:lumOff val="80000"/>
            </a:schemeClr>
          </a:solidFill>
        </p:spPr>
        <p:txBody>
          <a:bodyPr>
            <a:normAutofit/>
          </a:bodyPr>
          <a:lstStyle/>
          <a:p>
            <a:pPr>
              <a:lnSpc>
                <a:spcPct val="150000"/>
              </a:lnSpc>
            </a:pPr>
            <a:r>
              <a:rPr lang="en-GB" sz="4400" kern="0" dirty="0">
                <a:latin typeface="Arial" pitchFamily="34"/>
              </a:rPr>
              <a:t>Proposed Research: Questions</a:t>
            </a:r>
            <a:endParaRPr lang="en-US" dirty="0"/>
          </a:p>
        </p:txBody>
      </p:sp>
      <p:sp>
        <p:nvSpPr>
          <p:cNvPr id="3" name="Content Placeholder 2">
            <a:extLst>
              <a:ext uri="{FF2B5EF4-FFF2-40B4-BE49-F238E27FC236}">
                <a16:creationId xmlns:a16="http://schemas.microsoft.com/office/drawing/2014/main" id="{2ED5C57E-7A22-2C4A-9D06-50DE5CFA38E9}"/>
              </a:ext>
            </a:extLst>
          </p:cNvPr>
          <p:cNvSpPr>
            <a:spLocks noGrp="1"/>
          </p:cNvSpPr>
          <p:nvPr>
            <p:ph idx="1"/>
          </p:nvPr>
        </p:nvSpPr>
        <p:spPr>
          <a:xfrm>
            <a:off x="723900" y="2209801"/>
            <a:ext cx="10629900" cy="3967162"/>
          </a:xfrm>
          <a:solidFill>
            <a:schemeClr val="accent1">
              <a:lumMod val="20000"/>
              <a:lumOff val="80000"/>
            </a:schemeClr>
          </a:solidFill>
        </p:spPr>
        <p:txBody>
          <a:bodyPr/>
          <a:lstStyle/>
          <a:p>
            <a:pPr marL="0" indent="0">
              <a:lnSpc>
                <a:spcPct val="150000"/>
              </a:lnSpc>
              <a:buNone/>
            </a:pPr>
            <a:endParaRPr lang="en-GB" sz="2000" kern="0" dirty="0">
              <a:latin typeface="Arial" pitchFamily="34"/>
              <a:cs typeface="Arial" pitchFamily="34"/>
            </a:endParaRPr>
          </a:p>
          <a:p>
            <a:pPr>
              <a:lnSpc>
                <a:spcPct val="150000"/>
              </a:lnSpc>
            </a:pPr>
            <a:r>
              <a:rPr lang="en-US" sz="2000" kern="0" dirty="0">
                <a:latin typeface="Arial" pitchFamily="34"/>
                <a:cs typeface="Arial" pitchFamily="34"/>
              </a:rPr>
              <a:t>What variables affect students' participation in physical exercise at a public institution, and how common is it among them?</a:t>
            </a:r>
          </a:p>
          <a:p>
            <a:pPr>
              <a:lnSpc>
                <a:spcPct val="150000"/>
              </a:lnSpc>
            </a:pPr>
            <a:r>
              <a:rPr lang="en-US" sz="2000" b="0" i="0" dirty="0">
                <a:effectLst/>
                <a:latin typeface="Arial" panose="020B0604020202020204" pitchFamily="34" charset="0"/>
                <a:cs typeface="Arial" panose="020B0604020202020204" pitchFamily="34" charset="0"/>
              </a:rPr>
              <a:t>How does physical activity varies in terms of both frequency and duration among students across different academic years?</a:t>
            </a:r>
          </a:p>
          <a:p>
            <a:pPr>
              <a:lnSpc>
                <a:spcPct val="150000"/>
              </a:lnSpc>
            </a:pPr>
            <a:r>
              <a:rPr lang="en-US" sz="2000" b="0" i="0" dirty="0">
                <a:effectLst/>
                <a:latin typeface="Arial" panose="020B0604020202020204" pitchFamily="34" charset="0"/>
                <a:cs typeface="Arial" panose="020B0604020202020204" pitchFamily="34" charset="0"/>
              </a:rPr>
              <a:t>What are the major barriers that deter students from engaging in regular physical activity within the university setting?</a:t>
            </a:r>
          </a:p>
          <a:p>
            <a:pPr>
              <a:lnSpc>
                <a:spcPct val="150000"/>
              </a:lnSpc>
            </a:pPr>
            <a:endParaRPr lang="en-US" sz="2000" kern="0" dirty="0">
              <a:latin typeface="Arial" panose="020B0604020202020204" pitchFamily="34" charset="0"/>
              <a:cs typeface="Arial" panose="020B0604020202020204" pitchFamily="34" charset="0"/>
            </a:endParaRPr>
          </a:p>
          <a:p>
            <a:pPr marL="0" indent="0">
              <a:lnSpc>
                <a:spcPct val="150000"/>
              </a:lnSpc>
              <a:buNone/>
            </a:pPr>
            <a:endParaRPr lang="en-US" dirty="0"/>
          </a:p>
        </p:txBody>
      </p:sp>
    </p:spTree>
    <p:extLst>
      <p:ext uri="{BB962C8B-B14F-4D97-AF65-F5344CB8AC3E}">
        <p14:creationId xmlns:p14="http://schemas.microsoft.com/office/powerpoint/2010/main" val="3356575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02CD-DEE2-22A1-400F-6CBFFAEFF2AF}"/>
              </a:ext>
            </a:extLst>
          </p:cNvPr>
          <p:cNvSpPr>
            <a:spLocks noGrp="1"/>
          </p:cNvSpPr>
          <p:nvPr>
            <p:ph type="title"/>
          </p:nvPr>
        </p:nvSpPr>
        <p:spPr>
          <a:xfrm>
            <a:off x="838200" y="365125"/>
            <a:ext cx="10515600" cy="1077309"/>
          </a:xfrm>
          <a:solidFill>
            <a:schemeClr val="accent1">
              <a:lumMod val="20000"/>
              <a:lumOff val="80000"/>
            </a:schemeClr>
          </a:solidFill>
        </p:spPr>
        <p:txBody>
          <a:bodyPr/>
          <a:lstStyle/>
          <a:p>
            <a:r>
              <a:rPr lang="en-US" dirty="0">
                <a:latin typeface="Arial" panose="020B0604020202020204" pitchFamily="34" charset="0"/>
                <a:cs typeface="Arial" panose="020B0604020202020204" pitchFamily="34" charset="0"/>
              </a:rPr>
              <a:t>Aims of Proposed Research</a:t>
            </a:r>
          </a:p>
        </p:txBody>
      </p:sp>
      <p:sp>
        <p:nvSpPr>
          <p:cNvPr id="3" name="Content Placeholder 2">
            <a:extLst>
              <a:ext uri="{FF2B5EF4-FFF2-40B4-BE49-F238E27FC236}">
                <a16:creationId xmlns:a16="http://schemas.microsoft.com/office/drawing/2014/main" id="{6F348BC2-8A73-09F3-8F80-22AD76F7023B}"/>
              </a:ext>
            </a:extLst>
          </p:cNvPr>
          <p:cNvSpPr>
            <a:spLocks noGrp="1"/>
          </p:cNvSpPr>
          <p:nvPr>
            <p:ph idx="1"/>
          </p:nvPr>
        </p:nvSpPr>
        <p:spPr>
          <a:solidFill>
            <a:schemeClr val="accent1">
              <a:lumMod val="20000"/>
              <a:lumOff val="80000"/>
            </a:schemeClr>
          </a:solidFill>
        </p:spPr>
        <p:txBody>
          <a:bodyPr/>
          <a:lstStyle/>
          <a:p>
            <a:endParaRPr lang="en-GB" b="0" i="0" u="none" strike="noStrike" dirty="0">
              <a:solidFill>
                <a:srgbClr val="000000"/>
              </a:solidFill>
              <a:effectLst/>
              <a:latin typeface="-webkit-standard"/>
            </a:endParaRPr>
          </a:p>
          <a:p>
            <a:pPr>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The </a:t>
            </a:r>
            <a:r>
              <a:rPr lang="en-US" sz="2400" dirty="0">
                <a:solidFill>
                  <a:srgbClr val="000000"/>
                </a:solidFill>
                <a:latin typeface="Arial" panose="020B0604020202020204" pitchFamily="34" charset="0"/>
                <a:cs typeface="Arial" panose="020B0604020202020204" pitchFamily="34" charset="0"/>
              </a:rPr>
              <a:t>goal</a:t>
            </a:r>
            <a:r>
              <a:rPr lang="en-US" sz="2400" b="0" i="0" u="none" strike="noStrike" dirty="0">
                <a:solidFill>
                  <a:srgbClr val="000000"/>
                </a:solidFill>
                <a:effectLst/>
                <a:latin typeface="Arial" panose="020B0604020202020204" pitchFamily="34" charset="0"/>
                <a:cs typeface="Arial" panose="020B0604020202020204" pitchFamily="34" charset="0"/>
              </a:rPr>
              <a:t> of this </a:t>
            </a:r>
            <a:r>
              <a:rPr lang="en-US" sz="2400" dirty="0">
                <a:solidFill>
                  <a:srgbClr val="000000"/>
                </a:solidFill>
                <a:latin typeface="Arial" panose="020B0604020202020204" pitchFamily="34" charset="0"/>
                <a:cs typeface="Arial" panose="020B0604020202020204" pitchFamily="34" charset="0"/>
              </a:rPr>
              <a:t>research</a:t>
            </a:r>
            <a:r>
              <a:rPr lang="en-US" sz="2400" b="0" i="0" u="none" strike="noStrike" dirty="0">
                <a:solidFill>
                  <a:srgbClr val="000000"/>
                </a:solidFill>
                <a:effectLst/>
                <a:latin typeface="Arial" panose="020B0604020202020204" pitchFamily="34" charset="0"/>
                <a:cs typeface="Arial" panose="020B0604020202020204" pitchFamily="34" charset="0"/>
              </a:rPr>
              <a:t> is to </a:t>
            </a:r>
            <a:r>
              <a:rPr lang="en-US" sz="2400" dirty="0">
                <a:solidFill>
                  <a:srgbClr val="000000"/>
                </a:solidFill>
                <a:latin typeface="Arial" panose="020B0604020202020204" pitchFamily="34" charset="0"/>
                <a:cs typeface="Arial" panose="020B0604020202020204" pitchFamily="34" charset="0"/>
              </a:rPr>
              <a:t>identify</a:t>
            </a:r>
            <a:r>
              <a:rPr lang="en-US" sz="2400" b="0" i="0" u="none" strike="noStrike" dirty="0">
                <a:solidFill>
                  <a:srgbClr val="000000"/>
                </a:solidFill>
                <a:effectLst/>
                <a:latin typeface="Arial" panose="020B0604020202020204" pitchFamily="34" charset="0"/>
                <a:cs typeface="Arial" panose="020B0604020202020204" pitchFamily="34" charset="0"/>
              </a:rPr>
              <a:t> the </a:t>
            </a:r>
            <a:r>
              <a:rPr lang="en-US" sz="2400" dirty="0">
                <a:solidFill>
                  <a:srgbClr val="000000"/>
                </a:solidFill>
                <a:latin typeface="Arial" panose="020B0604020202020204" pitchFamily="34" charset="0"/>
                <a:cs typeface="Arial" panose="020B0604020202020204" pitchFamily="34" charset="0"/>
              </a:rPr>
              <a:t>factors influencing</a:t>
            </a:r>
            <a:r>
              <a:rPr lang="en-US" sz="2400" b="0" i="0" u="none" strike="noStrike" dirty="0">
                <a:solidFill>
                  <a:srgbClr val="000000"/>
                </a:solidFill>
                <a:effectLst/>
                <a:latin typeface="Arial" panose="020B0604020202020204" pitchFamily="34" charset="0"/>
                <a:cs typeface="Arial" panose="020B0604020202020204" pitchFamily="34" charset="0"/>
              </a:rPr>
              <a:t> students at a public university's level of physical activity. </a:t>
            </a:r>
          </a:p>
          <a:p>
            <a:pPr>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The association between socioeconomic position and student access to resources and levels of physical exercise will be the specific focus of the study topic.</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322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5BDF2-40AD-FC7E-822C-69CD183A2DCB}"/>
              </a:ext>
            </a:extLst>
          </p:cNvPr>
          <p:cNvSpPr>
            <a:spLocks noGrp="1"/>
          </p:cNvSpPr>
          <p:nvPr>
            <p:ph type="title"/>
          </p:nvPr>
        </p:nvSpPr>
        <p:spPr>
          <a:xfrm>
            <a:off x="838200" y="177801"/>
            <a:ext cx="10515600" cy="977900"/>
          </a:xfrm>
          <a:solidFill>
            <a:schemeClr val="accent1">
              <a:lumMod val="20000"/>
              <a:lumOff val="80000"/>
            </a:schemeClr>
          </a:solidFill>
        </p:spPr>
        <p:txBody>
          <a:bodyPr>
            <a:normAutofit fontScale="90000"/>
          </a:bodyPr>
          <a:lstStyle/>
          <a:p>
            <a:br>
              <a:rPr lang="en-GB" sz="4400" kern="0" dirty="0">
                <a:latin typeface="Arial" pitchFamily="34"/>
                <a:cs typeface="Arial" pitchFamily="34"/>
              </a:rPr>
            </a:br>
            <a:r>
              <a:rPr lang="en-GB" sz="4400" kern="0" dirty="0">
                <a:latin typeface="Arial" pitchFamily="34"/>
                <a:cs typeface="Arial" pitchFamily="34"/>
              </a:rPr>
              <a:t>Objectives:</a:t>
            </a:r>
            <a:br>
              <a:rPr lang="en-GB" sz="4400" dirty="0">
                <a:latin typeface="Arial" pitchFamily="34"/>
                <a:cs typeface="Arial" pitchFamily="34"/>
              </a:rPr>
            </a:br>
            <a:endParaRPr lang="en-US" dirty="0"/>
          </a:p>
        </p:txBody>
      </p:sp>
      <p:sp>
        <p:nvSpPr>
          <p:cNvPr id="3" name="Content Placeholder 2">
            <a:extLst>
              <a:ext uri="{FF2B5EF4-FFF2-40B4-BE49-F238E27FC236}">
                <a16:creationId xmlns:a16="http://schemas.microsoft.com/office/drawing/2014/main" id="{A50862C5-9188-C687-35BE-F32EB2A15199}"/>
              </a:ext>
            </a:extLst>
          </p:cNvPr>
          <p:cNvSpPr>
            <a:spLocks noGrp="1"/>
          </p:cNvSpPr>
          <p:nvPr>
            <p:ph idx="1"/>
          </p:nvPr>
        </p:nvSpPr>
        <p:spPr>
          <a:xfrm>
            <a:off x="838200" y="1651000"/>
            <a:ext cx="10515600" cy="4508500"/>
          </a:xfrm>
          <a:solidFill>
            <a:schemeClr val="accent1">
              <a:lumMod val="20000"/>
              <a:lumOff val="80000"/>
            </a:schemeClr>
          </a:solidFill>
        </p:spPr>
        <p:txBody>
          <a:bodyPr>
            <a:normAutofit fontScale="92500"/>
          </a:bodyPr>
          <a:lstStyle/>
          <a:p>
            <a:pPr marL="342900" lvl="0" indent="-342900">
              <a:lnSpc>
                <a:spcPct val="107000"/>
              </a:lnSpc>
              <a:spcBef>
                <a:spcPts val="600"/>
              </a:spcBef>
              <a:spcAft>
                <a:spcPts val="800"/>
              </a:spcAft>
              <a:buFont typeface="Avenir Next LT Pro"/>
              <a:buAutoNum type="arabicPeriod"/>
              <a:tabLst>
                <a:tab pos="457200" algn="l"/>
              </a:tabLst>
            </a:pPr>
            <a:endParaRPr lang="en-GB" sz="2200" kern="0" dirty="0">
              <a:latin typeface="Arial" pitchFamily="34"/>
              <a:cs typeface="Arial" pitchFamily="34"/>
            </a:endParaRPr>
          </a:p>
          <a:p>
            <a:pPr>
              <a:lnSpc>
                <a:spcPct val="150000"/>
              </a:lnSpc>
              <a:spcBef>
                <a:spcPts val="600"/>
              </a:spcBef>
              <a:spcAft>
                <a:spcPts val="800"/>
              </a:spcAft>
              <a:tabLst>
                <a:tab pos="457200" algn="l"/>
              </a:tabLst>
            </a:pPr>
            <a:r>
              <a:rPr lang="en-US" sz="2200" kern="0" dirty="0">
                <a:latin typeface="Arial" pitchFamily="34"/>
                <a:cs typeface="Arial" pitchFamily="34"/>
              </a:rPr>
              <a:t>Identify the frequency and trends of pupils' physical activity.</a:t>
            </a:r>
          </a:p>
          <a:p>
            <a:pPr>
              <a:lnSpc>
                <a:spcPct val="150000"/>
              </a:lnSpc>
              <a:spcBef>
                <a:spcPts val="600"/>
              </a:spcBef>
              <a:spcAft>
                <a:spcPts val="800"/>
              </a:spcAft>
              <a:tabLst>
                <a:tab pos="457200" algn="l"/>
              </a:tabLst>
            </a:pPr>
            <a:r>
              <a:rPr lang="en-GB" sz="2200" kern="0" dirty="0">
                <a:latin typeface="Arial" pitchFamily="34"/>
                <a:cs typeface="Arial" pitchFamily="34"/>
              </a:rPr>
              <a:t>Identify factors influencing student engagement in physical activity.</a:t>
            </a:r>
            <a:endParaRPr lang="en-GB" sz="2200" dirty="0">
              <a:latin typeface="Arial" pitchFamily="34"/>
              <a:cs typeface="Arial" pitchFamily="34"/>
            </a:endParaRPr>
          </a:p>
          <a:p>
            <a:pPr>
              <a:lnSpc>
                <a:spcPct val="150000"/>
              </a:lnSpc>
              <a:spcBef>
                <a:spcPts val="600"/>
              </a:spcBef>
              <a:spcAft>
                <a:spcPts val="800"/>
              </a:spcAft>
              <a:tabLst>
                <a:tab pos="457200" algn="l"/>
              </a:tabLst>
            </a:pPr>
            <a:r>
              <a:rPr lang="en-US" sz="2200" kern="0" dirty="0" err="1">
                <a:latin typeface="Arial" pitchFamily="34"/>
                <a:cs typeface="Arial" pitchFamily="34"/>
              </a:rPr>
              <a:t>Analyse</a:t>
            </a:r>
            <a:r>
              <a:rPr lang="en-US" sz="2200" kern="0" dirty="0">
                <a:latin typeface="Arial" pitchFamily="34"/>
                <a:cs typeface="Arial" pitchFamily="34"/>
              </a:rPr>
              <a:t> the connection between levels of physical exercise and academic achievement.</a:t>
            </a:r>
            <a:r>
              <a:rPr lang="en-GB" sz="2200" kern="0" dirty="0">
                <a:latin typeface="Arial" pitchFamily="34"/>
                <a:cs typeface="Arial" pitchFamily="34"/>
              </a:rPr>
              <a:t>.</a:t>
            </a:r>
            <a:endParaRPr lang="en-GB" sz="2200" dirty="0">
              <a:latin typeface="Arial" pitchFamily="34"/>
              <a:cs typeface="Arial" pitchFamily="34"/>
            </a:endParaRPr>
          </a:p>
          <a:p>
            <a:pPr>
              <a:lnSpc>
                <a:spcPct val="150000"/>
              </a:lnSpc>
              <a:spcBef>
                <a:spcPts val="600"/>
              </a:spcBef>
              <a:spcAft>
                <a:spcPts val="800"/>
              </a:spcAft>
              <a:tabLst>
                <a:tab pos="457200" algn="l"/>
              </a:tabLst>
            </a:pPr>
            <a:r>
              <a:rPr lang="en-GB" sz="2200" kern="0" dirty="0">
                <a:latin typeface="Arial" pitchFamily="34"/>
                <a:cs typeface="Arial" pitchFamily="34"/>
              </a:rPr>
              <a:t>Explore the impact of campus facilities and environmental factors on physical activity.</a:t>
            </a:r>
            <a:endParaRPr lang="en-GB" sz="2200" dirty="0">
              <a:latin typeface="Arial" pitchFamily="34"/>
              <a:cs typeface="Arial" pitchFamily="34"/>
            </a:endParaRPr>
          </a:p>
          <a:p>
            <a:pPr>
              <a:lnSpc>
                <a:spcPct val="150000"/>
              </a:lnSpc>
              <a:spcBef>
                <a:spcPts val="600"/>
              </a:spcBef>
              <a:spcAft>
                <a:spcPts val="800"/>
              </a:spcAft>
              <a:tabLst>
                <a:tab pos="457200" algn="l"/>
              </a:tabLst>
            </a:pPr>
            <a:r>
              <a:rPr lang="en-GB" sz="2200" kern="0" dirty="0">
                <a:latin typeface="Arial" pitchFamily="34"/>
                <a:cs typeface="Arial" pitchFamily="34"/>
              </a:rPr>
              <a:t>Propose recommendations for promoting physical activity within the university setting.</a:t>
            </a:r>
            <a:endParaRPr lang="en-GB" sz="2200" dirty="0">
              <a:latin typeface="Arial" pitchFamily="34"/>
              <a:cs typeface="Arial" pitchFamily="34"/>
            </a:endParaRPr>
          </a:p>
          <a:p>
            <a:endParaRPr lang="en-US" dirty="0"/>
          </a:p>
        </p:txBody>
      </p:sp>
    </p:spTree>
    <p:extLst>
      <p:ext uri="{BB962C8B-B14F-4D97-AF65-F5344CB8AC3E}">
        <p14:creationId xmlns:p14="http://schemas.microsoft.com/office/powerpoint/2010/main" val="2448966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16A6A-5FA4-5169-48A5-8577B110320F}"/>
              </a:ext>
            </a:extLst>
          </p:cNvPr>
          <p:cNvSpPr>
            <a:spLocks noGrp="1"/>
          </p:cNvSpPr>
          <p:nvPr>
            <p:ph type="title"/>
          </p:nvPr>
        </p:nvSpPr>
        <p:spPr>
          <a:xfrm>
            <a:off x="838200" y="365125"/>
            <a:ext cx="10515600" cy="1077309"/>
          </a:xfrm>
          <a:solidFill>
            <a:schemeClr val="accent1">
              <a:lumMod val="20000"/>
              <a:lumOff val="80000"/>
            </a:schemeClr>
          </a:solidFill>
        </p:spPr>
        <p:txBody>
          <a:bodyPr/>
          <a:lstStyle/>
          <a:p>
            <a:r>
              <a:rPr lang="en-US" dirty="0">
                <a:latin typeface="Arial" panose="020B0604020202020204" pitchFamily="34" charset="0"/>
                <a:cs typeface="Arial" panose="020B0604020202020204" pitchFamily="34" charset="0"/>
              </a:rPr>
              <a:t>Research Method Section</a:t>
            </a:r>
          </a:p>
        </p:txBody>
      </p:sp>
      <p:sp>
        <p:nvSpPr>
          <p:cNvPr id="3" name="Content Placeholder 2">
            <a:extLst>
              <a:ext uri="{FF2B5EF4-FFF2-40B4-BE49-F238E27FC236}">
                <a16:creationId xmlns:a16="http://schemas.microsoft.com/office/drawing/2014/main" id="{24EA9EE7-D584-9AC6-9578-B43932EC7704}"/>
              </a:ext>
            </a:extLst>
          </p:cNvPr>
          <p:cNvSpPr>
            <a:spLocks noGrp="1"/>
          </p:cNvSpPr>
          <p:nvPr>
            <p:ph idx="1"/>
          </p:nvPr>
        </p:nvSpPr>
        <p:spPr>
          <a:xfrm>
            <a:off x="838200" y="1777285"/>
            <a:ext cx="10515600" cy="4399678"/>
          </a:xfrm>
          <a:solidFill>
            <a:schemeClr val="accent1">
              <a:lumMod val="20000"/>
              <a:lumOff val="80000"/>
            </a:schemeClr>
          </a:solidFill>
        </p:spPr>
        <p:txBody>
          <a:bodyPr>
            <a:normAutofit fontScale="70000" lnSpcReduction="20000"/>
          </a:bodyPr>
          <a:lstStyle/>
          <a:p>
            <a:pPr marL="0" indent="0" algn="l">
              <a:lnSpc>
                <a:spcPct val="150000"/>
              </a:lnSpc>
              <a:buNone/>
            </a:pPr>
            <a:r>
              <a:rPr lang="en-GB" i="1" u="none" strike="noStrike" dirty="0">
                <a:solidFill>
                  <a:srgbClr val="000000"/>
                </a:solidFill>
                <a:effectLst/>
                <a:latin typeface="Arial" panose="020B0604020202020204" pitchFamily="34" charset="0"/>
                <a:cs typeface="Arial" panose="020B0604020202020204" pitchFamily="34" charset="0"/>
              </a:rPr>
              <a:t>METHODOLOGY</a:t>
            </a:r>
          </a:p>
          <a:p>
            <a:pPr algn="l">
              <a:lnSpc>
                <a:spcPct val="150000"/>
              </a:lnSpc>
            </a:pPr>
            <a:r>
              <a:rPr lang="en-US" b="0" i="0" u="none" strike="noStrike" dirty="0">
                <a:solidFill>
                  <a:srgbClr val="000000"/>
                </a:solidFill>
                <a:effectLst/>
                <a:latin typeface="Arial" panose="020B0604020202020204" pitchFamily="34" charset="0"/>
                <a:cs typeface="Arial" panose="020B0604020202020204" pitchFamily="34" charset="0"/>
              </a:rPr>
              <a:t>The prevalence of physical activity among students at a public </a:t>
            </a:r>
            <a:r>
              <a:rPr lang="en-US" dirty="0">
                <a:solidFill>
                  <a:srgbClr val="000000"/>
                </a:solidFill>
                <a:latin typeface="Arial" panose="020B0604020202020204" pitchFamily="34" charset="0"/>
                <a:cs typeface="Arial" panose="020B0604020202020204" pitchFamily="34" charset="0"/>
              </a:rPr>
              <a:t>facility </a:t>
            </a:r>
            <a:r>
              <a:rPr lang="en-US" b="0" i="0" u="none" strike="noStrike" dirty="0">
                <a:solidFill>
                  <a:srgbClr val="000000"/>
                </a:solidFill>
                <a:effectLst/>
                <a:latin typeface="Arial" panose="020B0604020202020204" pitchFamily="34" charset="0"/>
                <a:cs typeface="Arial" panose="020B0604020202020204" pitchFamily="34" charset="0"/>
              </a:rPr>
              <a:t>was assessed using a </a:t>
            </a:r>
            <a:r>
              <a:rPr lang="en-US" dirty="0">
                <a:solidFill>
                  <a:srgbClr val="000000"/>
                </a:solidFill>
                <a:latin typeface="Arial" panose="020B0604020202020204" pitchFamily="34" charset="0"/>
                <a:cs typeface="Arial" panose="020B0604020202020204" pitchFamily="34" charset="0"/>
              </a:rPr>
              <a:t>transverse</a:t>
            </a:r>
            <a:r>
              <a:rPr lang="en-US" b="0" i="0" u="none" strike="noStrike" dirty="0">
                <a:solidFill>
                  <a:srgbClr val="000000"/>
                </a:solidFill>
                <a:effectLst/>
                <a:latin typeface="Arial" panose="020B0604020202020204" pitchFamily="34" charset="0"/>
                <a:cs typeface="Arial" panose="020B0604020202020204" pitchFamily="34" charset="0"/>
              </a:rPr>
              <a:t>-sectional analysis. A survey asking about their levels of physical activity, demographics, and other pertinent topics was given to a sample of 500 pupils. The survey took around 10 minutes to complete and was designed to be self-administered.</a:t>
            </a:r>
            <a:r>
              <a:rPr lang="en-GB" b="0" i="0" u="none" strike="noStrike" dirty="0">
                <a:solidFill>
                  <a:srgbClr val="000000"/>
                </a:solidFill>
                <a:effectLst/>
                <a:latin typeface="Arial" panose="020B0604020202020204" pitchFamily="34" charset="0"/>
                <a:cs typeface="Arial" panose="020B0604020202020204" pitchFamily="34" charset="0"/>
              </a:rPr>
              <a:t>(Administrator, n.d.).</a:t>
            </a:r>
          </a:p>
          <a:p>
            <a:pPr algn="l">
              <a:lnSpc>
                <a:spcPct val="150000"/>
              </a:lnSpc>
            </a:pPr>
            <a:r>
              <a:rPr lang="en-US" b="0" i="0" u="none" strike="noStrike" dirty="0">
                <a:solidFill>
                  <a:srgbClr val="000000"/>
                </a:solidFill>
                <a:effectLst/>
                <a:latin typeface="Arial" panose="020B0604020202020204" pitchFamily="34" charset="0"/>
                <a:cs typeface="Arial" panose="020B0604020202020204" pitchFamily="34" charset="0"/>
              </a:rPr>
              <a:t>The survey includes questions regarding the frequency and duration of several forms of physical exercise, such as walking, jogging, and weightlifting, in order to quantify physical activity levels. The study also asked students about their impressions of their levels of physical exercise and their motivation to do so.</a:t>
            </a:r>
            <a:r>
              <a:rPr lang="en-GB" b="0" i="0" u="none" strike="noStrike" dirty="0">
                <a:solidFill>
                  <a:srgbClr val="000000"/>
                </a:solidFill>
                <a:effectLst/>
                <a:latin typeface="Arial" panose="020B0604020202020204" pitchFamily="34" charset="0"/>
                <a:cs typeface="Arial" panose="020B0604020202020204" pitchFamily="34" charset="0"/>
              </a:rPr>
              <a:t>(Administrator, n.d.)</a:t>
            </a:r>
            <a:r>
              <a:rPr lang="en-GB" b="0" i="0" u="none" strike="noStrike" dirty="0">
                <a:solidFill>
                  <a:srgbClr val="000000"/>
                </a:solidFill>
                <a:effectLst/>
              </a:rPr>
              <a:t>.</a:t>
            </a:r>
          </a:p>
          <a:p>
            <a:endParaRPr lang="en-US" dirty="0"/>
          </a:p>
        </p:txBody>
      </p:sp>
    </p:spTree>
    <p:extLst>
      <p:ext uri="{BB962C8B-B14F-4D97-AF65-F5344CB8AC3E}">
        <p14:creationId xmlns:p14="http://schemas.microsoft.com/office/powerpoint/2010/main" val="3632111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02A2C-817C-5342-7967-A6227365774A}"/>
              </a:ext>
            </a:extLst>
          </p:cNvPr>
          <p:cNvSpPr>
            <a:spLocks noGrp="1"/>
          </p:cNvSpPr>
          <p:nvPr>
            <p:ph type="title"/>
          </p:nvPr>
        </p:nvSpPr>
        <p:spPr>
          <a:xfrm>
            <a:off x="838200" y="365125"/>
            <a:ext cx="10515600" cy="858367"/>
          </a:xfrm>
          <a:solidFill>
            <a:schemeClr val="accent1">
              <a:lumMod val="20000"/>
              <a:lumOff val="80000"/>
            </a:schemeClr>
          </a:solidFill>
        </p:spPr>
        <p:txBody>
          <a:bodyPr>
            <a:normAutofit/>
          </a:bodyPr>
          <a:lstStyle/>
          <a:p>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LIMITATIONS</a:t>
            </a:r>
          </a:p>
        </p:txBody>
      </p:sp>
      <p:sp>
        <p:nvSpPr>
          <p:cNvPr id="3" name="Content Placeholder 2">
            <a:extLst>
              <a:ext uri="{FF2B5EF4-FFF2-40B4-BE49-F238E27FC236}">
                <a16:creationId xmlns:a16="http://schemas.microsoft.com/office/drawing/2014/main" id="{39272FFE-6335-1956-3352-364F8764CFD5}"/>
              </a:ext>
            </a:extLst>
          </p:cNvPr>
          <p:cNvSpPr>
            <a:spLocks noGrp="1"/>
          </p:cNvSpPr>
          <p:nvPr>
            <p:ph idx="1"/>
          </p:nvPr>
        </p:nvSpPr>
        <p:spPr>
          <a:xfrm>
            <a:off x="838200" y="1223493"/>
            <a:ext cx="10515600" cy="4953470"/>
          </a:xfrm>
          <a:solidFill>
            <a:schemeClr val="accent1">
              <a:lumMod val="20000"/>
              <a:lumOff val="80000"/>
            </a:schemeClr>
          </a:solidFill>
        </p:spPr>
        <p:txBody>
          <a:bodyPr>
            <a:normAutofit fontScale="92500" lnSpcReduction="10000"/>
          </a:bodyPr>
          <a:lstStyle/>
          <a:p>
            <a:pPr>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The study's ability to precisely gauge kids' levels of physical activity has a number of possible drawbacks. The survey's self-reported format is one drawback since it might result in replies that are erroneous or </a:t>
            </a:r>
            <a:r>
              <a:rPr lang="en-US" sz="2400" b="0" i="0" u="none" strike="noStrike" dirty="0" err="1">
                <a:solidFill>
                  <a:srgbClr val="000000"/>
                </a:solidFill>
                <a:effectLst/>
                <a:latin typeface="Arial" panose="020B0604020202020204" pitchFamily="34" charset="0"/>
                <a:cs typeface="Arial" panose="020B0604020202020204" pitchFamily="34" charset="0"/>
              </a:rPr>
              <a:t>biassed</a:t>
            </a:r>
            <a:r>
              <a:rPr lang="en-US" sz="2400" b="0" i="0" u="none" strike="noStrike" dirty="0">
                <a:solidFill>
                  <a:srgbClr val="000000"/>
                </a:solidFill>
                <a:effectLst/>
                <a:latin typeface="Arial" panose="020B0604020202020204" pitchFamily="34" charset="0"/>
                <a:cs typeface="Arial" panose="020B0604020202020204" pitchFamily="34" charset="0"/>
              </a:rPr>
              <a:t>. The poll also didn't track physical activity levels in real time, so it's possible that the results don't correctly represent how active the kids are right now.</a:t>
            </a:r>
          </a:p>
          <a:p>
            <a:pPr>
              <a:lnSpc>
                <a:spcPct val="150000"/>
              </a:lnSpc>
            </a:pPr>
            <a:r>
              <a:rPr lang="en-US" sz="2400" b="0" i="0" u="none" strike="noStrike" dirty="0">
                <a:solidFill>
                  <a:srgbClr val="000000"/>
                </a:solidFill>
                <a:effectLst/>
                <a:latin typeface="Arial" panose="020B0604020202020204" pitchFamily="34" charset="0"/>
                <a:cs typeface="Arial" panose="020B0604020202020204" pitchFamily="34" charset="0"/>
              </a:rPr>
              <a:t>Another drawback is the possibility of social desirability bias, in which students may overreport their levels of physical activity in an effort to seem more fit or healthier. This can cause the sample's levels of physical activity to be overestimated.</a:t>
            </a:r>
            <a:r>
              <a:rPr lang="en-US" sz="2000" i="1" dirty="0">
                <a:latin typeface="Arial" panose="020B0604020202020204" pitchFamily="34" charset="0"/>
                <a:cs typeface="Arial" panose="020B0604020202020204" pitchFamily="34" charset="0"/>
              </a:rPr>
              <a:t>																		(Sallis, 2010)</a:t>
            </a:r>
          </a:p>
        </p:txBody>
      </p:sp>
    </p:spTree>
    <p:extLst>
      <p:ext uri="{BB962C8B-B14F-4D97-AF65-F5344CB8AC3E}">
        <p14:creationId xmlns:p14="http://schemas.microsoft.com/office/powerpoint/2010/main" val="2554663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C8E3A-29A1-B80F-CD05-FF42DCAB7283}"/>
              </a:ext>
            </a:extLst>
          </p:cNvPr>
          <p:cNvSpPr>
            <a:spLocks noGrp="1"/>
          </p:cNvSpPr>
          <p:nvPr>
            <p:ph type="title"/>
          </p:nvPr>
        </p:nvSpPr>
        <p:spPr>
          <a:xfrm>
            <a:off x="838200" y="365126"/>
            <a:ext cx="10515600" cy="1229758"/>
          </a:xfrm>
          <a:solidFill>
            <a:schemeClr val="accent1">
              <a:lumMod val="20000"/>
              <a:lumOff val="80000"/>
            </a:schemeClr>
          </a:solidFill>
        </p:spPr>
        <p:txBody>
          <a:bodyPr>
            <a:normAutofit/>
          </a:bodyPr>
          <a:lstStyle/>
          <a:p>
            <a:r>
              <a:rPr lang="en-US" sz="4000" dirty="0">
                <a:latin typeface="Arial" panose="020B0604020202020204" pitchFamily="34" charset="0"/>
                <a:cs typeface="Arial" panose="020B0604020202020204" pitchFamily="34" charset="0"/>
              </a:rPr>
              <a:t>Proposed Research Design</a:t>
            </a:r>
          </a:p>
        </p:txBody>
      </p:sp>
      <p:sp>
        <p:nvSpPr>
          <p:cNvPr id="3" name="Content Placeholder 2">
            <a:extLst>
              <a:ext uri="{FF2B5EF4-FFF2-40B4-BE49-F238E27FC236}">
                <a16:creationId xmlns:a16="http://schemas.microsoft.com/office/drawing/2014/main" id="{EE3DC5DD-100C-8EDF-228B-562124AAB302}"/>
              </a:ext>
            </a:extLst>
          </p:cNvPr>
          <p:cNvSpPr>
            <a:spLocks noGrp="1"/>
          </p:cNvSpPr>
          <p:nvPr>
            <p:ph idx="1"/>
          </p:nvPr>
        </p:nvSpPr>
        <p:spPr>
          <a:xfrm>
            <a:off x="838200" y="2158409"/>
            <a:ext cx="10515600" cy="4018554"/>
          </a:xfrm>
          <a:solidFill>
            <a:schemeClr val="accent1">
              <a:lumMod val="20000"/>
              <a:lumOff val="80000"/>
            </a:schemeClr>
          </a:solidFill>
        </p:spPr>
        <p:txBody>
          <a:bodyPr>
            <a:normAutofit fontScale="92500" lnSpcReduction="10000"/>
          </a:bodyPr>
          <a:lstStyle/>
          <a:p>
            <a:endParaRPr lang="en-GB" dirty="0">
              <a:effectLst/>
              <a:latin typeface="Helvetica" pitchFamily="2" charset="0"/>
            </a:endParaRPr>
          </a:p>
          <a:p>
            <a:pPr>
              <a:lnSpc>
                <a:spcPct val="150000"/>
              </a:lnSpc>
            </a:pPr>
            <a:r>
              <a:rPr lang="en-US" dirty="0">
                <a:effectLst/>
                <a:latin typeface="Arial" panose="020B0604020202020204" pitchFamily="34" charset="0"/>
                <a:cs typeface="Arial" panose="020B0604020202020204" pitchFamily="34" charset="0"/>
              </a:rPr>
              <a:t>This </a:t>
            </a:r>
            <a:r>
              <a:rPr lang="en-US" dirty="0">
                <a:latin typeface="Arial" panose="020B0604020202020204" pitchFamily="34" charset="0"/>
                <a:cs typeface="Arial" panose="020B0604020202020204" pitchFamily="34" charset="0"/>
              </a:rPr>
              <a:t>research</a:t>
            </a:r>
            <a:r>
              <a:rPr lang="en-US" dirty="0">
                <a:effectLst/>
                <a:latin typeface="Arial" panose="020B0604020202020204" pitchFamily="34" charset="0"/>
                <a:cs typeface="Arial" panose="020B0604020202020204" pitchFamily="34" charset="0"/>
              </a:rPr>
              <a:t> used a </a:t>
            </a:r>
            <a:r>
              <a:rPr lang="en-US" dirty="0">
                <a:latin typeface="Arial" panose="020B0604020202020204" pitchFamily="34" charset="0"/>
                <a:cs typeface="Arial" panose="020B0604020202020204" pitchFamily="34" charset="0"/>
              </a:rPr>
              <a:t>transverse</a:t>
            </a:r>
            <a:r>
              <a:rPr lang="en-US" dirty="0">
                <a:effectLst/>
                <a:latin typeface="Arial" panose="020B0604020202020204" pitchFamily="34" charset="0"/>
                <a:cs typeface="Arial" panose="020B0604020202020204" pitchFamily="34" charset="0"/>
              </a:rPr>
              <a:t>-sectional survey as its research </a:t>
            </a:r>
            <a:r>
              <a:rPr lang="en-US" dirty="0">
                <a:latin typeface="Arial" panose="020B0604020202020204" pitchFamily="34" charset="0"/>
                <a:cs typeface="Arial" panose="020B0604020202020204" pitchFamily="34" charset="0"/>
              </a:rPr>
              <a:t>approach</a:t>
            </a:r>
            <a:r>
              <a:rPr lang="en-US" dirty="0">
                <a:effectLst/>
                <a:latin typeface="Arial" panose="020B0604020202020204" pitchFamily="34" charset="0"/>
                <a:cs typeface="Arial" panose="020B0604020202020204" pitchFamily="34" charset="0"/>
              </a:rPr>
              <a:t>. Information will be gathered from a group of students at a public university via a self-administered survey. Along with demographic and lifestyle questions that may affect physical activity, the survey will ask about levels of physical activity </a:t>
            </a:r>
            <a:r>
              <a:rPr lang="en-GB" sz="2800" kern="0" dirty="0">
                <a:latin typeface="Arial" pitchFamily="34"/>
                <a:cs typeface="Arial" pitchFamily="34"/>
              </a:rPr>
              <a:t>(</a:t>
            </a:r>
            <a:r>
              <a:rPr lang="en-GB" sz="2800" kern="0" dirty="0" err="1">
                <a:latin typeface="Arial" pitchFamily="34"/>
                <a:cs typeface="Arial" pitchFamily="34"/>
              </a:rPr>
              <a:t>Huikari</a:t>
            </a:r>
            <a:r>
              <a:rPr lang="en-GB" sz="2800" kern="0" dirty="0">
                <a:latin typeface="Arial" pitchFamily="34"/>
                <a:cs typeface="Arial" pitchFamily="34"/>
              </a:rPr>
              <a:t> et al., 2021).</a:t>
            </a:r>
            <a:r>
              <a:rPr lang="en-GB" dirty="0">
                <a:effectLst/>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3708542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87928-5AF1-1177-35DD-FB51B4E07121}"/>
              </a:ext>
            </a:extLst>
          </p:cNvPr>
          <p:cNvSpPr>
            <a:spLocks noGrp="1"/>
          </p:cNvSpPr>
          <p:nvPr>
            <p:ph type="title"/>
          </p:nvPr>
        </p:nvSpPr>
        <p:spPr>
          <a:xfrm>
            <a:off x="838200" y="365125"/>
            <a:ext cx="10515600" cy="1091535"/>
          </a:xfrm>
          <a:solidFill>
            <a:schemeClr val="accent1">
              <a:lumMod val="20000"/>
              <a:lumOff val="80000"/>
            </a:schemeClr>
          </a:solidFill>
        </p:spPr>
        <p:txBody>
          <a:bodyPr>
            <a:normAutofit/>
          </a:bodyPr>
          <a:lstStyle/>
          <a:p>
            <a:r>
              <a:rPr lang="en-GB" sz="4000" kern="0" dirty="0">
                <a:latin typeface="Arial" pitchFamily="34"/>
                <a:cs typeface="Arial" pitchFamily="34"/>
              </a:rPr>
              <a:t>Recruitment</a:t>
            </a:r>
            <a:endParaRPr lang="en-US" sz="4000" dirty="0"/>
          </a:p>
        </p:txBody>
      </p:sp>
      <p:sp>
        <p:nvSpPr>
          <p:cNvPr id="3" name="Content Placeholder 2">
            <a:extLst>
              <a:ext uri="{FF2B5EF4-FFF2-40B4-BE49-F238E27FC236}">
                <a16:creationId xmlns:a16="http://schemas.microsoft.com/office/drawing/2014/main" id="{6FAC242A-D7EC-57E2-7AC1-5ECC11FF6187}"/>
              </a:ext>
            </a:extLst>
          </p:cNvPr>
          <p:cNvSpPr>
            <a:spLocks noGrp="1"/>
          </p:cNvSpPr>
          <p:nvPr>
            <p:ph idx="1"/>
          </p:nvPr>
        </p:nvSpPr>
        <p:spPr>
          <a:xfrm>
            <a:off x="838200" y="2158409"/>
            <a:ext cx="10515600" cy="4018554"/>
          </a:xfrm>
          <a:solidFill>
            <a:schemeClr val="accent1">
              <a:lumMod val="20000"/>
              <a:lumOff val="80000"/>
            </a:schemeClr>
          </a:solidFill>
        </p:spPr>
        <p:txBody>
          <a:bodyPr/>
          <a:lstStyle/>
          <a:p>
            <a:endParaRPr lang="en-GB" dirty="0">
              <a:effectLst/>
              <a:latin typeface="Helvetica" pitchFamily="2" charset="0"/>
            </a:endParaRPr>
          </a:p>
          <a:p>
            <a:pPr>
              <a:lnSpc>
                <a:spcPct val="150000"/>
              </a:lnSpc>
            </a:pPr>
            <a:r>
              <a:rPr lang="en-US" dirty="0">
                <a:effectLst/>
                <a:latin typeface="Arial" panose="020B0604020202020204" pitchFamily="34" charset="0"/>
                <a:cs typeface="Arial" panose="020B0604020202020204" pitchFamily="34" charset="0"/>
              </a:rPr>
              <a:t>Participants will be chosen at random from a university student population. Email invites, fliers put around campus, and invitations will all be used for recruitment. The research will only accept voluntary, anonymous participation.</a:t>
            </a:r>
            <a:r>
              <a:rPr lang="en-GB" dirty="0">
                <a:effectLst/>
                <a:latin typeface="Arial" panose="020B0604020202020204" pitchFamily="34" charset="0"/>
                <a:cs typeface="Arial" panose="020B0604020202020204" pitchFamily="34" charset="0"/>
              </a:rPr>
              <a:t> (Cooke and Jones, 2017).</a:t>
            </a:r>
          </a:p>
          <a:p>
            <a:endParaRPr lang="en-US" dirty="0"/>
          </a:p>
        </p:txBody>
      </p:sp>
    </p:spTree>
    <p:extLst>
      <p:ext uri="{BB962C8B-B14F-4D97-AF65-F5344CB8AC3E}">
        <p14:creationId xmlns:p14="http://schemas.microsoft.com/office/powerpoint/2010/main" val="368899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729E7-0CEF-88B8-AEA0-9D4D3A1CDA74}"/>
              </a:ext>
            </a:extLst>
          </p:cNvPr>
          <p:cNvSpPr>
            <a:spLocks noGrp="1"/>
          </p:cNvSpPr>
          <p:nvPr>
            <p:ph type="title"/>
          </p:nvPr>
        </p:nvSpPr>
        <p:spPr>
          <a:solidFill>
            <a:schemeClr val="accent1">
              <a:lumMod val="20000"/>
              <a:lumOff val="80000"/>
            </a:schemeClr>
          </a:solidFill>
        </p:spPr>
        <p:txBody>
          <a:bodyPr>
            <a:normAutofit/>
          </a:bodyPr>
          <a:lstStyle/>
          <a:p>
            <a:r>
              <a:rPr lang="en-GB" sz="4000" kern="0" dirty="0">
                <a:latin typeface="Arial" pitchFamily="34"/>
                <a:cs typeface="Arial" pitchFamily="34"/>
              </a:rPr>
              <a:t>Sampling &amp; Study Participants</a:t>
            </a:r>
            <a:endParaRPr lang="en-US" sz="4000" dirty="0"/>
          </a:p>
        </p:txBody>
      </p:sp>
      <p:sp>
        <p:nvSpPr>
          <p:cNvPr id="3" name="Content Placeholder 2">
            <a:extLst>
              <a:ext uri="{FF2B5EF4-FFF2-40B4-BE49-F238E27FC236}">
                <a16:creationId xmlns:a16="http://schemas.microsoft.com/office/drawing/2014/main" id="{4FA8600D-4ED2-F837-1AB7-A195B8E1BB38}"/>
              </a:ext>
            </a:extLst>
          </p:cNvPr>
          <p:cNvSpPr>
            <a:spLocks noGrp="1"/>
          </p:cNvSpPr>
          <p:nvPr>
            <p:ph idx="1"/>
          </p:nvPr>
        </p:nvSpPr>
        <p:spPr>
          <a:xfrm>
            <a:off x="838200" y="2360428"/>
            <a:ext cx="10515600" cy="3816534"/>
          </a:xfrm>
          <a:solidFill>
            <a:schemeClr val="accent1">
              <a:lumMod val="20000"/>
              <a:lumOff val="80000"/>
            </a:schemeClr>
          </a:solidFill>
        </p:spPr>
        <p:txBody>
          <a:bodyPr>
            <a:normAutofit fontScale="92500"/>
          </a:bodyPr>
          <a:lstStyle/>
          <a:p>
            <a:pPr>
              <a:lnSpc>
                <a:spcPct val="150000"/>
              </a:lnSpc>
            </a:pPr>
            <a:r>
              <a:rPr lang="en-GB" sz="2600" dirty="0">
                <a:effectLst/>
                <a:latin typeface="Arial" panose="020B0604020202020204" pitchFamily="34" charset="0"/>
                <a:cs typeface="Arial" panose="020B0604020202020204" pitchFamily="34" charset="0"/>
              </a:rPr>
              <a:t>The sample for this study will consist of students from the university.</a:t>
            </a:r>
          </a:p>
          <a:p>
            <a:pPr>
              <a:lnSpc>
                <a:spcPct val="150000"/>
              </a:lnSpc>
            </a:pPr>
            <a:r>
              <a:rPr lang="en-GB" sz="2600" dirty="0">
                <a:effectLst/>
                <a:latin typeface="Arial" panose="020B0604020202020204" pitchFamily="34" charset="0"/>
                <a:cs typeface="Arial" panose="020B0604020202020204" pitchFamily="34" charset="0"/>
              </a:rPr>
              <a:t> </a:t>
            </a:r>
            <a:r>
              <a:rPr lang="en-US" sz="2600" dirty="0">
                <a:effectLst/>
                <a:latin typeface="Arial" panose="020B0604020202020204" pitchFamily="34" charset="0"/>
                <a:cs typeface="Arial" panose="020B0604020202020204" pitchFamily="34" charset="0"/>
              </a:rPr>
              <a:t>To guarantee a representative sample of the student population, the sample will be stratified by gender, age, and academic </a:t>
            </a:r>
            <a:r>
              <a:rPr lang="en-US" sz="2600" dirty="0" err="1">
                <a:effectLst/>
                <a:latin typeface="Arial" panose="020B0604020202020204" pitchFamily="34" charset="0"/>
                <a:cs typeface="Arial" panose="020B0604020202020204" pitchFamily="34" charset="0"/>
              </a:rPr>
              <a:t>programme</a:t>
            </a:r>
            <a:r>
              <a:rPr lang="en-US" sz="2600" dirty="0">
                <a:effectLst/>
                <a:latin typeface="Arial" panose="020B0604020202020204" pitchFamily="34" charset="0"/>
                <a:cs typeface="Arial" panose="020B0604020202020204" pitchFamily="34" charset="0"/>
              </a:rPr>
              <a:t>.</a:t>
            </a:r>
          </a:p>
          <a:p>
            <a:pPr>
              <a:lnSpc>
                <a:spcPct val="150000"/>
              </a:lnSpc>
            </a:pPr>
            <a:r>
              <a:rPr lang="en-US" sz="2600" dirty="0">
                <a:effectLst/>
                <a:latin typeface="Arial" panose="020B0604020202020204" pitchFamily="34" charset="0"/>
                <a:cs typeface="Arial" panose="020B0604020202020204" pitchFamily="34" charset="0"/>
              </a:rPr>
              <a:t> </a:t>
            </a:r>
            <a:r>
              <a:rPr lang="en-GB" sz="2600" dirty="0">
                <a:effectLst/>
                <a:latin typeface="Arial" panose="020B0604020202020204" pitchFamily="34" charset="0"/>
                <a:cs typeface="Arial" panose="020B0604020202020204" pitchFamily="34" charset="0"/>
              </a:rPr>
              <a:t>Participants will be required to be currently enrolled in the university and be at least 18 years of age.      </a:t>
            </a:r>
          </a:p>
          <a:p>
            <a:pPr marL="0" indent="0">
              <a:lnSpc>
                <a:spcPct val="150000"/>
              </a:lnSpc>
              <a:buNone/>
            </a:pPr>
            <a:r>
              <a:rPr lang="en-GB" dirty="0">
                <a:effectLst/>
                <a:latin typeface="Arial" panose="020B0604020202020204" pitchFamily="34" charset="0"/>
                <a:cs typeface="Arial" panose="020B0604020202020204" pitchFamily="34" charset="0"/>
              </a:rPr>
              <a:t>                                                                                         </a:t>
            </a:r>
            <a:r>
              <a:rPr lang="en-GB" sz="1500" dirty="0">
                <a:effectLst/>
                <a:latin typeface="Arial" panose="020B0604020202020204" pitchFamily="34" charset="0"/>
                <a:cs typeface="Arial" panose="020B0604020202020204" pitchFamily="34" charset="0"/>
              </a:rPr>
              <a:t>(Stash and Hannum, 2001</a:t>
            </a:r>
            <a:r>
              <a:rPr lang="en-GB" sz="1500" dirty="0">
                <a:latin typeface="Arial" panose="020B0604020202020204" pitchFamily="34" charset="0"/>
                <a:cs typeface="Arial" panose="020B0604020202020204" pitchFamily="34" charset="0"/>
              </a:rPr>
              <a:t>)</a:t>
            </a:r>
            <a:endParaRPr lang="en-GB" dirty="0">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32788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E4BD8-FADC-3ED7-E7C9-C64E6A0BB809}"/>
              </a:ext>
            </a:extLst>
          </p:cNvPr>
          <p:cNvSpPr>
            <a:spLocks noGrp="1"/>
          </p:cNvSpPr>
          <p:nvPr>
            <p:ph type="title"/>
          </p:nvPr>
        </p:nvSpPr>
        <p:spPr>
          <a:xfrm>
            <a:off x="838200" y="190501"/>
            <a:ext cx="10515600" cy="952500"/>
          </a:xfrm>
          <a:solidFill>
            <a:schemeClr val="accent1">
              <a:lumMod val="20000"/>
              <a:lumOff val="80000"/>
            </a:schemeClr>
          </a:solidFill>
        </p:spPr>
        <p:txBody>
          <a:bodyPr>
            <a:normAutofit fontScale="90000"/>
          </a:bodyPr>
          <a:lstStyle/>
          <a:p>
            <a:pPr>
              <a:lnSpc>
                <a:spcPct val="150000"/>
              </a:lnSpc>
            </a:pPr>
            <a:r>
              <a:rPr lang="en-GB" sz="4400" kern="0" dirty="0">
                <a:latin typeface="Arial" pitchFamily="34"/>
                <a:cs typeface="Times New Roman" pitchFamily="18"/>
              </a:rPr>
              <a:t>  </a:t>
            </a:r>
            <a:br>
              <a:rPr lang="en-GB" sz="4400" kern="0" dirty="0">
                <a:latin typeface="Arial" pitchFamily="34"/>
                <a:cs typeface="Times New Roman" pitchFamily="18"/>
              </a:rPr>
            </a:br>
            <a:r>
              <a:rPr lang="en-GB" sz="4400" kern="0" dirty="0">
                <a:latin typeface="Arial" pitchFamily="34"/>
                <a:cs typeface="Times New Roman" pitchFamily="18"/>
              </a:rPr>
              <a:t>  Materials/Data Collection    </a:t>
            </a:r>
            <a:r>
              <a:rPr lang="en-GB" kern="0" dirty="0">
                <a:latin typeface="Arial" pitchFamily="34"/>
                <a:cs typeface="Times New Roman" pitchFamily="18"/>
              </a:rPr>
              <a:t>    </a:t>
            </a:r>
            <a:br>
              <a:rPr lang="en-GB" sz="4000" dirty="0">
                <a:latin typeface="Calibri" pitchFamily="34"/>
                <a:cs typeface="Times New Roman" pitchFamily="18"/>
              </a:rPr>
            </a:br>
            <a:endParaRPr lang="en-US" dirty="0"/>
          </a:p>
        </p:txBody>
      </p:sp>
      <p:sp>
        <p:nvSpPr>
          <p:cNvPr id="3" name="Content Placeholder 2">
            <a:extLst>
              <a:ext uri="{FF2B5EF4-FFF2-40B4-BE49-F238E27FC236}">
                <a16:creationId xmlns:a16="http://schemas.microsoft.com/office/drawing/2014/main" id="{B64E5B19-643B-C6EA-EB7D-D3D14BED36F4}"/>
              </a:ext>
            </a:extLst>
          </p:cNvPr>
          <p:cNvSpPr>
            <a:spLocks noGrp="1"/>
          </p:cNvSpPr>
          <p:nvPr>
            <p:ph idx="1"/>
          </p:nvPr>
        </p:nvSpPr>
        <p:spPr>
          <a:xfrm>
            <a:off x="838200" y="1765300"/>
            <a:ext cx="10515600" cy="4597400"/>
          </a:xfrm>
          <a:solidFill>
            <a:schemeClr val="accent1">
              <a:lumMod val="20000"/>
              <a:lumOff val="80000"/>
            </a:schemeClr>
          </a:solidFill>
        </p:spPr>
        <p:txBody>
          <a:bodyPr>
            <a:normAutofit fontScale="85000" lnSpcReduction="10000"/>
          </a:bodyPr>
          <a:lstStyle/>
          <a:p>
            <a:pPr marL="342900" lvl="0" indent="-342900">
              <a:lnSpc>
                <a:spcPct val="160000"/>
              </a:lnSpc>
              <a:spcBef>
                <a:spcPts val="600"/>
              </a:spcBef>
              <a:spcAft>
                <a:spcPts val="800"/>
              </a:spcAft>
              <a:buSzPts val="1000"/>
              <a:buFont typeface="Symbol" pitchFamily="18"/>
              <a:buChar char=""/>
              <a:tabLst>
                <a:tab pos="408937" algn="l"/>
              </a:tabLst>
            </a:pPr>
            <a:r>
              <a:rPr lang="en-GB" sz="2400" kern="0" dirty="0">
                <a:latin typeface="Arial" pitchFamily="34"/>
                <a:cs typeface="Arial" pitchFamily="34"/>
              </a:rPr>
              <a:t>Validated Questionnaire: </a:t>
            </a:r>
            <a:r>
              <a:rPr lang="en-US" sz="2400" kern="0" dirty="0">
                <a:latin typeface="Arial" pitchFamily="34"/>
                <a:cs typeface="Arial" pitchFamily="34"/>
              </a:rPr>
              <a:t>The International Physical Activity Questionnaire (IPAQ) will be used to collect information on levels and trends in physical activity.</a:t>
            </a:r>
            <a:r>
              <a:rPr lang="sv-SE" sz="2400" kern="0" dirty="0">
                <a:latin typeface="Arial" pitchFamily="34"/>
                <a:cs typeface="Arial" pitchFamily="34"/>
              </a:rPr>
              <a:t>(Hagströmer, Oja and Sjöström, 2006)</a:t>
            </a:r>
            <a:r>
              <a:rPr lang="en-GB" sz="2400" kern="0" dirty="0">
                <a:latin typeface="Arial" pitchFamily="34"/>
                <a:cs typeface="Arial" pitchFamily="34"/>
              </a:rPr>
              <a:t>.</a:t>
            </a:r>
            <a:endParaRPr lang="en-GB" sz="2400" dirty="0">
              <a:latin typeface="Arial" pitchFamily="34"/>
              <a:cs typeface="Arial" pitchFamily="34"/>
            </a:endParaRPr>
          </a:p>
          <a:p>
            <a:pPr marL="342900" lvl="0" indent="-342900">
              <a:lnSpc>
                <a:spcPct val="160000"/>
              </a:lnSpc>
              <a:spcBef>
                <a:spcPts val="600"/>
              </a:spcBef>
              <a:spcAft>
                <a:spcPts val="800"/>
              </a:spcAft>
              <a:buSzPts val="1000"/>
              <a:buFont typeface="Symbol" pitchFamily="18"/>
              <a:buChar char=""/>
              <a:tabLst>
                <a:tab pos="408937" algn="l"/>
              </a:tabLst>
            </a:pPr>
            <a:r>
              <a:rPr lang="en-GB" sz="2400" kern="0" dirty="0">
                <a:latin typeface="Arial" pitchFamily="34"/>
                <a:cs typeface="Arial" pitchFamily="34"/>
              </a:rPr>
              <a:t>Data Collection Procedure: A web-based survey will be distributed to participants, ensuring anonymity and ease of response</a:t>
            </a:r>
            <a:r>
              <a:rPr lang="en-US" sz="2400" kern="0" dirty="0">
                <a:latin typeface="Arial" pitchFamily="34"/>
                <a:cs typeface="Arial" pitchFamily="34"/>
              </a:rPr>
              <a:t>(Lefever, Dal and </a:t>
            </a:r>
            <a:r>
              <a:rPr lang="en-US" sz="2400" kern="0" dirty="0" err="1">
                <a:latin typeface="Arial" pitchFamily="34"/>
                <a:cs typeface="Arial" pitchFamily="34"/>
              </a:rPr>
              <a:t>Matthíasdóttir</a:t>
            </a:r>
            <a:r>
              <a:rPr lang="en-US" sz="2400" kern="0" dirty="0">
                <a:latin typeface="Arial" pitchFamily="34"/>
                <a:cs typeface="Arial" pitchFamily="34"/>
              </a:rPr>
              <a:t>, 2007)</a:t>
            </a:r>
            <a:r>
              <a:rPr lang="en-GB" sz="2400" kern="0" dirty="0">
                <a:latin typeface="Arial" pitchFamily="34"/>
                <a:cs typeface="Arial" pitchFamily="34"/>
              </a:rPr>
              <a:t>.</a:t>
            </a:r>
            <a:endParaRPr lang="en-GB" sz="2400" dirty="0">
              <a:latin typeface="Arial" pitchFamily="34"/>
              <a:cs typeface="Arial" pitchFamily="34"/>
            </a:endParaRPr>
          </a:p>
          <a:p>
            <a:pPr marL="342900" lvl="0" indent="-342900">
              <a:lnSpc>
                <a:spcPct val="160000"/>
              </a:lnSpc>
              <a:spcBef>
                <a:spcPts val="600"/>
              </a:spcBef>
              <a:spcAft>
                <a:spcPts val="800"/>
              </a:spcAft>
              <a:buSzPts val="1000"/>
              <a:buFont typeface="Symbol" pitchFamily="18"/>
              <a:buChar char=""/>
              <a:tabLst>
                <a:tab pos="408937" algn="l"/>
              </a:tabLst>
            </a:pPr>
            <a:r>
              <a:rPr lang="en-GB" sz="2400" kern="0" dirty="0">
                <a:latin typeface="Arial" pitchFamily="34"/>
                <a:cs typeface="Arial" pitchFamily="34"/>
              </a:rPr>
              <a:t>Data Collection Location: The survey will be accessible online through university communication platforms, promoting participation from diverse student groups(</a:t>
            </a:r>
            <a:r>
              <a:rPr lang="en-GB" sz="2400" kern="0" dirty="0" err="1">
                <a:latin typeface="Arial" pitchFamily="34"/>
                <a:cs typeface="Arial" pitchFamily="34"/>
              </a:rPr>
              <a:t>Bouhnik</a:t>
            </a:r>
            <a:r>
              <a:rPr lang="en-GB" sz="2400" kern="0" dirty="0">
                <a:latin typeface="Arial" pitchFamily="34"/>
                <a:cs typeface="Arial" pitchFamily="34"/>
              </a:rPr>
              <a:t> and </a:t>
            </a:r>
            <a:r>
              <a:rPr lang="en-GB" sz="2400" kern="0" dirty="0" err="1">
                <a:latin typeface="Arial" pitchFamily="34"/>
                <a:cs typeface="Arial" pitchFamily="34"/>
              </a:rPr>
              <a:t>Deshen</a:t>
            </a:r>
            <a:r>
              <a:rPr lang="en-GB" sz="2400" kern="0" dirty="0">
                <a:latin typeface="Arial" pitchFamily="34"/>
                <a:cs typeface="Arial" pitchFamily="34"/>
              </a:rPr>
              <a:t>, 2014).</a:t>
            </a:r>
            <a:endParaRPr lang="en-GB" sz="2400" dirty="0">
              <a:latin typeface="Arial" pitchFamily="34"/>
              <a:cs typeface="Arial" pitchFamily="34"/>
            </a:endParaRPr>
          </a:p>
          <a:p>
            <a:endParaRPr lang="en-US" dirty="0"/>
          </a:p>
        </p:txBody>
      </p:sp>
    </p:spTree>
    <p:extLst>
      <p:ext uri="{BB962C8B-B14F-4D97-AF65-F5344CB8AC3E}">
        <p14:creationId xmlns:p14="http://schemas.microsoft.com/office/powerpoint/2010/main" val="2974456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3057-C6D2-0CA3-DC47-D3645B318AD1}"/>
              </a:ext>
            </a:extLst>
          </p:cNvPr>
          <p:cNvSpPr>
            <a:spLocks noGrp="1"/>
          </p:cNvSpPr>
          <p:nvPr>
            <p:ph type="title"/>
          </p:nvPr>
        </p:nvSpPr>
        <p:spPr>
          <a:xfrm>
            <a:off x="838200" y="365125"/>
            <a:ext cx="10515600" cy="819731"/>
          </a:xfrm>
          <a:solidFill>
            <a:schemeClr val="accent1">
              <a:lumMod val="20000"/>
              <a:lumOff val="80000"/>
            </a:schemeClr>
          </a:solidFill>
        </p:spPr>
        <p:txBody>
          <a:bodyPr/>
          <a:lstStyle/>
          <a:p>
            <a:r>
              <a:rPr lang="en-GB" sz="4400" kern="0" dirty="0">
                <a:latin typeface="Arial" pitchFamily="34"/>
              </a:rPr>
              <a:t>Proposed Data Analysis Technique: </a:t>
            </a:r>
            <a:endParaRPr lang="en-US" dirty="0"/>
          </a:p>
        </p:txBody>
      </p:sp>
      <p:sp>
        <p:nvSpPr>
          <p:cNvPr id="3" name="Content Placeholder 2">
            <a:extLst>
              <a:ext uri="{FF2B5EF4-FFF2-40B4-BE49-F238E27FC236}">
                <a16:creationId xmlns:a16="http://schemas.microsoft.com/office/drawing/2014/main" id="{4848E42A-18BD-04D7-95C7-164C9D150CA9}"/>
              </a:ext>
            </a:extLst>
          </p:cNvPr>
          <p:cNvSpPr>
            <a:spLocks noGrp="1"/>
          </p:cNvSpPr>
          <p:nvPr>
            <p:ph idx="1"/>
          </p:nvPr>
        </p:nvSpPr>
        <p:spPr>
          <a:xfrm>
            <a:off x="838200" y="1506828"/>
            <a:ext cx="10515600" cy="5228823"/>
          </a:xfrm>
          <a:solidFill>
            <a:schemeClr val="accent1">
              <a:lumMod val="20000"/>
              <a:lumOff val="80000"/>
            </a:schemeClr>
          </a:solidFill>
        </p:spPr>
        <p:txBody>
          <a:bodyPr>
            <a:normAutofit fontScale="25000" lnSpcReduction="20000"/>
          </a:bodyPr>
          <a:lstStyle/>
          <a:p>
            <a:pPr>
              <a:lnSpc>
                <a:spcPct val="170000"/>
              </a:lnSpc>
            </a:pPr>
            <a:r>
              <a:rPr lang="en-US" sz="8000" kern="0" dirty="0">
                <a:latin typeface="Arial" panose="020B0604020202020204" pitchFamily="34" charset="0"/>
                <a:cs typeface="Arial" panose="020B0604020202020204" pitchFamily="34" charset="0"/>
              </a:rPr>
              <a:t>The prevalence of physical activity will be </a:t>
            </a:r>
            <a:r>
              <a:rPr lang="en-US" sz="8000" kern="0" dirty="0" err="1">
                <a:latin typeface="Arial" panose="020B0604020202020204" pitchFamily="34" charset="0"/>
                <a:cs typeface="Arial" panose="020B0604020202020204" pitchFamily="34" charset="0"/>
              </a:rPr>
              <a:t>summarised</a:t>
            </a:r>
            <a:r>
              <a:rPr lang="en-US" sz="8000" kern="0" dirty="0">
                <a:latin typeface="Arial" panose="020B0604020202020204" pitchFamily="34" charset="0"/>
                <a:cs typeface="Arial" panose="020B0604020202020204" pitchFamily="34" charset="0"/>
              </a:rPr>
              <a:t> using descriptive statistical analysis to look at the correlation between the variables. </a:t>
            </a:r>
          </a:p>
          <a:p>
            <a:pPr>
              <a:lnSpc>
                <a:spcPct val="170000"/>
              </a:lnSpc>
            </a:pPr>
            <a:r>
              <a:rPr lang="en-US" sz="8000" kern="0" dirty="0">
                <a:latin typeface="Arial" panose="020B0604020202020204" pitchFamily="34" charset="0"/>
                <a:cs typeface="Arial" panose="020B0604020202020204" pitchFamily="34" charset="0"/>
              </a:rPr>
              <a:t>Statistical analysis is performed to establish the significance of a connection between variables using the chi-square test. </a:t>
            </a:r>
          </a:p>
          <a:p>
            <a:pPr>
              <a:lnSpc>
                <a:spcPct val="170000"/>
              </a:lnSpc>
            </a:pPr>
            <a:r>
              <a:rPr lang="en-US" sz="8000" kern="0" dirty="0">
                <a:latin typeface="Arial" panose="020B0604020202020204" pitchFamily="34" charset="0"/>
                <a:cs typeface="Arial" panose="020B0604020202020204" pitchFamily="34" charset="0"/>
              </a:rPr>
              <a:t>Regression analysis is a method for determining how one or more dependent variables and independent variables relate to one another. </a:t>
            </a:r>
          </a:p>
          <a:p>
            <a:pPr>
              <a:lnSpc>
                <a:spcPct val="170000"/>
              </a:lnSpc>
            </a:pPr>
            <a:r>
              <a:rPr lang="en-US" sz="8000" dirty="0">
                <a:effectLst/>
                <a:latin typeface="Arial" panose="020B0604020202020204" pitchFamily="34" charset="0"/>
                <a:cs typeface="Arial" panose="020B0604020202020204" pitchFamily="34" charset="0"/>
              </a:rPr>
              <a:t>The Qualtrics software will be used to disseminate the questionnaire electronically, and it will only take a little while to complete.</a:t>
            </a:r>
          </a:p>
          <a:p>
            <a:pPr>
              <a:lnSpc>
                <a:spcPct val="170000"/>
              </a:lnSpc>
            </a:pPr>
            <a:r>
              <a:rPr lang="en-US" sz="8000" kern="0" dirty="0">
                <a:latin typeface="Arial" panose="020B0604020202020204" pitchFamily="34" charset="0"/>
                <a:cs typeface="Arial" panose="020B0604020202020204" pitchFamily="34" charset="0"/>
              </a:rPr>
              <a:t>Researcher use the right statistical software to </a:t>
            </a:r>
            <a:r>
              <a:rPr lang="en-US" sz="8000" kern="0" dirty="0" err="1">
                <a:latin typeface="Arial" panose="020B0604020202020204" pitchFamily="34" charset="0"/>
                <a:cs typeface="Arial" panose="020B0604020202020204" pitchFamily="34" charset="0"/>
              </a:rPr>
              <a:t>analyse</a:t>
            </a:r>
            <a:r>
              <a:rPr lang="en-US" sz="8000" kern="0" dirty="0">
                <a:latin typeface="Arial" panose="020B0604020202020204" pitchFamily="34" charset="0"/>
                <a:cs typeface="Arial" panose="020B0604020202020204" pitchFamily="34" charset="0"/>
              </a:rPr>
              <a:t> the data.</a:t>
            </a:r>
          </a:p>
          <a:p>
            <a:pPr marL="0" indent="0">
              <a:lnSpc>
                <a:spcPct val="170000"/>
              </a:lnSpc>
              <a:buNone/>
            </a:pPr>
            <a:r>
              <a:rPr lang="en-US" sz="8000" kern="0" dirty="0">
                <a:latin typeface="Arial" panose="020B0604020202020204" pitchFamily="34" charset="0"/>
                <a:cs typeface="Arial" panose="020B0604020202020204" pitchFamily="34" charset="0"/>
              </a:rPr>
              <a:t>                                                                                                            (Tang and Zhang, 2012)</a:t>
            </a:r>
          </a:p>
          <a:p>
            <a:pPr marL="0" indent="0">
              <a:lnSpc>
                <a:spcPct val="150000"/>
              </a:lnSpc>
              <a:buNone/>
            </a:pPr>
            <a:r>
              <a:rPr lang="en-GB" sz="8000" kern="0" dirty="0">
                <a:latin typeface="Arial" panose="020B0604020202020204" pitchFamily="34" charset="0"/>
                <a:cs typeface="Arial" panose="020B0604020202020204" pitchFamily="34" charset="0"/>
              </a:rPr>
              <a:t>                                                                                                           </a:t>
            </a:r>
          </a:p>
          <a:p>
            <a:pPr marL="0" indent="0">
              <a:lnSpc>
                <a:spcPct val="150000"/>
              </a:lnSpc>
              <a:buNone/>
            </a:pPr>
            <a:r>
              <a:rPr lang="en-GB" sz="4000" kern="0" dirty="0">
                <a:latin typeface="Arial" panose="020B0604020202020204" pitchFamily="34" charset="0"/>
                <a:cs typeface="Arial" panose="020B0604020202020204" pitchFamily="34" charset="0"/>
              </a:rPr>
              <a:t>                                                                                                                                                                                                                                                  </a:t>
            </a:r>
          </a:p>
          <a:p>
            <a:endParaRPr lang="en-US" dirty="0"/>
          </a:p>
        </p:txBody>
      </p:sp>
    </p:spTree>
    <p:extLst>
      <p:ext uri="{BB962C8B-B14F-4D97-AF65-F5344CB8AC3E}">
        <p14:creationId xmlns:p14="http://schemas.microsoft.com/office/powerpoint/2010/main" val="1696908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7A9C-73EA-2D9F-D0AC-832212D56FC0}"/>
              </a:ext>
            </a:extLst>
          </p:cNvPr>
          <p:cNvSpPr>
            <a:spLocks noGrp="1"/>
          </p:cNvSpPr>
          <p:nvPr>
            <p:ph type="title"/>
          </p:nvPr>
        </p:nvSpPr>
        <p:spPr>
          <a:xfrm>
            <a:off x="838200" y="365125"/>
            <a:ext cx="10515600" cy="1006475"/>
          </a:xfrm>
          <a:solidFill>
            <a:schemeClr val="accent1">
              <a:lumMod val="20000"/>
              <a:lumOff val="80000"/>
            </a:schemeClr>
          </a:solidFill>
        </p:spPr>
        <p:txBody>
          <a:bodyPr>
            <a:normAutofit fontScale="90000"/>
          </a:bodyPr>
          <a:lstStyle/>
          <a:p>
            <a:r>
              <a:rPr lang="en-GB" sz="4400" kern="0" dirty="0">
                <a:latin typeface="Arial" pitchFamily="34"/>
                <a:cs typeface="Times New Roman" pitchFamily="18"/>
              </a:rPr>
              <a:t>  </a:t>
            </a:r>
            <a:br>
              <a:rPr lang="en-GB" sz="4400" kern="0" dirty="0">
                <a:latin typeface="Arial" pitchFamily="34"/>
                <a:cs typeface="Times New Roman" pitchFamily="18"/>
              </a:rPr>
            </a:br>
            <a:r>
              <a:rPr lang="en-GB" sz="4400" kern="0" dirty="0">
                <a:latin typeface="Arial" pitchFamily="34"/>
                <a:cs typeface="Times New Roman" pitchFamily="18"/>
              </a:rPr>
              <a:t>  Ethical Considerations:</a:t>
            </a:r>
            <a:br>
              <a:rPr lang="en-GB" sz="4000" dirty="0">
                <a:latin typeface="Calibri" pitchFamily="34"/>
                <a:cs typeface="Times New Roman" pitchFamily="18"/>
              </a:rPr>
            </a:br>
            <a:endParaRPr lang="en-US" dirty="0"/>
          </a:p>
        </p:txBody>
      </p:sp>
      <p:sp>
        <p:nvSpPr>
          <p:cNvPr id="3" name="Content Placeholder 2">
            <a:extLst>
              <a:ext uri="{FF2B5EF4-FFF2-40B4-BE49-F238E27FC236}">
                <a16:creationId xmlns:a16="http://schemas.microsoft.com/office/drawing/2014/main" id="{68192252-EFBD-EC63-823F-8635C7E035BE}"/>
              </a:ext>
            </a:extLst>
          </p:cNvPr>
          <p:cNvSpPr>
            <a:spLocks noGrp="1"/>
          </p:cNvSpPr>
          <p:nvPr>
            <p:ph idx="1"/>
          </p:nvPr>
        </p:nvSpPr>
        <p:spPr>
          <a:xfrm>
            <a:off x="838200" y="1866900"/>
            <a:ext cx="10515600" cy="4310063"/>
          </a:xfrm>
          <a:solidFill>
            <a:schemeClr val="accent1">
              <a:lumMod val="20000"/>
              <a:lumOff val="80000"/>
            </a:schemeClr>
          </a:solidFill>
        </p:spPr>
        <p:txBody>
          <a:bodyPr>
            <a:normAutofit fontScale="77500" lnSpcReduction="20000"/>
          </a:bodyPr>
          <a:lstStyle/>
          <a:p>
            <a:pPr marL="342900" lvl="0" indent="-342900">
              <a:lnSpc>
                <a:spcPct val="170000"/>
              </a:lnSpc>
              <a:spcBef>
                <a:spcPts val="600"/>
              </a:spcBef>
              <a:spcAft>
                <a:spcPts val="800"/>
              </a:spcAft>
              <a:buSzPts val="1000"/>
              <a:buFont typeface="Symbol" pitchFamily="18"/>
              <a:buChar char=""/>
              <a:tabLst>
                <a:tab pos="457200" algn="l"/>
              </a:tabLst>
            </a:pPr>
            <a:r>
              <a:rPr lang="en-GB" sz="2800" kern="0" dirty="0">
                <a:latin typeface="Arial" pitchFamily="34"/>
                <a:cs typeface="Arial" pitchFamily="34"/>
              </a:rPr>
              <a:t>Informed Consent: </a:t>
            </a:r>
            <a:r>
              <a:rPr lang="en-US" sz="2800" kern="0" dirty="0">
                <a:latin typeface="Arial" pitchFamily="34"/>
                <a:cs typeface="Arial" pitchFamily="34"/>
              </a:rPr>
              <a:t>Before beginning the study, participants will submit their informed permission.</a:t>
            </a:r>
            <a:r>
              <a:rPr lang="en-GB" sz="2800" kern="0" dirty="0">
                <a:latin typeface="Arial" pitchFamily="34"/>
                <a:cs typeface="Arial" pitchFamily="34"/>
              </a:rPr>
              <a:t>(</a:t>
            </a:r>
            <a:r>
              <a:rPr lang="en-GB" sz="2800" kern="0" dirty="0" err="1">
                <a:latin typeface="Arial" pitchFamily="34"/>
                <a:cs typeface="Arial" pitchFamily="34"/>
              </a:rPr>
              <a:t>Musmade</a:t>
            </a:r>
            <a:r>
              <a:rPr lang="en-GB" sz="2800" kern="0" dirty="0">
                <a:latin typeface="Arial" pitchFamily="34"/>
                <a:cs typeface="Arial" pitchFamily="34"/>
              </a:rPr>
              <a:t> et al., 2013).</a:t>
            </a:r>
            <a:endParaRPr lang="en-GB" sz="2800" dirty="0">
              <a:latin typeface="Arial" pitchFamily="34"/>
              <a:cs typeface="Arial" pitchFamily="34"/>
            </a:endParaRPr>
          </a:p>
          <a:p>
            <a:pPr marL="342900" lvl="0" indent="-342900">
              <a:lnSpc>
                <a:spcPct val="170000"/>
              </a:lnSpc>
              <a:spcBef>
                <a:spcPts val="600"/>
              </a:spcBef>
              <a:spcAft>
                <a:spcPts val="800"/>
              </a:spcAft>
              <a:buSzPts val="1000"/>
              <a:buFont typeface="Symbol" pitchFamily="18"/>
              <a:buChar char=""/>
              <a:tabLst>
                <a:tab pos="457200" algn="l"/>
              </a:tabLst>
            </a:pPr>
            <a:r>
              <a:rPr lang="en-GB" sz="2800" kern="0" dirty="0">
                <a:latin typeface="Arial" pitchFamily="34"/>
                <a:cs typeface="Arial" pitchFamily="34"/>
              </a:rPr>
              <a:t>Anonymity and Confidentiality: </a:t>
            </a:r>
            <a:r>
              <a:rPr lang="en-US" sz="2800" kern="0" dirty="0">
                <a:latin typeface="Arial" pitchFamily="34"/>
                <a:cs typeface="Arial" pitchFamily="34"/>
              </a:rPr>
              <a:t>The confidentiality and anonymity of participant responses will be ensured via measures.</a:t>
            </a:r>
            <a:r>
              <a:rPr lang="en-GB" sz="2800" kern="0" dirty="0">
                <a:latin typeface="Arial" pitchFamily="34"/>
                <a:cs typeface="Arial" pitchFamily="34"/>
              </a:rPr>
              <a:t>(Denniston et al., 2010).</a:t>
            </a:r>
            <a:endParaRPr lang="en-GB" sz="2800" dirty="0">
              <a:latin typeface="Arial" pitchFamily="34"/>
              <a:cs typeface="Arial" pitchFamily="34"/>
            </a:endParaRPr>
          </a:p>
          <a:p>
            <a:pPr marL="342900" lvl="0" indent="-342900">
              <a:lnSpc>
                <a:spcPct val="170000"/>
              </a:lnSpc>
              <a:spcBef>
                <a:spcPts val="600"/>
              </a:spcBef>
              <a:spcAft>
                <a:spcPts val="800"/>
              </a:spcAft>
              <a:buSzPts val="1000"/>
              <a:buFont typeface="Symbol" pitchFamily="18"/>
              <a:buChar char=""/>
              <a:tabLst>
                <a:tab pos="457200" algn="l"/>
              </a:tabLst>
            </a:pPr>
            <a:r>
              <a:rPr lang="en-GB" sz="2800" kern="0" dirty="0">
                <a:latin typeface="Arial" pitchFamily="34"/>
                <a:cs typeface="Arial" pitchFamily="34"/>
              </a:rPr>
              <a:t>Privacy: Data will be stored securely and only accessible to authorized personnel involved in the research(</a:t>
            </a:r>
            <a:r>
              <a:rPr lang="en-GB" sz="2800" kern="0" dirty="0" err="1">
                <a:latin typeface="Arial" pitchFamily="34"/>
                <a:cs typeface="Arial" pitchFamily="34"/>
              </a:rPr>
              <a:t>Watzlaf</a:t>
            </a:r>
            <a:r>
              <a:rPr lang="en-GB" sz="2800" kern="0" dirty="0">
                <a:latin typeface="Arial" pitchFamily="34"/>
                <a:cs typeface="Arial" pitchFamily="34"/>
              </a:rPr>
              <a:t> et al., 2017).</a:t>
            </a:r>
            <a:endParaRPr lang="en-GB" sz="2800" dirty="0">
              <a:latin typeface="Arial" pitchFamily="34"/>
              <a:cs typeface="Arial" pitchFamily="34"/>
            </a:endParaRPr>
          </a:p>
          <a:p>
            <a:pPr>
              <a:lnSpc>
                <a:spcPct val="150000"/>
              </a:lnSpc>
            </a:pPr>
            <a:endParaRPr lang="en-US" dirty="0"/>
          </a:p>
        </p:txBody>
      </p:sp>
    </p:spTree>
    <p:extLst>
      <p:ext uri="{BB962C8B-B14F-4D97-AF65-F5344CB8AC3E}">
        <p14:creationId xmlns:p14="http://schemas.microsoft.com/office/powerpoint/2010/main" val="2046381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4BA91-B4B8-259D-0C3B-458F06EB5115}"/>
              </a:ext>
            </a:extLst>
          </p:cNvPr>
          <p:cNvSpPr>
            <a:spLocks noGrp="1"/>
          </p:cNvSpPr>
          <p:nvPr>
            <p:ph type="title"/>
          </p:nvPr>
        </p:nvSpPr>
        <p:spPr>
          <a:solidFill>
            <a:schemeClr val="accent1">
              <a:lumMod val="20000"/>
              <a:lumOff val="80000"/>
            </a:schemeClr>
          </a:solidFill>
        </p:spPr>
        <p:txBody>
          <a:bodyPr/>
          <a:lstStyle/>
          <a:p>
            <a:r>
              <a:rPr lang="en-GB" sz="4400" kern="0" dirty="0">
                <a:latin typeface="Arial" pitchFamily="34"/>
              </a:rPr>
              <a:t>Implications of Research</a:t>
            </a:r>
            <a:endParaRPr lang="en-US" dirty="0"/>
          </a:p>
        </p:txBody>
      </p:sp>
      <p:sp>
        <p:nvSpPr>
          <p:cNvPr id="3" name="Content Placeholder 2">
            <a:extLst>
              <a:ext uri="{FF2B5EF4-FFF2-40B4-BE49-F238E27FC236}">
                <a16:creationId xmlns:a16="http://schemas.microsoft.com/office/drawing/2014/main" id="{ED6C26C1-930D-1F01-6272-D4F4A276DE9E}"/>
              </a:ext>
            </a:extLst>
          </p:cNvPr>
          <p:cNvSpPr>
            <a:spLocks noGrp="1"/>
          </p:cNvSpPr>
          <p:nvPr>
            <p:ph idx="1"/>
          </p:nvPr>
        </p:nvSpPr>
        <p:spPr>
          <a:xfrm>
            <a:off x="838200" y="2184400"/>
            <a:ext cx="10515600" cy="4017963"/>
          </a:xfrm>
          <a:solidFill>
            <a:schemeClr val="accent1">
              <a:lumMod val="20000"/>
              <a:lumOff val="80000"/>
            </a:schemeClr>
          </a:solidFill>
        </p:spPr>
        <p:txBody>
          <a:bodyPr>
            <a:normAutofit/>
          </a:bodyPr>
          <a:lstStyle/>
          <a:p>
            <a:pPr marL="0" indent="0">
              <a:lnSpc>
                <a:spcPct val="150000"/>
              </a:lnSpc>
              <a:buNone/>
            </a:pPr>
            <a:endParaRPr lang="en-GB" sz="2000" kern="0" dirty="0">
              <a:latin typeface="Arial" pitchFamily="34"/>
              <a:cs typeface="Times New Roman" pitchFamily="18"/>
            </a:endParaRPr>
          </a:p>
          <a:p>
            <a:pPr marL="0" indent="0">
              <a:lnSpc>
                <a:spcPct val="150000"/>
              </a:lnSpc>
              <a:buNone/>
            </a:pPr>
            <a:r>
              <a:rPr lang="en-GB" sz="2000" kern="0" dirty="0">
                <a:latin typeface="Arial" pitchFamily="34"/>
                <a:cs typeface="Times New Roman" pitchFamily="18"/>
              </a:rPr>
              <a:t>This </a:t>
            </a:r>
            <a:r>
              <a:rPr lang="en-GB" sz="2000" kern="0" dirty="0">
                <a:latin typeface="Arial" panose="020B0604020202020204" pitchFamily="34" charset="0"/>
                <a:cs typeface="Arial" panose="020B0604020202020204" pitchFamily="34" charset="0"/>
              </a:rPr>
              <a:t>study's findings will provide valuable insights into the physical activity </a:t>
            </a:r>
            <a:r>
              <a:rPr lang="en-GB" sz="2000" kern="0" dirty="0" err="1">
                <a:latin typeface="Arial" panose="020B0604020202020204" pitchFamily="34" charset="0"/>
                <a:cs typeface="Arial" panose="020B0604020202020204" pitchFamily="34" charset="0"/>
              </a:rPr>
              <a:t>behaviors</a:t>
            </a:r>
            <a:r>
              <a:rPr lang="en-GB" sz="2000" kern="0" dirty="0">
                <a:latin typeface="Arial" panose="020B0604020202020204" pitchFamily="34" charset="0"/>
                <a:cs typeface="Arial" panose="020B0604020202020204" pitchFamily="34" charset="0"/>
              </a:rPr>
              <a:t> of university students. The results will inform policy development,  interventions, initiatives  and aimed at promoting a healthier campus environment and enhancing students' overall well-being.</a:t>
            </a:r>
            <a:endParaRPr lang="en-GB" sz="2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4246226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237F5A9-4A90-680C-B778-E768020AEE17}"/>
              </a:ext>
            </a:extLst>
          </p:cNvPr>
          <p:cNvGraphicFramePr>
            <a:graphicFrameLocks noGrp="1"/>
          </p:cNvGraphicFramePr>
          <p:nvPr>
            <p:extLst>
              <p:ext uri="{D42A27DB-BD31-4B8C-83A1-F6EECF244321}">
                <p14:modId xmlns:p14="http://schemas.microsoft.com/office/powerpoint/2010/main" val="2067482835"/>
              </p:ext>
            </p:extLst>
          </p:nvPr>
        </p:nvGraphicFramePr>
        <p:xfrm>
          <a:off x="790223" y="903111"/>
          <a:ext cx="10329328" cy="5781470"/>
        </p:xfrm>
        <a:graphic>
          <a:graphicData uri="http://schemas.openxmlformats.org/drawingml/2006/table">
            <a:tbl>
              <a:tblPr firstRow="1" bandRow="1">
                <a:tableStyleId>{5C22544A-7EE6-4342-B048-85BDC9FD1C3A}</a:tableStyleId>
              </a:tblPr>
              <a:tblGrid>
                <a:gridCol w="1881170">
                  <a:extLst>
                    <a:ext uri="{9D8B030D-6E8A-4147-A177-3AD203B41FA5}">
                      <a16:colId xmlns:a16="http://schemas.microsoft.com/office/drawing/2014/main" val="2117392086"/>
                    </a:ext>
                  </a:extLst>
                </a:gridCol>
                <a:gridCol w="1333921">
                  <a:extLst>
                    <a:ext uri="{9D8B030D-6E8A-4147-A177-3AD203B41FA5}">
                      <a16:colId xmlns:a16="http://schemas.microsoft.com/office/drawing/2014/main" val="1741158562"/>
                    </a:ext>
                  </a:extLst>
                </a:gridCol>
                <a:gridCol w="1413728">
                  <a:extLst>
                    <a:ext uri="{9D8B030D-6E8A-4147-A177-3AD203B41FA5}">
                      <a16:colId xmlns:a16="http://schemas.microsoft.com/office/drawing/2014/main" val="2184829490"/>
                    </a:ext>
                  </a:extLst>
                </a:gridCol>
                <a:gridCol w="1273655">
                  <a:extLst>
                    <a:ext uri="{9D8B030D-6E8A-4147-A177-3AD203B41FA5}">
                      <a16:colId xmlns:a16="http://schemas.microsoft.com/office/drawing/2014/main" val="2481945682"/>
                    </a:ext>
                  </a:extLst>
                </a:gridCol>
                <a:gridCol w="1475618">
                  <a:extLst>
                    <a:ext uri="{9D8B030D-6E8A-4147-A177-3AD203B41FA5}">
                      <a16:colId xmlns:a16="http://schemas.microsoft.com/office/drawing/2014/main" val="621975401"/>
                    </a:ext>
                  </a:extLst>
                </a:gridCol>
                <a:gridCol w="1475618">
                  <a:extLst>
                    <a:ext uri="{9D8B030D-6E8A-4147-A177-3AD203B41FA5}">
                      <a16:colId xmlns:a16="http://schemas.microsoft.com/office/drawing/2014/main" val="3938070897"/>
                    </a:ext>
                  </a:extLst>
                </a:gridCol>
                <a:gridCol w="1475618">
                  <a:extLst>
                    <a:ext uri="{9D8B030D-6E8A-4147-A177-3AD203B41FA5}">
                      <a16:colId xmlns:a16="http://schemas.microsoft.com/office/drawing/2014/main" val="1322280382"/>
                    </a:ext>
                  </a:extLst>
                </a:gridCol>
              </a:tblGrid>
              <a:tr h="516214">
                <a:tc>
                  <a:txBody>
                    <a:bodyPr/>
                    <a:lstStyle/>
                    <a:p>
                      <a:r>
                        <a:rPr lang="en-US" dirty="0"/>
                        <a:t>Task</a:t>
                      </a:r>
                      <a:endParaRPr lang="en-GB" dirty="0"/>
                    </a:p>
                  </a:txBody>
                  <a:tcPr/>
                </a:tc>
                <a:tc>
                  <a:txBody>
                    <a:bodyPr/>
                    <a:lstStyle/>
                    <a:p>
                      <a:r>
                        <a:rPr lang="en-US" dirty="0"/>
                        <a:t>Week 1</a:t>
                      </a:r>
                      <a:endParaRPr lang="en-GB" dirty="0"/>
                    </a:p>
                  </a:txBody>
                  <a:tcPr/>
                </a:tc>
                <a:tc>
                  <a:txBody>
                    <a:bodyPr/>
                    <a:lstStyle/>
                    <a:p>
                      <a:r>
                        <a:rPr lang="en-US" dirty="0"/>
                        <a:t>Week 2</a:t>
                      </a:r>
                      <a:endParaRPr lang="en-GB" dirty="0"/>
                    </a:p>
                  </a:txBody>
                  <a:tcPr/>
                </a:tc>
                <a:tc>
                  <a:txBody>
                    <a:bodyPr/>
                    <a:lstStyle/>
                    <a:p>
                      <a:r>
                        <a:rPr lang="en-US" dirty="0"/>
                        <a:t>Week 3</a:t>
                      </a:r>
                      <a:endParaRPr lang="en-GB" dirty="0"/>
                    </a:p>
                  </a:txBody>
                  <a:tcPr/>
                </a:tc>
                <a:tc>
                  <a:txBody>
                    <a:bodyPr/>
                    <a:lstStyle/>
                    <a:p>
                      <a:r>
                        <a:rPr lang="en-US" dirty="0"/>
                        <a:t>Week 4</a:t>
                      </a:r>
                      <a:endParaRPr lang="en-GB" dirty="0"/>
                    </a:p>
                  </a:txBody>
                  <a:tcPr/>
                </a:tc>
                <a:tc>
                  <a:txBody>
                    <a:bodyPr/>
                    <a:lstStyle/>
                    <a:p>
                      <a:r>
                        <a:rPr lang="en-US" dirty="0"/>
                        <a:t>Week 5</a:t>
                      </a:r>
                      <a:endParaRPr lang="en-GB" dirty="0"/>
                    </a:p>
                  </a:txBody>
                  <a:tcPr/>
                </a:tc>
                <a:tc>
                  <a:txBody>
                    <a:bodyPr/>
                    <a:lstStyle/>
                    <a:p>
                      <a:r>
                        <a:rPr lang="en-GB" dirty="0"/>
                        <a:t>Week 6</a:t>
                      </a:r>
                    </a:p>
                  </a:txBody>
                  <a:tcPr/>
                </a:tc>
                <a:extLst>
                  <a:ext uri="{0D108BD9-81ED-4DB2-BD59-A6C34878D82A}">
                    <a16:rowId xmlns:a16="http://schemas.microsoft.com/office/drawing/2014/main" val="228654683"/>
                  </a:ext>
                </a:extLst>
              </a:tr>
              <a:tr h="516214">
                <a:tc>
                  <a:txBody>
                    <a:bodyPr/>
                    <a:lstStyle/>
                    <a:p>
                      <a:r>
                        <a:rPr lang="en-US" dirty="0"/>
                        <a:t>Background</a:t>
                      </a:r>
                      <a:endParaRPr lang="en-GB" dirty="0"/>
                    </a:p>
                  </a:txBody>
                  <a:tcPr/>
                </a:tc>
                <a:tc>
                  <a:txBody>
                    <a:bodyPr/>
                    <a:lstStyle/>
                    <a:p>
                      <a:endParaRPr lang="en-GB" dirty="0"/>
                    </a:p>
                  </a:txBody>
                  <a:tcPr>
                    <a:solidFill>
                      <a:schemeClr val="accent5">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18696164"/>
                  </a:ext>
                </a:extLst>
              </a:tr>
              <a:tr h="516214">
                <a:tc>
                  <a:txBody>
                    <a:bodyPr/>
                    <a:lstStyle/>
                    <a:p>
                      <a:r>
                        <a:rPr lang="en-US" dirty="0"/>
                        <a:t>Rationale</a:t>
                      </a:r>
                      <a:endParaRPr lang="en-GB" dirty="0"/>
                    </a:p>
                  </a:txBody>
                  <a:tcPr/>
                </a:tc>
                <a:tc>
                  <a:txBody>
                    <a:bodyPr/>
                    <a:lstStyle/>
                    <a:p>
                      <a:endParaRPr lang="en-GB" dirty="0">
                        <a:solidFill>
                          <a:schemeClr val="tx1"/>
                        </a:solidFill>
                      </a:endParaRPr>
                    </a:p>
                  </a:txBody>
                  <a:tcPr>
                    <a:solidFill>
                      <a:schemeClr val="accent5">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234818096"/>
                  </a:ext>
                </a:extLst>
              </a:tr>
              <a:tr h="546070">
                <a:tc>
                  <a:txBody>
                    <a:bodyPr/>
                    <a:lstStyle/>
                    <a:p>
                      <a:r>
                        <a:rPr lang="en-US" dirty="0"/>
                        <a:t>Proposed</a:t>
                      </a:r>
                    </a:p>
                    <a:p>
                      <a:r>
                        <a:rPr lang="en-US" dirty="0"/>
                        <a:t>Research</a:t>
                      </a:r>
                      <a:endParaRPr lang="en-GB" dirty="0"/>
                    </a:p>
                  </a:txBody>
                  <a:tcPr/>
                </a:tc>
                <a:tc>
                  <a:txBody>
                    <a:bodyPr/>
                    <a:lstStyle/>
                    <a:p>
                      <a:endParaRPr lang="en-GB"/>
                    </a:p>
                  </a:txBody>
                  <a:tcPr/>
                </a:tc>
                <a:tc>
                  <a:txBody>
                    <a:bodyPr/>
                    <a:lstStyle/>
                    <a:p>
                      <a:endParaRPr lang="en-GB" dirty="0"/>
                    </a:p>
                  </a:txBody>
                  <a:tcPr>
                    <a:solidFill>
                      <a:schemeClr val="accent5">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03545024"/>
                  </a:ext>
                </a:extLst>
              </a:tr>
              <a:tr h="546070">
                <a:tc>
                  <a:txBody>
                    <a:bodyPr/>
                    <a:lstStyle/>
                    <a:p>
                      <a:r>
                        <a:rPr lang="en-US" dirty="0"/>
                        <a:t>AIMS/</a:t>
                      </a:r>
                    </a:p>
                    <a:p>
                      <a:r>
                        <a:rPr lang="en-US" dirty="0"/>
                        <a:t>Objectives</a:t>
                      </a:r>
                    </a:p>
                  </a:txBody>
                  <a:tcPr/>
                </a:tc>
                <a:tc>
                  <a:txBody>
                    <a:bodyPr/>
                    <a:lstStyle/>
                    <a:p>
                      <a:endParaRPr lang="en-GB"/>
                    </a:p>
                  </a:txBody>
                  <a:tcPr/>
                </a:tc>
                <a:tc>
                  <a:txBody>
                    <a:bodyPr/>
                    <a:lstStyle/>
                    <a:p>
                      <a:endParaRPr lang="en-GB" dirty="0"/>
                    </a:p>
                  </a:txBody>
                  <a:tcPr>
                    <a:solidFill>
                      <a:schemeClr val="accent5">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361225888"/>
                  </a:ext>
                </a:extLst>
              </a:tr>
              <a:tr h="516214">
                <a:tc>
                  <a:txBody>
                    <a:bodyPr/>
                    <a:lstStyle/>
                    <a:p>
                      <a:r>
                        <a:rPr lang="en-US" dirty="0"/>
                        <a:t>Methodology</a:t>
                      </a:r>
                      <a:endParaRPr lang="en-GB" dirty="0"/>
                    </a:p>
                  </a:txBody>
                  <a:tcPr/>
                </a:tc>
                <a:tc>
                  <a:txBody>
                    <a:bodyPr/>
                    <a:lstStyle/>
                    <a:p>
                      <a:endParaRPr lang="en-GB"/>
                    </a:p>
                  </a:txBody>
                  <a:tcPr/>
                </a:tc>
                <a:tc>
                  <a:txBody>
                    <a:bodyPr/>
                    <a:lstStyle/>
                    <a:p>
                      <a:endParaRPr lang="en-GB" dirty="0"/>
                    </a:p>
                  </a:txBody>
                  <a:tcPr>
                    <a:solidFill>
                      <a:schemeClr val="accent5">
                        <a:lumMod val="50000"/>
                      </a:schemeClr>
                    </a:solidFill>
                  </a:tcPr>
                </a:tc>
                <a:tc>
                  <a:txBody>
                    <a:bodyPr/>
                    <a:lstStyle/>
                    <a:p>
                      <a:endParaRPr lang="en-GB" dirty="0"/>
                    </a:p>
                  </a:txBody>
                  <a:tcPr>
                    <a:solidFill>
                      <a:schemeClr val="accent5">
                        <a:lumMod val="50000"/>
                      </a:schemeClr>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84098735"/>
                  </a:ext>
                </a:extLst>
              </a:tr>
              <a:tr h="546070">
                <a:tc>
                  <a:txBody>
                    <a:bodyPr/>
                    <a:lstStyle/>
                    <a:p>
                      <a:r>
                        <a:rPr lang="en-US" dirty="0"/>
                        <a:t>Data</a:t>
                      </a:r>
                    </a:p>
                    <a:p>
                      <a:r>
                        <a:rPr lang="en-US" dirty="0"/>
                        <a:t>Collection</a:t>
                      </a:r>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solidFill>
                      <a:schemeClr val="accent5">
                        <a:lumMod val="50000"/>
                      </a:schemeClr>
                    </a:solidFill>
                  </a:tcPr>
                </a:tc>
                <a:tc>
                  <a:txBody>
                    <a:bodyPr/>
                    <a:lstStyle/>
                    <a:p>
                      <a:endParaRPr lang="en-GB" dirty="0"/>
                    </a:p>
                  </a:txBody>
                  <a:tcPr>
                    <a:solidFill>
                      <a:schemeClr val="accent5">
                        <a:lumMod val="50000"/>
                      </a:schemeClr>
                    </a:solidFill>
                  </a:tcPr>
                </a:tc>
                <a:tc>
                  <a:txBody>
                    <a:bodyPr/>
                    <a:lstStyle/>
                    <a:p>
                      <a:endParaRPr lang="en-GB"/>
                    </a:p>
                  </a:txBody>
                  <a:tcPr/>
                </a:tc>
                <a:extLst>
                  <a:ext uri="{0D108BD9-81ED-4DB2-BD59-A6C34878D82A}">
                    <a16:rowId xmlns:a16="http://schemas.microsoft.com/office/drawing/2014/main" val="1361898650"/>
                  </a:ext>
                </a:extLst>
              </a:tr>
              <a:tr h="516214">
                <a:tc>
                  <a:txBody>
                    <a:bodyPr/>
                    <a:lstStyle/>
                    <a:p>
                      <a:r>
                        <a:rPr lang="en-US" dirty="0"/>
                        <a:t>Data Analysis</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5">
                        <a:lumMod val="50000"/>
                      </a:schemeClr>
                    </a:solidFill>
                  </a:tcPr>
                </a:tc>
                <a:tc>
                  <a:txBody>
                    <a:bodyPr/>
                    <a:lstStyle/>
                    <a:p>
                      <a:endParaRPr lang="en-GB"/>
                    </a:p>
                  </a:txBody>
                  <a:tcPr/>
                </a:tc>
                <a:extLst>
                  <a:ext uri="{0D108BD9-81ED-4DB2-BD59-A6C34878D82A}">
                    <a16:rowId xmlns:a16="http://schemas.microsoft.com/office/drawing/2014/main" val="416736678"/>
                  </a:ext>
                </a:extLst>
              </a:tr>
              <a:tr h="546070">
                <a:tc>
                  <a:txBody>
                    <a:bodyPr/>
                    <a:lstStyle/>
                    <a:p>
                      <a:r>
                        <a:rPr lang="en-US" dirty="0"/>
                        <a:t>Ethical</a:t>
                      </a:r>
                    </a:p>
                    <a:p>
                      <a:r>
                        <a:rPr lang="en-US" dirty="0"/>
                        <a:t>Consideration</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5">
                        <a:lumMod val="50000"/>
                      </a:schemeClr>
                    </a:solidFill>
                  </a:tcPr>
                </a:tc>
                <a:extLst>
                  <a:ext uri="{0D108BD9-81ED-4DB2-BD59-A6C34878D82A}">
                    <a16:rowId xmlns:a16="http://schemas.microsoft.com/office/drawing/2014/main" val="1204489894"/>
                  </a:ext>
                </a:extLst>
              </a:tr>
              <a:tr h="546070">
                <a:tc>
                  <a:txBody>
                    <a:bodyPr/>
                    <a:lstStyle/>
                    <a:p>
                      <a:r>
                        <a:rPr lang="en-US" dirty="0"/>
                        <a:t>Implication of</a:t>
                      </a:r>
                    </a:p>
                    <a:p>
                      <a:r>
                        <a:rPr lang="en-US" dirty="0"/>
                        <a:t>Research</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5">
                        <a:lumMod val="50000"/>
                      </a:schemeClr>
                    </a:solidFill>
                  </a:tcPr>
                </a:tc>
                <a:extLst>
                  <a:ext uri="{0D108BD9-81ED-4DB2-BD59-A6C34878D82A}">
                    <a16:rowId xmlns:a16="http://schemas.microsoft.com/office/drawing/2014/main" val="673846815"/>
                  </a:ext>
                </a:extLst>
              </a:tr>
            </a:tbl>
          </a:graphicData>
        </a:graphic>
      </p:graphicFrame>
      <p:sp>
        <p:nvSpPr>
          <p:cNvPr id="7" name="TextBox 6">
            <a:extLst>
              <a:ext uri="{FF2B5EF4-FFF2-40B4-BE49-F238E27FC236}">
                <a16:creationId xmlns:a16="http://schemas.microsoft.com/office/drawing/2014/main" id="{88F1C7C8-05DE-19A8-B781-5CE40F228BC4}"/>
              </a:ext>
            </a:extLst>
          </p:cNvPr>
          <p:cNvSpPr txBox="1"/>
          <p:nvPr/>
        </p:nvSpPr>
        <p:spPr>
          <a:xfrm>
            <a:off x="790223" y="289580"/>
            <a:ext cx="10329328" cy="523220"/>
          </a:xfrm>
          <a:prstGeom prst="rect">
            <a:avLst/>
          </a:prstGeom>
          <a:solidFill>
            <a:schemeClr val="accent1">
              <a:lumMod val="20000"/>
              <a:lumOff val="80000"/>
            </a:schemeClr>
          </a:solidFill>
        </p:spPr>
        <p:txBody>
          <a:bodyPr wrap="square">
            <a:spAutoFit/>
          </a:bodyPr>
          <a:lstStyle/>
          <a:p>
            <a:r>
              <a:rPr lang="en-GB" sz="2800" spc="107" dirty="0">
                <a:solidFill>
                  <a:prstClr val="black"/>
                </a:solidFill>
                <a:latin typeface="Arial" panose="020B0604020202020204" pitchFamily="34" charset="0"/>
                <a:ea typeface="+mj-ea"/>
                <a:cs typeface="Arial" panose="020B0604020202020204" pitchFamily="34" charset="0"/>
              </a:rPr>
              <a:t>PLAN OF WORK (GHANTT CHART)</a:t>
            </a:r>
            <a:endParaRPr lang="en-GB" dirty="0"/>
          </a:p>
        </p:txBody>
      </p:sp>
    </p:spTree>
    <p:extLst>
      <p:ext uri="{BB962C8B-B14F-4D97-AF65-F5344CB8AC3E}">
        <p14:creationId xmlns:p14="http://schemas.microsoft.com/office/powerpoint/2010/main" val="3067886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C99F2-BD12-A10A-774F-76DE548D6181}"/>
              </a:ext>
            </a:extLst>
          </p:cNvPr>
          <p:cNvSpPr>
            <a:spLocks noGrp="1"/>
          </p:cNvSpPr>
          <p:nvPr>
            <p:ph type="title"/>
          </p:nvPr>
        </p:nvSpPr>
        <p:spPr>
          <a:xfrm>
            <a:off x="838200" y="222423"/>
            <a:ext cx="10515600" cy="815545"/>
          </a:xfrm>
          <a:solidFill>
            <a:schemeClr val="accent1">
              <a:lumMod val="20000"/>
              <a:lumOff val="80000"/>
            </a:schemeClr>
          </a:solidFill>
        </p:spPr>
        <p:txBody>
          <a:bodyPr/>
          <a:lstStyle/>
          <a:p>
            <a:r>
              <a:rPr lang="en-US" b="1" dirty="0"/>
              <a:t>References</a:t>
            </a:r>
          </a:p>
        </p:txBody>
      </p:sp>
      <p:sp>
        <p:nvSpPr>
          <p:cNvPr id="3" name="Content Placeholder 2">
            <a:extLst>
              <a:ext uri="{FF2B5EF4-FFF2-40B4-BE49-F238E27FC236}">
                <a16:creationId xmlns:a16="http://schemas.microsoft.com/office/drawing/2014/main" id="{080FB669-92A2-F56A-22A1-2A52AB488337}"/>
              </a:ext>
            </a:extLst>
          </p:cNvPr>
          <p:cNvSpPr>
            <a:spLocks noGrp="1"/>
          </p:cNvSpPr>
          <p:nvPr>
            <p:ph idx="1"/>
          </p:nvPr>
        </p:nvSpPr>
        <p:spPr>
          <a:xfrm>
            <a:off x="838199" y="1606378"/>
            <a:ext cx="10678297" cy="4930346"/>
          </a:xfrm>
          <a:solidFill>
            <a:schemeClr val="accent1">
              <a:lumMod val="20000"/>
              <a:lumOff val="80000"/>
            </a:schemeClr>
          </a:solidFill>
        </p:spPr>
        <p:txBody>
          <a:bodyPr>
            <a:noAutofit/>
          </a:bodyPr>
          <a:lstStyle/>
          <a:p>
            <a:r>
              <a:rPr lang="en-US" sz="1200" dirty="0">
                <a:latin typeface="Times New Roman" panose="02020603050405020304" pitchFamily="18" charset="0"/>
                <a:cs typeface="Times New Roman" panose="02020603050405020304" pitchFamily="18" charset="0"/>
              </a:rPr>
              <a:t>Laker, A. (2000). Beyond the Boundaries of Physical Education: Educating Young People for Citizenship and Social Responsibility. [online] Google Books. Psychology Press. Available at: </a:t>
            </a:r>
            <a:r>
              <a:rPr lang="en-US" sz="1200" dirty="0">
                <a:latin typeface="Times New Roman" panose="02020603050405020304" pitchFamily="18" charset="0"/>
                <a:cs typeface="Times New Roman" panose="02020603050405020304" pitchFamily="18" charset="0"/>
                <a:hlinkClick r:id="rId2"/>
              </a:rPr>
              <a:t>https://www.google.co.uk/books/edition/Beyond_the_Boundaries_of_Physical_Educat/pFbiZlRHwVUC?hl=en&amp;gbpv=1&amp;dq=In+the+academic+setting+of+a+public+university [Accessed 17 Oct. 2023].</a:t>
            </a:r>
          </a:p>
          <a:p>
            <a:r>
              <a:rPr lang="en-US" sz="1200" dirty="0">
                <a:latin typeface="Times New Roman" panose="02020603050405020304" pitchFamily="18" charset="0"/>
                <a:cs typeface="Times New Roman" panose="02020603050405020304" pitchFamily="18" charset="0"/>
              </a:rPr>
              <a:t>Lefever, S., Dal, M. and </a:t>
            </a:r>
            <a:r>
              <a:rPr lang="en-US" sz="1200" dirty="0" err="1">
                <a:latin typeface="Times New Roman" panose="02020603050405020304" pitchFamily="18" charset="0"/>
                <a:cs typeface="Times New Roman" panose="02020603050405020304" pitchFamily="18" charset="0"/>
              </a:rPr>
              <a:t>Matthíasdóttir</a:t>
            </a:r>
            <a:r>
              <a:rPr lang="en-US" sz="1200" dirty="0">
                <a:latin typeface="Times New Roman" panose="02020603050405020304" pitchFamily="18" charset="0"/>
                <a:cs typeface="Times New Roman" panose="02020603050405020304" pitchFamily="18" charset="0"/>
              </a:rPr>
              <a:t>, Á. (2007). Online Data Collection in Academic research: Advantages and Limitations. British Journal of Educational Technology, [online] 38(4), pp.574–582. Available at: </a:t>
            </a:r>
            <a:r>
              <a:rPr lang="en-US" sz="1200" dirty="0">
                <a:latin typeface="Times New Roman" panose="02020603050405020304" pitchFamily="18" charset="0"/>
                <a:cs typeface="Times New Roman" panose="02020603050405020304" pitchFamily="18" charset="0"/>
                <a:hlinkClick r:id="rId3"/>
              </a:rPr>
              <a:t>https://bera-journals.onlinelibrary.wiley.com/</a:t>
            </a:r>
            <a:r>
              <a:rPr lang="en-US" sz="1200" dirty="0" err="1">
                <a:latin typeface="Times New Roman" panose="02020603050405020304" pitchFamily="18" charset="0"/>
                <a:cs typeface="Times New Roman" panose="02020603050405020304" pitchFamily="18" charset="0"/>
                <a:hlinkClick r:id="rId3"/>
              </a:rPr>
              <a:t>doi</a:t>
            </a:r>
            <a:r>
              <a:rPr lang="en-US" sz="1200" dirty="0">
                <a:latin typeface="Times New Roman" panose="02020603050405020304" pitchFamily="18" charset="0"/>
                <a:cs typeface="Times New Roman" panose="02020603050405020304" pitchFamily="18" charset="0"/>
                <a:hlinkClick r:id="rId3"/>
              </a:rPr>
              <a:t>/full/10.1111/j.1467-8535.2006.00638.x?saml_referrer.Moral-García,</a:t>
            </a:r>
          </a:p>
          <a:p>
            <a:r>
              <a:rPr lang="en-GB" sz="1200" dirty="0">
                <a:latin typeface="Times New Roman" panose="02020603050405020304" pitchFamily="18" charset="0"/>
                <a:cs typeface="Times New Roman" panose="02020603050405020304" pitchFamily="18" charset="0"/>
              </a:rPr>
              <a:t> J.E., </a:t>
            </a:r>
            <a:r>
              <a:rPr lang="en-GB" sz="1200" dirty="0" err="1">
                <a:latin typeface="Times New Roman" panose="02020603050405020304" pitchFamily="18" charset="0"/>
                <a:cs typeface="Times New Roman" panose="02020603050405020304" pitchFamily="18" charset="0"/>
              </a:rPr>
              <a:t>Agraso</a:t>
            </a:r>
            <a:r>
              <a:rPr lang="en-GB" sz="1200" dirty="0">
                <a:latin typeface="Times New Roman" panose="02020603050405020304" pitchFamily="18" charset="0"/>
                <a:cs typeface="Times New Roman" panose="02020603050405020304" pitchFamily="18" charset="0"/>
              </a:rPr>
              <a:t>-López, A.D., Ramos-Morcillo, A.J., Jiménez, A. and Jiménez-</a:t>
            </a:r>
            <a:r>
              <a:rPr lang="en-GB" sz="1200" dirty="0" err="1">
                <a:latin typeface="Times New Roman" panose="02020603050405020304" pitchFamily="18" charset="0"/>
                <a:cs typeface="Times New Roman" panose="02020603050405020304" pitchFamily="18" charset="0"/>
              </a:rPr>
              <a:t>Eguizábal</a:t>
            </a:r>
            <a:r>
              <a:rPr lang="en-GB" sz="1200" dirty="0">
                <a:latin typeface="Times New Roman" panose="02020603050405020304" pitchFamily="18" charset="0"/>
                <a:cs typeface="Times New Roman" panose="02020603050405020304" pitchFamily="18" charset="0"/>
              </a:rPr>
              <a:t>, A. (2020). The Influence of Physical Activity, Diet, Weight Status and Substance Abuse on Students’ Self-Perceived Health. International Journal of Environmental Research and Public Health, [online] 17(4), p.1387. </a:t>
            </a:r>
            <a:r>
              <a:rPr lang="en-GB" sz="1200" dirty="0" err="1">
                <a:latin typeface="Times New Roman" panose="02020603050405020304" pitchFamily="18"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4"/>
              </a:rPr>
              <a:t>https://doi.org/10.3390/ijerph17041387.Musmade, P.B.,</a:t>
            </a:r>
          </a:p>
          <a:p>
            <a:r>
              <a:rPr lang="en-GB" sz="1200" dirty="0">
                <a:latin typeface="Times New Roman" panose="02020603050405020304" pitchFamily="18" charset="0"/>
                <a:cs typeface="Times New Roman" panose="02020603050405020304" pitchFamily="18" charset="0"/>
              </a:rPr>
              <a:t> Nijhawan, L.P., Udupa, N., </a:t>
            </a:r>
            <a:r>
              <a:rPr lang="en-GB" sz="1200" dirty="0" err="1">
                <a:latin typeface="Times New Roman" panose="02020603050405020304" pitchFamily="18" charset="0"/>
                <a:cs typeface="Times New Roman" panose="02020603050405020304" pitchFamily="18" charset="0"/>
              </a:rPr>
              <a:t>Bairy</a:t>
            </a:r>
            <a:r>
              <a:rPr lang="en-GB" sz="1200" dirty="0">
                <a:latin typeface="Times New Roman" panose="02020603050405020304" pitchFamily="18" charset="0"/>
                <a:cs typeface="Times New Roman" panose="02020603050405020304" pitchFamily="18" charset="0"/>
              </a:rPr>
              <a:t>, K., Bhat, K., </a:t>
            </a:r>
            <a:r>
              <a:rPr lang="en-GB" sz="1200" dirty="0" err="1">
                <a:latin typeface="Times New Roman" panose="02020603050405020304" pitchFamily="18" charset="0"/>
                <a:cs typeface="Times New Roman" panose="02020603050405020304" pitchFamily="18" charset="0"/>
              </a:rPr>
              <a:t>Janodia</a:t>
            </a:r>
            <a:r>
              <a:rPr lang="en-GB" sz="1200" dirty="0">
                <a:latin typeface="Times New Roman" panose="02020603050405020304" pitchFamily="18" charset="0"/>
                <a:cs typeface="Times New Roman" panose="02020603050405020304" pitchFamily="18" charset="0"/>
              </a:rPr>
              <a:t>, M. and </a:t>
            </a:r>
            <a:r>
              <a:rPr lang="en-GB" sz="1200" dirty="0" err="1">
                <a:latin typeface="Times New Roman" panose="02020603050405020304" pitchFamily="18" charset="0"/>
                <a:cs typeface="Times New Roman" panose="02020603050405020304" pitchFamily="18" charset="0"/>
              </a:rPr>
              <a:t>Muddukrishna</a:t>
            </a:r>
            <a:r>
              <a:rPr lang="en-GB" sz="1200" dirty="0">
                <a:latin typeface="Times New Roman" panose="02020603050405020304" pitchFamily="18" charset="0"/>
                <a:cs typeface="Times New Roman" panose="02020603050405020304" pitchFamily="18" charset="0"/>
              </a:rPr>
              <a:t>, B. (2013). Informed Consent: Issues and Challenges. Journal of Advanced Pharmaceutical Technology &amp; Research, [online] 4(3), p.134. </a:t>
            </a:r>
            <a:r>
              <a:rPr lang="en-GB" sz="1200" dirty="0" err="1">
                <a:latin typeface="Times New Roman" panose="02020603050405020304" pitchFamily="18"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5"/>
              </a:rPr>
              <a:t>https://doi.org/10.4103/2231-4040.116779.</a:t>
            </a:r>
          </a:p>
          <a:p>
            <a:r>
              <a:rPr lang="en-US" sz="1200" dirty="0">
                <a:latin typeface="Times New Roman" panose="02020603050405020304" pitchFamily="18" charset="0"/>
                <a:cs typeface="Times New Roman" panose="02020603050405020304" pitchFamily="18" charset="0"/>
              </a:rPr>
              <a:t>Stash, S. and Hannum, E. (2001). Who Goes to School? Educational Stratification by Gender, Caste, and Ethnicity in Nepal. Comparative Education Review, 45(3), pp.354–378. </a:t>
            </a:r>
            <a:r>
              <a:rPr lang="en-US" sz="1200" dirty="0" err="1">
                <a:latin typeface="Times New Roman" panose="02020603050405020304" pitchFamily="18" charset="0"/>
                <a:cs typeface="Times New Roman" panose="02020603050405020304" pitchFamily="18" charset="0"/>
              </a:rPr>
              <a:t>doi</a:t>
            </a:r>
            <a:r>
              <a:rPr lang="en-US" sz="12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hlinkClick r:id="rId6"/>
              </a:rPr>
              <a:t>https://doi.org/10.1086/447676.</a:t>
            </a:r>
          </a:p>
          <a:p>
            <a:r>
              <a:rPr lang="en-US" sz="1200" dirty="0">
                <a:latin typeface="Times New Roman" panose="02020603050405020304" pitchFamily="18" charset="0"/>
                <a:cs typeface="Times New Roman" panose="02020603050405020304" pitchFamily="18" charset="0"/>
              </a:rPr>
              <a:t>Tang, Q.-Y. and Zhang, C.-X. (2012).Data Processing System (DPS) software with experimental design, statistical analysis and data mining developed for use in entomological research. Insect Science, 20(2), pp.254–260. </a:t>
            </a:r>
            <a:r>
              <a:rPr lang="en-US" sz="1200" dirty="0" err="1">
                <a:latin typeface="Times New Roman" panose="02020603050405020304" pitchFamily="18" charset="0"/>
                <a:cs typeface="Times New Roman" panose="02020603050405020304" pitchFamily="18" charset="0"/>
              </a:rPr>
              <a:t>doi</a:t>
            </a:r>
            <a:r>
              <a:rPr lang="en-US" sz="1200"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hlinkClick r:id="rId7"/>
              </a:rPr>
              <a:t>https://doi.org/10.1111/j.1744-7917.2012.01519.x.</a:t>
            </a:r>
          </a:p>
          <a:p>
            <a:r>
              <a:rPr lang="en-GB" sz="1200" dirty="0" err="1">
                <a:latin typeface="Times New Roman" panose="02020603050405020304" pitchFamily="18" charset="0"/>
                <a:cs typeface="Times New Roman" panose="02020603050405020304" pitchFamily="18" charset="0"/>
              </a:rPr>
              <a:t>Watzlaf</a:t>
            </a:r>
            <a:r>
              <a:rPr lang="en-GB" sz="1200" dirty="0">
                <a:latin typeface="Times New Roman" panose="02020603050405020304" pitchFamily="18" charset="0"/>
                <a:cs typeface="Times New Roman" panose="02020603050405020304" pitchFamily="18" charset="0"/>
              </a:rPr>
              <a:t>, V.J.M., Zhou, L., </a:t>
            </a:r>
            <a:r>
              <a:rPr lang="en-GB" sz="1200" dirty="0" err="1">
                <a:latin typeface="Times New Roman" panose="02020603050405020304" pitchFamily="18" charset="0"/>
                <a:cs typeface="Times New Roman" panose="02020603050405020304" pitchFamily="18" charset="0"/>
              </a:rPr>
              <a:t>DeAlmeida</a:t>
            </a:r>
            <a:r>
              <a:rPr lang="en-GB" sz="1200" dirty="0">
                <a:latin typeface="Times New Roman" panose="02020603050405020304" pitchFamily="18" charset="0"/>
                <a:cs typeface="Times New Roman" panose="02020603050405020304" pitchFamily="18" charset="0"/>
              </a:rPr>
              <a:t>, D.R. and Hartman, L.M. (2017). A Systematic Review of Research Studies Examining Telehealth Privacy and Security Practices Used By Healthcare Providers. International Journal of Telerehabilitation, 9(2), pp.39–58. </a:t>
            </a:r>
            <a:r>
              <a:rPr lang="en-GB" sz="1200" dirty="0" err="1">
                <a:latin typeface="Times New Roman" panose="02020603050405020304" pitchFamily="18"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8"/>
              </a:rPr>
              <a:t>https://doi.org/10.5195/ijt.2017.6231.</a:t>
            </a:r>
          </a:p>
          <a:p>
            <a:r>
              <a:rPr lang="en-GB" sz="1200" dirty="0">
                <a:latin typeface="Times New Roman" panose="02020603050405020304" pitchFamily="18" charset="0"/>
                <a:cs typeface="Times New Roman" panose="02020603050405020304" pitchFamily="18" charset="0"/>
              </a:rPr>
              <a:t>Whitt-Glover, M.C., Taylor, W.C., Floyd, M.F., Yore, M.M., Yancey, A.K. and Matthews, C.E. (2009). Disparities in Physical Activity and Sedentary </a:t>
            </a:r>
            <a:r>
              <a:rPr lang="en-GB" sz="1200" dirty="0" err="1">
                <a:latin typeface="Times New Roman" panose="02020603050405020304" pitchFamily="18" charset="0"/>
                <a:cs typeface="Times New Roman" panose="02020603050405020304" pitchFamily="18" charset="0"/>
              </a:rPr>
              <a:t>Behaviors</a:t>
            </a:r>
            <a:r>
              <a:rPr lang="en-GB" sz="1200" dirty="0">
                <a:latin typeface="Times New Roman" panose="02020603050405020304" pitchFamily="18" charset="0"/>
                <a:cs typeface="Times New Roman" panose="02020603050405020304" pitchFamily="18" charset="0"/>
              </a:rPr>
              <a:t> Among US Children and Adolescents: Prevalence, Correlates, and Intervention Implications. Journal of Public Health Policy, 30(S1), pp.S309–S334. </a:t>
            </a:r>
            <a:r>
              <a:rPr lang="en-GB" sz="1200" dirty="0" err="1">
                <a:latin typeface="Times New Roman" panose="02020603050405020304" pitchFamily="18"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hlinkClick r:id="rId9"/>
              </a:rPr>
              <a:t>https://doi.org/10.1057/jphp.2008.46.</a:t>
            </a: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9242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C99F2-BD12-A10A-774F-76DE548D6181}"/>
              </a:ext>
            </a:extLst>
          </p:cNvPr>
          <p:cNvSpPr>
            <a:spLocks noGrp="1"/>
          </p:cNvSpPr>
          <p:nvPr>
            <p:ph type="title"/>
          </p:nvPr>
        </p:nvSpPr>
        <p:spPr>
          <a:xfrm>
            <a:off x="838200" y="222423"/>
            <a:ext cx="10515600" cy="815545"/>
          </a:xfrm>
          <a:solidFill>
            <a:schemeClr val="accent1">
              <a:lumMod val="20000"/>
              <a:lumOff val="80000"/>
            </a:schemeClr>
          </a:solidFill>
        </p:spPr>
        <p:txBody>
          <a:bodyPr/>
          <a:lstStyle/>
          <a:p>
            <a:r>
              <a:rPr lang="en-US" b="1" dirty="0"/>
              <a:t>References</a:t>
            </a:r>
          </a:p>
        </p:txBody>
      </p:sp>
      <p:sp>
        <p:nvSpPr>
          <p:cNvPr id="3" name="Content Placeholder 2">
            <a:extLst>
              <a:ext uri="{FF2B5EF4-FFF2-40B4-BE49-F238E27FC236}">
                <a16:creationId xmlns:a16="http://schemas.microsoft.com/office/drawing/2014/main" id="{080FB669-92A2-F56A-22A1-2A52AB488337}"/>
              </a:ext>
            </a:extLst>
          </p:cNvPr>
          <p:cNvSpPr>
            <a:spLocks noGrp="1"/>
          </p:cNvSpPr>
          <p:nvPr>
            <p:ph idx="1"/>
          </p:nvPr>
        </p:nvSpPr>
        <p:spPr>
          <a:xfrm>
            <a:off x="838199" y="1606378"/>
            <a:ext cx="10678297" cy="4930346"/>
          </a:xfrm>
          <a:solidFill>
            <a:schemeClr val="accent1">
              <a:lumMod val="20000"/>
              <a:lumOff val="80000"/>
            </a:schemeClr>
          </a:solidFill>
        </p:spPr>
        <p:txBody>
          <a:bodyPr>
            <a:noAutofit/>
          </a:bodyPr>
          <a:lstStyle/>
          <a:p>
            <a:pPr>
              <a:lnSpc>
                <a:spcPct val="150000"/>
              </a:lnSpc>
            </a:pPr>
            <a:r>
              <a:rPr lang="en-US" sz="1200" dirty="0">
                <a:effectLst/>
                <a:latin typeface="Times New Roman" panose="02020603050405020304" pitchFamily="18" charset="0"/>
                <a:cs typeface="Times New Roman" panose="02020603050405020304" pitchFamily="18" charset="0"/>
              </a:rPr>
              <a:t>Administrator (n.d.). </a:t>
            </a:r>
            <a:r>
              <a:rPr lang="en-US" sz="1200" i="1" dirty="0">
                <a:effectLst/>
                <a:latin typeface="Times New Roman" panose="02020603050405020304" pitchFamily="18" charset="0"/>
                <a:cs typeface="Times New Roman" panose="02020603050405020304" pitchFamily="18" charset="0"/>
              </a:rPr>
              <a:t>Assessment of physical inactivity and perceived barriers to physical activity among health college students, south-western Saudi Arabia</a:t>
            </a:r>
            <a:r>
              <a:rPr lang="en-US" sz="1200" dirty="0">
                <a:effectLst/>
                <a:latin typeface="Times New Roman" panose="02020603050405020304" pitchFamily="18" charset="0"/>
                <a:cs typeface="Times New Roman" panose="02020603050405020304" pitchFamily="18" charset="0"/>
              </a:rPr>
              <a:t>. [online] World Health Organization - Regional Office for the Eastern Mediterranean. Available at: </a:t>
            </a:r>
            <a:r>
              <a:rPr lang="en-US" sz="1200" dirty="0">
                <a:effectLst/>
                <a:latin typeface="Times New Roman" panose="02020603050405020304" pitchFamily="18" charset="0"/>
                <a:cs typeface="Times New Roman" panose="02020603050405020304" pitchFamily="18" charset="0"/>
                <a:hlinkClick r:id="rId2"/>
              </a:rPr>
              <a:t>https://www.emro.who.int/emhj-vol-20-2014/volume-20-issue-10/assessment-of-physical-inactivity-and-perceived-barriers-to-physical-activity-among-health-college-students-south-western-saudi-arabia.html</a:t>
            </a:r>
            <a:r>
              <a:rPr lang="en-US" sz="1200" dirty="0">
                <a:effectLst/>
                <a:latin typeface="Times New Roman" panose="02020603050405020304" pitchFamily="18" charset="0"/>
                <a:cs typeface="Times New Roman" panose="02020603050405020304" pitchFamily="18" charset="0"/>
              </a:rPr>
              <a:t>. </a:t>
            </a:r>
          </a:p>
          <a:p>
            <a:pPr>
              <a:lnSpc>
                <a:spcPct val="150000"/>
              </a:lnSpc>
            </a:pPr>
            <a:r>
              <a:rPr lang="en-US" sz="1200" dirty="0">
                <a:effectLst/>
                <a:latin typeface="Times New Roman" panose="02020603050405020304" pitchFamily="18" charset="0"/>
                <a:cs typeface="Times New Roman" panose="02020603050405020304" pitchFamily="18" charset="0"/>
              </a:rPr>
              <a:t>Bailey, C.P., Lowry, M., Napolitano, M., Hoban, M.T., </a:t>
            </a:r>
            <a:r>
              <a:rPr lang="en-US" sz="1200" dirty="0" err="1">
                <a:effectLst/>
                <a:latin typeface="Times New Roman" panose="02020603050405020304" pitchFamily="18" charset="0"/>
                <a:cs typeface="Times New Roman" panose="02020603050405020304" pitchFamily="18" charset="0"/>
              </a:rPr>
              <a:t>Kukich</a:t>
            </a:r>
            <a:r>
              <a:rPr lang="en-US" sz="1200" dirty="0">
                <a:effectLst/>
                <a:latin typeface="Times New Roman" panose="02020603050405020304" pitchFamily="18" charset="0"/>
                <a:cs typeface="Times New Roman" panose="02020603050405020304" pitchFamily="18" charset="0"/>
              </a:rPr>
              <a:t>, C. and </a:t>
            </a:r>
            <a:r>
              <a:rPr lang="en-US" sz="1200" dirty="0" err="1">
                <a:effectLst/>
                <a:latin typeface="Times New Roman" panose="02020603050405020304" pitchFamily="18" charset="0"/>
                <a:cs typeface="Times New Roman" panose="02020603050405020304" pitchFamily="18" charset="0"/>
              </a:rPr>
              <a:t>Perna</a:t>
            </a:r>
            <a:r>
              <a:rPr lang="en-US" sz="1200" dirty="0">
                <a:effectLst/>
                <a:latin typeface="Times New Roman" panose="02020603050405020304" pitchFamily="18" charset="0"/>
                <a:cs typeface="Times New Roman" panose="02020603050405020304" pitchFamily="18" charset="0"/>
              </a:rPr>
              <a:t>, F.M. (2022). Prevalence of Physical Activity Requirements Among US Colleges/Universities Participating in the American College Health Association-National College Health Assessment II. </a:t>
            </a:r>
            <a:r>
              <a:rPr lang="en-US" sz="1200" i="1" dirty="0">
                <a:effectLst/>
                <a:latin typeface="Times New Roman" panose="02020603050405020304" pitchFamily="18" charset="0"/>
                <a:cs typeface="Times New Roman" panose="02020603050405020304" pitchFamily="18" charset="0"/>
              </a:rPr>
              <a:t>INQUIRY: The Journal of Health Care Organization, Provision, and Financing</a:t>
            </a:r>
            <a:r>
              <a:rPr lang="en-US" sz="1200" dirty="0">
                <a:effectLst/>
                <a:latin typeface="Times New Roman" panose="02020603050405020304" pitchFamily="18" charset="0"/>
                <a:cs typeface="Times New Roman" panose="02020603050405020304" pitchFamily="18" charset="0"/>
              </a:rPr>
              <a:t>, 59, p.004695802210878. </a:t>
            </a:r>
            <a:r>
              <a:rPr lang="en-US" sz="1200" dirty="0" err="1">
                <a:effectLst/>
                <a:latin typeface="Times New Roman" panose="02020603050405020304" pitchFamily="18" charset="0"/>
                <a:cs typeface="Times New Roman" panose="02020603050405020304" pitchFamily="18" charset="0"/>
              </a:rPr>
              <a:t>doi</a:t>
            </a:r>
            <a:r>
              <a:rPr lang="en-US" sz="120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hlinkClick r:id="rId3"/>
              </a:rPr>
              <a:t>https://doi.org/10.1177/00469580221087891</a:t>
            </a:r>
            <a:r>
              <a:rPr lang="en-US" sz="1200" dirty="0">
                <a:effectLst/>
                <a:latin typeface="Times New Roman" panose="02020603050405020304" pitchFamily="18" charset="0"/>
                <a:cs typeface="Times New Roman" panose="02020603050405020304" pitchFamily="18" charset="0"/>
              </a:rPr>
              <a:t> .</a:t>
            </a:r>
          </a:p>
          <a:p>
            <a:pPr>
              <a:lnSpc>
                <a:spcPct val="150000"/>
              </a:lnSpc>
            </a:pPr>
            <a:r>
              <a:rPr lang="en-US" sz="1200" dirty="0">
                <a:effectLst/>
                <a:latin typeface="Times New Roman" panose="02020603050405020304" pitchFamily="18" charset="0"/>
                <a:cs typeface="Times New Roman" panose="02020603050405020304" pitchFamily="18" charset="0"/>
              </a:rPr>
              <a:t>Cooke, R. and Jones, A. (2017). Recruiting adult participants to physical activity intervention studies using sport: a systematic review. </a:t>
            </a:r>
            <a:r>
              <a:rPr lang="en-US" sz="1200" i="1" dirty="0">
                <a:effectLst/>
                <a:latin typeface="Times New Roman" panose="02020603050405020304" pitchFamily="18" charset="0"/>
                <a:cs typeface="Times New Roman" panose="02020603050405020304" pitchFamily="18" charset="0"/>
              </a:rPr>
              <a:t>BMJ Open Sport &amp; Exercise Medicine</a:t>
            </a:r>
            <a:r>
              <a:rPr lang="en-US" sz="1200" dirty="0">
                <a:effectLst/>
                <a:latin typeface="Times New Roman" panose="02020603050405020304" pitchFamily="18" charset="0"/>
                <a:cs typeface="Times New Roman" panose="02020603050405020304" pitchFamily="18" charset="0"/>
              </a:rPr>
              <a:t>, 3(1), p.e000231. </a:t>
            </a:r>
            <a:r>
              <a:rPr lang="en-US" sz="1200" dirty="0" err="1">
                <a:effectLst/>
                <a:latin typeface="Times New Roman" panose="02020603050405020304" pitchFamily="18" charset="0"/>
                <a:cs typeface="Times New Roman" panose="02020603050405020304" pitchFamily="18" charset="0"/>
              </a:rPr>
              <a:t>doi</a:t>
            </a:r>
            <a:r>
              <a:rPr lang="en-US" sz="120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hlinkClick r:id="rId4"/>
              </a:rPr>
              <a:t>https://doi.org/10.1136/bmjsem-2017-000231</a:t>
            </a:r>
            <a:r>
              <a:rPr lang="en-US" sz="1200" dirty="0">
                <a:effectLst/>
                <a:latin typeface="Times New Roman" panose="02020603050405020304" pitchFamily="18" charset="0"/>
                <a:cs typeface="Times New Roman" panose="02020603050405020304" pitchFamily="18" charset="0"/>
              </a:rPr>
              <a:t> .</a:t>
            </a:r>
          </a:p>
          <a:p>
            <a:pPr>
              <a:lnSpc>
                <a:spcPct val="150000"/>
              </a:lnSpc>
            </a:pPr>
            <a:r>
              <a:rPr lang="en-US" sz="1200" dirty="0" err="1">
                <a:effectLst/>
                <a:latin typeface="Times New Roman" panose="02020603050405020304" pitchFamily="18" charset="0"/>
                <a:cs typeface="Times New Roman" panose="02020603050405020304" pitchFamily="18" charset="0"/>
              </a:rPr>
              <a:t>Grasdalsmoen</a:t>
            </a:r>
            <a:r>
              <a:rPr lang="en-US" sz="1200" dirty="0">
                <a:effectLst/>
                <a:latin typeface="Times New Roman" panose="02020603050405020304" pitchFamily="18" charset="0"/>
                <a:cs typeface="Times New Roman" panose="02020603050405020304" pitchFamily="18" charset="0"/>
              </a:rPr>
              <a:t>, M., Eriksen, H.R., </a:t>
            </a:r>
            <a:r>
              <a:rPr lang="en-US" sz="1200" dirty="0" err="1">
                <a:effectLst/>
                <a:latin typeface="Times New Roman" panose="02020603050405020304" pitchFamily="18" charset="0"/>
                <a:cs typeface="Times New Roman" panose="02020603050405020304" pitchFamily="18" charset="0"/>
              </a:rPr>
              <a:t>Lønning</a:t>
            </a:r>
            <a:r>
              <a:rPr lang="en-US" sz="1200" dirty="0">
                <a:effectLst/>
                <a:latin typeface="Times New Roman" panose="02020603050405020304" pitchFamily="18" charset="0"/>
                <a:cs typeface="Times New Roman" panose="02020603050405020304" pitchFamily="18" charset="0"/>
              </a:rPr>
              <a:t>, K.J. and Sivertsen, B. (2019). Physical exercise and body-mass index in young adults: a national survey of Norwegian university students. </a:t>
            </a:r>
            <a:r>
              <a:rPr lang="en-US" sz="1200" i="1" dirty="0">
                <a:effectLst/>
                <a:latin typeface="Times New Roman" panose="02020603050405020304" pitchFamily="18" charset="0"/>
                <a:cs typeface="Times New Roman" panose="02020603050405020304" pitchFamily="18" charset="0"/>
              </a:rPr>
              <a:t>BMC Public Health</a:t>
            </a:r>
            <a:r>
              <a:rPr lang="en-US" sz="1200" dirty="0">
                <a:effectLst/>
                <a:latin typeface="Times New Roman" panose="02020603050405020304" pitchFamily="18" charset="0"/>
                <a:cs typeface="Times New Roman" panose="02020603050405020304" pitchFamily="18" charset="0"/>
              </a:rPr>
              <a:t>, 19(1). </a:t>
            </a:r>
            <a:r>
              <a:rPr lang="en-US" sz="1200" dirty="0" err="1">
                <a:effectLst/>
                <a:latin typeface="Times New Roman" panose="02020603050405020304" pitchFamily="18" charset="0"/>
                <a:cs typeface="Times New Roman" panose="02020603050405020304" pitchFamily="18" charset="0"/>
              </a:rPr>
              <a:t>doi</a:t>
            </a:r>
            <a:r>
              <a:rPr lang="en-US" sz="120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hlinkClick r:id="rId5"/>
              </a:rPr>
              <a:t>https://doi.org/10.1186/s12889-019-7650-z</a:t>
            </a:r>
            <a:r>
              <a:rPr lang="en-US" sz="1200" dirty="0">
                <a:effectLst/>
                <a:latin typeface="Times New Roman" panose="02020603050405020304" pitchFamily="18" charset="0"/>
                <a:cs typeface="Times New Roman" panose="02020603050405020304" pitchFamily="18" charset="0"/>
              </a:rPr>
              <a:t> .</a:t>
            </a:r>
          </a:p>
          <a:p>
            <a:pPr>
              <a:lnSpc>
                <a:spcPct val="150000"/>
              </a:lnSpc>
            </a:pPr>
            <a:r>
              <a:rPr lang="en-US" sz="1200" dirty="0">
                <a:effectLst/>
                <a:latin typeface="Times New Roman" panose="02020603050405020304" pitchFamily="18" charset="0"/>
                <a:cs typeface="Times New Roman" panose="02020603050405020304" pitchFamily="18" charset="0"/>
              </a:rPr>
              <a:t>Sallis, J.F. (2010). Measuring Physical Activity. </a:t>
            </a:r>
            <a:r>
              <a:rPr lang="en-US" sz="1200" i="1" dirty="0">
                <a:effectLst/>
                <a:latin typeface="Times New Roman" panose="02020603050405020304" pitchFamily="18" charset="0"/>
                <a:cs typeface="Times New Roman" panose="02020603050405020304" pitchFamily="18" charset="0"/>
              </a:rPr>
              <a:t>Journal of Public Health Management and Practice</a:t>
            </a:r>
            <a:r>
              <a:rPr lang="en-US" sz="1200" dirty="0">
                <a:effectLst/>
                <a:latin typeface="Times New Roman" panose="02020603050405020304" pitchFamily="18" charset="0"/>
                <a:cs typeface="Times New Roman" panose="02020603050405020304" pitchFamily="18" charset="0"/>
              </a:rPr>
              <a:t>, [online] 16(5), pp.404–410. </a:t>
            </a:r>
            <a:r>
              <a:rPr lang="en-US" sz="1200" dirty="0" err="1">
                <a:effectLst/>
                <a:latin typeface="Times New Roman" panose="02020603050405020304" pitchFamily="18" charset="0"/>
                <a:cs typeface="Times New Roman" panose="02020603050405020304" pitchFamily="18" charset="0"/>
              </a:rPr>
              <a:t>doi</a:t>
            </a:r>
            <a:r>
              <a:rPr lang="en-US" sz="1200" dirty="0">
                <a:effectLst/>
                <a:latin typeface="Times New Roman" panose="02020603050405020304" pitchFamily="18" charset="0"/>
                <a:cs typeface="Times New Roman" panose="02020603050405020304" pitchFamily="18" charset="0"/>
              </a:rPr>
              <a:t>: </a:t>
            </a:r>
            <a:r>
              <a:rPr lang="en-US" sz="1200" dirty="0">
                <a:effectLst/>
                <a:latin typeface="Times New Roman" panose="02020603050405020304" pitchFamily="18" charset="0"/>
                <a:cs typeface="Times New Roman" panose="02020603050405020304" pitchFamily="18" charset="0"/>
                <a:hlinkClick r:id="rId6"/>
              </a:rPr>
              <a:t>https://doi.org/10.1097/phh.0b013e3181d52804</a:t>
            </a:r>
            <a:r>
              <a:rPr lang="en-US" sz="1200" dirty="0">
                <a:effectLst/>
                <a:latin typeface="Times New Roman" panose="02020603050405020304" pitchFamily="18" charset="0"/>
                <a:cs typeface="Times New Roman" panose="02020603050405020304" pitchFamily="18" charset="0"/>
              </a:rPr>
              <a:t> .</a:t>
            </a:r>
          </a:p>
          <a:p>
            <a:pPr>
              <a:lnSpc>
                <a:spcPct val="150000"/>
              </a:lnSpc>
            </a:pPr>
            <a:r>
              <a:rPr lang="en-US" sz="1200" dirty="0">
                <a:latin typeface="Arial" panose="020B0604020202020204" pitchFamily="34" charset="0"/>
                <a:cs typeface="Arial" panose="020B0604020202020204" pitchFamily="34" charset="0"/>
              </a:rPr>
              <a:t>Ashton, L.M., </a:t>
            </a:r>
            <a:r>
              <a:rPr lang="en-US" sz="1200" dirty="0" err="1">
                <a:latin typeface="Arial" panose="020B0604020202020204" pitchFamily="34" charset="0"/>
                <a:cs typeface="Arial" panose="020B0604020202020204" pitchFamily="34" charset="0"/>
              </a:rPr>
              <a:t>Hutchesson</a:t>
            </a:r>
            <a:r>
              <a:rPr lang="en-US" sz="1200" dirty="0">
                <a:latin typeface="Arial" panose="020B0604020202020204" pitchFamily="34" charset="0"/>
                <a:cs typeface="Arial" panose="020B0604020202020204" pitchFamily="34" charset="0"/>
              </a:rPr>
              <a:t>, M.J., Rollo, M.E., Morgan, P.J. and Collins, C.E. (2016). Motivators and Barriers to Engaging in Healthy Eating and Physical Activity. American Journal of Men’s Health, 11(2), pp.330–343. </a:t>
            </a:r>
            <a:r>
              <a:rPr lang="en-US" sz="1200" dirty="0" err="1">
                <a:latin typeface="Arial" panose="020B0604020202020204" pitchFamily="34" charset="0"/>
                <a:cs typeface="Arial" panose="020B0604020202020204" pitchFamily="34" charset="0"/>
              </a:rPr>
              <a:t>doi</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7"/>
              </a:rPr>
              <a:t>https://doi.org/10.1177/1557988316680936.</a:t>
            </a:r>
          </a:p>
          <a:p>
            <a:pPr>
              <a:lnSpc>
                <a:spcPct val="150000"/>
              </a:lnSpc>
            </a:pPr>
            <a:endParaRPr lang="en-US" sz="1200" dirty="0">
              <a:effectLst/>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4340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9F3A-8762-83DF-D839-B796A742683B}"/>
              </a:ext>
            </a:extLst>
          </p:cNvPr>
          <p:cNvSpPr>
            <a:spLocks noGrp="1"/>
          </p:cNvSpPr>
          <p:nvPr>
            <p:ph type="title"/>
          </p:nvPr>
        </p:nvSpPr>
        <p:spPr>
          <a:xfrm>
            <a:off x="838200" y="365125"/>
            <a:ext cx="10515600" cy="915035"/>
          </a:xfrm>
          <a:solidFill>
            <a:schemeClr val="accent1">
              <a:lumMod val="20000"/>
              <a:lumOff val="80000"/>
            </a:schemeClr>
          </a:solidFill>
        </p:spPr>
        <p:txBody>
          <a:bodyPr/>
          <a:lstStyle/>
          <a:p>
            <a:r>
              <a:rPr lang="en-US" dirty="0"/>
              <a:t>References</a:t>
            </a:r>
          </a:p>
        </p:txBody>
      </p:sp>
      <p:sp>
        <p:nvSpPr>
          <p:cNvPr id="3" name="Content Placeholder 2">
            <a:extLst>
              <a:ext uri="{FF2B5EF4-FFF2-40B4-BE49-F238E27FC236}">
                <a16:creationId xmlns:a16="http://schemas.microsoft.com/office/drawing/2014/main" id="{A4D9F73D-81DC-4D1C-932E-DE35F85C9BE0}"/>
              </a:ext>
            </a:extLst>
          </p:cNvPr>
          <p:cNvSpPr>
            <a:spLocks noGrp="1"/>
          </p:cNvSpPr>
          <p:nvPr>
            <p:ph idx="1"/>
          </p:nvPr>
        </p:nvSpPr>
        <p:spPr>
          <a:xfrm>
            <a:off x="838200" y="1487424"/>
            <a:ext cx="10515600" cy="4689539"/>
          </a:xfrm>
          <a:solidFill>
            <a:schemeClr val="accent1">
              <a:lumMod val="20000"/>
              <a:lumOff val="80000"/>
            </a:schemeClr>
          </a:solidFill>
        </p:spPr>
        <p:txBody>
          <a:bodyPr/>
          <a:lstStyle/>
          <a:p>
            <a:r>
              <a:rPr lang="en-US" sz="1200" dirty="0" err="1">
                <a:latin typeface="Arial" panose="020B0604020202020204" pitchFamily="34" charset="0"/>
                <a:cs typeface="Arial" panose="020B0604020202020204" pitchFamily="34" charset="0"/>
              </a:rPr>
              <a:t>Bedimo</a:t>
            </a:r>
            <a:r>
              <a:rPr lang="en-US" sz="1200" dirty="0">
                <a:latin typeface="Arial" panose="020B0604020202020204" pitchFamily="34" charset="0"/>
                <a:cs typeface="Arial" panose="020B0604020202020204" pitchFamily="34" charset="0"/>
              </a:rPr>
              <a:t>-Rung, A.L., </a:t>
            </a:r>
            <a:r>
              <a:rPr lang="en-US" sz="1200" dirty="0" err="1">
                <a:latin typeface="Arial" panose="020B0604020202020204" pitchFamily="34" charset="0"/>
                <a:cs typeface="Arial" panose="020B0604020202020204" pitchFamily="34" charset="0"/>
              </a:rPr>
              <a:t>Mowen</a:t>
            </a:r>
            <a:r>
              <a:rPr lang="en-US" sz="1200" dirty="0">
                <a:latin typeface="Arial" panose="020B0604020202020204" pitchFamily="34" charset="0"/>
                <a:cs typeface="Arial" panose="020B0604020202020204" pitchFamily="34" charset="0"/>
              </a:rPr>
              <a:t>, A.J. and Cohen, D.A. (2005). The significance of parks to physical activity and public health. American Journal o Preventive Medicine, [online] 28(2), pp.159–168. </a:t>
            </a:r>
            <a:r>
              <a:rPr lang="en-US" sz="1200" dirty="0" err="1">
                <a:latin typeface="Arial" panose="020B0604020202020204" pitchFamily="34" charset="0"/>
                <a:cs typeface="Arial" panose="020B0604020202020204" pitchFamily="34" charset="0"/>
              </a:rPr>
              <a:t>doi</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2"/>
              </a:rPr>
              <a:t>https://doi.org/10.1016/j.amepre.2004.10.024.Biddle, S.J.H. and Asare, M. (2011).</a:t>
            </a:r>
          </a:p>
          <a:p>
            <a:r>
              <a:rPr lang="en-GB" sz="1200" dirty="0" err="1">
                <a:latin typeface="Arial" panose="020B0604020202020204" pitchFamily="34" charset="0"/>
                <a:cs typeface="Arial" panose="020B0604020202020204" pitchFamily="34" charset="0"/>
              </a:rPr>
              <a:t>Cattuzzo</a:t>
            </a:r>
            <a:r>
              <a:rPr lang="en-GB" sz="1200" dirty="0">
                <a:latin typeface="Arial" panose="020B0604020202020204" pitchFamily="34" charset="0"/>
                <a:cs typeface="Arial" panose="020B0604020202020204" pitchFamily="34" charset="0"/>
              </a:rPr>
              <a:t>, M.T., dos Santos Henrique, R., </a:t>
            </a:r>
            <a:r>
              <a:rPr lang="en-GB" sz="1200" dirty="0" err="1">
                <a:latin typeface="Arial" panose="020B0604020202020204" pitchFamily="34" charset="0"/>
                <a:cs typeface="Arial" panose="020B0604020202020204" pitchFamily="34" charset="0"/>
              </a:rPr>
              <a:t>Ré</a:t>
            </a:r>
            <a:r>
              <a:rPr lang="en-GB" sz="1200" dirty="0">
                <a:latin typeface="Arial" panose="020B0604020202020204" pitchFamily="34" charset="0"/>
                <a:cs typeface="Arial" panose="020B0604020202020204" pitchFamily="34" charset="0"/>
              </a:rPr>
              <a:t>, A.H.N., de Oliveira, I.S., Melo, B.M., de Sousa Moura, M., de Araújo, R.C. and </a:t>
            </a:r>
            <a:r>
              <a:rPr lang="en-GB" sz="1200" dirty="0" err="1">
                <a:latin typeface="Arial" panose="020B0604020202020204" pitchFamily="34" charset="0"/>
                <a:cs typeface="Arial" panose="020B0604020202020204" pitchFamily="34" charset="0"/>
              </a:rPr>
              <a:t>Stodden</a:t>
            </a:r>
            <a:r>
              <a:rPr lang="en-GB" sz="1200" dirty="0">
                <a:latin typeface="Arial" panose="020B0604020202020204" pitchFamily="34" charset="0"/>
                <a:cs typeface="Arial" panose="020B0604020202020204" pitchFamily="34" charset="0"/>
              </a:rPr>
              <a:t>, D. (2016). Motor competence and health related physical fitness in youth: A systematic review. Journal of Science and Medicine in Sport, 19(2), pp.123–129.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3"/>
              </a:rPr>
              <a:t>https://doi.org/10.1016/j.jsams.2014.12.004.</a:t>
            </a:r>
          </a:p>
          <a:p>
            <a:r>
              <a:rPr lang="en-GB" sz="1200" dirty="0">
                <a:latin typeface="Arial" panose="020B0604020202020204" pitchFamily="34" charset="0"/>
                <a:cs typeface="Arial" panose="020B0604020202020204" pitchFamily="34" charset="0"/>
              </a:rPr>
              <a:t>Denniston, M.M., </a:t>
            </a:r>
            <a:r>
              <a:rPr lang="en-GB" sz="1200" dirty="0" err="1">
                <a:latin typeface="Arial" panose="020B0604020202020204" pitchFamily="34" charset="0"/>
                <a:cs typeface="Arial" panose="020B0604020202020204" pitchFamily="34" charset="0"/>
              </a:rPr>
              <a:t>Brener</a:t>
            </a:r>
            <a:r>
              <a:rPr lang="en-GB" sz="1200" dirty="0">
                <a:latin typeface="Arial" panose="020B0604020202020204" pitchFamily="34" charset="0"/>
                <a:cs typeface="Arial" panose="020B0604020202020204" pitchFamily="34" charset="0"/>
              </a:rPr>
              <a:t>, N.D., </a:t>
            </a:r>
            <a:r>
              <a:rPr lang="en-GB" sz="1200" dirty="0" err="1">
                <a:latin typeface="Arial" panose="020B0604020202020204" pitchFamily="34" charset="0"/>
                <a:cs typeface="Arial" panose="020B0604020202020204" pitchFamily="34" charset="0"/>
              </a:rPr>
              <a:t>Kann</a:t>
            </a:r>
            <a:r>
              <a:rPr lang="en-GB" sz="1200" dirty="0">
                <a:latin typeface="Arial" panose="020B0604020202020204" pitchFamily="34" charset="0"/>
                <a:cs typeface="Arial" panose="020B0604020202020204" pitchFamily="34" charset="0"/>
              </a:rPr>
              <a:t>, L., Eaton, D.K., McManus, T., Kyle, T.M., Roberts, A.M., Flint, K.H. and Ross, J.G. (2010). Comparison of paper-and-pencil versus Web administration of the Youth Risk </a:t>
            </a:r>
            <a:r>
              <a:rPr lang="en-GB" sz="1200" dirty="0" err="1">
                <a:latin typeface="Arial" panose="020B0604020202020204" pitchFamily="34" charset="0"/>
                <a:cs typeface="Arial" panose="020B0604020202020204" pitchFamily="34" charset="0"/>
              </a:rPr>
              <a:t>Behavior</a:t>
            </a:r>
            <a:r>
              <a:rPr lang="en-GB" sz="1200" dirty="0">
                <a:latin typeface="Arial" panose="020B0604020202020204" pitchFamily="34" charset="0"/>
                <a:cs typeface="Arial" panose="020B0604020202020204" pitchFamily="34" charset="0"/>
              </a:rPr>
              <a:t> Survey (YRBS): Participation, data quality, and perceived privacy and anonymity. Computers in Human </a:t>
            </a:r>
            <a:r>
              <a:rPr lang="en-GB" sz="1200" dirty="0" err="1">
                <a:latin typeface="Arial" panose="020B0604020202020204" pitchFamily="34" charset="0"/>
                <a:cs typeface="Arial" panose="020B0604020202020204" pitchFamily="34" charset="0"/>
              </a:rPr>
              <a:t>Behavior</a:t>
            </a:r>
            <a:r>
              <a:rPr lang="en-GB" sz="1200" dirty="0">
                <a:latin typeface="Arial" panose="020B0604020202020204" pitchFamily="34" charset="0"/>
                <a:cs typeface="Arial" panose="020B0604020202020204" pitchFamily="34" charset="0"/>
              </a:rPr>
              <a:t>, 26(5), pp.1054–1060.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4"/>
              </a:rPr>
              <a:t>https://doi.org/10.1016/j.chb.2010.03.006.</a:t>
            </a:r>
          </a:p>
          <a:p>
            <a:r>
              <a:rPr lang="en-GB" sz="1200" dirty="0" err="1">
                <a:latin typeface="Arial" panose="020B0604020202020204" pitchFamily="34" charset="0"/>
                <a:cs typeface="Arial" panose="020B0604020202020204" pitchFamily="34" charset="0"/>
              </a:rPr>
              <a:t>Hagströmer</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Oja</a:t>
            </a:r>
            <a:r>
              <a:rPr lang="en-GB" sz="1200" dirty="0">
                <a:latin typeface="Arial" panose="020B0604020202020204" pitchFamily="34" charset="0"/>
                <a:cs typeface="Arial" panose="020B0604020202020204" pitchFamily="34" charset="0"/>
              </a:rPr>
              <a:t>, P. and </a:t>
            </a:r>
            <a:r>
              <a:rPr lang="en-GB" sz="1200" dirty="0" err="1">
                <a:latin typeface="Arial" panose="020B0604020202020204" pitchFamily="34" charset="0"/>
                <a:cs typeface="Arial" panose="020B0604020202020204" pitchFamily="34" charset="0"/>
              </a:rPr>
              <a:t>Sjöström</a:t>
            </a:r>
            <a:r>
              <a:rPr lang="en-GB" sz="1200" dirty="0">
                <a:latin typeface="Arial" panose="020B0604020202020204" pitchFamily="34" charset="0"/>
                <a:cs typeface="Arial" panose="020B0604020202020204" pitchFamily="34" charset="0"/>
              </a:rPr>
              <a:t>, M. (2006). The International Physical Activity Questionnaire (IPAQ): a study of concurrent and construct validity. Public Health Nutrition, [online] 9(6), pp.755–762.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5"/>
              </a:rPr>
              <a:t>https://doi.org/10.1079/phn2005898.</a:t>
            </a:r>
          </a:p>
          <a:p>
            <a:pPr marL="0" indent="0">
              <a:buNone/>
            </a:pPr>
            <a:endParaRPr lang="en-GB" sz="1200" dirty="0">
              <a:latin typeface="Arial" panose="020B0604020202020204" pitchFamily="34" charset="0"/>
              <a:cs typeface="Arial" panose="020B0604020202020204" pitchFamily="34" charset="0"/>
              <a:hlinkClick r:id="rId3"/>
            </a:endParaRPr>
          </a:p>
          <a:p>
            <a:endParaRPr lang="en-US" sz="1200" dirty="0">
              <a:latin typeface="Arial" panose="020B0604020202020204" pitchFamily="34" charset="0"/>
              <a:cs typeface="Arial" panose="020B0604020202020204" pitchFamily="34" charset="0"/>
              <a:hlinkClick r:id="rId2"/>
            </a:endParaRPr>
          </a:p>
          <a:p>
            <a:endParaRPr lang="en-US" dirty="0"/>
          </a:p>
          <a:p>
            <a:pPr marL="0" indent="0">
              <a:buNone/>
            </a:pPr>
            <a:endParaRPr lang="en-US" dirty="0"/>
          </a:p>
        </p:txBody>
      </p:sp>
    </p:spTree>
    <p:extLst>
      <p:ext uri="{BB962C8B-B14F-4D97-AF65-F5344CB8AC3E}">
        <p14:creationId xmlns:p14="http://schemas.microsoft.com/office/powerpoint/2010/main" val="2758456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1904</TotalTime>
  <Words>2737</Words>
  <Application>Microsoft Macintosh PowerPoint</Application>
  <PresentationFormat>Widescreen</PresentationFormat>
  <Paragraphs>132</Paragraphs>
  <Slides>21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-webkit-standard</vt:lpstr>
      <vt:lpstr>Arial</vt:lpstr>
      <vt:lpstr>Avenir Next LT Pro</vt:lpstr>
      <vt:lpstr>Calibri</vt:lpstr>
      <vt:lpstr>Calibri Light</vt:lpstr>
      <vt:lpstr>Helvetica</vt:lpstr>
      <vt:lpstr>Symbol</vt:lpstr>
      <vt:lpstr>Times New Roman</vt:lpstr>
      <vt:lpstr>Office Theme</vt:lpstr>
      <vt:lpstr>                Practical Based Research</vt:lpstr>
      <vt:lpstr>INTRODUCTION</vt:lpstr>
      <vt:lpstr>Literature-Based Background </vt:lpstr>
      <vt:lpstr>Rationale</vt:lpstr>
      <vt:lpstr>Significance</vt:lpstr>
      <vt:lpstr>Proposed Research: Questions</vt:lpstr>
      <vt:lpstr>Aims of Proposed Research</vt:lpstr>
      <vt:lpstr> Objectives: </vt:lpstr>
      <vt:lpstr>Research Method Section</vt:lpstr>
      <vt:lpstr> LIMITATIONS</vt:lpstr>
      <vt:lpstr>Proposed Research Design</vt:lpstr>
      <vt:lpstr>Recruitment</vt:lpstr>
      <vt:lpstr>Sampling &amp; Study Participants</vt:lpstr>
      <vt:lpstr>     Materials/Data Collection         </vt:lpstr>
      <vt:lpstr>Proposed Data Analysis Technique: </vt:lpstr>
      <vt:lpstr>     Ethical Considerations: </vt:lpstr>
      <vt:lpstr>Implications of Research</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bhawna dagar</dc:creator>
  <cp:lastModifiedBy>bhawna dagar</cp:lastModifiedBy>
  <cp:revision>24</cp:revision>
  <dcterms:created xsi:type="dcterms:W3CDTF">2023-10-09T23:32:12Z</dcterms:created>
  <dcterms:modified xsi:type="dcterms:W3CDTF">2023-10-20T18:40:18Z</dcterms:modified>
</cp:coreProperties>
</file>