
<file path=[Content_Types].xml><?xml version="1.0" encoding="utf-8"?>
<Types xmlns="http://schemas.openxmlformats.org/package/2006/content-types">
  <Default Extension="bin" ContentType="application/vnd.openxmlformats-officedocument.oleObject"/>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5"/>
    <p:sldMasterId id="2147483650" r:id="rId6"/>
    <p:sldMasterId id="2147483656" r:id="rId7"/>
    <p:sldMasterId id="2147483664" r:id="rId8"/>
    <p:sldMasterId id="2147483667" r:id="rId9"/>
    <p:sldMasterId id="2147483671" r:id="rId10"/>
    <p:sldMasterId id="2147483675" r:id="rId11"/>
  </p:sldMasterIdLst>
  <p:notesMasterIdLst>
    <p:notesMasterId r:id="rId45"/>
  </p:notesMasterIdLst>
  <p:sldIdLst>
    <p:sldId id="256" r:id="rId12"/>
    <p:sldId id="257" r:id="rId13"/>
    <p:sldId id="258" r:id="rId14"/>
    <p:sldId id="259" r:id="rId15"/>
    <p:sldId id="260" r:id="rId16"/>
    <p:sldId id="261" r:id="rId17"/>
    <p:sldId id="262" r:id="rId18"/>
    <p:sldId id="263" r:id="rId19"/>
    <p:sldId id="264" r:id="rId20"/>
    <p:sldId id="265" r:id="rId21"/>
    <p:sldId id="266" r:id="rId22"/>
    <p:sldId id="267" r:id="rId23"/>
    <p:sldId id="268" r:id="rId24"/>
    <p:sldId id="269" r:id="rId25"/>
    <p:sldId id="270" r:id="rId26"/>
    <p:sldId id="271" r:id="rId27"/>
    <p:sldId id="272" r:id="rId28"/>
    <p:sldId id="273" r:id="rId29"/>
    <p:sldId id="274" r:id="rId30"/>
    <p:sldId id="275" r:id="rId31"/>
    <p:sldId id="276" r:id="rId32"/>
    <p:sldId id="277" r:id="rId33"/>
    <p:sldId id="278" r:id="rId34"/>
    <p:sldId id="279" r:id="rId35"/>
    <p:sldId id="281" r:id="rId36"/>
    <p:sldId id="282" r:id="rId37"/>
    <p:sldId id="283" r:id="rId38"/>
    <p:sldId id="284" r:id="rId39"/>
    <p:sldId id="285" r:id="rId40"/>
    <p:sldId id="286" r:id="rId41"/>
    <p:sldId id="287" r:id="rId42"/>
    <p:sldId id="288" r:id="rId43"/>
    <p:sldId id="289" r:id="rId44"/>
  </p:sldIdLst>
  <p:sldSz cx="12192000" cy="6858000"/>
  <p:notesSz cx="7104063" cy="10234613"/>
  <p:custDataLst>
    <p:custData r:id="rId4"/>
    <p:custData r:id="rId2"/>
  </p:custDataLst>
  <p:defaultText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defaultTextStyle>
  <p:extLst>
    <p:ext uri="{EFAFB233-063F-42B5-8137-9DF3F51BA10A}">
      <p15:sldGuideLst xmlns:p15="http://schemas.microsoft.com/office/powerpoint/2012/main">
        <p15:guide id="1" pos="3840">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300" dt="2026-09-04T16:23:19.2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167" autoAdjust="0"/>
  </p:normalViewPr>
  <p:slideViewPr>
    <p:cSldViewPr snapToGrid="0" snapToObjects="1">
      <p:cViewPr varScale="1">
        <p:scale>
          <a:sx n="96" d="100"/>
          <a:sy n="96" d="100"/>
        </p:scale>
        <p:origin x="1116" y="90"/>
      </p:cViewPr>
      <p:guideLst>
        <p:guide pos="3840"/>
        <p:guide orient="horz" pos="216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Master" Target="slideMasters/slideMaster3.xml"/><Relationship Id="rId2" Type="http://schemas.openxmlformats.org/officeDocument/2006/relationships/customXml" Target="../customXml/item2.xml"/><Relationship Id="rId16" Type="http://schemas.openxmlformats.org/officeDocument/2006/relationships/slide" Target="slides/slide5.xml"/><Relationship Id="rId29" Type="http://schemas.openxmlformats.org/officeDocument/2006/relationships/slide" Target="slides/slide18.xml"/><Relationship Id="rId11" Type="http://schemas.openxmlformats.org/officeDocument/2006/relationships/slideMaster" Target="slideMasters/slideMaster7.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notesMaster" Target="notesMasters/notesMaster1.xml"/><Relationship Id="rId5" Type="http://schemas.openxmlformats.org/officeDocument/2006/relationships/slideMaster" Target="slideMasters/slideMaster1.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tableStyles" Target="tableStyles.xml"/><Relationship Id="rId10" Type="http://schemas.openxmlformats.org/officeDocument/2006/relationships/slideMaster" Target="slideMasters/slideMaster6.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4" Type="http://schemas.openxmlformats.org/officeDocument/2006/relationships/customXml" Target="../customXml/item4.xml"/><Relationship Id="rId9" Type="http://schemas.openxmlformats.org/officeDocument/2006/relationships/slideMaster" Target="slideMasters/slideMaster5.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theme" Target="theme/theme1.xml"/><Relationship Id="rId8" Type="http://schemas.openxmlformats.org/officeDocument/2006/relationships/slideMaster" Target="slideMasters/slideMaster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presProps" Target="presProps.xml"/><Relationship Id="rId20" Type="http://schemas.openxmlformats.org/officeDocument/2006/relationships/slide" Target="slides/slide9.xml"/><Relationship Id="rId41" Type="http://schemas.openxmlformats.org/officeDocument/2006/relationships/slide" Target="slides/slide30.xml"/><Relationship Id="rId1" Type="http://schemas.openxmlformats.org/officeDocument/2006/relationships/customXml" Target="../customXml/item1.xml"/><Relationship Id="rId6" Type="http://schemas.openxmlformats.org/officeDocument/2006/relationships/slideMaster" Target="slideMasters/slideMaster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Svejda" userId="S::m.svejda@uwtsd.ac.uk::8cc0682a-1f17-4534-acee-9b898a7be1ec" providerId="AD" clId="Web-{00000000-0000-0000-0000-000000000000}"/>
    <pc:docChg chg="modSld">
      <pc:chgData name="Martin Svejda" userId="S::m.svejda@uwtsd.ac.uk::8cc0682a-1f17-4534-acee-9b898a7be1ec" providerId="AD" clId="Web-{00000000-0000-0000-0000-000000000000}" dt="2026-09-04T16:23:19.210" v="285" actId="20577"/>
      <pc:docMkLst>
        <pc:docMk/>
      </pc:docMkLst>
      <pc:sldChg chg="delSp modSp delAnim">
        <pc:chgData name="Martin Svejda" userId="S::m.svejda@uwtsd.ac.uk::8cc0682a-1f17-4534-acee-9b898a7be1ec" providerId="AD" clId="Web-{00000000-0000-0000-0000-000000000000}" dt="2026-09-04T15:43:31.263" v="60" actId="1076"/>
        <pc:sldMkLst>
          <pc:docMk/>
          <pc:sldMk cId="0" sldId="263"/>
        </pc:sldMkLst>
        <pc:spChg chg="mod">
          <ac:chgData name="Martin Svejda" userId="S::m.svejda@uwtsd.ac.uk::8cc0682a-1f17-4534-acee-9b898a7be1ec" providerId="AD" clId="Web-{00000000-0000-0000-0000-000000000000}" dt="2026-09-04T15:42:54.072" v="45" actId="1076"/>
          <ac:spMkLst>
            <pc:docMk/>
            <pc:sldMk cId="0" sldId="263"/>
            <ac:spMk id="209202520" creationId="{00000000-0000-0000-0000-000000000000}"/>
          </ac:spMkLst>
        </pc:spChg>
        <pc:spChg chg="mod">
          <ac:chgData name="Martin Svejda" userId="S::m.svejda@uwtsd.ac.uk::8cc0682a-1f17-4534-acee-9b898a7be1ec" providerId="AD" clId="Web-{00000000-0000-0000-0000-000000000000}" dt="2026-09-04T15:43:20.715" v="53" actId="14100"/>
          <ac:spMkLst>
            <pc:docMk/>
            <pc:sldMk cId="0" sldId="263"/>
            <ac:spMk id="453099105" creationId="{00000000-0000-0000-0000-000000000000}"/>
          </ac:spMkLst>
        </pc:spChg>
        <pc:spChg chg="mod">
          <ac:chgData name="Martin Svejda" userId="S::m.svejda@uwtsd.ac.uk::8cc0682a-1f17-4534-acee-9b898a7be1ec" providerId="AD" clId="Web-{00000000-0000-0000-0000-000000000000}" dt="2026-09-04T15:43:31.247" v="57" actId="1076"/>
          <ac:spMkLst>
            <pc:docMk/>
            <pc:sldMk cId="0" sldId="263"/>
            <ac:spMk id="529159857" creationId="{00000000-0000-0000-0000-000000000000}"/>
          </ac:spMkLst>
        </pc:spChg>
        <pc:spChg chg="mod">
          <ac:chgData name="Martin Svejda" userId="S::m.svejda@uwtsd.ac.uk::8cc0682a-1f17-4534-acee-9b898a7be1ec" providerId="AD" clId="Web-{00000000-0000-0000-0000-000000000000}" dt="2026-09-04T15:43:31.263" v="59" actId="1076"/>
          <ac:spMkLst>
            <pc:docMk/>
            <pc:sldMk cId="0" sldId="263"/>
            <ac:spMk id="586747743" creationId="{00000000-0000-0000-0000-000000000000}"/>
          </ac:spMkLst>
        </pc:spChg>
        <pc:spChg chg="del">
          <ac:chgData name="Martin Svejda" userId="S::m.svejda@uwtsd.ac.uk::8cc0682a-1f17-4534-acee-9b898a7be1ec" providerId="AD" clId="Web-{00000000-0000-0000-0000-000000000000}" dt="2026-09-04T15:41:36.195" v="13"/>
          <ac:spMkLst>
            <pc:docMk/>
            <pc:sldMk cId="0" sldId="263"/>
            <ac:spMk id="844966292" creationId="{00000000-0000-0000-0000-000000000000}"/>
          </ac:spMkLst>
        </pc:spChg>
        <pc:spChg chg="mod">
          <ac:chgData name="Martin Svejda" userId="S::m.svejda@uwtsd.ac.uk::8cc0682a-1f17-4534-acee-9b898a7be1ec" providerId="AD" clId="Web-{00000000-0000-0000-0000-000000000000}" dt="2026-09-04T15:43:31.232" v="55" actId="1076"/>
          <ac:spMkLst>
            <pc:docMk/>
            <pc:sldMk cId="0" sldId="263"/>
            <ac:spMk id="895636012" creationId="{00000000-0000-0000-0000-000000000000}"/>
          </ac:spMkLst>
        </pc:spChg>
        <pc:spChg chg="mod">
          <ac:chgData name="Martin Svejda" userId="S::m.svejda@uwtsd.ac.uk::8cc0682a-1f17-4534-acee-9b898a7be1ec" providerId="AD" clId="Web-{00000000-0000-0000-0000-000000000000}" dt="2026-09-04T15:43:17.840" v="51" actId="1076"/>
          <ac:spMkLst>
            <pc:docMk/>
            <pc:sldMk cId="0" sldId="263"/>
            <ac:spMk id="1128956974" creationId="{00000000-0000-0000-0000-000000000000}"/>
          </ac:spMkLst>
        </pc:spChg>
        <pc:spChg chg="mod">
          <ac:chgData name="Martin Svejda" userId="S::m.svejda@uwtsd.ac.uk::8cc0682a-1f17-4534-acee-9b898a7be1ec" providerId="AD" clId="Web-{00000000-0000-0000-0000-000000000000}" dt="2026-09-04T15:43:31.232" v="56" actId="1076"/>
          <ac:spMkLst>
            <pc:docMk/>
            <pc:sldMk cId="0" sldId="263"/>
            <ac:spMk id="1163603443" creationId="{00000000-0000-0000-0000-000000000000}"/>
          </ac:spMkLst>
        </pc:spChg>
        <pc:spChg chg="del">
          <ac:chgData name="Martin Svejda" userId="S::m.svejda@uwtsd.ac.uk::8cc0682a-1f17-4534-acee-9b898a7be1ec" providerId="AD" clId="Web-{00000000-0000-0000-0000-000000000000}" dt="2026-09-04T15:41:36.211" v="16"/>
          <ac:spMkLst>
            <pc:docMk/>
            <pc:sldMk cId="0" sldId="263"/>
            <ac:spMk id="1343857558" creationId="{00000000-0000-0000-0000-000000000000}"/>
          </ac:spMkLst>
        </pc:spChg>
        <pc:spChg chg="mod">
          <ac:chgData name="Martin Svejda" userId="S::m.svejda@uwtsd.ac.uk::8cc0682a-1f17-4534-acee-9b898a7be1ec" providerId="AD" clId="Web-{00000000-0000-0000-0000-000000000000}" dt="2026-09-04T15:43:31.247" v="58" actId="1076"/>
          <ac:spMkLst>
            <pc:docMk/>
            <pc:sldMk cId="0" sldId="263"/>
            <ac:spMk id="1379317468" creationId="{00000000-0000-0000-0000-000000000000}"/>
          </ac:spMkLst>
        </pc:spChg>
        <pc:spChg chg="del">
          <ac:chgData name="Martin Svejda" userId="S::m.svejda@uwtsd.ac.uk::8cc0682a-1f17-4534-acee-9b898a7be1ec" providerId="AD" clId="Web-{00000000-0000-0000-0000-000000000000}" dt="2026-09-04T15:41:36.195" v="12"/>
          <ac:spMkLst>
            <pc:docMk/>
            <pc:sldMk cId="0" sldId="263"/>
            <ac:spMk id="1461726831" creationId="{00000000-0000-0000-0000-000000000000}"/>
          </ac:spMkLst>
        </pc:spChg>
        <pc:spChg chg="mod">
          <ac:chgData name="Martin Svejda" userId="S::m.svejda@uwtsd.ac.uk::8cc0682a-1f17-4534-acee-9b898a7be1ec" providerId="AD" clId="Web-{00000000-0000-0000-0000-000000000000}" dt="2026-09-04T15:43:31.263" v="60" actId="1076"/>
          <ac:spMkLst>
            <pc:docMk/>
            <pc:sldMk cId="0" sldId="263"/>
            <ac:spMk id="1510028415" creationId="{00000000-0000-0000-0000-000000000000}"/>
          </ac:spMkLst>
        </pc:spChg>
        <pc:spChg chg="mod">
          <ac:chgData name="Martin Svejda" userId="S::m.svejda@uwtsd.ac.uk::8cc0682a-1f17-4534-acee-9b898a7be1ec" providerId="AD" clId="Web-{00000000-0000-0000-0000-000000000000}" dt="2026-09-04T15:43:17.840" v="52" actId="1076"/>
          <ac:spMkLst>
            <pc:docMk/>
            <pc:sldMk cId="0" sldId="263"/>
            <ac:spMk id="1576080244" creationId="{00000000-0000-0000-0000-000000000000}"/>
          </ac:spMkLst>
        </pc:spChg>
        <pc:spChg chg="mod">
          <ac:chgData name="Martin Svejda" userId="S::m.svejda@uwtsd.ac.uk::8cc0682a-1f17-4534-acee-9b898a7be1ec" providerId="AD" clId="Web-{00000000-0000-0000-0000-000000000000}" dt="2026-09-04T15:43:29.153" v="54" actId="1076"/>
          <ac:spMkLst>
            <pc:docMk/>
            <pc:sldMk cId="0" sldId="263"/>
            <ac:spMk id="1593789836" creationId="{00000000-0000-0000-0000-000000000000}"/>
          </ac:spMkLst>
        </pc:spChg>
        <pc:spChg chg="mod">
          <ac:chgData name="Martin Svejda" userId="S::m.svejda@uwtsd.ac.uk::8cc0682a-1f17-4534-acee-9b898a7be1ec" providerId="AD" clId="Web-{00000000-0000-0000-0000-000000000000}" dt="2026-09-04T15:43:05.542" v="47" actId="1076"/>
          <ac:spMkLst>
            <pc:docMk/>
            <pc:sldMk cId="0" sldId="263"/>
            <ac:spMk id="1608530422" creationId="{00000000-0000-0000-0000-000000000000}"/>
          </ac:spMkLst>
        </pc:spChg>
        <pc:spChg chg="del">
          <ac:chgData name="Martin Svejda" userId="S::m.svejda@uwtsd.ac.uk::8cc0682a-1f17-4534-acee-9b898a7be1ec" providerId="AD" clId="Web-{00000000-0000-0000-0000-000000000000}" dt="2026-09-04T15:41:36.195" v="15"/>
          <ac:spMkLst>
            <pc:docMk/>
            <pc:sldMk cId="0" sldId="263"/>
            <ac:spMk id="1857581868" creationId="{00000000-0000-0000-0000-000000000000}"/>
          </ac:spMkLst>
        </pc:spChg>
        <pc:spChg chg="mod">
          <ac:chgData name="Martin Svejda" userId="S::m.svejda@uwtsd.ac.uk::8cc0682a-1f17-4534-acee-9b898a7be1ec" providerId="AD" clId="Web-{00000000-0000-0000-0000-000000000000}" dt="2026-09-04T15:43:10.605" v="49" actId="14100"/>
          <ac:spMkLst>
            <pc:docMk/>
            <pc:sldMk cId="0" sldId="263"/>
            <ac:spMk id="2021311473" creationId="{00000000-0000-0000-0000-000000000000}"/>
          </ac:spMkLst>
        </pc:spChg>
        <pc:spChg chg="del">
          <ac:chgData name="Martin Svejda" userId="S::m.svejda@uwtsd.ac.uk::8cc0682a-1f17-4534-acee-9b898a7be1ec" providerId="AD" clId="Web-{00000000-0000-0000-0000-000000000000}" dt="2026-09-04T15:41:36.195" v="14"/>
          <ac:spMkLst>
            <pc:docMk/>
            <pc:sldMk cId="0" sldId="263"/>
            <ac:spMk id="2098304989" creationId="{00000000-0000-0000-0000-000000000000}"/>
          </ac:spMkLst>
        </pc:spChg>
      </pc:sldChg>
      <pc:sldChg chg="delSp modSp delAnim">
        <pc:chgData name="Martin Svejda" userId="S::m.svejda@uwtsd.ac.uk::8cc0682a-1f17-4534-acee-9b898a7be1ec" providerId="AD" clId="Web-{00000000-0000-0000-0000-000000000000}" dt="2026-09-04T15:46:19.194" v="133" actId="20577"/>
        <pc:sldMkLst>
          <pc:docMk/>
          <pc:sldMk cId="0" sldId="264"/>
        </pc:sldMkLst>
        <pc:spChg chg="mod">
          <ac:chgData name="Martin Svejda" userId="S::m.svejda@uwtsd.ac.uk::8cc0682a-1f17-4534-acee-9b898a7be1ec" providerId="AD" clId="Web-{00000000-0000-0000-0000-000000000000}" dt="2026-09-04T15:45:10.769" v="81" actId="1076"/>
          <ac:spMkLst>
            <pc:docMk/>
            <pc:sldMk cId="0" sldId="264"/>
            <ac:spMk id="32089623" creationId="{00000000-0000-0000-0000-000000000000}"/>
          </ac:spMkLst>
        </pc:spChg>
        <pc:spChg chg="del">
          <ac:chgData name="Martin Svejda" userId="S::m.svejda@uwtsd.ac.uk::8cc0682a-1f17-4534-acee-9b898a7be1ec" providerId="AD" clId="Web-{00000000-0000-0000-0000-000000000000}" dt="2026-09-04T15:45:05.362" v="76"/>
          <ac:spMkLst>
            <pc:docMk/>
            <pc:sldMk cId="0" sldId="264"/>
            <ac:spMk id="110989714" creationId="{00000000-0000-0000-0000-000000000000}"/>
          </ac:spMkLst>
        </pc:spChg>
        <pc:spChg chg="mod">
          <ac:chgData name="Martin Svejda" userId="S::m.svejda@uwtsd.ac.uk::8cc0682a-1f17-4534-acee-9b898a7be1ec" providerId="AD" clId="Web-{00000000-0000-0000-0000-000000000000}" dt="2026-09-04T15:45:28.676" v="105" actId="1076"/>
          <ac:spMkLst>
            <pc:docMk/>
            <pc:sldMk cId="0" sldId="264"/>
            <ac:spMk id="144880228" creationId="{00000000-0000-0000-0000-000000000000}"/>
          </ac:spMkLst>
        </pc:spChg>
        <pc:spChg chg="mod">
          <ac:chgData name="Martin Svejda" userId="S::m.svejda@uwtsd.ac.uk::8cc0682a-1f17-4534-acee-9b898a7be1ec" providerId="AD" clId="Web-{00000000-0000-0000-0000-000000000000}" dt="2026-09-04T15:45:39.271" v="114" actId="14100"/>
          <ac:spMkLst>
            <pc:docMk/>
            <pc:sldMk cId="0" sldId="264"/>
            <ac:spMk id="172199886" creationId="{00000000-0000-0000-0000-000000000000}"/>
          </ac:spMkLst>
        </pc:spChg>
        <pc:spChg chg="mod">
          <ac:chgData name="Martin Svejda" userId="S::m.svejda@uwtsd.ac.uk::8cc0682a-1f17-4534-acee-9b898a7be1ec" providerId="AD" clId="Web-{00000000-0000-0000-0000-000000000000}" dt="2026-09-04T15:45:10.785" v="82" actId="1076"/>
          <ac:spMkLst>
            <pc:docMk/>
            <pc:sldMk cId="0" sldId="264"/>
            <ac:spMk id="483067608" creationId="{00000000-0000-0000-0000-000000000000}"/>
          </ac:spMkLst>
        </pc:spChg>
        <pc:spChg chg="del">
          <ac:chgData name="Martin Svejda" userId="S::m.svejda@uwtsd.ac.uk::8cc0682a-1f17-4534-acee-9b898a7be1ec" providerId="AD" clId="Web-{00000000-0000-0000-0000-000000000000}" dt="2026-09-04T15:45:05.378" v="80"/>
          <ac:spMkLst>
            <pc:docMk/>
            <pc:sldMk cId="0" sldId="264"/>
            <ac:spMk id="489547225" creationId="{00000000-0000-0000-0000-000000000000}"/>
          </ac:spMkLst>
        </pc:spChg>
        <pc:spChg chg="mod">
          <ac:chgData name="Martin Svejda" userId="S::m.svejda@uwtsd.ac.uk::8cc0682a-1f17-4534-acee-9b898a7be1ec" providerId="AD" clId="Web-{00000000-0000-0000-0000-000000000000}" dt="2026-09-04T15:45:28.708" v="107" actId="1076"/>
          <ac:spMkLst>
            <pc:docMk/>
            <pc:sldMk cId="0" sldId="264"/>
            <ac:spMk id="655349138" creationId="{00000000-0000-0000-0000-000000000000}"/>
          </ac:spMkLst>
        </pc:spChg>
        <pc:spChg chg="mod">
          <ac:chgData name="Martin Svejda" userId="S::m.svejda@uwtsd.ac.uk::8cc0682a-1f17-4534-acee-9b898a7be1ec" providerId="AD" clId="Web-{00000000-0000-0000-0000-000000000000}" dt="2026-09-04T15:45:43.349" v="116" actId="1076"/>
          <ac:spMkLst>
            <pc:docMk/>
            <pc:sldMk cId="0" sldId="264"/>
            <ac:spMk id="665317855" creationId="{00000000-0000-0000-0000-000000000000}"/>
          </ac:spMkLst>
        </pc:spChg>
        <pc:spChg chg="mod">
          <ac:chgData name="Martin Svejda" userId="S::m.svejda@uwtsd.ac.uk::8cc0682a-1f17-4534-acee-9b898a7be1ec" providerId="AD" clId="Web-{00000000-0000-0000-0000-000000000000}" dt="2026-09-04T15:45:10.800" v="83" actId="1076"/>
          <ac:spMkLst>
            <pc:docMk/>
            <pc:sldMk cId="0" sldId="264"/>
            <ac:spMk id="791340269" creationId="{00000000-0000-0000-0000-000000000000}"/>
          </ac:spMkLst>
        </pc:spChg>
        <pc:spChg chg="del">
          <ac:chgData name="Martin Svejda" userId="S::m.svejda@uwtsd.ac.uk::8cc0682a-1f17-4534-acee-9b898a7be1ec" providerId="AD" clId="Web-{00000000-0000-0000-0000-000000000000}" dt="2026-09-04T15:45:05.362" v="75"/>
          <ac:spMkLst>
            <pc:docMk/>
            <pc:sldMk cId="0" sldId="264"/>
            <ac:spMk id="954441877" creationId="{00000000-0000-0000-0000-000000000000}"/>
          </ac:spMkLst>
        </pc:spChg>
        <pc:spChg chg="del">
          <ac:chgData name="Martin Svejda" userId="S::m.svejda@uwtsd.ac.uk::8cc0682a-1f17-4534-acee-9b898a7be1ec" providerId="AD" clId="Web-{00000000-0000-0000-0000-000000000000}" dt="2026-09-04T15:45:05.362" v="78"/>
          <ac:spMkLst>
            <pc:docMk/>
            <pc:sldMk cId="0" sldId="264"/>
            <ac:spMk id="979885867" creationId="{00000000-0000-0000-0000-000000000000}"/>
          </ac:spMkLst>
        </pc:spChg>
        <pc:spChg chg="mod">
          <ac:chgData name="Martin Svejda" userId="S::m.svejda@uwtsd.ac.uk::8cc0682a-1f17-4534-acee-9b898a7be1ec" providerId="AD" clId="Web-{00000000-0000-0000-0000-000000000000}" dt="2026-09-04T15:45:10.816" v="85" actId="1076"/>
          <ac:spMkLst>
            <pc:docMk/>
            <pc:sldMk cId="0" sldId="264"/>
            <ac:spMk id="1133363730" creationId="{00000000-0000-0000-0000-000000000000}"/>
          </ac:spMkLst>
        </pc:spChg>
        <pc:spChg chg="mod">
          <ac:chgData name="Martin Svejda" userId="S::m.svejda@uwtsd.ac.uk::8cc0682a-1f17-4534-acee-9b898a7be1ec" providerId="AD" clId="Web-{00000000-0000-0000-0000-000000000000}" dt="2026-09-04T15:45:28.661" v="104" actId="1076"/>
          <ac:spMkLst>
            <pc:docMk/>
            <pc:sldMk cId="0" sldId="264"/>
            <ac:spMk id="1237522189" creationId="{00000000-0000-0000-0000-000000000000}"/>
          </ac:spMkLst>
        </pc:spChg>
        <pc:spChg chg="del">
          <ac:chgData name="Martin Svejda" userId="S::m.svejda@uwtsd.ac.uk::8cc0682a-1f17-4534-acee-9b898a7be1ec" providerId="AD" clId="Web-{00000000-0000-0000-0000-000000000000}" dt="2026-09-04T15:45:05.362" v="77"/>
          <ac:spMkLst>
            <pc:docMk/>
            <pc:sldMk cId="0" sldId="264"/>
            <ac:spMk id="1509254334" creationId="{00000000-0000-0000-0000-000000000000}"/>
          </ac:spMkLst>
        </pc:spChg>
        <pc:spChg chg="mod">
          <ac:chgData name="Martin Svejda" userId="S::m.svejda@uwtsd.ac.uk::8cc0682a-1f17-4534-acee-9b898a7be1ec" providerId="AD" clId="Web-{00000000-0000-0000-0000-000000000000}" dt="2026-09-04T15:45:28.692" v="106" actId="1076"/>
          <ac:spMkLst>
            <pc:docMk/>
            <pc:sldMk cId="0" sldId="264"/>
            <ac:spMk id="1518848040" creationId="{00000000-0000-0000-0000-000000000000}"/>
          </ac:spMkLst>
        </pc:spChg>
        <pc:spChg chg="mod">
          <ac:chgData name="Martin Svejda" userId="S::m.svejda@uwtsd.ac.uk::8cc0682a-1f17-4534-acee-9b898a7be1ec" providerId="AD" clId="Web-{00000000-0000-0000-0000-000000000000}" dt="2026-09-04T15:46:19.194" v="133" actId="20577"/>
          <ac:spMkLst>
            <pc:docMk/>
            <pc:sldMk cId="0" sldId="264"/>
            <ac:spMk id="1583434035" creationId="{00000000-0000-0000-0000-000000000000}"/>
          </ac:spMkLst>
        </pc:spChg>
        <pc:spChg chg="mod">
          <ac:chgData name="Martin Svejda" userId="S::m.svejda@uwtsd.ac.uk::8cc0682a-1f17-4534-acee-9b898a7be1ec" providerId="AD" clId="Web-{00000000-0000-0000-0000-000000000000}" dt="2026-09-04T15:45:21.785" v="103" actId="14100"/>
          <ac:spMkLst>
            <pc:docMk/>
            <pc:sldMk cId="0" sldId="264"/>
            <ac:spMk id="1741122461" creationId="{00000000-0000-0000-0000-000000000000}"/>
          </ac:spMkLst>
        </pc:spChg>
        <pc:spChg chg="mod">
          <ac:chgData name="Martin Svejda" userId="S::m.svejda@uwtsd.ac.uk::8cc0682a-1f17-4534-acee-9b898a7be1ec" providerId="AD" clId="Web-{00000000-0000-0000-0000-000000000000}" dt="2026-09-04T15:45:43.349" v="115" actId="1076"/>
          <ac:spMkLst>
            <pc:docMk/>
            <pc:sldMk cId="0" sldId="264"/>
            <ac:spMk id="1793770091" creationId="{00000000-0000-0000-0000-000000000000}"/>
          </ac:spMkLst>
        </pc:spChg>
        <pc:spChg chg="mod">
          <ac:chgData name="Martin Svejda" userId="S::m.svejda@uwtsd.ac.uk::8cc0682a-1f17-4534-acee-9b898a7be1ec" providerId="AD" clId="Web-{00000000-0000-0000-0000-000000000000}" dt="2026-09-04T15:45:10.816" v="84" actId="1076"/>
          <ac:spMkLst>
            <pc:docMk/>
            <pc:sldMk cId="0" sldId="264"/>
            <ac:spMk id="1856827647" creationId="{00000000-0000-0000-0000-000000000000}"/>
          </ac:spMkLst>
        </pc:spChg>
        <pc:spChg chg="mod">
          <ac:chgData name="Martin Svejda" userId="S::m.svejda@uwtsd.ac.uk::8cc0682a-1f17-4534-acee-9b898a7be1ec" providerId="AD" clId="Web-{00000000-0000-0000-0000-000000000000}" dt="2026-09-04T15:45:28.708" v="108" actId="1076"/>
          <ac:spMkLst>
            <pc:docMk/>
            <pc:sldMk cId="0" sldId="264"/>
            <ac:spMk id="1905953693" creationId="{00000000-0000-0000-0000-000000000000}"/>
          </ac:spMkLst>
        </pc:spChg>
        <pc:spChg chg="del">
          <ac:chgData name="Martin Svejda" userId="S::m.svejda@uwtsd.ac.uk::8cc0682a-1f17-4534-acee-9b898a7be1ec" providerId="AD" clId="Web-{00000000-0000-0000-0000-000000000000}" dt="2026-09-04T15:45:05.362" v="79"/>
          <ac:spMkLst>
            <pc:docMk/>
            <pc:sldMk cId="0" sldId="264"/>
            <ac:spMk id="2118128672" creationId="{00000000-0000-0000-0000-000000000000}"/>
          </ac:spMkLst>
        </pc:spChg>
      </pc:sldChg>
      <pc:sldChg chg="modSp modNotes">
        <pc:chgData name="Martin Svejda" userId="S::m.svejda@uwtsd.ac.uk::8cc0682a-1f17-4534-acee-9b898a7be1ec" providerId="AD" clId="Web-{00000000-0000-0000-0000-000000000000}" dt="2026-09-04T15:47:51.604" v="142"/>
        <pc:sldMkLst>
          <pc:docMk/>
          <pc:sldMk cId="0" sldId="268"/>
        </pc:sldMkLst>
        <pc:spChg chg="mod">
          <ac:chgData name="Martin Svejda" userId="S::m.svejda@uwtsd.ac.uk::8cc0682a-1f17-4534-acee-9b898a7be1ec" providerId="AD" clId="Web-{00000000-0000-0000-0000-000000000000}" dt="2026-09-04T15:47:12.368" v="138" actId="20577"/>
          <ac:spMkLst>
            <pc:docMk/>
            <pc:sldMk cId="0" sldId="268"/>
            <ac:spMk id="1806600502" creationId="{00000000-0000-0000-0000-000000000000}"/>
          </ac:spMkLst>
        </pc:spChg>
      </pc:sldChg>
      <pc:sldChg chg="modNotes">
        <pc:chgData name="Martin Svejda" userId="S::m.svejda@uwtsd.ac.uk::8cc0682a-1f17-4534-acee-9b898a7be1ec" providerId="AD" clId="Web-{00000000-0000-0000-0000-000000000000}" dt="2026-09-04T15:49:32.434" v="146"/>
        <pc:sldMkLst>
          <pc:docMk/>
          <pc:sldMk cId="0" sldId="273"/>
        </pc:sldMkLst>
      </pc:sldChg>
      <pc:sldChg chg="modSp">
        <pc:chgData name="Martin Svejda" userId="S::m.svejda@uwtsd.ac.uk::8cc0682a-1f17-4534-acee-9b898a7be1ec" providerId="AD" clId="Web-{00000000-0000-0000-0000-000000000000}" dt="2026-09-04T15:50:27.967" v="151" actId="20577"/>
        <pc:sldMkLst>
          <pc:docMk/>
          <pc:sldMk cId="0" sldId="275"/>
        </pc:sldMkLst>
        <pc:spChg chg="mod">
          <ac:chgData name="Martin Svejda" userId="S::m.svejda@uwtsd.ac.uk::8cc0682a-1f17-4534-acee-9b898a7be1ec" providerId="AD" clId="Web-{00000000-0000-0000-0000-000000000000}" dt="2026-09-04T15:50:27.967" v="151" actId="20577"/>
          <ac:spMkLst>
            <pc:docMk/>
            <pc:sldMk cId="0" sldId="275"/>
            <ac:spMk id="1736665410" creationId="{00000000-0000-0000-0000-000000000000}"/>
          </ac:spMkLst>
        </pc:spChg>
      </pc:sldChg>
      <pc:sldChg chg="modSp">
        <pc:chgData name="Martin Svejda" userId="S::m.svejda@uwtsd.ac.uk::8cc0682a-1f17-4534-acee-9b898a7be1ec" providerId="AD" clId="Web-{00000000-0000-0000-0000-000000000000}" dt="2026-09-04T15:55:47.851" v="162" actId="20577"/>
        <pc:sldMkLst>
          <pc:docMk/>
          <pc:sldMk cId="0" sldId="279"/>
        </pc:sldMkLst>
        <pc:spChg chg="mod">
          <ac:chgData name="Martin Svejda" userId="S::m.svejda@uwtsd.ac.uk::8cc0682a-1f17-4534-acee-9b898a7be1ec" providerId="AD" clId="Web-{00000000-0000-0000-0000-000000000000}" dt="2026-09-04T15:55:47.851" v="162" actId="20577"/>
          <ac:spMkLst>
            <pc:docMk/>
            <pc:sldMk cId="0" sldId="279"/>
            <ac:spMk id="2110696102" creationId="{00000000-0000-0000-0000-000000000000}"/>
          </ac:spMkLst>
        </pc:spChg>
      </pc:sldChg>
      <pc:sldChg chg="addSp modSp addAnim modNotes">
        <pc:chgData name="Martin Svejda" userId="S::m.svejda@uwtsd.ac.uk::8cc0682a-1f17-4534-acee-9b898a7be1ec" providerId="AD" clId="Web-{00000000-0000-0000-0000-000000000000}" dt="2026-09-04T16:08:04.088" v="200"/>
        <pc:sldMkLst>
          <pc:docMk/>
          <pc:sldMk cId="0" sldId="281"/>
        </pc:sldMkLst>
        <pc:spChg chg="add mod">
          <ac:chgData name="Martin Svejda" userId="S::m.svejda@uwtsd.ac.uk::8cc0682a-1f17-4534-acee-9b898a7be1ec" providerId="AD" clId="Web-{00000000-0000-0000-0000-000000000000}" dt="2026-09-04T16:04:13.256" v="167" actId="1076"/>
          <ac:spMkLst>
            <pc:docMk/>
            <pc:sldMk cId="0" sldId="281"/>
            <ac:spMk id="3" creationId="{B5F9E47F-1D69-C772-342C-8F992FAC2EE2}"/>
          </ac:spMkLst>
        </pc:spChg>
        <pc:spChg chg="add mod">
          <ac:chgData name="Martin Svejda" userId="S::m.svejda@uwtsd.ac.uk::8cc0682a-1f17-4534-acee-9b898a7be1ec" providerId="AD" clId="Web-{00000000-0000-0000-0000-000000000000}" dt="2026-09-04T16:06:48.587" v="188" actId="14100"/>
          <ac:spMkLst>
            <pc:docMk/>
            <pc:sldMk cId="0" sldId="281"/>
            <ac:spMk id="5" creationId="{22857E67-5E67-9167-B8A2-2EF46EDBD644}"/>
          </ac:spMkLst>
        </pc:spChg>
        <pc:spChg chg="mod">
          <ac:chgData name="Martin Svejda" userId="S::m.svejda@uwtsd.ac.uk::8cc0682a-1f17-4534-acee-9b898a7be1ec" providerId="AD" clId="Web-{00000000-0000-0000-0000-000000000000}" dt="2026-09-04T16:04:21.412" v="169" actId="1076"/>
          <ac:spMkLst>
            <pc:docMk/>
            <pc:sldMk cId="0" sldId="281"/>
            <ac:spMk id="90819501" creationId="{00000000-0000-0000-0000-000000000000}"/>
          </ac:spMkLst>
        </pc:spChg>
        <pc:spChg chg="mod">
          <ac:chgData name="Martin Svejda" userId="S::m.svejda@uwtsd.ac.uk::8cc0682a-1f17-4534-acee-9b898a7be1ec" providerId="AD" clId="Web-{00000000-0000-0000-0000-000000000000}" dt="2026-09-04T16:04:21.428" v="171" actId="1076"/>
          <ac:spMkLst>
            <pc:docMk/>
            <pc:sldMk cId="0" sldId="281"/>
            <ac:spMk id="314187943" creationId="{00000000-0000-0000-0000-000000000000}"/>
          </ac:spMkLst>
        </pc:spChg>
        <pc:spChg chg="mod">
          <ac:chgData name="Martin Svejda" userId="S::m.svejda@uwtsd.ac.uk::8cc0682a-1f17-4534-acee-9b898a7be1ec" providerId="AD" clId="Web-{00000000-0000-0000-0000-000000000000}" dt="2026-09-04T16:07:33.322" v="196" actId="14100"/>
          <ac:spMkLst>
            <pc:docMk/>
            <pc:sldMk cId="0" sldId="281"/>
            <ac:spMk id="544253933" creationId="{00000000-0000-0000-0000-000000000000}"/>
          </ac:spMkLst>
        </pc:spChg>
        <pc:spChg chg="mod">
          <ac:chgData name="Martin Svejda" userId="S::m.svejda@uwtsd.ac.uk::8cc0682a-1f17-4534-acee-9b898a7be1ec" providerId="AD" clId="Web-{00000000-0000-0000-0000-000000000000}" dt="2026-09-04T16:04:21.443" v="173" actId="1076"/>
          <ac:spMkLst>
            <pc:docMk/>
            <pc:sldMk cId="0" sldId="281"/>
            <ac:spMk id="559373396" creationId="{00000000-0000-0000-0000-000000000000}"/>
          </ac:spMkLst>
        </pc:spChg>
        <pc:spChg chg="mod">
          <ac:chgData name="Martin Svejda" userId="S::m.svejda@uwtsd.ac.uk::8cc0682a-1f17-4534-acee-9b898a7be1ec" providerId="AD" clId="Web-{00000000-0000-0000-0000-000000000000}" dt="2026-09-04T16:03:40.849" v="163" actId="1076"/>
          <ac:spMkLst>
            <pc:docMk/>
            <pc:sldMk cId="0" sldId="281"/>
            <ac:spMk id="738614933" creationId="{00000000-0000-0000-0000-000000000000}"/>
          </ac:spMkLst>
        </pc:spChg>
        <pc:spChg chg="mod">
          <ac:chgData name="Martin Svejda" userId="S::m.svejda@uwtsd.ac.uk::8cc0682a-1f17-4534-acee-9b898a7be1ec" providerId="AD" clId="Web-{00000000-0000-0000-0000-000000000000}" dt="2026-09-04T16:04:21.475" v="177" actId="1076"/>
          <ac:spMkLst>
            <pc:docMk/>
            <pc:sldMk cId="0" sldId="281"/>
            <ac:spMk id="1294977835" creationId="{00000000-0000-0000-0000-000000000000}"/>
          </ac:spMkLst>
        </pc:spChg>
        <pc:spChg chg="mod">
          <ac:chgData name="Martin Svejda" userId="S::m.svejda@uwtsd.ac.uk::8cc0682a-1f17-4534-acee-9b898a7be1ec" providerId="AD" clId="Web-{00000000-0000-0000-0000-000000000000}" dt="2026-09-04T16:07:46.978" v="197" actId="14100"/>
          <ac:spMkLst>
            <pc:docMk/>
            <pc:sldMk cId="0" sldId="281"/>
            <ac:spMk id="1369717627" creationId="{00000000-0000-0000-0000-000000000000}"/>
          </ac:spMkLst>
        </pc:spChg>
        <pc:spChg chg="mod">
          <ac:chgData name="Martin Svejda" userId="S::m.svejda@uwtsd.ac.uk::8cc0682a-1f17-4534-acee-9b898a7be1ec" providerId="AD" clId="Web-{00000000-0000-0000-0000-000000000000}" dt="2026-09-04T16:04:21.459" v="175" actId="1076"/>
          <ac:spMkLst>
            <pc:docMk/>
            <pc:sldMk cId="0" sldId="281"/>
            <ac:spMk id="1465087001" creationId="{00000000-0000-0000-0000-000000000000}"/>
          </ac:spMkLst>
        </pc:spChg>
        <pc:spChg chg="mod">
          <ac:chgData name="Martin Svejda" userId="S::m.svejda@uwtsd.ac.uk::8cc0682a-1f17-4534-acee-9b898a7be1ec" providerId="AD" clId="Web-{00000000-0000-0000-0000-000000000000}" dt="2026-09-04T16:06:57.165" v="189" actId="14100"/>
          <ac:spMkLst>
            <pc:docMk/>
            <pc:sldMk cId="0" sldId="281"/>
            <ac:spMk id="1652824430" creationId="{00000000-0000-0000-0000-000000000000}"/>
          </ac:spMkLst>
        </pc:spChg>
        <pc:spChg chg="mod">
          <ac:chgData name="Martin Svejda" userId="S::m.svejda@uwtsd.ac.uk::8cc0682a-1f17-4534-acee-9b898a7be1ec" providerId="AD" clId="Web-{00000000-0000-0000-0000-000000000000}" dt="2026-09-04T16:07:17.884" v="192" actId="14100"/>
          <ac:spMkLst>
            <pc:docMk/>
            <pc:sldMk cId="0" sldId="281"/>
            <ac:spMk id="1890561562" creationId="{00000000-0000-0000-0000-000000000000}"/>
          </ac:spMkLst>
        </pc:spChg>
        <pc:spChg chg="mod">
          <ac:chgData name="Martin Svejda" userId="S::m.svejda@uwtsd.ac.uk::8cc0682a-1f17-4534-acee-9b898a7be1ec" providerId="AD" clId="Web-{00000000-0000-0000-0000-000000000000}" dt="2026-09-04T16:07:13.494" v="191" actId="14100"/>
          <ac:spMkLst>
            <pc:docMk/>
            <pc:sldMk cId="0" sldId="281"/>
            <ac:spMk id="1897643828" creationId="{00000000-0000-0000-0000-000000000000}"/>
          </ac:spMkLst>
        </pc:spChg>
        <pc:spChg chg="mod">
          <ac:chgData name="Martin Svejda" userId="S::m.svejda@uwtsd.ac.uk::8cc0682a-1f17-4534-acee-9b898a7be1ec" providerId="AD" clId="Web-{00000000-0000-0000-0000-000000000000}" dt="2026-09-04T16:03:47.052" v="164" actId="1076"/>
          <ac:spMkLst>
            <pc:docMk/>
            <pc:sldMk cId="0" sldId="281"/>
            <ac:spMk id="2000626665" creationId="{00000000-0000-0000-0000-000000000000}"/>
          </ac:spMkLst>
        </pc:spChg>
      </pc:sldChg>
      <pc:sldChg chg="modSp modNotes">
        <pc:chgData name="Martin Svejda" userId="S::m.svejda@uwtsd.ac.uk::8cc0682a-1f17-4534-acee-9b898a7be1ec" providerId="AD" clId="Web-{00000000-0000-0000-0000-000000000000}" dt="2026-09-04T16:22:39.460" v="282" actId="20577"/>
        <pc:sldMkLst>
          <pc:docMk/>
          <pc:sldMk cId="0" sldId="282"/>
        </pc:sldMkLst>
        <pc:spChg chg="mod">
          <ac:chgData name="Martin Svejda" userId="S::m.svejda@uwtsd.ac.uk::8cc0682a-1f17-4534-acee-9b898a7be1ec" providerId="AD" clId="Web-{00000000-0000-0000-0000-000000000000}" dt="2026-09-04T16:10:59.165" v="243" actId="14100"/>
          <ac:spMkLst>
            <pc:docMk/>
            <pc:sldMk cId="0" sldId="282"/>
            <ac:spMk id="71871907" creationId="{00000000-0000-0000-0000-000000000000}"/>
          </ac:spMkLst>
        </pc:spChg>
        <pc:spChg chg="mod">
          <ac:chgData name="Martin Svejda" userId="S::m.svejda@uwtsd.ac.uk::8cc0682a-1f17-4534-acee-9b898a7be1ec" providerId="AD" clId="Web-{00000000-0000-0000-0000-000000000000}" dt="2026-09-04T16:11:47.230" v="250" actId="14100"/>
          <ac:spMkLst>
            <pc:docMk/>
            <pc:sldMk cId="0" sldId="282"/>
            <ac:spMk id="472081851" creationId="{00000000-0000-0000-0000-000000000000}"/>
          </ac:spMkLst>
        </pc:spChg>
        <pc:spChg chg="mod">
          <ac:chgData name="Martin Svejda" userId="S::m.svejda@uwtsd.ac.uk::8cc0682a-1f17-4534-acee-9b898a7be1ec" providerId="AD" clId="Web-{00000000-0000-0000-0000-000000000000}" dt="2026-09-04T16:10:44.726" v="241" actId="1076"/>
          <ac:spMkLst>
            <pc:docMk/>
            <pc:sldMk cId="0" sldId="282"/>
            <ac:spMk id="475175883" creationId="{00000000-0000-0000-0000-000000000000}"/>
          </ac:spMkLst>
        </pc:spChg>
        <pc:spChg chg="mod">
          <ac:chgData name="Martin Svejda" userId="S::m.svejda@uwtsd.ac.uk::8cc0682a-1f17-4534-acee-9b898a7be1ec" providerId="AD" clId="Web-{00000000-0000-0000-0000-000000000000}" dt="2026-09-04T16:10:34.851" v="240" actId="1076"/>
          <ac:spMkLst>
            <pc:docMk/>
            <pc:sldMk cId="0" sldId="282"/>
            <ac:spMk id="556828201" creationId="{00000000-0000-0000-0000-000000000000}"/>
          </ac:spMkLst>
        </pc:spChg>
        <pc:spChg chg="mod">
          <ac:chgData name="Martin Svejda" userId="S::m.svejda@uwtsd.ac.uk::8cc0682a-1f17-4534-acee-9b898a7be1ec" providerId="AD" clId="Web-{00000000-0000-0000-0000-000000000000}" dt="2026-09-04T16:11:13.588" v="246" actId="14100"/>
          <ac:spMkLst>
            <pc:docMk/>
            <pc:sldMk cId="0" sldId="282"/>
            <ac:spMk id="683420469" creationId="{00000000-0000-0000-0000-000000000000}"/>
          </ac:spMkLst>
        </pc:spChg>
        <pc:spChg chg="mod">
          <ac:chgData name="Martin Svejda" userId="S::m.svejda@uwtsd.ac.uk::8cc0682a-1f17-4534-acee-9b898a7be1ec" providerId="AD" clId="Web-{00000000-0000-0000-0000-000000000000}" dt="2026-09-04T16:11:39.995" v="248" actId="14100"/>
          <ac:spMkLst>
            <pc:docMk/>
            <pc:sldMk cId="0" sldId="282"/>
            <ac:spMk id="1065074502" creationId="{00000000-0000-0000-0000-000000000000}"/>
          </ac:spMkLst>
        </pc:spChg>
        <pc:spChg chg="mod">
          <ac:chgData name="Martin Svejda" userId="S::m.svejda@uwtsd.ac.uk::8cc0682a-1f17-4534-acee-9b898a7be1ec" providerId="AD" clId="Web-{00000000-0000-0000-0000-000000000000}" dt="2026-09-04T16:10:49.508" v="242" actId="14100"/>
          <ac:spMkLst>
            <pc:docMk/>
            <pc:sldMk cId="0" sldId="282"/>
            <ac:spMk id="1483945219" creationId="{00000000-0000-0000-0000-000000000000}"/>
          </ac:spMkLst>
        </pc:spChg>
        <pc:spChg chg="mod">
          <ac:chgData name="Martin Svejda" userId="S::m.svejda@uwtsd.ac.uk::8cc0682a-1f17-4534-acee-9b898a7be1ec" providerId="AD" clId="Web-{00000000-0000-0000-0000-000000000000}" dt="2026-09-04T16:09:57.020" v="225" actId="1076"/>
          <ac:spMkLst>
            <pc:docMk/>
            <pc:sldMk cId="0" sldId="282"/>
            <ac:spMk id="1633624218" creationId="{00000000-0000-0000-0000-000000000000}"/>
          </ac:spMkLst>
        </pc:spChg>
        <pc:spChg chg="mod">
          <ac:chgData name="Martin Svejda" userId="S::m.svejda@uwtsd.ac.uk::8cc0682a-1f17-4534-acee-9b898a7be1ec" providerId="AD" clId="Web-{00000000-0000-0000-0000-000000000000}" dt="2026-09-04T16:22:39.460" v="282" actId="20577"/>
          <ac:spMkLst>
            <pc:docMk/>
            <pc:sldMk cId="0" sldId="282"/>
            <ac:spMk id="1660258214" creationId="{00000000-0000-0000-0000-000000000000}"/>
          </ac:spMkLst>
        </pc:spChg>
        <pc:spChg chg="mod">
          <ac:chgData name="Martin Svejda" userId="S::m.svejda@uwtsd.ac.uk::8cc0682a-1f17-4534-acee-9b898a7be1ec" providerId="AD" clId="Web-{00000000-0000-0000-0000-000000000000}" dt="2026-09-04T16:11:17.791" v="247" actId="20577"/>
          <ac:spMkLst>
            <pc:docMk/>
            <pc:sldMk cId="0" sldId="282"/>
            <ac:spMk id="1698417480" creationId="{00000000-0000-0000-0000-000000000000}"/>
          </ac:spMkLst>
        </pc:spChg>
        <pc:spChg chg="mod">
          <ac:chgData name="Martin Svejda" userId="S::m.svejda@uwtsd.ac.uk::8cc0682a-1f17-4534-acee-9b898a7be1ec" providerId="AD" clId="Web-{00000000-0000-0000-0000-000000000000}" dt="2026-09-04T16:10:34.663" v="239" actId="1076"/>
          <ac:spMkLst>
            <pc:docMk/>
            <pc:sldMk cId="0" sldId="282"/>
            <ac:spMk id="1882223119" creationId="{00000000-0000-0000-0000-000000000000}"/>
          </ac:spMkLst>
        </pc:spChg>
        <pc:spChg chg="mod">
          <ac:chgData name="Martin Svejda" userId="S::m.svejda@uwtsd.ac.uk::8cc0682a-1f17-4534-acee-9b898a7be1ec" providerId="AD" clId="Web-{00000000-0000-0000-0000-000000000000}" dt="2026-09-04T16:11:44.714" v="249" actId="14100"/>
          <ac:spMkLst>
            <pc:docMk/>
            <pc:sldMk cId="0" sldId="282"/>
            <ac:spMk id="2009371010" creationId="{00000000-0000-0000-0000-000000000000}"/>
          </ac:spMkLst>
        </pc:spChg>
      </pc:sldChg>
      <pc:sldChg chg="modSp">
        <pc:chgData name="Martin Svejda" userId="S::m.svejda@uwtsd.ac.uk::8cc0682a-1f17-4534-acee-9b898a7be1ec" providerId="AD" clId="Web-{00000000-0000-0000-0000-000000000000}" dt="2026-09-04T16:23:19.210" v="285" actId="20577"/>
        <pc:sldMkLst>
          <pc:docMk/>
          <pc:sldMk cId="0" sldId="283"/>
        </pc:sldMkLst>
        <pc:spChg chg="mod">
          <ac:chgData name="Martin Svejda" userId="S::m.svejda@uwtsd.ac.uk::8cc0682a-1f17-4534-acee-9b898a7be1ec" providerId="AD" clId="Web-{00000000-0000-0000-0000-000000000000}" dt="2026-09-04T16:14:57.894" v="278" actId="14100"/>
          <ac:spMkLst>
            <pc:docMk/>
            <pc:sldMk cId="0" sldId="283"/>
            <ac:spMk id="657496710" creationId="{00000000-0000-0000-0000-000000000000}"/>
          </ac:spMkLst>
        </pc:spChg>
        <pc:spChg chg="mod">
          <ac:chgData name="Martin Svejda" userId="S::m.svejda@uwtsd.ac.uk::8cc0682a-1f17-4534-acee-9b898a7be1ec" providerId="AD" clId="Web-{00000000-0000-0000-0000-000000000000}" dt="2026-09-04T16:23:19.210" v="285" actId="20577"/>
          <ac:spMkLst>
            <pc:docMk/>
            <pc:sldMk cId="0" sldId="283"/>
            <ac:spMk id="782377193" creationId="{00000000-0000-0000-0000-000000000000}"/>
          </ac:spMkLst>
        </pc:spChg>
        <pc:spChg chg="mod">
          <ac:chgData name="Martin Svejda" userId="S::m.svejda@uwtsd.ac.uk::8cc0682a-1f17-4534-acee-9b898a7be1ec" providerId="AD" clId="Web-{00000000-0000-0000-0000-000000000000}" dt="2026-09-04T16:14:28.565" v="267" actId="20577"/>
          <ac:spMkLst>
            <pc:docMk/>
            <pc:sldMk cId="0" sldId="283"/>
            <ac:spMk id="1076903302" creationId="{00000000-0000-0000-0000-000000000000}"/>
          </ac:spMkLst>
        </pc:spChg>
        <pc:spChg chg="mod">
          <ac:chgData name="Martin Svejda" userId="S::m.svejda@uwtsd.ac.uk::8cc0682a-1f17-4534-acee-9b898a7be1ec" providerId="AD" clId="Web-{00000000-0000-0000-0000-000000000000}" dt="2026-09-04T16:14:01.658" v="258" actId="20577"/>
          <ac:spMkLst>
            <pc:docMk/>
            <pc:sldMk cId="0" sldId="283"/>
            <ac:spMk id="1482263196" creationId="{00000000-0000-0000-0000-000000000000}"/>
          </ac:spMkLst>
        </pc:spChg>
        <pc:spChg chg="mod">
          <ac:chgData name="Martin Svejda" userId="S::m.svejda@uwtsd.ac.uk::8cc0682a-1f17-4534-acee-9b898a7be1ec" providerId="AD" clId="Web-{00000000-0000-0000-0000-000000000000}" dt="2026-09-04T16:14:33.143" v="269" actId="20577"/>
          <ac:spMkLst>
            <pc:docMk/>
            <pc:sldMk cId="0" sldId="283"/>
            <ac:spMk id="1775554027" creationId="{00000000-0000-0000-0000-000000000000}"/>
          </ac:spMkLst>
        </pc:spChg>
        <pc:spChg chg="mod">
          <ac:chgData name="Martin Svejda" userId="S::m.svejda@uwtsd.ac.uk::8cc0682a-1f17-4534-acee-9b898a7be1ec" providerId="AD" clId="Web-{00000000-0000-0000-0000-000000000000}" dt="2026-09-04T16:13:57.767" v="256" actId="20577"/>
          <ac:spMkLst>
            <pc:docMk/>
            <pc:sldMk cId="0" sldId="283"/>
            <ac:spMk id="193097416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1919683337" name="Header Placeholder 1"/>
          <p:cNvSpPr>
            <a:spLocks noGrp="1"/>
          </p:cNvSpPr>
          <p:nvPr>
            <p:ph type="hdr" sz="quarter"/>
          </p:nvPr>
        </p:nvSpPr>
        <p:spPr bwMode="auto">
          <a:xfrm>
            <a:off x="1" y="1"/>
            <a:ext cx="3078427" cy="513508"/>
          </a:xfrm>
          <a:prstGeom prst="rect">
            <a:avLst/>
          </a:prstGeom>
        </p:spPr>
        <p:txBody>
          <a:bodyPr vert="horz" lIns="99075" tIns="49538" rIns="99075" bIns="49538" rtlCol="0"/>
          <a:lstStyle>
            <a:lvl1pPr algn="l">
              <a:defRPr sz="1300"/>
            </a:lvl1pPr>
          </a:lstStyle>
          <a:p>
            <a:pPr>
              <a:defRPr/>
            </a:pPr>
            <a:endParaRPr lang="en-US"/>
          </a:p>
        </p:txBody>
      </p:sp>
      <p:sp>
        <p:nvSpPr>
          <p:cNvPr id="1521639018" name="Date Placeholder 2"/>
          <p:cNvSpPr>
            <a:spLocks noGrp="1"/>
          </p:cNvSpPr>
          <p:nvPr>
            <p:ph type="dt" idx="1"/>
          </p:nvPr>
        </p:nvSpPr>
        <p:spPr bwMode="auto">
          <a:xfrm>
            <a:off x="4023993" y="1"/>
            <a:ext cx="3078427" cy="513508"/>
          </a:xfrm>
          <a:prstGeom prst="rect">
            <a:avLst/>
          </a:prstGeom>
        </p:spPr>
        <p:txBody>
          <a:bodyPr vert="horz" lIns="99075" tIns="49538" rIns="99075" bIns="49538" rtlCol="0"/>
          <a:lstStyle>
            <a:lvl1pPr algn="r">
              <a:defRPr sz="1300"/>
            </a:lvl1pPr>
          </a:lstStyle>
          <a:p>
            <a:pPr>
              <a:defRPr/>
            </a:pPr>
            <a:fld id="{CF981728-CE48-49DC-905D-BED0E3AA70FA}" type="datetimeFigureOut">
              <a:rPr lang="en-US"/>
              <a:t>9/4/2026</a:t>
            </a:fld>
            <a:endParaRPr lang="en-US"/>
          </a:p>
        </p:txBody>
      </p:sp>
      <p:sp>
        <p:nvSpPr>
          <p:cNvPr id="1416127991" name="Slide Image Placeholder 3"/>
          <p:cNvSpPr>
            <a:spLocks noGrp="1" noRot="1" noChangeAspect="1"/>
          </p:cNvSpPr>
          <p:nvPr>
            <p:ph type="sldImg" idx="2"/>
          </p:nvPr>
        </p:nvSpPr>
        <p:spPr bwMode="auto">
          <a:xfrm>
            <a:off x="481013" y="1277938"/>
            <a:ext cx="6143625" cy="3455987"/>
          </a:xfrm>
          <a:prstGeom prst="rect">
            <a:avLst/>
          </a:prstGeom>
          <a:noFill/>
          <a:ln w="12700">
            <a:solidFill>
              <a:prstClr val="black"/>
            </a:solidFill>
          </a:ln>
        </p:spPr>
        <p:txBody>
          <a:bodyPr vert="horz" lIns="99075" tIns="49538" rIns="99075" bIns="49538" rtlCol="0" anchor="ctr"/>
          <a:lstStyle/>
          <a:p>
            <a:pPr>
              <a:defRPr/>
            </a:pPr>
            <a:endParaRPr lang="en-US"/>
          </a:p>
        </p:txBody>
      </p:sp>
      <p:sp>
        <p:nvSpPr>
          <p:cNvPr id="1725504089" name="Notes Placeholder 4"/>
          <p:cNvSpPr>
            <a:spLocks noGrp="1"/>
          </p:cNvSpPr>
          <p:nvPr>
            <p:ph type="body" sz="quarter" idx="3"/>
          </p:nvPr>
        </p:nvSpPr>
        <p:spPr bwMode="auto">
          <a:xfrm>
            <a:off x="710407" y="4925408"/>
            <a:ext cx="5683250" cy="4029879"/>
          </a:xfrm>
          <a:prstGeom prst="rect">
            <a:avLst/>
          </a:prstGeom>
        </p:spPr>
        <p:txBody>
          <a:bodyPr vert="horz" lIns="99075" tIns="49538" rIns="99075" bIns="49538" rtlCol="0"/>
          <a:lstStyle/>
          <a:p>
            <a:pPr lvl="0">
              <a:defRPr/>
            </a:pPr>
            <a:r>
              <a:rPr lang="en-US"/>
              <a:t>Click to edit Master text styles</a:t>
            </a:r>
            <a:endParaRPr/>
          </a:p>
          <a:p>
            <a:pPr lvl="1">
              <a:defRPr/>
            </a:pPr>
            <a:r>
              <a:rPr lang="en-US"/>
              <a:t>Second level</a:t>
            </a:r>
            <a:endParaRPr/>
          </a:p>
          <a:p>
            <a:pPr lvl="2">
              <a:defRPr/>
            </a:pPr>
            <a:r>
              <a:rPr lang="en-US"/>
              <a:t>Third level</a:t>
            </a:r>
            <a:endParaRPr/>
          </a:p>
          <a:p>
            <a:pPr lvl="3">
              <a:defRPr/>
            </a:pPr>
            <a:r>
              <a:rPr lang="en-US"/>
              <a:t>Fourth level</a:t>
            </a:r>
            <a:endParaRPr/>
          </a:p>
          <a:p>
            <a:pPr lvl="4">
              <a:defRPr/>
            </a:pPr>
            <a:r>
              <a:rPr lang="en-US"/>
              <a:t>Fifth level</a:t>
            </a:r>
            <a:endParaRPr/>
          </a:p>
        </p:txBody>
      </p:sp>
      <p:sp>
        <p:nvSpPr>
          <p:cNvPr id="1014301172" name="Footer Placeholder 5"/>
          <p:cNvSpPr>
            <a:spLocks noGrp="1"/>
          </p:cNvSpPr>
          <p:nvPr>
            <p:ph type="ftr" sz="quarter" idx="4"/>
          </p:nvPr>
        </p:nvSpPr>
        <p:spPr bwMode="auto">
          <a:xfrm>
            <a:off x="1" y="9721108"/>
            <a:ext cx="3078427" cy="513507"/>
          </a:xfrm>
          <a:prstGeom prst="rect">
            <a:avLst/>
          </a:prstGeom>
        </p:spPr>
        <p:txBody>
          <a:bodyPr vert="horz" lIns="99075" tIns="49538" rIns="99075" bIns="49538" rtlCol="0" anchor="b"/>
          <a:lstStyle>
            <a:lvl1pPr algn="l">
              <a:defRPr sz="1300"/>
            </a:lvl1pPr>
          </a:lstStyle>
          <a:p>
            <a:pPr>
              <a:defRPr/>
            </a:pPr>
            <a:endParaRPr lang="en-US"/>
          </a:p>
        </p:txBody>
      </p:sp>
      <p:sp>
        <p:nvSpPr>
          <p:cNvPr id="409339373" name="Slide Number Placeholder 6"/>
          <p:cNvSpPr>
            <a:spLocks noGrp="1"/>
          </p:cNvSpPr>
          <p:nvPr>
            <p:ph type="sldNum" sz="quarter" idx="5"/>
          </p:nvPr>
        </p:nvSpPr>
        <p:spPr bwMode="auto">
          <a:xfrm>
            <a:off x="4023993" y="9721108"/>
            <a:ext cx="3078427" cy="513507"/>
          </a:xfrm>
          <a:prstGeom prst="rect">
            <a:avLst/>
          </a:prstGeom>
        </p:spPr>
        <p:txBody>
          <a:bodyPr vert="horz" lIns="99075" tIns="49538" rIns="99075" bIns="49538" rtlCol="0" anchor="b"/>
          <a:lstStyle>
            <a:lvl1pPr algn="r">
              <a:defRPr sz="1300"/>
            </a:lvl1pPr>
          </a:lstStyle>
          <a:p>
            <a:pPr>
              <a:defRPr/>
            </a:pPr>
            <a:fld id="{3D4C67B5-F292-4576-8BF8-36D135D4AF60}" type="slidenum">
              <a:rPr/>
              <a:t>‹#›</a:t>
            </a:fld>
            <a:endParaRPr lang="en-US"/>
          </a:p>
        </p:txBody>
      </p:sp>
    </p:spTree>
  </p:cSld>
  <p:clrMap bg1="lt1" tx1="dk1" bg2="lt2" tx2="dk2" accent1="accent1" accent2="accent2" accent3="accent3" accent4="accent4" accent5="accent5" accent6="accent6" hlink="hlink" folHlink="folHlink"/>
  <p:notesStyle>
    <a:lvl1pPr marL="0" algn="l" defTabSz="914400" rtl="0">
      <a:defRPr sz="1200">
        <a:solidFill>
          <a:schemeClr val="tx1"/>
        </a:solidFill>
        <a:latin typeface="+mn-lt"/>
        <a:ea typeface="+mn-ea"/>
        <a:cs typeface="+mn-cs"/>
      </a:defRPr>
    </a:lvl1pPr>
    <a:lvl2pPr marL="457200" algn="l" defTabSz="914400" rtl="0">
      <a:defRPr sz="1200">
        <a:solidFill>
          <a:schemeClr val="tx1"/>
        </a:solidFill>
        <a:latin typeface="+mn-lt"/>
        <a:ea typeface="+mn-ea"/>
        <a:cs typeface="+mn-cs"/>
      </a:defRPr>
    </a:lvl2pPr>
    <a:lvl3pPr marL="914400" algn="l" defTabSz="914400" rtl="0">
      <a:defRPr sz="1200">
        <a:solidFill>
          <a:schemeClr val="tx1"/>
        </a:solidFill>
        <a:latin typeface="+mn-lt"/>
        <a:ea typeface="+mn-ea"/>
        <a:cs typeface="+mn-cs"/>
      </a:defRPr>
    </a:lvl3pPr>
    <a:lvl4pPr marL="1371600" algn="l" defTabSz="914400" rtl="0">
      <a:defRPr sz="1200">
        <a:solidFill>
          <a:schemeClr val="tx1"/>
        </a:solidFill>
        <a:latin typeface="+mn-lt"/>
        <a:ea typeface="+mn-ea"/>
        <a:cs typeface="+mn-cs"/>
      </a:defRPr>
    </a:lvl4pPr>
    <a:lvl5pPr marL="1828800" algn="l" defTabSz="914400" rtl="0">
      <a:defRPr sz="1200">
        <a:solidFill>
          <a:schemeClr val="tx1"/>
        </a:solidFill>
        <a:latin typeface="+mn-lt"/>
        <a:ea typeface="+mn-ea"/>
        <a:cs typeface="+mn-cs"/>
      </a:defRPr>
    </a:lvl5pPr>
    <a:lvl6pPr marL="2286000" algn="l" defTabSz="914400" rtl="0">
      <a:defRPr sz="1200">
        <a:solidFill>
          <a:schemeClr val="tx1"/>
        </a:solidFill>
        <a:latin typeface="+mn-lt"/>
        <a:ea typeface="+mn-ea"/>
        <a:cs typeface="+mn-cs"/>
      </a:defRPr>
    </a:lvl6pPr>
    <a:lvl7pPr marL="2743200" algn="l" defTabSz="914400" rtl="0">
      <a:defRPr sz="1200">
        <a:solidFill>
          <a:schemeClr val="tx1"/>
        </a:solidFill>
        <a:latin typeface="+mn-lt"/>
        <a:ea typeface="+mn-ea"/>
        <a:cs typeface="+mn-cs"/>
      </a:defRPr>
    </a:lvl7pPr>
    <a:lvl8pPr marL="3200400" algn="l" defTabSz="914400" rtl="0">
      <a:defRPr sz="1200">
        <a:solidFill>
          <a:schemeClr val="tx1"/>
        </a:solidFill>
        <a:latin typeface="+mn-lt"/>
        <a:ea typeface="+mn-ea"/>
        <a:cs typeface="+mn-cs"/>
      </a:defRPr>
    </a:lvl8pPr>
    <a:lvl9pPr marL="3657600" algn="l" defTabSz="914400" rtl="0">
      <a:defRPr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gov.uk/government/news/health-secretary-announces-250-million-investment-in-artificial-intelligence"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digital.nhs.uk/services/ai-knowledge-repository"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digital.nhs.uk/services/ai-knowledge-repository"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84694946" name="Slide Image Placeholder 1"/>
          <p:cNvSpPr>
            <a:spLocks noGrp="1" noRot="1" noChangeAspect="1"/>
          </p:cNvSpPr>
          <p:nvPr>
            <p:ph type="sldImg"/>
          </p:nvPr>
        </p:nvSpPr>
        <p:spPr bwMode="auto"/>
      </p:sp>
      <p:sp>
        <p:nvSpPr>
          <p:cNvPr id="743157759" name="Notes Placeholder 2"/>
          <p:cNvSpPr>
            <a:spLocks noGrp="1"/>
          </p:cNvSpPr>
          <p:nvPr>
            <p:ph type="body" idx="1"/>
          </p:nvPr>
        </p:nvSpPr>
        <p:spPr bwMode="auto"/>
        <p:txBody>
          <a:bodyPr/>
          <a:lstStyle/>
          <a:p>
            <a:pPr>
              <a:defRPr/>
            </a:pPr>
            <a:endParaRPr lang="en-GB"/>
          </a:p>
        </p:txBody>
      </p:sp>
      <p:sp>
        <p:nvSpPr>
          <p:cNvPr id="1829554194" name="Slide Number Placeholder 3"/>
          <p:cNvSpPr>
            <a:spLocks noGrp="1"/>
          </p:cNvSpPr>
          <p:nvPr>
            <p:ph type="sldNum" sz="quarter" idx="5"/>
          </p:nvPr>
        </p:nvSpPr>
        <p:spPr bwMode="auto"/>
        <p:txBody>
          <a:bodyPr/>
          <a:lstStyle/>
          <a:p>
            <a:pPr>
              <a:defRPr/>
            </a:pPr>
            <a:fld id="{3D4C67B5-F292-4576-8BF8-36D135D4AF60}" type="slidenum">
              <a:rPr lang="en-GB"/>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04350760" name="Slide Image Placeholder 1"/>
          <p:cNvSpPr>
            <a:spLocks noGrp="1" noRot="1" noChangeAspect="1"/>
          </p:cNvSpPr>
          <p:nvPr>
            <p:ph type="sldImg"/>
          </p:nvPr>
        </p:nvSpPr>
        <p:spPr bwMode="auto"/>
      </p:sp>
      <p:sp>
        <p:nvSpPr>
          <p:cNvPr id="1583397535" name="Notes Placeholder 2"/>
          <p:cNvSpPr>
            <a:spLocks noGrp="1"/>
          </p:cNvSpPr>
          <p:nvPr>
            <p:ph type="body" idx="1"/>
          </p:nvPr>
        </p:nvSpPr>
        <p:spPr bwMode="auto"/>
        <p:txBody>
          <a:bodyPr/>
          <a:lstStyle/>
          <a:p>
            <a:pPr>
              <a:defRPr/>
            </a:pPr>
            <a:endParaRPr lang="en-GB"/>
          </a:p>
        </p:txBody>
      </p:sp>
      <p:sp>
        <p:nvSpPr>
          <p:cNvPr id="2055202491" name="Slide Number Placeholder 3"/>
          <p:cNvSpPr>
            <a:spLocks noGrp="1"/>
          </p:cNvSpPr>
          <p:nvPr>
            <p:ph type="sldNum" sz="quarter" idx="5"/>
          </p:nvPr>
        </p:nvSpPr>
        <p:spPr bwMode="auto"/>
        <p:txBody>
          <a:bodyPr/>
          <a:lstStyle/>
          <a:p>
            <a:pPr>
              <a:defRPr/>
            </a:pPr>
            <a:fld id="{3D4C67B5-F292-4576-8BF8-36D135D4AF60}" type="slidenum">
              <a:rPr lang="en-GB"/>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15666488" name="Slide Image Placeholder 1"/>
          <p:cNvSpPr>
            <a:spLocks noGrp="1" noRot="1" noChangeAspect="1"/>
          </p:cNvSpPr>
          <p:nvPr>
            <p:ph type="sldImg"/>
          </p:nvPr>
        </p:nvSpPr>
        <p:spPr bwMode="auto"/>
      </p:sp>
      <p:sp>
        <p:nvSpPr>
          <p:cNvPr id="747670980" name="Notes Placeholder 2"/>
          <p:cNvSpPr>
            <a:spLocks noGrp="1"/>
          </p:cNvSpPr>
          <p:nvPr>
            <p:ph type="body" idx="1"/>
          </p:nvPr>
        </p:nvSpPr>
        <p:spPr bwMode="auto"/>
        <p:txBody>
          <a:bodyPr/>
          <a:lstStyle/>
          <a:p>
            <a:pPr>
              <a:defRPr/>
            </a:pPr>
            <a:r>
              <a:rPr sz="1200" b="1" i="0" u="none">
                <a:solidFill>
                  <a:srgbClr val="000000"/>
                </a:solidFill>
                <a:latin typeface="Times New Roman"/>
                <a:ea typeface="Times New Roman"/>
                <a:cs typeface="Times New Roman"/>
              </a:rPr>
              <a:t>100,000 Genomes Project:</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national research initiative that sequenced patient genomes to improve diagnosis of rare diseases and cancer, laying the foundation for genomic medicine within the NHS.</a:t>
            </a:r>
            <a:endParaRPr/>
          </a:p>
          <a:p>
            <a:pPr>
              <a:defRPr/>
            </a:pPr>
            <a:r>
              <a:rPr sz="1200" b="1" i="0" u="none">
                <a:solidFill>
                  <a:srgbClr val="000000"/>
                </a:solidFill>
                <a:latin typeface="Times New Roman"/>
                <a:ea typeface="Times New Roman"/>
                <a:cs typeface="Times New Roman"/>
              </a:rPr>
              <a:t>ORCHA:</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An organisation that evaluates and accredits digital health apps against clinical, data protection, and usability standards, supporting safer adoption of digital tools across health and social care.</a:t>
            </a:r>
            <a:endParaRPr/>
          </a:p>
          <a:p>
            <a:pPr>
              <a:defRPr/>
            </a:pPr>
            <a:r>
              <a:rPr sz="1200" b="1" i="0" u="none">
                <a:solidFill>
                  <a:srgbClr val="000000"/>
                </a:solidFill>
                <a:latin typeface="Times New Roman"/>
                <a:ea typeface="Times New Roman"/>
                <a:cs typeface="Times New Roman"/>
              </a:rPr>
              <a:t>Oxevision:</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digital monitoring system used in mental health settings to support patient safety through remote observation and risk detection, raising important ethical and governance considerations.</a:t>
            </a:r>
            <a:endParaRPr/>
          </a:p>
          <a:p>
            <a:pPr>
              <a:defRPr/>
            </a:pPr>
            <a:r>
              <a:rPr sz="1200" b="1" i="0" u="none">
                <a:solidFill>
                  <a:srgbClr val="000000"/>
                </a:solidFill>
                <a:latin typeface="Times New Roman"/>
                <a:ea typeface="Times New Roman"/>
                <a:cs typeface="Times New Roman"/>
              </a:rPr>
              <a:t>NHS Artificial Intelligence Laboratory:</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national NHS programme established to support the safe, ethical, and evidence-based adoption of artificial intelligence across the health system through funding, evaluation, and governance infrastructure.</a:t>
            </a:r>
            <a:endParaRPr lang="en-GB"/>
          </a:p>
        </p:txBody>
      </p:sp>
      <p:sp>
        <p:nvSpPr>
          <p:cNvPr id="1002635623" name="Slide Number Placeholder 3"/>
          <p:cNvSpPr>
            <a:spLocks noGrp="1"/>
          </p:cNvSpPr>
          <p:nvPr>
            <p:ph type="sldNum" sz="quarter" idx="5"/>
          </p:nvPr>
        </p:nvSpPr>
        <p:spPr bwMode="auto"/>
        <p:txBody>
          <a:bodyPr/>
          <a:lstStyle/>
          <a:p>
            <a:pPr>
              <a:defRPr/>
            </a:pPr>
            <a:fld id="{3D4C67B5-F292-4576-8BF8-36D135D4AF60}" type="slidenum">
              <a:rPr lang="en-GB"/>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970425149" name="Slide Image Placeholder 1"/>
          <p:cNvSpPr>
            <a:spLocks noGrp="1" noRot="1" noChangeAspect="1"/>
          </p:cNvSpPr>
          <p:nvPr>
            <p:ph type="sldImg"/>
          </p:nvPr>
        </p:nvSpPr>
        <p:spPr bwMode="auto"/>
      </p:sp>
      <p:sp>
        <p:nvSpPr>
          <p:cNvPr id="1173925237" name="Notes Placeholder 2"/>
          <p:cNvSpPr>
            <a:spLocks noGrp="1"/>
          </p:cNvSpPr>
          <p:nvPr>
            <p:ph type="body" idx="1"/>
          </p:nvPr>
        </p:nvSpPr>
        <p:spPr bwMode="auto"/>
        <p:txBody>
          <a:bodyPr/>
          <a:lstStyle/>
          <a:p>
            <a:pPr>
              <a:defRPr/>
            </a:pPr>
            <a:r>
              <a:rPr lang="en-GB"/>
              <a:t>Remember we looked at these last week?- Ask student to elaborate.</a:t>
            </a:r>
            <a:endParaRPr/>
          </a:p>
        </p:txBody>
      </p:sp>
      <p:sp>
        <p:nvSpPr>
          <p:cNvPr id="1244723405" name="Slide Number Placeholder 3"/>
          <p:cNvSpPr>
            <a:spLocks noGrp="1"/>
          </p:cNvSpPr>
          <p:nvPr>
            <p:ph type="sldNum" sz="quarter" idx="5"/>
          </p:nvPr>
        </p:nvSpPr>
        <p:spPr bwMode="auto"/>
        <p:txBody>
          <a:bodyPr/>
          <a:lstStyle/>
          <a:p>
            <a:pPr>
              <a:defRPr/>
            </a:pPr>
            <a:fld id="{3D4C67B5-F292-4576-8BF8-36D135D4AF60}" type="slidenum">
              <a:rPr lang="en-GB"/>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34418284" name="Slide Image Placeholder 1"/>
          <p:cNvSpPr>
            <a:spLocks noGrp="1" noRot="1" noChangeAspect="1"/>
          </p:cNvSpPr>
          <p:nvPr>
            <p:ph type="sldImg"/>
          </p:nvPr>
        </p:nvSpPr>
        <p:spPr bwMode="auto"/>
      </p:sp>
      <p:sp>
        <p:nvSpPr>
          <p:cNvPr id="701689901" name="Notes Placeholder 2"/>
          <p:cNvSpPr>
            <a:spLocks noGrp="1"/>
          </p:cNvSpPr>
          <p:nvPr>
            <p:ph type="body" idx="1"/>
          </p:nvPr>
        </p:nvSpPr>
        <p:spPr bwMode="auto"/>
        <p:txBody>
          <a:bodyPr/>
          <a:lstStyle/>
          <a:p>
            <a:pPr>
              <a:defRPr/>
            </a:pPr>
            <a:r>
              <a:rPr lang="en-GB"/>
              <a:t>Digital innovation has already had a major impact on public health in the UK and continues to shape healthcare delivery.</a:t>
            </a:r>
            <a:endParaRPr/>
          </a:p>
          <a:p>
            <a:pPr>
              <a:defRPr/>
            </a:pPr>
            <a:r>
              <a:rPr lang="en-GB"/>
              <a:t>Key technologies include mobile health (mHealth) apps, wearables, artificial intelligence, telemedicine, and big data analytics.</a:t>
            </a:r>
            <a:endParaRPr/>
          </a:p>
          <a:p>
            <a:pPr>
              <a:defRPr/>
            </a:pPr>
            <a:r>
              <a:rPr lang="en-GB"/>
              <a:t>These aim to improve outcomes, efficiency, and prevention while addressing new health challenges.</a:t>
            </a:r>
            <a:endParaRPr/>
          </a:p>
          <a:p>
            <a:pPr>
              <a:defRPr/>
            </a:pPr>
            <a:r>
              <a:rPr lang="en-GB" b="1"/>
              <a:t>Impact so far:</a:t>
            </a:r>
            <a:endParaRPr lang="en-GB"/>
          </a:p>
          <a:p>
            <a:pPr marL="171450" indent="-171450">
              <a:buFont typeface="Arial"/>
              <a:buChar char="•"/>
              <a:defRPr/>
            </a:pPr>
            <a:r>
              <a:rPr lang="en-GB" b="1"/>
              <a:t>Improved Access to Healthcare</a:t>
            </a:r>
            <a:r>
              <a:rPr lang="en-GB"/>
              <a:t> - Telemedicine and apps (e.g., Babylon Health, NHS GP at Hand) extend services to rural/underserved groups and those with limited mobility. Wearables also encourage self-monitoring.</a:t>
            </a:r>
            <a:endParaRPr/>
          </a:p>
          <a:p>
            <a:pPr marL="171450" indent="-171450">
              <a:buFont typeface="Arial"/>
              <a:buChar char="•"/>
              <a:defRPr/>
            </a:pPr>
            <a:r>
              <a:rPr lang="en-GB" b="1"/>
              <a:t>Enhanced Disease Prevention and Health Promotion</a:t>
            </a:r>
            <a:r>
              <a:rPr lang="en-GB"/>
              <a:t> - Digital platforms support public health campaigns (e.g., vaccination drives), health apps provide reminders and nudges, and AI supports early disease detection.</a:t>
            </a:r>
            <a:endParaRPr/>
          </a:p>
          <a:p>
            <a:pPr marL="171450" indent="-171450">
              <a:buFont typeface="Arial"/>
              <a:buChar char="•"/>
              <a:defRPr/>
            </a:pPr>
            <a:r>
              <a:rPr lang="en-GB" b="1"/>
              <a:t>Personalised Healthcare</a:t>
            </a:r>
            <a:r>
              <a:rPr lang="en-GB"/>
              <a:t> - Projects like the 100,000 Genomes enable precision medicine, while AI analyses patient data to tailor treatment and predict outcomes.</a:t>
            </a:r>
            <a:endParaRPr/>
          </a:p>
          <a:p>
            <a:pPr>
              <a:defRPr/>
            </a:pPr>
            <a:endParaRPr lang="en-GB"/>
          </a:p>
        </p:txBody>
      </p:sp>
      <p:sp>
        <p:nvSpPr>
          <p:cNvPr id="466852755" name="Slide Number Placeholder 3"/>
          <p:cNvSpPr>
            <a:spLocks noGrp="1"/>
          </p:cNvSpPr>
          <p:nvPr>
            <p:ph type="sldNum" sz="quarter" idx="5"/>
          </p:nvPr>
        </p:nvSpPr>
        <p:spPr bwMode="auto"/>
        <p:txBody>
          <a:bodyPr/>
          <a:lstStyle/>
          <a:p>
            <a:pPr>
              <a:defRPr/>
            </a:pPr>
            <a:fld id="{3D4C67B5-F292-4576-8BF8-36D135D4AF60}" type="slidenum">
              <a:rPr lang="en-GB"/>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17062531" name="Slide Image Placeholder 1"/>
          <p:cNvSpPr>
            <a:spLocks noGrp="1" noRot="1" noChangeAspect="1"/>
          </p:cNvSpPr>
          <p:nvPr>
            <p:ph type="sldImg"/>
          </p:nvPr>
        </p:nvSpPr>
        <p:spPr bwMode="auto"/>
      </p:sp>
      <p:sp>
        <p:nvSpPr>
          <p:cNvPr id="1064905415" name="Notes Placeholder 2"/>
          <p:cNvSpPr>
            <a:spLocks noGrp="1"/>
          </p:cNvSpPr>
          <p:nvPr>
            <p:ph type="body" idx="1"/>
          </p:nvPr>
        </p:nvSpPr>
        <p:spPr bwMode="auto"/>
        <p:txBody>
          <a:bodyPr/>
          <a:lstStyle/>
          <a:p>
            <a:pPr>
              <a:buNone/>
              <a:defRPr/>
            </a:pPr>
            <a:r>
              <a:rPr lang="en-GB"/>
              <a:t>This slide gives an overview of the </a:t>
            </a:r>
            <a:r>
              <a:rPr lang="en-GB" b="1"/>
              <a:t>key trends shaping the future of digital innovation</a:t>
            </a:r>
            <a:r>
              <a:rPr lang="en-GB"/>
              <a:t> in public health.</a:t>
            </a:r>
            <a:endParaRPr/>
          </a:p>
          <a:p>
            <a:pPr marL="171450" indent="-171450">
              <a:buFont typeface="Arial"/>
              <a:buChar char="•"/>
              <a:defRPr/>
            </a:pPr>
            <a:r>
              <a:rPr lang="en-GB"/>
              <a:t>Digital tools are moving from supporting healthcare delivery to </a:t>
            </a:r>
            <a:r>
              <a:rPr lang="en-GB" b="1"/>
              <a:t>actively predicting, preventing, and personalising care</a:t>
            </a:r>
            <a:r>
              <a:rPr lang="en-GB"/>
              <a:t>.</a:t>
            </a:r>
            <a:endParaRPr/>
          </a:p>
          <a:p>
            <a:pPr marL="171450" indent="-171450">
              <a:buFont typeface="Arial"/>
              <a:buChar char="•"/>
              <a:defRPr/>
            </a:pPr>
            <a:r>
              <a:rPr lang="en-GB" b="1"/>
              <a:t>AI and predictive analytics</a:t>
            </a:r>
            <a:r>
              <a:rPr lang="en-GB"/>
              <a:t> will allow earlier detection of illness and more targeted prevention programmes.</a:t>
            </a:r>
            <a:endParaRPr/>
          </a:p>
          <a:p>
            <a:pPr marL="171450" indent="-171450">
              <a:buFont typeface="Arial"/>
              <a:buChar char="•"/>
              <a:defRPr/>
            </a:pPr>
            <a:r>
              <a:rPr lang="en-GB" b="1"/>
              <a:t>Remote monitoring and telemedicine</a:t>
            </a:r>
            <a:r>
              <a:rPr lang="en-GB"/>
              <a:t> will expand, supporting people with long-term conditions at home.</a:t>
            </a:r>
            <a:endParaRPr/>
          </a:p>
          <a:p>
            <a:pPr marL="171450" indent="-171450">
              <a:buFont typeface="Arial"/>
              <a:buChar char="•"/>
              <a:defRPr/>
            </a:pPr>
            <a:r>
              <a:rPr lang="en-GB" b="1"/>
              <a:t>Digital self-care tools</a:t>
            </a:r>
            <a:r>
              <a:rPr lang="en-GB"/>
              <a:t> will continue to empower individuals, but this also raises questions about data security and digital literacy.</a:t>
            </a:r>
            <a:endParaRPr/>
          </a:p>
          <a:p>
            <a:pPr marL="171450" indent="-171450">
              <a:buFont typeface="Arial"/>
              <a:buChar char="•"/>
              <a:defRPr/>
            </a:pPr>
            <a:r>
              <a:rPr lang="en-GB"/>
              <a:t>Technology can help </a:t>
            </a:r>
            <a:r>
              <a:rPr lang="en-GB" b="1"/>
              <a:t>reduce inequalities</a:t>
            </a:r>
            <a:r>
              <a:rPr lang="en-GB"/>
              <a:t> if access is fair, but digital exclusion remains a risk.</a:t>
            </a:r>
            <a:endParaRPr/>
          </a:p>
          <a:p>
            <a:pPr marL="171450" indent="-171450">
              <a:buFont typeface="Arial"/>
              <a:buChar char="•"/>
              <a:defRPr/>
            </a:pPr>
            <a:r>
              <a:rPr lang="en-GB"/>
              <a:t>Finally, there will be growing </a:t>
            </a:r>
            <a:r>
              <a:rPr lang="en-GB" b="1"/>
              <a:t>ethical and regulatory challenges</a:t>
            </a:r>
            <a:r>
              <a:rPr lang="en-GB"/>
              <a:t>, especially around privacy, accountability, and the safe use of AI.</a:t>
            </a:r>
            <a:endParaRPr/>
          </a:p>
          <a:p>
            <a:pPr>
              <a:defRPr/>
            </a:pPr>
            <a:endParaRPr lang="en-GB"/>
          </a:p>
        </p:txBody>
      </p:sp>
      <p:sp>
        <p:nvSpPr>
          <p:cNvPr id="1702870185" name="Slide Number Placeholder 3"/>
          <p:cNvSpPr>
            <a:spLocks noGrp="1"/>
          </p:cNvSpPr>
          <p:nvPr>
            <p:ph type="sldNum" sz="quarter" idx="5"/>
          </p:nvPr>
        </p:nvSpPr>
        <p:spPr bwMode="auto"/>
        <p:txBody>
          <a:bodyPr/>
          <a:lstStyle/>
          <a:p>
            <a:pPr>
              <a:defRPr/>
            </a:pPr>
            <a:fld id="{3D4C67B5-F292-4576-8BF8-36D135D4AF60}" type="slidenum">
              <a:rPr lang="en-GB"/>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24444927" name="Slide Image Placeholder 1"/>
          <p:cNvSpPr>
            <a:spLocks noGrp="1" noRot="1" noChangeAspect="1"/>
          </p:cNvSpPr>
          <p:nvPr>
            <p:ph type="sldImg"/>
          </p:nvPr>
        </p:nvSpPr>
        <p:spPr bwMode="auto"/>
      </p:sp>
      <p:sp>
        <p:nvSpPr>
          <p:cNvPr id="2120283118" name="Notes Placeholder 2"/>
          <p:cNvSpPr>
            <a:spLocks noGrp="1"/>
          </p:cNvSpPr>
          <p:nvPr>
            <p:ph type="body" idx="1"/>
          </p:nvPr>
        </p:nvSpPr>
        <p:spPr bwMode="auto"/>
        <p:txBody>
          <a:bodyPr/>
          <a:lstStyle/>
          <a:p>
            <a:pPr>
              <a:defRPr/>
            </a:pPr>
            <a:endParaRPr lang="en-GB"/>
          </a:p>
        </p:txBody>
      </p:sp>
      <p:sp>
        <p:nvSpPr>
          <p:cNvPr id="227360795" name="Slide Number Placeholder 3"/>
          <p:cNvSpPr>
            <a:spLocks noGrp="1"/>
          </p:cNvSpPr>
          <p:nvPr>
            <p:ph type="sldNum" sz="quarter" idx="5"/>
          </p:nvPr>
        </p:nvSpPr>
        <p:spPr bwMode="auto"/>
        <p:txBody>
          <a:bodyPr/>
          <a:lstStyle/>
          <a:p>
            <a:pPr>
              <a:defRPr/>
            </a:pPr>
            <a:fld id="{71DEA7DA-892E-A476-C4A0-AE028CFE058C}" type="slidenum">
              <a:rPr lang="en-GB"/>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325664572" name="Slide Image Placeholder 1"/>
          <p:cNvSpPr>
            <a:spLocks noGrp="1" noRot="1" noChangeAspect="1"/>
          </p:cNvSpPr>
          <p:nvPr>
            <p:ph type="sldImg"/>
          </p:nvPr>
        </p:nvSpPr>
        <p:spPr bwMode="auto"/>
      </p:sp>
      <p:sp>
        <p:nvSpPr>
          <p:cNvPr id="1989276746" name="Notes Placeholder 2"/>
          <p:cNvSpPr>
            <a:spLocks noGrp="1"/>
          </p:cNvSpPr>
          <p:nvPr>
            <p:ph type="body" idx="1"/>
          </p:nvPr>
        </p:nvSpPr>
        <p:spPr bwMode="auto"/>
        <p:txBody>
          <a:bodyPr/>
          <a:lstStyle/>
          <a:p>
            <a:pPr>
              <a:defRPr/>
            </a:pPr>
            <a:r>
              <a:rPr lang="en-GB"/>
              <a:t>Oxevision is a digital platform that plays a significant role in enhancing the working conditions and effectiveness of healthcare staff, particularly in mental health and hospital settings. Here are the key ways Oxevision impacts the health and care workforce:</a:t>
            </a:r>
            <a:endParaRPr/>
          </a:p>
          <a:p>
            <a:pPr>
              <a:defRPr/>
            </a:pPr>
            <a:r>
              <a:rPr lang="en-GB" b="1"/>
              <a:t>1. Increased Efficiency and Workload Management</a:t>
            </a:r>
            <a:endParaRPr/>
          </a:p>
          <a:p>
            <a:pPr>
              <a:defRPr/>
            </a:pPr>
            <a:r>
              <a:rPr lang="en-GB"/>
              <a:t>Oxevision provides real-time monitoring of patients through contactless sensors that track vital signs (heart rate, breathing, movement). This reduces the need for staff to perform manual checks, which can be time-consuming. As a result, caregivers can focus on more critical tasks and interventions, improving overall efficiency and reducing the burden of routine monitoring tasks.</a:t>
            </a:r>
            <a:endParaRPr/>
          </a:p>
          <a:p>
            <a:pPr>
              <a:defRPr/>
            </a:pPr>
            <a:r>
              <a:rPr lang="en-GB" b="1"/>
              <a:t>2. Improved Patient Safety and Care Quality</a:t>
            </a:r>
            <a:endParaRPr/>
          </a:p>
          <a:p>
            <a:pPr>
              <a:defRPr/>
            </a:pPr>
            <a:r>
              <a:rPr lang="en-GB"/>
              <a:t>The system enhances patient safety by offering continuous monitoring, even during the night or when patients are in isolation. It allows healthcare workers to intervene early when they detect signs of deterioration or risk (e.g., falls, self-harm), improving patient outcomes. This helps to prevent incidents and provides more personalized, responsive care.</a:t>
            </a:r>
            <a:endParaRPr/>
          </a:p>
          <a:p>
            <a:pPr>
              <a:defRPr/>
            </a:pPr>
            <a:r>
              <a:rPr lang="en-GB" b="1"/>
              <a:t>3. Reduced Stress and Burnout</a:t>
            </a:r>
            <a:endParaRPr/>
          </a:p>
          <a:p>
            <a:pPr>
              <a:defRPr/>
            </a:pPr>
            <a:r>
              <a:rPr lang="en-GB"/>
              <a:t>By automating routine monitoring and providing staff with real-time alerts, Oxevision reduces the pressure on healthcare workers to constantly check on patients manually. This minimizes the risk of burnout and job-related stress, as caregivers feel supported by the technology. The system allows them to intervene only when necessary, alleviating some of the emotional and physical strain involved in patient care.</a:t>
            </a:r>
            <a:endParaRPr/>
          </a:p>
          <a:p>
            <a:pPr>
              <a:defRPr/>
            </a:pPr>
            <a:r>
              <a:rPr lang="en-GB" b="1"/>
              <a:t>4. Enhanced Decision-Making and Clinical Judgments</a:t>
            </a:r>
            <a:endParaRPr/>
          </a:p>
          <a:p>
            <a:pPr>
              <a:defRPr/>
            </a:pPr>
            <a:r>
              <a:rPr lang="en-GB"/>
              <a:t>Oxevision provides data that supports clinical decisions. The detailed insights it delivers (e.g., behavioral patterns, vital sign trends) help healthcare professionals make more informed and timely decisions regarding patient care. This improves the quality of care provided and increases staff confidence in their clinical judgments.</a:t>
            </a:r>
            <a:endParaRPr/>
          </a:p>
          <a:p>
            <a:pPr>
              <a:defRPr/>
            </a:pPr>
            <a:r>
              <a:rPr lang="en-GB" b="1"/>
              <a:t>5. Training and Skill Development</a:t>
            </a:r>
            <a:endParaRPr/>
          </a:p>
          <a:p>
            <a:pPr>
              <a:defRPr/>
            </a:pPr>
            <a:r>
              <a:rPr lang="en-GB"/>
              <a:t>Healthcare workers can use the data and insights provided by Oxevision to improve their understanding of patient conditions and behaviors, enhancing their skills in monitoring and intervention. It also facilitates ongoing professional development, as staff become familiar with how to interpret and act on the system's alerts and reports.</a:t>
            </a:r>
            <a:endParaRPr/>
          </a:p>
          <a:p>
            <a:pPr>
              <a:defRPr/>
            </a:pPr>
            <a:r>
              <a:rPr lang="en-GB" b="1"/>
              <a:t>6. Enhanced Communication and Collaboration</a:t>
            </a:r>
            <a:endParaRPr/>
          </a:p>
          <a:p>
            <a:pPr>
              <a:defRPr/>
            </a:pPr>
            <a:r>
              <a:rPr lang="en-GB"/>
              <a:t>With Oxevision’s comprehensive data collection, staff can collaborate more effectively when discussing patient conditions. Multidisciplinary teams have access to real-time data, which improves the quality of communication during handovers or when specialists are consulted, ensuring a more cohesive approach to care.</a:t>
            </a:r>
            <a:endParaRPr/>
          </a:p>
          <a:p>
            <a:pPr>
              <a:defRPr/>
            </a:pPr>
            <a:r>
              <a:rPr lang="en-GB" b="1"/>
              <a:t>7. Safer Working Environment</a:t>
            </a:r>
            <a:endParaRPr/>
          </a:p>
          <a:p>
            <a:pPr>
              <a:defRPr/>
            </a:pPr>
            <a:r>
              <a:rPr lang="en-GB"/>
              <a:t>In high-risk environments, such as mental health facilities where there may be potential for violence or self-harm, Oxevision reduces the need for frequent, direct observation, which can sometimes put staff in risky situations. By monitoring patients remotely, staff can maintain safety while still ensuring effective patient supervision.</a:t>
            </a:r>
            <a:endParaRPr/>
          </a:p>
          <a:p>
            <a:pPr>
              <a:defRPr/>
            </a:pPr>
            <a:r>
              <a:rPr lang="en-GB" b="1"/>
              <a:t>8. Compliance and Accountability</a:t>
            </a:r>
            <a:endParaRPr/>
          </a:p>
          <a:p>
            <a:pPr>
              <a:defRPr/>
            </a:pPr>
            <a:r>
              <a:rPr lang="en-GB"/>
              <a:t>Oxevision provides a detailed record of patient activity and care, which can be used for reporting and compliance purposes. This ensures accountability and transparency, which benefits the workforce by reducing administrative burdens and providing a clear record of interventions.</a:t>
            </a:r>
            <a:endParaRPr/>
          </a:p>
          <a:p>
            <a:pPr>
              <a:defRPr/>
            </a:pPr>
            <a:r>
              <a:rPr lang="en-GB" b="1"/>
              <a:t>9. Empowerment of Staff</a:t>
            </a:r>
            <a:endParaRPr/>
          </a:p>
          <a:p>
            <a:pPr>
              <a:defRPr/>
            </a:pPr>
            <a:r>
              <a:rPr lang="en-GB"/>
              <a:t>By giving healthcare workers access to advanced technology, Oxevision empowers them to be more proactive in their roles. They can intervene earlier and more effectively, improving patient outcomes and job satisfaction as they see tangible results from their actions.</a:t>
            </a:r>
            <a:endParaRPr/>
          </a:p>
          <a:p>
            <a:pPr>
              <a:defRPr/>
            </a:pPr>
            <a:endParaRPr lang="en-GB"/>
          </a:p>
          <a:p>
            <a:pPr>
              <a:defRPr/>
            </a:pPr>
            <a:endParaRPr lang="en-GB"/>
          </a:p>
          <a:p>
            <a:pPr>
              <a:defRPr/>
            </a:pPr>
            <a:r>
              <a:rPr lang="en-GB"/>
              <a:t>Oxevision thus plays a transformative role in improving the quality of care while supporting the health and care workforce in managing their responsibilities more effectively and safely.</a:t>
            </a:r>
            <a:endParaRPr/>
          </a:p>
          <a:p>
            <a:pPr>
              <a:defRPr/>
            </a:pPr>
            <a:endParaRPr lang="en-GB"/>
          </a:p>
        </p:txBody>
      </p:sp>
      <p:sp>
        <p:nvSpPr>
          <p:cNvPr id="966994612" name="Slide Number Placeholder 3"/>
          <p:cNvSpPr>
            <a:spLocks noGrp="1"/>
          </p:cNvSpPr>
          <p:nvPr>
            <p:ph type="sldNum" sz="quarter" idx="5"/>
          </p:nvPr>
        </p:nvSpPr>
        <p:spPr bwMode="auto"/>
        <p:txBody>
          <a:bodyPr/>
          <a:lstStyle/>
          <a:p>
            <a:pPr>
              <a:defRPr/>
            </a:pPr>
            <a:fld id="{FD9C14C3-303D-F29F-C0C4-0B6F94B159E1}" type="slidenum">
              <a:rPr lang="en-GB"/>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21931788" name="Slide Image Placeholder 1"/>
          <p:cNvSpPr>
            <a:spLocks noGrp="1" noRot="1" noChangeAspect="1"/>
          </p:cNvSpPr>
          <p:nvPr>
            <p:ph type="sldImg"/>
          </p:nvPr>
        </p:nvSpPr>
        <p:spPr bwMode="auto"/>
      </p:sp>
      <p:sp>
        <p:nvSpPr>
          <p:cNvPr id="254042984" name="Notes Placeholder 2"/>
          <p:cNvSpPr>
            <a:spLocks noGrp="1"/>
          </p:cNvSpPr>
          <p:nvPr>
            <p:ph type="body" idx="1"/>
          </p:nvPr>
        </p:nvSpPr>
        <p:spPr bwMode="auto"/>
        <p:txBody>
          <a:bodyPr/>
          <a:lstStyle/>
          <a:p>
            <a:pPr>
              <a:defRPr/>
            </a:pPr>
            <a:endParaRPr lang="en-GB"/>
          </a:p>
        </p:txBody>
      </p:sp>
      <p:sp>
        <p:nvSpPr>
          <p:cNvPr id="415231000" name="Slide Number Placeholder 3"/>
          <p:cNvSpPr>
            <a:spLocks noGrp="1"/>
          </p:cNvSpPr>
          <p:nvPr>
            <p:ph type="sldNum" sz="quarter" idx="5"/>
          </p:nvPr>
        </p:nvSpPr>
        <p:spPr bwMode="auto"/>
        <p:txBody>
          <a:bodyPr/>
          <a:lstStyle/>
          <a:p>
            <a:pPr>
              <a:defRPr/>
            </a:pPr>
            <a:fld id="{F24E5237-552E-4869-503C-25CB570D3FF9}" type="slidenum">
              <a:rPr lang="en-GB"/>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9597840" name="Slide Image Placeholder 1"/>
          <p:cNvSpPr>
            <a:spLocks noGrp="1" noRot="1" noChangeAspect="1"/>
          </p:cNvSpPr>
          <p:nvPr>
            <p:ph type="sldImg"/>
          </p:nvPr>
        </p:nvSpPr>
        <p:spPr bwMode="auto"/>
      </p:sp>
      <p:sp>
        <p:nvSpPr>
          <p:cNvPr id="195092549" name="Notes Placeholder 2"/>
          <p:cNvSpPr>
            <a:spLocks noGrp="1"/>
          </p:cNvSpPr>
          <p:nvPr>
            <p:ph type="body" idx="1"/>
          </p:nvPr>
        </p:nvSpPr>
        <p:spPr bwMode="auto"/>
        <p:txBody>
          <a:bodyPr/>
          <a:lstStyle/>
          <a:p>
            <a:pPr>
              <a:defRPr/>
            </a:pPr>
            <a:r>
              <a:rPr lang="en-GB"/>
              <a:t>https://www.youtube.com/watch?v=uB6vrZC2nSI</a:t>
            </a:r>
            <a:endParaRPr/>
          </a:p>
        </p:txBody>
      </p:sp>
      <p:sp>
        <p:nvSpPr>
          <p:cNvPr id="1962224543" name="Slide Number Placeholder 3"/>
          <p:cNvSpPr>
            <a:spLocks noGrp="1"/>
          </p:cNvSpPr>
          <p:nvPr>
            <p:ph type="sldNum" sz="quarter" idx="5"/>
          </p:nvPr>
        </p:nvSpPr>
        <p:spPr bwMode="auto"/>
        <p:txBody>
          <a:bodyPr/>
          <a:lstStyle/>
          <a:p>
            <a:pPr>
              <a:defRPr/>
            </a:pPr>
            <a:fld id="{64169D58-1C1B-C94A-7E32-F6065A58F289}" type="slidenum">
              <a:rPr lang="en-GB"/>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50142170" name="Slide Image Placeholder 1"/>
          <p:cNvSpPr>
            <a:spLocks noGrp="1" noRot="1" noChangeAspect="1"/>
          </p:cNvSpPr>
          <p:nvPr>
            <p:ph type="sldImg"/>
          </p:nvPr>
        </p:nvSpPr>
        <p:spPr bwMode="auto"/>
      </p:sp>
      <p:sp>
        <p:nvSpPr>
          <p:cNvPr id="1734266363" name="Notes Placeholder 2"/>
          <p:cNvSpPr>
            <a:spLocks noGrp="1"/>
          </p:cNvSpPr>
          <p:nvPr>
            <p:ph type="body" idx="1"/>
          </p:nvPr>
        </p:nvSpPr>
        <p:spPr bwMode="auto"/>
        <p:txBody>
          <a:bodyPr/>
          <a:lstStyle/>
          <a:p>
            <a:pPr>
              <a:defRPr/>
            </a:pPr>
            <a:r>
              <a:rPr lang="en" dirty="0"/>
              <a:t>Introductory article:</a:t>
            </a:r>
            <a:br>
              <a:rPr lang="en" dirty="0"/>
            </a:br>
            <a:r>
              <a:rPr lang="en" sz="1200" b="0" i="0" u="sng" strike="noStrike" cap="none" spc="0" dirty="0">
                <a:solidFill>
                  <a:schemeClr val="tx1"/>
                </a:solidFill>
                <a:latin typeface="Calibri"/>
                <a:ea typeface="Calibri"/>
                <a:cs typeface="Calibri"/>
                <a:hlinkClick r:id="rId3"/>
              </a:rPr>
              <a:t>https://www.gov.uk/government/news/health-secretary-announces-250-million-investment-in-artificial-intelligence</a:t>
            </a:r>
            <a:r>
              <a:rPr lang="en" dirty="0"/>
              <a:t> </a:t>
            </a:r>
            <a:br>
              <a:rPr lang="en" dirty="0"/>
            </a:br>
            <a:endParaRPr dirty="0"/>
          </a:p>
        </p:txBody>
      </p:sp>
      <p:sp>
        <p:nvSpPr>
          <p:cNvPr id="1742582311" name="Slide Number Placeholder 3"/>
          <p:cNvSpPr>
            <a:spLocks noGrp="1"/>
          </p:cNvSpPr>
          <p:nvPr>
            <p:ph type="sldNum" sz="quarter" idx="10"/>
          </p:nvPr>
        </p:nvSpPr>
        <p:spPr bwMode="auto"/>
        <p:txBody>
          <a:bodyPr/>
          <a:lstStyle/>
          <a:p>
            <a:pPr>
              <a:defRPr/>
            </a:pPr>
            <a:fld id="{96C706E0-1114-12A3-436F-58D5344C181D}" type="slidenum">
              <a:rPr/>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57920099" name="Slide Image Placeholder 1"/>
          <p:cNvSpPr>
            <a:spLocks noGrp="1" noRot="1" noChangeAspect="1"/>
          </p:cNvSpPr>
          <p:nvPr>
            <p:ph type="sldImg"/>
          </p:nvPr>
        </p:nvSpPr>
        <p:spPr bwMode="auto"/>
      </p:sp>
      <p:sp>
        <p:nvSpPr>
          <p:cNvPr id="590698108" name="Notes Placeholder 2"/>
          <p:cNvSpPr>
            <a:spLocks noGrp="1"/>
          </p:cNvSpPr>
          <p:nvPr>
            <p:ph type="body" idx="1"/>
          </p:nvPr>
        </p:nvSpPr>
        <p:spPr bwMode="auto"/>
        <p:txBody>
          <a:bodyPr/>
          <a:lstStyle/>
          <a:p>
            <a:pPr>
              <a:defRPr/>
            </a:pPr>
            <a:r>
              <a:rPr lang="en" dirty="0"/>
              <a:t>NHS Official Repository:</a:t>
            </a:r>
          </a:p>
          <a:p>
            <a:pPr>
              <a:defRPr/>
            </a:pPr>
            <a:r>
              <a:rPr lang="en" sz="1200" b="0" i="0" u="sng" strike="noStrike" cap="none" spc="0" dirty="0">
                <a:solidFill>
                  <a:schemeClr val="tx1"/>
                </a:solidFill>
                <a:latin typeface="Calibri"/>
                <a:ea typeface="Calibri"/>
                <a:cs typeface="Calibri"/>
                <a:hlinkClick r:id="rId3"/>
              </a:rPr>
              <a:t>https://digital.nhs.uk/services/ai-knowledge-repository</a:t>
            </a:r>
            <a:endParaRPr lang="en" sz="1200" b="0" i="0" u="sng" strike="noStrike" cap="none" spc="0" dirty="0">
              <a:solidFill>
                <a:schemeClr val="tx1"/>
              </a:solidFill>
              <a:latin typeface="Calibri"/>
              <a:ea typeface="Calibri"/>
              <a:cs typeface="Calibri"/>
            </a:endParaRPr>
          </a:p>
          <a:p>
            <a:pPr>
              <a:defRPr/>
            </a:pPr>
            <a:endParaRPr lang="en" sz="1200" b="0" i="0" u="sng" strike="noStrike" cap="none" spc="0" dirty="0">
              <a:solidFill>
                <a:schemeClr val="tx1"/>
              </a:solidFill>
              <a:latin typeface="Calibri"/>
              <a:ea typeface="Calibri"/>
              <a:cs typeface="Calibri"/>
            </a:endParaRPr>
          </a:p>
          <a:p>
            <a:pPr>
              <a:defRPr/>
            </a:pPr>
            <a:r>
              <a:rPr lang="en-GB" sz="1200" b="0" i="0" u="sng" strike="noStrike" cap="none" spc="0" dirty="0">
                <a:solidFill>
                  <a:schemeClr val="tx1"/>
                </a:solidFill>
                <a:latin typeface="Calibri"/>
                <a:ea typeface="Calibri"/>
                <a:cs typeface="Calibri"/>
              </a:rPr>
              <a:t>L</a:t>
            </a:r>
            <a:r>
              <a:rPr lang="en" sz="1200" b="0" i="0" u="sng" strike="noStrike" cap="none" spc="0" dirty="0">
                <a:solidFill>
                  <a:schemeClr val="tx1"/>
                </a:solidFill>
                <a:latin typeface="Calibri"/>
                <a:ea typeface="Calibri"/>
                <a:cs typeface="Calibri"/>
              </a:rPr>
              <a:t>ink to video:</a:t>
            </a:r>
          </a:p>
          <a:p>
            <a:pPr>
              <a:defRPr/>
            </a:pPr>
            <a:r>
              <a:rPr lang="en-GB" dirty="0"/>
              <a:t>https://www.youtube.com/watch?v=A9XUt4XDf_Y</a:t>
            </a:r>
            <a:r>
              <a:rPr lang="en"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(watch intro 0:35 – 2:06)</a:t>
            </a:r>
          </a:p>
          <a:p>
            <a:pPr>
              <a:defRPr/>
            </a:pPr>
            <a:endParaRPr dirty="0"/>
          </a:p>
        </p:txBody>
      </p:sp>
      <p:sp>
        <p:nvSpPr>
          <p:cNvPr id="564009344" name="Slide Number Placeholder 3"/>
          <p:cNvSpPr>
            <a:spLocks noGrp="1"/>
          </p:cNvSpPr>
          <p:nvPr>
            <p:ph type="sldNum" sz="quarter" idx="10"/>
          </p:nvPr>
        </p:nvSpPr>
        <p:spPr bwMode="auto"/>
        <p:txBody>
          <a:bodyPr/>
          <a:lstStyle/>
          <a:p>
            <a:pPr>
              <a:defRPr/>
            </a:pPr>
            <a:fld id="{A153A294-A533-FA32-6779-FE4CC0CFD3B8}" type="slidenum">
              <a:rPr/>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692056148" name="Slide Image Placeholder 1"/>
          <p:cNvSpPr>
            <a:spLocks noGrp="1" noRot="1" noChangeAspect="1"/>
          </p:cNvSpPr>
          <p:nvPr>
            <p:ph type="sldImg"/>
          </p:nvPr>
        </p:nvSpPr>
        <p:spPr bwMode="auto"/>
      </p:sp>
      <p:sp>
        <p:nvSpPr>
          <p:cNvPr id="564229967" name="Notes Placeholder 2"/>
          <p:cNvSpPr>
            <a:spLocks noGrp="1"/>
          </p:cNvSpPr>
          <p:nvPr>
            <p:ph type="body" idx="1"/>
          </p:nvPr>
        </p:nvSpPr>
        <p:spPr bwMode="auto"/>
        <p:txBody>
          <a:bodyPr/>
          <a:lstStyle/>
          <a:p>
            <a:pPr>
              <a:defRPr/>
            </a:pPr>
            <a:r>
              <a:rPr lang="en" dirty="0">
                <a:cs typeface="Calibri"/>
              </a:rPr>
              <a:t>Ref:</a:t>
            </a:r>
          </a:p>
          <a:p>
            <a:pPr>
              <a:defRPr/>
            </a:pPr>
            <a:r>
              <a:rPr lang="en" sz="1200" b="0" i="0" u="sng" strike="noStrike" cap="none" spc="0" dirty="0">
                <a:solidFill>
                  <a:schemeClr val="tx1"/>
                </a:solidFill>
                <a:latin typeface="Calibri"/>
                <a:ea typeface="Calibri"/>
                <a:cs typeface="Calibri"/>
                <a:hlinkClick r:id="rId3"/>
              </a:rPr>
              <a:t>https://digital.nhs.uk/services/ai-knowledge-repository</a:t>
            </a:r>
            <a:r>
              <a:rPr lang="en" dirty="0">
                <a:cs typeface="Calibri"/>
              </a:rPr>
              <a:t> </a:t>
            </a:r>
            <a:endParaRPr lang="en">
              <a:cs typeface="Arial"/>
            </a:endParaRPr>
          </a:p>
          <a:p>
            <a:pPr>
              <a:defRPr/>
            </a:pPr>
            <a:endParaRPr lang="en" dirty="0">
              <a:cs typeface="Calibri"/>
            </a:endParaRPr>
          </a:p>
          <a:p>
            <a:pPr>
              <a:defRPr/>
            </a:pPr>
            <a:r>
              <a:rPr lang="en" dirty="0">
                <a:cs typeface="Calibri"/>
              </a:rPr>
              <a:t>Although the NHS AI Lab </a:t>
            </a:r>
            <a:r>
              <a:rPr lang="en" dirty="0" err="1">
                <a:cs typeface="Calibri"/>
              </a:rPr>
              <a:t>programme</a:t>
            </a:r>
            <a:r>
              <a:rPr lang="en" dirty="0">
                <a:cs typeface="Calibri"/>
              </a:rPr>
              <a:t> has ended, NHS England continues this work through its current NHS AI Team and AI Knowledge Repository.</a:t>
            </a:r>
          </a:p>
        </p:txBody>
      </p:sp>
      <p:sp>
        <p:nvSpPr>
          <p:cNvPr id="200443348" name="Slide Number Placeholder 3"/>
          <p:cNvSpPr>
            <a:spLocks noGrp="1"/>
          </p:cNvSpPr>
          <p:nvPr>
            <p:ph type="sldNum" sz="quarter" idx="5"/>
          </p:nvPr>
        </p:nvSpPr>
        <p:spPr bwMode="auto"/>
        <p:txBody>
          <a:bodyPr/>
          <a:lstStyle/>
          <a:p>
            <a:pPr>
              <a:defRPr/>
            </a:pPr>
            <a:fld id="{B9AFB087-CCF8-67ED-8EF7-3545B59968F0}" type="slidenum">
              <a:rPr lang="en-GB"/>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04168259" name="Slide Image Placeholder 1"/>
          <p:cNvSpPr>
            <a:spLocks noGrp="1" noRot="1" noChangeAspect="1"/>
          </p:cNvSpPr>
          <p:nvPr>
            <p:ph type="sldImg"/>
          </p:nvPr>
        </p:nvSpPr>
        <p:spPr bwMode="auto"/>
      </p:sp>
      <p:sp>
        <p:nvSpPr>
          <p:cNvPr id="1444061375" name="Notes Placeholder 2"/>
          <p:cNvSpPr>
            <a:spLocks noGrp="1"/>
          </p:cNvSpPr>
          <p:nvPr>
            <p:ph type="body" idx="1"/>
          </p:nvPr>
        </p:nvSpPr>
        <p:spPr bwMode="auto"/>
        <p:txBody>
          <a:bodyPr/>
          <a:lstStyle/>
          <a:p>
            <a:pPr>
              <a:defRPr/>
            </a:pPr>
            <a:endParaRPr/>
          </a:p>
        </p:txBody>
      </p:sp>
      <p:sp>
        <p:nvSpPr>
          <p:cNvPr id="1191829551" name="Slide Number Placeholder 3"/>
          <p:cNvSpPr>
            <a:spLocks noGrp="1"/>
          </p:cNvSpPr>
          <p:nvPr>
            <p:ph type="sldNum" sz="quarter" idx="5"/>
          </p:nvPr>
        </p:nvSpPr>
        <p:spPr bwMode="auto"/>
        <p:txBody>
          <a:bodyPr/>
          <a:lstStyle/>
          <a:p>
            <a:pPr>
              <a:defRPr/>
            </a:pPr>
            <a:fld id="{B262C1F0-3F97-0229-B539-0653A8FAB3C2}" type="slidenum">
              <a:rPr lang="en-GB"/>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23057652" name="Slide Image Placeholder 1"/>
          <p:cNvSpPr>
            <a:spLocks noGrp="1" noRot="1" noChangeAspect="1"/>
          </p:cNvSpPr>
          <p:nvPr>
            <p:ph type="sldImg"/>
          </p:nvPr>
        </p:nvSpPr>
        <p:spPr bwMode="auto"/>
      </p:sp>
      <p:sp>
        <p:nvSpPr>
          <p:cNvPr id="522533136" name="Notes Placeholder 2"/>
          <p:cNvSpPr>
            <a:spLocks noGrp="1"/>
          </p:cNvSpPr>
          <p:nvPr>
            <p:ph type="body" idx="1"/>
          </p:nvPr>
        </p:nvSpPr>
        <p:spPr bwMode="auto"/>
        <p:txBody>
          <a:bodyPr/>
          <a:lstStyle/>
          <a:p>
            <a:pPr>
              <a:defRPr/>
            </a:pPr>
            <a:endParaRPr/>
          </a:p>
        </p:txBody>
      </p:sp>
      <p:sp>
        <p:nvSpPr>
          <p:cNvPr id="1709470185" name="Slide Number Placeholder 3"/>
          <p:cNvSpPr>
            <a:spLocks noGrp="1"/>
          </p:cNvSpPr>
          <p:nvPr>
            <p:ph type="sldNum" sz="quarter" idx="5"/>
          </p:nvPr>
        </p:nvSpPr>
        <p:spPr bwMode="auto"/>
        <p:txBody>
          <a:bodyPr/>
          <a:lstStyle/>
          <a:p>
            <a:pPr>
              <a:defRPr/>
            </a:pPr>
            <a:fld id="{036B33EF-30DD-9CCE-7AE1-40A4DE5368D4}" type="slidenum">
              <a:rPr lang="en-GB"/>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81368063" name="Slide Image Placeholder 1"/>
          <p:cNvSpPr>
            <a:spLocks noGrp="1" noRot="1" noChangeAspect="1"/>
          </p:cNvSpPr>
          <p:nvPr>
            <p:ph type="sldImg"/>
          </p:nvPr>
        </p:nvSpPr>
        <p:spPr bwMode="auto"/>
      </p:sp>
      <p:sp>
        <p:nvSpPr>
          <p:cNvPr id="1207545464" name="Notes Placeholder 2"/>
          <p:cNvSpPr>
            <a:spLocks noGrp="1"/>
          </p:cNvSpPr>
          <p:nvPr>
            <p:ph type="body" idx="1"/>
          </p:nvPr>
        </p:nvSpPr>
        <p:spPr bwMode="auto"/>
        <p:txBody>
          <a:bodyPr/>
          <a:lstStyle/>
          <a:p>
            <a:pPr>
              <a:defRPr/>
            </a:pPr>
            <a:endParaRPr/>
          </a:p>
        </p:txBody>
      </p:sp>
      <p:sp>
        <p:nvSpPr>
          <p:cNvPr id="694059900" name="Slide Number Placeholder 3"/>
          <p:cNvSpPr>
            <a:spLocks noGrp="1"/>
          </p:cNvSpPr>
          <p:nvPr>
            <p:ph type="sldNum" sz="quarter" idx="5"/>
          </p:nvPr>
        </p:nvSpPr>
        <p:spPr bwMode="auto"/>
        <p:txBody>
          <a:bodyPr/>
          <a:lstStyle/>
          <a:p>
            <a:pPr>
              <a:defRPr/>
            </a:pPr>
            <a:fld id="{4674F07F-5F14-7617-D03B-9ABB637835D8}" type="slidenum">
              <a:rPr lang="en-GB"/>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785B663-BCB8-62D7-BB1B-6533FFEB7FA2}" type="slidenum">
              <a:rPr/>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092724367" name="Slide Image Placeholder 1"/>
          <p:cNvSpPr>
            <a:spLocks noGrp="1" noRot="1" noChangeAspect="1"/>
          </p:cNvSpPr>
          <p:nvPr>
            <p:ph type="sldImg"/>
          </p:nvPr>
        </p:nvSpPr>
        <p:spPr bwMode="auto"/>
      </p:sp>
      <p:sp>
        <p:nvSpPr>
          <p:cNvPr id="1594422962" name="Notes Placeholder 2"/>
          <p:cNvSpPr>
            <a:spLocks noGrp="1"/>
          </p:cNvSpPr>
          <p:nvPr>
            <p:ph type="body" idx="1"/>
          </p:nvPr>
        </p:nvSpPr>
        <p:spPr bwMode="auto"/>
        <p:txBody>
          <a:bodyPr/>
          <a:lstStyle/>
          <a:p>
            <a:pPr>
              <a:buNone/>
              <a:defRPr/>
            </a:pPr>
            <a:r>
              <a:rPr lang="en-GB" dirty="0">
                <a:cs typeface="Calibri"/>
              </a:rPr>
              <a:t>The </a:t>
            </a:r>
            <a:r>
              <a:rPr lang="en-GB" b="1" dirty="0">
                <a:cs typeface="Calibri"/>
              </a:rPr>
              <a:t>100,000 Genomes Project</a:t>
            </a:r>
            <a:r>
              <a:rPr lang="en-GB" dirty="0">
                <a:cs typeface="Calibri"/>
              </a:rPr>
              <a:t>, led by </a:t>
            </a:r>
            <a:r>
              <a:rPr lang="en-GB" b="1" dirty="0">
                <a:cs typeface="Calibri"/>
              </a:rPr>
              <a:t>Genomics England</a:t>
            </a:r>
            <a:r>
              <a:rPr lang="en-GB" dirty="0">
                <a:cs typeface="Calibri"/>
              </a:rPr>
              <a:t>, represents a major step forward in how we use genetic information to improve healthcare and public health.</a:t>
            </a:r>
            <a:endParaRPr dirty="0">
              <a:cs typeface="Calibri"/>
            </a:endParaRPr>
          </a:p>
          <a:p>
            <a:pPr marL="628650" lvl="1" indent="-171450">
              <a:buFont typeface="Arial"/>
              <a:buChar char="•"/>
              <a:defRPr/>
            </a:pPr>
            <a:r>
              <a:rPr lang="en-GB" b="1" dirty="0">
                <a:cs typeface="Calibri"/>
              </a:rPr>
              <a:t>Genomics</a:t>
            </a:r>
            <a:r>
              <a:rPr lang="en-GB" dirty="0">
                <a:cs typeface="Calibri"/>
              </a:rPr>
              <a:t> refers to the study of all of a person’s genes - known as their </a:t>
            </a:r>
            <a:r>
              <a:rPr lang="en-GB" i="1" dirty="0">
                <a:cs typeface="Calibri"/>
              </a:rPr>
              <a:t>genome</a:t>
            </a:r>
            <a:r>
              <a:rPr lang="en-GB" dirty="0">
                <a:cs typeface="Calibri"/>
              </a:rPr>
              <a:t> - and how these genes interact with each other and with the environment to influence health and disease.</a:t>
            </a:r>
            <a:endParaRPr dirty="0">
              <a:cs typeface="Calibri"/>
            </a:endParaRPr>
          </a:p>
          <a:p>
            <a:pPr marL="628650" lvl="1" indent="-171450">
              <a:buFont typeface="Arial"/>
              <a:buChar char="•"/>
              <a:defRPr/>
            </a:pPr>
            <a:r>
              <a:rPr lang="en-GB" dirty="0">
                <a:cs typeface="Calibri"/>
              </a:rPr>
              <a:t>The project sequenced the genomes of NHS patients with rare diseases and cancers, helping establish whole-genome sequencing within NHS care and research.</a:t>
            </a:r>
            <a:endParaRPr dirty="0">
              <a:cs typeface="Calibri"/>
            </a:endParaRPr>
          </a:p>
          <a:p>
            <a:pPr marL="628650" lvl="1" indent="-171450">
              <a:buFont typeface="Arial"/>
              <a:buChar char="•"/>
              <a:defRPr/>
            </a:pPr>
            <a:r>
              <a:rPr lang="en-GB" dirty="0">
                <a:cs typeface="Calibri"/>
              </a:rPr>
              <a:t>This marks a shift from traditional “one-size-fits-all” healthcare to </a:t>
            </a:r>
            <a:r>
              <a:rPr lang="en-GB" b="1" dirty="0">
                <a:cs typeface="Calibri"/>
              </a:rPr>
              <a:t>precision medicine</a:t>
            </a:r>
            <a:r>
              <a:rPr lang="en-GB" dirty="0">
                <a:cs typeface="Calibri"/>
              </a:rPr>
              <a:t>, where treatments can be tailored to each individual’s genetic makeup.</a:t>
            </a:r>
            <a:endParaRPr dirty="0">
              <a:cs typeface="Calibri"/>
            </a:endParaRPr>
          </a:p>
          <a:p>
            <a:pPr marL="628650" lvl="1" indent="-171450">
              <a:buFont typeface="Arial"/>
              <a:buChar char="•"/>
              <a:defRPr/>
            </a:pPr>
            <a:r>
              <a:rPr lang="en-GB" dirty="0">
                <a:cs typeface="Calibri"/>
              </a:rPr>
              <a:t>The video we are about to watch explains how the project began, its main goals, and what it means for the future of healthcare and public health in the UK.</a:t>
            </a:r>
            <a:endParaRPr dirty="0">
              <a:cs typeface="Calibri"/>
            </a:endParaRPr>
          </a:p>
          <a:p>
            <a:pPr marL="628650" lvl="1" indent="-171450">
              <a:buFont typeface="Arial"/>
              <a:buChar char="•"/>
              <a:defRPr/>
            </a:pPr>
            <a:r>
              <a:rPr lang="en-GB" dirty="0">
                <a:cs typeface="Calibri"/>
              </a:rPr>
              <a:t>The sequencing target was reached in 2018, and the project helped lay the foundations for the NHS Genomic Medicine Service.</a:t>
            </a:r>
          </a:p>
          <a:p>
            <a:pPr>
              <a:defRPr/>
            </a:pPr>
            <a:endParaRPr lang="en-GB"/>
          </a:p>
        </p:txBody>
      </p:sp>
      <p:sp>
        <p:nvSpPr>
          <p:cNvPr id="679526008" name="Slide Number Placeholder 3"/>
          <p:cNvSpPr>
            <a:spLocks noGrp="1"/>
          </p:cNvSpPr>
          <p:nvPr>
            <p:ph type="sldNum" sz="quarter" idx="5"/>
          </p:nvPr>
        </p:nvSpPr>
        <p:spPr bwMode="auto"/>
        <p:txBody>
          <a:bodyPr/>
          <a:lstStyle/>
          <a:p>
            <a:pPr>
              <a:defRPr/>
            </a:pPr>
            <a:fld id="{3D4C67B5-F292-4576-8BF8-36D135D4AF60}" type="slidenum">
              <a:rPr lang="en-GB"/>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55935688" name="Slide Image Placeholder 1"/>
          <p:cNvSpPr>
            <a:spLocks noGrp="1" noRot="1" noChangeAspect="1"/>
          </p:cNvSpPr>
          <p:nvPr>
            <p:ph type="sldImg"/>
          </p:nvPr>
        </p:nvSpPr>
        <p:spPr bwMode="auto"/>
      </p:sp>
      <p:sp>
        <p:nvSpPr>
          <p:cNvPr id="1295610299" name="Notes Placeholder 2"/>
          <p:cNvSpPr>
            <a:spLocks noGrp="1"/>
          </p:cNvSpPr>
          <p:nvPr>
            <p:ph type="body" idx="1"/>
          </p:nvPr>
        </p:nvSpPr>
        <p:spPr bwMode="auto"/>
        <p:txBody>
          <a:bodyPr/>
          <a:lstStyle/>
          <a:p>
            <a:pPr>
              <a:defRPr/>
            </a:pPr>
            <a:r>
              <a:rPr lang="en-GB" dirty="0"/>
              <a:t>overview.:</a:t>
            </a:r>
            <a:br>
              <a:rPr lang="en-GB" dirty="0"/>
            </a:br>
            <a:r>
              <a:rPr lang="en-GB" dirty="0"/>
              <a:t>https://webarchive.nationalarchives.gov.uk/ukgwa/20171102123005/https://www.england.nhs.uk/publication/100000-genomes-project-paving-the-way-to-personalised-medicine/</a:t>
            </a:r>
          </a:p>
          <a:p>
            <a:pPr>
              <a:defRPr/>
            </a:pPr>
            <a:endParaRPr lang="en-GB" dirty="0"/>
          </a:p>
          <a:p>
            <a:pPr>
              <a:defRPr/>
            </a:pPr>
            <a:r>
              <a:rPr lang="en-GB" dirty="0"/>
              <a:t>Link to video:</a:t>
            </a:r>
          </a:p>
          <a:p>
            <a:pPr>
              <a:defRPr/>
            </a:pPr>
            <a:r>
              <a:rPr lang="en-GB" dirty="0"/>
              <a:t>https://www.youtube.com/watch?v=L7uCXDdadvY </a:t>
            </a:r>
          </a:p>
        </p:txBody>
      </p:sp>
      <p:sp>
        <p:nvSpPr>
          <p:cNvPr id="978493160" name="Slide Number Placeholder 3"/>
          <p:cNvSpPr>
            <a:spLocks noGrp="1"/>
          </p:cNvSpPr>
          <p:nvPr>
            <p:ph type="sldNum" sz="quarter" idx="5"/>
          </p:nvPr>
        </p:nvSpPr>
        <p:spPr bwMode="auto"/>
        <p:txBody>
          <a:bodyPr/>
          <a:lstStyle/>
          <a:p>
            <a:pPr>
              <a:defRPr/>
            </a:pPr>
            <a:fld id="{3D4C67B5-F292-4576-8BF8-36D135D4AF60}" type="slidenum">
              <a:rPr lang="en-GB"/>
              <a:t>19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276539302" name="Slide Image Placeholder 1"/>
          <p:cNvSpPr>
            <a:spLocks noGrp="1" noRot="1" noChangeAspect="1"/>
          </p:cNvSpPr>
          <p:nvPr>
            <p:ph type="sldImg"/>
          </p:nvPr>
        </p:nvSpPr>
        <p:spPr bwMode="auto"/>
      </p:sp>
      <p:sp>
        <p:nvSpPr>
          <p:cNvPr id="319326157" name="Notes Placeholder 2"/>
          <p:cNvSpPr>
            <a:spLocks noGrp="1"/>
          </p:cNvSpPr>
          <p:nvPr>
            <p:ph type="body" idx="1"/>
          </p:nvPr>
        </p:nvSpPr>
        <p:spPr bwMode="auto"/>
        <p:txBody>
          <a:bodyPr/>
          <a:lstStyle/>
          <a:p>
            <a:pPr>
              <a:buFont typeface="Arial"/>
              <a:buNone/>
              <a:defRPr/>
            </a:pPr>
            <a:r>
              <a:rPr lang="en-GB"/>
              <a:t>The project has transformed how we think about public health - shifting from treating illness to </a:t>
            </a:r>
            <a:r>
              <a:rPr lang="en-GB" b="1"/>
              <a:t>understanding disease at a genetic level</a:t>
            </a:r>
            <a:r>
              <a:rPr lang="en-GB"/>
              <a:t>.</a:t>
            </a:r>
            <a:endParaRPr/>
          </a:p>
          <a:p>
            <a:pPr>
              <a:buFont typeface="Arial"/>
              <a:buNone/>
              <a:defRPr/>
            </a:pPr>
            <a:r>
              <a:rPr lang="en-GB"/>
              <a:t>Key areas of impact include </a:t>
            </a:r>
            <a:r>
              <a:rPr lang="en-GB" b="1"/>
              <a:t>diagnosis, personalised medicine, prevention</a:t>
            </a:r>
            <a:r>
              <a:rPr lang="en-GB"/>
              <a:t>, and new challenges around </a:t>
            </a:r>
            <a:r>
              <a:rPr lang="en-GB" b="1"/>
              <a:t>ethics and privacy</a:t>
            </a:r>
            <a:r>
              <a:rPr lang="en-GB"/>
              <a:t>.</a:t>
            </a:r>
            <a:endParaRPr/>
          </a:p>
          <a:p>
            <a:pPr>
              <a:buNone/>
              <a:defRPr/>
            </a:pPr>
            <a:r>
              <a:rPr lang="en-GB" b="1"/>
              <a:t>Key points:</a:t>
            </a:r>
            <a:endParaRPr lang="en-GB"/>
          </a:p>
          <a:p>
            <a:pPr lvl="1">
              <a:buFont typeface="+mj-lt"/>
              <a:buAutoNum type="arabicPeriod"/>
              <a:defRPr/>
            </a:pPr>
            <a:r>
              <a:rPr lang="en-GB" b="1"/>
              <a:t>Precision Medicine and Tailored Treatments</a:t>
            </a:r>
            <a:r>
              <a:rPr lang="en-GB"/>
              <a:t> - Genomic data helps doctors design treatments suited to each patient’s genetic profile, especially in cancer and rare diseases. This means therapies are more accurate, effective, and less harmful than traditional “one-size-fits-all” approaches.</a:t>
            </a:r>
            <a:endParaRPr/>
          </a:p>
          <a:p>
            <a:pPr lvl="1">
              <a:buFont typeface="+mj-lt"/>
              <a:buAutoNum type="arabicPeriod"/>
              <a:defRPr/>
            </a:pPr>
            <a:r>
              <a:rPr lang="en-GB" b="1"/>
              <a:t>Faster Diagnosis for Rare Diseases</a:t>
            </a:r>
            <a:r>
              <a:rPr lang="en-GB"/>
              <a:t> - Genomic sequencing can reveal the cause of rare genetic conditions much faster, reducing the “diagnostic odyssey” that many families face. This leads to earlier interventions and better long-term outcomes.</a:t>
            </a:r>
            <a:endParaRPr/>
          </a:p>
          <a:p>
            <a:pPr lvl="1">
              <a:buFont typeface="+mj-lt"/>
              <a:buAutoNum type="arabicPeriod"/>
              <a:defRPr/>
            </a:pPr>
            <a:r>
              <a:rPr lang="en-GB" b="1"/>
              <a:t>Cancer Treatment and Prevention</a:t>
            </a:r>
            <a:r>
              <a:rPr lang="en-GB"/>
              <a:t> - Identifying specific mutations allows for targeted therapies and earlier screening of high-risk groups. This reduces unnecessary treatments and supports prevention-focused care.</a:t>
            </a:r>
            <a:endParaRPr/>
          </a:p>
          <a:p>
            <a:pPr lvl="1">
              <a:buFont typeface="+mj-lt"/>
              <a:buAutoNum type="arabicPeriod"/>
              <a:defRPr/>
            </a:pPr>
            <a:r>
              <a:rPr lang="en-GB" b="1"/>
              <a:t>Public Health Genomics and Disease Surveillance</a:t>
            </a:r>
            <a:r>
              <a:rPr lang="en-GB"/>
              <a:t> - Genomics contributes to broader public health by tracking genetic trends, improving understanding of diseases like diabetes and heart disease, and supporting epidemic monitoring (for example, during COVID-19).</a:t>
            </a:r>
            <a:endParaRPr/>
          </a:p>
          <a:p>
            <a:pPr lvl="1">
              <a:buFont typeface="+mj-lt"/>
              <a:buAutoNum type="arabicPeriod"/>
              <a:defRPr/>
            </a:pPr>
            <a:r>
              <a:rPr lang="en-GB" b="1"/>
              <a:t>Ethical and Privacy Concerns</a:t>
            </a:r>
            <a:r>
              <a:rPr lang="en-GB"/>
              <a:t>-There are ongoing worries about how genetic data is stored, shared, and used. Issues such as consent, discrimination, and data security must be carefully managed to protect public trust.</a:t>
            </a:r>
            <a:endParaRPr/>
          </a:p>
          <a:p>
            <a:pPr>
              <a:buNone/>
              <a:defRPr/>
            </a:pPr>
            <a:br>
              <a:rPr lang="en-GB" b="1" i="1"/>
            </a:br>
            <a:r>
              <a:rPr lang="en-GB" b="1" i="1"/>
              <a:t>Genomics represents a huge step forward for health and medicine - but its success depends on balancing innovation with ethics, transparency, and equality of access.</a:t>
            </a:r>
            <a:endParaRPr/>
          </a:p>
          <a:p>
            <a:pPr>
              <a:defRPr/>
            </a:pPr>
            <a:endParaRPr lang="en-GB"/>
          </a:p>
        </p:txBody>
      </p:sp>
      <p:sp>
        <p:nvSpPr>
          <p:cNvPr id="806741499" name="Slide Number Placeholder 3"/>
          <p:cNvSpPr>
            <a:spLocks noGrp="1"/>
          </p:cNvSpPr>
          <p:nvPr>
            <p:ph type="sldNum" sz="quarter" idx="5"/>
          </p:nvPr>
        </p:nvSpPr>
        <p:spPr bwMode="auto"/>
        <p:txBody>
          <a:bodyPr/>
          <a:lstStyle/>
          <a:p>
            <a:pPr>
              <a:defRPr/>
            </a:pPr>
            <a:fld id="{3D4C67B5-F292-4576-8BF8-36D135D4AF60}" type="slidenum">
              <a:rPr lang="en-GB"/>
              <a:t>20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657585196" name="Slide Image Placeholder 1"/>
          <p:cNvSpPr>
            <a:spLocks noGrp="1" noRot="1" noChangeAspect="1"/>
          </p:cNvSpPr>
          <p:nvPr>
            <p:ph type="sldImg"/>
          </p:nvPr>
        </p:nvSpPr>
        <p:spPr bwMode="auto"/>
      </p:sp>
      <p:sp>
        <p:nvSpPr>
          <p:cNvPr id="655526470" name="Notes Placeholder 2"/>
          <p:cNvSpPr>
            <a:spLocks noGrp="1"/>
          </p:cNvSpPr>
          <p:nvPr>
            <p:ph type="body" idx="1"/>
          </p:nvPr>
        </p:nvSpPr>
        <p:spPr bwMode="auto"/>
        <p:txBody>
          <a:bodyPr/>
          <a:lstStyle/>
          <a:p>
            <a:pPr lvl="0">
              <a:buFont typeface="+mj-lt"/>
              <a:buNone/>
              <a:defRPr/>
            </a:pPr>
            <a:r>
              <a:rPr lang="en-GB" b="1"/>
              <a:t>Genomics has changed how healthcare professionals work, creating new roles, skills, and collaborations across the NHS.</a:t>
            </a:r>
            <a:br>
              <a:rPr lang="en-GB"/>
            </a:br>
            <a:endParaRPr lang="en-GB" b="1"/>
          </a:p>
          <a:p>
            <a:pPr lvl="1">
              <a:buFont typeface="+mj-lt"/>
              <a:buAutoNum type="arabicPeriod"/>
              <a:defRPr/>
            </a:pPr>
            <a:r>
              <a:rPr lang="en-GB" b="1"/>
              <a:t>Workforce Upskilling</a:t>
            </a:r>
            <a:r>
              <a:rPr lang="en-GB"/>
              <a:t>-NHS staff, including GPs, nurses, and specialists, are being trained to understand and interpret genetic data. Genomic literacy and bioinformatics skills are essential so results can be used confidently in everyday care.</a:t>
            </a:r>
            <a:endParaRPr/>
          </a:p>
          <a:p>
            <a:pPr lvl="1">
              <a:buFont typeface="+mj-lt"/>
              <a:buAutoNum type="arabicPeriod"/>
              <a:defRPr/>
            </a:pPr>
            <a:r>
              <a:rPr lang="en-GB" b="1"/>
              <a:t>New Roles in Genomic Medicine</a:t>
            </a:r>
            <a:r>
              <a:rPr lang="en-GB"/>
              <a:t>-New specialist positions such as </a:t>
            </a:r>
            <a:r>
              <a:rPr lang="en-GB" i="1"/>
              <a:t>genomic counsellors</a:t>
            </a:r>
            <a:r>
              <a:rPr lang="en-GB"/>
              <a:t> and </a:t>
            </a:r>
            <a:r>
              <a:rPr lang="en-GB" i="1"/>
              <a:t>clinical bioinformaticians</a:t>
            </a:r>
            <a:r>
              <a:rPr lang="en-GB"/>
              <a:t> have been created. These professionals help interpret genetic information and explain what it means for patients’ health and treatment options.</a:t>
            </a:r>
            <a:endParaRPr/>
          </a:p>
          <a:p>
            <a:pPr lvl="1">
              <a:buFont typeface="+mj-lt"/>
              <a:buAutoNum type="arabicPeriod"/>
              <a:defRPr/>
            </a:pPr>
            <a:r>
              <a:rPr lang="en-GB" b="1"/>
              <a:t>Interdisciplinary Collaboration</a:t>
            </a:r>
            <a:r>
              <a:rPr lang="en-GB"/>
              <a:t>-Genomics brings together clinicians, geneticists, and data scientists. This cross-disciplinary teamwork has become central to modern healthcare, where medical and technological expertise overlap.</a:t>
            </a:r>
            <a:endParaRPr/>
          </a:p>
          <a:p>
            <a:pPr lvl="1">
              <a:buFont typeface="+mj-lt"/>
              <a:buAutoNum type="arabicPeriod"/>
              <a:defRPr/>
            </a:pPr>
            <a:r>
              <a:rPr lang="en-GB" b="1"/>
              <a:t>Clinical Decision Support</a:t>
            </a:r>
            <a:r>
              <a:rPr lang="en-GB"/>
              <a:t>-Digital tools now assist clinicians in making evidence-based treatment decisions using genomic data. Staff need training to integrate these tools effectively into clinical practice.</a:t>
            </a:r>
            <a:endParaRPr/>
          </a:p>
          <a:p>
            <a:pPr lvl="1">
              <a:buFont typeface="+mj-lt"/>
              <a:buAutoNum type="arabicPeriod"/>
              <a:defRPr/>
            </a:pPr>
            <a:r>
              <a:rPr lang="en-GB" b="1"/>
              <a:t>Increased Complexity and Workload</a:t>
            </a:r>
            <a:r>
              <a:rPr lang="en-GB"/>
              <a:t>-Genomics improves care precision but also adds pressure. Interpreting genetic results, explaining hereditary risks, and staying updated require time and ongoing professional development.</a:t>
            </a:r>
            <a:endParaRPr/>
          </a:p>
          <a:p>
            <a:pPr>
              <a:buNone/>
              <a:defRPr/>
            </a:pPr>
            <a:br>
              <a:rPr lang="en-GB" sz="1400" b="1" i="1"/>
            </a:br>
            <a:r>
              <a:rPr lang="en-GB" sz="1400" b="1" i="1"/>
              <a:t>The integration of genomics is advancing NHS care but demands major investment in workforce training, collaboration, and support systems to manage the added complexity.</a:t>
            </a:r>
            <a:endParaRPr/>
          </a:p>
          <a:p>
            <a:pPr>
              <a:defRPr/>
            </a:pPr>
            <a:endParaRPr lang="en-GB"/>
          </a:p>
        </p:txBody>
      </p:sp>
      <p:sp>
        <p:nvSpPr>
          <p:cNvPr id="1483836379" name="Slide Number Placeholder 3"/>
          <p:cNvSpPr>
            <a:spLocks noGrp="1"/>
          </p:cNvSpPr>
          <p:nvPr>
            <p:ph type="sldNum" sz="quarter" idx="5"/>
          </p:nvPr>
        </p:nvSpPr>
        <p:spPr bwMode="auto"/>
        <p:txBody>
          <a:bodyPr/>
          <a:lstStyle/>
          <a:p>
            <a:pPr>
              <a:defRPr/>
            </a:pPr>
            <a:fld id="{3D4C67B5-F292-4576-8BF8-36D135D4AF60}" type="slidenum">
              <a:rPr lang="en-GB"/>
              <a:t>21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49203117" name="Slide Image Placeholder 1"/>
          <p:cNvSpPr>
            <a:spLocks noGrp="1" noRot="1" noChangeAspect="1"/>
          </p:cNvSpPr>
          <p:nvPr>
            <p:ph type="sldImg"/>
          </p:nvPr>
        </p:nvSpPr>
        <p:spPr bwMode="auto"/>
      </p:sp>
      <p:sp>
        <p:nvSpPr>
          <p:cNvPr id="1989916900" name="Notes Placeholder 2"/>
          <p:cNvSpPr>
            <a:spLocks noGrp="1"/>
          </p:cNvSpPr>
          <p:nvPr>
            <p:ph type="body" idx="1"/>
          </p:nvPr>
        </p:nvSpPr>
        <p:spPr bwMode="auto"/>
        <p:txBody>
          <a:bodyPr/>
          <a:lstStyle/>
          <a:p>
            <a:pPr>
              <a:buFont typeface="Arial"/>
              <a:buNone/>
              <a:defRPr/>
            </a:pPr>
            <a:r>
              <a:rPr lang="en-GB"/>
              <a:t>The 100,000 Genomes Project has brought major opportunities for </a:t>
            </a:r>
            <a:r>
              <a:rPr lang="en-GB" b="1"/>
              <a:t>equity in healthcare</a:t>
            </a:r>
            <a:r>
              <a:rPr lang="en-GB"/>
              <a:t>, but it has also highlighted issues of </a:t>
            </a:r>
            <a:r>
              <a:rPr lang="en-GB" b="1"/>
              <a:t>access, trust, and representation</a:t>
            </a:r>
            <a:r>
              <a:rPr lang="en-GB"/>
              <a:t> across UK communities.</a:t>
            </a:r>
            <a:endParaRPr/>
          </a:p>
          <a:p>
            <a:pPr>
              <a:buNone/>
              <a:defRPr/>
            </a:pPr>
            <a:r>
              <a:rPr lang="en-GB" b="1"/>
              <a:t>Key points:</a:t>
            </a:r>
            <a:endParaRPr lang="en-GB"/>
          </a:p>
          <a:p>
            <a:pPr lvl="1">
              <a:buFont typeface="+mj-lt"/>
              <a:buAutoNum type="arabicPeriod"/>
              <a:defRPr/>
            </a:pPr>
            <a:r>
              <a:rPr lang="en-GB" b="1"/>
              <a:t>Addressing Health Inequalities</a:t>
            </a:r>
            <a:r>
              <a:rPr lang="en-GB"/>
              <a:t> - Genomics can help reduce inequalities by providing more accurate, personalised healthcare for all groups. However, this depends on ensuring equal access to genomic testing and making sure underrepresented communities are fully included in research.</a:t>
            </a:r>
            <a:endParaRPr/>
          </a:p>
          <a:p>
            <a:pPr lvl="1">
              <a:buFont typeface="+mj-lt"/>
              <a:buAutoNum type="arabicPeriod"/>
              <a:defRPr/>
            </a:pPr>
            <a:r>
              <a:rPr lang="en-GB" b="1"/>
              <a:t>Genomic Awareness and Education</a:t>
            </a:r>
            <a:r>
              <a:rPr lang="en-GB"/>
              <a:t> - Many people are unfamiliar with genomics. Education initiatives are crucial to help communities understand what genomic data is, how it is used, and why participation matters - particularly in groups where there may be mistrust or privacy concerns.</a:t>
            </a:r>
            <a:endParaRPr/>
          </a:p>
          <a:p>
            <a:pPr lvl="1">
              <a:buFont typeface="+mj-lt"/>
              <a:buAutoNum type="arabicPeriod"/>
              <a:defRPr/>
            </a:pPr>
            <a:r>
              <a:rPr lang="en-GB" b="1"/>
              <a:t>Community-Based Genomic Initiatives</a:t>
            </a:r>
            <a:r>
              <a:rPr lang="en-GB"/>
              <a:t> - Outreach programmes now work directly with local communities and patient groups to explain the benefits of genomic medicine and encourage participation in research, especially in areas where healthcare access has historically been limited.</a:t>
            </a:r>
            <a:endParaRPr/>
          </a:p>
          <a:p>
            <a:pPr lvl="1">
              <a:buFont typeface="+mj-lt"/>
              <a:buAutoNum type="arabicPeriod"/>
              <a:defRPr/>
            </a:pPr>
            <a:r>
              <a:rPr lang="en-GB" b="1"/>
              <a:t>Public Trust and Participation</a:t>
            </a:r>
            <a:r>
              <a:rPr lang="en-GB"/>
              <a:t> - The project has successfully involved patients and families, but maintaining public trust is essential. People need assurance that their data is secure, used ethically, and that participation genuinely benefits their community.</a:t>
            </a:r>
            <a:endParaRPr/>
          </a:p>
          <a:p>
            <a:pPr lvl="1">
              <a:buFont typeface="+mj-lt"/>
              <a:buAutoNum type="arabicPeriod"/>
              <a:defRPr/>
            </a:pPr>
            <a:r>
              <a:rPr lang="en-GB" b="1"/>
              <a:t>Health Disparities</a:t>
            </a:r>
            <a:r>
              <a:rPr lang="en-GB"/>
              <a:t> - A key challenge is that ethnic minority groups remain underrepresented in genomic studies, leading to gaps in data. This can make testing and treatment less effective for some populations, reinforcing existing inequalities.</a:t>
            </a:r>
            <a:endParaRPr/>
          </a:p>
          <a:p>
            <a:pPr>
              <a:buNone/>
              <a:defRPr/>
            </a:pPr>
            <a:br>
              <a:rPr lang="en-GB" sz="1400" b="1" i="1"/>
            </a:br>
            <a:r>
              <a:rPr lang="en-GB" sz="1400" b="1" i="1"/>
              <a:t>Genomics has the power to make healthcare more inclusive and precise, but this will only happen if all communities are represented, informed, and confident in how their data is used.</a:t>
            </a:r>
            <a:endParaRPr/>
          </a:p>
          <a:p>
            <a:pPr>
              <a:defRPr/>
            </a:pPr>
            <a:endParaRPr lang="en-GB"/>
          </a:p>
        </p:txBody>
      </p:sp>
      <p:sp>
        <p:nvSpPr>
          <p:cNvPr id="1164607222" name="Slide Number Placeholder 3"/>
          <p:cNvSpPr>
            <a:spLocks noGrp="1"/>
          </p:cNvSpPr>
          <p:nvPr>
            <p:ph type="sldNum" sz="quarter" idx="5"/>
          </p:nvPr>
        </p:nvSpPr>
        <p:spPr bwMode="auto"/>
        <p:txBody>
          <a:bodyPr/>
          <a:lstStyle/>
          <a:p>
            <a:pPr>
              <a:defRPr/>
            </a:pPr>
            <a:fld id="{3D4C67B5-F292-4576-8BF8-36D135D4AF60}" type="slidenum">
              <a:rPr lang="en-GB"/>
              <a:t>22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 name="Slide Image Placeholder 1"/>
          <p:cNvSpPr>
            <a:spLocks noGrp="1" noRot="1" noChangeAspect="1"/>
          </p:cNvSpPr>
          <p:nvPr>
            <p:ph type="sldImg"/>
          </p:nvPr>
        </p:nvSpPr>
        <p:spPr bwMode="auto"/>
      </p:sp>
      <p:sp>
        <p:nvSpPr>
          <p:cNvPr id="3" name="Notes Placeholder 2"/>
          <p:cNvSpPr>
            <a:spLocks noGrp="1"/>
          </p:cNvSpPr>
          <p:nvPr>
            <p:ph type="body" idx="1"/>
          </p:nvPr>
        </p:nvSpPr>
        <p:spPr bwMode="auto"/>
        <p:txBody>
          <a:bodyPr/>
          <a:lstStyle/>
          <a:p>
            <a:pPr>
              <a:defRPr/>
            </a:pPr>
            <a:r>
              <a:rPr lang="en-GB" dirty="0"/>
              <a:t>Unlisted video now, perhaps worth mentioning:</a:t>
            </a:r>
          </a:p>
          <a:p>
            <a:pPr>
              <a:defRPr/>
            </a:pPr>
            <a:r>
              <a:rPr lang="en-GB" dirty="0"/>
              <a:t>https://www.youtube.com/watch?v=c3Etd5ANTC4&amp;t=2s </a:t>
            </a:r>
            <a:endParaRPr dirty="0"/>
          </a:p>
        </p:txBody>
      </p:sp>
      <p:sp>
        <p:nvSpPr>
          <p:cNvPr id="4" name="Slide Number Placeholder 3"/>
          <p:cNvSpPr>
            <a:spLocks noGrp="1"/>
          </p:cNvSpPr>
          <p:nvPr>
            <p:ph type="sldNum" sz="quarter" idx="10"/>
          </p:nvPr>
        </p:nvSpPr>
        <p:spPr bwMode="auto"/>
        <p:txBody>
          <a:bodyPr/>
          <a:lstStyle/>
          <a:p>
            <a:pPr>
              <a:defRPr/>
            </a:pPr>
            <a:fld id="{49748EE1-573D-384C-538C-57F12D43EF32}" type="slidenum">
              <a:rPr/>
              <a:t>23</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027177302" name="Slide Image Placeholder 1"/>
          <p:cNvSpPr>
            <a:spLocks noGrp="1" noRot="1" noChangeAspect="1"/>
          </p:cNvSpPr>
          <p:nvPr>
            <p:ph type="sldImg"/>
          </p:nvPr>
        </p:nvSpPr>
        <p:spPr bwMode="auto"/>
      </p:sp>
      <p:sp>
        <p:nvSpPr>
          <p:cNvPr id="1631744956" name="Notes Placeholder 2"/>
          <p:cNvSpPr>
            <a:spLocks noGrp="1"/>
          </p:cNvSpPr>
          <p:nvPr>
            <p:ph type="body" idx="1"/>
          </p:nvPr>
        </p:nvSpPr>
        <p:spPr bwMode="auto"/>
        <p:txBody>
          <a:bodyPr/>
          <a:lstStyle/>
          <a:p>
            <a:pPr>
              <a:buNone/>
              <a:defRPr/>
            </a:pPr>
            <a:endParaRPr lang="en-GB"/>
          </a:p>
          <a:p>
            <a:pPr>
              <a:buFont typeface="Arial"/>
              <a:buNone/>
              <a:defRPr/>
            </a:pPr>
            <a:r>
              <a:rPr lang="en-GB"/>
              <a:t>ORCHA stands for the </a:t>
            </a:r>
            <a:r>
              <a:rPr lang="en-GB" i="1"/>
              <a:t>Organisation for the Review of Care and Health Apps</a:t>
            </a:r>
            <a:r>
              <a:rPr lang="en-GB"/>
              <a:t>. It is a UK-based company that evaluates digital health apps to make sure they meet safety, quality, and data protection standards.</a:t>
            </a:r>
            <a:br>
              <a:rPr lang="en-GB"/>
            </a:br>
            <a:endParaRPr lang="en-GB"/>
          </a:p>
          <a:p>
            <a:pPr>
              <a:buFont typeface="Arial"/>
              <a:buChar char="•"/>
              <a:defRPr/>
            </a:pPr>
            <a:r>
              <a:rPr lang="en-GB"/>
              <a:t>It helps both healthcare professionals and the public identify which apps are trustworthy and clinically safe to use.</a:t>
            </a:r>
            <a:endParaRPr/>
          </a:p>
          <a:p>
            <a:pPr>
              <a:buFont typeface="Arial"/>
              <a:buChar char="•"/>
              <a:defRPr/>
            </a:pPr>
            <a:r>
              <a:rPr lang="en-GB"/>
              <a:t>ORCHA plays a key role in improving </a:t>
            </a:r>
            <a:r>
              <a:rPr lang="en-GB" b="1"/>
              <a:t>digital health literacy</a:t>
            </a:r>
            <a:r>
              <a:rPr lang="en-GB"/>
              <a:t>, helping people make informed choices about which digital tools to use.</a:t>
            </a:r>
            <a:endParaRPr/>
          </a:p>
          <a:p>
            <a:pPr>
              <a:buFont typeface="Arial"/>
              <a:buChar char="•"/>
              <a:defRPr/>
            </a:pPr>
            <a:r>
              <a:rPr lang="en-GB"/>
              <a:t>It also supports the NHS by integrating safe and effective digital apps into healthcare practice, promoting better access to health interventions and improving public confidence in digital health.</a:t>
            </a:r>
            <a:br>
              <a:rPr lang="en-GB"/>
            </a:br>
            <a:endParaRPr lang="en-GB"/>
          </a:p>
          <a:p>
            <a:pPr>
              <a:buFont typeface="Arial"/>
              <a:buNone/>
              <a:defRPr/>
            </a:pPr>
            <a:r>
              <a:rPr lang="en-GB"/>
              <a:t>The following video gives an overview of how ORCHA works and why it has become increasingly important as digital health tools continue to expand.</a:t>
            </a:r>
            <a:endParaRPr/>
          </a:p>
          <a:p>
            <a:pPr>
              <a:defRPr/>
            </a:pPr>
            <a:endParaRPr lang="en-GB"/>
          </a:p>
        </p:txBody>
      </p:sp>
      <p:sp>
        <p:nvSpPr>
          <p:cNvPr id="1257697855" name="Slide Number Placeholder 3"/>
          <p:cNvSpPr>
            <a:spLocks noGrp="1"/>
          </p:cNvSpPr>
          <p:nvPr>
            <p:ph type="sldNum" sz="quarter" idx="5"/>
          </p:nvPr>
        </p:nvSpPr>
        <p:spPr bwMode="auto"/>
        <p:txBody>
          <a:bodyPr/>
          <a:lstStyle/>
          <a:p>
            <a:pPr>
              <a:defRPr/>
            </a:pPr>
            <a:fld id="{3D4C67B5-F292-4576-8BF8-36D135D4AF60}" type="slidenum">
              <a:rPr lang="en-GB"/>
              <a:t>24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797441245" name="Slide Image Placeholder 1"/>
          <p:cNvSpPr>
            <a:spLocks noGrp="1" noRot="1" noChangeAspect="1"/>
          </p:cNvSpPr>
          <p:nvPr>
            <p:ph type="sldImg"/>
          </p:nvPr>
        </p:nvSpPr>
        <p:spPr bwMode="auto"/>
      </p:sp>
      <p:sp>
        <p:nvSpPr>
          <p:cNvPr id="76400179" name="Notes Placeholder 2"/>
          <p:cNvSpPr>
            <a:spLocks noGrp="1"/>
          </p:cNvSpPr>
          <p:nvPr>
            <p:ph type="body" idx="1"/>
          </p:nvPr>
        </p:nvSpPr>
        <p:spPr bwMode="auto"/>
        <p:txBody>
          <a:bodyPr/>
          <a:lstStyle/>
          <a:p>
            <a:pPr>
              <a:buFont typeface="Arial"/>
              <a:buNone/>
              <a:defRPr/>
            </a:pPr>
            <a:r>
              <a:rPr lang="en-GB" b="1" dirty="0">
                <a:solidFill>
                  <a:srgbClr val="002060"/>
                </a:solidFill>
                <a:cs typeface="Calibri"/>
              </a:rPr>
              <a:t>ORCHA</a:t>
            </a:r>
            <a:r>
              <a:rPr lang="en-GB" dirty="0">
                <a:cs typeface="Calibri"/>
              </a:rPr>
              <a:t> enhances public health by promoting safe, high-quality, and effective health apps that support self-care, prevention, and treatment.</a:t>
            </a:r>
            <a:endParaRPr>
              <a:cs typeface="Calibri"/>
            </a:endParaRPr>
          </a:p>
          <a:p>
            <a:pPr>
              <a:buFont typeface="Arial"/>
              <a:buNone/>
              <a:defRPr/>
            </a:pPr>
            <a:endParaRPr lang="en-GB"/>
          </a:p>
          <a:p>
            <a:pPr marL="171450" indent="-171450">
              <a:buFont typeface="Arial"/>
              <a:buChar char="•"/>
              <a:defRPr/>
            </a:pPr>
            <a:r>
              <a:rPr lang="en-GB" b="1" dirty="0">
                <a:cs typeface="Calibri"/>
              </a:rPr>
              <a:t>Improved Access to Trusted Health Apps:</a:t>
            </a:r>
            <a:br>
              <a:rPr lang="en-GB" dirty="0">
                <a:cs typeface="+mn-lt"/>
              </a:rPr>
            </a:br>
            <a:r>
              <a:rPr lang="en-GB" dirty="0">
                <a:cs typeface="Calibri"/>
              </a:rPr>
              <a:t>ORCHA reviews and rates thousands of health apps to ensure safety, usability, and effectiveness. This helps users find reliable tools for managing health, covering areas such as mental health, fitness, and chronic conditions.</a:t>
            </a:r>
            <a:endParaRPr>
              <a:cs typeface="Calibri"/>
            </a:endParaRPr>
          </a:p>
          <a:p>
            <a:pPr marL="171450" indent="-171450">
              <a:buFont typeface="Arial"/>
              <a:buChar char="•"/>
              <a:defRPr/>
            </a:pPr>
            <a:r>
              <a:rPr lang="en-GB" b="1" dirty="0">
                <a:cs typeface="Calibri"/>
              </a:rPr>
              <a:t>Promoting Self-Care and Preventive Health:</a:t>
            </a:r>
            <a:br>
              <a:rPr lang="en-GB" dirty="0">
                <a:cs typeface="+mn-lt"/>
              </a:rPr>
            </a:br>
            <a:r>
              <a:rPr lang="en-GB" dirty="0">
                <a:cs typeface="Calibri"/>
              </a:rPr>
              <a:t>By endorsing certified apps, ORCHA enables people to manage their own health-monitoring conditions like diabetes or asthma and using tools that support mental well-being. This encourages prevention and reduces pressure on NHS services.</a:t>
            </a:r>
            <a:endParaRPr>
              <a:cs typeface="Calibri"/>
            </a:endParaRPr>
          </a:p>
          <a:p>
            <a:pPr marL="171450" indent="-171450">
              <a:buFont typeface="Arial"/>
              <a:buChar char="•"/>
              <a:defRPr/>
            </a:pPr>
            <a:r>
              <a:rPr lang="en-GB" b="1" dirty="0">
                <a:cs typeface="Calibri"/>
              </a:rPr>
              <a:t>Addressing Health Inequalities:</a:t>
            </a:r>
            <a:br>
              <a:rPr lang="en-GB" dirty="0">
                <a:cs typeface="+mn-lt"/>
              </a:rPr>
            </a:br>
            <a:r>
              <a:rPr lang="en-GB" dirty="0">
                <a:cs typeface="Calibri"/>
              </a:rPr>
              <a:t>ORCHA increases access to free or affordable digital health tools, helping people from lower-income or rural areas gain healthcare support that might otherwise be out of reach.</a:t>
            </a:r>
            <a:endParaRPr>
              <a:cs typeface="Calibri"/>
            </a:endParaRPr>
          </a:p>
          <a:p>
            <a:pPr marL="171450" indent="-171450">
              <a:buFont typeface="Arial"/>
              <a:buChar char="•"/>
              <a:defRPr/>
            </a:pPr>
            <a:r>
              <a:rPr lang="en-GB" b="1" dirty="0">
                <a:cs typeface="Calibri"/>
              </a:rPr>
              <a:t>Supporting Public Health Campaigns:</a:t>
            </a:r>
            <a:br>
              <a:rPr lang="en-GB" dirty="0">
                <a:cs typeface="+mn-lt"/>
              </a:rPr>
            </a:br>
            <a:r>
              <a:rPr lang="en-GB" dirty="0">
                <a:cs typeface="Calibri"/>
              </a:rPr>
              <a:t>Its reviewed apps align with national campaigns on smoking cessation, obesity reduction, and mental health, encouraging positive behaviour change and better public health outcomes.</a:t>
            </a:r>
            <a:endParaRPr>
              <a:cs typeface="Calibri"/>
            </a:endParaRPr>
          </a:p>
          <a:p>
            <a:pPr marL="171450" indent="-171450">
              <a:buFont typeface="Arial"/>
              <a:buChar char="•"/>
              <a:defRPr/>
            </a:pPr>
            <a:r>
              <a:rPr lang="en-GB" b="1" dirty="0">
                <a:cs typeface="Calibri"/>
              </a:rPr>
              <a:t>Digital Health Literacy:</a:t>
            </a:r>
            <a:br>
              <a:rPr lang="en-GB" dirty="0">
                <a:cs typeface="+mn-lt"/>
              </a:rPr>
            </a:br>
            <a:r>
              <a:rPr lang="en-GB" dirty="0">
                <a:cs typeface="Calibri"/>
              </a:rPr>
              <a:t>ORCHA improves public confidence in using digital health tools by guiding users toward safe, evidence-based apps-helping bridge the digital literacy gap and supporting wider health engagement.</a:t>
            </a:r>
            <a:endParaRPr>
              <a:cs typeface="Calibri"/>
            </a:endParaRPr>
          </a:p>
          <a:p>
            <a:pPr>
              <a:defRPr/>
            </a:pPr>
            <a:endParaRPr lang="en-GB" dirty="0">
              <a:cs typeface="Calibri"/>
            </a:endParaRPr>
          </a:p>
          <a:p>
            <a:pPr>
              <a:defRPr/>
            </a:pPr>
            <a:r>
              <a:rPr lang="en-GB" dirty="0">
                <a:cs typeface="Calibri"/>
              </a:rPr>
              <a:t>Hyzy et al. (2023) assessed 1,574 digital health interventions using the ORCHA framework and found substantial variation in quality. </a:t>
            </a:r>
            <a:r>
              <a:rPr lang="en-GB" b="1" dirty="0">
                <a:cs typeface="Calibri"/>
              </a:rPr>
              <a:t>57.3% scored below the ORCHA threshold of 65</a:t>
            </a:r>
            <a:r>
              <a:rPr lang="en-GB" dirty="0">
                <a:cs typeface="Calibri"/>
              </a:rPr>
              <a:t>, and professional/clinical assurance showed particularly wide variation. This demonstrates why structured app assessment is important rather than assuming that all digital health products are safe or evidence-based. </a:t>
            </a:r>
          </a:p>
        </p:txBody>
      </p:sp>
      <p:sp>
        <p:nvSpPr>
          <p:cNvPr id="1316885205" name="Slide Number Placeholder 3"/>
          <p:cNvSpPr>
            <a:spLocks noGrp="1"/>
          </p:cNvSpPr>
          <p:nvPr>
            <p:ph type="sldNum" sz="quarter" idx="5"/>
          </p:nvPr>
        </p:nvSpPr>
        <p:spPr bwMode="auto"/>
        <p:txBody>
          <a:bodyPr/>
          <a:lstStyle/>
          <a:p>
            <a:pPr>
              <a:defRPr/>
            </a:pPr>
            <a:fld id="{3D4C67B5-F292-4576-8BF8-36D135D4AF60}" type="slidenum">
              <a:rPr lang="en-GB"/>
              <a:t>25</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420363620" name="Slide Image Placeholder 1"/>
          <p:cNvSpPr>
            <a:spLocks noGrp="1" noRot="1" noChangeAspect="1"/>
          </p:cNvSpPr>
          <p:nvPr>
            <p:ph type="sldImg"/>
          </p:nvPr>
        </p:nvSpPr>
        <p:spPr bwMode="auto"/>
      </p:sp>
      <p:sp>
        <p:nvSpPr>
          <p:cNvPr id="824033591" name="Notes Placeholder 2"/>
          <p:cNvSpPr>
            <a:spLocks noGrp="1"/>
          </p:cNvSpPr>
          <p:nvPr>
            <p:ph type="body" idx="1"/>
          </p:nvPr>
        </p:nvSpPr>
        <p:spPr bwMode="auto"/>
        <p:txBody>
          <a:bodyPr/>
          <a:lstStyle/>
          <a:p>
            <a:pPr>
              <a:buNone/>
              <a:defRPr/>
            </a:pPr>
            <a:r>
              <a:rPr lang="en-GB" sz="1400" dirty="0">
                <a:cs typeface="Calibri"/>
              </a:rPr>
              <a:t>ORCHA supports the NHS workforce by helping staff integrate digital health tools into everyday care, which reduces workload and increases efficiency.</a:t>
            </a:r>
            <a:endParaRPr dirty="0">
              <a:cs typeface="Calibri"/>
            </a:endParaRPr>
          </a:p>
          <a:p>
            <a:pPr>
              <a:buNone/>
              <a:defRPr/>
            </a:pPr>
            <a:endParaRPr lang="en-GB" sz="1400"/>
          </a:p>
          <a:p>
            <a:pPr marL="171450" indent="-171450">
              <a:buFont typeface="Arial"/>
              <a:buChar char="•"/>
              <a:defRPr/>
            </a:pPr>
            <a:r>
              <a:rPr lang="en-GB" b="1" dirty="0">
                <a:cs typeface="Calibri"/>
              </a:rPr>
              <a:t>Supporting Clinicians with Digital Prescriptions:</a:t>
            </a:r>
            <a:br>
              <a:rPr lang="en-GB" dirty="0">
                <a:cs typeface="+mn-lt"/>
              </a:rPr>
            </a:br>
            <a:r>
              <a:rPr lang="en-GB" dirty="0">
                <a:cs typeface="Calibri"/>
              </a:rPr>
              <a:t>ORCHA allows NHS professionals to recommend safe, clinically validated health apps to patients. This extends care beyond appointments and supports self-management. For example, a GP may prescribe an ORCHA-approved diabetes app for blood sugar tracking and lifestyle monitoring.</a:t>
            </a:r>
            <a:endParaRPr dirty="0">
              <a:cs typeface="Calibri"/>
            </a:endParaRPr>
          </a:p>
          <a:p>
            <a:pPr marL="171450" indent="-171450">
              <a:buFont typeface="Arial"/>
              <a:buChar char="•"/>
              <a:defRPr/>
            </a:pPr>
            <a:r>
              <a:rPr lang="en-GB" b="1" dirty="0">
                <a:cs typeface="Calibri"/>
              </a:rPr>
              <a:t>Reducing Administrative Burden:</a:t>
            </a:r>
            <a:br>
              <a:rPr lang="en-GB" dirty="0">
                <a:cs typeface="+mn-lt"/>
              </a:rPr>
            </a:br>
            <a:r>
              <a:rPr lang="en-GB" dirty="0">
                <a:cs typeface="Calibri"/>
              </a:rPr>
              <a:t>By encouraging patients to use self-care apps, ORCHA reduces unnecessary GP visits and routine follow-ups. This helps NHS staff focus on complex cases and improves the use of clinical time and resources.</a:t>
            </a:r>
            <a:endParaRPr dirty="0">
              <a:cs typeface="Calibri"/>
            </a:endParaRPr>
          </a:p>
          <a:p>
            <a:pPr marL="171450" indent="-171450">
              <a:buFont typeface="Arial"/>
              <a:buChar char="•"/>
              <a:defRPr/>
            </a:pPr>
            <a:r>
              <a:rPr lang="en-GB" b="1" dirty="0">
                <a:cs typeface="Calibri"/>
              </a:rPr>
              <a:t>Education and Training for Healthcare Workers:</a:t>
            </a:r>
            <a:br>
              <a:rPr lang="en-GB" dirty="0">
                <a:cs typeface="+mn-lt"/>
              </a:rPr>
            </a:br>
            <a:r>
              <a:rPr lang="en-GB" dirty="0">
                <a:cs typeface="Calibri"/>
              </a:rPr>
              <a:t>ORCHA provides training for NHS staff on how to use and recommend digital health tools effectively. This ensures that professionals can confidently guide patients and stay up to date with digital-first healthcare practices.</a:t>
            </a:r>
            <a:endParaRPr dirty="0">
              <a:cs typeface="Calibri"/>
            </a:endParaRPr>
          </a:p>
          <a:p>
            <a:pPr marL="171450" indent="-171450">
              <a:buFont typeface="Arial"/>
              <a:buChar char="•"/>
              <a:defRPr/>
            </a:pPr>
            <a:r>
              <a:rPr lang="en-GB" b="1" dirty="0">
                <a:cs typeface="Calibri"/>
              </a:rPr>
              <a:t>Telehealth and Digital Consultation Support:</a:t>
            </a:r>
            <a:br>
              <a:rPr lang="en-GB" dirty="0">
                <a:cs typeface="+mn-lt"/>
              </a:rPr>
            </a:br>
            <a:r>
              <a:rPr lang="en-GB" dirty="0">
                <a:cs typeface="Calibri"/>
              </a:rPr>
              <a:t>Many ORCHA-reviewed apps complement telehealth services by allowing symptom tracking or treatment monitoring between consultations. This supports continuity of care and strengthens remote healthcare delivery.</a:t>
            </a:r>
            <a:endParaRPr dirty="0">
              <a:cs typeface="Calibri"/>
            </a:endParaRPr>
          </a:p>
          <a:p>
            <a:pPr marL="171450" indent="-171450">
              <a:buFont typeface="Arial"/>
              <a:buChar char="•"/>
              <a:defRPr/>
            </a:pPr>
            <a:r>
              <a:rPr lang="en-GB" b="1" dirty="0">
                <a:cs typeface="Calibri"/>
              </a:rPr>
              <a:t>Innovation and Collaboration:</a:t>
            </a:r>
            <a:br>
              <a:rPr lang="en-GB" dirty="0">
                <a:cs typeface="+mn-lt"/>
              </a:rPr>
            </a:br>
            <a:r>
              <a:rPr lang="en-GB" dirty="0">
                <a:cs typeface="Calibri"/>
              </a:rPr>
              <a:t>ORCHA contributes to the NHS Long Term Plan by promoting innovation and collaboration between health technology providers and clinicians. Its work helps create a digitally skilled, forward-thinking healthcare workforce.</a:t>
            </a:r>
            <a:endParaRPr dirty="0">
              <a:cs typeface="Calibri"/>
            </a:endParaRPr>
          </a:p>
          <a:p>
            <a:pPr>
              <a:defRPr/>
            </a:pPr>
            <a:endParaRPr lang="en-GB"/>
          </a:p>
          <a:p>
            <a:pPr>
              <a:defRPr/>
            </a:pPr>
            <a:r>
              <a:rPr lang="en-GB" dirty="0">
                <a:cs typeface="Calibri"/>
              </a:rPr>
              <a:t>A highly rated or frequently downloaded health app is not necessarily a high-quality health app. Hyzy et al. (2024) found no meaningful relationship between popularity and ORCHA measures of user experience, clinical assurance or data privacy.</a:t>
            </a:r>
          </a:p>
          <a:p>
            <a:pPr>
              <a:defRPr/>
            </a:pPr>
            <a:endParaRPr lang="en-GB" dirty="0">
              <a:cs typeface="Calibri"/>
            </a:endParaRPr>
          </a:p>
        </p:txBody>
      </p:sp>
      <p:sp>
        <p:nvSpPr>
          <p:cNvPr id="391993973" name="Slide Number Placeholder 3"/>
          <p:cNvSpPr>
            <a:spLocks noGrp="1"/>
          </p:cNvSpPr>
          <p:nvPr>
            <p:ph type="sldNum" sz="quarter" idx="5"/>
          </p:nvPr>
        </p:nvSpPr>
        <p:spPr bwMode="auto"/>
        <p:txBody>
          <a:bodyPr/>
          <a:lstStyle/>
          <a:p>
            <a:pPr>
              <a:defRPr/>
            </a:pPr>
            <a:fld id="{3D4C67B5-F292-4576-8BF8-36D135D4AF60}" type="slidenum">
              <a:rPr lang="en-GB"/>
              <a:t>26</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274095400" name="Slide Image Placeholder 1"/>
          <p:cNvSpPr>
            <a:spLocks noGrp="1" noRot="1" noChangeAspect="1"/>
          </p:cNvSpPr>
          <p:nvPr>
            <p:ph type="sldImg"/>
          </p:nvPr>
        </p:nvSpPr>
        <p:spPr bwMode="auto"/>
      </p:sp>
      <p:sp>
        <p:nvSpPr>
          <p:cNvPr id="1262083416" name="Notes Placeholder 2"/>
          <p:cNvSpPr>
            <a:spLocks noGrp="1"/>
          </p:cNvSpPr>
          <p:nvPr>
            <p:ph type="body" idx="1"/>
          </p:nvPr>
        </p:nvSpPr>
        <p:spPr bwMode="auto"/>
        <p:txBody>
          <a:bodyPr/>
          <a:lstStyle/>
          <a:p>
            <a:pPr>
              <a:buNone/>
              <a:defRPr/>
            </a:pPr>
            <a:r>
              <a:rPr lang="en-GB" sz="1400"/>
              <a:t>ORCHA has influenced communities across the UK by improving access to healthcare through trusted digital tools and encouraging engagement with health technologies.</a:t>
            </a:r>
            <a:endParaRPr/>
          </a:p>
          <a:p>
            <a:pPr marL="285750" indent="-285750">
              <a:buFont typeface="Arial"/>
              <a:buChar char="•"/>
              <a:defRPr/>
            </a:pPr>
            <a:endParaRPr lang="en-GB" sz="1400"/>
          </a:p>
          <a:p>
            <a:pPr marL="171450" indent="-171450">
              <a:buFont typeface="Arial"/>
              <a:buChar char="•"/>
              <a:defRPr/>
            </a:pPr>
            <a:r>
              <a:rPr lang="en-GB" b="1"/>
              <a:t>Empowering Local Communities:</a:t>
            </a:r>
            <a:br>
              <a:rPr lang="en-GB"/>
            </a:br>
            <a:r>
              <a:rPr lang="en-GB"/>
              <a:t>ORCHA provides access to safe, evidence-based health apps that support community initiatives. Local authorities can use these apps for targeted campaigns, such as promoting mental health through approved stress and anxiety management tools.</a:t>
            </a:r>
            <a:endParaRPr/>
          </a:p>
          <a:p>
            <a:pPr marL="171450" indent="-171450">
              <a:buFont typeface="Arial"/>
              <a:buChar char="•"/>
              <a:defRPr/>
            </a:pPr>
            <a:r>
              <a:rPr lang="en-GB" b="1"/>
              <a:t>Inclusive Digital Health:</a:t>
            </a:r>
            <a:br>
              <a:rPr lang="en-GB"/>
            </a:br>
            <a:r>
              <a:rPr lang="en-GB"/>
              <a:t>ORCHA promotes inclusivity by ensuring its recommended apps are accessible to a wide range of users, including older adults, people with disabilities, and disadvantaged groups. This supports equal access to digital health regardless of background or technical ability.</a:t>
            </a:r>
            <a:endParaRPr/>
          </a:p>
          <a:p>
            <a:pPr marL="171450" indent="-171450">
              <a:buFont typeface="Arial"/>
              <a:buChar char="•"/>
              <a:defRPr/>
            </a:pPr>
            <a:r>
              <a:rPr lang="en-GB" b="1"/>
              <a:t>Reducing Health Inequalities:</a:t>
            </a:r>
            <a:br>
              <a:rPr lang="en-GB"/>
            </a:br>
            <a:r>
              <a:rPr lang="en-GB"/>
              <a:t>By curating affordable or free apps, ORCHA helps reduce gaps in healthcare access. This is particularly beneficial for rural areas or communities with limited medical facilities, as digital tools allow individuals to manage their health remotely.</a:t>
            </a:r>
            <a:endParaRPr/>
          </a:p>
          <a:p>
            <a:pPr marL="171450" indent="-171450">
              <a:buFont typeface="Arial"/>
              <a:buChar char="•"/>
              <a:defRPr/>
            </a:pPr>
            <a:r>
              <a:rPr lang="en-GB" b="1"/>
              <a:t>Community Health and Well-Being:</a:t>
            </a:r>
            <a:br>
              <a:rPr lang="en-GB"/>
            </a:br>
            <a:r>
              <a:rPr lang="en-GB"/>
              <a:t>Many ORCHA-approved apps encourage healthier lifestyles through fitness, nutrition, or mental well-being support. These tools help improve community health outcomes and reduce long-term strain on NHS services linked to preventable conditions.</a:t>
            </a:r>
            <a:endParaRPr/>
          </a:p>
          <a:p>
            <a:pPr marL="171450" indent="-171450">
              <a:buFont typeface="Arial"/>
              <a:buChar char="•"/>
              <a:defRPr/>
            </a:pPr>
            <a:r>
              <a:rPr lang="en-GB" b="1"/>
              <a:t>Bridging the Digital Divide:</a:t>
            </a:r>
            <a:br>
              <a:rPr lang="en-GB"/>
            </a:br>
            <a:r>
              <a:rPr lang="en-GB"/>
              <a:t>While digital inequality remains a challenge, ORCHA works with local councils and healthcare providers to support people who may lack digital skills or reliable access. These partnerships aim to make digital health solutions more inclusive and widespread.</a:t>
            </a:r>
            <a:endParaRPr/>
          </a:p>
          <a:p>
            <a:pPr>
              <a:defRPr/>
            </a:pPr>
            <a:endParaRPr lang="en-GB"/>
          </a:p>
        </p:txBody>
      </p:sp>
      <p:sp>
        <p:nvSpPr>
          <p:cNvPr id="562267195" name="Slide Number Placeholder 3"/>
          <p:cNvSpPr>
            <a:spLocks noGrp="1"/>
          </p:cNvSpPr>
          <p:nvPr>
            <p:ph type="sldNum" sz="quarter" idx="5"/>
          </p:nvPr>
        </p:nvSpPr>
        <p:spPr bwMode="auto"/>
        <p:txBody>
          <a:bodyPr/>
          <a:lstStyle/>
          <a:p>
            <a:pPr>
              <a:defRPr/>
            </a:pPr>
            <a:fld id="{3D4C67B5-F292-4576-8BF8-36D135D4AF60}" type="slidenum">
              <a:rPr lang="en-GB"/>
              <a:t>27</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60545206" name="Slide Image Placeholder 1"/>
          <p:cNvSpPr>
            <a:spLocks noGrp="1" noRot="1" noChangeAspect="1"/>
          </p:cNvSpPr>
          <p:nvPr>
            <p:ph type="sldImg"/>
          </p:nvPr>
        </p:nvSpPr>
        <p:spPr bwMode="auto"/>
      </p:sp>
      <p:sp>
        <p:nvSpPr>
          <p:cNvPr id="727756087" name="Notes Placeholder 2"/>
          <p:cNvSpPr>
            <a:spLocks noGrp="1"/>
          </p:cNvSpPr>
          <p:nvPr>
            <p:ph type="body" idx="1"/>
          </p:nvPr>
        </p:nvSpPr>
        <p:spPr bwMode="auto"/>
        <p:txBody>
          <a:bodyPr/>
          <a:lstStyle/>
          <a:p>
            <a:pPr>
              <a:defRPr/>
            </a:pPr>
            <a:r>
              <a:rPr sz="1200" b="1" i="0" u="none">
                <a:solidFill>
                  <a:srgbClr val="000000"/>
                </a:solidFill>
                <a:latin typeface="Times New Roman"/>
                <a:ea typeface="Times New Roman"/>
                <a:cs typeface="Times New Roman"/>
              </a:rPr>
              <a:t>100,000 Genomes Project:</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national research initiative that sequenced patient genomes to improve diagnosis of rare diseases and cancer, laying the foundation for genomic medicine within the NHS.</a:t>
            </a:r>
            <a:endParaRPr/>
          </a:p>
          <a:p>
            <a:pPr>
              <a:defRPr/>
            </a:pPr>
            <a:r>
              <a:rPr sz="1200" b="1" i="0" u="none">
                <a:solidFill>
                  <a:srgbClr val="000000"/>
                </a:solidFill>
                <a:latin typeface="Times New Roman"/>
                <a:ea typeface="Times New Roman"/>
                <a:cs typeface="Times New Roman"/>
              </a:rPr>
              <a:t>ORCHA:</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An organisation that evaluates and accredits digital health apps against clinical, data protection, and usability standards, supporting safer adoption of digital tools across health and social care.</a:t>
            </a:r>
            <a:endParaRPr/>
          </a:p>
          <a:p>
            <a:pPr>
              <a:defRPr/>
            </a:pPr>
            <a:r>
              <a:rPr sz="1200" b="1" i="0" u="none">
                <a:solidFill>
                  <a:srgbClr val="000000"/>
                </a:solidFill>
                <a:latin typeface="Times New Roman"/>
                <a:ea typeface="Times New Roman"/>
                <a:cs typeface="Times New Roman"/>
              </a:rPr>
              <a:t>Oxevision:</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digital monitoring system used in mental health settings to support patient safety through remote observation and risk detection, raising important ethical and governance considerations.</a:t>
            </a:r>
            <a:endParaRPr/>
          </a:p>
          <a:p>
            <a:pPr>
              <a:defRPr/>
            </a:pPr>
            <a:r>
              <a:rPr sz="1200" b="1" i="0" u="none">
                <a:solidFill>
                  <a:srgbClr val="000000"/>
                </a:solidFill>
                <a:latin typeface="Times New Roman"/>
                <a:ea typeface="Times New Roman"/>
                <a:cs typeface="Times New Roman"/>
              </a:rPr>
              <a:t>NHS Artificial Intelligence Laboratory:</a:t>
            </a:r>
            <a:br>
              <a:rPr sz="1200" b="1" i="0" u="none">
                <a:solidFill>
                  <a:srgbClr val="000000"/>
                </a:solidFill>
                <a:latin typeface="Times New Roman"/>
                <a:ea typeface="Times New Roman"/>
                <a:cs typeface="Times New Roman"/>
              </a:rPr>
            </a:br>
            <a:r>
              <a:rPr sz="1200" b="0" i="0" u="none">
                <a:solidFill>
                  <a:srgbClr val="000000"/>
                </a:solidFill>
                <a:latin typeface="Times New Roman"/>
                <a:ea typeface="Times New Roman"/>
                <a:cs typeface="Times New Roman"/>
              </a:rPr>
              <a:t> A national NHS programme established to support the safe, ethical, and evidence-based adoption of artificial intelligence across the health system through funding, evaluation, and governance infrastructure.</a:t>
            </a:r>
            <a:endParaRPr/>
          </a:p>
        </p:txBody>
      </p:sp>
      <p:sp>
        <p:nvSpPr>
          <p:cNvPr id="711270691" name="Slide Number Placeholder 3"/>
          <p:cNvSpPr>
            <a:spLocks noGrp="1"/>
          </p:cNvSpPr>
          <p:nvPr>
            <p:ph type="sldNum" sz="quarter" idx="5"/>
          </p:nvPr>
        </p:nvSpPr>
        <p:spPr bwMode="auto"/>
        <p:txBody>
          <a:bodyPr/>
          <a:lstStyle/>
          <a:p>
            <a:pPr>
              <a:defRPr/>
            </a:pPr>
            <a:fld id="{3D4C67B5-F292-4576-8BF8-36D135D4AF60}" type="slidenum">
              <a:rPr lang="en-GB"/>
              <a:t>28</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44161583" name="Slide Image Placeholder 1"/>
          <p:cNvSpPr>
            <a:spLocks noGrp="1" noRot="1" noChangeAspect="1"/>
          </p:cNvSpPr>
          <p:nvPr>
            <p:ph type="sldImg"/>
          </p:nvPr>
        </p:nvSpPr>
        <p:spPr bwMode="auto"/>
      </p:sp>
      <p:sp>
        <p:nvSpPr>
          <p:cNvPr id="101382987" name="Notes Placeholder 2"/>
          <p:cNvSpPr>
            <a:spLocks noGrp="1"/>
          </p:cNvSpPr>
          <p:nvPr>
            <p:ph type="body" idx="1"/>
          </p:nvPr>
        </p:nvSpPr>
        <p:spPr bwMode="auto"/>
        <p:txBody>
          <a:bodyPr/>
          <a:lstStyle/>
          <a:p>
            <a:pPr>
              <a:defRPr/>
            </a:pPr>
            <a:endParaRPr lang="en-GB"/>
          </a:p>
        </p:txBody>
      </p:sp>
      <p:sp>
        <p:nvSpPr>
          <p:cNvPr id="676429470" name="Slide Number Placeholder 3"/>
          <p:cNvSpPr>
            <a:spLocks noGrp="1"/>
          </p:cNvSpPr>
          <p:nvPr>
            <p:ph type="sldNum" sz="quarter" idx="5"/>
          </p:nvPr>
        </p:nvSpPr>
        <p:spPr bwMode="auto"/>
        <p:txBody>
          <a:bodyPr/>
          <a:lstStyle/>
          <a:p>
            <a:pPr>
              <a:defRPr/>
            </a:pPr>
            <a:fld id="{3D4C67B5-F292-4576-8BF8-36D135D4AF60}" type="slidenum">
              <a:rPr lang="en-GB"/>
              <a:t>29</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303760564" name="Slide Image Placeholder 1"/>
          <p:cNvSpPr>
            <a:spLocks noGrp="1" noRot="1" noChangeAspect="1"/>
          </p:cNvSpPr>
          <p:nvPr>
            <p:ph type="sldImg"/>
          </p:nvPr>
        </p:nvSpPr>
        <p:spPr bwMode="auto"/>
      </p:sp>
      <p:sp>
        <p:nvSpPr>
          <p:cNvPr id="327645457" name="Notes Placeholder 2"/>
          <p:cNvSpPr>
            <a:spLocks noGrp="1"/>
          </p:cNvSpPr>
          <p:nvPr>
            <p:ph type="body" idx="1"/>
          </p:nvPr>
        </p:nvSpPr>
        <p:spPr bwMode="auto"/>
        <p:txBody>
          <a:bodyPr/>
          <a:lstStyle/>
          <a:p>
            <a:pPr>
              <a:defRPr/>
            </a:pPr>
            <a:endParaRPr lang="en-GB"/>
          </a:p>
        </p:txBody>
      </p:sp>
      <p:sp>
        <p:nvSpPr>
          <p:cNvPr id="721845088" name="Slide Number Placeholder 3"/>
          <p:cNvSpPr>
            <a:spLocks noGrp="1"/>
          </p:cNvSpPr>
          <p:nvPr>
            <p:ph type="sldNum" sz="quarter" idx="5"/>
          </p:nvPr>
        </p:nvSpPr>
        <p:spPr bwMode="auto"/>
        <p:txBody>
          <a:bodyPr/>
          <a:lstStyle/>
          <a:p>
            <a:pPr>
              <a:defRPr/>
            </a:pPr>
            <a:fld id="{3D4C67B5-F292-4576-8BF8-36D135D4AF60}" type="slidenum">
              <a:rPr lang="en-GB"/>
              <a:t>30</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942940711" name="Slide Image Placeholder 1"/>
          <p:cNvSpPr>
            <a:spLocks noGrp="1" noRot="1" noChangeAspect="1"/>
          </p:cNvSpPr>
          <p:nvPr>
            <p:ph type="sldImg"/>
          </p:nvPr>
        </p:nvSpPr>
        <p:spPr bwMode="auto"/>
      </p:sp>
      <p:sp>
        <p:nvSpPr>
          <p:cNvPr id="1411157674" name="Notes Placeholder 2"/>
          <p:cNvSpPr>
            <a:spLocks noGrp="1"/>
          </p:cNvSpPr>
          <p:nvPr>
            <p:ph type="body" idx="1"/>
          </p:nvPr>
        </p:nvSpPr>
        <p:spPr bwMode="auto"/>
        <p:txBody>
          <a:bodyPr/>
          <a:lstStyle/>
          <a:p>
            <a:pPr>
              <a:defRPr/>
            </a:pPr>
            <a:endParaRPr lang="en-GB"/>
          </a:p>
        </p:txBody>
      </p:sp>
      <p:sp>
        <p:nvSpPr>
          <p:cNvPr id="1558710304" name="Slide Number Placeholder 3"/>
          <p:cNvSpPr>
            <a:spLocks noGrp="1"/>
          </p:cNvSpPr>
          <p:nvPr>
            <p:ph type="sldNum" sz="quarter" idx="5"/>
          </p:nvPr>
        </p:nvSpPr>
        <p:spPr bwMode="auto"/>
        <p:txBody>
          <a:bodyPr/>
          <a:lstStyle/>
          <a:p>
            <a:pPr>
              <a:defRPr/>
            </a:pPr>
            <a:fld id="{3D4C67B5-F292-4576-8BF8-36D135D4AF60}" type="slidenum">
              <a:rPr lang="en-GB"/>
              <a:t>31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1131569385" name="Slide Image Placeholder 1"/>
          <p:cNvSpPr>
            <a:spLocks noGrp="1" noRot="1" noChangeAspect="1"/>
          </p:cNvSpPr>
          <p:nvPr>
            <p:ph type="sldImg"/>
          </p:nvPr>
        </p:nvSpPr>
        <p:spPr bwMode="auto"/>
      </p:sp>
      <p:sp>
        <p:nvSpPr>
          <p:cNvPr id="1747142615" name="Notes Placeholder 2"/>
          <p:cNvSpPr>
            <a:spLocks noGrp="1"/>
          </p:cNvSpPr>
          <p:nvPr>
            <p:ph type="body" idx="1"/>
          </p:nvPr>
        </p:nvSpPr>
        <p:spPr bwMode="auto"/>
        <p:txBody>
          <a:bodyPr/>
          <a:lstStyle/>
          <a:p>
            <a:pPr>
              <a:defRPr/>
            </a:pPr>
            <a:r>
              <a:rPr lang="en-US">
                <a:ea typeface="Calibri"/>
                <a:cs typeface="Calibri"/>
              </a:rPr>
              <a:t>The UWTSd library have info skills course to help you to develop </a:t>
            </a:r>
            <a:endParaRPr/>
          </a:p>
        </p:txBody>
      </p:sp>
      <p:sp>
        <p:nvSpPr>
          <p:cNvPr id="178325411" name="Slide Number Placeholder 3"/>
          <p:cNvSpPr>
            <a:spLocks noGrp="1"/>
          </p:cNvSpPr>
          <p:nvPr>
            <p:ph type="sldNum" sz="quarter" idx="5"/>
          </p:nvPr>
        </p:nvSpPr>
        <p:spPr bwMode="auto"/>
        <p:txBody>
          <a:bodyPr/>
          <a:lstStyle/>
          <a:p>
            <a:pPr>
              <a:defRPr/>
            </a:pPr>
            <a:fld id="{3D4C67B5-F292-4576-8BF8-36D135D4AF60}" type="slidenum">
              <a:rPr lang="en-US"/>
              <a:t>32</a:t>
            </a:fld>
            <a:endParaRPr 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bwMode="auto">
        <a:xfrm>
          <a:off x="0" y="0"/>
          <a:ext cx="0" cy="0"/>
          <a:chOff x="0" y="0"/>
          <a:chExt cx="0" cy="0"/>
        </a:xfrm>
      </p:grpSpPr>
      <p:sp>
        <p:nvSpPr>
          <p:cNvPr id="462022652" name="Slide Image Placeholder 1"/>
          <p:cNvSpPr>
            <a:spLocks noGrp="1" noRot="1" noChangeAspect="1"/>
          </p:cNvSpPr>
          <p:nvPr>
            <p:ph type="sldImg"/>
          </p:nvPr>
        </p:nvSpPr>
        <p:spPr bwMode="auto"/>
      </p:sp>
      <p:sp>
        <p:nvSpPr>
          <p:cNvPr id="354353269" name="Notes Placeholder 2"/>
          <p:cNvSpPr>
            <a:spLocks noGrp="1"/>
          </p:cNvSpPr>
          <p:nvPr>
            <p:ph type="body" idx="1"/>
          </p:nvPr>
        </p:nvSpPr>
        <p:spPr bwMode="auto"/>
        <p:txBody>
          <a:bodyPr/>
          <a:lstStyle/>
          <a:p>
            <a:pPr>
              <a:defRPr/>
            </a:pPr>
            <a:endParaRPr lang="en-GB"/>
          </a:p>
        </p:txBody>
      </p:sp>
      <p:sp>
        <p:nvSpPr>
          <p:cNvPr id="2120620437" name="Slide Number Placeholder 3"/>
          <p:cNvSpPr>
            <a:spLocks noGrp="1"/>
          </p:cNvSpPr>
          <p:nvPr>
            <p:ph type="sldNum" sz="quarter" idx="5"/>
          </p:nvPr>
        </p:nvSpPr>
        <p:spPr bwMode="auto"/>
        <p:txBody>
          <a:bodyPr/>
          <a:lstStyle/>
          <a:p>
            <a:pPr>
              <a:defRPr/>
            </a:pPr>
            <a:fld id="{3D4C67B5-F292-4576-8BF8-36D135D4AF60}" type="slidenum">
              <a:rPr lang="en-GB"/>
              <a:t>33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PhAnim="0" preserve="1" userDrawn="1">
  <p:cSld name="Title Slide">
    <p:spTree>
      <p:nvGrpSpPr>
        <p:cNvPr id="1" name=""/>
        <p:cNvGrpSpPr/>
        <p:nvPr/>
      </p:nvGrpSpPr>
      <p:grpSpPr bwMode="auto">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890970766" name="Text Placeholder 2"/>
          <p:cNvSpPr>
            <a:spLocks noGrp="1"/>
          </p:cNvSpPr>
          <p:nvPr>
            <p:ph idx="1"/>
          </p:nvPr>
        </p:nvSpPr>
        <p:spPr bwMode="auto">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872514663" name="Picture 4" descr="A close-up of a blue and yellow ban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657106518" name="Picture 2" descr="A blue background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964803683" name="Text Placeholder 2"/>
          <p:cNvSpPr>
            <a:spLocks noGrp="1"/>
          </p:cNvSpPr>
          <p:nvPr>
            <p:ph idx="1"/>
          </p:nvPr>
        </p:nvSpPr>
        <p:spPr bwMode="auto">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
        <p:nvSpPr>
          <p:cNvPr id="1561281868" name="Text Placeholder 2"/>
          <p:cNvSpPr>
            <a:spLocks noGrp="1"/>
          </p:cNvSpPr>
          <p:nvPr>
            <p:ph idx="10"/>
          </p:nvPr>
        </p:nvSpPr>
        <p:spPr bwMode="auto">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defRPr/>
            </a:pPr>
            <a:r>
              <a:rPr lang="en-GB"/>
              <a:t>Click to edit Master text styles</a:t>
            </a: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2098594394" name="Picture 3" descr="A blue background with a logo&#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509879336" name="Text Placeholder 2"/>
          <p:cNvSpPr>
            <a:spLocks noGrp="1"/>
          </p:cNvSpPr>
          <p:nvPr>
            <p:ph idx="1"/>
          </p:nvPr>
        </p:nvSpPr>
        <p:spPr bwMode="auto">
          <a:xfrm>
            <a:off x="630810" y="1470581"/>
            <a:ext cx="10803903" cy="1799393"/>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518936188" name="Picture 3" descr="A blue background with yellow tex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579270240" name="Text Placeholder 2"/>
          <p:cNvSpPr>
            <a:spLocks noGrp="1"/>
          </p:cNvSpPr>
          <p:nvPr>
            <p:ph idx="1"/>
          </p:nvPr>
        </p:nvSpPr>
        <p:spPr bwMode="auto">
          <a:xfrm>
            <a:off x="630810" y="1470581"/>
            <a:ext cx="10803903" cy="3747462"/>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70491365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
        <p:nvSpPr>
          <p:cNvPr id="1017016507" name="Text Placeholder 2"/>
          <p:cNvSpPr>
            <a:spLocks noGrp="1"/>
          </p:cNvSpPr>
          <p:nvPr>
            <p:ph idx="10"/>
          </p:nvPr>
        </p:nvSpPr>
        <p:spPr bwMode="auto">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defRPr/>
            </a:pPr>
            <a:r>
              <a:rPr lang="en-GB"/>
              <a:t>Click to edit Master text styles</a:t>
            </a: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717058147" name="Picture 4" descr="A building with a castle and a lawn&#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489801650"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PhAnim="0" preserve="1" userDrawn="1">
  <p:cSld name="6_Custom Layout">
    <p:spTree>
      <p:nvGrpSpPr>
        <p:cNvPr id="1" name=""/>
        <p:cNvGrpSpPr/>
        <p:nvPr/>
      </p:nvGrpSpPr>
      <p:grpSpPr bwMode="auto">
        <a:xfrm>
          <a:off x="0" y="0"/>
          <a:ext cx="0" cy="0"/>
          <a:chOff x="0" y="0"/>
          <a:chExt cx="0" cy="0"/>
        </a:xfrm>
      </p:grpSpPr>
      <p:pic>
        <p:nvPicPr>
          <p:cNvPr id="989689252" name="Picture 6" descr="A collage of a building and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1254699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44057118" name="Picture 3" descr="A person walking in front of a building&#10;&#10;Description automatically generated"/>
          <p:cNvPicPr>
            <a:picLocks noChangeAspect="1"/>
          </p:cNvPicPr>
          <p:nvPr userDrawn="1"/>
        </p:nvPicPr>
        <p:blipFill rotWithShape="1">
          <a:blip r:embed="rId2"/>
          <a:stretch/>
        </p:blipFill>
        <p:spPr bwMode="auto">
          <a:xfrm>
            <a:off x="0" y="0"/>
            <a:ext cx="12225130" cy="6876636"/>
          </a:xfrm>
          <a:prstGeom prst="rect">
            <a:avLst/>
          </a:prstGeom>
        </p:spPr>
      </p:pic>
      <p:sp>
        <p:nvSpPr>
          <p:cNvPr id="1634168484"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PhAnim="0" preserve="1" userDrawn="1">
  <p:cSld name="3_Custom Layout">
    <p:spTree>
      <p:nvGrpSpPr>
        <p:cNvPr id="1" name=""/>
        <p:cNvGrpSpPr/>
        <p:nvPr/>
      </p:nvGrpSpPr>
      <p:grpSpPr bwMode="auto">
        <a:xfrm>
          <a:off x="0" y="0"/>
          <a:ext cx="0" cy="0"/>
          <a:chOff x="0" y="0"/>
          <a:chExt cx="0" cy="0"/>
        </a:xfrm>
      </p:grpSpPr>
      <p:pic>
        <p:nvPicPr>
          <p:cNvPr id="1536889876" name="Picture 4" descr="A close-up of a 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3109832"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PhAnim="0" preserve="1" userDrawn="1">
  <p:cSld name="4_Custom Layout">
    <p:spTree>
      <p:nvGrpSpPr>
        <p:cNvPr id="1" name=""/>
        <p:cNvGrpSpPr/>
        <p:nvPr/>
      </p:nvGrpSpPr>
      <p:grpSpPr bwMode="auto">
        <a:xfrm>
          <a:off x="0" y="0"/>
          <a:ext cx="0" cy="0"/>
          <a:chOff x="0" y="0"/>
          <a:chExt cx="0" cy="0"/>
        </a:xfrm>
      </p:grpSpPr>
      <p:pic>
        <p:nvPicPr>
          <p:cNvPr id="1421570951" name="Picture 3" descr="A brick building with a blue background&#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71035937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PhAnim="0" preserve="1" userDrawn="1">
  <p:cSld name="5_Custom Layout">
    <p:spTree>
      <p:nvGrpSpPr>
        <p:cNvPr id="1" name=""/>
        <p:cNvGrpSpPr/>
        <p:nvPr/>
      </p:nvGrpSpPr>
      <p:grpSpPr bwMode="auto">
        <a:xfrm>
          <a:off x="0" y="0"/>
          <a:ext cx="0" cy="0"/>
          <a:chOff x="0" y="0"/>
          <a:chExt cx="0" cy="0"/>
        </a:xfrm>
      </p:grpSpPr>
      <p:pic>
        <p:nvPicPr>
          <p:cNvPr id="1535782968" name="Picture 4" descr="A building with glass doors&#10;&#10;Description automatically generated with medium confidence"/>
          <p:cNvPicPr>
            <a:picLocks noChangeAspect="1"/>
          </p:cNvPicPr>
          <p:nvPr userDrawn="1"/>
        </p:nvPicPr>
        <p:blipFill rotWithShape="1">
          <a:blip r:embed="rId2"/>
          <a:stretch/>
        </p:blipFill>
        <p:spPr bwMode="auto">
          <a:xfrm>
            <a:off x="0" y="0"/>
            <a:ext cx="12192000" cy="6858000"/>
          </a:xfrm>
          <a:prstGeom prst="rect">
            <a:avLst/>
          </a:prstGeom>
        </p:spPr>
      </p:pic>
      <p:sp>
        <p:nvSpPr>
          <p:cNvPr id="189438461" name="Text Placeholder 2"/>
          <p:cNvSpPr>
            <a:spLocks noGrp="1"/>
          </p:cNvSpPr>
          <p:nvPr>
            <p:ph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771072328"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2034316754" name="Text Placeholder 2"/>
          <p:cNvSpPr>
            <a:spLocks noGrp="1"/>
          </p:cNvSpPr>
          <p:nvPr>
            <p:ph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969821382" name="Picture 4" descr="A blue and white scree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302054788" name="Title Placeholder 1"/>
          <p:cNvSpPr>
            <a:spLocks noGrp="1"/>
          </p:cNvSpPr>
          <p:nvPr>
            <p:ph type="title"/>
          </p:nvPr>
        </p:nvSpPr>
        <p:spPr bwMode="auto">
          <a:xfrm>
            <a:off x="301657" y="1420926"/>
            <a:ext cx="11594969"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775732612" name="Text Placeholder 2"/>
          <p:cNvSpPr>
            <a:spLocks noGrp="1"/>
          </p:cNvSpPr>
          <p:nvPr>
            <p:ph idx="1"/>
          </p:nvPr>
        </p:nvSpPr>
        <p:spPr bwMode="auto">
          <a:xfrm>
            <a:off x="301657" y="2881426"/>
            <a:ext cx="11594969" cy="3651349"/>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32175284"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72226138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2115038059" name="Picture 4"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249614845"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454041368"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964600946" name="Picture 5" descr="A white background with a blue corner&#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147182360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05942550"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PhAnim="0" preserve="1" userDrawn="1">
  <p:cSld name="Custom Layout">
    <p:spTree>
      <p:nvGrpSpPr>
        <p:cNvPr id="1" name=""/>
        <p:cNvGrpSpPr/>
        <p:nvPr/>
      </p:nvGrpSpPr>
      <p:grpSpPr bwMode="auto">
        <a:xfrm>
          <a:off x="0" y="0"/>
          <a:ext cx="0" cy="0"/>
          <a:chOff x="0" y="0"/>
          <a:chExt cx="0" cy="0"/>
        </a:xfrm>
      </p:grpSpPr>
      <p:sp>
        <p:nvSpPr>
          <p:cNvPr id="1862127028"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935628627"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PhAnim="0" preserve="1" userDrawn="1">
  <p:cSld name="1_Custom Layout">
    <p:spTree>
      <p:nvGrpSpPr>
        <p:cNvPr id="1" name=""/>
        <p:cNvGrpSpPr/>
        <p:nvPr/>
      </p:nvGrpSpPr>
      <p:grpSpPr bwMode="auto">
        <a:xfrm>
          <a:off x="0" y="0"/>
          <a:ext cx="0" cy="0"/>
          <a:chOff x="0" y="0"/>
          <a:chExt cx="0" cy="0"/>
        </a:xfrm>
      </p:grpSpPr>
      <p:pic>
        <p:nvPicPr>
          <p:cNvPr id="1588764166" name="Picture 5" descr="A white background with black dot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737811867"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91310385"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PhAnim="0" preserve="1" userDrawn="1">
  <p:cSld name="2_Custom Layout">
    <p:spTree>
      <p:nvGrpSpPr>
        <p:cNvPr id="1" name=""/>
        <p:cNvGrpSpPr/>
        <p:nvPr/>
      </p:nvGrpSpPr>
      <p:grpSpPr bwMode="auto">
        <a:xfrm>
          <a:off x="0" y="0"/>
          <a:ext cx="0" cy="0"/>
          <a:chOff x="0" y="0"/>
          <a:chExt cx="0" cy="0"/>
        </a:xfrm>
      </p:grpSpPr>
      <p:pic>
        <p:nvPicPr>
          <p:cNvPr id="890052670" name="Picture 4" descr="A white background with black and white clouds&#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
        <p:nvSpPr>
          <p:cNvPr id="631406842"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937303213" name="Text Placeholder 2"/>
          <p:cNvSpPr>
            <a:spLocks noGrp="1"/>
          </p:cNvSpPr>
          <p:nvPr>
            <p:ph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p:spTree>
      <p:nvGrpSpPr>
        <p:cNvPr id="1" name=""/>
        <p:cNvGrpSpPr/>
        <p:nvPr/>
      </p:nvGrpSpPr>
      <p:grpSpPr bwMode="auto">
        <a:xfrm>
          <a:off x="0" y="0"/>
          <a:ext cx="0" cy="0"/>
          <a:chOff x="0" y="0"/>
          <a:chExt cx="0" cy="0"/>
        </a:xfrm>
      </p:grpSpPr>
      <p:sp>
        <p:nvSpPr>
          <p:cNvPr id="442166267"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634482993" name="Picture 2"/>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PhAnim="0" preserve="1" userDrawn="1">
  <p:cSld name="logo white text_image bckgrnd 2">
    <p:spTree>
      <p:nvGrpSpPr>
        <p:cNvPr id="1" name=""/>
        <p:cNvGrpSpPr/>
        <p:nvPr/>
      </p:nvGrpSpPr>
      <p:grpSpPr bwMode="auto">
        <a:xfrm>
          <a:off x="0" y="0"/>
          <a:ext cx="0" cy="0"/>
          <a:chOff x="0" y="0"/>
          <a:chExt cx="0" cy="0"/>
        </a:xfrm>
      </p:grpSpPr>
      <p:sp>
        <p:nvSpPr>
          <p:cNvPr id="121348041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21981137" name="Picture 4" descr="A picture containing screenshot&#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p:spTree>
      <p:nvGrpSpPr>
        <p:cNvPr id="1" name=""/>
        <p:cNvGrpSpPr/>
        <p:nvPr/>
      </p:nvGrpSpPr>
      <p:grpSpPr bwMode="auto">
        <a:xfrm>
          <a:off x="0" y="0"/>
          <a:ext cx="0" cy="0"/>
          <a:chOff x="0" y="0"/>
          <a:chExt cx="0" cy="0"/>
        </a:xfrm>
      </p:grpSpPr>
      <p:sp>
        <p:nvSpPr>
          <p:cNvPr id="910859682"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480478498" name="Picture 4" descr="A picture containing white, design&#10;&#10;Description automatically generated"/>
          <p:cNvPicPr>
            <a:picLocks noChangeAspect="1"/>
          </p:cNvPicPr>
          <p:nvPr userDrawn="1"/>
        </p:nvPicPr>
        <p:blipFill rotWithShape="1">
          <a:blip r:embed="rId2"/>
          <a:stretch/>
        </p:blipFill>
        <p:spPr bwMode="auto">
          <a:xfrm>
            <a:off x="0" y="0"/>
            <a:ext cx="11988800" cy="6743700"/>
          </a:xfrm>
          <a:prstGeom prst="rect">
            <a:avLst/>
          </a:prstGeom>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PhAnim="0" preserve="1" userDrawn="1">
  <p:cSld name="logo colour_image bckgrnd 2">
    <p:spTree>
      <p:nvGrpSpPr>
        <p:cNvPr id="1" name=""/>
        <p:cNvGrpSpPr/>
        <p:nvPr/>
      </p:nvGrpSpPr>
      <p:grpSpPr bwMode="auto">
        <a:xfrm>
          <a:off x="0" y="0"/>
          <a:ext cx="0" cy="0"/>
          <a:chOff x="0" y="0"/>
          <a:chExt cx="0" cy="0"/>
        </a:xfrm>
      </p:grpSpPr>
      <p:sp>
        <p:nvSpPr>
          <p:cNvPr id="100010575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73526990" name="Picture 2" descr="A picture containing white, design&#10;&#10;Description automatically generated"/>
          <p:cNvPicPr>
            <a:picLocks noChangeAspect="1"/>
          </p:cNvPicPr>
          <p:nvPr userDrawn="1"/>
        </p:nvPicPr>
        <p:blipFill rotWithShape="1">
          <a:blip r:embed="rId2"/>
          <a:stretch/>
        </p:blipFill>
        <p:spPr bwMode="auto">
          <a:xfrm>
            <a:off x="-1" y="0"/>
            <a:ext cx="11921067" cy="6705600"/>
          </a:xfrm>
          <a:prstGeom prst="rect">
            <a:avLst/>
          </a:prstGeom>
        </p:spPr>
      </p:pic>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p:spTree>
      <p:nvGrpSpPr>
        <p:cNvPr id="1" name=""/>
        <p:cNvGrpSpPr/>
        <p:nvPr/>
      </p:nvGrpSpPr>
      <p:grpSpPr bwMode="auto">
        <a:xfrm>
          <a:off x="0" y="0"/>
          <a:ext cx="0" cy="0"/>
          <a:chOff x="0" y="0"/>
          <a:chExt cx="0" cy="0"/>
        </a:xfrm>
      </p:grpSpPr>
      <p:sp>
        <p:nvSpPr>
          <p:cNvPr id="265491248"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686723592" name="Picture 2" descr="A picture containing white, design&#10;&#10;Description automatically generated"/>
          <p:cNvPicPr>
            <a:picLocks noChangeAspect="1"/>
          </p:cNvPicPr>
          <p:nvPr userDrawn="1"/>
        </p:nvPicPr>
        <p:blipFill rotWithShape="1">
          <a:blip r:embed="rId2"/>
          <a:stretch/>
        </p:blipFill>
        <p:spPr bwMode="auto">
          <a:xfrm>
            <a:off x="-1" y="0"/>
            <a:ext cx="11801475" cy="6638330"/>
          </a:xfrm>
          <a:prstGeom prst="rect">
            <a:avLst/>
          </a:prstGeom>
        </p:spPr>
      </p:pic>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PhAnim="0" preserve="1" userDrawn="1">
  <p:cSld name="logo white_image bckgrnd 2">
    <p:spTree>
      <p:nvGrpSpPr>
        <p:cNvPr id="1" name=""/>
        <p:cNvGrpSpPr/>
        <p:nvPr/>
      </p:nvGrpSpPr>
      <p:grpSpPr bwMode="auto">
        <a:xfrm>
          <a:off x="0" y="0"/>
          <a:ext cx="0" cy="0"/>
          <a:chOff x="0" y="0"/>
          <a:chExt cx="0" cy="0"/>
        </a:xfrm>
      </p:grpSpPr>
      <p:sp>
        <p:nvSpPr>
          <p:cNvPr id="210062218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75606072" name="Picture 2" descr="A picture containing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p:spTree>
      <p:nvGrpSpPr>
        <p:cNvPr id="1" name=""/>
        <p:cNvGrpSpPr/>
        <p:nvPr/>
      </p:nvGrpSpPr>
      <p:grpSpPr bwMode="auto">
        <a:xfrm>
          <a:off x="0" y="0"/>
          <a:ext cx="0" cy="0"/>
          <a:chOff x="0" y="0"/>
          <a:chExt cx="0" cy="0"/>
        </a:xfrm>
      </p:grpSpPr>
      <p:sp>
        <p:nvSpPr>
          <p:cNvPr id="1337605189"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870156483" name="Picture 2" descr="A picture containing screenshot, text, design&#10;&#10;Description automatically generated"/>
          <p:cNvPicPr>
            <a:picLocks noChangeAspect="1"/>
          </p:cNvPicPr>
          <p:nvPr userDrawn="1"/>
        </p:nvPicPr>
        <p:blipFill rotWithShape="1">
          <a:blip r:embed="rId2"/>
          <a:stretch/>
        </p:blipFill>
        <p:spPr bwMode="auto">
          <a:xfrm>
            <a:off x="0" y="0"/>
            <a:ext cx="12096750" cy="6804422"/>
          </a:xfrm>
          <a:prstGeom prst="rect">
            <a:avLst/>
          </a:prstGeom>
        </p:spPr>
      </p:pic>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PhAnim="0" preserve="1" userDrawn="1">
  <p:cSld name="logo mono_image bckgrnd 2">
    <p:spTree>
      <p:nvGrpSpPr>
        <p:cNvPr id="1" name=""/>
        <p:cNvGrpSpPr/>
        <p:nvPr/>
      </p:nvGrpSpPr>
      <p:grpSpPr bwMode="auto">
        <a:xfrm>
          <a:off x="0" y="0"/>
          <a:ext cx="0" cy="0"/>
          <a:chOff x="0" y="0"/>
          <a:chExt cx="0" cy="0"/>
        </a:xfrm>
      </p:grpSpPr>
      <p:sp>
        <p:nvSpPr>
          <p:cNvPr id="1666190863" name="Picture Placeholder 5"/>
          <p:cNvSpPr>
            <a:spLocks noGrp="1"/>
          </p:cNvSpPr>
          <p:nvPr>
            <p:ph type="pic" sz="quarter" idx="11"/>
          </p:nvPr>
        </p:nvSpPr>
        <p:spPr bwMode="auto">
          <a:xfrm>
            <a:off x="0" y="0"/>
            <a:ext cx="12192000" cy="6858000"/>
          </a:xfrm>
          <a:prstGeom prst="rect">
            <a:avLst/>
          </a:prstGeom>
        </p:spPr>
        <p:txBody>
          <a:bodyPr/>
          <a:lstStyle/>
          <a:p>
            <a:pPr>
              <a:defRPr/>
            </a:pPr>
            <a:endParaRPr lang="en-US"/>
          </a:p>
        </p:txBody>
      </p:sp>
      <p:pic>
        <p:nvPicPr>
          <p:cNvPr id="194649070" name="Picture 2" descr="A picture containing screenshot, white, design&#10;&#10;Description automatically generated"/>
          <p:cNvPicPr>
            <a:picLocks noChangeAspect="1"/>
          </p:cNvPicPr>
          <p:nvPr userDrawn="1"/>
        </p:nvPicPr>
        <p:blipFill rotWithShape="1">
          <a:blip r:embed="rId2"/>
          <a:stretch/>
        </p:blipFill>
        <p:spPr bwMode="auto">
          <a:xfrm>
            <a:off x="0" y="0"/>
            <a:ext cx="12192000" cy="685800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29.xml"/><Relationship Id="rId3" Type="http://schemas.openxmlformats.org/officeDocument/2006/relationships/slideLayout" Target="../slideLayouts/slideLayout24.xml"/><Relationship Id="rId7" Type="http://schemas.openxmlformats.org/officeDocument/2006/relationships/slideLayout" Target="../slideLayouts/slideLayout28.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slideLayout" Target="../slideLayouts/slideLayout27.xml"/><Relationship Id="rId5" Type="http://schemas.openxmlformats.org/officeDocument/2006/relationships/slideLayout" Target="../slideLayouts/slideLayout26.xml"/><Relationship Id="rId4" Type="http://schemas.openxmlformats.org/officeDocument/2006/relationships/slideLayout" Target="../slideLayouts/slideLayout25.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bwMode="auto">
        <a:xfrm>
          <a:off x="0" y="0"/>
          <a:ext cx="0" cy="0"/>
          <a:chOff x="0" y="0"/>
          <a:chExt cx="0" cy="0"/>
        </a:xfrm>
      </p:grpSpPr>
      <p:sp>
        <p:nvSpPr>
          <p:cNvPr id="416997228" name="Title Placeholder 1"/>
          <p:cNvSpPr>
            <a:spLocks noGrp="1"/>
          </p:cNvSpPr>
          <p:nvPr>
            <p:ph type="title"/>
          </p:nvPr>
        </p:nvSpPr>
        <p:spPr bwMode="auto">
          <a:xfrm>
            <a:off x="838200" y="365125"/>
            <a:ext cx="10515600"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852796851" name="Text Placeholder 2"/>
          <p:cNvSpPr>
            <a:spLocks noGrp="1"/>
          </p:cNvSpPr>
          <p:nvPr>
            <p:ph type="body" idx="1"/>
          </p:nvPr>
        </p:nvSpPr>
        <p:spPr bwMode="auto">
          <a:xfrm>
            <a:off x="838200" y="1825625"/>
            <a:ext cx="10515600" cy="4351338"/>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
        <p:nvSpPr>
          <p:cNvPr id="1843936968" name="Date Placeholder 3"/>
          <p:cNvSpPr>
            <a:spLocks noGrp="1"/>
          </p:cNvSpPr>
          <p:nvPr>
            <p:ph type="dt" sz="half" idx="2"/>
          </p:nvPr>
        </p:nvSpPr>
        <p:spPr bwMode="auto">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8E540C29-F910-6D43-9045-53D256484F6D}" type="datetimeFigureOut">
              <a:rPr lang="en-US"/>
              <a:t>9/4/2026</a:t>
            </a:fld>
            <a:endParaRPr lang="en-US"/>
          </a:p>
        </p:txBody>
      </p:sp>
      <p:sp>
        <p:nvSpPr>
          <p:cNvPr id="530050477" name="Footer Placeholder 4"/>
          <p:cNvSpPr>
            <a:spLocks noGrp="1"/>
          </p:cNvSpPr>
          <p:nvPr>
            <p:ph type="ftr" sz="quarter" idx="3"/>
          </p:nvPr>
        </p:nvSpPr>
        <p:spPr bwMode="auto">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p>
        </p:txBody>
      </p:sp>
      <p:sp>
        <p:nvSpPr>
          <p:cNvPr id="2106115187" name="Slide Number Placeholder 5"/>
          <p:cNvSpPr>
            <a:spLocks noGrp="1"/>
          </p:cNvSpPr>
          <p:nvPr>
            <p:ph type="sldNum" sz="quarter" idx="4"/>
          </p:nvPr>
        </p:nvSpPr>
        <p:spPr bwMode="auto">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8FF188F3-1707-3C44-A904-58D86E3FE638}" type="slidenum">
              <a:rPr lang="en-US"/>
              <a:t>‹#›</a:t>
            </a:fld>
            <a:endParaRPr lang="en-US"/>
          </a:p>
        </p:txBody>
      </p:sp>
      <p:pic>
        <p:nvPicPr>
          <p:cNvPr id="1665600844" name="Picture 7" descr="A blue background with white text&#10;&#10;Description automatically generated with low confidence"/>
          <p:cNvPicPr>
            <a:picLocks noChangeAspect="1"/>
          </p:cNvPicPr>
          <p:nvPr userDrawn="1"/>
        </p:nvPicPr>
        <p:blipFill rotWithShape="1">
          <a:blip r:embed="rId3"/>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67738003" name="Picture 3" descr="A close-up of a blue background&#10;&#10;Description automatically generated with low confidence"/>
          <p:cNvPicPr>
            <a:picLocks noChangeAspect="1"/>
          </p:cNvPicPr>
          <p:nvPr userDrawn="1"/>
        </p:nvPicPr>
        <p:blipFill rotWithShape="1">
          <a:blip r:embed="rId7"/>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386721274" name="Text Placeholder 2"/>
          <p:cNvSpPr>
            <a:spLocks noGrp="1"/>
          </p:cNvSpPr>
          <p:nvPr>
            <p:ph type="body" idx="1"/>
          </p:nvPr>
        </p:nvSpPr>
        <p:spPr bwMode="auto">
          <a:xfrm>
            <a:off x="630810" y="1470581"/>
            <a:ext cx="4535079" cy="3864989"/>
          </a:xfrm>
          <a:prstGeom prst="rect">
            <a:avLst/>
          </a:prstGeom>
        </p:spPr>
        <p:txBody>
          <a:bodyPr vert="horz" wrap="none" lIns="0" tIns="0" rIns="0" bIns="0" rtlCol="0" anchor="t" anchorCtr="0">
            <a:noAutofit/>
          </a:bodyPr>
          <a:lstStyle/>
          <a:p>
            <a:pPr lvl="0">
              <a:defRPr/>
            </a:pPr>
            <a:r>
              <a:rPr lang="en-GB"/>
              <a:t>Click to edit Master text styles</a:t>
            </a:r>
            <a:endParaRPr/>
          </a:p>
        </p:txBody>
      </p:sp>
      <p:pic>
        <p:nvPicPr>
          <p:cNvPr id="228513338" name="Picture 3" descr="A picture containing text, screenshot, font, logo&#10;&#10;Description automatically generated"/>
          <p:cNvPicPr>
            <a:picLocks noChangeAspect="1"/>
          </p:cNvPicPr>
          <p:nvPr userDrawn="1"/>
        </p:nvPicPr>
        <p:blipFill rotWithShape="1">
          <a:blip r:embed="rId9"/>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57" r:id="rId1"/>
    <p:sldLayoutId id="2147483658" r:id="rId2"/>
    <p:sldLayoutId id="2147483659" r:id="rId3"/>
    <p:sldLayoutId id="2147483660" r:id="rId4"/>
    <p:sldLayoutId id="2147483661" r:id="rId5"/>
    <p:sldLayoutId id="2147483662" r:id="rId6"/>
    <p:sldLayoutId id="2147483663" r:id="rId7"/>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0" indent="0" algn="l" defTabSz="914400" rtl="0">
        <a:lnSpc>
          <a:spcPct val="90000"/>
        </a:lnSpc>
        <a:spcBef>
          <a:spcPts val="1000"/>
        </a:spcBef>
        <a:buFont typeface="Arial"/>
        <a:buNone/>
        <a:defRPr sz="2800">
          <a:solidFill>
            <a:schemeClr val="bg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
        <p:nvSpPr>
          <p:cNvPr id="330197354" name="Title Placeholder 1"/>
          <p:cNvSpPr>
            <a:spLocks noGrp="1"/>
          </p:cNvSpPr>
          <p:nvPr>
            <p:ph type="title"/>
          </p:nvPr>
        </p:nvSpPr>
        <p:spPr bwMode="auto">
          <a:xfrm>
            <a:off x="358219" y="365125"/>
            <a:ext cx="11481847"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116522450" name="Text Placeholder 2"/>
          <p:cNvSpPr>
            <a:spLocks noGrp="1"/>
          </p:cNvSpPr>
          <p:nvPr>
            <p:ph type="body" idx="1"/>
          </p:nvPr>
        </p:nvSpPr>
        <p:spPr bwMode="auto">
          <a:xfrm>
            <a:off x="358219" y="1825625"/>
            <a:ext cx="11481847" cy="3575934"/>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pic>
        <p:nvPicPr>
          <p:cNvPr id="1677061007" name="Picture 5" descr="A picture containing text, businesscard, screenshot, logo&#10;&#10;Description automatically generated"/>
          <p:cNvPicPr>
            <a:picLocks noChangeAspect="1"/>
          </p:cNvPicPr>
          <p:nvPr userDrawn="1"/>
        </p:nvPicPr>
        <p:blipFill rotWithShape="1">
          <a:blip r:embed="rId4"/>
          <a:stretch/>
        </p:blipFill>
        <p:spPr bwMode="auto">
          <a:xfrm>
            <a:off x="0" y="0"/>
            <a:ext cx="12192000" cy="6858000"/>
          </a:xfrm>
          <a:prstGeom prst="rect">
            <a:avLst/>
          </a:prstGeom>
        </p:spPr>
      </p:pic>
    </p:spTree>
  </p:cSld>
  <p:clrMap bg1="lt1" tx1="dk1" bg2="lt2" tx2="dk2" accent1="accent1" accent2="accent2" accent3="accent3" accent4="accent4" accent5="accent5" accent6="accent6" hlink="hlink" folHlink="folHlink"/>
  <p:sldLayoutIdLst>
    <p:sldLayoutId id="2147483665" r:id="rId1"/>
    <p:sldLayoutId id="2147483666" r:id="rId2"/>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407053129" name="Picture 4" descr="A white background with blue border&#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159410001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415759436"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pic>
        <p:nvPicPr>
          <p:cNvPr id="2097366588" name="Picture 5" descr="A white background with black dots&#10;&#10;Description automatically generated"/>
          <p:cNvPicPr>
            <a:picLocks noChangeAspect="1"/>
          </p:cNvPicPr>
          <p:nvPr userDrawn="1"/>
        </p:nvPicPr>
        <p:blipFill rotWithShape="1">
          <a:blip r:embed="rId5"/>
          <a:stretch/>
        </p:blipFill>
        <p:spPr bwMode="auto">
          <a:xfrm>
            <a:off x="0" y="0"/>
            <a:ext cx="12192000" cy="6858000"/>
          </a:xfrm>
          <a:prstGeom prst="rect">
            <a:avLst/>
          </a:prstGeom>
        </p:spPr>
      </p:pic>
      <p:sp>
        <p:nvSpPr>
          <p:cNvPr id="929521756" name="Title Placeholder 1"/>
          <p:cNvSpPr>
            <a:spLocks noGrp="1"/>
          </p:cNvSpPr>
          <p:nvPr>
            <p:ph type="title"/>
          </p:nvPr>
        </p:nvSpPr>
        <p:spPr bwMode="auto">
          <a:xfrm>
            <a:off x="3780148" y="365125"/>
            <a:ext cx="7956222" cy="1325563"/>
          </a:xfrm>
          <a:prstGeom prst="rect">
            <a:avLst/>
          </a:prstGeom>
        </p:spPr>
        <p:txBody>
          <a:bodyPr vert="horz" lIns="91440" tIns="45720" rIns="91440" bIns="45720" rtlCol="0" anchor="ctr">
            <a:normAutofit/>
          </a:bodyPr>
          <a:lstStyle/>
          <a:p>
            <a:pPr>
              <a:defRPr/>
            </a:pPr>
            <a:r>
              <a:rPr lang="en-GB"/>
              <a:t>Click to edit Master title style</a:t>
            </a:r>
            <a:endParaRPr lang="en-US"/>
          </a:p>
        </p:txBody>
      </p:sp>
      <p:sp>
        <p:nvSpPr>
          <p:cNvPr id="1663607125" name="Text Placeholder 2"/>
          <p:cNvSpPr>
            <a:spLocks noGrp="1"/>
          </p:cNvSpPr>
          <p:nvPr>
            <p:ph type="body" idx="1"/>
          </p:nvPr>
        </p:nvSpPr>
        <p:spPr bwMode="auto">
          <a:xfrm>
            <a:off x="3780148" y="1825625"/>
            <a:ext cx="7956222" cy="4667250"/>
          </a:xfrm>
          <a:prstGeom prst="rect">
            <a:avLst/>
          </a:prstGeom>
        </p:spPr>
        <p:txBody>
          <a:bodyPr vert="horz" lIns="91440" tIns="45720" rIns="91440" bIns="45720" rtlCol="0">
            <a:normAutofit/>
          </a:bodyPr>
          <a:lstStyle/>
          <a:p>
            <a:pPr lvl="0">
              <a:defRPr/>
            </a:pPr>
            <a:r>
              <a:rPr lang="en-GB"/>
              <a:t>Click to edit Master text styles</a:t>
            </a:r>
            <a:endParaRPr/>
          </a:p>
          <a:p>
            <a:pPr lvl="1">
              <a:defRPr/>
            </a:pPr>
            <a:r>
              <a:rPr lang="en-GB"/>
              <a:t>Second level</a:t>
            </a:r>
            <a:endParaRPr/>
          </a:p>
          <a:p>
            <a:pPr lvl="2">
              <a:defRPr/>
            </a:pPr>
            <a:r>
              <a:rPr lang="en-GB"/>
              <a:t>Third level</a:t>
            </a:r>
            <a:endParaRPr/>
          </a:p>
          <a:p>
            <a:pPr lvl="3">
              <a:defRPr/>
            </a:pPr>
            <a:r>
              <a:rPr lang="en-GB"/>
              <a:t>Fourth level</a:t>
            </a:r>
            <a:endParaRPr/>
          </a:p>
          <a:p>
            <a:pPr lvl="4">
              <a:defRPr/>
            </a:pPr>
            <a:r>
              <a:rPr lang="en-GB"/>
              <a:t>Fifth level</a:t>
            </a:r>
            <a:endParaRPr lang="en-US"/>
          </a:p>
        </p:txBody>
      </p:sp>
    </p:spTree>
  </p:cSld>
  <p:clrMap bg1="lt1" tx1="dk1" bg2="lt2" tx2="dk2" accent1="accent1" accent2="accent2" accent3="accent3" accent4="accent4" accent5="accent5" accent6="accent6" hlink="hlink" folHlink="folHlink"/>
  <p:sldLayoutIdLst>
    <p:sldLayoutId id="2147483672" r:id="rId1"/>
    <p:sldLayoutId id="2147483673" r:id="rId2"/>
    <p:sldLayoutId id="2147483674" r:id="rId3"/>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bwMode="auto">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Lst>
  <p:txStyles>
    <p:titleStyle>
      <a:lvl1pPr algn="l" defTabSz="914400" rtl="0">
        <a:lnSpc>
          <a:spcPct val="90000"/>
        </a:lnSpc>
        <a:spcBef>
          <a:spcPts val="0"/>
        </a:spcBef>
        <a:buNone/>
        <a:defRPr sz="4400">
          <a:solidFill>
            <a:schemeClr val="tx1"/>
          </a:solidFill>
          <a:latin typeface="+mj-lt"/>
          <a:ea typeface="+mj-ea"/>
          <a:cs typeface="+mj-cs"/>
        </a:defRPr>
      </a:lvl1pPr>
    </p:titleStyle>
    <p:bodyStyle>
      <a:lvl1pPr marL="228600" indent="-228600" algn="l" defTabSz="914400" rtl="0">
        <a:lnSpc>
          <a:spcPct val="90000"/>
        </a:lnSpc>
        <a:spcBef>
          <a:spcPts val="1000"/>
        </a:spcBef>
        <a:buFont typeface="Arial"/>
        <a:buChar char="•"/>
        <a:defRPr sz="2800">
          <a:solidFill>
            <a:schemeClr val="tx1"/>
          </a:solidFill>
          <a:latin typeface="+mn-lt"/>
          <a:ea typeface="+mn-ea"/>
          <a:cs typeface="+mn-cs"/>
        </a:defRPr>
      </a:lvl1pPr>
      <a:lvl2pPr marL="685800" indent="-228600" algn="l" defTabSz="914400" rtl="0">
        <a:lnSpc>
          <a:spcPct val="90000"/>
        </a:lnSpc>
        <a:spcBef>
          <a:spcPts val="500"/>
        </a:spcBef>
        <a:buFont typeface="Arial"/>
        <a:buChar char="•"/>
        <a:defRPr sz="2400">
          <a:solidFill>
            <a:schemeClr val="tx1"/>
          </a:solidFill>
          <a:latin typeface="+mn-lt"/>
          <a:ea typeface="+mn-ea"/>
          <a:cs typeface="+mn-cs"/>
        </a:defRPr>
      </a:lvl2pPr>
      <a:lvl3pPr marL="1143000" indent="-228600" algn="l" defTabSz="914400" rtl="0">
        <a:lnSpc>
          <a:spcPct val="90000"/>
        </a:lnSpc>
        <a:spcBef>
          <a:spcPts val="500"/>
        </a:spcBef>
        <a:buFont typeface="Arial"/>
        <a:buChar char="•"/>
        <a:defRPr sz="2000">
          <a:solidFill>
            <a:schemeClr val="tx1"/>
          </a:solidFill>
          <a:latin typeface="+mn-lt"/>
          <a:ea typeface="+mn-ea"/>
          <a:cs typeface="+mn-cs"/>
        </a:defRPr>
      </a:lvl3pPr>
      <a:lvl4pPr marL="1600200" indent="-228600" algn="l" defTabSz="914400" rtl="0">
        <a:lnSpc>
          <a:spcPct val="90000"/>
        </a:lnSpc>
        <a:spcBef>
          <a:spcPts val="500"/>
        </a:spcBef>
        <a:buFont typeface="Arial"/>
        <a:buChar char="•"/>
        <a:defRPr sz="1800">
          <a:solidFill>
            <a:schemeClr val="tx1"/>
          </a:solidFill>
          <a:latin typeface="+mn-lt"/>
          <a:ea typeface="+mn-ea"/>
          <a:cs typeface="+mn-cs"/>
        </a:defRPr>
      </a:lvl4pPr>
      <a:lvl5pPr marL="2057400" indent="-228600" algn="l" defTabSz="914400" rtl="0">
        <a:lnSpc>
          <a:spcPct val="90000"/>
        </a:lnSpc>
        <a:spcBef>
          <a:spcPts val="500"/>
        </a:spcBef>
        <a:buFont typeface="Arial"/>
        <a:buChar char="•"/>
        <a:defRPr sz="1800">
          <a:solidFill>
            <a:schemeClr val="tx1"/>
          </a:solidFill>
          <a:latin typeface="+mn-lt"/>
          <a:ea typeface="+mn-ea"/>
          <a:cs typeface="+mn-cs"/>
        </a:defRPr>
      </a:lvl5pPr>
      <a:lvl6pPr marL="2514600" indent="-228600" algn="l" defTabSz="914400" rtl="0">
        <a:lnSpc>
          <a:spcPct val="90000"/>
        </a:lnSpc>
        <a:spcBef>
          <a:spcPts val="500"/>
        </a:spcBef>
        <a:buFont typeface="Arial"/>
        <a:buChar char="•"/>
        <a:defRPr sz="1800">
          <a:solidFill>
            <a:schemeClr val="tx1"/>
          </a:solidFill>
          <a:latin typeface="+mn-lt"/>
          <a:ea typeface="+mn-ea"/>
          <a:cs typeface="+mn-cs"/>
        </a:defRPr>
      </a:lvl6pPr>
      <a:lvl7pPr marL="2971800" indent="-228600" algn="l" defTabSz="914400" rtl="0">
        <a:lnSpc>
          <a:spcPct val="90000"/>
        </a:lnSpc>
        <a:spcBef>
          <a:spcPts val="500"/>
        </a:spcBef>
        <a:buFont typeface="Arial"/>
        <a:buChar char="•"/>
        <a:defRPr sz="1800">
          <a:solidFill>
            <a:schemeClr val="tx1"/>
          </a:solidFill>
          <a:latin typeface="+mn-lt"/>
          <a:ea typeface="+mn-ea"/>
          <a:cs typeface="+mn-cs"/>
        </a:defRPr>
      </a:lvl7pPr>
      <a:lvl8pPr marL="3429000" indent="-228600" algn="l" defTabSz="914400" rtl="0">
        <a:lnSpc>
          <a:spcPct val="90000"/>
        </a:lnSpc>
        <a:spcBef>
          <a:spcPts val="500"/>
        </a:spcBef>
        <a:buFont typeface="Arial"/>
        <a:buChar char="•"/>
        <a:defRPr sz="1800">
          <a:solidFill>
            <a:schemeClr val="tx1"/>
          </a:solidFill>
          <a:latin typeface="+mn-lt"/>
          <a:ea typeface="+mn-ea"/>
          <a:cs typeface="+mn-cs"/>
        </a:defRPr>
      </a:lvl8pPr>
      <a:lvl9pPr marL="3886200" indent="-228600" algn="l" defTabSz="914400" rtl="0">
        <a:lnSpc>
          <a:spcPct val="90000"/>
        </a:lnSpc>
        <a:spcBef>
          <a:spcPts val="500"/>
        </a:spcBef>
        <a:buFont typeface="Arial"/>
        <a:buChar char="•"/>
        <a:defRPr sz="1800">
          <a:solidFill>
            <a:schemeClr val="tx1"/>
          </a:solidFill>
          <a:latin typeface="+mn-lt"/>
          <a:ea typeface="+mn-ea"/>
          <a:cs typeface="+mn-cs"/>
        </a:defRPr>
      </a:lvl9pPr>
    </p:bodyStyle>
    <p:otherStyle>
      <a:defPPr>
        <a:defRPr lang="en-US"/>
      </a:defPPr>
      <a:lvl1pPr marL="0" algn="l" defTabSz="914400" rtl="0">
        <a:defRPr sz="1800">
          <a:solidFill>
            <a:schemeClr val="tx1"/>
          </a:solidFill>
          <a:latin typeface="+mn-lt"/>
          <a:ea typeface="+mn-ea"/>
          <a:cs typeface="+mn-cs"/>
        </a:defRPr>
      </a:lvl1pPr>
      <a:lvl2pPr marL="457200" algn="l" defTabSz="914400" rtl="0">
        <a:defRPr sz="1800">
          <a:solidFill>
            <a:schemeClr val="tx1"/>
          </a:solidFill>
          <a:latin typeface="+mn-lt"/>
          <a:ea typeface="+mn-ea"/>
          <a:cs typeface="+mn-cs"/>
        </a:defRPr>
      </a:lvl2pPr>
      <a:lvl3pPr marL="914400" algn="l" defTabSz="914400" rtl="0">
        <a:defRPr sz="1800">
          <a:solidFill>
            <a:schemeClr val="tx1"/>
          </a:solidFill>
          <a:latin typeface="+mn-lt"/>
          <a:ea typeface="+mn-ea"/>
          <a:cs typeface="+mn-cs"/>
        </a:defRPr>
      </a:lvl3pPr>
      <a:lvl4pPr marL="1371600" algn="l" defTabSz="914400" rtl="0">
        <a:defRPr sz="1800">
          <a:solidFill>
            <a:schemeClr val="tx1"/>
          </a:solidFill>
          <a:latin typeface="+mn-lt"/>
          <a:ea typeface="+mn-ea"/>
          <a:cs typeface="+mn-cs"/>
        </a:defRPr>
      </a:lvl4pPr>
      <a:lvl5pPr marL="1828800" algn="l" defTabSz="914400" rtl="0">
        <a:defRPr sz="1800">
          <a:solidFill>
            <a:schemeClr val="tx1"/>
          </a:solidFill>
          <a:latin typeface="+mn-lt"/>
          <a:ea typeface="+mn-ea"/>
          <a:cs typeface="+mn-cs"/>
        </a:defRPr>
      </a:lvl5pPr>
      <a:lvl6pPr marL="2286000" algn="l" defTabSz="914400" rtl="0">
        <a:defRPr sz="1800">
          <a:solidFill>
            <a:schemeClr val="tx1"/>
          </a:solidFill>
          <a:latin typeface="+mn-lt"/>
          <a:ea typeface="+mn-ea"/>
          <a:cs typeface="+mn-cs"/>
        </a:defRPr>
      </a:lvl6pPr>
      <a:lvl7pPr marL="2743200" algn="l" defTabSz="914400" rtl="0">
        <a:defRPr sz="1800">
          <a:solidFill>
            <a:schemeClr val="tx1"/>
          </a:solidFill>
          <a:latin typeface="+mn-lt"/>
          <a:ea typeface="+mn-ea"/>
          <a:cs typeface="+mn-cs"/>
        </a:defRPr>
      </a:lvl7pPr>
      <a:lvl8pPr marL="3200400" algn="l" defTabSz="914400" rtl="0">
        <a:defRPr sz="1800">
          <a:solidFill>
            <a:schemeClr val="tx1"/>
          </a:solidFill>
          <a:latin typeface="+mn-lt"/>
          <a:ea typeface="+mn-ea"/>
          <a:cs typeface="+mn-cs"/>
        </a:defRPr>
      </a:lvl8pPr>
      <a:lvl9pPr marL="3657600" algn="l" defTabSz="914400" rtl="0">
        <a:defRPr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32.png"/><Relationship Id="rId5" Type="http://schemas.openxmlformats.org/officeDocument/2006/relationships/image" Target="../media/image31.png"/><Relationship Id="rId4" Type="http://schemas.openxmlformats.org/officeDocument/2006/relationships/image" Target="../media/image30.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7.xml"/><Relationship Id="rId1" Type="http://schemas.openxmlformats.org/officeDocument/2006/relationships/video" Target="uB6vrZC2nSI?feature=oembed" TargetMode="External"/><Relationship Id="rId4" Type="http://schemas.openxmlformats.org/officeDocument/2006/relationships/image" Target="../media/image34.jpg"/></Relationships>
</file>

<file path=ppt/slides/_rels/slide1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36.jpg"/></Relationships>
</file>

<file path=ppt/slides/_rels/slide13.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6.xml"/><Relationship Id="rId1" Type="http://schemas.openxmlformats.org/officeDocument/2006/relationships/video" Target="L7uCXDdadvY?feature=oembed" TargetMode="External"/><Relationship Id="rId5" Type="http://schemas.openxmlformats.org/officeDocument/2006/relationships/image" Target="../media/image39.jpg"/><Relationship Id="rId4" Type="http://schemas.openxmlformats.org/officeDocument/2006/relationships/image" Target="../media/image38.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4.xml"/><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6.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7.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2.xml"/><Relationship Id="rId1" Type="http://schemas.openxmlformats.org/officeDocument/2006/relationships/slideLayout" Target="../slideLayouts/slideLayout17.xml"/><Relationship Id="rId5" Type="http://schemas.openxmlformats.org/officeDocument/2006/relationships/image" Target="../media/image42.jpg"/><Relationship Id="rId4" Type="http://schemas.openxmlformats.org/officeDocument/2006/relationships/hyperlink" Target="https://moodle.uwtsd.ac.uk/course/view.php?id=11455"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498168768" name="Content Placeholder 1"/>
          <p:cNvSpPr>
            <a:spLocks noGrp="1"/>
          </p:cNvSpPr>
          <p:nvPr>
            <p:ph idx="1"/>
          </p:nvPr>
        </p:nvSpPr>
        <p:spPr bwMode="auto">
          <a:xfrm>
            <a:off x="630810" y="1470581"/>
            <a:ext cx="10803903" cy="1090489"/>
          </a:xfrm>
        </p:spPr>
        <p:txBody>
          <a:bodyPr/>
          <a:lstStyle/>
          <a:p>
            <a:pPr marL="0" indent="0" algn="ctr">
              <a:buNone/>
              <a:defRPr/>
            </a:pPr>
            <a:r>
              <a:rPr lang="en-GB" sz="3200" b="1">
                <a:solidFill>
                  <a:schemeClr val="bg1"/>
                </a:solidFill>
                <a:ea typeface="Calibri"/>
                <a:cs typeface="Calibri"/>
              </a:rPr>
              <a:t>BMHP6026_BIRM </a:t>
            </a:r>
            <a:endParaRPr lang="en-US" b="1">
              <a:ea typeface="Calibri"/>
              <a:cs typeface="Calibri"/>
            </a:endParaRPr>
          </a:p>
          <a:p>
            <a:pPr marL="0" indent="0" algn="ctr">
              <a:buNone/>
              <a:defRPr/>
            </a:pPr>
            <a:endParaRPr lang="en-GB" sz="3200">
              <a:solidFill>
                <a:schemeClr val="bg1"/>
              </a:solidFill>
              <a:ea typeface="Calibri"/>
              <a:cs typeface="Calibri"/>
            </a:endParaRPr>
          </a:p>
          <a:p>
            <a:pPr marL="0" indent="0" algn="ctr">
              <a:buNone/>
              <a:defRPr/>
            </a:pPr>
            <a:r>
              <a:rPr lang="en-GB" sz="4800" b="1">
                <a:solidFill>
                  <a:schemeClr val="bg1"/>
                </a:solidFill>
                <a:ea typeface="Calibri"/>
                <a:cs typeface="Calibri"/>
              </a:rPr>
              <a:t>Week 5</a:t>
            </a:r>
            <a:endParaRPr/>
          </a:p>
          <a:p>
            <a:pPr marL="0" indent="0" algn="ctr">
              <a:buNone/>
              <a:defRPr/>
            </a:pPr>
            <a:r>
              <a:rPr lang="en-GB" sz="3200" b="1">
                <a:solidFill>
                  <a:schemeClr val="bg1"/>
                </a:solidFill>
                <a:ea typeface="Calibri"/>
                <a:cs typeface="Calibri"/>
              </a:rPr>
              <a:t>Public Health</a:t>
            </a:r>
            <a:endParaRPr/>
          </a:p>
          <a:p>
            <a:pPr marL="0" indent="0" algn="ctr">
              <a:buNone/>
              <a:defRPr/>
            </a:pPr>
            <a:r>
              <a:rPr lang="en-GB" sz="3200" b="1">
                <a:solidFill>
                  <a:schemeClr val="bg1"/>
                </a:solidFill>
                <a:ea typeface="Calibri"/>
                <a:cs typeface="Calibri"/>
              </a:rPr>
              <a:t> Overview of recent digital developments and innovations </a:t>
            </a:r>
            <a:endParaRPr/>
          </a:p>
          <a:p>
            <a:pPr marL="0" indent="0" algn="ctr">
              <a:buNone/>
              <a:defRPr/>
            </a:pPr>
            <a:endParaRPr lang="en-GB" sz="3200">
              <a:solidFill>
                <a:schemeClr val="bg1"/>
              </a:solidFill>
              <a:ea typeface="Calibri"/>
              <a:cs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98067444" name="Title 3"/>
          <p:cNvSpPr>
            <a:spLocks noGrp="1"/>
          </p:cNvSpPr>
          <p:nvPr>
            <p:ph type="title"/>
          </p:nvPr>
        </p:nvSpPr>
        <p:spPr bwMode="auto"/>
        <p:txBody>
          <a:bodyPr/>
          <a:lstStyle/>
          <a:p>
            <a:pPr>
              <a:defRPr/>
            </a:pPr>
            <a:r>
              <a:rPr lang="en-GB" b="1">
                <a:latin typeface="+mn-lt"/>
              </a:rPr>
              <a:t>During the session… </a:t>
            </a:r>
            <a:endParaRPr/>
          </a:p>
        </p:txBody>
      </p:sp>
      <p:sp>
        <p:nvSpPr>
          <p:cNvPr id="476937670"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76551803"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 </a:t>
            </a:r>
            <a:r>
              <a:rPr lang="en-GB" sz="2600" b="1" u="sng"/>
              <a:t>four</a:t>
            </a:r>
            <a:r>
              <a:rPr lang="en-GB" sz="2600"/>
              <a:t> digital innovations</a:t>
            </a:r>
            <a:endParaRPr/>
          </a:p>
        </p:txBody>
      </p:sp>
      <p:sp>
        <p:nvSpPr>
          <p:cNvPr id="1574078584"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of the impact on </a:t>
            </a:r>
            <a:r>
              <a:rPr lang="en-GB" sz="2600" b="1"/>
              <a:t>public health </a:t>
            </a:r>
            <a:r>
              <a:rPr lang="en-GB" sz="2600"/>
              <a:t>for each innovation</a:t>
            </a:r>
            <a:endParaRPr/>
          </a:p>
        </p:txBody>
      </p:sp>
      <p:sp>
        <p:nvSpPr>
          <p:cNvPr id="887318044"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 the impact on </a:t>
            </a:r>
            <a:r>
              <a:rPr lang="en-GB" sz="2600" b="1" u="sng"/>
              <a:t>people</a:t>
            </a:r>
            <a:r>
              <a:rPr lang="en-GB" sz="2600"/>
              <a:t> in the UK for each</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76551803"/>
                                        </p:tgtEl>
                                        <p:attrNameLst>
                                          <p:attrName>style.visibility</p:attrName>
                                        </p:attrNameLst>
                                      </p:cBhvr>
                                      <p:to>
                                        <p:strVal val="visible"/>
                                      </p:to>
                                    </p:set>
                                    <p:animEffect transition="in" filter="fade">
                                      <p:cBhvr>
                                        <p:cTn id="7" dur="500"/>
                                        <p:tgtEl>
                                          <p:spTgt spid="177655180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74078584"/>
                                        </p:tgtEl>
                                        <p:attrNameLst>
                                          <p:attrName>style.visibility</p:attrName>
                                        </p:attrNameLst>
                                      </p:cBhvr>
                                      <p:to>
                                        <p:strVal val="visible"/>
                                      </p:to>
                                    </p:set>
                                    <p:animEffect transition="in" filter="fade">
                                      <p:cBhvr>
                                        <p:cTn id="12" dur="500"/>
                                        <p:tgtEl>
                                          <p:spTgt spid="157407858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87318044"/>
                                        </p:tgtEl>
                                        <p:attrNameLst>
                                          <p:attrName>style.visibility</p:attrName>
                                        </p:attrNameLst>
                                      </p:cBhvr>
                                      <p:to>
                                        <p:strVal val="visible"/>
                                      </p:to>
                                    </p:set>
                                    <p:animEffect transition="in" filter="fade">
                                      <p:cBhvr>
                                        <p:cTn id="17" dur="500"/>
                                        <p:tgtEl>
                                          <p:spTgt spid="8873180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76551803" grpId="0" animBg="1"/>
      <p:bldP spid="1574078584" grpId="0" animBg="1"/>
      <p:bldP spid="887318044" grpId="0" animBg="1"/>
    </p:bld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170257574" name="Title 1"/>
          <p:cNvSpPr>
            <a:spLocks noGrp="1"/>
          </p:cNvSpPr>
          <p:nvPr>
            <p:ph type="title"/>
          </p:nvPr>
        </p:nvSpPr>
        <p:spPr bwMode="auto">
          <a:xfrm>
            <a:off x="270115" y="2860452"/>
            <a:ext cx="4058764" cy="1325563"/>
          </a:xfrm>
        </p:spPr>
        <p:txBody>
          <a:bodyPr>
            <a:noAutofit/>
          </a:bodyPr>
          <a:lstStyle/>
          <a:p>
            <a:pPr>
              <a:defRPr/>
            </a:pPr>
            <a:r>
              <a:rPr lang="en-GB" sz="6000" b="1">
                <a:latin typeface="+mn-lt"/>
              </a:rPr>
              <a:t>Innovations to be Explored in this Session</a:t>
            </a:r>
            <a:endParaRPr/>
          </a:p>
        </p:txBody>
      </p:sp>
      <p:sp>
        <p:nvSpPr>
          <p:cNvPr id="719250132" name="Freeform: Shape 68"/>
          <p:cNvSpPr/>
          <p:nvPr/>
        </p:nvSpPr>
        <p:spPr bwMode="auto">
          <a:xfrm rot="19549902" flipV="1">
            <a:off x="8362212" y="2576608"/>
            <a:ext cx="1377461" cy="1096213"/>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8" rIns="377823"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483723271" name="Freeform: Shape 69"/>
          <p:cNvSpPr/>
          <p:nvPr/>
        </p:nvSpPr>
        <p:spPr bwMode="auto">
          <a:xfrm>
            <a:off x="9274852" y="1795168"/>
            <a:ext cx="1523742" cy="107772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 sz="2000" b="1"/>
              <a:t>ORCHA</a:t>
            </a:r>
            <a:endParaRPr/>
          </a:p>
        </p:txBody>
      </p:sp>
      <p:sp>
        <p:nvSpPr>
          <p:cNvPr id="116970370" name="Freeform: Shape 71"/>
          <p:cNvSpPr/>
          <p:nvPr/>
        </p:nvSpPr>
        <p:spPr bwMode="auto">
          <a:xfrm rot="2973841">
            <a:off x="8144886" y="4669269"/>
            <a:ext cx="1128364" cy="21592"/>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7" rIns="377824"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2069462313" name="Freeform: Shape 72"/>
          <p:cNvSpPr/>
          <p:nvPr/>
        </p:nvSpPr>
        <p:spPr bwMode="auto">
          <a:xfrm>
            <a:off x="8742568" y="4885686"/>
            <a:ext cx="1579451"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b="1"/>
              <a:t>100,000 Genomes Project</a:t>
            </a:r>
          </a:p>
        </p:txBody>
      </p:sp>
      <p:grpSp>
        <p:nvGrpSpPr>
          <p:cNvPr id="1374267041" name="Group 79"/>
          <p:cNvGrpSpPr/>
          <p:nvPr/>
        </p:nvGrpSpPr>
        <p:grpSpPr bwMode="auto">
          <a:xfrm>
            <a:off x="5944635" y="1633197"/>
            <a:ext cx="1320586" cy="1942679"/>
            <a:chOff x="5944635" y="1633197"/>
            <a:chExt cx="1320586" cy="1942679"/>
          </a:xfrm>
        </p:grpSpPr>
        <p:sp>
          <p:nvSpPr>
            <p:cNvPr id="81" name="Freeform: Shape 80"/>
            <p:cNvSpPr/>
            <p:nvPr/>
          </p:nvSpPr>
          <p:spPr bwMode="auto">
            <a:xfrm rot="3240000">
              <a:off x="6691942" y="3002598"/>
              <a:ext cx="1128364" cy="18192"/>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3" tIns="-13827" rIns="377824" bIns="-13827" numCol="1" spcCol="1270" anchor="ctr" anchorCtr="0">
              <a:noAutofit/>
            </a:bodyPr>
            <a:lstStyle/>
            <a:p>
              <a:pPr marL="0" lvl="0" indent="0" algn="ctr" defTabSz="222250">
                <a:lnSpc>
                  <a:spcPct val="90000"/>
                </a:lnSpc>
                <a:spcBef>
                  <a:spcPts val="0"/>
                </a:spcBef>
                <a:spcAft>
                  <a:spcPts val="0"/>
                </a:spcAft>
                <a:buNone/>
                <a:defRPr/>
              </a:pPr>
              <a:endParaRPr lang="en-GB" sz="500"/>
            </a:p>
          </p:txBody>
        </p:sp>
        <p:sp>
          <p:nvSpPr>
            <p:cNvPr id="82" name="Freeform: Shape 81"/>
            <p:cNvSpPr/>
            <p:nvPr/>
          </p:nvSpPr>
          <p:spPr bwMode="auto">
            <a:xfrm>
              <a:off x="5944635" y="1633197"/>
              <a:ext cx="1171811" cy="1019406"/>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b="1"/>
                <a:t>NHS </a:t>
              </a:r>
              <a:r>
                <a:rPr lang="en" sz="2000" b="1"/>
                <a:t>AI Lab</a:t>
              </a:r>
              <a:r>
                <a:rPr lang="en-GB" sz="700" b="1"/>
                <a:t> </a:t>
              </a:r>
              <a:endParaRPr/>
            </a:p>
          </p:txBody>
        </p:sp>
      </p:grpSp>
      <p:sp>
        <p:nvSpPr>
          <p:cNvPr id="731429386" name="Freeform: Shape 82"/>
          <p:cNvSpPr/>
          <p:nvPr/>
        </p:nvSpPr>
        <p:spPr bwMode="auto">
          <a:xfrm>
            <a:off x="7303291" y="3128698"/>
            <a:ext cx="1579451" cy="132556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70" anchor="ctr" anchorCtr="0">
            <a:noAutofit/>
          </a:bodyPr>
          <a:lstStyle/>
          <a:p>
            <a:pPr marL="0" lvl="0" indent="0" algn="ctr" defTabSz="311150">
              <a:lnSpc>
                <a:spcPct val="90000"/>
              </a:lnSpc>
              <a:spcBef>
                <a:spcPts val="0"/>
              </a:spcBef>
              <a:spcAft>
                <a:spcPts val="0"/>
              </a:spcAft>
              <a:buNone/>
              <a:defRPr/>
            </a:pPr>
            <a:r>
              <a:rPr lang="en-GB" sz="2000" b="1"/>
              <a:t>Innovations</a:t>
            </a:r>
            <a:endParaRPr/>
          </a:p>
        </p:txBody>
      </p:sp>
      <p:grpSp>
        <p:nvGrpSpPr>
          <p:cNvPr id="1345334328" name="Group 73"/>
          <p:cNvGrpSpPr/>
          <p:nvPr/>
        </p:nvGrpSpPr>
        <p:grpSpPr bwMode="auto">
          <a:xfrm>
            <a:off x="5177096" y="4393599"/>
            <a:ext cx="2408452" cy="1043804"/>
            <a:chOff x="5047765" y="4034479"/>
            <a:chExt cx="2408452" cy="1043804"/>
          </a:xfrm>
        </p:grpSpPr>
        <p:sp>
          <p:nvSpPr>
            <p:cNvPr id="853391096" name="Freeform: Shape 74"/>
            <p:cNvSpPr/>
            <p:nvPr/>
          </p:nvSpPr>
          <p:spPr bwMode="auto">
            <a:xfrm rot="19792586">
              <a:off x="6159159" y="4204420"/>
              <a:ext cx="1297058" cy="158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1"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784400752" name="Freeform: Shape 75"/>
            <p:cNvSpPr/>
            <p:nvPr/>
          </p:nvSpPr>
          <p:spPr bwMode="auto">
            <a:xfrm>
              <a:off x="5047765" y="4034479"/>
              <a:ext cx="1238465"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Oxevision</a:t>
              </a:r>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74267041"/>
                                        </p:tgtEl>
                                        <p:attrNameLst>
                                          <p:attrName>style.visibility</p:attrName>
                                        </p:attrNameLst>
                                      </p:cBhvr>
                                      <p:to>
                                        <p:strVal val="visible"/>
                                      </p:to>
                                    </p:set>
                                    <p:animEffect transition="in" filter="fade">
                                      <p:cBhvr>
                                        <p:cTn id="7" dur="500"/>
                                        <p:tgtEl>
                                          <p:spTgt spid="137426704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9250132"/>
                                        </p:tgtEl>
                                        <p:attrNameLst>
                                          <p:attrName>style.visibility</p:attrName>
                                        </p:attrNameLst>
                                      </p:cBhvr>
                                      <p:to>
                                        <p:strVal val="visible"/>
                                      </p:to>
                                    </p:set>
                                    <p:animEffect transition="in" filter="fade">
                                      <p:cBhvr>
                                        <p:cTn id="12" dur="500"/>
                                        <p:tgtEl>
                                          <p:spTgt spid="71925013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83723271"/>
                                        </p:tgtEl>
                                        <p:attrNameLst>
                                          <p:attrName>style.visibility</p:attrName>
                                        </p:attrNameLst>
                                      </p:cBhvr>
                                      <p:to>
                                        <p:strVal val="visible"/>
                                      </p:to>
                                    </p:set>
                                    <p:animEffect transition="in" filter="fade">
                                      <p:cBhvr>
                                        <p:cTn id="15" dur="500"/>
                                        <p:tgtEl>
                                          <p:spTgt spid="48372327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6970370"/>
                                        </p:tgtEl>
                                        <p:attrNameLst>
                                          <p:attrName>style.visibility</p:attrName>
                                        </p:attrNameLst>
                                      </p:cBhvr>
                                      <p:to>
                                        <p:strVal val="visible"/>
                                      </p:to>
                                    </p:set>
                                    <p:animEffect transition="in" filter="fade">
                                      <p:cBhvr>
                                        <p:cTn id="20" dur="500"/>
                                        <p:tgtEl>
                                          <p:spTgt spid="116970370"/>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069462313"/>
                                        </p:tgtEl>
                                        <p:attrNameLst>
                                          <p:attrName>style.visibility</p:attrName>
                                        </p:attrNameLst>
                                      </p:cBhvr>
                                      <p:to>
                                        <p:strVal val="visible"/>
                                      </p:to>
                                    </p:set>
                                    <p:animEffect transition="in" filter="fade">
                                      <p:cBhvr>
                                        <p:cTn id="23" dur="500"/>
                                        <p:tgtEl>
                                          <p:spTgt spid="20694623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9250132" grpId="0" animBg="1"/>
      <p:bldP spid="483723271" grpId="0" animBg="1"/>
      <p:bldP spid="116970370" grpId="0" animBg="1"/>
      <p:bldP spid="2069462313" grpId="0" animBg="1"/>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89927285" name="Title 1"/>
          <p:cNvSpPr>
            <a:spLocks noGrp="1"/>
          </p:cNvSpPr>
          <p:nvPr>
            <p:ph type="title"/>
          </p:nvPr>
        </p:nvSpPr>
        <p:spPr bwMode="auto">
          <a:xfrm>
            <a:off x="161922" y="3009541"/>
            <a:ext cx="3201366" cy="859192"/>
          </a:xfrm>
        </p:spPr>
        <p:txBody>
          <a:bodyPr vert="horz" lIns="91440" tIns="45720" rIns="91440" bIns="45720" rtlCol="0" anchor="b">
            <a:normAutofit/>
          </a:bodyPr>
          <a:lstStyle/>
          <a:p>
            <a:pPr algn="r">
              <a:defRPr/>
            </a:pPr>
            <a:r>
              <a:rPr lang="en-US" sz="4000">
                <a:solidFill>
                  <a:srgbClr val="FFFFFF"/>
                </a:solidFill>
                <a:latin typeface="+mj-lt"/>
                <a:ea typeface="+mj-ea"/>
                <a:cs typeface="+mj-cs"/>
              </a:rPr>
              <a:t>Key Objectives</a:t>
            </a:r>
            <a:endParaRPr/>
          </a:p>
        </p:txBody>
      </p:sp>
      <p:sp>
        <p:nvSpPr>
          <p:cNvPr id="158070444" name="Content Placeholder 2"/>
          <p:cNvSpPr>
            <a:spLocks noGrp="1"/>
          </p:cNvSpPr>
          <p:nvPr>
            <p:ph idx="1"/>
          </p:nvPr>
        </p:nvSpPr>
        <p:spPr bwMode="auto">
          <a:xfrm>
            <a:off x="164660" y="1484274"/>
            <a:ext cx="4850770" cy="936240"/>
          </a:xfrm>
        </p:spPr>
        <p:txBody>
          <a:bodyPr vert="horz" lIns="91440" tIns="45720" rIns="91440" bIns="45720" rtlCol="0" anchor="ctr">
            <a:normAutofit/>
          </a:bodyPr>
          <a:lstStyle/>
          <a:p>
            <a:pPr marL="0" indent="0">
              <a:buNone/>
              <a:defRPr/>
            </a:pPr>
            <a:r>
              <a:rPr lang="en-US" sz="3600" b="1" i="1"/>
              <a:t>Four </a:t>
            </a:r>
            <a:r>
              <a:rPr lang="en-US" sz="3600" b="1"/>
              <a:t>Goals of reform: </a:t>
            </a:r>
            <a:endParaRPr/>
          </a:p>
        </p:txBody>
      </p:sp>
      <p:pic>
        <p:nvPicPr>
          <p:cNvPr id="1703280843" name="Picture 3"/>
          <p:cNvPicPr>
            <a:picLocks noChangeAspect="1"/>
          </p:cNvPicPr>
          <p:nvPr/>
        </p:nvPicPr>
        <p:blipFill rotWithShape="1">
          <a:blip r:embed="rId3"/>
          <a:stretch/>
        </p:blipFill>
        <p:spPr bwMode="auto">
          <a:xfrm>
            <a:off x="9025467" y="1376477"/>
            <a:ext cx="2854076" cy="1275565"/>
          </a:xfrm>
          <a:prstGeom prst="rect">
            <a:avLst/>
          </a:prstGeom>
        </p:spPr>
      </p:pic>
      <p:pic>
        <p:nvPicPr>
          <p:cNvPr id="1743215583" name="Picture 4"/>
          <p:cNvPicPr>
            <a:picLocks noChangeAspect="1"/>
          </p:cNvPicPr>
          <p:nvPr/>
        </p:nvPicPr>
        <p:blipFill rotWithShape="1">
          <a:blip r:embed="rId4"/>
          <a:stretch/>
        </p:blipFill>
        <p:spPr bwMode="auto">
          <a:xfrm>
            <a:off x="9025464" y="2801355"/>
            <a:ext cx="2854077" cy="1275565"/>
          </a:xfrm>
          <a:prstGeom prst="rect">
            <a:avLst/>
          </a:prstGeom>
        </p:spPr>
      </p:pic>
      <p:pic>
        <p:nvPicPr>
          <p:cNvPr id="1825868972" name="Picture 5"/>
          <p:cNvPicPr>
            <a:picLocks noChangeAspect="1"/>
          </p:cNvPicPr>
          <p:nvPr/>
        </p:nvPicPr>
        <p:blipFill rotWithShape="1">
          <a:blip r:embed="rId5"/>
          <a:stretch/>
        </p:blipFill>
        <p:spPr bwMode="auto">
          <a:xfrm>
            <a:off x="9025465" y="5067483"/>
            <a:ext cx="2854077" cy="1657205"/>
          </a:xfrm>
          <a:prstGeom prst="rect">
            <a:avLst/>
          </a:prstGeom>
        </p:spPr>
      </p:pic>
      <p:grpSp>
        <p:nvGrpSpPr>
          <p:cNvPr id="2117015760" name="Group 21"/>
          <p:cNvGrpSpPr/>
          <p:nvPr/>
        </p:nvGrpSpPr>
        <p:grpSpPr bwMode="auto">
          <a:xfrm>
            <a:off x="4962472" y="3527370"/>
            <a:ext cx="4850770" cy="1065021"/>
            <a:chOff x="4962472" y="3527370"/>
            <a:chExt cx="4850770" cy="1065021"/>
          </a:xfrm>
        </p:grpSpPr>
        <p:sp>
          <p:nvSpPr>
            <p:cNvPr id="11" name="Rectangle 10"/>
            <p:cNvSpPr/>
            <p:nvPr/>
          </p:nvSpPr>
          <p:spPr bwMode="auto">
            <a:xfrm>
              <a:off x="4962472" y="4076920"/>
              <a:ext cx="4850770" cy="515471"/>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 name="Freeform: Shape 12"/>
            <p:cNvSpPr/>
            <p:nvPr/>
          </p:nvSpPr>
          <p:spPr bwMode="auto">
            <a:xfrm>
              <a:off x="5255809" y="3527370"/>
              <a:ext cx="4190000" cy="820066"/>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marL="0" lvl="0" indent="0" algn="l" defTabSz="533400">
                <a:lnSpc>
                  <a:spcPct val="90000"/>
                </a:lnSpc>
                <a:spcBef>
                  <a:spcPts val="0"/>
                </a:spcBef>
                <a:spcAft>
                  <a:spcPts val="0"/>
                </a:spcAft>
                <a:buNone/>
                <a:defRPr/>
              </a:pPr>
              <a:r>
                <a:rPr lang="en-GB" sz="2000" b="1"/>
                <a:t>Prevent people’s health and social care needs from escalating</a:t>
              </a:r>
              <a:endParaRPr/>
            </a:p>
          </p:txBody>
        </p:sp>
      </p:grpSp>
      <p:grpSp>
        <p:nvGrpSpPr>
          <p:cNvPr id="810328927" name="Group 22"/>
          <p:cNvGrpSpPr/>
          <p:nvPr/>
        </p:nvGrpSpPr>
        <p:grpSpPr bwMode="auto">
          <a:xfrm>
            <a:off x="146183" y="4285469"/>
            <a:ext cx="4850770" cy="1051199"/>
            <a:chOff x="4106256" y="2913942"/>
            <a:chExt cx="4850770" cy="1051199"/>
          </a:xfrm>
        </p:grpSpPr>
        <p:sp>
          <p:nvSpPr>
            <p:cNvPr id="15" name="Rectangle 14"/>
            <p:cNvSpPr/>
            <p:nvPr/>
          </p:nvSpPr>
          <p:spPr bwMode="auto">
            <a:xfrm>
              <a:off x="4106256" y="3343132"/>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 name="Freeform: Shape 16"/>
            <p:cNvSpPr/>
            <p:nvPr/>
          </p:nvSpPr>
          <p:spPr bwMode="auto">
            <a:xfrm>
              <a:off x="4375868" y="2913942"/>
              <a:ext cx="4175465" cy="858383"/>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000" b="1"/>
                <a:t>Personalise health and social care and reduce health disparities</a:t>
              </a:r>
            </a:p>
          </p:txBody>
        </p:sp>
      </p:grpSp>
      <p:grpSp>
        <p:nvGrpSpPr>
          <p:cNvPr id="192813754" name="Group 23"/>
          <p:cNvGrpSpPr/>
          <p:nvPr/>
        </p:nvGrpSpPr>
        <p:grpSpPr bwMode="auto">
          <a:xfrm>
            <a:off x="3969399" y="5416174"/>
            <a:ext cx="4850770" cy="1271653"/>
            <a:chOff x="3969399" y="5381189"/>
            <a:chExt cx="4850770" cy="1271653"/>
          </a:xfrm>
        </p:grpSpPr>
        <p:sp>
          <p:nvSpPr>
            <p:cNvPr id="19" name="Rectangle 18"/>
            <p:cNvSpPr/>
            <p:nvPr/>
          </p:nvSpPr>
          <p:spPr bwMode="auto">
            <a:xfrm>
              <a:off x="3969399" y="6030834"/>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1" name="Freeform: Shape 20"/>
            <p:cNvSpPr/>
            <p:nvPr/>
          </p:nvSpPr>
          <p:spPr bwMode="auto">
            <a:xfrm>
              <a:off x="4316610" y="5381189"/>
              <a:ext cx="4190000"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000" b="1"/>
                <a:t>Improve the experience and impact of people providing services.</a:t>
              </a:r>
              <a:endParaRPr/>
            </a:p>
          </p:txBody>
        </p:sp>
      </p:grpSp>
      <p:sp>
        <p:nvSpPr>
          <p:cNvPr id="1155903034" name="Rectangle 24"/>
          <p:cNvSpPr/>
          <p:nvPr/>
        </p:nvSpPr>
        <p:spPr bwMode="auto">
          <a:xfrm>
            <a:off x="44855" y="3069867"/>
            <a:ext cx="4850770" cy="622008"/>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6176431" name="Freeform: Shape 25"/>
          <p:cNvSpPr/>
          <p:nvPr/>
        </p:nvSpPr>
        <p:spPr bwMode="auto">
          <a:xfrm>
            <a:off x="312459" y="2606447"/>
            <a:ext cx="4190000" cy="960649"/>
          </a:xfrm>
          <a:custGeom>
            <a:avLst/>
            <a:gdLst>
              <a:gd name="connsiteX0" fmla="*/ 0 w 5689600"/>
              <a:gd name="connsiteY0" fmla="*/ 59041 h 354240"/>
              <a:gd name="connsiteX1" fmla="*/ 59041 w 5689600"/>
              <a:gd name="connsiteY1" fmla="*/ 0 h 354240"/>
              <a:gd name="connsiteX2" fmla="*/ 5630559 w 5689600"/>
              <a:gd name="connsiteY2" fmla="*/ 0 h 354240"/>
              <a:gd name="connsiteX3" fmla="*/ 5689600 w 5689600"/>
              <a:gd name="connsiteY3" fmla="*/ 59041 h 354240"/>
              <a:gd name="connsiteX4" fmla="*/ 5689600 w 5689600"/>
              <a:gd name="connsiteY4" fmla="*/ 295199 h 354240"/>
              <a:gd name="connsiteX5" fmla="*/ 5630559 w 5689600"/>
              <a:gd name="connsiteY5" fmla="*/ 354240 h 354240"/>
              <a:gd name="connsiteX6" fmla="*/ 59041 w 5689600"/>
              <a:gd name="connsiteY6" fmla="*/ 354240 h 354240"/>
              <a:gd name="connsiteX7" fmla="*/ 0 w 5689600"/>
              <a:gd name="connsiteY7" fmla="*/ 295199 h 354240"/>
              <a:gd name="connsiteX8" fmla="*/ 0 w 5689600"/>
              <a:gd name="connsiteY8" fmla="*/ 59041 h 354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54240" extrusionOk="0">
                <a:moveTo>
                  <a:pt x="0" y="59041"/>
                </a:moveTo>
                <a:cubicBezTo>
                  <a:pt x="0" y="26434"/>
                  <a:pt x="26434" y="0"/>
                  <a:pt x="59041" y="0"/>
                </a:cubicBezTo>
                <a:lnTo>
                  <a:pt x="5630559" y="0"/>
                </a:lnTo>
                <a:cubicBezTo>
                  <a:pt x="5663166" y="0"/>
                  <a:pt x="5689600" y="26434"/>
                  <a:pt x="5689600" y="59041"/>
                </a:cubicBezTo>
                <a:lnTo>
                  <a:pt x="5689600" y="295199"/>
                </a:lnTo>
                <a:cubicBezTo>
                  <a:pt x="5689600" y="327806"/>
                  <a:pt x="5663166" y="354240"/>
                  <a:pt x="5630559" y="354240"/>
                </a:cubicBezTo>
                <a:lnTo>
                  <a:pt x="59041" y="354240"/>
                </a:lnTo>
                <a:cubicBezTo>
                  <a:pt x="26434" y="354240"/>
                  <a:pt x="0" y="327806"/>
                  <a:pt x="0" y="295199"/>
                </a:cubicBezTo>
                <a:lnTo>
                  <a:pt x="0" y="590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2346" tIns="17293" rIns="232346" bIns="17293" numCol="1" spcCol="1270" anchor="ctr" anchorCtr="0">
            <a:noAutofit/>
          </a:bodyPr>
          <a:lstStyle/>
          <a:p>
            <a:pPr lvl="0" defTabSz="533400">
              <a:lnSpc>
                <a:spcPct val="90000"/>
              </a:lnSpc>
              <a:spcBef>
                <a:spcPts val="0"/>
              </a:spcBef>
              <a:spcAft>
                <a:spcPts val="0"/>
              </a:spcAft>
              <a:defRPr/>
            </a:pPr>
            <a:r>
              <a:rPr lang="en-GB" sz="2400" b="1"/>
              <a:t>Transform performance</a:t>
            </a:r>
            <a:endParaRPr/>
          </a:p>
        </p:txBody>
      </p:sp>
      <p:pic>
        <p:nvPicPr>
          <p:cNvPr id="690065833" name="Content Placeholder 4"/>
          <p:cNvPicPr>
            <a:picLocks noChangeAspect="1"/>
          </p:cNvPicPr>
          <p:nvPr/>
        </p:nvPicPr>
        <p:blipFill rotWithShape="1">
          <a:blip r:embed="rId6"/>
          <a:stretch/>
        </p:blipFill>
        <p:spPr bwMode="auto">
          <a:xfrm>
            <a:off x="164660" y="279435"/>
            <a:ext cx="3804739" cy="97020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17015760"/>
                                        </p:tgtEl>
                                        <p:attrNameLst>
                                          <p:attrName>style.visibility</p:attrName>
                                        </p:attrNameLst>
                                      </p:cBhvr>
                                      <p:to>
                                        <p:strVal val="visible"/>
                                      </p:to>
                                    </p:set>
                                    <p:animEffect transition="in" filter="fade">
                                      <p:cBhvr>
                                        <p:cTn id="7" dur="500"/>
                                        <p:tgtEl>
                                          <p:spTgt spid="2117015760"/>
                                        </p:tgtEl>
                                      </p:cBhvr>
                                    </p:animEffect>
                                  </p:childTnLst>
                                </p:cTn>
                              </p:par>
                              <p:par>
                                <p:cTn id="8" presetID="10" presetClass="entr" presetSubtype="0" fill="hold" nodeType="withEffect">
                                  <p:stCondLst>
                                    <p:cond delay="0"/>
                                  </p:stCondLst>
                                  <p:childTnLst>
                                    <p:set>
                                      <p:cBhvr>
                                        <p:cTn id="9" dur="1" fill="hold">
                                          <p:stCondLst>
                                            <p:cond delay="0"/>
                                          </p:stCondLst>
                                        </p:cTn>
                                        <p:tgtEl>
                                          <p:spTgt spid="1703280843"/>
                                        </p:tgtEl>
                                        <p:attrNameLst>
                                          <p:attrName>style.visibility</p:attrName>
                                        </p:attrNameLst>
                                      </p:cBhvr>
                                      <p:to>
                                        <p:strVal val="visible"/>
                                      </p:to>
                                    </p:set>
                                    <p:animEffect transition="in" filter="fade">
                                      <p:cBhvr>
                                        <p:cTn id="10" dur="500"/>
                                        <p:tgtEl>
                                          <p:spTgt spid="170328084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810328927"/>
                                        </p:tgtEl>
                                        <p:attrNameLst>
                                          <p:attrName>style.visibility</p:attrName>
                                        </p:attrNameLst>
                                      </p:cBhvr>
                                      <p:to>
                                        <p:strVal val="visible"/>
                                      </p:to>
                                    </p:set>
                                    <p:animEffect transition="in" filter="fade">
                                      <p:cBhvr>
                                        <p:cTn id="15" dur="500"/>
                                        <p:tgtEl>
                                          <p:spTgt spid="810328927"/>
                                        </p:tgtEl>
                                      </p:cBhvr>
                                    </p:animEffect>
                                  </p:childTnLst>
                                </p:cTn>
                              </p:par>
                              <p:par>
                                <p:cTn id="16" presetID="10" presetClass="entr" presetSubtype="0" fill="hold" nodeType="withEffect">
                                  <p:stCondLst>
                                    <p:cond delay="0"/>
                                  </p:stCondLst>
                                  <p:childTnLst>
                                    <p:set>
                                      <p:cBhvr>
                                        <p:cTn id="17" dur="1" fill="hold">
                                          <p:stCondLst>
                                            <p:cond delay="0"/>
                                          </p:stCondLst>
                                        </p:cTn>
                                        <p:tgtEl>
                                          <p:spTgt spid="1743215583"/>
                                        </p:tgtEl>
                                        <p:attrNameLst>
                                          <p:attrName>style.visibility</p:attrName>
                                        </p:attrNameLst>
                                      </p:cBhvr>
                                      <p:to>
                                        <p:strVal val="visible"/>
                                      </p:to>
                                    </p:set>
                                    <p:animEffect transition="in" filter="fade">
                                      <p:cBhvr>
                                        <p:cTn id="18" dur="500"/>
                                        <p:tgtEl>
                                          <p:spTgt spid="174321558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825868972"/>
                                        </p:tgtEl>
                                        <p:attrNameLst>
                                          <p:attrName>style.visibility</p:attrName>
                                        </p:attrNameLst>
                                      </p:cBhvr>
                                      <p:to>
                                        <p:strVal val="visible"/>
                                      </p:to>
                                    </p:set>
                                    <p:animEffect transition="in" filter="fade">
                                      <p:cBhvr>
                                        <p:cTn id="23" dur="500"/>
                                        <p:tgtEl>
                                          <p:spTgt spid="1825868972"/>
                                        </p:tgtEl>
                                      </p:cBhvr>
                                    </p:animEffect>
                                  </p:childTnLst>
                                </p:cTn>
                              </p:par>
                              <p:par>
                                <p:cTn id="24" presetID="10" presetClass="entr" presetSubtype="0" fill="hold" nodeType="withEffect">
                                  <p:stCondLst>
                                    <p:cond delay="0"/>
                                  </p:stCondLst>
                                  <p:childTnLst>
                                    <p:set>
                                      <p:cBhvr>
                                        <p:cTn id="25" dur="1" fill="hold">
                                          <p:stCondLst>
                                            <p:cond delay="0"/>
                                          </p:stCondLst>
                                        </p:cTn>
                                        <p:tgtEl>
                                          <p:spTgt spid="192813754"/>
                                        </p:tgtEl>
                                        <p:attrNameLst>
                                          <p:attrName>style.visibility</p:attrName>
                                        </p:attrNameLst>
                                      </p:cBhvr>
                                      <p:to>
                                        <p:strVal val="visible"/>
                                      </p:to>
                                    </p:set>
                                    <p:animEffect transition="in" filter="fade">
                                      <p:cBhvr>
                                        <p:cTn id="26" dur="500"/>
                                        <p:tgtEl>
                                          <p:spTgt spid="19281375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46176431"/>
                                        </p:tgtEl>
                                        <p:attrNameLst>
                                          <p:attrName>style.visibility</p:attrName>
                                        </p:attrNameLst>
                                      </p:cBhvr>
                                      <p:to>
                                        <p:strVal val="visible"/>
                                      </p:to>
                                    </p:set>
                                    <p:animEffect transition="in" filter="fade">
                                      <p:cBhvr>
                                        <p:cTn id="31" dur="500"/>
                                        <p:tgtEl>
                                          <p:spTgt spid="46176431"/>
                                        </p:tgtEl>
                                      </p:cBhvr>
                                    </p:animEffect>
                                  </p:childTnLst>
                                </p:cTn>
                              </p:par>
                              <p:par>
                                <p:cTn id="32" presetID="10" presetClass="entr" presetSubtype="0" fill="hold" nodeType="withEffect">
                                  <p:stCondLst>
                                    <p:cond delay="0"/>
                                  </p:stCondLst>
                                  <p:childTnLst>
                                    <p:set>
                                      <p:cBhvr>
                                        <p:cTn id="33" dur="1" fill="hold">
                                          <p:stCondLst>
                                            <p:cond delay="0"/>
                                          </p:stCondLst>
                                        </p:cTn>
                                        <p:tgtEl>
                                          <p:spTgt spid="1155903034"/>
                                        </p:tgtEl>
                                        <p:attrNameLst>
                                          <p:attrName>style.visibility</p:attrName>
                                        </p:attrNameLst>
                                      </p:cBhvr>
                                      <p:to>
                                        <p:strVal val="visible"/>
                                      </p:to>
                                    </p:set>
                                    <p:animEffect transition="in" filter="fade">
                                      <p:cBhvr>
                                        <p:cTn id="34" dur="500"/>
                                        <p:tgtEl>
                                          <p:spTgt spid="1155903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176431" grpId="0" animBg="1"/>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248347975" name="Title 1"/>
          <p:cNvSpPr>
            <a:spLocks noGrp="1"/>
          </p:cNvSpPr>
          <p:nvPr>
            <p:ph type="title"/>
          </p:nvPr>
        </p:nvSpPr>
        <p:spPr bwMode="auto">
          <a:xfrm>
            <a:off x="298515" y="1196858"/>
            <a:ext cx="11594969" cy="762204"/>
          </a:xfrm>
        </p:spPr>
        <p:txBody>
          <a:bodyPr/>
          <a:lstStyle/>
          <a:p>
            <a:pPr algn="ctr">
              <a:defRPr/>
            </a:pPr>
            <a:r>
              <a:rPr lang="en-GB" b="1">
                <a:latin typeface="+mn-lt"/>
              </a:rPr>
              <a:t>Digital Innovation and Public Health</a:t>
            </a:r>
            <a:endParaRPr/>
          </a:p>
        </p:txBody>
      </p:sp>
      <p:sp>
        <p:nvSpPr>
          <p:cNvPr id="1814494329" name="Content Placeholder 2"/>
          <p:cNvSpPr>
            <a:spLocks noGrp="1"/>
          </p:cNvSpPr>
          <p:nvPr>
            <p:ph idx="1"/>
          </p:nvPr>
        </p:nvSpPr>
        <p:spPr bwMode="auto">
          <a:xfrm>
            <a:off x="304799" y="3981987"/>
            <a:ext cx="11594969" cy="424588"/>
          </a:xfrm>
        </p:spPr>
        <p:txBody>
          <a:bodyPr>
            <a:noAutofit/>
          </a:bodyPr>
          <a:lstStyle/>
          <a:p>
            <a:pPr marL="0" indent="0">
              <a:lnSpc>
                <a:spcPct val="110000"/>
              </a:lnSpc>
              <a:spcAft>
                <a:spcPts val="800"/>
              </a:spcAft>
              <a:buNone/>
              <a:defRPr/>
            </a:pPr>
            <a:r>
              <a:rPr lang="en-GB" b="1"/>
              <a:t>Impact on Public Health so far: </a:t>
            </a:r>
            <a:endParaRPr lang="en-GB" sz="3600" b="1"/>
          </a:p>
        </p:txBody>
      </p:sp>
      <p:sp>
        <p:nvSpPr>
          <p:cNvPr id="1957431733" name="TextBox 3"/>
          <p:cNvSpPr txBox="1"/>
          <p:nvPr/>
        </p:nvSpPr>
        <p:spPr bwMode="auto">
          <a:xfrm>
            <a:off x="304799" y="1875255"/>
            <a:ext cx="11594969" cy="2145268"/>
          </a:xfrm>
          <a:prstGeom prst="roundRect">
            <a:avLst>
              <a:gd name="adj" fmla="val 16667"/>
            </a:avLst>
          </a:prstGeom>
          <a:noFill/>
          <a:ln w="38100">
            <a:solidFill>
              <a:schemeClr val="accent1"/>
            </a:solidFill>
          </a:ln>
        </p:spPr>
        <p:txBody>
          <a:bodyPr wrap="square" rtlCol="0">
            <a:spAutoFit/>
          </a:bodyPr>
          <a:lstStyle/>
          <a:p>
            <a:pPr>
              <a:defRPr/>
            </a:pPr>
            <a:r>
              <a:rPr lang="en-GB" sz="2000"/>
              <a:t>Digital innovation has already had a profound impact on public health in the UK and is poised to continue transforming the healthcare landscape in several key areas. </a:t>
            </a:r>
            <a:endParaRPr/>
          </a:p>
          <a:p>
            <a:pPr>
              <a:defRPr/>
            </a:pPr>
            <a:r>
              <a:rPr lang="en-GB" sz="2000"/>
              <a:t>These innovations range from mobile health (mHealth) apps and wearable devices to artificial intelligence (AI), telemedicine, and big data analytics. </a:t>
            </a:r>
            <a:endParaRPr/>
          </a:p>
          <a:p>
            <a:pPr>
              <a:defRPr/>
            </a:pPr>
            <a:r>
              <a:rPr lang="en-GB" sz="2000"/>
              <a:t>These technologies aim to improve health outcomes, enhance efficiency, and address public health challenges in new and effective ways. </a:t>
            </a:r>
            <a:endParaRPr/>
          </a:p>
        </p:txBody>
      </p:sp>
      <p:sp>
        <p:nvSpPr>
          <p:cNvPr id="1226395754" name="Rectangle 6"/>
          <p:cNvSpPr/>
          <p:nvPr/>
        </p:nvSpPr>
        <p:spPr bwMode="auto">
          <a:xfrm>
            <a:off x="3572933" y="4632111"/>
            <a:ext cx="8128000" cy="478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82792763" name="Freeform: Shape 7"/>
          <p:cNvSpPr/>
          <p:nvPr/>
        </p:nvSpPr>
        <p:spPr bwMode="auto">
          <a:xfrm>
            <a:off x="3979333" y="4550031"/>
            <a:ext cx="5689600" cy="560880"/>
          </a:xfrm>
          <a:custGeom>
            <a:avLst/>
            <a:gdLst>
              <a:gd name="connsiteX0" fmla="*/ 0 w 5689600"/>
              <a:gd name="connsiteY0" fmla="*/ 93482 h 560880"/>
              <a:gd name="connsiteX1" fmla="*/ 93482 w 5689600"/>
              <a:gd name="connsiteY1" fmla="*/ 0 h 560880"/>
              <a:gd name="connsiteX2" fmla="*/ 5596118 w 5689600"/>
              <a:gd name="connsiteY2" fmla="*/ 0 h 560880"/>
              <a:gd name="connsiteX3" fmla="*/ 5689600 w 5689600"/>
              <a:gd name="connsiteY3" fmla="*/ 93482 h 560880"/>
              <a:gd name="connsiteX4" fmla="*/ 5689600 w 5689600"/>
              <a:gd name="connsiteY4" fmla="*/ 467398 h 560880"/>
              <a:gd name="connsiteX5" fmla="*/ 5596118 w 5689600"/>
              <a:gd name="connsiteY5" fmla="*/ 560880 h 560880"/>
              <a:gd name="connsiteX6" fmla="*/ 93482 w 5689600"/>
              <a:gd name="connsiteY6" fmla="*/ 560880 h 560880"/>
              <a:gd name="connsiteX7" fmla="*/ 0 w 5689600"/>
              <a:gd name="connsiteY7" fmla="*/ 467398 h 560880"/>
              <a:gd name="connsiteX8" fmla="*/ 0 w 5689600"/>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60880" extrusionOk="0">
                <a:moveTo>
                  <a:pt x="0" y="93482"/>
                </a:moveTo>
                <a:cubicBezTo>
                  <a:pt x="0" y="41853"/>
                  <a:pt x="41853" y="0"/>
                  <a:pt x="93482" y="0"/>
                </a:cubicBezTo>
                <a:lnTo>
                  <a:pt x="5596118" y="0"/>
                </a:lnTo>
                <a:cubicBezTo>
                  <a:pt x="5647747" y="0"/>
                  <a:pt x="5689600" y="41853"/>
                  <a:pt x="5689600" y="93482"/>
                </a:cubicBezTo>
                <a:lnTo>
                  <a:pt x="5689600" y="467398"/>
                </a:lnTo>
                <a:cubicBezTo>
                  <a:pt x="5689600" y="519027"/>
                  <a:pt x="5647747" y="560880"/>
                  <a:pt x="5596118"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2433" tIns="27380" rIns="242433" bIns="27380" numCol="1" spcCol="1270" anchor="ctr" anchorCtr="0">
            <a:noAutofit/>
          </a:bodyPr>
          <a:lstStyle/>
          <a:p>
            <a:pPr marL="0" lvl="0" indent="0" algn="l" defTabSz="844550">
              <a:lnSpc>
                <a:spcPct val="90000"/>
              </a:lnSpc>
              <a:spcBef>
                <a:spcPts val="0"/>
              </a:spcBef>
              <a:spcAft>
                <a:spcPts val="0"/>
              </a:spcAft>
              <a:buNone/>
              <a:defRPr/>
            </a:pPr>
            <a:r>
              <a:rPr lang="en-GB" sz="1900"/>
              <a:t>Improved Access to Healthcare</a:t>
            </a:r>
            <a:endParaRPr/>
          </a:p>
        </p:txBody>
      </p:sp>
      <p:sp>
        <p:nvSpPr>
          <p:cNvPr id="1012207523" name="Rectangle 8"/>
          <p:cNvSpPr/>
          <p:nvPr/>
        </p:nvSpPr>
        <p:spPr bwMode="auto">
          <a:xfrm>
            <a:off x="3572933" y="5234759"/>
            <a:ext cx="8128000" cy="4788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373988072" name="Freeform: Shape 9"/>
          <p:cNvSpPr/>
          <p:nvPr/>
        </p:nvSpPr>
        <p:spPr bwMode="auto">
          <a:xfrm>
            <a:off x="3979333" y="5252513"/>
            <a:ext cx="5689600" cy="560880"/>
          </a:xfrm>
          <a:custGeom>
            <a:avLst/>
            <a:gdLst>
              <a:gd name="connsiteX0" fmla="*/ 0 w 5689600"/>
              <a:gd name="connsiteY0" fmla="*/ 93482 h 560880"/>
              <a:gd name="connsiteX1" fmla="*/ 93482 w 5689600"/>
              <a:gd name="connsiteY1" fmla="*/ 0 h 560880"/>
              <a:gd name="connsiteX2" fmla="*/ 5596118 w 5689600"/>
              <a:gd name="connsiteY2" fmla="*/ 0 h 560880"/>
              <a:gd name="connsiteX3" fmla="*/ 5689600 w 5689600"/>
              <a:gd name="connsiteY3" fmla="*/ 93482 h 560880"/>
              <a:gd name="connsiteX4" fmla="*/ 5689600 w 5689600"/>
              <a:gd name="connsiteY4" fmla="*/ 467398 h 560880"/>
              <a:gd name="connsiteX5" fmla="*/ 5596118 w 5689600"/>
              <a:gd name="connsiteY5" fmla="*/ 560880 h 560880"/>
              <a:gd name="connsiteX6" fmla="*/ 93482 w 5689600"/>
              <a:gd name="connsiteY6" fmla="*/ 560880 h 560880"/>
              <a:gd name="connsiteX7" fmla="*/ 0 w 5689600"/>
              <a:gd name="connsiteY7" fmla="*/ 467398 h 560880"/>
              <a:gd name="connsiteX8" fmla="*/ 0 w 5689600"/>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60880" extrusionOk="0">
                <a:moveTo>
                  <a:pt x="0" y="93482"/>
                </a:moveTo>
                <a:cubicBezTo>
                  <a:pt x="0" y="41853"/>
                  <a:pt x="41853" y="0"/>
                  <a:pt x="93482" y="0"/>
                </a:cubicBezTo>
                <a:lnTo>
                  <a:pt x="5596118" y="0"/>
                </a:lnTo>
                <a:cubicBezTo>
                  <a:pt x="5647747" y="0"/>
                  <a:pt x="5689600" y="41853"/>
                  <a:pt x="5689600" y="93482"/>
                </a:cubicBezTo>
                <a:lnTo>
                  <a:pt x="5689600" y="467398"/>
                </a:lnTo>
                <a:cubicBezTo>
                  <a:pt x="5689600" y="519027"/>
                  <a:pt x="5647747" y="560880"/>
                  <a:pt x="5596118"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2433" tIns="27380" rIns="242433" bIns="27380" numCol="1" spcCol="1270" anchor="ctr" anchorCtr="0">
            <a:noAutofit/>
          </a:bodyPr>
          <a:lstStyle/>
          <a:p>
            <a:pPr marL="0" lvl="0" indent="0" algn="l" defTabSz="844550">
              <a:lnSpc>
                <a:spcPct val="90000"/>
              </a:lnSpc>
              <a:spcBef>
                <a:spcPts val="0"/>
              </a:spcBef>
              <a:spcAft>
                <a:spcPts val="0"/>
              </a:spcAft>
              <a:buNone/>
              <a:defRPr/>
            </a:pPr>
            <a:r>
              <a:rPr lang="en-GB" sz="1900"/>
              <a:t>Enhanced Disease Prevention and Health Promotion </a:t>
            </a:r>
            <a:endParaRPr/>
          </a:p>
        </p:txBody>
      </p:sp>
      <p:sp>
        <p:nvSpPr>
          <p:cNvPr id="1498810029" name="Rectangle 10"/>
          <p:cNvSpPr/>
          <p:nvPr/>
        </p:nvSpPr>
        <p:spPr bwMode="auto">
          <a:xfrm>
            <a:off x="3572933" y="6096598"/>
            <a:ext cx="8128000" cy="560879"/>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28420323" name="Freeform: Shape 11"/>
          <p:cNvSpPr/>
          <p:nvPr/>
        </p:nvSpPr>
        <p:spPr bwMode="auto">
          <a:xfrm>
            <a:off x="3979333" y="6004912"/>
            <a:ext cx="5689600" cy="560880"/>
          </a:xfrm>
          <a:custGeom>
            <a:avLst/>
            <a:gdLst>
              <a:gd name="connsiteX0" fmla="*/ 0 w 5689600"/>
              <a:gd name="connsiteY0" fmla="*/ 93482 h 560880"/>
              <a:gd name="connsiteX1" fmla="*/ 93482 w 5689600"/>
              <a:gd name="connsiteY1" fmla="*/ 0 h 560880"/>
              <a:gd name="connsiteX2" fmla="*/ 5596118 w 5689600"/>
              <a:gd name="connsiteY2" fmla="*/ 0 h 560880"/>
              <a:gd name="connsiteX3" fmla="*/ 5689600 w 5689600"/>
              <a:gd name="connsiteY3" fmla="*/ 93482 h 560880"/>
              <a:gd name="connsiteX4" fmla="*/ 5689600 w 5689600"/>
              <a:gd name="connsiteY4" fmla="*/ 467398 h 560880"/>
              <a:gd name="connsiteX5" fmla="*/ 5596118 w 5689600"/>
              <a:gd name="connsiteY5" fmla="*/ 560880 h 560880"/>
              <a:gd name="connsiteX6" fmla="*/ 93482 w 5689600"/>
              <a:gd name="connsiteY6" fmla="*/ 560880 h 560880"/>
              <a:gd name="connsiteX7" fmla="*/ 0 w 5689600"/>
              <a:gd name="connsiteY7" fmla="*/ 467398 h 560880"/>
              <a:gd name="connsiteX8" fmla="*/ 0 w 5689600"/>
              <a:gd name="connsiteY8" fmla="*/ 93482 h 560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60880" extrusionOk="0">
                <a:moveTo>
                  <a:pt x="0" y="93482"/>
                </a:moveTo>
                <a:cubicBezTo>
                  <a:pt x="0" y="41853"/>
                  <a:pt x="41853" y="0"/>
                  <a:pt x="93482" y="0"/>
                </a:cubicBezTo>
                <a:lnTo>
                  <a:pt x="5596118" y="0"/>
                </a:lnTo>
                <a:cubicBezTo>
                  <a:pt x="5647747" y="0"/>
                  <a:pt x="5689600" y="41853"/>
                  <a:pt x="5689600" y="93482"/>
                </a:cubicBezTo>
                <a:lnTo>
                  <a:pt x="5689600" y="467398"/>
                </a:lnTo>
                <a:cubicBezTo>
                  <a:pt x="5689600" y="519027"/>
                  <a:pt x="5647747" y="560880"/>
                  <a:pt x="5596118" y="560880"/>
                </a:cubicBezTo>
                <a:lnTo>
                  <a:pt x="93482" y="560880"/>
                </a:lnTo>
                <a:cubicBezTo>
                  <a:pt x="41853" y="560880"/>
                  <a:pt x="0" y="519027"/>
                  <a:pt x="0" y="467398"/>
                </a:cubicBezTo>
                <a:lnTo>
                  <a:pt x="0" y="9348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2433" tIns="27380" rIns="242433" bIns="27380" numCol="1" spcCol="1270" anchor="ctr" anchorCtr="0">
            <a:noAutofit/>
          </a:bodyPr>
          <a:lstStyle/>
          <a:p>
            <a:pPr marL="0" lvl="0" indent="0" algn="l" defTabSz="844550">
              <a:lnSpc>
                <a:spcPct val="90000"/>
              </a:lnSpc>
              <a:spcBef>
                <a:spcPts val="0"/>
              </a:spcBef>
              <a:spcAft>
                <a:spcPts val="0"/>
              </a:spcAft>
              <a:buNone/>
              <a:defRPr/>
            </a:pPr>
            <a:r>
              <a:rPr lang="en-GB" sz="1900"/>
              <a:t>Personalised Healthcare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57431733"/>
                                        </p:tgtEl>
                                        <p:attrNameLst>
                                          <p:attrName>style.visibility</p:attrName>
                                        </p:attrNameLst>
                                      </p:cBhvr>
                                      <p:to>
                                        <p:strVal val="visible"/>
                                      </p:to>
                                    </p:set>
                                    <p:animEffect transition="in" filter="fade">
                                      <p:cBhvr>
                                        <p:cTn id="7" dur="500"/>
                                        <p:tgtEl>
                                          <p:spTgt spid="195743173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14494329">
                                            <p:txEl>
                                              <p:pRg st="0" end="0"/>
                                            </p:txEl>
                                          </p:spTgt>
                                        </p:tgtEl>
                                        <p:attrNameLst>
                                          <p:attrName>style.visibility</p:attrName>
                                        </p:attrNameLst>
                                      </p:cBhvr>
                                      <p:to>
                                        <p:strVal val="visible"/>
                                      </p:to>
                                    </p:set>
                                    <p:animEffect transition="in" filter="fade">
                                      <p:cBhvr>
                                        <p:cTn id="12" dur="500"/>
                                        <p:tgtEl>
                                          <p:spTgt spid="1814494329">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882792763"/>
                                        </p:tgtEl>
                                        <p:attrNameLst>
                                          <p:attrName>style.visibility</p:attrName>
                                        </p:attrNameLst>
                                      </p:cBhvr>
                                      <p:to>
                                        <p:strVal val="visible"/>
                                      </p:to>
                                    </p:set>
                                    <p:animEffect transition="in" filter="fade">
                                      <p:cBhvr>
                                        <p:cTn id="17" dur="500"/>
                                        <p:tgtEl>
                                          <p:spTgt spid="1882792763"/>
                                        </p:tgtEl>
                                      </p:cBhvr>
                                    </p:animEffect>
                                  </p:childTnLst>
                                </p:cTn>
                              </p:par>
                              <p:par>
                                <p:cTn id="18" presetID="10" presetClass="entr" presetSubtype="0" fill="hold" nodeType="withEffect">
                                  <p:stCondLst>
                                    <p:cond delay="0"/>
                                  </p:stCondLst>
                                  <p:childTnLst>
                                    <p:set>
                                      <p:cBhvr>
                                        <p:cTn id="19" dur="1" fill="hold">
                                          <p:stCondLst>
                                            <p:cond delay="0"/>
                                          </p:stCondLst>
                                        </p:cTn>
                                        <p:tgtEl>
                                          <p:spTgt spid="1226395754"/>
                                        </p:tgtEl>
                                        <p:attrNameLst>
                                          <p:attrName>style.visibility</p:attrName>
                                        </p:attrNameLst>
                                      </p:cBhvr>
                                      <p:to>
                                        <p:strVal val="visible"/>
                                      </p:to>
                                    </p:set>
                                    <p:animEffect transition="in" filter="fade">
                                      <p:cBhvr>
                                        <p:cTn id="20" dur="500"/>
                                        <p:tgtEl>
                                          <p:spTgt spid="1226395754"/>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73988072"/>
                                        </p:tgtEl>
                                        <p:attrNameLst>
                                          <p:attrName>style.visibility</p:attrName>
                                        </p:attrNameLst>
                                      </p:cBhvr>
                                      <p:to>
                                        <p:strVal val="visible"/>
                                      </p:to>
                                    </p:set>
                                    <p:animEffect transition="in" filter="fade">
                                      <p:cBhvr>
                                        <p:cTn id="25" dur="500"/>
                                        <p:tgtEl>
                                          <p:spTgt spid="373988072"/>
                                        </p:tgtEl>
                                      </p:cBhvr>
                                    </p:animEffect>
                                  </p:childTnLst>
                                </p:cTn>
                              </p:par>
                              <p:par>
                                <p:cTn id="26" presetID="10" presetClass="entr" presetSubtype="0" fill="hold" nodeType="withEffect">
                                  <p:stCondLst>
                                    <p:cond delay="0"/>
                                  </p:stCondLst>
                                  <p:childTnLst>
                                    <p:set>
                                      <p:cBhvr>
                                        <p:cTn id="27" dur="1" fill="hold">
                                          <p:stCondLst>
                                            <p:cond delay="0"/>
                                          </p:stCondLst>
                                        </p:cTn>
                                        <p:tgtEl>
                                          <p:spTgt spid="1012207523"/>
                                        </p:tgtEl>
                                        <p:attrNameLst>
                                          <p:attrName>style.visibility</p:attrName>
                                        </p:attrNameLst>
                                      </p:cBhvr>
                                      <p:to>
                                        <p:strVal val="visible"/>
                                      </p:to>
                                    </p:set>
                                    <p:animEffect transition="in" filter="fade">
                                      <p:cBhvr>
                                        <p:cTn id="28" dur="500"/>
                                        <p:tgtEl>
                                          <p:spTgt spid="101220752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028420323"/>
                                        </p:tgtEl>
                                        <p:attrNameLst>
                                          <p:attrName>style.visibility</p:attrName>
                                        </p:attrNameLst>
                                      </p:cBhvr>
                                      <p:to>
                                        <p:strVal val="visible"/>
                                      </p:to>
                                    </p:set>
                                    <p:animEffect transition="in" filter="fade">
                                      <p:cBhvr>
                                        <p:cTn id="33" dur="500"/>
                                        <p:tgtEl>
                                          <p:spTgt spid="1028420323"/>
                                        </p:tgtEl>
                                      </p:cBhvr>
                                    </p:animEffect>
                                  </p:childTnLst>
                                </p:cTn>
                              </p:par>
                              <p:par>
                                <p:cTn id="34" presetID="10" presetClass="entr" presetSubtype="0" fill="hold" nodeType="withEffect">
                                  <p:stCondLst>
                                    <p:cond delay="0"/>
                                  </p:stCondLst>
                                  <p:childTnLst>
                                    <p:set>
                                      <p:cBhvr>
                                        <p:cTn id="35" dur="1" fill="hold">
                                          <p:stCondLst>
                                            <p:cond delay="0"/>
                                          </p:stCondLst>
                                        </p:cTn>
                                        <p:tgtEl>
                                          <p:spTgt spid="1498810029"/>
                                        </p:tgtEl>
                                        <p:attrNameLst>
                                          <p:attrName>style.visibility</p:attrName>
                                        </p:attrNameLst>
                                      </p:cBhvr>
                                      <p:to>
                                        <p:strVal val="visible"/>
                                      </p:to>
                                    </p:set>
                                    <p:animEffect transition="in" filter="fade">
                                      <p:cBhvr>
                                        <p:cTn id="36" dur="500"/>
                                        <p:tgtEl>
                                          <p:spTgt spid="14988100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57431733" grpId="0" animBg="1"/>
      <p:bldP spid="1882792763" grpId="0" animBg="1"/>
      <p:bldP spid="373988072" grpId="0" animBg="1"/>
      <p:bldP spid="1028420323"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4545818" name="Title 1"/>
          <p:cNvSpPr>
            <a:spLocks noGrp="1"/>
          </p:cNvSpPr>
          <p:nvPr>
            <p:ph type="title"/>
          </p:nvPr>
        </p:nvSpPr>
        <p:spPr bwMode="auto">
          <a:xfrm>
            <a:off x="298515" y="1420926"/>
            <a:ext cx="11594969" cy="1325563"/>
          </a:xfrm>
        </p:spPr>
        <p:txBody>
          <a:bodyPr anchor="ctr">
            <a:normAutofit/>
          </a:bodyPr>
          <a:lstStyle/>
          <a:p>
            <a:pPr algn="ctr">
              <a:defRPr/>
            </a:pPr>
            <a:r>
              <a:rPr lang="en-GB" b="1">
                <a:latin typeface="+mn-lt"/>
              </a:rPr>
              <a:t>Future Impact of Digital Innovation on </a:t>
            </a:r>
            <a:br>
              <a:rPr lang="en-GB" b="1">
                <a:latin typeface="+mn-lt"/>
              </a:rPr>
            </a:br>
            <a:r>
              <a:rPr lang="en-GB" b="1">
                <a:latin typeface="+mn-lt"/>
              </a:rPr>
              <a:t>Public Health</a:t>
            </a:r>
            <a:endParaRPr/>
          </a:p>
        </p:txBody>
      </p:sp>
      <p:sp>
        <p:nvSpPr>
          <p:cNvPr id="204596185" name="Freeform: Shape 5"/>
          <p:cNvSpPr/>
          <p:nvPr/>
        </p:nvSpPr>
        <p:spPr bwMode="auto">
          <a:xfrm>
            <a:off x="367532"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Widespread Adoption of AI &amp; Predictive Analytics</a:t>
            </a:r>
            <a:endParaRPr/>
          </a:p>
        </p:txBody>
      </p:sp>
      <p:sp>
        <p:nvSpPr>
          <p:cNvPr id="1616671545" name="Freeform: Shape 6"/>
          <p:cNvSpPr/>
          <p:nvPr/>
        </p:nvSpPr>
        <p:spPr bwMode="auto">
          <a:xfrm>
            <a:off x="367532"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Predictive Healthcare</a:t>
            </a:r>
            <a:endParaRPr/>
          </a:p>
          <a:p>
            <a:pPr marL="171450" lvl="1" indent="-171450" algn="l" defTabSz="711200">
              <a:lnSpc>
                <a:spcPct val="90000"/>
              </a:lnSpc>
              <a:spcBef>
                <a:spcPts val="0"/>
              </a:spcBef>
              <a:spcAft>
                <a:spcPts val="0"/>
              </a:spcAft>
              <a:buChar char="•"/>
              <a:defRPr/>
            </a:pPr>
            <a:r>
              <a:rPr lang="en-GB" sz="2400"/>
              <a:t>Preventive Health Measures</a:t>
            </a:r>
            <a:endParaRPr/>
          </a:p>
        </p:txBody>
      </p:sp>
      <p:sp>
        <p:nvSpPr>
          <p:cNvPr id="1042540905" name="Freeform: Shape 7"/>
          <p:cNvSpPr/>
          <p:nvPr/>
        </p:nvSpPr>
        <p:spPr bwMode="auto">
          <a:xfrm>
            <a:off x="2742516"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Expansion of Remote Monitoring &amp; Telemedicine</a:t>
            </a:r>
            <a:endParaRPr/>
          </a:p>
        </p:txBody>
      </p:sp>
      <p:sp>
        <p:nvSpPr>
          <p:cNvPr id="907411573" name="Freeform: Shape 8"/>
          <p:cNvSpPr/>
          <p:nvPr/>
        </p:nvSpPr>
        <p:spPr bwMode="auto">
          <a:xfrm>
            <a:off x="2742516"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Continuous Health Monitoring</a:t>
            </a:r>
            <a:endParaRPr/>
          </a:p>
          <a:p>
            <a:pPr marL="171450" lvl="1" indent="-171450" algn="l" defTabSz="711200">
              <a:lnSpc>
                <a:spcPct val="90000"/>
              </a:lnSpc>
              <a:spcBef>
                <a:spcPts val="0"/>
              </a:spcBef>
              <a:spcAft>
                <a:spcPts val="0"/>
              </a:spcAft>
              <a:buChar char="•"/>
              <a:defRPr/>
            </a:pPr>
            <a:r>
              <a:rPr lang="en-GB" sz="2400"/>
              <a:t>Telemedicine Beyond Consultations</a:t>
            </a:r>
            <a:endParaRPr/>
          </a:p>
        </p:txBody>
      </p:sp>
      <p:sp>
        <p:nvSpPr>
          <p:cNvPr id="764577869" name="Freeform: Shape 9"/>
          <p:cNvSpPr/>
          <p:nvPr/>
        </p:nvSpPr>
        <p:spPr bwMode="auto">
          <a:xfrm>
            <a:off x="5117499"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Empowerment through Digital Self-Care Tools</a:t>
            </a:r>
            <a:endParaRPr/>
          </a:p>
        </p:txBody>
      </p:sp>
      <p:sp>
        <p:nvSpPr>
          <p:cNvPr id="743044844" name="Freeform: Shape 10"/>
          <p:cNvSpPr/>
          <p:nvPr/>
        </p:nvSpPr>
        <p:spPr bwMode="auto">
          <a:xfrm>
            <a:off x="5117499"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Data Security and Privacy</a:t>
            </a:r>
            <a:endParaRPr/>
          </a:p>
          <a:p>
            <a:pPr marL="171450" lvl="1" indent="-171450" algn="l" defTabSz="711200">
              <a:lnSpc>
                <a:spcPct val="90000"/>
              </a:lnSpc>
              <a:spcBef>
                <a:spcPts val="0"/>
              </a:spcBef>
              <a:spcAft>
                <a:spcPts val="0"/>
              </a:spcAft>
              <a:buChar char="•"/>
              <a:defRPr/>
            </a:pPr>
            <a:r>
              <a:rPr lang="en-GB" sz="2400"/>
              <a:t>Advanced Health Apps</a:t>
            </a:r>
            <a:endParaRPr/>
          </a:p>
          <a:p>
            <a:pPr marL="171450" lvl="1" indent="-171450" algn="l" defTabSz="711200">
              <a:lnSpc>
                <a:spcPct val="90000"/>
              </a:lnSpc>
              <a:spcBef>
                <a:spcPts val="0"/>
              </a:spcBef>
              <a:spcAft>
                <a:spcPts val="0"/>
              </a:spcAft>
              <a:buChar char="•"/>
              <a:defRPr/>
            </a:pPr>
            <a:r>
              <a:rPr lang="en-GB" sz="2400"/>
              <a:t>Digital Therapeutics</a:t>
            </a:r>
            <a:endParaRPr/>
          </a:p>
        </p:txBody>
      </p:sp>
      <p:sp>
        <p:nvSpPr>
          <p:cNvPr id="2062705702" name="Freeform: Shape 11"/>
          <p:cNvSpPr/>
          <p:nvPr/>
        </p:nvSpPr>
        <p:spPr bwMode="auto">
          <a:xfrm>
            <a:off x="7492482"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Improved Health Equity through Technology</a:t>
            </a:r>
            <a:endParaRPr/>
          </a:p>
        </p:txBody>
      </p:sp>
      <p:sp>
        <p:nvSpPr>
          <p:cNvPr id="316111388" name="Freeform: Shape 12"/>
          <p:cNvSpPr/>
          <p:nvPr/>
        </p:nvSpPr>
        <p:spPr bwMode="auto">
          <a:xfrm>
            <a:off x="7492482"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Reducing Health Disparities</a:t>
            </a:r>
            <a:endParaRPr/>
          </a:p>
          <a:p>
            <a:pPr marL="171450" lvl="1" indent="-171450" algn="l" defTabSz="711200">
              <a:lnSpc>
                <a:spcPct val="90000"/>
              </a:lnSpc>
              <a:spcBef>
                <a:spcPts val="0"/>
              </a:spcBef>
              <a:spcAft>
                <a:spcPts val="0"/>
              </a:spcAft>
              <a:buChar char="•"/>
              <a:defRPr/>
            </a:pPr>
            <a:r>
              <a:rPr lang="en-GB" sz="2400"/>
              <a:t>Targeted Public Health Interventions</a:t>
            </a:r>
            <a:endParaRPr/>
          </a:p>
        </p:txBody>
      </p:sp>
      <p:sp>
        <p:nvSpPr>
          <p:cNvPr id="1067882378" name="Freeform: Shape 13"/>
          <p:cNvSpPr/>
          <p:nvPr/>
        </p:nvSpPr>
        <p:spPr bwMode="auto">
          <a:xfrm>
            <a:off x="9867465" y="2746489"/>
            <a:ext cx="2083318" cy="1354645"/>
          </a:xfrm>
          <a:custGeom>
            <a:avLst/>
            <a:gdLst>
              <a:gd name="connsiteX0" fmla="*/ 0 w 2083470"/>
              <a:gd name="connsiteY0" fmla="*/ 0 h 810101"/>
              <a:gd name="connsiteX1" fmla="*/ 2083470 w 2083470"/>
              <a:gd name="connsiteY1" fmla="*/ 0 h 810101"/>
              <a:gd name="connsiteX2" fmla="*/ 2083470 w 2083470"/>
              <a:gd name="connsiteY2" fmla="*/ 810101 h 810101"/>
              <a:gd name="connsiteX3" fmla="*/ 0 w 2083470"/>
              <a:gd name="connsiteY3" fmla="*/ 810101 h 810101"/>
              <a:gd name="connsiteX4" fmla="*/ 0 w 2083470"/>
              <a:gd name="connsiteY4" fmla="*/ 0 h 8101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810101" extrusionOk="0">
                <a:moveTo>
                  <a:pt x="0" y="0"/>
                </a:moveTo>
                <a:lnTo>
                  <a:pt x="2083470" y="0"/>
                </a:lnTo>
                <a:lnTo>
                  <a:pt x="2083470" y="810101"/>
                </a:lnTo>
                <a:lnTo>
                  <a:pt x="0" y="810101"/>
                </a:lnTo>
                <a:lnTo>
                  <a:pt x="0" y="0"/>
                </a:lnTo>
                <a:close/>
              </a:path>
            </a:pathLst>
          </a:custGeom>
        </p:spPr>
        <p:style>
          <a:lnRef idx="2">
            <a:schemeClr val="accent2">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3792" tIns="65024" rIns="113792" bIns="65024" numCol="1" spcCol="1270" anchor="ctr" anchorCtr="0">
            <a:noAutofit/>
          </a:bodyPr>
          <a:lstStyle/>
          <a:p>
            <a:pPr marL="0" lvl="0" indent="0" algn="ctr" defTabSz="711200">
              <a:lnSpc>
                <a:spcPct val="90000"/>
              </a:lnSpc>
              <a:spcBef>
                <a:spcPts val="0"/>
              </a:spcBef>
              <a:spcAft>
                <a:spcPts val="0"/>
              </a:spcAft>
              <a:buNone/>
              <a:defRPr/>
            </a:pPr>
            <a:r>
              <a:rPr lang="en-GB" sz="2400" b="1"/>
              <a:t>Ethical and Regulatory Challenges</a:t>
            </a:r>
            <a:endParaRPr/>
          </a:p>
        </p:txBody>
      </p:sp>
      <p:sp>
        <p:nvSpPr>
          <p:cNvPr id="1743112557" name="Freeform: Shape 14"/>
          <p:cNvSpPr/>
          <p:nvPr/>
        </p:nvSpPr>
        <p:spPr bwMode="auto">
          <a:xfrm>
            <a:off x="9867465" y="4101135"/>
            <a:ext cx="2083318" cy="2316534"/>
          </a:xfrm>
          <a:custGeom>
            <a:avLst/>
            <a:gdLst>
              <a:gd name="connsiteX0" fmla="*/ 0 w 2083470"/>
              <a:gd name="connsiteY0" fmla="*/ 0 h 1684443"/>
              <a:gd name="connsiteX1" fmla="*/ 2083470 w 2083470"/>
              <a:gd name="connsiteY1" fmla="*/ 0 h 1684443"/>
              <a:gd name="connsiteX2" fmla="*/ 2083470 w 2083470"/>
              <a:gd name="connsiteY2" fmla="*/ 1684443 h 1684443"/>
              <a:gd name="connsiteX3" fmla="*/ 0 w 2083470"/>
              <a:gd name="connsiteY3" fmla="*/ 1684443 h 1684443"/>
              <a:gd name="connsiteX4" fmla="*/ 0 w 2083470"/>
              <a:gd name="connsiteY4" fmla="*/ 0 h 168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3470" h="1684443" extrusionOk="0">
                <a:moveTo>
                  <a:pt x="0" y="0"/>
                </a:moveTo>
                <a:lnTo>
                  <a:pt x="2083470" y="0"/>
                </a:lnTo>
                <a:lnTo>
                  <a:pt x="2083470" y="1684443"/>
                </a:lnTo>
                <a:lnTo>
                  <a:pt x="0" y="1684443"/>
                </a:lnTo>
                <a:lnTo>
                  <a:pt x="0" y="0"/>
                </a:lnTo>
                <a:close/>
              </a:path>
            </a:pathLst>
          </a:custGeom>
        </p:spPr>
        <p:style>
          <a:lnRef idx="2">
            <a:schemeClr val="accent2">
              <a:alpha val="90000"/>
              <a:tint val="40000"/>
              <a:hueOff val="0"/>
              <a:satOff val="0"/>
              <a:lumOff val="0"/>
              <a:alphaOff val="0"/>
            </a:schemeClr>
          </a:lnRef>
          <a:fillRef idx="1">
            <a:schemeClr val="accent2">
              <a:alpha val="90000"/>
              <a:tint val="40000"/>
              <a:hueOff val="0"/>
              <a:satOff val="0"/>
              <a:lumOff val="0"/>
              <a:alphaOff val="0"/>
            </a:schemeClr>
          </a:fillRef>
          <a:effectRef idx="0">
            <a:schemeClr val="accent2">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85344" tIns="85344" rIns="113792" bIns="128016" numCol="1" spcCol="1270" anchor="t" anchorCtr="0">
            <a:noAutofit/>
          </a:bodyPr>
          <a:lstStyle/>
          <a:p>
            <a:pPr marL="171450" lvl="1" indent="-171450" algn="l" defTabSz="711200">
              <a:lnSpc>
                <a:spcPct val="90000"/>
              </a:lnSpc>
              <a:spcBef>
                <a:spcPts val="0"/>
              </a:spcBef>
              <a:spcAft>
                <a:spcPts val="0"/>
              </a:spcAft>
              <a:buChar char="•"/>
              <a:defRPr/>
            </a:pPr>
            <a:r>
              <a:rPr lang="en-GB" sz="2400"/>
              <a:t>Data Security and Privacy</a:t>
            </a:r>
            <a:endParaRPr/>
          </a:p>
          <a:p>
            <a:pPr marL="171450" lvl="1" indent="-171450" algn="l" defTabSz="711200">
              <a:lnSpc>
                <a:spcPct val="90000"/>
              </a:lnSpc>
              <a:spcBef>
                <a:spcPts val="0"/>
              </a:spcBef>
              <a:spcAft>
                <a:spcPts val="0"/>
              </a:spcAft>
              <a:buChar char="•"/>
              <a:defRPr/>
            </a:pPr>
            <a:r>
              <a:rPr lang="en-GB" sz="2400"/>
              <a:t>Regulation of Digital Health Tools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04596185"/>
                                        </p:tgtEl>
                                        <p:attrNameLst>
                                          <p:attrName>style.visibility</p:attrName>
                                        </p:attrNameLst>
                                      </p:cBhvr>
                                      <p:to>
                                        <p:strVal val="visible"/>
                                      </p:to>
                                    </p:set>
                                    <p:animEffect transition="in" filter="fade">
                                      <p:cBhvr>
                                        <p:cTn id="7" dur="500"/>
                                        <p:tgtEl>
                                          <p:spTgt spid="20459618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616671545"/>
                                        </p:tgtEl>
                                        <p:attrNameLst>
                                          <p:attrName>style.visibility</p:attrName>
                                        </p:attrNameLst>
                                      </p:cBhvr>
                                      <p:to>
                                        <p:strVal val="visible"/>
                                      </p:to>
                                    </p:set>
                                    <p:animEffect transition="in" filter="fade">
                                      <p:cBhvr>
                                        <p:cTn id="10" dur="500"/>
                                        <p:tgtEl>
                                          <p:spTgt spid="161667154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042540905"/>
                                        </p:tgtEl>
                                        <p:attrNameLst>
                                          <p:attrName>style.visibility</p:attrName>
                                        </p:attrNameLst>
                                      </p:cBhvr>
                                      <p:to>
                                        <p:strVal val="visible"/>
                                      </p:to>
                                    </p:set>
                                    <p:animEffect transition="in" filter="fade">
                                      <p:cBhvr>
                                        <p:cTn id="15" dur="500"/>
                                        <p:tgtEl>
                                          <p:spTgt spid="104254090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907411573"/>
                                        </p:tgtEl>
                                        <p:attrNameLst>
                                          <p:attrName>style.visibility</p:attrName>
                                        </p:attrNameLst>
                                      </p:cBhvr>
                                      <p:to>
                                        <p:strVal val="visible"/>
                                      </p:to>
                                    </p:set>
                                    <p:animEffect transition="in" filter="fade">
                                      <p:cBhvr>
                                        <p:cTn id="18" dur="500"/>
                                        <p:tgtEl>
                                          <p:spTgt spid="90741157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64577869"/>
                                        </p:tgtEl>
                                        <p:attrNameLst>
                                          <p:attrName>style.visibility</p:attrName>
                                        </p:attrNameLst>
                                      </p:cBhvr>
                                      <p:to>
                                        <p:strVal val="visible"/>
                                      </p:to>
                                    </p:set>
                                    <p:animEffect transition="in" filter="fade">
                                      <p:cBhvr>
                                        <p:cTn id="23" dur="500"/>
                                        <p:tgtEl>
                                          <p:spTgt spid="764577869"/>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43044844"/>
                                        </p:tgtEl>
                                        <p:attrNameLst>
                                          <p:attrName>style.visibility</p:attrName>
                                        </p:attrNameLst>
                                      </p:cBhvr>
                                      <p:to>
                                        <p:strVal val="visible"/>
                                      </p:to>
                                    </p:set>
                                    <p:animEffect transition="in" filter="fade">
                                      <p:cBhvr>
                                        <p:cTn id="26" dur="500"/>
                                        <p:tgtEl>
                                          <p:spTgt spid="74304484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2062705702"/>
                                        </p:tgtEl>
                                        <p:attrNameLst>
                                          <p:attrName>style.visibility</p:attrName>
                                        </p:attrNameLst>
                                      </p:cBhvr>
                                      <p:to>
                                        <p:strVal val="visible"/>
                                      </p:to>
                                    </p:set>
                                    <p:animEffect transition="in" filter="fade">
                                      <p:cBhvr>
                                        <p:cTn id="31" dur="500"/>
                                        <p:tgtEl>
                                          <p:spTgt spid="2062705702"/>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16111388"/>
                                        </p:tgtEl>
                                        <p:attrNameLst>
                                          <p:attrName>style.visibility</p:attrName>
                                        </p:attrNameLst>
                                      </p:cBhvr>
                                      <p:to>
                                        <p:strVal val="visible"/>
                                      </p:to>
                                    </p:set>
                                    <p:animEffect transition="in" filter="fade">
                                      <p:cBhvr>
                                        <p:cTn id="34" dur="500"/>
                                        <p:tgtEl>
                                          <p:spTgt spid="316111388"/>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067882378"/>
                                        </p:tgtEl>
                                        <p:attrNameLst>
                                          <p:attrName>style.visibility</p:attrName>
                                        </p:attrNameLst>
                                      </p:cBhvr>
                                      <p:to>
                                        <p:strVal val="visible"/>
                                      </p:to>
                                    </p:set>
                                    <p:animEffect transition="in" filter="fade">
                                      <p:cBhvr>
                                        <p:cTn id="39" dur="500"/>
                                        <p:tgtEl>
                                          <p:spTgt spid="1067882378"/>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43112557"/>
                                        </p:tgtEl>
                                        <p:attrNameLst>
                                          <p:attrName>style.visibility</p:attrName>
                                        </p:attrNameLst>
                                      </p:cBhvr>
                                      <p:to>
                                        <p:strVal val="visible"/>
                                      </p:to>
                                    </p:set>
                                    <p:animEffect transition="in" filter="fade">
                                      <p:cBhvr>
                                        <p:cTn id="42" dur="500"/>
                                        <p:tgtEl>
                                          <p:spTgt spid="17431125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4596185" grpId="0" animBg="1"/>
      <p:bldP spid="1616671545" grpId="0" animBg="1"/>
      <p:bldP spid="1042540905" grpId="0" animBg="1"/>
      <p:bldP spid="907411573" grpId="0" animBg="1"/>
      <p:bldP spid="764577869" grpId="0" animBg="1"/>
      <p:bldP spid="743044844" grpId="0" animBg="1"/>
      <p:bldP spid="2062705702" grpId="0" animBg="1"/>
      <p:bldP spid="316111388" grpId="0" animBg="1"/>
      <p:bldP spid="1067882378" grpId="0" animBg="1"/>
      <p:bldP spid="1743112557"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350233499" name="Picture 2" descr="How does Oxevision work?"/>
          <p:cNvPicPr>
            <a:picLocks noChangeAspect="1" noChangeArrowheads="1"/>
          </p:cNvPicPr>
          <p:nvPr/>
        </p:nvPicPr>
        <p:blipFill rotWithShape="1">
          <a:blip r:embed="rId3">
            <a:alphaModFix amt="50000"/>
          </a:blip>
          <a:stretch/>
        </p:blipFill>
        <p:spPr bwMode="auto">
          <a:xfrm>
            <a:off x="3222507" y="897256"/>
            <a:ext cx="7348011" cy="3863631"/>
          </a:xfrm>
          <a:prstGeom prst="rect">
            <a:avLst/>
          </a:prstGeom>
          <a:noFill/>
        </p:spPr>
      </p:pic>
      <p:sp>
        <p:nvSpPr>
          <p:cNvPr id="116585710" name="Freeform: Shape 3"/>
          <p:cNvSpPr/>
          <p:nvPr/>
        </p:nvSpPr>
        <p:spPr bwMode="auto">
          <a:xfrm>
            <a:off x="7238432" y="3825726"/>
            <a:ext cx="4404256" cy="3032272"/>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7200"/>
              <a:t>Oxevision</a:t>
            </a:r>
            <a:endParaRPr/>
          </a:p>
        </p:txBody>
      </p:sp>
      <p:sp>
        <p:nvSpPr>
          <p:cNvPr id="2067202511" name="TextBox 5"/>
          <p:cNvSpPr txBox="1"/>
          <p:nvPr/>
        </p:nvSpPr>
        <p:spPr bwMode="auto">
          <a:xfrm>
            <a:off x="251460" y="5543550"/>
            <a:ext cx="2366730" cy="579479"/>
          </a:xfrm>
          <a:prstGeom prst="rect">
            <a:avLst/>
          </a:prstGeom>
          <a:noFill/>
          <a:ln w="57150">
            <a:solidFill>
              <a:schemeClr val="bg1"/>
            </a:solidFill>
          </a:ln>
        </p:spPr>
        <p:txBody>
          <a:bodyPr wrap="square" rtlCol="0">
            <a:spAutoFit/>
          </a:bodyPr>
          <a:lstStyle/>
          <a:p>
            <a:pPr>
              <a:defRPr/>
            </a:pPr>
            <a:r>
              <a:rPr lang="en-GB" sz="3200">
                <a:solidFill>
                  <a:schemeClr val="bg1"/>
                </a:solidFill>
              </a:rPr>
              <a:t>Innovation </a:t>
            </a:r>
            <a:r>
              <a:rPr lang="en" sz="3200">
                <a:solidFill>
                  <a:schemeClr val="bg1"/>
                </a:solidFill>
              </a:rPr>
              <a:t>1</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93789836" name="Title 1"/>
          <p:cNvSpPr>
            <a:spLocks noGrp="1"/>
          </p:cNvSpPr>
          <p:nvPr>
            <p:ph type="title"/>
          </p:nvPr>
        </p:nvSpPr>
        <p:spPr bwMode="auto">
          <a:xfrm>
            <a:off x="3248024" y="674808"/>
            <a:ext cx="8648601" cy="1306800"/>
          </a:xfrm>
        </p:spPr>
        <p:txBody>
          <a:bodyPr>
            <a:normAutofit fontScale="90000"/>
          </a:bodyPr>
          <a:lstStyle/>
          <a:p>
            <a:pPr>
              <a:defRPr/>
            </a:pPr>
            <a:r>
              <a:rPr lang="en-GB" sz="2400">
                <a:latin typeface="Arial"/>
                <a:cs typeface="Arial"/>
              </a:rPr>
              <a:t>Oxevision is a digital platform that plays a significant role in enhancing the working conditions and effectiveness of healthcare staff, particularly in mental health and hospital settings. Here are the key ways Oxevision impacts the health and care </a:t>
            </a:r>
            <a:r>
              <a:rPr lang="en-GB" sz="2400" b="1">
                <a:latin typeface="Arial"/>
                <a:cs typeface="Arial"/>
              </a:rPr>
              <a:t>workforce</a:t>
            </a:r>
            <a:r>
              <a:rPr lang="en-GB" sz="2400">
                <a:latin typeface="Arial"/>
                <a:cs typeface="Arial"/>
              </a:rPr>
              <a:t>:</a:t>
            </a:r>
            <a:endParaRPr/>
          </a:p>
        </p:txBody>
      </p:sp>
      <p:sp>
        <p:nvSpPr>
          <p:cNvPr id="895636012" name="Rectangle 6"/>
          <p:cNvSpPr/>
          <p:nvPr/>
        </p:nvSpPr>
        <p:spPr bwMode="auto">
          <a:xfrm>
            <a:off x="3248024" y="272273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63603443" name="Freeform: Shape 7"/>
          <p:cNvSpPr/>
          <p:nvPr/>
        </p:nvSpPr>
        <p:spPr bwMode="auto">
          <a:xfrm>
            <a:off x="3580921" y="2549834"/>
            <a:ext cx="5654514" cy="67130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Supports non-contact monitoring of movement, pulse and respiratory rate</a:t>
            </a:r>
            <a:endParaRPr lang="en-US" dirty="0"/>
          </a:p>
        </p:txBody>
      </p:sp>
      <p:sp>
        <p:nvSpPr>
          <p:cNvPr id="529159857" name="Rectangle 8"/>
          <p:cNvSpPr/>
          <p:nvPr/>
        </p:nvSpPr>
        <p:spPr bwMode="auto">
          <a:xfrm>
            <a:off x="3237864" y="337953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79317468" name="Freeform: Shape 9"/>
          <p:cNvSpPr/>
          <p:nvPr/>
        </p:nvSpPr>
        <p:spPr bwMode="auto">
          <a:xfrm>
            <a:off x="3591082" y="3257434"/>
            <a:ext cx="5654516" cy="67130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defRPr/>
            </a:pPr>
            <a:r>
              <a:rPr lang="en-GB" sz="2000" dirty="0">
                <a:ea typeface="+mn-lt"/>
                <a:cs typeface="+mn-lt"/>
              </a:rPr>
              <a:t>Can provide additional information to support clinical observations</a:t>
            </a:r>
            <a:endParaRPr lang="en-US" dirty="0"/>
          </a:p>
        </p:txBody>
      </p:sp>
      <p:sp>
        <p:nvSpPr>
          <p:cNvPr id="586747743" name="Rectangle 10"/>
          <p:cNvSpPr/>
          <p:nvPr/>
        </p:nvSpPr>
        <p:spPr bwMode="auto">
          <a:xfrm>
            <a:off x="3237864" y="419889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10028415" name="Freeform: Shape 11"/>
          <p:cNvSpPr/>
          <p:nvPr/>
        </p:nvSpPr>
        <p:spPr bwMode="auto">
          <a:xfrm>
            <a:off x="3591082" y="3965034"/>
            <a:ext cx="5654516" cy="74242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Requires staff training and appropriate clinical judgement</a:t>
            </a:r>
            <a:endParaRPr lang="en-US" dirty="0"/>
          </a:p>
        </p:txBody>
      </p:sp>
      <p:sp>
        <p:nvSpPr>
          <p:cNvPr id="209202520" name="Rectangle 12"/>
          <p:cNvSpPr/>
          <p:nvPr/>
        </p:nvSpPr>
        <p:spPr bwMode="auto">
          <a:xfrm>
            <a:off x="3248024" y="498777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53099105" name="Freeform: Shape 13"/>
          <p:cNvSpPr/>
          <p:nvPr/>
        </p:nvSpPr>
        <p:spPr bwMode="auto">
          <a:xfrm>
            <a:off x="3580921" y="4784394"/>
            <a:ext cx="5654516" cy="60018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Should complement rather than replace therapeutic contact</a:t>
            </a:r>
            <a:endParaRPr lang="en-US" dirty="0"/>
          </a:p>
        </p:txBody>
      </p:sp>
      <p:sp>
        <p:nvSpPr>
          <p:cNvPr id="1128956974" name="Rectangle 14"/>
          <p:cNvSpPr/>
          <p:nvPr/>
        </p:nvSpPr>
        <p:spPr bwMode="auto">
          <a:xfrm>
            <a:off x="3237864" y="5675057"/>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576080244" name="Freeform: Shape 15"/>
          <p:cNvSpPr/>
          <p:nvPr/>
        </p:nvSpPr>
        <p:spPr bwMode="auto">
          <a:xfrm>
            <a:off x="3591082" y="5451354"/>
            <a:ext cx="5654513" cy="62050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Raises consent, privacy, human-rights and data-governance considerations</a:t>
            </a:r>
            <a:endParaRPr lang="en-US" dirty="0"/>
          </a:p>
        </p:txBody>
      </p:sp>
      <p:sp>
        <p:nvSpPr>
          <p:cNvPr id="1608530422" name="Rectangle 16"/>
          <p:cNvSpPr/>
          <p:nvPr/>
        </p:nvSpPr>
        <p:spPr bwMode="auto">
          <a:xfrm>
            <a:off x="3258184" y="6382658"/>
            <a:ext cx="7470775" cy="3996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2021311473" name="Freeform: Shape 17"/>
          <p:cNvSpPr/>
          <p:nvPr/>
        </p:nvSpPr>
        <p:spPr bwMode="auto">
          <a:xfrm>
            <a:off x="3591082" y="6118314"/>
            <a:ext cx="5654513" cy="559542"/>
          </a:xfrm>
          <a:custGeom>
            <a:avLst/>
            <a:gdLst>
              <a:gd name="connsiteX0" fmla="*/ 0 w 4802822"/>
              <a:gd name="connsiteY0" fmla="*/ 49201 h 295200"/>
              <a:gd name="connsiteX1" fmla="*/ 49201 w 4802822"/>
              <a:gd name="connsiteY1" fmla="*/ 0 h 295200"/>
              <a:gd name="connsiteX2" fmla="*/ 4753621 w 4802822"/>
              <a:gd name="connsiteY2" fmla="*/ 0 h 295200"/>
              <a:gd name="connsiteX3" fmla="*/ 4802822 w 4802822"/>
              <a:gd name="connsiteY3" fmla="*/ 49201 h 295200"/>
              <a:gd name="connsiteX4" fmla="*/ 4802822 w 4802822"/>
              <a:gd name="connsiteY4" fmla="*/ 245999 h 295200"/>
              <a:gd name="connsiteX5" fmla="*/ 4753621 w 4802822"/>
              <a:gd name="connsiteY5" fmla="*/ 295200 h 295200"/>
              <a:gd name="connsiteX6" fmla="*/ 49201 w 4802822"/>
              <a:gd name="connsiteY6" fmla="*/ 295200 h 295200"/>
              <a:gd name="connsiteX7" fmla="*/ 0 w 4802822"/>
              <a:gd name="connsiteY7" fmla="*/ 245999 h 295200"/>
              <a:gd name="connsiteX8" fmla="*/ 0 w 4802822"/>
              <a:gd name="connsiteY8" fmla="*/ 49201 h 29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2822" h="295200" extrusionOk="0">
                <a:moveTo>
                  <a:pt x="0" y="49201"/>
                </a:moveTo>
                <a:cubicBezTo>
                  <a:pt x="0" y="22028"/>
                  <a:pt x="22028" y="0"/>
                  <a:pt x="49201" y="0"/>
                </a:cubicBezTo>
                <a:lnTo>
                  <a:pt x="4753621" y="0"/>
                </a:lnTo>
                <a:cubicBezTo>
                  <a:pt x="4780794" y="0"/>
                  <a:pt x="4802822" y="22028"/>
                  <a:pt x="4802822" y="49201"/>
                </a:cubicBezTo>
                <a:lnTo>
                  <a:pt x="4802822" y="245999"/>
                </a:lnTo>
                <a:cubicBezTo>
                  <a:pt x="4802822" y="273172"/>
                  <a:pt x="4780794" y="295200"/>
                  <a:pt x="4753621" y="295200"/>
                </a:cubicBezTo>
                <a:lnTo>
                  <a:pt x="49201" y="295200"/>
                </a:lnTo>
                <a:cubicBezTo>
                  <a:pt x="22028" y="295200"/>
                  <a:pt x="0" y="273172"/>
                  <a:pt x="0" y="245999"/>
                </a:cubicBezTo>
                <a:lnTo>
                  <a:pt x="0" y="492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95944" tIns="14409" rIns="195944" bIns="14409" numCol="1" spcCol="1269" anchor="ctr" anchorCtr="0">
            <a:noAutofit/>
          </a:bodyPr>
          <a:lstStyle/>
          <a:p>
            <a:pPr defTabSz="444499">
              <a:lnSpc>
                <a:spcPct val="90000"/>
              </a:lnSpc>
              <a:defRPr/>
            </a:pPr>
            <a:r>
              <a:rPr lang="en-GB" sz="2000" dirty="0">
                <a:ea typeface="+mn-lt"/>
                <a:cs typeface="+mn-lt"/>
              </a:rPr>
              <a:t>Evidence of improvements in safety, workload and costs remains uncertain</a:t>
            </a:r>
            <a:endParaRPr lang="en-US" dirty="0">
              <a:ea typeface="+mn-lt"/>
              <a:cs typeface="+mn-lt"/>
            </a:endParaRPr>
          </a:p>
        </p:txBody>
      </p:sp>
      <p:sp>
        <p:nvSpPr>
          <p:cNvPr id="2026753968" name="Freeform: Shape 3"/>
          <p:cNvSpPr/>
          <p:nvPr/>
        </p:nvSpPr>
        <p:spPr bwMode="auto">
          <a:xfrm>
            <a:off x="0" y="1268730"/>
            <a:ext cx="2526030" cy="192806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4400"/>
              <a:t>Oxevision</a:t>
            </a:r>
            <a:endParaRPr/>
          </a:p>
        </p:txBody>
      </p:sp>
      <p:pic>
        <p:nvPicPr>
          <p:cNvPr id="1922302204" name="Picture 2" descr="How does Oxevision work?"/>
          <p:cNvPicPr>
            <a:picLocks noChangeAspect="1" noChangeArrowheads="1"/>
          </p:cNvPicPr>
          <p:nvPr/>
        </p:nvPicPr>
        <p:blipFill rotWithShape="1">
          <a:blip r:embed="rId3"/>
          <a:stretch/>
        </p:blipFill>
        <p:spPr bwMode="auto">
          <a:xfrm>
            <a:off x="123745" y="3588329"/>
            <a:ext cx="2952749" cy="155257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95636012"/>
                                        </p:tgtEl>
                                        <p:attrNameLst>
                                          <p:attrName>style.visibility</p:attrName>
                                        </p:attrNameLst>
                                      </p:cBhvr>
                                      <p:to>
                                        <p:strVal val="visible"/>
                                      </p:to>
                                    </p:set>
                                    <p:animEffect transition="in" filter="fade">
                                      <p:cBhvr>
                                        <p:cTn id="7" dur="500"/>
                                        <p:tgtEl>
                                          <p:spTgt spid="8956360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63603443"/>
                                        </p:tgtEl>
                                        <p:attrNameLst>
                                          <p:attrName>style.visibility</p:attrName>
                                        </p:attrNameLst>
                                      </p:cBhvr>
                                      <p:to>
                                        <p:strVal val="visible"/>
                                      </p:to>
                                    </p:set>
                                    <p:animEffect transition="in" filter="fade">
                                      <p:cBhvr>
                                        <p:cTn id="10" dur="500"/>
                                        <p:tgtEl>
                                          <p:spTgt spid="116360344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529159857"/>
                                        </p:tgtEl>
                                        <p:attrNameLst>
                                          <p:attrName>style.visibility</p:attrName>
                                        </p:attrNameLst>
                                      </p:cBhvr>
                                      <p:to>
                                        <p:strVal val="visible"/>
                                      </p:to>
                                    </p:set>
                                    <p:animEffect transition="in" filter="fade">
                                      <p:cBhvr>
                                        <p:cTn id="15" dur="500"/>
                                        <p:tgtEl>
                                          <p:spTgt spid="529159857"/>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379317468"/>
                                        </p:tgtEl>
                                        <p:attrNameLst>
                                          <p:attrName>style.visibility</p:attrName>
                                        </p:attrNameLst>
                                      </p:cBhvr>
                                      <p:to>
                                        <p:strVal val="visible"/>
                                      </p:to>
                                    </p:set>
                                    <p:animEffect transition="in" filter="fade">
                                      <p:cBhvr>
                                        <p:cTn id="18" dur="500"/>
                                        <p:tgtEl>
                                          <p:spTgt spid="137931746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86747743"/>
                                        </p:tgtEl>
                                        <p:attrNameLst>
                                          <p:attrName>style.visibility</p:attrName>
                                        </p:attrNameLst>
                                      </p:cBhvr>
                                      <p:to>
                                        <p:strVal val="visible"/>
                                      </p:to>
                                    </p:set>
                                    <p:animEffect transition="in" filter="fade">
                                      <p:cBhvr>
                                        <p:cTn id="23" dur="500"/>
                                        <p:tgtEl>
                                          <p:spTgt spid="586747743"/>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510028415"/>
                                        </p:tgtEl>
                                        <p:attrNameLst>
                                          <p:attrName>style.visibility</p:attrName>
                                        </p:attrNameLst>
                                      </p:cBhvr>
                                      <p:to>
                                        <p:strVal val="visible"/>
                                      </p:to>
                                    </p:set>
                                    <p:animEffect transition="in" filter="fade">
                                      <p:cBhvr>
                                        <p:cTn id="26" dur="500"/>
                                        <p:tgtEl>
                                          <p:spTgt spid="1510028415"/>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09202520"/>
                                        </p:tgtEl>
                                        <p:attrNameLst>
                                          <p:attrName>style.visibility</p:attrName>
                                        </p:attrNameLst>
                                      </p:cBhvr>
                                      <p:to>
                                        <p:strVal val="visible"/>
                                      </p:to>
                                    </p:set>
                                    <p:animEffect transition="in" filter="fade">
                                      <p:cBhvr>
                                        <p:cTn id="31" dur="500"/>
                                        <p:tgtEl>
                                          <p:spTgt spid="209202520"/>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453099105"/>
                                        </p:tgtEl>
                                        <p:attrNameLst>
                                          <p:attrName>style.visibility</p:attrName>
                                        </p:attrNameLst>
                                      </p:cBhvr>
                                      <p:to>
                                        <p:strVal val="visible"/>
                                      </p:to>
                                    </p:set>
                                    <p:animEffect transition="in" filter="fade">
                                      <p:cBhvr>
                                        <p:cTn id="34" dur="500"/>
                                        <p:tgtEl>
                                          <p:spTgt spid="453099105"/>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128956974"/>
                                        </p:tgtEl>
                                        <p:attrNameLst>
                                          <p:attrName>style.visibility</p:attrName>
                                        </p:attrNameLst>
                                      </p:cBhvr>
                                      <p:to>
                                        <p:strVal val="visible"/>
                                      </p:to>
                                    </p:set>
                                    <p:animEffect transition="in" filter="fade">
                                      <p:cBhvr>
                                        <p:cTn id="39" dur="500"/>
                                        <p:tgtEl>
                                          <p:spTgt spid="1128956974"/>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576080244"/>
                                        </p:tgtEl>
                                        <p:attrNameLst>
                                          <p:attrName>style.visibility</p:attrName>
                                        </p:attrNameLst>
                                      </p:cBhvr>
                                      <p:to>
                                        <p:strVal val="visible"/>
                                      </p:to>
                                    </p:set>
                                    <p:animEffect transition="in" filter="fade">
                                      <p:cBhvr>
                                        <p:cTn id="42" dur="500"/>
                                        <p:tgtEl>
                                          <p:spTgt spid="157608024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608530422"/>
                                        </p:tgtEl>
                                        <p:attrNameLst>
                                          <p:attrName>style.visibility</p:attrName>
                                        </p:attrNameLst>
                                      </p:cBhvr>
                                      <p:to>
                                        <p:strVal val="visible"/>
                                      </p:to>
                                    </p:set>
                                    <p:animEffect transition="in" filter="fade">
                                      <p:cBhvr>
                                        <p:cTn id="47" dur="500"/>
                                        <p:tgtEl>
                                          <p:spTgt spid="1608530422"/>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021311473"/>
                                        </p:tgtEl>
                                        <p:attrNameLst>
                                          <p:attrName>style.visibility</p:attrName>
                                        </p:attrNameLst>
                                      </p:cBhvr>
                                      <p:to>
                                        <p:strVal val="visible"/>
                                      </p:to>
                                    </p:set>
                                    <p:animEffect transition="in" filter="fade">
                                      <p:cBhvr>
                                        <p:cTn id="50" dur="500"/>
                                        <p:tgtEl>
                                          <p:spTgt spid="20213114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63603443" grpId="0" animBg="1"/>
      <p:bldP spid="1379317468" grpId="0" animBg="1"/>
      <p:bldP spid="1510028415" grpId="0" animBg="1"/>
      <p:bldP spid="453099105" grpId="0" animBg="1"/>
      <p:bldP spid="1576080244" grpId="0" animBg="1"/>
      <p:bldP spid="2021311473" grpId="0" animBg="1"/>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83434035" name="Content Placeholder 2"/>
          <p:cNvSpPr>
            <a:spLocks noGrp="1"/>
          </p:cNvSpPr>
          <p:nvPr>
            <p:ph idx="1"/>
          </p:nvPr>
        </p:nvSpPr>
        <p:spPr bwMode="auto">
          <a:xfrm>
            <a:off x="174324" y="2961940"/>
            <a:ext cx="2526028" cy="3864405"/>
          </a:xfrm>
          <a:prstGeom prst="roundRect">
            <a:avLst>
              <a:gd name="adj" fmla="val 16667"/>
            </a:avLst>
          </a:prstGeom>
          <a:ln w="38100">
            <a:solidFill>
              <a:schemeClr val="accent1"/>
            </a:solidFill>
          </a:ln>
        </p:spPr>
        <p:txBody>
          <a:bodyPr vert="horz" lIns="91440" tIns="45720" rIns="91440" bIns="45720" rtlCol="0" anchor="t">
            <a:normAutofit fontScale="85000" lnSpcReduction="20000"/>
          </a:bodyPr>
          <a:lstStyle/>
          <a:p>
            <a:pPr marL="0" indent="0">
              <a:buNone/>
              <a:defRPr/>
            </a:pPr>
            <a:r>
              <a:rPr lang="en-GB" sz="2400" dirty="0" err="1">
                <a:solidFill>
                  <a:schemeClr val="bg1"/>
                </a:solidFill>
                <a:latin typeface="Arial"/>
                <a:cs typeface="Arial"/>
              </a:rPr>
              <a:t>Oxevision</a:t>
            </a:r>
            <a:r>
              <a:rPr lang="en-GB" sz="2400" dirty="0">
                <a:solidFill>
                  <a:schemeClr val="bg1"/>
                </a:solidFill>
                <a:latin typeface="Arial"/>
                <a:cs typeface="Arial"/>
              </a:rPr>
              <a:t> impacts communities in the UK by improving patient care, enhancing mental health services, and supporting the broader healthcare system. </a:t>
            </a:r>
          </a:p>
          <a:p>
            <a:pPr marL="0" indent="0">
              <a:buNone/>
              <a:defRPr/>
            </a:pPr>
            <a:r>
              <a:rPr lang="en-GB" sz="2400" dirty="0">
                <a:solidFill>
                  <a:schemeClr val="bg1"/>
                </a:solidFill>
                <a:latin typeface="Arial"/>
              </a:rPr>
              <a:t>Here's how it affects communities:</a:t>
            </a:r>
            <a:endParaRPr lang="en-GB">
              <a:solidFill>
                <a:schemeClr val="bg1"/>
              </a:solidFill>
              <a:latin typeface="Calibri"/>
            </a:endParaRPr>
          </a:p>
        </p:txBody>
      </p:sp>
      <p:sp>
        <p:nvSpPr>
          <p:cNvPr id="1390612519" name="Freeform: Shape 3"/>
          <p:cNvSpPr/>
          <p:nvPr/>
        </p:nvSpPr>
        <p:spPr bwMode="auto">
          <a:xfrm>
            <a:off x="174323" y="964998"/>
            <a:ext cx="2526030" cy="192806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4400"/>
              <a:t>Oxevision</a:t>
            </a:r>
            <a:endParaRPr/>
          </a:p>
        </p:txBody>
      </p:sp>
      <p:sp>
        <p:nvSpPr>
          <p:cNvPr id="32089623" name="Rectangle 5"/>
          <p:cNvSpPr/>
          <p:nvPr/>
        </p:nvSpPr>
        <p:spPr bwMode="auto">
          <a:xfrm>
            <a:off x="3071706" y="115503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483067608" name="Freeform: Shape 6"/>
          <p:cNvSpPr/>
          <p:nvPr/>
        </p:nvSpPr>
        <p:spPr bwMode="auto">
          <a:xfrm>
            <a:off x="3529752" y="933639"/>
            <a:ext cx="7538906" cy="44280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Potential for less intrusive physical observations</a:t>
            </a:r>
            <a:endParaRPr lang="en-US" dirty="0"/>
          </a:p>
        </p:txBody>
      </p:sp>
      <p:sp>
        <p:nvSpPr>
          <p:cNvPr id="791340269" name="Rectangle 7"/>
          <p:cNvSpPr/>
          <p:nvPr/>
        </p:nvSpPr>
        <p:spPr bwMode="auto">
          <a:xfrm>
            <a:off x="3071706" y="183543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56827647" name="Freeform: Shape 8"/>
          <p:cNvSpPr/>
          <p:nvPr/>
        </p:nvSpPr>
        <p:spPr bwMode="auto">
          <a:xfrm>
            <a:off x="3529752" y="1614039"/>
            <a:ext cx="7504855" cy="442800"/>
          </a:xfrm>
          <a:custGeom>
            <a:avLst/>
            <a:gdLst>
              <a:gd name="connsiteX0" fmla="*/ 0 w 7504856"/>
              <a:gd name="connsiteY0" fmla="*/ 73801 h 442800"/>
              <a:gd name="connsiteX1" fmla="*/ 73801 w 7504856"/>
              <a:gd name="connsiteY1" fmla="*/ 0 h 442800"/>
              <a:gd name="connsiteX2" fmla="*/ 7431055 w 7504856"/>
              <a:gd name="connsiteY2" fmla="*/ 0 h 442800"/>
              <a:gd name="connsiteX3" fmla="*/ 7504856 w 7504856"/>
              <a:gd name="connsiteY3" fmla="*/ 73801 h 442800"/>
              <a:gd name="connsiteX4" fmla="*/ 7504856 w 7504856"/>
              <a:gd name="connsiteY4" fmla="*/ 368999 h 442800"/>
              <a:gd name="connsiteX5" fmla="*/ 7431055 w 7504856"/>
              <a:gd name="connsiteY5" fmla="*/ 442800 h 442800"/>
              <a:gd name="connsiteX6" fmla="*/ 73801 w 7504856"/>
              <a:gd name="connsiteY6" fmla="*/ 442800 h 442800"/>
              <a:gd name="connsiteX7" fmla="*/ 0 w 7504856"/>
              <a:gd name="connsiteY7" fmla="*/ 368999 h 442800"/>
              <a:gd name="connsiteX8" fmla="*/ 0 w 7504856"/>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04856" h="442800" extrusionOk="0">
                <a:moveTo>
                  <a:pt x="0" y="73801"/>
                </a:moveTo>
                <a:cubicBezTo>
                  <a:pt x="0" y="33042"/>
                  <a:pt x="33042" y="0"/>
                  <a:pt x="73801" y="0"/>
                </a:cubicBezTo>
                <a:lnTo>
                  <a:pt x="7431055" y="0"/>
                </a:lnTo>
                <a:cubicBezTo>
                  <a:pt x="7471814" y="0"/>
                  <a:pt x="7504856" y="33042"/>
                  <a:pt x="7504856" y="73801"/>
                </a:cubicBezTo>
                <a:lnTo>
                  <a:pt x="7504856" y="368999"/>
                </a:lnTo>
                <a:cubicBezTo>
                  <a:pt x="7504856" y="409758"/>
                  <a:pt x="7471814" y="442800"/>
                  <a:pt x="7431055"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May support monitoring while patients are in their rooms</a:t>
            </a:r>
            <a:endParaRPr lang="en-US" dirty="0"/>
          </a:p>
        </p:txBody>
      </p:sp>
      <p:sp>
        <p:nvSpPr>
          <p:cNvPr id="1133363730" name="Rectangle 9"/>
          <p:cNvSpPr/>
          <p:nvPr/>
        </p:nvSpPr>
        <p:spPr bwMode="auto">
          <a:xfrm>
            <a:off x="3071706" y="248613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41122461" name="Freeform: Shape 10"/>
          <p:cNvSpPr/>
          <p:nvPr/>
        </p:nvSpPr>
        <p:spPr bwMode="auto">
          <a:xfrm>
            <a:off x="3509432" y="2294438"/>
            <a:ext cx="7530121" cy="676480"/>
          </a:xfrm>
          <a:custGeom>
            <a:avLst/>
            <a:gdLst>
              <a:gd name="connsiteX0" fmla="*/ 0 w 7530122"/>
              <a:gd name="connsiteY0" fmla="*/ 73801 h 442800"/>
              <a:gd name="connsiteX1" fmla="*/ 73801 w 7530122"/>
              <a:gd name="connsiteY1" fmla="*/ 0 h 442800"/>
              <a:gd name="connsiteX2" fmla="*/ 7456321 w 7530122"/>
              <a:gd name="connsiteY2" fmla="*/ 0 h 442800"/>
              <a:gd name="connsiteX3" fmla="*/ 7530122 w 7530122"/>
              <a:gd name="connsiteY3" fmla="*/ 73801 h 442800"/>
              <a:gd name="connsiteX4" fmla="*/ 7530122 w 7530122"/>
              <a:gd name="connsiteY4" fmla="*/ 368999 h 442800"/>
              <a:gd name="connsiteX5" fmla="*/ 7456321 w 7530122"/>
              <a:gd name="connsiteY5" fmla="*/ 442800 h 442800"/>
              <a:gd name="connsiteX6" fmla="*/ 73801 w 7530122"/>
              <a:gd name="connsiteY6" fmla="*/ 442800 h 442800"/>
              <a:gd name="connsiteX7" fmla="*/ 0 w 7530122"/>
              <a:gd name="connsiteY7" fmla="*/ 368999 h 442800"/>
              <a:gd name="connsiteX8" fmla="*/ 0 w 7530122"/>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0122" h="442800" extrusionOk="0">
                <a:moveTo>
                  <a:pt x="0" y="73801"/>
                </a:moveTo>
                <a:cubicBezTo>
                  <a:pt x="0" y="33042"/>
                  <a:pt x="33042" y="0"/>
                  <a:pt x="73801" y="0"/>
                </a:cubicBezTo>
                <a:lnTo>
                  <a:pt x="7456321" y="0"/>
                </a:lnTo>
                <a:cubicBezTo>
                  <a:pt x="7497080" y="0"/>
                  <a:pt x="7530122" y="33042"/>
                  <a:pt x="7530122" y="73801"/>
                </a:cubicBezTo>
                <a:lnTo>
                  <a:pt x="7530122" y="368999"/>
                </a:lnTo>
                <a:cubicBezTo>
                  <a:pt x="7530122" y="409758"/>
                  <a:pt x="7497080" y="442800"/>
                  <a:pt x="7456321"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Privacy and dignity concerns associated with vision-based monitoring</a:t>
            </a:r>
            <a:endParaRPr lang="en-US" dirty="0"/>
          </a:p>
        </p:txBody>
      </p:sp>
      <p:sp>
        <p:nvSpPr>
          <p:cNvPr id="1237522189" name="Rectangle 11"/>
          <p:cNvSpPr/>
          <p:nvPr/>
        </p:nvSpPr>
        <p:spPr bwMode="auto">
          <a:xfrm>
            <a:off x="3061546" y="331815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44880228" name="Freeform: Shape 12"/>
          <p:cNvSpPr/>
          <p:nvPr/>
        </p:nvSpPr>
        <p:spPr bwMode="auto">
          <a:xfrm>
            <a:off x="3519592" y="3096759"/>
            <a:ext cx="7538906" cy="44280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Consent and mental capacity require careful consideration</a:t>
            </a:r>
            <a:endParaRPr lang="en-US" dirty="0"/>
          </a:p>
        </p:txBody>
      </p:sp>
      <p:sp>
        <p:nvSpPr>
          <p:cNvPr id="1518848040" name="Rectangle 13"/>
          <p:cNvSpPr/>
          <p:nvPr/>
        </p:nvSpPr>
        <p:spPr bwMode="auto">
          <a:xfrm>
            <a:off x="3061546" y="399855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55349138" name="Freeform: Shape 14"/>
          <p:cNvSpPr/>
          <p:nvPr/>
        </p:nvSpPr>
        <p:spPr bwMode="auto">
          <a:xfrm>
            <a:off x="3519592" y="3777159"/>
            <a:ext cx="7538906" cy="44280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defRPr/>
            </a:pPr>
            <a:r>
              <a:rPr lang="en-GB" sz="2000" dirty="0">
                <a:ea typeface="+mn-lt"/>
                <a:cs typeface="+mn-lt"/>
              </a:rPr>
              <a:t>Monitoring may be distressing for some patients </a:t>
            </a:r>
            <a:endParaRPr lang="en-US" dirty="0"/>
          </a:p>
        </p:txBody>
      </p:sp>
      <p:sp>
        <p:nvSpPr>
          <p:cNvPr id="1905953693" name="Rectangle 15"/>
          <p:cNvSpPr/>
          <p:nvPr/>
        </p:nvSpPr>
        <p:spPr bwMode="auto">
          <a:xfrm>
            <a:off x="3061546" y="467895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72199886" name="Freeform: Shape 16"/>
          <p:cNvSpPr/>
          <p:nvPr/>
        </p:nvSpPr>
        <p:spPr bwMode="auto">
          <a:xfrm>
            <a:off x="3509432" y="4457559"/>
            <a:ext cx="7538906" cy="60536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lnSpc>
                <a:spcPct val="90000"/>
              </a:lnSpc>
              <a:defRPr/>
            </a:pPr>
            <a:r>
              <a:rPr lang="en-GB" sz="2000" dirty="0">
                <a:ea typeface="+mn-lt"/>
                <a:cs typeface="+mn-lt"/>
              </a:rPr>
              <a:t>Use should be individualised rather than applied routinely to everyone</a:t>
            </a:r>
            <a:endParaRPr lang="en-US" dirty="0"/>
          </a:p>
        </p:txBody>
      </p:sp>
      <p:sp>
        <p:nvSpPr>
          <p:cNvPr id="1793770091" name="Rectangle 17"/>
          <p:cNvSpPr/>
          <p:nvPr/>
        </p:nvSpPr>
        <p:spPr bwMode="auto">
          <a:xfrm>
            <a:off x="3051386" y="5389839"/>
            <a:ext cx="9160932" cy="3780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665317855" name="Freeform: Shape 18"/>
          <p:cNvSpPr/>
          <p:nvPr/>
        </p:nvSpPr>
        <p:spPr bwMode="auto">
          <a:xfrm>
            <a:off x="3509432" y="5168439"/>
            <a:ext cx="7538906" cy="442800"/>
          </a:xfrm>
          <a:custGeom>
            <a:avLst/>
            <a:gdLst>
              <a:gd name="connsiteX0" fmla="*/ 0 w 7538907"/>
              <a:gd name="connsiteY0" fmla="*/ 73801 h 442800"/>
              <a:gd name="connsiteX1" fmla="*/ 73801 w 7538907"/>
              <a:gd name="connsiteY1" fmla="*/ 0 h 442800"/>
              <a:gd name="connsiteX2" fmla="*/ 7465106 w 7538907"/>
              <a:gd name="connsiteY2" fmla="*/ 0 h 442800"/>
              <a:gd name="connsiteX3" fmla="*/ 7538907 w 7538907"/>
              <a:gd name="connsiteY3" fmla="*/ 73801 h 442800"/>
              <a:gd name="connsiteX4" fmla="*/ 7538907 w 7538907"/>
              <a:gd name="connsiteY4" fmla="*/ 368999 h 442800"/>
              <a:gd name="connsiteX5" fmla="*/ 7465106 w 7538907"/>
              <a:gd name="connsiteY5" fmla="*/ 442800 h 442800"/>
              <a:gd name="connsiteX6" fmla="*/ 73801 w 7538907"/>
              <a:gd name="connsiteY6" fmla="*/ 442800 h 442800"/>
              <a:gd name="connsiteX7" fmla="*/ 0 w 7538907"/>
              <a:gd name="connsiteY7" fmla="*/ 368999 h 442800"/>
              <a:gd name="connsiteX8" fmla="*/ 0 w 7538907"/>
              <a:gd name="connsiteY8" fmla="*/ 73801 h 442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538907" h="442800" extrusionOk="0">
                <a:moveTo>
                  <a:pt x="0" y="73801"/>
                </a:moveTo>
                <a:cubicBezTo>
                  <a:pt x="0" y="33042"/>
                  <a:pt x="33042" y="0"/>
                  <a:pt x="73801" y="0"/>
                </a:cubicBezTo>
                <a:lnTo>
                  <a:pt x="7465106" y="0"/>
                </a:lnTo>
                <a:cubicBezTo>
                  <a:pt x="7505865" y="0"/>
                  <a:pt x="7538907" y="33042"/>
                  <a:pt x="7538907" y="73801"/>
                </a:cubicBezTo>
                <a:lnTo>
                  <a:pt x="7538907" y="368999"/>
                </a:lnTo>
                <a:cubicBezTo>
                  <a:pt x="7538907" y="409758"/>
                  <a:pt x="7505865" y="442800"/>
                  <a:pt x="7465106" y="442800"/>
                </a:cubicBezTo>
                <a:lnTo>
                  <a:pt x="73801" y="442800"/>
                </a:lnTo>
                <a:cubicBezTo>
                  <a:pt x="33042" y="442800"/>
                  <a:pt x="0" y="409758"/>
                  <a:pt x="0" y="368999"/>
                </a:cubicBezTo>
                <a:lnTo>
                  <a:pt x="0" y="7380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63998" tIns="21615" rIns="263998" bIns="21615" numCol="1" spcCol="1269" anchor="ctr" anchorCtr="0">
            <a:noAutofit/>
          </a:bodyPr>
          <a:lstStyle/>
          <a:p>
            <a:pPr defTabSz="888999">
              <a:defRPr/>
            </a:pPr>
            <a:r>
              <a:rPr lang="en-GB" sz="2000" dirty="0">
                <a:ea typeface="+mn-lt"/>
                <a:cs typeface="+mn-lt"/>
              </a:rPr>
              <a:t>Patient experience and outcomes need ongoing evaluation </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2089623"/>
                                        </p:tgtEl>
                                        <p:attrNameLst>
                                          <p:attrName>style.visibility</p:attrName>
                                        </p:attrNameLst>
                                      </p:cBhvr>
                                      <p:to>
                                        <p:strVal val="visible"/>
                                      </p:to>
                                    </p:set>
                                    <p:animEffect transition="in" filter="fade">
                                      <p:cBhvr>
                                        <p:cTn id="7" dur="500"/>
                                        <p:tgtEl>
                                          <p:spTgt spid="320896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3067608"/>
                                        </p:tgtEl>
                                        <p:attrNameLst>
                                          <p:attrName>style.visibility</p:attrName>
                                        </p:attrNameLst>
                                      </p:cBhvr>
                                      <p:to>
                                        <p:strVal val="visible"/>
                                      </p:to>
                                    </p:set>
                                    <p:animEffect transition="in" filter="fade">
                                      <p:cBhvr>
                                        <p:cTn id="10" dur="500"/>
                                        <p:tgtEl>
                                          <p:spTgt spid="48306760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91340269"/>
                                        </p:tgtEl>
                                        <p:attrNameLst>
                                          <p:attrName>style.visibility</p:attrName>
                                        </p:attrNameLst>
                                      </p:cBhvr>
                                      <p:to>
                                        <p:strVal val="visible"/>
                                      </p:to>
                                    </p:set>
                                    <p:animEffect transition="in" filter="fade">
                                      <p:cBhvr>
                                        <p:cTn id="15" dur="500"/>
                                        <p:tgtEl>
                                          <p:spTgt spid="79134026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856827647"/>
                                        </p:tgtEl>
                                        <p:attrNameLst>
                                          <p:attrName>style.visibility</p:attrName>
                                        </p:attrNameLst>
                                      </p:cBhvr>
                                      <p:to>
                                        <p:strVal val="visible"/>
                                      </p:to>
                                    </p:set>
                                    <p:animEffect transition="in" filter="fade">
                                      <p:cBhvr>
                                        <p:cTn id="18" dur="500"/>
                                        <p:tgtEl>
                                          <p:spTgt spid="185682764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33363730"/>
                                        </p:tgtEl>
                                        <p:attrNameLst>
                                          <p:attrName>style.visibility</p:attrName>
                                        </p:attrNameLst>
                                      </p:cBhvr>
                                      <p:to>
                                        <p:strVal val="visible"/>
                                      </p:to>
                                    </p:set>
                                    <p:animEffect transition="in" filter="fade">
                                      <p:cBhvr>
                                        <p:cTn id="23" dur="500"/>
                                        <p:tgtEl>
                                          <p:spTgt spid="113336373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741122461"/>
                                        </p:tgtEl>
                                        <p:attrNameLst>
                                          <p:attrName>style.visibility</p:attrName>
                                        </p:attrNameLst>
                                      </p:cBhvr>
                                      <p:to>
                                        <p:strVal val="visible"/>
                                      </p:to>
                                    </p:set>
                                    <p:animEffect transition="in" filter="fade">
                                      <p:cBhvr>
                                        <p:cTn id="26" dur="500"/>
                                        <p:tgtEl>
                                          <p:spTgt spid="1741122461"/>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237522189"/>
                                        </p:tgtEl>
                                        <p:attrNameLst>
                                          <p:attrName>style.visibility</p:attrName>
                                        </p:attrNameLst>
                                      </p:cBhvr>
                                      <p:to>
                                        <p:strVal val="visible"/>
                                      </p:to>
                                    </p:set>
                                    <p:animEffect transition="in" filter="fade">
                                      <p:cBhvr>
                                        <p:cTn id="31" dur="500"/>
                                        <p:tgtEl>
                                          <p:spTgt spid="123752218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44880228"/>
                                        </p:tgtEl>
                                        <p:attrNameLst>
                                          <p:attrName>style.visibility</p:attrName>
                                        </p:attrNameLst>
                                      </p:cBhvr>
                                      <p:to>
                                        <p:strVal val="visible"/>
                                      </p:to>
                                    </p:set>
                                    <p:animEffect transition="in" filter="fade">
                                      <p:cBhvr>
                                        <p:cTn id="34" dur="500"/>
                                        <p:tgtEl>
                                          <p:spTgt spid="144880228"/>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518848040"/>
                                        </p:tgtEl>
                                        <p:attrNameLst>
                                          <p:attrName>style.visibility</p:attrName>
                                        </p:attrNameLst>
                                      </p:cBhvr>
                                      <p:to>
                                        <p:strVal val="visible"/>
                                      </p:to>
                                    </p:set>
                                    <p:animEffect transition="in" filter="fade">
                                      <p:cBhvr>
                                        <p:cTn id="39" dur="500"/>
                                        <p:tgtEl>
                                          <p:spTgt spid="151884804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655349138"/>
                                        </p:tgtEl>
                                        <p:attrNameLst>
                                          <p:attrName>style.visibility</p:attrName>
                                        </p:attrNameLst>
                                      </p:cBhvr>
                                      <p:to>
                                        <p:strVal val="visible"/>
                                      </p:to>
                                    </p:set>
                                    <p:animEffect transition="in" filter="fade">
                                      <p:cBhvr>
                                        <p:cTn id="42" dur="500"/>
                                        <p:tgtEl>
                                          <p:spTgt spid="655349138"/>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1905953693"/>
                                        </p:tgtEl>
                                        <p:attrNameLst>
                                          <p:attrName>style.visibility</p:attrName>
                                        </p:attrNameLst>
                                      </p:cBhvr>
                                      <p:to>
                                        <p:strVal val="visible"/>
                                      </p:to>
                                    </p:set>
                                    <p:animEffect transition="in" filter="fade">
                                      <p:cBhvr>
                                        <p:cTn id="47" dur="500"/>
                                        <p:tgtEl>
                                          <p:spTgt spid="1905953693"/>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72199886"/>
                                        </p:tgtEl>
                                        <p:attrNameLst>
                                          <p:attrName>style.visibility</p:attrName>
                                        </p:attrNameLst>
                                      </p:cBhvr>
                                      <p:to>
                                        <p:strVal val="visible"/>
                                      </p:to>
                                    </p:set>
                                    <p:animEffect transition="in" filter="fade">
                                      <p:cBhvr>
                                        <p:cTn id="50" dur="500"/>
                                        <p:tgtEl>
                                          <p:spTgt spid="172199886"/>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1793770091"/>
                                        </p:tgtEl>
                                        <p:attrNameLst>
                                          <p:attrName>style.visibility</p:attrName>
                                        </p:attrNameLst>
                                      </p:cBhvr>
                                      <p:to>
                                        <p:strVal val="visible"/>
                                      </p:to>
                                    </p:set>
                                    <p:animEffect transition="in" filter="fade">
                                      <p:cBhvr>
                                        <p:cTn id="55" dur="500"/>
                                        <p:tgtEl>
                                          <p:spTgt spid="1793770091"/>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665317855"/>
                                        </p:tgtEl>
                                        <p:attrNameLst>
                                          <p:attrName>style.visibility</p:attrName>
                                        </p:attrNameLst>
                                      </p:cBhvr>
                                      <p:to>
                                        <p:strVal val="visible"/>
                                      </p:to>
                                    </p:set>
                                    <p:animEffect transition="in" filter="fade">
                                      <p:cBhvr>
                                        <p:cTn id="58" dur="500"/>
                                        <p:tgtEl>
                                          <p:spTgt spid="6653178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3067608" grpId="0" animBg="1"/>
      <p:bldP spid="1856827647" grpId="0" animBg="1"/>
      <p:bldP spid="1741122461" grpId="0" animBg="1"/>
      <p:bldP spid="144880228" grpId="0" animBg="1"/>
      <p:bldP spid="655349138" grpId="0" animBg="1"/>
      <p:bldP spid="172199886" grpId="0" animBg="1"/>
      <p:bldP spid="665317855"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468167114" name="Online Media 3" title="How We Use OxeVision"/>
          <p:cNvPicPr>
            <a:picLocks noGrp="1" noRot="1" noChangeAspect="1"/>
          </p:cNvPicPr>
          <p:nvPr>
            <p:ph idx="1"/>
            <a:videoFile r:link="rId1"/>
          </p:nvPr>
        </p:nvPicPr>
        <p:blipFill rotWithShape="1">
          <a:blip r:embed="rId4"/>
          <a:stretch/>
        </p:blipFill>
        <p:spPr bwMode="auto">
          <a:xfrm>
            <a:off x="2868612" y="1420925"/>
            <a:ext cx="9047597" cy="5111636"/>
          </a:xfrm>
          <a:prstGeom prst="rect">
            <a:avLst/>
          </a:prstGeom>
        </p:spPr>
      </p:pic>
      <p:sp>
        <p:nvSpPr>
          <p:cNvPr id="2030668527" name="Freeform: Shape 6"/>
          <p:cNvSpPr/>
          <p:nvPr/>
        </p:nvSpPr>
        <p:spPr bwMode="auto">
          <a:xfrm>
            <a:off x="275789" y="2464967"/>
            <a:ext cx="2526030" cy="192806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4400"/>
              <a:t>Oxevision</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681671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68167114"/>
                </p:tgtEl>
              </p:cMediaNode>
            </p:video>
            <p:seq concurrent="1" nextAc="seek">
              <p:cTn id="8" restart="whenNotActive" fill="hold" evtFilter="cancelBubble" nodeType="interactiveSeq">
                <p:stCondLst>
                  <p:cond evt="onClick" delay="0">
                    <p:tgtEl>
                      <p:spTgt spid="1468167114"/>
                    </p:tgtEl>
                  </p:cond>
                </p:stCondLst>
                <p:endSync evt="end" delay="0"/>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68167114"/>
                                        </p:tgtEl>
                                      </p:cBhvr>
                                    </p:cmd>
                                  </p:childTnLst>
                                </p:cTn>
                              </p:par>
                            </p:childTnLst>
                          </p:cTn>
                        </p:par>
                      </p:childTnLst>
                    </p:cTn>
                  </p:par>
                </p:childTnLst>
              </p:cTn>
              <p:nextCondLst>
                <p:cond evt="onClick" delay="0">
                  <p:tgtEl>
                    <p:spTgt spid="146816711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941979148" name="Title 1"/>
          <p:cNvSpPr txBox="1"/>
          <p:nvPr/>
        </p:nvSpPr>
        <p:spPr bwMode="auto">
          <a:xfrm>
            <a:off x="510618" y="122598"/>
            <a:ext cx="11481847" cy="182955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5400">
                <a:solidFill>
                  <a:schemeClr val="bg1"/>
                </a:solidFill>
              </a:rPr>
              <a:t>NHS Artificial Intelligence Laboratory</a:t>
            </a:r>
            <a:endParaRPr/>
          </a:p>
        </p:txBody>
      </p:sp>
      <p:sp>
        <p:nvSpPr>
          <p:cNvPr id="514992160" name="TextBox 7"/>
          <p:cNvSpPr txBox="1"/>
          <p:nvPr/>
        </p:nvSpPr>
        <p:spPr bwMode="auto">
          <a:xfrm>
            <a:off x="175338" y="5156713"/>
            <a:ext cx="2607402" cy="461664"/>
          </a:xfrm>
          <a:prstGeom prst="rect">
            <a:avLst/>
          </a:prstGeom>
          <a:solidFill>
            <a:schemeClr val="tx1"/>
          </a:solidFill>
        </p:spPr>
        <p:txBody>
          <a:bodyPr wrap="square" rtlCol="0">
            <a:spAutoFit/>
          </a:bodyPr>
          <a:lstStyle/>
          <a:p>
            <a:pPr algn="ctr">
              <a:defRPr/>
            </a:pPr>
            <a:r>
              <a:rPr lang="en-GB" sz="2400" b="1">
                <a:solidFill>
                  <a:schemeClr val="bg1"/>
                </a:solidFill>
              </a:rPr>
              <a:t>Innovation 2 </a:t>
            </a:r>
            <a:endParaRPr/>
          </a:p>
        </p:txBody>
      </p:sp>
      <p:pic>
        <p:nvPicPr>
          <p:cNvPr id="1244588933" name="Picture 1244588932"/>
          <p:cNvPicPr>
            <a:picLocks noChangeAspect="1"/>
          </p:cNvPicPr>
          <p:nvPr/>
        </p:nvPicPr>
        <p:blipFill rotWithShape="1">
          <a:blip r:embed="rId3"/>
          <a:stretch/>
        </p:blipFill>
        <p:spPr bwMode="auto">
          <a:xfrm>
            <a:off x="3548897" y="2084302"/>
            <a:ext cx="5094204" cy="331123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graphicFrame>
        <p:nvGraphicFramePr>
          <p:cNvPr id="989161312" name="Object 989161311"/>
          <p:cNvGraphicFramePr>
            <a:graphicFrameLocks noChangeAspect="1"/>
          </p:cNvGraphicFramePr>
          <p:nvPr/>
        </p:nvGraphicFramePr>
        <p:xfrm>
          <a:off x="2766756" y="1347577"/>
          <a:ext cx="6129963" cy="4290974"/>
        </p:xfrm>
        <a:graphic>
          <a:graphicData uri="http://schemas.openxmlformats.org/presentationml/2006/ole">
            <mc:AlternateContent xmlns:mc="http://schemas.openxmlformats.org/markup-compatibility/2006">
              <mc:Choice xmlns:v="urn:schemas-microsoft-com:vml" Requires="v">
                <p:oleObj name="oleObj" r:id="rId3" imgW="0" imgH="0" progId="asc.{38E022EA-AD92-45FC-B22B-49DF39746DB4}">
                  <p:embed/>
                </p:oleObj>
              </mc:Choice>
              <mc:Fallback>
                <p:oleObj name="oleObj" r:id="rId3" imgW="0" imgH="0" progId="asc.{38E022EA-AD92-45FC-B22B-49DF39746DB4}">
                  <p:embed/>
                  <p:pic>
                    <p:nvPicPr>
                      <p:cNvPr id="989161312" name="Object 989161311"/>
                      <p:cNvPicPr/>
                      <p:nvPr/>
                    </p:nvPicPr>
                    <p:blipFill rotWithShape="1">
                      <a:blip r:embed="rId4"/>
                      <a:stretch/>
                    </p:blipFill>
                    <p:spPr bwMode="auto">
                      <a:xfrm>
                        <a:off x="2766756" y="1347577"/>
                        <a:ext cx="6129963" cy="4290974"/>
                      </a:xfrm>
                      <a:prstGeom prst="rect">
                        <a:avLst/>
                      </a:prstGeom>
                    </p:spPr>
                  </p:pic>
                </p:oleObj>
              </mc:Fallback>
            </mc:AlternateContent>
          </a:graphicData>
        </a:graphic>
      </p:graphicFrame>
      <p:sp>
        <p:nvSpPr>
          <p:cNvPr id="1982579694" name="TextBox 1982579693"/>
          <p:cNvSpPr txBox="1"/>
          <p:nvPr/>
        </p:nvSpPr>
        <p:spPr bwMode="auto">
          <a:xfrm>
            <a:off x="466235" y="5750652"/>
            <a:ext cx="10231406" cy="937757"/>
          </a:xfrm>
          <a:prstGeom prst="rect">
            <a:avLst/>
          </a:prstGeom>
          <a:noFill/>
        </p:spPr>
        <p:txBody>
          <a:bodyPr vertOverflow="overflow" horzOverflow="overflow" vert="horz" wrap="square" lIns="91440" tIns="45720" rIns="91440" bIns="45720" numCol="1" spcCol="0" rtlCol="0" fromWordArt="0" anchor="t" anchorCtr="0" forceAA="0" compatLnSpc="0">
            <a:spAutoFit/>
          </a:bodyPr>
          <a:lstStyle/>
          <a:p>
            <a:pPr algn="l">
              <a:defRPr/>
            </a:pPr>
            <a:r>
              <a:rPr lang="en" dirty="0"/>
              <a:t>A brief overview of the innovation year after announced:</a:t>
            </a:r>
          </a:p>
          <a:p>
            <a:pPr algn="l">
              <a:defRPr/>
            </a:pPr>
            <a:r>
              <a:rPr dirty="0"/>
              <a:t>NHS AI Lab: One Year On - Peter </a:t>
            </a:r>
            <a:r>
              <a:rPr dirty="0" err="1"/>
              <a:t>WIlliams</a:t>
            </a:r>
            <a:r>
              <a:rPr dirty="0"/>
              <a:t> at AITN2020</a:t>
            </a:r>
            <a:endParaRPr lang="en-GB" dirty="0"/>
          </a:p>
          <a:p>
            <a:pPr algn="l">
              <a:defRPr/>
            </a:pP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50809284" name="Title 1"/>
          <p:cNvSpPr>
            <a:spLocks noGrp="1"/>
          </p:cNvSpPr>
          <p:nvPr>
            <p:ph type="title"/>
          </p:nvPr>
        </p:nvSpPr>
        <p:spPr bwMode="auto"/>
        <p:txBody>
          <a:bodyPr/>
          <a:lstStyle/>
          <a:p>
            <a:pPr>
              <a:defRPr/>
            </a:pPr>
            <a:r>
              <a:rPr lang="en"/>
              <a:t>NHS AI Lab</a:t>
            </a:r>
            <a:endParaRPr/>
          </a:p>
        </p:txBody>
      </p:sp>
      <p:sp>
        <p:nvSpPr>
          <p:cNvPr id="1806600502" name="Content Placeholder 2"/>
          <p:cNvSpPr>
            <a:spLocks noGrp="1"/>
          </p:cNvSpPr>
          <p:nvPr>
            <p:ph idx="1"/>
          </p:nvPr>
        </p:nvSpPr>
        <p:spPr bwMode="auto">
          <a:xfrm>
            <a:off x="3780147" y="1825624"/>
            <a:ext cx="7956222" cy="3441318"/>
          </a:xfrm>
        </p:spPr>
        <p:txBody>
          <a:bodyPr vertOverflow="overflow" horzOverflow="overflow" vert="horz" wrap="square" lIns="91440" tIns="45720" rIns="91440" bIns="45720" numCol="1" spcCol="0" rtlCol="0" fromWordArt="0" anchor="t" anchorCtr="0" forceAA="0" compatLnSpc="0">
            <a:normAutofit/>
          </a:bodyPr>
          <a:lstStyle/>
          <a:p>
            <a:pPr marL="0" indent="0">
              <a:buNone/>
              <a:defRPr/>
            </a:pPr>
            <a:r>
              <a:rPr lang="en-GB" sz="2400" b="0" i="0" u="none" strike="noStrike" cap="none" spc="0" dirty="0">
                <a:ea typeface="+mn-lt"/>
                <a:cs typeface="+mn-lt"/>
              </a:rPr>
              <a:t>The NHS AI Lab was </a:t>
            </a:r>
            <a:r>
              <a:rPr lang="en-GB" sz="2400" dirty="0">
                <a:ea typeface="+mn-lt"/>
                <a:cs typeface="+mn-lt"/>
              </a:rPr>
              <a:t>announced in 2019 and operated as </a:t>
            </a:r>
            <a:r>
              <a:rPr lang="en-GB" sz="2400" b="0" i="0" u="none" strike="noStrike" cap="none" spc="0" dirty="0">
                <a:ea typeface="+mn-lt"/>
                <a:cs typeface="+mn-lt"/>
              </a:rPr>
              <a:t>a </a:t>
            </a:r>
            <a:r>
              <a:rPr lang="en-GB" sz="2400" dirty="0">
                <a:ea typeface="+mn-lt"/>
                <a:cs typeface="+mn-lt"/>
              </a:rPr>
              <a:t>major </a:t>
            </a:r>
            <a:r>
              <a:rPr lang="en-GB" sz="2400" b="0" i="0" u="none" strike="noStrike" cap="none" spc="0" dirty="0">
                <a:ea typeface="+mn-lt"/>
                <a:cs typeface="+mn-lt"/>
              </a:rPr>
              <a:t>national programme </a:t>
            </a:r>
            <a:r>
              <a:rPr lang="en-GB" sz="2400" dirty="0">
                <a:ea typeface="+mn-lt"/>
                <a:cs typeface="+mn-lt"/>
              </a:rPr>
              <a:t>from 2020 to 2025 </a:t>
            </a:r>
            <a:r>
              <a:rPr lang="en-GB" sz="2400" b="0" i="0" u="none" strike="noStrike" cap="none" spc="0" dirty="0">
                <a:ea typeface="+mn-lt"/>
                <a:cs typeface="+mn-lt"/>
              </a:rPr>
              <a:t>to </a:t>
            </a:r>
            <a:r>
              <a:rPr lang="en-GB" sz="2400" dirty="0">
                <a:ea typeface="+mn-lt"/>
                <a:cs typeface="+mn-lt"/>
              </a:rPr>
              <a:t>support </a:t>
            </a:r>
            <a:r>
              <a:rPr lang="en-GB" sz="2400" b="0" i="0" u="none" strike="noStrike" cap="none" spc="0" dirty="0">
                <a:ea typeface="+mn-lt"/>
                <a:cs typeface="+mn-lt"/>
              </a:rPr>
              <a:t>the safe, ethical and evidence-based adoption of </a:t>
            </a:r>
            <a:r>
              <a:rPr lang="en-GB" sz="2400" dirty="0">
                <a:ea typeface="+mn-lt"/>
                <a:cs typeface="+mn-lt"/>
              </a:rPr>
              <a:t>AI </a:t>
            </a:r>
            <a:r>
              <a:rPr lang="en-GB" sz="2400" b="0" i="0" u="none" strike="noStrike" cap="none" spc="0" dirty="0">
                <a:ea typeface="+mn-lt"/>
                <a:cs typeface="+mn-lt"/>
              </a:rPr>
              <a:t>across </a:t>
            </a:r>
            <a:r>
              <a:rPr lang="en-GB" sz="2400" dirty="0">
                <a:ea typeface="+mn-lt"/>
                <a:cs typeface="+mn-lt"/>
              </a:rPr>
              <a:t>health and care</a:t>
            </a:r>
            <a:r>
              <a:rPr lang="en-GB" sz="2400" b="0" i="0" u="none" strike="noStrike" cap="none" spc="0" dirty="0">
                <a:ea typeface="+mn-lt"/>
                <a:cs typeface="+mn-lt"/>
              </a:rPr>
              <a:t>.</a:t>
            </a:r>
            <a:endParaRPr lang="en-US" dirty="0">
              <a:ea typeface="+mn-lt"/>
              <a:cs typeface="+mn-lt"/>
            </a:endParaRPr>
          </a:p>
          <a:p>
            <a:pPr marL="0" indent="0">
              <a:buFont typeface="Arial"/>
              <a:buNone/>
              <a:defRPr/>
            </a:pPr>
            <a:r>
              <a:rPr lang="en-GB" sz="2400" b="0" i="0" u="none" strike="noStrike" cap="none" spc="0" dirty="0">
                <a:latin typeface="Calibri"/>
                <a:ea typeface="Calibri"/>
                <a:cs typeface="Calibri"/>
              </a:rPr>
              <a:t>Rather than deploying a single technology, it operated as a system-level intervention spanning research funding, regulatory coordination, infrastructure development, and evaluation, with the aim of enabling population-scale impact on health outcomes, service efficiency, and public trust.</a:t>
            </a:r>
          </a:p>
        </p:txBody>
      </p:sp>
      <p:sp>
        <p:nvSpPr>
          <p:cNvPr id="656935932" name="Title 1"/>
          <p:cNvSpPr txBox="1"/>
          <p:nvPr/>
        </p:nvSpPr>
        <p:spPr bwMode="auto">
          <a:xfrm>
            <a:off x="153892" y="1492643"/>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a:solidFill>
                  <a:schemeClr val="bg1"/>
                </a:solidFill>
              </a:rPr>
              <a:t>NHS AI Lab</a:t>
            </a:r>
            <a:endParaRPr/>
          </a:p>
        </p:txBody>
      </p:sp>
      <p:pic>
        <p:nvPicPr>
          <p:cNvPr id="1337427832" name="Picture 1337427831"/>
          <p:cNvPicPr>
            <a:picLocks noChangeAspect="1"/>
          </p:cNvPicPr>
          <p:nvPr/>
        </p:nvPicPr>
        <p:blipFill rotWithShape="1">
          <a:blip r:embed="rId3"/>
          <a:stretch/>
        </p:blipFill>
        <p:spPr bwMode="auto">
          <a:xfrm>
            <a:off x="153892" y="3476153"/>
            <a:ext cx="3169924" cy="215634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06600502">
                                            <p:txEl>
                                              <p:pRg st="0" end="0"/>
                                            </p:txEl>
                                          </p:spTgt>
                                        </p:tgtEl>
                                        <p:attrNameLst>
                                          <p:attrName>style.visibility</p:attrName>
                                        </p:attrNameLst>
                                      </p:cBhvr>
                                      <p:to>
                                        <p:strVal val="visible"/>
                                      </p:to>
                                    </p:set>
                                    <p:animEffect transition="in" filter="fade">
                                      <p:cBhvr>
                                        <p:cTn id="7" dur="500"/>
                                        <p:tgtEl>
                                          <p:spTgt spid="180660050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806600502">
                                            <p:txEl>
                                              <p:pRg st="1" end="1"/>
                                            </p:txEl>
                                          </p:spTgt>
                                        </p:tgtEl>
                                        <p:attrNameLst>
                                          <p:attrName>style.visibility</p:attrName>
                                        </p:attrNameLst>
                                      </p:cBhvr>
                                      <p:to>
                                        <p:strVal val="visible"/>
                                      </p:to>
                                    </p:set>
                                    <p:animEffect transition="in" filter="fade">
                                      <p:cBhvr>
                                        <p:cTn id="12" dur="500"/>
                                        <p:tgtEl>
                                          <p:spTgt spid="180660050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4431050" name="Title 1"/>
          <p:cNvSpPr>
            <a:spLocks noGrp="1"/>
          </p:cNvSpPr>
          <p:nvPr>
            <p:ph type="title"/>
          </p:nvPr>
        </p:nvSpPr>
        <p:spPr bwMode="auto"/>
        <p:txBody>
          <a:bodyPr/>
          <a:lstStyle/>
          <a:p>
            <a:pPr>
              <a:defRPr/>
            </a:pPr>
            <a:r>
              <a:rPr lang="en-GB"/>
              <a:t>Impact on Public Health </a:t>
            </a:r>
            <a:endParaRPr/>
          </a:p>
        </p:txBody>
      </p:sp>
      <p:sp>
        <p:nvSpPr>
          <p:cNvPr id="823598993" name="Content Placeholder 2"/>
          <p:cNvSpPr>
            <a:spLocks noGrp="1"/>
          </p:cNvSpPr>
          <p:nvPr>
            <p:ph idx="1"/>
          </p:nvPr>
        </p:nvSpPr>
        <p:spPr bwMode="auto">
          <a:xfrm>
            <a:off x="3780147" y="1545438"/>
            <a:ext cx="7956222" cy="1603374"/>
          </a:xfrm>
        </p:spPr>
        <p:txBody>
          <a:bodyPr>
            <a:normAutofit/>
          </a:bodyPr>
          <a:lstStyle/>
          <a:p>
            <a:pPr marL="0" indent="0">
              <a:buNone/>
              <a:defRPr/>
            </a:pPr>
            <a:r>
              <a:rPr lang="en-GB" sz="2400" b="0" i="0" u="none" strike="noStrike" cap="none" spc="0">
                <a:solidFill>
                  <a:schemeClr val="tx1"/>
                </a:solidFill>
                <a:latin typeface="Calibri"/>
                <a:ea typeface="Calibri"/>
                <a:cs typeface="Calibri"/>
              </a:rPr>
              <a:t>The NHS AI Lab sought to influence public health primarily through system-level enablement of AI technologies intended to improve population-scale diagnosis, prevention, and service efficiency, though impacts were uneven and often indirect.</a:t>
            </a:r>
            <a:endParaRPr lang="en-GB" sz="2400"/>
          </a:p>
        </p:txBody>
      </p:sp>
      <p:sp>
        <p:nvSpPr>
          <p:cNvPr id="104002364" name="Partial Circle 6"/>
          <p:cNvSpPr/>
          <p:nvPr/>
        </p:nvSpPr>
        <p:spPr bwMode="auto">
          <a:xfrm>
            <a:off x="3198081" y="3148813"/>
            <a:ext cx="3122082" cy="3267331"/>
          </a:xfrm>
          <a:prstGeom prst="pie">
            <a:avLst>
              <a:gd name="adj1" fmla="val 5400000"/>
              <a:gd name="adj2" fmla="val 16208658"/>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639371706" name="Freeform: Shape 7"/>
          <p:cNvSpPr/>
          <p:nvPr/>
        </p:nvSpPr>
        <p:spPr bwMode="auto">
          <a:xfrm>
            <a:off x="4759121" y="3148813"/>
            <a:ext cx="7322559" cy="3267331"/>
          </a:xfrm>
          <a:custGeom>
            <a:avLst/>
            <a:gdLst>
              <a:gd name="connsiteX0" fmla="*/ 0 w 6977245"/>
              <a:gd name="connsiteY0" fmla="*/ 0 h 3122082"/>
              <a:gd name="connsiteX1" fmla="*/ 6977245 w 6977245"/>
              <a:gd name="connsiteY1" fmla="*/ 0 h 3122082"/>
              <a:gd name="connsiteX2" fmla="*/ 6977245 w 6977245"/>
              <a:gd name="connsiteY2" fmla="*/ 3122082 h 3122082"/>
              <a:gd name="connsiteX3" fmla="*/ 0 w 6977245"/>
              <a:gd name="connsiteY3" fmla="*/ 3122082 h 3122082"/>
              <a:gd name="connsiteX4" fmla="*/ 0 w 6977245"/>
              <a:gd name="connsiteY4" fmla="*/ 0 h 3122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3122082" extrusionOk="0">
                <a:moveTo>
                  <a:pt x="0" y="0"/>
                </a:moveTo>
                <a:lnTo>
                  <a:pt x="6977245" y="0"/>
                </a:lnTo>
                <a:lnTo>
                  <a:pt x="6977245" y="3122082"/>
                </a:lnTo>
                <a:lnTo>
                  <a:pt x="0" y="3122082"/>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2710177" numCol="1" spcCol="1269" anchor="ctr" anchorCtr="0">
            <a:noAutofit/>
          </a:bodyPr>
          <a:lstStyle/>
          <a:p>
            <a:pPr marL="0" lvl="0" indent="0" algn="ctr" defTabSz="1022349">
              <a:lnSpc>
                <a:spcPct val="90000"/>
              </a:lnSpc>
              <a:spcBef>
                <a:spcPts val="0"/>
              </a:spcBef>
              <a:spcAft>
                <a:spcPts val="0"/>
              </a:spcAft>
              <a:buNone/>
              <a:defRPr/>
            </a:pPr>
            <a:r>
              <a:rPr lang="en-GB" sz="2000" b="0" i="0" u="none" strike="noStrike" cap="none" spc="0">
                <a:solidFill>
                  <a:schemeClr val="dk1">
                    <a:hueOff val="0"/>
                    <a:satOff val="0"/>
                    <a:lumOff val="0"/>
                    <a:alphaOff val="0"/>
                  </a:schemeClr>
                </a:solidFill>
                <a:latin typeface="Calibri"/>
                <a:ea typeface="Calibri"/>
                <a:cs typeface="Calibri"/>
              </a:rPr>
              <a:t>Support for AI tools targeting population-level screening, diagnostics, and risk stratification</a:t>
            </a:r>
            <a:endParaRPr sz="2000"/>
          </a:p>
        </p:txBody>
      </p:sp>
      <p:sp>
        <p:nvSpPr>
          <p:cNvPr id="1426693605" name="Partial Circle 8"/>
          <p:cNvSpPr/>
          <p:nvPr/>
        </p:nvSpPr>
        <p:spPr bwMode="auto">
          <a:xfrm>
            <a:off x="3528044" y="3793595"/>
            <a:ext cx="2658740" cy="2379648"/>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445191999" name="Freeform: Shape 9"/>
          <p:cNvSpPr/>
          <p:nvPr/>
        </p:nvSpPr>
        <p:spPr bwMode="auto">
          <a:xfrm>
            <a:off x="4759122" y="3793595"/>
            <a:ext cx="7322559" cy="2466443"/>
          </a:xfrm>
          <a:custGeom>
            <a:avLst/>
            <a:gdLst>
              <a:gd name="connsiteX0" fmla="*/ 0 w 6977245"/>
              <a:gd name="connsiteY0" fmla="*/ 0 h 2466444"/>
              <a:gd name="connsiteX1" fmla="*/ 6977245 w 6977245"/>
              <a:gd name="connsiteY1" fmla="*/ 0 h 2466444"/>
              <a:gd name="connsiteX2" fmla="*/ 6977245 w 6977245"/>
              <a:gd name="connsiteY2" fmla="*/ 2466444 h 2466444"/>
              <a:gd name="connsiteX3" fmla="*/ 0 w 6977245"/>
              <a:gd name="connsiteY3" fmla="*/ 2466444 h 2466444"/>
              <a:gd name="connsiteX4" fmla="*/ 0 w 6977245"/>
              <a:gd name="connsiteY4" fmla="*/ 0 h 2466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2466444" extrusionOk="0">
                <a:moveTo>
                  <a:pt x="0" y="0"/>
                </a:moveTo>
                <a:lnTo>
                  <a:pt x="6977245" y="0"/>
                </a:lnTo>
                <a:lnTo>
                  <a:pt x="6977245" y="2466444"/>
                </a:lnTo>
                <a:lnTo>
                  <a:pt x="0" y="2466444"/>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2054540" numCol="1" spcCol="1269" anchor="ctr" anchorCtr="0">
            <a:noAutofit/>
          </a:bodyPr>
          <a:lstStyle/>
          <a:p>
            <a:pPr marL="0" lvl="0" indent="0" algn="ctr" defTabSz="1022349">
              <a:lnSpc>
                <a:spcPct val="90000"/>
              </a:lnSpc>
              <a:spcBef>
                <a:spcPts val="0"/>
              </a:spcBef>
              <a:spcAft>
                <a:spcPts val="0"/>
              </a:spcAft>
              <a:buNone/>
              <a:defRPr/>
            </a:pPr>
            <a:r>
              <a:rPr lang="en-GB" sz="2000" b="0" i="0" u="none" strike="noStrike" cap="none" spc="0">
                <a:solidFill>
                  <a:schemeClr val="dk1">
                    <a:hueOff val="0"/>
                    <a:satOff val="0"/>
                    <a:lumOff val="0"/>
                    <a:alphaOff val="0"/>
                  </a:schemeClr>
                </a:solidFill>
                <a:latin typeface="Calibri"/>
                <a:ea typeface="Calibri"/>
                <a:cs typeface="Calibri"/>
              </a:rPr>
              <a:t>Emphasis on prevention and earlier diagnosis with potential downstream public-health gains</a:t>
            </a:r>
            <a:endParaRPr sz="2000"/>
          </a:p>
        </p:txBody>
      </p:sp>
      <p:sp>
        <p:nvSpPr>
          <p:cNvPr id="1104785777" name="Partial Circle 10"/>
          <p:cNvSpPr/>
          <p:nvPr/>
        </p:nvSpPr>
        <p:spPr bwMode="auto">
          <a:xfrm>
            <a:off x="3853717" y="4293128"/>
            <a:ext cx="1900426" cy="181080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834276840" name="Freeform: Shape 11"/>
          <p:cNvSpPr/>
          <p:nvPr/>
        </p:nvSpPr>
        <p:spPr bwMode="auto">
          <a:xfrm>
            <a:off x="4759122" y="4293128"/>
            <a:ext cx="7322559" cy="1810806"/>
          </a:xfrm>
          <a:custGeom>
            <a:avLst/>
            <a:gdLst>
              <a:gd name="connsiteX0" fmla="*/ 0 w 6977245"/>
              <a:gd name="connsiteY0" fmla="*/ 0 h 1810807"/>
              <a:gd name="connsiteX1" fmla="*/ 6977245 w 6977245"/>
              <a:gd name="connsiteY1" fmla="*/ 0 h 1810807"/>
              <a:gd name="connsiteX2" fmla="*/ 6977245 w 6977245"/>
              <a:gd name="connsiteY2" fmla="*/ 1810807 h 1810807"/>
              <a:gd name="connsiteX3" fmla="*/ 0 w 6977245"/>
              <a:gd name="connsiteY3" fmla="*/ 1810807 h 1810807"/>
              <a:gd name="connsiteX4" fmla="*/ 0 w 6977245"/>
              <a:gd name="connsiteY4" fmla="*/ 0 h 18108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1810807" extrusionOk="0">
                <a:moveTo>
                  <a:pt x="0" y="0"/>
                </a:moveTo>
                <a:lnTo>
                  <a:pt x="6977245" y="0"/>
                </a:lnTo>
                <a:lnTo>
                  <a:pt x="6977245" y="1810807"/>
                </a:lnTo>
                <a:lnTo>
                  <a:pt x="0" y="1810807"/>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1398903" numCol="1" spcCol="1269" anchor="ctr" anchorCtr="0">
            <a:noAutofit/>
          </a:bodyPr>
          <a:lstStyle/>
          <a:p>
            <a:pPr marL="0" lvl="0" indent="0" algn="ctr" defTabSz="1022349">
              <a:lnSpc>
                <a:spcPct val="90000"/>
              </a:lnSpc>
              <a:spcBef>
                <a:spcPts val="0"/>
              </a:spcBef>
              <a:spcAft>
                <a:spcPts val="0"/>
              </a:spcAft>
              <a:buNone/>
              <a:defRPr/>
            </a:pPr>
            <a:r>
              <a:rPr lang="en-GB" sz="1900" b="0" i="0" u="none" strike="noStrike" cap="none" spc="0">
                <a:solidFill>
                  <a:schemeClr val="dk1">
                    <a:hueOff val="0"/>
                    <a:satOff val="0"/>
                    <a:lumOff val="0"/>
                    <a:alphaOff val="0"/>
                  </a:schemeClr>
                </a:solidFill>
                <a:latin typeface="Calibri"/>
                <a:ea typeface="Calibri"/>
                <a:cs typeface="Calibri"/>
              </a:rPr>
              <a:t>Limited direct evidence of measurable population health outcomes within</a:t>
            </a:r>
            <a:r>
              <a:rPr lang="en" sz="1900" b="0" i="0" u="none" strike="noStrike" cap="none" spc="0">
                <a:solidFill>
                  <a:schemeClr val="dk1">
                    <a:hueOff val="0"/>
                    <a:satOff val="0"/>
                    <a:lumOff val="0"/>
                    <a:alphaOff val="0"/>
                  </a:schemeClr>
                </a:solidFill>
                <a:latin typeface="Calibri"/>
                <a:ea typeface="Calibri"/>
                <a:cs typeface="Calibri"/>
              </a:rPr>
              <a:t> </a:t>
            </a:r>
            <a:r>
              <a:rPr lang="en-GB" sz="1900" b="0" i="0" u="none" strike="noStrike" cap="none" spc="0">
                <a:solidFill>
                  <a:schemeClr val="dk1">
                    <a:hueOff val="0"/>
                    <a:satOff val="0"/>
                    <a:lumOff val="0"/>
                    <a:alphaOff val="0"/>
                  </a:schemeClr>
                </a:solidFill>
                <a:latin typeface="Calibri"/>
                <a:ea typeface="Calibri"/>
                <a:cs typeface="Calibri"/>
              </a:rPr>
              <a:t>timelines</a:t>
            </a:r>
            <a:endParaRPr sz="1900"/>
          </a:p>
        </p:txBody>
      </p:sp>
      <p:sp>
        <p:nvSpPr>
          <p:cNvPr id="948324229" name="Partial Circle 12"/>
          <p:cNvSpPr/>
          <p:nvPr/>
        </p:nvSpPr>
        <p:spPr bwMode="auto">
          <a:xfrm>
            <a:off x="4181536" y="4792662"/>
            <a:ext cx="1212341" cy="1155169"/>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1757252074" name="Freeform: Shape 13"/>
          <p:cNvSpPr/>
          <p:nvPr/>
        </p:nvSpPr>
        <p:spPr bwMode="auto">
          <a:xfrm>
            <a:off x="4759122" y="4792662"/>
            <a:ext cx="7322559" cy="1155169"/>
          </a:xfrm>
          <a:custGeom>
            <a:avLst/>
            <a:gdLst>
              <a:gd name="connsiteX0" fmla="*/ 0 w 6977245"/>
              <a:gd name="connsiteY0" fmla="*/ 0 h 1155170"/>
              <a:gd name="connsiteX1" fmla="*/ 6977245 w 6977245"/>
              <a:gd name="connsiteY1" fmla="*/ 0 h 1155170"/>
              <a:gd name="connsiteX2" fmla="*/ 6977245 w 6977245"/>
              <a:gd name="connsiteY2" fmla="*/ 1155170 h 1155170"/>
              <a:gd name="connsiteX3" fmla="*/ 0 w 6977245"/>
              <a:gd name="connsiteY3" fmla="*/ 1155170 h 1155170"/>
              <a:gd name="connsiteX4" fmla="*/ 0 w 6977245"/>
              <a:gd name="connsiteY4" fmla="*/ 0 h 1155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1155170" extrusionOk="0">
                <a:moveTo>
                  <a:pt x="0" y="0"/>
                </a:moveTo>
                <a:lnTo>
                  <a:pt x="6977245" y="0"/>
                </a:lnTo>
                <a:lnTo>
                  <a:pt x="6977245" y="1155170"/>
                </a:lnTo>
                <a:lnTo>
                  <a:pt x="0" y="115517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743266" numCol="1" spcCol="1269" anchor="ctr" anchorCtr="0">
            <a:noAutofit/>
          </a:bodyPr>
          <a:lstStyle/>
          <a:p>
            <a:pPr marL="0" lvl="0" indent="0" algn="ctr" defTabSz="1022349">
              <a:lnSpc>
                <a:spcPct val="90000"/>
              </a:lnSpc>
              <a:spcBef>
                <a:spcPts val="0"/>
              </a:spcBef>
              <a:spcAft>
                <a:spcPts val="0"/>
              </a:spcAft>
              <a:buNone/>
              <a:defRPr/>
            </a:pPr>
            <a:r>
              <a:rPr lang="en-GB" sz="2000" b="0" i="0" u="none" strike="noStrike" cap="none" spc="0">
                <a:solidFill>
                  <a:schemeClr val="dk1">
                    <a:hueOff val="0"/>
                    <a:satOff val="0"/>
                    <a:lumOff val="0"/>
                    <a:alphaOff val="0"/>
                  </a:schemeClr>
                </a:solidFill>
                <a:latin typeface="Calibri"/>
                <a:ea typeface="Calibri"/>
                <a:cs typeface="Calibri"/>
              </a:rPr>
              <a:t>Variation in impact across regions due to uneven digital maturity and infrastructure</a:t>
            </a:r>
            <a:endParaRPr sz="2000"/>
          </a:p>
        </p:txBody>
      </p:sp>
      <p:sp>
        <p:nvSpPr>
          <p:cNvPr id="2013081780" name="Partial Circle 14"/>
          <p:cNvSpPr/>
          <p:nvPr/>
        </p:nvSpPr>
        <p:spPr bwMode="auto">
          <a:xfrm>
            <a:off x="4509356" y="5292194"/>
            <a:ext cx="524255" cy="499532"/>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endParaRPr lang="en-GB"/>
          </a:p>
        </p:txBody>
      </p:sp>
      <p:sp>
        <p:nvSpPr>
          <p:cNvPr id="2100787599" name="Freeform: Shape 15"/>
          <p:cNvSpPr/>
          <p:nvPr/>
        </p:nvSpPr>
        <p:spPr bwMode="auto">
          <a:xfrm>
            <a:off x="4759122" y="5292194"/>
            <a:ext cx="7322559" cy="499532"/>
          </a:xfrm>
          <a:custGeom>
            <a:avLst/>
            <a:gdLst>
              <a:gd name="connsiteX0" fmla="*/ 0 w 6977245"/>
              <a:gd name="connsiteY0" fmla="*/ 0 h 499533"/>
              <a:gd name="connsiteX1" fmla="*/ 6977245 w 6977245"/>
              <a:gd name="connsiteY1" fmla="*/ 0 h 499533"/>
              <a:gd name="connsiteX2" fmla="*/ 6977245 w 6977245"/>
              <a:gd name="connsiteY2" fmla="*/ 499533 h 499533"/>
              <a:gd name="connsiteX3" fmla="*/ 0 w 6977245"/>
              <a:gd name="connsiteY3" fmla="*/ 499533 h 499533"/>
              <a:gd name="connsiteX4" fmla="*/ 0 w 6977245"/>
              <a:gd name="connsiteY4" fmla="*/ 0 h 4995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7245" h="499533" extrusionOk="0">
                <a:moveTo>
                  <a:pt x="0" y="0"/>
                </a:moveTo>
                <a:lnTo>
                  <a:pt x="6977245" y="0"/>
                </a:lnTo>
                <a:lnTo>
                  <a:pt x="6977245" y="499533"/>
                </a:lnTo>
                <a:lnTo>
                  <a:pt x="0" y="499533"/>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87629" tIns="87629" rIns="87629" bIns="87629" numCol="1" spcCol="1269" anchor="ctr" anchorCtr="0">
            <a:noAutofit/>
          </a:bodyPr>
          <a:lstStyle/>
          <a:p>
            <a:pPr marL="0" lvl="0" indent="0" algn="ctr" defTabSz="1022349">
              <a:lnSpc>
                <a:spcPct val="90000"/>
              </a:lnSpc>
              <a:spcBef>
                <a:spcPts val="0"/>
              </a:spcBef>
              <a:spcAft>
                <a:spcPts val="0"/>
              </a:spcAft>
              <a:buNone/>
              <a:defRPr/>
            </a:pPr>
            <a:r>
              <a:rPr lang="en-GB" sz="1900" b="0" i="0" u="none" strike="noStrike" cap="none" spc="0">
                <a:solidFill>
                  <a:schemeClr val="dk1">
                    <a:hueOff val="0"/>
                    <a:satOff val="0"/>
                    <a:lumOff val="0"/>
                    <a:alphaOff val="0"/>
                  </a:schemeClr>
                </a:solidFill>
                <a:latin typeface="Calibri"/>
                <a:ea typeface="Calibri"/>
                <a:cs typeface="Calibri"/>
              </a:rPr>
              <a:t>Tension between national ambitions and local service priorities</a:t>
            </a:r>
            <a:endParaRPr sz="1900"/>
          </a:p>
        </p:txBody>
      </p:sp>
      <p:sp>
        <p:nvSpPr>
          <p:cNvPr id="53999115" name="Title 1"/>
          <p:cNvSpPr txBox="1"/>
          <p:nvPr/>
        </p:nvSpPr>
        <p:spPr bwMode="auto">
          <a:xfrm>
            <a:off x="45305" y="1445489"/>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a:solidFill>
                  <a:schemeClr val="bg1"/>
                </a:solidFill>
              </a:rPr>
              <a:t>NHS AI Lab</a:t>
            </a:r>
            <a:endParaRPr/>
          </a:p>
        </p:txBody>
      </p:sp>
      <p:pic>
        <p:nvPicPr>
          <p:cNvPr id="122338546" name="Picture 122338545"/>
          <p:cNvPicPr>
            <a:picLocks noChangeAspect="1"/>
          </p:cNvPicPr>
          <p:nvPr/>
        </p:nvPicPr>
        <p:blipFill rotWithShape="1">
          <a:blip r:embed="rId3"/>
          <a:stretch/>
        </p:blipFill>
        <p:spPr bwMode="auto">
          <a:xfrm>
            <a:off x="45305" y="3429000"/>
            <a:ext cx="3169923" cy="21563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39371706"/>
                                        </p:tgtEl>
                                        <p:attrNameLst>
                                          <p:attrName>style.visibility</p:attrName>
                                        </p:attrNameLst>
                                      </p:cBhvr>
                                      <p:to>
                                        <p:strVal val="visible"/>
                                      </p:to>
                                    </p:set>
                                    <p:animEffect transition="in" filter="fade">
                                      <p:cBhvr>
                                        <p:cTn id="7" dur="500"/>
                                        <p:tgtEl>
                                          <p:spTgt spid="639371706"/>
                                        </p:tgtEl>
                                      </p:cBhvr>
                                    </p:animEffect>
                                  </p:childTnLst>
                                </p:cTn>
                              </p:par>
                              <p:par>
                                <p:cTn id="8" presetID="10" presetClass="entr" presetSubtype="0" fill="hold" nodeType="withEffect">
                                  <p:stCondLst>
                                    <p:cond delay="0"/>
                                  </p:stCondLst>
                                  <p:childTnLst>
                                    <p:set>
                                      <p:cBhvr>
                                        <p:cTn id="9" dur="1" fill="hold">
                                          <p:stCondLst>
                                            <p:cond delay="0"/>
                                          </p:stCondLst>
                                        </p:cTn>
                                        <p:tgtEl>
                                          <p:spTgt spid="104002364"/>
                                        </p:tgtEl>
                                        <p:attrNameLst>
                                          <p:attrName>style.visibility</p:attrName>
                                        </p:attrNameLst>
                                      </p:cBhvr>
                                      <p:to>
                                        <p:strVal val="visible"/>
                                      </p:to>
                                    </p:set>
                                    <p:animEffect transition="in" filter="fade">
                                      <p:cBhvr>
                                        <p:cTn id="10" dur="500"/>
                                        <p:tgtEl>
                                          <p:spTgt spid="10400236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426693605"/>
                                        </p:tgtEl>
                                        <p:attrNameLst>
                                          <p:attrName>style.visibility</p:attrName>
                                        </p:attrNameLst>
                                      </p:cBhvr>
                                      <p:to>
                                        <p:strVal val="visible"/>
                                      </p:to>
                                    </p:set>
                                    <p:animEffect transition="in" filter="fade">
                                      <p:cBhvr>
                                        <p:cTn id="15" dur="500"/>
                                        <p:tgtEl>
                                          <p:spTgt spid="142669360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45191999"/>
                                        </p:tgtEl>
                                        <p:attrNameLst>
                                          <p:attrName>style.visibility</p:attrName>
                                        </p:attrNameLst>
                                      </p:cBhvr>
                                      <p:to>
                                        <p:strVal val="visible"/>
                                      </p:to>
                                    </p:set>
                                    <p:animEffect transition="in" filter="fade">
                                      <p:cBhvr>
                                        <p:cTn id="18" dur="500"/>
                                        <p:tgtEl>
                                          <p:spTgt spid="1445191999"/>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04785777"/>
                                        </p:tgtEl>
                                        <p:attrNameLst>
                                          <p:attrName>style.visibility</p:attrName>
                                        </p:attrNameLst>
                                      </p:cBhvr>
                                      <p:to>
                                        <p:strVal val="visible"/>
                                      </p:to>
                                    </p:set>
                                    <p:animEffect transition="in" filter="fade">
                                      <p:cBhvr>
                                        <p:cTn id="23" dur="500"/>
                                        <p:tgtEl>
                                          <p:spTgt spid="110478577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34276840"/>
                                        </p:tgtEl>
                                        <p:attrNameLst>
                                          <p:attrName>style.visibility</p:attrName>
                                        </p:attrNameLst>
                                      </p:cBhvr>
                                      <p:to>
                                        <p:strVal val="visible"/>
                                      </p:to>
                                    </p:set>
                                    <p:animEffect transition="in" filter="fade">
                                      <p:cBhvr>
                                        <p:cTn id="26" dur="500"/>
                                        <p:tgtEl>
                                          <p:spTgt spid="1834276840"/>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48324229"/>
                                        </p:tgtEl>
                                        <p:attrNameLst>
                                          <p:attrName>style.visibility</p:attrName>
                                        </p:attrNameLst>
                                      </p:cBhvr>
                                      <p:to>
                                        <p:strVal val="visible"/>
                                      </p:to>
                                    </p:set>
                                    <p:animEffect transition="in" filter="fade">
                                      <p:cBhvr>
                                        <p:cTn id="31" dur="500"/>
                                        <p:tgtEl>
                                          <p:spTgt spid="94832422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757252074"/>
                                        </p:tgtEl>
                                        <p:attrNameLst>
                                          <p:attrName>style.visibility</p:attrName>
                                        </p:attrNameLst>
                                      </p:cBhvr>
                                      <p:to>
                                        <p:strVal val="visible"/>
                                      </p:to>
                                    </p:set>
                                    <p:animEffect transition="in" filter="fade">
                                      <p:cBhvr>
                                        <p:cTn id="34" dur="500"/>
                                        <p:tgtEl>
                                          <p:spTgt spid="1757252074"/>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13081780"/>
                                        </p:tgtEl>
                                        <p:attrNameLst>
                                          <p:attrName>style.visibility</p:attrName>
                                        </p:attrNameLst>
                                      </p:cBhvr>
                                      <p:to>
                                        <p:strVal val="visible"/>
                                      </p:to>
                                    </p:set>
                                    <p:animEffect transition="in" filter="fade">
                                      <p:cBhvr>
                                        <p:cTn id="39" dur="500"/>
                                        <p:tgtEl>
                                          <p:spTgt spid="201308178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100787599"/>
                                        </p:tgtEl>
                                        <p:attrNameLst>
                                          <p:attrName>style.visibility</p:attrName>
                                        </p:attrNameLst>
                                      </p:cBhvr>
                                      <p:to>
                                        <p:strVal val="visible"/>
                                      </p:to>
                                    </p:set>
                                    <p:animEffect transition="in" filter="fade">
                                      <p:cBhvr>
                                        <p:cTn id="42" dur="500"/>
                                        <p:tgtEl>
                                          <p:spTgt spid="210078759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9371706" grpId="0" animBg="1"/>
      <p:bldP spid="1445191999" grpId="0" animBg="1"/>
      <p:bldP spid="1834276840" grpId="0" animBg="1"/>
      <p:bldP spid="1757252074" grpId="0" animBg="1"/>
      <p:bldP spid="2100787599"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730573782" name="Title 1"/>
          <p:cNvSpPr>
            <a:spLocks noGrp="1"/>
          </p:cNvSpPr>
          <p:nvPr>
            <p:ph type="title"/>
          </p:nvPr>
        </p:nvSpPr>
        <p:spPr bwMode="auto">
          <a:xfrm>
            <a:off x="358218" y="-12102"/>
            <a:ext cx="11481846" cy="1325562"/>
          </a:xfrm>
        </p:spPr>
        <p:txBody>
          <a:bodyPr/>
          <a:lstStyle/>
          <a:p>
            <a:pPr>
              <a:defRPr/>
            </a:pPr>
            <a:r>
              <a:rPr lang="en-GB"/>
              <a:t>Impact on the NHS Workforce</a:t>
            </a:r>
            <a:endParaRPr/>
          </a:p>
        </p:txBody>
      </p:sp>
      <p:sp>
        <p:nvSpPr>
          <p:cNvPr id="1807341922" name="Arrow: Right 8"/>
          <p:cNvSpPr/>
          <p:nvPr/>
        </p:nvSpPr>
        <p:spPr bwMode="auto">
          <a:xfrm>
            <a:off x="4376579" y="2688336"/>
            <a:ext cx="6763066" cy="3804537"/>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484724009" name="Freeform: Shape 9"/>
          <p:cNvSpPr/>
          <p:nvPr/>
        </p:nvSpPr>
        <p:spPr bwMode="auto">
          <a:xfrm>
            <a:off x="3783818" y="3829696"/>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0" i="0" u="none" strike="noStrike" cap="none" spc="0">
                <a:solidFill>
                  <a:schemeClr val="lt1"/>
                </a:solidFill>
                <a:latin typeface="Calibri"/>
                <a:ea typeface="Calibri"/>
                <a:cs typeface="Calibri"/>
              </a:rPr>
              <a:t>AI Governance Roles</a:t>
            </a:r>
            <a:endParaRPr/>
          </a:p>
        </p:txBody>
      </p:sp>
      <p:sp>
        <p:nvSpPr>
          <p:cNvPr id="143832440" name="Freeform: Shape 10"/>
          <p:cNvSpPr/>
          <p:nvPr/>
        </p:nvSpPr>
        <p:spPr bwMode="auto">
          <a:xfrm>
            <a:off x="5794907" y="3829696"/>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0" i="0" u="none" strike="noStrike" cap="none" spc="0">
                <a:solidFill>
                  <a:schemeClr val="lt1"/>
                </a:solidFill>
                <a:latin typeface="Calibri"/>
                <a:ea typeface="Calibri"/>
                <a:cs typeface="Calibri"/>
              </a:rPr>
              <a:t>Workforce Upskilling</a:t>
            </a:r>
            <a:endParaRPr/>
          </a:p>
        </p:txBody>
      </p:sp>
      <p:sp>
        <p:nvSpPr>
          <p:cNvPr id="1404452743" name="Freeform: Shape 11"/>
          <p:cNvSpPr/>
          <p:nvPr/>
        </p:nvSpPr>
        <p:spPr bwMode="auto">
          <a:xfrm>
            <a:off x="7805995" y="3829696"/>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0" i="0" u="none" strike="noStrike" cap="none" spc="0">
                <a:solidFill>
                  <a:schemeClr val="lt1"/>
                </a:solidFill>
                <a:latin typeface="Calibri"/>
                <a:ea typeface="Calibri"/>
                <a:cs typeface="Calibri"/>
              </a:rPr>
              <a:t>Clinical–Technical Coordination</a:t>
            </a:r>
            <a:endParaRPr/>
          </a:p>
        </p:txBody>
      </p:sp>
      <p:sp>
        <p:nvSpPr>
          <p:cNvPr id="485313504" name="Freeform: Shape 12"/>
          <p:cNvSpPr/>
          <p:nvPr/>
        </p:nvSpPr>
        <p:spPr bwMode="auto">
          <a:xfrm>
            <a:off x="9817083" y="3829696"/>
            <a:ext cx="1915320" cy="1521814"/>
          </a:xfrm>
          <a:custGeom>
            <a:avLst/>
            <a:gdLst>
              <a:gd name="connsiteX0" fmla="*/ 0 w 1915321"/>
              <a:gd name="connsiteY0" fmla="*/ 253641 h 1521815"/>
              <a:gd name="connsiteX1" fmla="*/ 253641 w 1915321"/>
              <a:gd name="connsiteY1" fmla="*/ 0 h 1521815"/>
              <a:gd name="connsiteX2" fmla="*/ 1661680 w 1915321"/>
              <a:gd name="connsiteY2" fmla="*/ 0 h 1521815"/>
              <a:gd name="connsiteX3" fmla="*/ 1915321 w 1915321"/>
              <a:gd name="connsiteY3" fmla="*/ 253641 h 1521815"/>
              <a:gd name="connsiteX4" fmla="*/ 1915321 w 1915321"/>
              <a:gd name="connsiteY4" fmla="*/ 1268174 h 1521815"/>
              <a:gd name="connsiteX5" fmla="*/ 1661680 w 1915321"/>
              <a:gd name="connsiteY5" fmla="*/ 1521815 h 1521815"/>
              <a:gd name="connsiteX6" fmla="*/ 253641 w 1915321"/>
              <a:gd name="connsiteY6" fmla="*/ 1521815 h 1521815"/>
              <a:gd name="connsiteX7" fmla="*/ 0 w 1915321"/>
              <a:gd name="connsiteY7" fmla="*/ 1268174 h 1521815"/>
              <a:gd name="connsiteX8" fmla="*/ 0 w 1915321"/>
              <a:gd name="connsiteY8" fmla="*/ 253641 h 1521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321" h="1521815" extrusionOk="0">
                <a:moveTo>
                  <a:pt x="0" y="253641"/>
                </a:moveTo>
                <a:cubicBezTo>
                  <a:pt x="0" y="113559"/>
                  <a:pt x="113559" y="0"/>
                  <a:pt x="253641" y="0"/>
                </a:cubicBezTo>
                <a:lnTo>
                  <a:pt x="1661680" y="0"/>
                </a:lnTo>
                <a:cubicBezTo>
                  <a:pt x="1801762" y="0"/>
                  <a:pt x="1915321" y="113559"/>
                  <a:pt x="1915321" y="253641"/>
                </a:cubicBezTo>
                <a:lnTo>
                  <a:pt x="1915321" y="1268174"/>
                </a:lnTo>
                <a:cubicBezTo>
                  <a:pt x="1915321" y="1408256"/>
                  <a:pt x="1801762" y="1521815"/>
                  <a:pt x="1661680" y="1521815"/>
                </a:cubicBezTo>
                <a:lnTo>
                  <a:pt x="253641" y="1521815"/>
                </a:lnTo>
                <a:cubicBezTo>
                  <a:pt x="113559" y="1521815"/>
                  <a:pt x="0" y="1408256"/>
                  <a:pt x="0" y="1268174"/>
                </a:cubicBezTo>
                <a:lnTo>
                  <a:pt x="0" y="25364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4298" tIns="154298" rIns="154298" bIns="154298" numCol="1" spcCol="1269" anchor="ctr" anchorCtr="0">
            <a:noAutofit/>
          </a:bodyPr>
          <a:lstStyle/>
          <a:p>
            <a:pPr marL="0" lvl="0" indent="0" algn="ctr" defTabSz="933449">
              <a:lnSpc>
                <a:spcPct val="90000"/>
              </a:lnSpc>
              <a:spcBef>
                <a:spcPts val="0"/>
              </a:spcBef>
              <a:spcAft>
                <a:spcPts val="0"/>
              </a:spcAft>
              <a:buNone/>
              <a:defRPr/>
            </a:pPr>
            <a:r>
              <a:rPr lang="en-GB" sz="2100" b="0" i="0" u="none" strike="noStrike" cap="none" spc="0">
                <a:solidFill>
                  <a:schemeClr val="lt1"/>
                </a:solidFill>
                <a:latin typeface="Calibri"/>
                <a:ea typeface="Calibri"/>
                <a:cs typeface="Calibri"/>
              </a:rPr>
              <a:t>Evaluation Burden</a:t>
            </a:r>
            <a:endParaRPr lang="en-GB" sz="2100"/>
          </a:p>
        </p:txBody>
      </p:sp>
      <p:sp>
        <p:nvSpPr>
          <p:cNvPr id="395052976" name="TextBox 7"/>
          <p:cNvSpPr txBox="1"/>
          <p:nvPr/>
        </p:nvSpPr>
        <p:spPr bwMode="auto">
          <a:xfrm>
            <a:off x="3470148" y="1117813"/>
            <a:ext cx="8268022" cy="1920600"/>
          </a:xfrm>
          <a:prstGeom prst="rect">
            <a:avLst/>
          </a:prstGeom>
          <a:noFill/>
        </p:spPr>
        <p:txBody>
          <a:bodyPr wrap="square">
            <a:spAutoFit/>
          </a:bodyPr>
          <a:lstStyle/>
          <a:p>
            <a:pPr marL="305908" indent="-305908">
              <a:buFont typeface="Arial"/>
              <a:buChar char="•"/>
              <a:defRPr/>
            </a:pPr>
            <a:r>
              <a:rPr lang="en-GB" sz="2000" b="0" i="0" u="none" strike="noStrike" cap="none" spc="0">
                <a:solidFill>
                  <a:schemeClr val="tx1"/>
                </a:solidFill>
                <a:latin typeface="Calibri"/>
                <a:ea typeface="Calibri"/>
                <a:cs typeface="Calibri"/>
              </a:rPr>
              <a:t>The NHS Artificial Intelligence Laboratory influenced the NHS workforce primarily by introducing new governance, evaluation, and coordination demands associated with deploying AI at scale.</a:t>
            </a:r>
          </a:p>
          <a:p>
            <a:pPr marL="305908" indent="-305908">
              <a:buFont typeface="Arial"/>
              <a:buChar char="•"/>
              <a:defRPr/>
            </a:pPr>
            <a:r>
              <a:rPr lang="en-GB" sz="2000" b="0" i="0" u="none" strike="noStrike" cap="none" spc="0">
                <a:solidFill>
                  <a:schemeClr val="tx1"/>
                </a:solidFill>
                <a:latin typeface="Calibri"/>
                <a:ea typeface="Calibri"/>
                <a:cs typeface="Calibri"/>
              </a:rPr>
              <a:t>Rather than reducing workload directly, it reshaped professional roles by requiring clinical, technical, and managerial staff to engage with AI oversight, validation, and implementation processes.</a:t>
            </a:r>
            <a:endParaRPr/>
          </a:p>
        </p:txBody>
      </p:sp>
      <p:sp>
        <p:nvSpPr>
          <p:cNvPr id="1865999523" name="Title 1"/>
          <p:cNvSpPr txBox="1"/>
          <p:nvPr/>
        </p:nvSpPr>
        <p:spPr bwMode="auto">
          <a:xfrm>
            <a:off x="153892" y="1492642"/>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a:solidFill>
                  <a:schemeClr val="bg1"/>
                </a:solidFill>
              </a:rPr>
              <a:t>NHS AI Lab</a:t>
            </a:r>
            <a:endParaRPr/>
          </a:p>
        </p:txBody>
      </p:sp>
      <p:pic>
        <p:nvPicPr>
          <p:cNvPr id="531283986" name="Picture 531283985"/>
          <p:cNvPicPr>
            <a:picLocks noChangeAspect="1"/>
          </p:cNvPicPr>
          <p:nvPr/>
        </p:nvPicPr>
        <p:blipFill rotWithShape="1">
          <a:blip r:embed="rId3"/>
          <a:stretch/>
        </p:blipFill>
        <p:spPr bwMode="auto">
          <a:xfrm>
            <a:off x="153892" y="3476152"/>
            <a:ext cx="3169923" cy="21563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07341922"/>
                                        </p:tgtEl>
                                        <p:attrNameLst>
                                          <p:attrName>style.visibility</p:attrName>
                                        </p:attrNameLst>
                                      </p:cBhvr>
                                      <p:to>
                                        <p:strVal val="visible"/>
                                      </p:to>
                                    </p:set>
                                    <p:animEffect transition="in" filter="fade">
                                      <p:cBhvr>
                                        <p:cTn id="7" dur="500"/>
                                        <p:tgtEl>
                                          <p:spTgt spid="18073419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84724009"/>
                                        </p:tgtEl>
                                        <p:attrNameLst>
                                          <p:attrName>style.visibility</p:attrName>
                                        </p:attrNameLst>
                                      </p:cBhvr>
                                      <p:to>
                                        <p:strVal val="visible"/>
                                      </p:to>
                                    </p:set>
                                    <p:animEffect transition="in" filter="fade">
                                      <p:cBhvr>
                                        <p:cTn id="10" dur="500"/>
                                        <p:tgtEl>
                                          <p:spTgt spid="48472400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43832440"/>
                                        </p:tgtEl>
                                        <p:attrNameLst>
                                          <p:attrName>style.visibility</p:attrName>
                                        </p:attrNameLst>
                                      </p:cBhvr>
                                      <p:to>
                                        <p:strVal val="visible"/>
                                      </p:to>
                                    </p:set>
                                    <p:animEffect transition="in" filter="fade">
                                      <p:cBhvr>
                                        <p:cTn id="15" dur="500"/>
                                        <p:tgtEl>
                                          <p:spTgt spid="143832440"/>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404452743"/>
                                        </p:tgtEl>
                                        <p:attrNameLst>
                                          <p:attrName>style.visibility</p:attrName>
                                        </p:attrNameLst>
                                      </p:cBhvr>
                                      <p:to>
                                        <p:strVal val="visible"/>
                                      </p:to>
                                    </p:set>
                                    <p:animEffect transition="in" filter="fade">
                                      <p:cBhvr>
                                        <p:cTn id="20" dur="500"/>
                                        <p:tgtEl>
                                          <p:spTgt spid="1404452743"/>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85313504"/>
                                        </p:tgtEl>
                                        <p:attrNameLst>
                                          <p:attrName>style.visibility</p:attrName>
                                        </p:attrNameLst>
                                      </p:cBhvr>
                                      <p:to>
                                        <p:strVal val="visible"/>
                                      </p:to>
                                    </p:set>
                                    <p:animEffect transition="in" filter="fade">
                                      <p:cBhvr>
                                        <p:cTn id="25" dur="500"/>
                                        <p:tgtEl>
                                          <p:spTgt spid="4853135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84724009" grpId="0" animBg="1"/>
      <p:bldP spid="143832440" grpId="0" animBg="1"/>
      <p:bldP spid="1404452743" grpId="0" animBg="1"/>
      <p:bldP spid="485313504"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390776761" name="Title 1"/>
          <p:cNvSpPr>
            <a:spLocks noGrp="1"/>
          </p:cNvSpPr>
          <p:nvPr>
            <p:ph type="title"/>
          </p:nvPr>
        </p:nvSpPr>
        <p:spPr bwMode="auto">
          <a:xfrm>
            <a:off x="358218" y="-12102"/>
            <a:ext cx="11481846" cy="1325562"/>
          </a:xfrm>
        </p:spPr>
        <p:txBody>
          <a:bodyPr/>
          <a:lstStyle/>
          <a:p>
            <a:pPr>
              <a:defRPr/>
            </a:pPr>
            <a:r>
              <a:rPr lang="en-GB"/>
              <a:t>Impact on Communities</a:t>
            </a:r>
            <a:endParaRPr/>
          </a:p>
        </p:txBody>
      </p:sp>
      <p:sp>
        <p:nvSpPr>
          <p:cNvPr id="895484147" name="Content Placeholder 2"/>
          <p:cNvSpPr>
            <a:spLocks noGrp="1"/>
          </p:cNvSpPr>
          <p:nvPr>
            <p:ph idx="1"/>
          </p:nvPr>
        </p:nvSpPr>
        <p:spPr bwMode="auto">
          <a:xfrm>
            <a:off x="3414386" y="1171999"/>
            <a:ext cx="8425678" cy="1572331"/>
          </a:xfrm>
        </p:spPr>
        <p:txBody>
          <a:bodyPr vertOverflow="overflow" horzOverflow="overflow" vert="horz" wrap="square" lIns="91440" tIns="45720" rIns="91440" bIns="45720" numCol="1" spcCol="0" rtlCol="0" fromWordArt="0" anchor="t" anchorCtr="0" forceAA="0" compatLnSpc="0">
            <a:normAutofit/>
          </a:bodyPr>
          <a:lstStyle/>
          <a:p>
            <a:pPr marL="0" indent="0">
              <a:buNone/>
              <a:defRPr/>
            </a:pPr>
            <a:r>
              <a:rPr lang="en-GB" sz="1900" b="0" i="0" u="none" strike="noStrike" cap="none" spc="0">
                <a:solidFill>
                  <a:schemeClr val="tx1"/>
                </a:solidFill>
                <a:latin typeface="Calibri"/>
                <a:ea typeface="Calibri"/>
                <a:cs typeface="Calibri"/>
              </a:rPr>
              <a:t>The NHS AI Lab</a:t>
            </a:r>
            <a:r>
              <a:rPr lang="en" sz="1900" b="0" i="0" u="none" strike="noStrike" cap="none" spc="0">
                <a:solidFill>
                  <a:schemeClr val="tx1"/>
                </a:solidFill>
                <a:latin typeface="Calibri"/>
                <a:ea typeface="Calibri"/>
                <a:cs typeface="Calibri"/>
              </a:rPr>
              <a:t> </a:t>
            </a:r>
            <a:r>
              <a:rPr lang="en-GB" sz="1900" b="0" i="0" u="none" strike="noStrike" cap="none" spc="0">
                <a:solidFill>
                  <a:schemeClr val="tx1"/>
                </a:solidFill>
                <a:latin typeface="Calibri"/>
                <a:ea typeface="Calibri"/>
                <a:cs typeface="Calibri"/>
              </a:rPr>
              <a:t>had variable impacts on communities across England. </a:t>
            </a:r>
            <a:endParaRPr sz="1900" b="0" i="0" u="none" strike="noStrike" cap="none" spc="0">
              <a:solidFill>
                <a:schemeClr val="tx1"/>
              </a:solidFill>
              <a:latin typeface="Calibri"/>
              <a:ea typeface="Calibri"/>
              <a:cs typeface="Calibri"/>
            </a:endParaRPr>
          </a:p>
          <a:p>
            <a:pPr marL="0" indent="0">
              <a:buNone/>
              <a:defRPr/>
            </a:pPr>
            <a:r>
              <a:rPr lang="en-GB" sz="1900" b="0" i="0" u="none" strike="noStrike" cap="none" spc="0">
                <a:solidFill>
                  <a:schemeClr val="tx1"/>
                </a:solidFill>
                <a:latin typeface="Calibri"/>
                <a:ea typeface="Calibri"/>
                <a:cs typeface="Calibri"/>
              </a:rPr>
              <a:t>While it aimed to support population-level benefit through improved diagnostics and service planning, outcomes depended heavily on local capacity, digital infrastructure, and public trust, </a:t>
            </a:r>
            <a:r>
              <a:rPr lang="en" sz="1900" b="0" i="0" u="none" strike="noStrike" cap="none" spc="0">
                <a:solidFill>
                  <a:schemeClr val="tx1"/>
                </a:solidFill>
                <a:latin typeface="Calibri"/>
                <a:ea typeface="Calibri"/>
                <a:cs typeface="Calibri"/>
              </a:rPr>
              <a:t>it  was also </a:t>
            </a:r>
            <a:r>
              <a:rPr lang="en-GB" sz="1900" b="0" i="0" u="none" strike="noStrike" cap="none" spc="0">
                <a:solidFill>
                  <a:schemeClr val="tx1"/>
                </a:solidFill>
                <a:latin typeface="Calibri"/>
                <a:ea typeface="Calibri"/>
                <a:cs typeface="Calibri"/>
              </a:rPr>
              <a:t>raising concerns about uneven benefit and the potential reinforcement of existing health inequalities.</a:t>
            </a:r>
            <a:endParaRPr sz="1900"/>
          </a:p>
        </p:txBody>
      </p:sp>
      <p:sp>
        <p:nvSpPr>
          <p:cNvPr id="124274171" name="Block Arc 6"/>
          <p:cNvSpPr/>
          <p:nvPr/>
        </p:nvSpPr>
        <p:spPr bwMode="auto">
          <a:xfrm>
            <a:off x="-1252530" y="2093987"/>
            <a:ext cx="5559040" cy="5559039"/>
          </a:xfrm>
          <a:prstGeom prst="blockArc">
            <a:avLst>
              <a:gd name="adj1" fmla="val 18900000"/>
              <a:gd name="adj2" fmla="val 2700000"/>
              <a:gd name="adj3" fmla="val 389"/>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399148972" name="Freeform: Shape 7"/>
          <p:cNvSpPr/>
          <p:nvPr/>
        </p:nvSpPr>
        <p:spPr bwMode="auto">
          <a:xfrm>
            <a:off x="3804854" y="3067356"/>
            <a:ext cx="7830788" cy="516183"/>
          </a:xfrm>
          <a:custGeom>
            <a:avLst/>
            <a:gdLst>
              <a:gd name="connsiteX0" fmla="*/ 0 w 7830788"/>
              <a:gd name="connsiteY0" fmla="*/ 0 h 516184"/>
              <a:gd name="connsiteX1" fmla="*/ 7830788 w 7830788"/>
              <a:gd name="connsiteY1" fmla="*/ 0 h 516184"/>
              <a:gd name="connsiteX2" fmla="*/ 7830788 w 7830788"/>
              <a:gd name="connsiteY2" fmla="*/ 516184 h 516184"/>
              <a:gd name="connsiteX3" fmla="*/ 0 w 7830788"/>
              <a:gd name="connsiteY3" fmla="*/ 516184 h 516184"/>
              <a:gd name="connsiteX4" fmla="*/ 0 w 7830788"/>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30788" h="516184" extrusionOk="0">
                <a:moveTo>
                  <a:pt x="0" y="0"/>
                </a:moveTo>
                <a:lnTo>
                  <a:pt x="7830788" y="0"/>
                </a:lnTo>
                <a:lnTo>
                  <a:pt x="7830788"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0" i="0" u="none" strike="noStrike" cap="none" spc="0">
                <a:solidFill>
                  <a:schemeClr val="lt1"/>
                </a:solidFill>
                <a:latin typeface="Calibri"/>
                <a:ea typeface="Calibri"/>
                <a:cs typeface="Calibri"/>
              </a:rPr>
              <a:t>Uneven Access to AI Benefits</a:t>
            </a:r>
            <a:endParaRPr/>
          </a:p>
        </p:txBody>
      </p:sp>
      <p:sp>
        <p:nvSpPr>
          <p:cNvPr id="2066813573" name="Oval 8"/>
          <p:cNvSpPr/>
          <p:nvPr/>
        </p:nvSpPr>
        <p:spPr bwMode="auto">
          <a:xfrm>
            <a:off x="3482238" y="3002833"/>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020877022" name="Freeform: Shape 9"/>
          <p:cNvSpPr/>
          <p:nvPr/>
        </p:nvSpPr>
        <p:spPr bwMode="auto">
          <a:xfrm>
            <a:off x="4174736" y="3841385"/>
            <a:ext cx="7460904" cy="516183"/>
          </a:xfrm>
          <a:custGeom>
            <a:avLst/>
            <a:gdLst>
              <a:gd name="connsiteX0" fmla="*/ 0 w 7460905"/>
              <a:gd name="connsiteY0" fmla="*/ 0 h 516184"/>
              <a:gd name="connsiteX1" fmla="*/ 7460905 w 7460905"/>
              <a:gd name="connsiteY1" fmla="*/ 0 h 516184"/>
              <a:gd name="connsiteX2" fmla="*/ 7460905 w 7460905"/>
              <a:gd name="connsiteY2" fmla="*/ 516184 h 516184"/>
              <a:gd name="connsiteX3" fmla="*/ 0 w 7460905"/>
              <a:gd name="connsiteY3" fmla="*/ 516184 h 516184"/>
              <a:gd name="connsiteX4" fmla="*/ 0 w 7460905"/>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0905" h="516184" extrusionOk="0">
                <a:moveTo>
                  <a:pt x="0" y="0"/>
                </a:moveTo>
                <a:lnTo>
                  <a:pt x="7460905" y="0"/>
                </a:lnTo>
                <a:lnTo>
                  <a:pt x="7460905"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a:t>Digital Divide:</a:t>
            </a:r>
            <a:endParaRPr/>
          </a:p>
        </p:txBody>
      </p:sp>
      <p:sp>
        <p:nvSpPr>
          <p:cNvPr id="668613924" name="Oval 10"/>
          <p:cNvSpPr/>
          <p:nvPr/>
        </p:nvSpPr>
        <p:spPr bwMode="auto">
          <a:xfrm>
            <a:off x="3852119" y="3776862"/>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64916182" name="Freeform: Shape 11"/>
          <p:cNvSpPr/>
          <p:nvPr/>
        </p:nvSpPr>
        <p:spPr bwMode="auto">
          <a:xfrm>
            <a:off x="4288260" y="4615414"/>
            <a:ext cx="7347381" cy="516183"/>
          </a:xfrm>
          <a:custGeom>
            <a:avLst/>
            <a:gdLst>
              <a:gd name="connsiteX0" fmla="*/ 0 w 7347381"/>
              <a:gd name="connsiteY0" fmla="*/ 0 h 516184"/>
              <a:gd name="connsiteX1" fmla="*/ 7347381 w 7347381"/>
              <a:gd name="connsiteY1" fmla="*/ 0 h 516184"/>
              <a:gd name="connsiteX2" fmla="*/ 7347381 w 7347381"/>
              <a:gd name="connsiteY2" fmla="*/ 516184 h 516184"/>
              <a:gd name="connsiteX3" fmla="*/ 0 w 7347381"/>
              <a:gd name="connsiteY3" fmla="*/ 516184 h 516184"/>
              <a:gd name="connsiteX4" fmla="*/ 0 w 7347381"/>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47381" h="516184" extrusionOk="0">
                <a:moveTo>
                  <a:pt x="0" y="0"/>
                </a:moveTo>
                <a:lnTo>
                  <a:pt x="7347381" y="0"/>
                </a:lnTo>
                <a:lnTo>
                  <a:pt x="7347381"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0" i="0" u="none" strike="noStrike" cap="none" spc="0">
                <a:solidFill>
                  <a:schemeClr val="lt1"/>
                </a:solidFill>
                <a:latin typeface="Calibri"/>
                <a:ea typeface="Calibri"/>
                <a:cs typeface="Calibri"/>
              </a:rPr>
              <a:t>Local System Readiness</a:t>
            </a:r>
            <a:endParaRPr/>
          </a:p>
        </p:txBody>
      </p:sp>
      <p:sp>
        <p:nvSpPr>
          <p:cNvPr id="1510754099" name="Oval 12"/>
          <p:cNvSpPr/>
          <p:nvPr/>
        </p:nvSpPr>
        <p:spPr bwMode="auto">
          <a:xfrm>
            <a:off x="3965645" y="4550891"/>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489678411" name="Freeform: Shape 13"/>
          <p:cNvSpPr/>
          <p:nvPr/>
        </p:nvSpPr>
        <p:spPr bwMode="auto">
          <a:xfrm>
            <a:off x="4174736" y="5389443"/>
            <a:ext cx="7460904" cy="516183"/>
          </a:xfrm>
          <a:custGeom>
            <a:avLst/>
            <a:gdLst>
              <a:gd name="connsiteX0" fmla="*/ 0 w 7460905"/>
              <a:gd name="connsiteY0" fmla="*/ 0 h 516184"/>
              <a:gd name="connsiteX1" fmla="*/ 7460905 w 7460905"/>
              <a:gd name="connsiteY1" fmla="*/ 0 h 516184"/>
              <a:gd name="connsiteX2" fmla="*/ 7460905 w 7460905"/>
              <a:gd name="connsiteY2" fmla="*/ 516184 h 516184"/>
              <a:gd name="connsiteX3" fmla="*/ 0 w 7460905"/>
              <a:gd name="connsiteY3" fmla="*/ 516184 h 516184"/>
              <a:gd name="connsiteX4" fmla="*/ 0 w 7460905"/>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60905" h="516184" extrusionOk="0">
                <a:moveTo>
                  <a:pt x="0" y="0"/>
                </a:moveTo>
                <a:lnTo>
                  <a:pt x="7460905" y="0"/>
                </a:lnTo>
                <a:lnTo>
                  <a:pt x="7460905"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0" i="0" u="none" strike="noStrike" cap="none" spc="0">
                <a:solidFill>
                  <a:schemeClr val="lt1"/>
                </a:solidFill>
                <a:latin typeface="Calibri"/>
                <a:ea typeface="Calibri"/>
                <a:cs typeface="Calibri"/>
              </a:rPr>
              <a:t>Health Inequalities</a:t>
            </a:r>
            <a:endParaRPr/>
          </a:p>
        </p:txBody>
      </p:sp>
      <p:sp>
        <p:nvSpPr>
          <p:cNvPr id="2097249535" name="Oval 14"/>
          <p:cNvSpPr/>
          <p:nvPr/>
        </p:nvSpPr>
        <p:spPr bwMode="auto">
          <a:xfrm>
            <a:off x="3852119" y="5324920"/>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526556390" name="Freeform: Shape 15"/>
          <p:cNvSpPr/>
          <p:nvPr/>
        </p:nvSpPr>
        <p:spPr bwMode="auto">
          <a:xfrm>
            <a:off x="3804854" y="6163472"/>
            <a:ext cx="7830788" cy="516183"/>
          </a:xfrm>
          <a:custGeom>
            <a:avLst/>
            <a:gdLst>
              <a:gd name="connsiteX0" fmla="*/ 0 w 7830788"/>
              <a:gd name="connsiteY0" fmla="*/ 0 h 516184"/>
              <a:gd name="connsiteX1" fmla="*/ 7830788 w 7830788"/>
              <a:gd name="connsiteY1" fmla="*/ 0 h 516184"/>
              <a:gd name="connsiteX2" fmla="*/ 7830788 w 7830788"/>
              <a:gd name="connsiteY2" fmla="*/ 516184 h 516184"/>
              <a:gd name="connsiteX3" fmla="*/ 0 w 7830788"/>
              <a:gd name="connsiteY3" fmla="*/ 516184 h 516184"/>
              <a:gd name="connsiteX4" fmla="*/ 0 w 7830788"/>
              <a:gd name="connsiteY4" fmla="*/ 0 h 5161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30788" h="516184" extrusionOk="0">
                <a:moveTo>
                  <a:pt x="0" y="0"/>
                </a:moveTo>
                <a:lnTo>
                  <a:pt x="7830788" y="0"/>
                </a:lnTo>
                <a:lnTo>
                  <a:pt x="7830788" y="516184"/>
                </a:lnTo>
                <a:lnTo>
                  <a:pt x="0" y="516184"/>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409720" tIns="68580" rIns="68580" bIns="68580" numCol="1" spcCol="1269" anchor="ctr" anchorCtr="0">
            <a:noAutofit/>
          </a:bodyPr>
          <a:lstStyle/>
          <a:p>
            <a:pPr marL="0" lvl="0" indent="0" algn="l" defTabSz="1200150">
              <a:lnSpc>
                <a:spcPct val="90000"/>
              </a:lnSpc>
              <a:spcBef>
                <a:spcPts val="0"/>
              </a:spcBef>
              <a:spcAft>
                <a:spcPts val="0"/>
              </a:spcAft>
              <a:buNone/>
              <a:defRPr/>
            </a:pPr>
            <a:r>
              <a:rPr lang="en-GB" sz="2700" b="0" i="0" u="none" strike="noStrike" cap="none" spc="0">
                <a:solidFill>
                  <a:schemeClr val="lt1"/>
                </a:solidFill>
                <a:latin typeface="Calibri"/>
                <a:ea typeface="Calibri"/>
                <a:cs typeface="Calibri"/>
              </a:rPr>
              <a:t>Public Trust and Transparency</a:t>
            </a:r>
            <a:endParaRPr lang="en-GB" sz="2700"/>
          </a:p>
        </p:txBody>
      </p:sp>
      <p:sp>
        <p:nvSpPr>
          <p:cNvPr id="2056898998" name="Oval 16"/>
          <p:cNvSpPr/>
          <p:nvPr/>
        </p:nvSpPr>
        <p:spPr bwMode="auto">
          <a:xfrm>
            <a:off x="3482238" y="6098949"/>
            <a:ext cx="645229" cy="645229"/>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90927799" name="Title 1"/>
          <p:cNvSpPr txBox="1"/>
          <p:nvPr/>
        </p:nvSpPr>
        <p:spPr bwMode="auto">
          <a:xfrm>
            <a:off x="153892" y="1492642"/>
            <a:ext cx="2952748" cy="1803271"/>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 sz="3600">
                <a:solidFill>
                  <a:schemeClr val="bg1"/>
                </a:solidFill>
              </a:rPr>
              <a:t>NHS AI Lab</a:t>
            </a:r>
            <a:endParaRPr/>
          </a:p>
        </p:txBody>
      </p:sp>
      <p:pic>
        <p:nvPicPr>
          <p:cNvPr id="352982704" name="Picture 352982703"/>
          <p:cNvPicPr>
            <a:picLocks noChangeAspect="1"/>
          </p:cNvPicPr>
          <p:nvPr/>
        </p:nvPicPr>
        <p:blipFill rotWithShape="1">
          <a:blip r:embed="rId3"/>
          <a:stretch/>
        </p:blipFill>
        <p:spPr bwMode="auto">
          <a:xfrm>
            <a:off x="153892" y="3476152"/>
            <a:ext cx="3169923" cy="215634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95484147">
                                            <p:txEl>
                                              <p:pRg st="0" end="0"/>
                                            </p:txEl>
                                          </p:spTgt>
                                        </p:tgtEl>
                                        <p:attrNameLst>
                                          <p:attrName>style.visibility</p:attrName>
                                        </p:attrNameLst>
                                      </p:cBhvr>
                                      <p:to>
                                        <p:strVal val="visible"/>
                                      </p:to>
                                    </p:set>
                                    <p:animEffect transition="in" filter="fade">
                                      <p:cBhvr>
                                        <p:cTn id="7" dur="500"/>
                                        <p:tgtEl>
                                          <p:spTgt spid="89548414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4274171"/>
                                        </p:tgtEl>
                                        <p:attrNameLst>
                                          <p:attrName>style.visibility</p:attrName>
                                        </p:attrNameLst>
                                      </p:cBhvr>
                                      <p:to>
                                        <p:strVal val="visible"/>
                                      </p:to>
                                    </p:set>
                                    <p:animEffect transition="in" filter="fade">
                                      <p:cBhvr>
                                        <p:cTn id="12" dur="500"/>
                                        <p:tgtEl>
                                          <p:spTgt spid="124274171"/>
                                        </p:tgtEl>
                                      </p:cBhvr>
                                    </p:animEffect>
                                  </p:childTnLst>
                                </p:cTn>
                              </p:par>
                              <p:par>
                                <p:cTn id="13" presetID="10" presetClass="entr" presetSubtype="0" fill="hold" nodeType="withEffect">
                                  <p:stCondLst>
                                    <p:cond delay="0"/>
                                  </p:stCondLst>
                                  <p:childTnLst>
                                    <p:set>
                                      <p:cBhvr>
                                        <p:cTn id="14" dur="1" fill="hold">
                                          <p:stCondLst>
                                            <p:cond delay="0"/>
                                          </p:stCondLst>
                                        </p:cTn>
                                        <p:tgtEl>
                                          <p:spTgt spid="2066813573"/>
                                        </p:tgtEl>
                                        <p:attrNameLst>
                                          <p:attrName>style.visibility</p:attrName>
                                        </p:attrNameLst>
                                      </p:cBhvr>
                                      <p:to>
                                        <p:strVal val="visible"/>
                                      </p:to>
                                    </p:set>
                                    <p:animEffect transition="in" filter="fade">
                                      <p:cBhvr>
                                        <p:cTn id="15" dur="500"/>
                                        <p:tgtEl>
                                          <p:spTgt spid="206681357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99148972"/>
                                        </p:tgtEl>
                                        <p:attrNameLst>
                                          <p:attrName>style.visibility</p:attrName>
                                        </p:attrNameLst>
                                      </p:cBhvr>
                                      <p:to>
                                        <p:strVal val="visible"/>
                                      </p:to>
                                    </p:set>
                                    <p:animEffect transition="in" filter="fade">
                                      <p:cBhvr>
                                        <p:cTn id="18" dur="500"/>
                                        <p:tgtEl>
                                          <p:spTgt spid="39914897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668613924"/>
                                        </p:tgtEl>
                                        <p:attrNameLst>
                                          <p:attrName>style.visibility</p:attrName>
                                        </p:attrNameLst>
                                      </p:cBhvr>
                                      <p:to>
                                        <p:strVal val="visible"/>
                                      </p:to>
                                    </p:set>
                                    <p:animEffect transition="in" filter="fade">
                                      <p:cBhvr>
                                        <p:cTn id="23" dur="500"/>
                                        <p:tgtEl>
                                          <p:spTgt spid="66861392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020877022"/>
                                        </p:tgtEl>
                                        <p:attrNameLst>
                                          <p:attrName>style.visibility</p:attrName>
                                        </p:attrNameLst>
                                      </p:cBhvr>
                                      <p:to>
                                        <p:strVal val="visible"/>
                                      </p:to>
                                    </p:set>
                                    <p:animEffect transition="in" filter="fade">
                                      <p:cBhvr>
                                        <p:cTn id="26" dur="500"/>
                                        <p:tgtEl>
                                          <p:spTgt spid="202087702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10754099"/>
                                        </p:tgtEl>
                                        <p:attrNameLst>
                                          <p:attrName>style.visibility</p:attrName>
                                        </p:attrNameLst>
                                      </p:cBhvr>
                                      <p:to>
                                        <p:strVal val="visible"/>
                                      </p:to>
                                    </p:set>
                                    <p:animEffect transition="in" filter="fade">
                                      <p:cBhvr>
                                        <p:cTn id="31" dur="500"/>
                                        <p:tgtEl>
                                          <p:spTgt spid="151075409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364916182"/>
                                        </p:tgtEl>
                                        <p:attrNameLst>
                                          <p:attrName>style.visibility</p:attrName>
                                        </p:attrNameLst>
                                      </p:cBhvr>
                                      <p:to>
                                        <p:strVal val="visible"/>
                                      </p:to>
                                    </p:set>
                                    <p:animEffect transition="in" filter="fade">
                                      <p:cBhvr>
                                        <p:cTn id="34" dur="500"/>
                                        <p:tgtEl>
                                          <p:spTgt spid="1364916182"/>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97249535"/>
                                        </p:tgtEl>
                                        <p:attrNameLst>
                                          <p:attrName>style.visibility</p:attrName>
                                        </p:attrNameLst>
                                      </p:cBhvr>
                                      <p:to>
                                        <p:strVal val="visible"/>
                                      </p:to>
                                    </p:set>
                                    <p:animEffect transition="in" filter="fade">
                                      <p:cBhvr>
                                        <p:cTn id="39" dur="500"/>
                                        <p:tgtEl>
                                          <p:spTgt spid="2097249535"/>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489678411"/>
                                        </p:tgtEl>
                                        <p:attrNameLst>
                                          <p:attrName>style.visibility</p:attrName>
                                        </p:attrNameLst>
                                      </p:cBhvr>
                                      <p:to>
                                        <p:strVal val="visible"/>
                                      </p:to>
                                    </p:set>
                                    <p:animEffect transition="in" filter="fade">
                                      <p:cBhvr>
                                        <p:cTn id="42" dur="500"/>
                                        <p:tgtEl>
                                          <p:spTgt spid="1489678411"/>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056898998"/>
                                        </p:tgtEl>
                                        <p:attrNameLst>
                                          <p:attrName>style.visibility</p:attrName>
                                        </p:attrNameLst>
                                      </p:cBhvr>
                                      <p:to>
                                        <p:strVal val="visible"/>
                                      </p:to>
                                    </p:set>
                                    <p:animEffect transition="in" filter="fade">
                                      <p:cBhvr>
                                        <p:cTn id="47" dur="500"/>
                                        <p:tgtEl>
                                          <p:spTgt spid="2056898998"/>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26556390"/>
                                        </p:tgtEl>
                                        <p:attrNameLst>
                                          <p:attrName>style.visibility</p:attrName>
                                        </p:attrNameLst>
                                      </p:cBhvr>
                                      <p:to>
                                        <p:strVal val="visible"/>
                                      </p:to>
                                    </p:set>
                                    <p:animEffect transition="in" filter="fade">
                                      <p:cBhvr>
                                        <p:cTn id="50" dur="500"/>
                                        <p:tgtEl>
                                          <p:spTgt spid="5265563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148972" grpId="0" animBg="1"/>
      <p:bldP spid="2020877022" grpId="0" animBg="1"/>
      <p:bldP spid="1364916182" grpId="0" animBg="1"/>
      <p:bldP spid="1489678411" grpId="0" animBg="1"/>
      <p:bldP spid="526556390" grpId="0" animBg="1"/>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911103320" name="Picture 4"/>
          <p:cNvPicPr>
            <a:picLocks noChangeAspect="1"/>
          </p:cNvPicPr>
          <p:nvPr/>
        </p:nvPicPr>
        <p:blipFill rotWithShape="1">
          <a:blip r:embed="rId3">
            <a:alphaModFix amt="70000"/>
          </a:blip>
          <a:stretch/>
        </p:blipFill>
        <p:spPr bwMode="auto">
          <a:xfrm>
            <a:off x="3756454" y="1576902"/>
            <a:ext cx="4596714" cy="4596714"/>
          </a:xfrm>
          <a:prstGeom prst="rect">
            <a:avLst/>
          </a:prstGeom>
        </p:spPr>
      </p:pic>
      <p:sp>
        <p:nvSpPr>
          <p:cNvPr id="429309568" name="Title 1"/>
          <p:cNvSpPr txBox="1"/>
          <p:nvPr/>
        </p:nvSpPr>
        <p:spPr bwMode="auto">
          <a:xfrm>
            <a:off x="510619" y="517525"/>
            <a:ext cx="11481847" cy="1325563"/>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4800">
                <a:solidFill>
                  <a:schemeClr val="bg1"/>
                </a:solidFill>
                <a:latin typeface="Arial"/>
                <a:cs typeface="Arial"/>
              </a:rPr>
              <a:t>100,000 Genomes Project</a:t>
            </a:r>
            <a:endParaRPr lang="en-GB" sz="9600">
              <a:solidFill>
                <a:schemeClr val="bg1"/>
              </a:solidFill>
              <a:latin typeface="Arial"/>
              <a:cs typeface="Arial"/>
            </a:endParaRPr>
          </a:p>
        </p:txBody>
      </p:sp>
      <p:sp>
        <p:nvSpPr>
          <p:cNvPr id="116487209" name="TextBox 5"/>
          <p:cNvSpPr txBox="1"/>
          <p:nvPr/>
        </p:nvSpPr>
        <p:spPr bwMode="auto">
          <a:xfrm>
            <a:off x="358219" y="5014913"/>
            <a:ext cx="2607403" cy="461665"/>
          </a:xfrm>
          <a:prstGeom prst="rect">
            <a:avLst/>
          </a:prstGeom>
          <a:solidFill>
            <a:schemeClr val="tx1"/>
          </a:solidFill>
        </p:spPr>
        <p:txBody>
          <a:bodyPr wrap="square" rtlCol="0">
            <a:spAutoFit/>
          </a:bodyPr>
          <a:lstStyle/>
          <a:p>
            <a:pPr algn="ctr">
              <a:defRPr/>
            </a:pPr>
            <a:r>
              <a:rPr lang="en-GB" sz="2400" b="1">
                <a:solidFill>
                  <a:schemeClr val="bg1"/>
                </a:solidFill>
              </a:rPr>
              <a:t>Innovation 3 </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649618807" name="Title 1"/>
          <p:cNvSpPr>
            <a:spLocks noGrp="1"/>
          </p:cNvSpPr>
          <p:nvPr>
            <p:ph type="title"/>
          </p:nvPr>
        </p:nvSpPr>
        <p:spPr bwMode="auto">
          <a:xfrm>
            <a:off x="3560692" y="365125"/>
            <a:ext cx="8175678" cy="1325563"/>
          </a:xfrm>
        </p:spPr>
        <p:txBody>
          <a:bodyPr>
            <a:normAutofit/>
          </a:bodyPr>
          <a:lstStyle/>
          <a:p>
            <a:pPr algn="ctr">
              <a:defRPr/>
            </a:pPr>
            <a:r>
              <a:rPr lang="en-GB" b="1">
                <a:latin typeface="+mn-lt"/>
                <a:cs typeface="Arial"/>
              </a:rPr>
              <a:t>100,000 Genomes Project</a:t>
            </a:r>
            <a:br>
              <a:rPr lang="en-GB" sz="8800" b="1">
                <a:latin typeface="+mn-lt"/>
                <a:cs typeface="Arial"/>
              </a:rPr>
            </a:br>
            <a:endParaRPr lang="en-GB" b="1">
              <a:latin typeface="+mn-lt"/>
            </a:endParaRPr>
          </a:p>
        </p:txBody>
      </p:sp>
      <p:sp>
        <p:nvSpPr>
          <p:cNvPr id="950106613" name="Content Placeholder 2"/>
          <p:cNvSpPr>
            <a:spLocks noGrp="1"/>
          </p:cNvSpPr>
          <p:nvPr>
            <p:ph idx="1"/>
          </p:nvPr>
        </p:nvSpPr>
        <p:spPr bwMode="auto">
          <a:xfrm>
            <a:off x="3560692" y="1273423"/>
            <a:ext cx="8175678" cy="2185416"/>
          </a:xfrm>
          <a:prstGeom prst="roundRect">
            <a:avLst>
              <a:gd name="adj" fmla="val 16667"/>
            </a:avLst>
          </a:prstGeom>
          <a:ln w="38100">
            <a:solidFill>
              <a:schemeClr val="accent1"/>
            </a:solidFill>
          </a:ln>
        </p:spPr>
        <p:txBody>
          <a:bodyPr>
            <a:normAutofit fontScale="92500" lnSpcReduction="20000"/>
          </a:bodyPr>
          <a:lstStyle/>
          <a:p>
            <a:pPr marL="0" indent="0">
              <a:buNone/>
              <a:defRPr/>
            </a:pPr>
            <a:r>
              <a:rPr lang="en-GB" sz="2400" b="1"/>
              <a:t>Genomics England</a:t>
            </a:r>
            <a:r>
              <a:rPr lang="en-GB" sz="2400"/>
              <a:t> and the </a:t>
            </a:r>
            <a:r>
              <a:rPr lang="en-GB" sz="2400" b="1"/>
              <a:t>100,000 Genomes Project</a:t>
            </a:r>
            <a:r>
              <a:rPr lang="en-GB" sz="2400"/>
              <a:t> represent a major leap in the use of genomic data to transform healthcare and public health in the UK. </a:t>
            </a:r>
            <a:endParaRPr/>
          </a:p>
          <a:p>
            <a:pPr marL="0" indent="0">
              <a:buNone/>
              <a:defRPr/>
            </a:pPr>
            <a:r>
              <a:rPr lang="en-GB" sz="2400"/>
              <a:t>By sequencing the genomes of NHS patients with rare diseases and cancers, these initiatives aim to bring precision medicine to the forefront of healthcare delivery, affecting public health, the workforce, and communities in the UK</a:t>
            </a:r>
            <a:endParaRPr/>
          </a:p>
          <a:p>
            <a:pPr>
              <a:defRPr/>
            </a:pPr>
            <a:endParaRPr lang="en-GB"/>
          </a:p>
        </p:txBody>
      </p:sp>
      <p:pic>
        <p:nvPicPr>
          <p:cNvPr id="1919762742" name="Picture 3"/>
          <p:cNvPicPr>
            <a:picLocks noChangeAspect="1"/>
          </p:cNvPicPr>
          <p:nvPr/>
        </p:nvPicPr>
        <p:blipFill rotWithShape="1">
          <a:blip r:embed="rId3">
            <a:alphaModFix amt="70000"/>
          </a:blip>
          <a:stretch/>
        </p:blipFill>
        <p:spPr bwMode="auto">
          <a:xfrm>
            <a:off x="455630" y="3707028"/>
            <a:ext cx="2194740" cy="2194740"/>
          </a:xfrm>
          <a:prstGeom prst="rect">
            <a:avLst/>
          </a:prstGeom>
        </p:spPr>
      </p:pic>
      <p:sp>
        <p:nvSpPr>
          <p:cNvPr id="1173377902" name="Title 1"/>
          <p:cNvSpPr txBox="1"/>
          <p:nvPr/>
        </p:nvSpPr>
        <p:spPr bwMode="auto">
          <a:xfrm>
            <a:off x="175495" y="1474236"/>
            <a:ext cx="2891480" cy="1738518"/>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b="1">
                <a:solidFill>
                  <a:schemeClr val="bg1"/>
                </a:solidFill>
                <a:latin typeface="Arial"/>
                <a:cs typeface="Arial"/>
              </a:rPr>
              <a:t>100,000 Genomes Project</a:t>
            </a:r>
            <a:endParaRPr lang="en-GB" sz="6600" b="1">
              <a:solidFill>
                <a:schemeClr val="bg1"/>
              </a:solidFill>
              <a:latin typeface="Arial"/>
              <a:cs typeface="Arial"/>
            </a:endParaRPr>
          </a:p>
        </p:txBody>
      </p:sp>
      <p:sp>
        <p:nvSpPr>
          <p:cNvPr id="1985903815" name="TextBox 7"/>
          <p:cNvSpPr txBox="1"/>
          <p:nvPr/>
        </p:nvSpPr>
        <p:spPr bwMode="auto">
          <a:xfrm>
            <a:off x="3560692" y="4007088"/>
            <a:ext cx="8175678" cy="2485787"/>
          </a:xfrm>
          <a:prstGeom prst="roundRect">
            <a:avLst>
              <a:gd name="adj" fmla="val 16667"/>
            </a:avLst>
          </a:prstGeom>
          <a:noFill/>
          <a:ln w="38100">
            <a:solidFill>
              <a:schemeClr val="accent1"/>
            </a:solidFill>
          </a:ln>
        </p:spPr>
        <p:txBody>
          <a:bodyPr wrap="square">
            <a:spAutoFit/>
          </a:bodyPr>
          <a:lstStyle/>
          <a:p>
            <a:pPr>
              <a:defRPr/>
            </a:pPr>
            <a:r>
              <a:rPr lang="en-GB" sz="2000"/>
              <a:t>The </a:t>
            </a:r>
            <a:r>
              <a:rPr lang="en-GB" sz="2000" b="1"/>
              <a:t>100,000 Genomes Project</a:t>
            </a:r>
            <a:r>
              <a:rPr lang="en-GB" sz="2000"/>
              <a:t> and </a:t>
            </a:r>
            <a:r>
              <a:rPr lang="en-GB" sz="2000" b="1"/>
              <a:t>Genomics England</a:t>
            </a:r>
            <a:r>
              <a:rPr lang="en-GB" sz="2000"/>
              <a:t> have had transformative effects on public health, the NHS workforce, and communities across the UK. </a:t>
            </a:r>
            <a:endParaRPr/>
          </a:p>
          <a:p>
            <a:pPr>
              <a:defRPr/>
            </a:pPr>
            <a:endParaRPr lang="en-GB" sz="2000"/>
          </a:p>
          <a:p>
            <a:pPr>
              <a:defRPr/>
            </a:pPr>
            <a:r>
              <a:rPr lang="en-GB" sz="2000"/>
              <a:t>The project’s long-term success will depend on continuing to engage the public, building trust, and ensuring that the benefits of genomics are shared by all communities.</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10152784" name="Title 1"/>
          <p:cNvSpPr>
            <a:spLocks noGrp="1"/>
          </p:cNvSpPr>
          <p:nvPr>
            <p:ph type="title"/>
          </p:nvPr>
        </p:nvSpPr>
        <p:spPr bwMode="auto">
          <a:xfrm>
            <a:off x="3601617" y="933064"/>
            <a:ext cx="8284043" cy="530614"/>
          </a:xfrm>
        </p:spPr>
        <p:txBody>
          <a:bodyPr>
            <a:noAutofit/>
          </a:bodyPr>
          <a:lstStyle/>
          <a:p>
            <a:pPr algn="ctr">
              <a:defRPr/>
            </a:pPr>
            <a:r>
              <a:rPr lang="en-GB" b="1">
                <a:latin typeface="+mn-lt"/>
                <a:cs typeface="Arial"/>
              </a:rPr>
              <a:t>100,000 Genomes Project</a:t>
            </a:r>
            <a:br>
              <a:rPr lang="en-GB" sz="8000" b="1">
                <a:latin typeface="+mn-lt"/>
                <a:cs typeface="Arial"/>
              </a:rPr>
            </a:br>
            <a:endParaRPr lang="en-GB" b="1">
              <a:latin typeface="+mn-lt"/>
            </a:endParaRPr>
          </a:p>
        </p:txBody>
      </p:sp>
      <p:pic>
        <p:nvPicPr>
          <p:cNvPr id="316013901" name="Picture 3"/>
          <p:cNvPicPr>
            <a:picLocks noChangeAspect="1"/>
          </p:cNvPicPr>
          <p:nvPr/>
        </p:nvPicPr>
        <p:blipFill rotWithShape="1">
          <a:blip r:embed="rId4">
            <a:alphaModFix amt="70000"/>
          </a:blip>
          <a:stretch/>
        </p:blipFill>
        <p:spPr bwMode="auto">
          <a:xfrm>
            <a:off x="455630" y="3707028"/>
            <a:ext cx="2194740" cy="2194740"/>
          </a:xfrm>
          <a:prstGeom prst="rect">
            <a:avLst/>
          </a:prstGeom>
        </p:spPr>
      </p:pic>
      <p:sp>
        <p:nvSpPr>
          <p:cNvPr id="558756446"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a:solidFill>
                  <a:schemeClr val="bg1"/>
                </a:solidFill>
                <a:latin typeface="Arial"/>
                <a:cs typeface="Arial"/>
              </a:rPr>
              <a:t>100,000 Genomes Project</a:t>
            </a:r>
            <a:endParaRPr lang="en-GB" sz="6600">
              <a:solidFill>
                <a:schemeClr val="bg1"/>
              </a:solidFill>
              <a:latin typeface="Arial"/>
              <a:cs typeface="Arial"/>
            </a:endParaRPr>
          </a:p>
        </p:txBody>
      </p:sp>
      <p:pic>
        <p:nvPicPr>
          <p:cNvPr id="562384001" name="Online Media 8" title="Introduction to the Research Environment"/>
          <p:cNvPicPr>
            <a:picLocks noGrp="1" noRot="1" noChangeAspect="1"/>
          </p:cNvPicPr>
          <p:nvPr>
            <p:ph idx="1"/>
            <a:videoFile r:link="rId1"/>
          </p:nvPr>
        </p:nvPicPr>
        <p:blipFill rotWithShape="1">
          <a:blip r:embed="rId5"/>
          <a:stretch/>
        </p:blipFill>
        <p:spPr bwMode="auto">
          <a:xfrm>
            <a:off x="3779838" y="1911350"/>
            <a:ext cx="7956550" cy="4495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6238400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62384001"/>
                </p:tgtEl>
              </p:cMediaNode>
            </p:video>
            <p:seq concurrent="1" nextAc="seek">
              <p:cTn id="8" restart="whenNotActive" fill="hold" evtFilter="cancelBubble" nodeType="interactiveSeq">
                <p:stCondLst>
                  <p:cond evt="onClick" delay="0">
                    <p:tgtEl>
                      <p:spTgt spid="56238400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62384001"/>
                                        </p:tgtEl>
                                      </p:cBhvr>
                                    </p:cmd>
                                  </p:childTnLst>
                                </p:cTn>
                              </p:par>
                            </p:childTnLst>
                          </p:cTn>
                        </p:par>
                      </p:childTnLst>
                    </p:cTn>
                  </p:par>
                </p:childTnLst>
              </p:cTn>
              <p:nextCondLst>
                <p:cond evt="onClick" delay="0">
                  <p:tgtEl>
                    <p:spTgt spid="562384001"/>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990223824" name="Picture 3"/>
          <p:cNvPicPr>
            <a:picLocks noChangeAspect="1"/>
          </p:cNvPicPr>
          <p:nvPr/>
        </p:nvPicPr>
        <p:blipFill rotWithShape="1">
          <a:blip r:embed="rId3">
            <a:alphaModFix amt="70000"/>
          </a:blip>
          <a:stretch/>
        </p:blipFill>
        <p:spPr bwMode="auto">
          <a:xfrm>
            <a:off x="455630" y="3707028"/>
            <a:ext cx="2194740" cy="2194740"/>
          </a:xfrm>
          <a:prstGeom prst="rect">
            <a:avLst/>
          </a:prstGeom>
        </p:spPr>
      </p:pic>
      <p:sp>
        <p:nvSpPr>
          <p:cNvPr id="1981284818" name="Title 1"/>
          <p:cNvSpPr txBox="1"/>
          <p:nvPr/>
        </p:nvSpPr>
        <p:spPr bwMode="auto">
          <a:xfrm>
            <a:off x="175495" y="1511559"/>
            <a:ext cx="2891480" cy="1701196"/>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b="1">
                <a:solidFill>
                  <a:schemeClr val="bg1"/>
                </a:solidFill>
                <a:latin typeface="Arial"/>
                <a:cs typeface="Arial"/>
              </a:rPr>
              <a:t>100,000 Genomes Project</a:t>
            </a:r>
            <a:endParaRPr lang="en-GB" sz="6600" b="1">
              <a:solidFill>
                <a:schemeClr val="bg1"/>
              </a:solidFill>
              <a:latin typeface="Arial"/>
              <a:cs typeface="Arial"/>
            </a:endParaRPr>
          </a:p>
        </p:txBody>
      </p:sp>
      <p:sp>
        <p:nvSpPr>
          <p:cNvPr id="752836208" name="TextBox 11"/>
          <p:cNvSpPr txBox="1"/>
          <p:nvPr/>
        </p:nvSpPr>
        <p:spPr bwMode="auto">
          <a:xfrm>
            <a:off x="3360420" y="262550"/>
            <a:ext cx="7740396" cy="830997"/>
          </a:xfrm>
          <a:prstGeom prst="rect">
            <a:avLst/>
          </a:prstGeom>
          <a:noFill/>
        </p:spPr>
        <p:txBody>
          <a:bodyPr wrap="square">
            <a:spAutoFit/>
          </a:bodyPr>
          <a:lstStyle/>
          <a:p>
            <a:pPr algn="ctr">
              <a:defRPr/>
            </a:pPr>
            <a:r>
              <a:rPr lang="en-GB" sz="4800" b="1"/>
              <a:t>Impact on Public Health</a:t>
            </a:r>
            <a:endParaRPr lang="en-GB" sz="4800"/>
          </a:p>
        </p:txBody>
      </p:sp>
      <p:sp>
        <p:nvSpPr>
          <p:cNvPr id="1736665410" name="TextBox 13"/>
          <p:cNvSpPr txBox="1"/>
          <p:nvPr/>
        </p:nvSpPr>
        <p:spPr bwMode="auto">
          <a:xfrm>
            <a:off x="3265297" y="1150263"/>
            <a:ext cx="8508492" cy="1328023"/>
          </a:xfrm>
          <a:prstGeom prst="roundRect">
            <a:avLst>
              <a:gd name="adj" fmla="val 16667"/>
            </a:avLst>
          </a:prstGeom>
          <a:noFill/>
          <a:ln w="38100">
            <a:solidFill>
              <a:schemeClr val="accent1"/>
            </a:solidFill>
          </a:ln>
        </p:spPr>
        <p:txBody>
          <a:bodyPr wrap="square" lIns="91440" tIns="45720" rIns="91440" bIns="45720" anchor="t">
            <a:spAutoFit/>
          </a:bodyPr>
          <a:lstStyle/>
          <a:p>
            <a:pPr>
              <a:defRPr/>
            </a:pPr>
            <a:r>
              <a:rPr lang="en-GB" sz="2400" dirty="0"/>
              <a:t>The 100,000 Genomes </a:t>
            </a:r>
            <a:r>
              <a:rPr lang="en-GB" sz="2400" dirty="0">
                <a:ea typeface="+mn-lt"/>
                <a:cs typeface="+mn-lt"/>
              </a:rPr>
              <a:t>Project demonstrated the potential of genomic medicine for </a:t>
            </a:r>
            <a:r>
              <a:rPr lang="en-GB" sz="2400" b="1" dirty="0">
                <a:ea typeface="+mn-lt"/>
                <a:cs typeface="+mn-lt"/>
              </a:rPr>
              <a:t>diagnosis</a:t>
            </a:r>
            <a:r>
              <a:rPr lang="en-GB" sz="2400" dirty="0">
                <a:ea typeface="+mn-lt"/>
                <a:cs typeface="+mn-lt"/>
              </a:rPr>
              <a:t>, </a:t>
            </a:r>
            <a:r>
              <a:rPr lang="en-GB" sz="2400" b="1" dirty="0">
                <a:ea typeface="+mn-lt"/>
                <a:cs typeface="+mn-lt"/>
              </a:rPr>
              <a:t>personalised treatment</a:t>
            </a:r>
            <a:r>
              <a:rPr lang="en-GB" sz="2400" dirty="0">
                <a:ea typeface="+mn-lt"/>
                <a:cs typeface="+mn-lt"/>
              </a:rPr>
              <a:t> and </a:t>
            </a:r>
            <a:r>
              <a:rPr lang="en-GB" sz="2400" b="1" dirty="0">
                <a:ea typeface="+mn-lt"/>
                <a:cs typeface="+mn-lt"/>
              </a:rPr>
              <a:t>research</a:t>
            </a:r>
            <a:r>
              <a:rPr lang="en-GB" sz="2400" dirty="0">
                <a:ea typeface="+mn-lt"/>
                <a:cs typeface="+mn-lt"/>
              </a:rPr>
              <a:t>.</a:t>
            </a:r>
          </a:p>
        </p:txBody>
      </p:sp>
      <p:sp>
        <p:nvSpPr>
          <p:cNvPr id="509594928" name="Rectangle 16"/>
          <p:cNvSpPr/>
          <p:nvPr/>
        </p:nvSpPr>
        <p:spPr bwMode="auto">
          <a:xfrm>
            <a:off x="3360420" y="2868733"/>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855327315" name="Freeform: Shape 17"/>
          <p:cNvSpPr/>
          <p:nvPr/>
        </p:nvSpPr>
        <p:spPr bwMode="auto">
          <a:xfrm>
            <a:off x="3776332" y="2591717"/>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Precision Medicine and Tailored Treatments</a:t>
            </a:r>
            <a:endParaRPr/>
          </a:p>
        </p:txBody>
      </p:sp>
      <p:sp>
        <p:nvSpPr>
          <p:cNvPr id="237538173" name="Rectangle 18"/>
          <p:cNvSpPr/>
          <p:nvPr/>
        </p:nvSpPr>
        <p:spPr bwMode="auto">
          <a:xfrm>
            <a:off x="3360420" y="3720052"/>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512559683" name="Freeform: Shape 19"/>
          <p:cNvSpPr/>
          <p:nvPr/>
        </p:nvSpPr>
        <p:spPr bwMode="auto">
          <a:xfrm>
            <a:off x="3776332" y="3443035"/>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Faster Diagnosis for Rare Diseases</a:t>
            </a:r>
            <a:endParaRPr/>
          </a:p>
        </p:txBody>
      </p:sp>
      <p:sp>
        <p:nvSpPr>
          <p:cNvPr id="200845761" name="Rectangle 20"/>
          <p:cNvSpPr/>
          <p:nvPr/>
        </p:nvSpPr>
        <p:spPr bwMode="auto">
          <a:xfrm>
            <a:off x="3360420" y="4571370"/>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431165864" name="Freeform: Shape 21"/>
          <p:cNvSpPr/>
          <p:nvPr/>
        </p:nvSpPr>
        <p:spPr bwMode="auto">
          <a:xfrm>
            <a:off x="3776332" y="4294354"/>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Cancer Treatment and Prevention</a:t>
            </a:r>
            <a:endParaRPr/>
          </a:p>
        </p:txBody>
      </p:sp>
      <p:sp>
        <p:nvSpPr>
          <p:cNvPr id="950455684" name="Rectangle 22"/>
          <p:cNvSpPr/>
          <p:nvPr/>
        </p:nvSpPr>
        <p:spPr bwMode="auto">
          <a:xfrm>
            <a:off x="3360420" y="5422688"/>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195577967" name="Freeform: Shape 23"/>
          <p:cNvSpPr/>
          <p:nvPr/>
        </p:nvSpPr>
        <p:spPr bwMode="auto">
          <a:xfrm>
            <a:off x="3776332" y="5145672"/>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Public Health Genomics and Disease Surveillance</a:t>
            </a:r>
            <a:endParaRPr/>
          </a:p>
        </p:txBody>
      </p:sp>
      <p:sp>
        <p:nvSpPr>
          <p:cNvPr id="2004514795" name="Rectangle 24"/>
          <p:cNvSpPr/>
          <p:nvPr/>
        </p:nvSpPr>
        <p:spPr bwMode="auto">
          <a:xfrm>
            <a:off x="3360420" y="6274006"/>
            <a:ext cx="8318245" cy="472955"/>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036891025" name="Freeform: Shape 25"/>
          <p:cNvSpPr/>
          <p:nvPr/>
        </p:nvSpPr>
        <p:spPr bwMode="auto">
          <a:xfrm>
            <a:off x="3776332" y="5996990"/>
            <a:ext cx="5822772" cy="554033"/>
          </a:xfrm>
          <a:custGeom>
            <a:avLst/>
            <a:gdLst>
              <a:gd name="connsiteX0" fmla="*/ 0 w 5689600"/>
              <a:gd name="connsiteY0" fmla="*/ 98402 h 590400"/>
              <a:gd name="connsiteX1" fmla="*/ 98402 w 5689600"/>
              <a:gd name="connsiteY1" fmla="*/ 0 h 590400"/>
              <a:gd name="connsiteX2" fmla="*/ 5591198 w 5689600"/>
              <a:gd name="connsiteY2" fmla="*/ 0 h 590400"/>
              <a:gd name="connsiteX3" fmla="*/ 5689600 w 5689600"/>
              <a:gd name="connsiteY3" fmla="*/ 98402 h 590400"/>
              <a:gd name="connsiteX4" fmla="*/ 5689600 w 5689600"/>
              <a:gd name="connsiteY4" fmla="*/ 491998 h 590400"/>
              <a:gd name="connsiteX5" fmla="*/ 5591198 w 5689600"/>
              <a:gd name="connsiteY5" fmla="*/ 590400 h 590400"/>
              <a:gd name="connsiteX6" fmla="*/ 98402 w 5689600"/>
              <a:gd name="connsiteY6" fmla="*/ 590400 h 590400"/>
              <a:gd name="connsiteX7" fmla="*/ 0 w 5689600"/>
              <a:gd name="connsiteY7" fmla="*/ 491998 h 590400"/>
              <a:gd name="connsiteX8" fmla="*/ 0 w 5689600"/>
              <a:gd name="connsiteY8" fmla="*/ 98402 h 5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590400" extrusionOk="0">
                <a:moveTo>
                  <a:pt x="0" y="98402"/>
                </a:moveTo>
                <a:cubicBezTo>
                  <a:pt x="0" y="44056"/>
                  <a:pt x="44056" y="0"/>
                  <a:pt x="98402" y="0"/>
                </a:cubicBezTo>
                <a:lnTo>
                  <a:pt x="5591198" y="0"/>
                </a:lnTo>
                <a:cubicBezTo>
                  <a:pt x="5645544" y="0"/>
                  <a:pt x="5689600" y="44056"/>
                  <a:pt x="5689600" y="98402"/>
                </a:cubicBezTo>
                <a:lnTo>
                  <a:pt x="5689600" y="491998"/>
                </a:lnTo>
                <a:cubicBezTo>
                  <a:pt x="5689600" y="546344"/>
                  <a:pt x="5645544" y="590400"/>
                  <a:pt x="5591198" y="590400"/>
                </a:cubicBezTo>
                <a:lnTo>
                  <a:pt x="98402" y="590400"/>
                </a:lnTo>
                <a:cubicBezTo>
                  <a:pt x="44056" y="590400"/>
                  <a:pt x="0" y="546344"/>
                  <a:pt x="0" y="491998"/>
                </a:cubicBezTo>
                <a:lnTo>
                  <a:pt x="0" y="9840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3874" tIns="28821" rIns="243874" bIns="28821" numCol="1" spcCol="1270" anchor="ctr" anchorCtr="0">
            <a:noAutofit/>
          </a:bodyPr>
          <a:lstStyle/>
          <a:p>
            <a:pPr marL="0" lvl="0" indent="0" algn="l" defTabSz="889000">
              <a:lnSpc>
                <a:spcPct val="90000"/>
              </a:lnSpc>
              <a:spcBef>
                <a:spcPts val="0"/>
              </a:spcBef>
              <a:spcAft>
                <a:spcPts val="0"/>
              </a:spcAft>
              <a:buNone/>
              <a:defRPr/>
            </a:pPr>
            <a:r>
              <a:rPr lang="en-GB" sz="2000" b="1"/>
              <a:t>Ethical and Privacy Concerns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09594928"/>
                                        </p:tgtEl>
                                        <p:attrNameLst>
                                          <p:attrName>style.visibility</p:attrName>
                                        </p:attrNameLst>
                                      </p:cBhvr>
                                      <p:to>
                                        <p:strVal val="visible"/>
                                      </p:to>
                                    </p:set>
                                    <p:animEffect transition="in" filter="fade">
                                      <p:cBhvr>
                                        <p:cTn id="7" dur="500"/>
                                        <p:tgtEl>
                                          <p:spTgt spid="50959492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55327315"/>
                                        </p:tgtEl>
                                        <p:attrNameLst>
                                          <p:attrName>style.visibility</p:attrName>
                                        </p:attrNameLst>
                                      </p:cBhvr>
                                      <p:to>
                                        <p:strVal val="visible"/>
                                      </p:to>
                                    </p:set>
                                    <p:animEffect transition="in" filter="fade">
                                      <p:cBhvr>
                                        <p:cTn id="10" dur="500"/>
                                        <p:tgtEl>
                                          <p:spTgt spid="85532731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37538173"/>
                                        </p:tgtEl>
                                        <p:attrNameLst>
                                          <p:attrName>style.visibility</p:attrName>
                                        </p:attrNameLst>
                                      </p:cBhvr>
                                      <p:to>
                                        <p:strVal val="visible"/>
                                      </p:to>
                                    </p:set>
                                    <p:animEffect transition="in" filter="fade">
                                      <p:cBhvr>
                                        <p:cTn id="15" dur="500"/>
                                        <p:tgtEl>
                                          <p:spTgt spid="23753817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12559683"/>
                                        </p:tgtEl>
                                        <p:attrNameLst>
                                          <p:attrName>style.visibility</p:attrName>
                                        </p:attrNameLst>
                                      </p:cBhvr>
                                      <p:to>
                                        <p:strVal val="visible"/>
                                      </p:to>
                                    </p:set>
                                    <p:animEffect transition="in" filter="fade">
                                      <p:cBhvr>
                                        <p:cTn id="18" dur="500"/>
                                        <p:tgtEl>
                                          <p:spTgt spid="51255968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00845761"/>
                                        </p:tgtEl>
                                        <p:attrNameLst>
                                          <p:attrName>style.visibility</p:attrName>
                                        </p:attrNameLst>
                                      </p:cBhvr>
                                      <p:to>
                                        <p:strVal val="visible"/>
                                      </p:to>
                                    </p:set>
                                    <p:animEffect transition="in" filter="fade">
                                      <p:cBhvr>
                                        <p:cTn id="23" dur="500"/>
                                        <p:tgtEl>
                                          <p:spTgt spid="200845761"/>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431165864"/>
                                        </p:tgtEl>
                                        <p:attrNameLst>
                                          <p:attrName>style.visibility</p:attrName>
                                        </p:attrNameLst>
                                      </p:cBhvr>
                                      <p:to>
                                        <p:strVal val="visible"/>
                                      </p:to>
                                    </p:set>
                                    <p:animEffect transition="in" filter="fade">
                                      <p:cBhvr>
                                        <p:cTn id="26" dur="500"/>
                                        <p:tgtEl>
                                          <p:spTgt spid="143116586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950455684"/>
                                        </p:tgtEl>
                                        <p:attrNameLst>
                                          <p:attrName>style.visibility</p:attrName>
                                        </p:attrNameLst>
                                      </p:cBhvr>
                                      <p:to>
                                        <p:strVal val="visible"/>
                                      </p:to>
                                    </p:set>
                                    <p:animEffect transition="in" filter="fade">
                                      <p:cBhvr>
                                        <p:cTn id="31" dur="500"/>
                                        <p:tgtEl>
                                          <p:spTgt spid="950455684"/>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195577967"/>
                                        </p:tgtEl>
                                        <p:attrNameLst>
                                          <p:attrName>style.visibility</p:attrName>
                                        </p:attrNameLst>
                                      </p:cBhvr>
                                      <p:to>
                                        <p:strVal val="visible"/>
                                      </p:to>
                                    </p:set>
                                    <p:animEffect transition="in" filter="fade">
                                      <p:cBhvr>
                                        <p:cTn id="34" dur="500"/>
                                        <p:tgtEl>
                                          <p:spTgt spid="1195577967"/>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004514795"/>
                                        </p:tgtEl>
                                        <p:attrNameLst>
                                          <p:attrName>style.visibility</p:attrName>
                                        </p:attrNameLst>
                                      </p:cBhvr>
                                      <p:to>
                                        <p:strVal val="visible"/>
                                      </p:to>
                                    </p:set>
                                    <p:animEffect transition="in" filter="fade">
                                      <p:cBhvr>
                                        <p:cTn id="39" dur="500"/>
                                        <p:tgtEl>
                                          <p:spTgt spid="2004514795"/>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036891025"/>
                                        </p:tgtEl>
                                        <p:attrNameLst>
                                          <p:attrName>style.visibility</p:attrName>
                                        </p:attrNameLst>
                                      </p:cBhvr>
                                      <p:to>
                                        <p:strVal val="visible"/>
                                      </p:to>
                                    </p:set>
                                    <p:animEffect transition="in" filter="fade">
                                      <p:cBhvr>
                                        <p:cTn id="42" dur="500"/>
                                        <p:tgtEl>
                                          <p:spTgt spid="10368910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55327315" grpId="0" animBg="1"/>
      <p:bldP spid="512559683" grpId="0" animBg="1"/>
      <p:bldP spid="1431165864" grpId="0" animBg="1"/>
      <p:bldP spid="1195577967" grpId="0" animBg="1"/>
      <p:bldP spid="1036891025"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41394922" name="Picture 3"/>
          <p:cNvPicPr>
            <a:picLocks noChangeAspect="1"/>
          </p:cNvPicPr>
          <p:nvPr/>
        </p:nvPicPr>
        <p:blipFill rotWithShape="1">
          <a:blip r:embed="rId3">
            <a:alphaModFix amt="70000"/>
          </a:blip>
          <a:stretch/>
        </p:blipFill>
        <p:spPr bwMode="auto">
          <a:xfrm>
            <a:off x="455630" y="3707028"/>
            <a:ext cx="2194740" cy="2194740"/>
          </a:xfrm>
          <a:prstGeom prst="rect">
            <a:avLst/>
          </a:prstGeom>
        </p:spPr>
      </p:pic>
      <p:sp>
        <p:nvSpPr>
          <p:cNvPr id="2144950393" name="Title 1"/>
          <p:cNvSpPr txBox="1"/>
          <p:nvPr/>
        </p:nvSpPr>
        <p:spPr bwMode="auto">
          <a:xfrm>
            <a:off x="175495" y="1492898"/>
            <a:ext cx="2891480" cy="1719857"/>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b="1">
                <a:solidFill>
                  <a:schemeClr val="bg1"/>
                </a:solidFill>
                <a:latin typeface="Arial"/>
                <a:cs typeface="Arial"/>
              </a:rPr>
              <a:t>100,000 Genomes Project</a:t>
            </a:r>
            <a:endParaRPr lang="en-GB" sz="6600" b="1">
              <a:solidFill>
                <a:schemeClr val="bg1"/>
              </a:solidFill>
              <a:latin typeface="Arial"/>
              <a:cs typeface="Arial"/>
            </a:endParaRPr>
          </a:p>
        </p:txBody>
      </p:sp>
      <p:sp>
        <p:nvSpPr>
          <p:cNvPr id="296301928" name="TextBox 5"/>
          <p:cNvSpPr txBox="1"/>
          <p:nvPr/>
        </p:nvSpPr>
        <p:spPr bwMode="auto">
          <a:xfrm>
            <a:off x="3150816" y="114111"/>
            <a:ext cx="8601467" cy="823319"/>
          </a:xfrm>
          <a:prstGeom prst="rect">
            <a:avLst/>
          </a:prstGeom>
          <a:noFill/>
        </p:spPr>
        <p:txBody>
          <a:bodyPr wrap="square">
            <a:spAutoFit/>
          </a:bodyPr>
          <a:lstStyle/>
          <a:p>
            <a:pPr>
              <a:defRPr/>
            </a:pPr>
            <a:r>
              <a:rPr lang="en-GB" sz="4800" b="1"/>
              <a:t>Impact on the NHS Workforce</a:t>
            </a:r>
            <a:endParaRPr/>
          </a:p>
        </p:txBody>
      </p:sp>
      <p:sp>
        <p:nvSpPr>
          <p:cNvPr id="953394267" name="TextBox 6"/>
          <p:cNvSpPr txBox="1"/>
          <p:nvPr/>
        </p:nvSpPr>
        <p:spPr bwMode="auto">
          <a:xfrm>
            <a:off x="3532125" y="1007444"/>
            <a:ext cx="8398764" cy="1107996"/>
          </a:xfrm>
          <a:prstGeom prst="rect">
            <a:avLst/>
          </a:prstGeom>
          <a:noFill/>
          <a:ln w="38100">
            <a:solidFill>
              <a:schemeClr val="accent1">
                <a:hueOff val="0"/>
                <a:satOff val="0"/>
                <a:lumOff val="0"/>
              </a:schemeClr>
            </a:solidFill>
          </a:ln>
        </p:spPr>
        <p:txBody>
          <a:bodyPr wrap="square">
            <a:spAutoFit/>
          </a:bodyPr>
          <a:lstStyle/>
          <a:p>
            <a:pPr>
              <a:defRPr/>
            </a:pPr>
            <a:r>
              <a:rPr lang="en-GB" sz="2200"/>
              <a:t>The introduction of genomics into mainstream healthcare has had a substantial impact on the NHS workforce, necessitating </a:t>
            </a:r>
            <a:r>
              <a:rPr lang="en-GB" sz="2200" b="1"/>
              <a:t>new skills, roles, and interdisciplinary collaboration.</a:t>
            </a:r>
            <a:endParaRPr lang="en-GB" sz="2200"/>
          </a:p>
        </p:txBody>
      </p:sp>
      <p:sp>
        <p:nvSpPr>
          <p:cNvPr id="666173697" name="Partial Circle 9"/>
          <p:cNvSpPr/>
          <p:nvPr/>
        </p:nvSpPr>
        <p:spPr bwMode="auto">
          <a:xfrm>
            <a:off x="3532125" y="2335843"/>
            <a:ext cx="4931664" cy="4408045"/>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900693477" name="Freeform: Shape 10"/>
          <p:cNvSpPr/>
          <p:nvPr/>
        </p:nvSpPr>
        <p:spPr bwMode="auto">
          <a:xfrm>
            <a:off x="5997957" y="2335843"/>
            <a:ext cx="5753607" cy="4408045"/>
          </a:xfrm>
          <a:custGeom>
            <a:avLst/>
            <a:gdLst>
              <a:gd name="connsiteX0" fmla="*/ 0 w 5689599"/>
              <a:gd name="connsiteY0" fmla="*/ 0 h 4876800"/>
              <a:gd name="connsiteX1" fmla="*/ 5689599 w 5689599"/>
              <a:gd name="connsiteY1" fmla="*/ 0 h 4876800"/>
              <a:gd name="connsiteX2" fmla="*/ 5689599 w 5689599"/>
              <a:gd name="connsiteY2" fmla="*/ 4876800 h 4876800"/>
              <a:gd name="connsiteX3" fmla="*/ 0 w 5689599"/>
              <a:gd name="connsiteY3" fmla="*/ 4876800 h 4876800"/>
              <a:gd name="connsiteX4" fmla="*/ 0 w 5689599"/>
              <a:gd name="connsiteY4" fmla="*/ 0 h 4876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4876800" extrusionOk="0">
                <a:moveTo>
                  <a:pt x="0" y="0"/>
                </a:moveTo>
                <a:lnTo>
                  <a:pt x="5689599" y="0"/>
                </a:lnTo>
                <a:lnTo>
                  <a:pt x="5689599" y="4876800"/>
                </a:lnTo>
                <a:lnTo>
                  <a:pt x="0" y="487680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4203192" numCol="1" spcCol="1270" anchor="ctr" anchorCtr="0">
            <a:noAutofit/>
          </a:bodyPr>
          <a:lstStyle/>
          <a:p>
            <a:pPr marL="0" lvl="0" indent="0" algn="ctr" defTabSz="1244600">
              <a:lnSpc>
                <a:spcPct val="90000"/>
              </a:lnSpc>
              <a:spcBef>
                <a:spcPts val="0"/>
              </a:spcBef>
              <a:spcAft>
                <a:spcPts val="0"/>
              </a:spcAft>
              <a:buNone/>
              <a:defRPr/>
            </a:pPr>
            <a:endParaRPr lang="en-GB" sz="2400"/>
          </a:p>
          <a:p>
            <a:pPr marL="0" lvl="0" indent="0" algn="ctr" defTabSz="1244600">
              <a:lnSpc>
                <a:spcPct val="90000"/>
              </a:lnSpc>
              <a:spcBef>
                <a:spcPts val="0"/>
              </a:spcBef>
              <a:spcAft>
                <a:spcPts val="0"/>
              </a:spcAft>
              <a:buNone/>
              <a:defRPr/>
            </a:pPr>
            <a:r>
              <a:rPr lang="en-GB" sz="2400" b="1"/>
              <a:t>Workforce Upskilling</a:t>
            </a:r>
            <a:endParaRPr/>
          </a:p>
        </p:txBody>
      </p:sp>
      <p:sp>
        <p:nvSpPr>
          <p:cNvPr id="1995388692" name="Partial Circle 11"/>
          <p:cNvSpPr/>
          <p:nvPr/>
        </p:nvSpPr>
        <p:spPr bwMode="auto">
          <a:xfrm>
            <a:off x="4049950" y="3041130"/>
            <a:ext cx="3896015" cy="348235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748563886" name="Freeform: Shape 12"/>
          <p:cNvSpPr/>
          <p:nvPr/>
        </p:nvSpPr>
        <p:spPr bwMode="auto">
          <a:xfrm>
            <a:off x="5997957" y="3041130"/>
            <a:ext cx="5753607" cy="3482356"/>
          </a:xfrm>
          <a:custGeom>
            <a:avLst/>
            <a:gdLst>
              <a:gd name="connsiteX0" fmla="*/ 0 w 5689599"/>
              <a:gd name="connsiteY0" fmla="*/ 0 h 3852672"/>
              <a:gd name="connsiteX1" fmla="*/ 5689599 w 5689599"/>
              <a:gd name="connsiteY1" fmla="*/ 0 h 3852672"/>
              <a:gd name="connsiteX2" fmla="*/ 5689599 w 5689599"/>
              <a:gd name="connsiteY2" fmla="*/ 3852672 h 3852672"/>
              <a:gd name="connsiteX3" fmla="*/ 0 w 5689599"/>
              <a:gd name="connsiteY3" fmla="*/ 3852672 h 3852672"/>
              <a:gd name="connsiteX4" fmla="*/ 0 w 5689599"/>
              <a:gd name="connsiteY4" fmla="*/ 0 h 38526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3852672" extrusionOk="0">
                <a:moveTo>
                  <a:pt x="0" y="0"/>
                </a:moveTo>
                <a:lnTo>
                  <a:pt x="5689599" y="0"/>
                </a:lnTo>
                <a:lnTo>
                  <a:pt x="5689599" y="3852672"/>
                </a:lnTo>
                <a:lnTo>
                  <a:pt x="0" y="3852672"/>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3179065" numCol="1" spcCol="1270" anchor="ctr" anchorCtr="0">
            <a:noAutofit/>
          </a:bodyPr>
          <a:lstStyle/>
          <a:p>
            <a:pPr marL="0" lvl="0" indent="0" algn="ctr" defTabSz="1244600">
              <a:lnSpc>
                <a:spcPct val="90000"/>
              </a:lnSpc>
              <a:spcBef>
                <a:spcPts val="0"/>
              </a:spcBef>
              <a:spcAft>
                <a:spcPts val="0"/>
              </a:spcAft>
              <a:buNone/>
              <a:defRPr/>
            </a:pPr>
            <a:endParaRPr lang="en-GB" sz="2400"/>
          </a:p>
          <a:p>
            <a:pPr marL="0" lvl="0" indent="0" algn="ctr" defTabSz="1244600">
              <a:lnSpc>
                <a:spcPct val="90000"/>
              </a:lnSpc>
              <a:spcBef>
                <a:spcPts val="0"/>
              </a:spcBef>
              <a:spcAft>
                <a:spcPts val="0"/>
              </a:spcAft>
              <a:buNone/>
              <a:defRPr/>
            </a:pPr>
            <a:r>
              <a:rPr lang="en-GB" sz="2400" b="1"/>
              <a:t>New Roles in Genomic Medicine</a:t>
            </a:r>
            <a:endParaRPr/>
          </a:p>
        </p:txBody>
      </p:sp>
      <p:sp>
        <p:nvSpPr>
          <p:cNvPr id="1134702754" name="Partial Circle 13"/>
          <p:cNvSpPr/>
          <p:nvPr/>
        </p:nvSpPr>
        <p:spPr bwMode="auto">
          <a:xfrm>
            <a:off x="4567774" y="3746417"/>
            <a:ext cx="2860365" cy="255666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854926576" name="Freeform: Shape 14"/>
          <p:cNvSpPr/>
          <p:nvPr/>
        </p:nvSpPr>
        <p:spPr bwMode="auto">
          <a:xfrm>
            <a:off x="5997957" y="3746417"/>
            <a:ext cx="5753607" cy="2556666"/>
          </a:xfrm>
          <a:custGeom>
            <a:avLst/>
            <a:gdLst>
              <a:gd name="connsiteX0" fmla="*/ 0 w 5689599"/>
              <a:gd name="connsiteY0" fmla="*/ 0 h 2828544"/>
              <a:gd name="connsiteX1" fmla="*/ 5689599 w 5689599"/>
              <a:gd name="connsiteY1" fmla="*/ 0 h 2828544"/>
              <a:gd name="connsiteX2" fmla="*/ 5689599 w 5689599"/>
              <a:gd name="connsiteY2" fmla="*/ 2828544 h 2828544"/>
              <a:gd name="connsiteX3" fmla="*/ 0 w 5689599"/>
              <a:gd name="connsiteY3" fmla="*/ 2828544 h 2828544"/>
              <a:gd name="connsiteX4" fmla="*/ 0 w 5689599"/>
              <a:gd name="connsiteY4" fmla="*/ 0 h 28285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2828544" extrusionOk="0">
                <a:moveTo>
                  <a:pt x="0" y="0"/>
                </a:moveTo>
                <a:lnTo>
                  <a:pt x="5689599" y="0"/>
                </a:lnTo>
                <a:lnTo>
                  <a:pt x="5689599" y="2828544"/>
                </a:lnTo>
                <a:lnTo>
                  <a:pt x="0" y="2828544"/>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2154936" numCol="1" spcCol="1270" anchor="ctr" anchorCtr="0">
            <a:noAutofit/>
          </a:bodyPr>
          <a:lstStyle/>
          <a:p>
            <a:pPr marL="0" lvl="0" indent="0" algn="ctr" defTabSz="1244600">
              <a:lnSpc>
                <a:spcPct val="90000"/>
              </a:lnSpc>
              <a:spcBef>
                <a:spcPts val="0"/>
              </a:spcBef>
              <a:spcAft>
                <a:spcPts val="0"/>
              </a:spcAft>
              <a:buNone/>
              <a:defRPr/>
            </a:pPr>
            <a:r>
              <a:rPr lang="en-GB" sz="2400" b="1"/>
              <a:t>Interdisciplinary Collaboration</a:t>
            </a:r>
            <a:endParaRPr/>
          </a:p>
        </p:txBody>
      </p:sp>
      <p:sp>
        <p:nvSpPr>
          <p:cNvPr id="1796924911" name="Partial Circle 15"/>
          <p:cNvSpPr/>
          <p:nvPr/>
        </p:nvSpPr>
        <p:spPr bwMode="auto">
          <a:xfrm>
            <a:off x="5085599" y="4451705"/>
            <a:ext cx="1824716" cy="1630977"/>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872622203" name="Freeform: Shape 16"/>
          <p:cNvSpPr/>
          <p:nvPr/>
        </p:nvSpPr>
        <p:spPr bwMode="auto">
          <a:xfrm>
            <a:off x="5997957" y="4451705"/>
            <a:ext cx="5753607" cy="1630977"/>
          </a:xfrm>
          <a:custGeom>
            <a:avLst/>
            <a:gdLst>
              <a:gd name="connsiteX0" fmla="*/ 0 w 5689599"/>
              <a:gd name="connsiteY0" fmla="*/ 0 h 1804416"/>
              <a:gd name="connsiteX1" fmla="*/ 5689599 w 5689599"/>
              <a:gd name="connsiteY1" fmla="*/ 0 h 1804416"/>
              <a:gd name="connsiteX2" fmla="*/ 5689599 w 5689599"/>
              <a:gd name="connsiteY2" fmla="*/ 1804416 h 1804416"/>
              <a:gd name="connsiteX3" fmla="*/ 0 w 5689599"/>
              <a:gd name="connsiteY3" fmla="*/ 1804416 h 1804416"/>
              <a:gd name="connsiteX4" fmla="*/ 0 w 5689599"/>
              <a:gd name="connsiteY4" fmla="*/ 0 h 18044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1804416" extrusionOk="0">
                <a:moveTo>
                  <a:pt x="0" y="0"/>
                </a:moveTo>
                <a:lnTo>
                  <a:pt x="5689599" y="0"/>
                </a:lnTo>
                <a:lnTo>
                  <a:pt x="5689599" y="1804416"/>
                </a:lnTo>
                <a:lnTo>
                  <a:pt x="0" y="1804416"/>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1130808" numCol="1" spcCol="1270" anchor="ctr" anchorCtr="0">
            <a:noAutofit/>
          </a:bodyPr>
          <a:lstStyle/>
          <a:p>
            <a:pPr marL="0" lvl="0" indent="0" algn="ctr" defTabSz="1244600">
              <a:lnSpc>
                <a:spcPct val="90000"/>
              </a:lnSpc>
              <a:spcBef>
                <a:spcPts val="0"/>
              </a:spcBef>
              <a:spcAft>
                <a:spcPts val="0"/>
              </a:spcAft>
              <a:buNone/>
              <a:defRPr/>
            </a:pPr>
            <a:r>
              <a:rPr lang="en-GB" sz="2400" b="1"/>
              <a:t>Clinical Decision Support</a:t>
            </a:r>
            <a:endParaRPr/>
          </a:p>
        </p:txBody>
      </p:sp>
      <p:sp>
        <p:nvSpPr>
          <p:cNvPr id="1436761940" name="Partial Circle 17"/>
          <p:cNvSpPr/>
          <p:nvPr/>
        </p:nvSpPr>
        <p:spPr bwMode="auto">
          <a:xfrm>
            <a:off x="5603424" y="5156992"/>
            <a:ext cx="789066" cy="705287"/>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59310745" name="Freeform: Shape 18"/>
          <p:cNvSpPr/>
          <p:nvPr/>
        </p:nvSpPr>
        <p:spPr bwMode="auto">
          <a:xfrm>
            <a:off x="5997957" y="5156992"/>
            <a:ext cx="5753607" cy="705287"/>
          </a:xfrm>
          <a:custGeom>
            <a:avLst/>
            <a:gdLst>
              <a:gd name="connsiteX0" fmla="*/ 0 w 5689599"/>
              <a:gd name="connsiteY0" fmla="*/ 0 h 780288"/>
              <a:gd name="connsiteX1" fmla="*/ 5689599 w 5689599"/>
              <a:gd name="connsiteY1" fmla="*/ 0 h 780288"/>
              <a:gd name="connsiteX2" fmla="*/ 5689599 w 5689599"/>
              <a:gd name="connsiteY2" fmla="*/ 780288 h 780288"/>
              <a:gd name="connsiteX3" fmla="*/ 0 w 5689599"/>
              <a:gd name="connsiteY3" fmla="*/ 780288 h 780288"/>
              <a:gd name="connsiteX4" fmla="*/ 0 w 5689599"/>
              <a:gd name="connsiteY4" fmla="*/ 0 h 780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9599" h="780288" extrusionOk="0">
                <a:moveTo>
                  <a:pt x="0" y="0"/>
                </a:moveTo>
                <a:lnTo>
                  <a:pt x="5689599" y="0"/>
                </a:lnTo>
                <a:lnTo>
                  <a:pt x="5689599" y="780288"/>
                </a:lnTo>
                <a:lnTo>
                  <a:pt x="0" y="780288"/>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6680" tIns="106680" rIns="106680" bIns="106680" numCol="1" spcCol="1270" anchor="ctr" anchorCtr="0">
            <a:noAutofit/>
          </a:bodyPr>
          <a:lstStyle/>
          <a:p>
            <a:pPr marL="0" lvl="0" indent="0" algn="ctr" defTabSz="1244600">
              <a:lnSpc>
                <a:spcPct val="90000"/>
              </a:lnSpc>
              <a:spcBef>
                <a:spcPts val="0"/>
              </a:spcBef>
              <a:spcAft>
                <a:spcPts val="0"/>
              </a:spcAft>
              <a:buNone/>
              <a:defRPr/>
            </a:pPr>
            <a:r>
              <a:rPr lang="en-GB" sz="2400" b="1"/>
              <a:t>Increased Complexity and Workload</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66173697"/>
                                        </p:tgtEl>
                                        <p:attrNameLst>
                                          <p:attrName>style.visibility</p:attrName>
                                        </p:attrNameLst>
                                      </p:cBhvr>
                                      <p:to>
                                        <p:strVal val="visible"/>
                                      </p:to>
                                    </p:set>
                                    <p:animEffect transition="in" filter="fade">
                                      <p:cBhvr>
                                        <p:cTn id="7" dur="500"/>
                                        <p:tgtEl>
                                          <p:spTgt spid="66617369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900693477"/>
                                        </p:tgtEl>
                                        <p:attrNameLst>
                                          <p:attrName>style.visibility</p:attrName>
                                        </p:attrNameLst>
                                      </p:cBhvr>
                                      <p:to>
                                        <p:strVal val="visible"/>
                                      </p:to>
                                    </p:set>
                                    <p:animEffect transition="in" filter="fade">
                                      <p:cBhvr>
                                        <p:cTn id="10" dur="500"/>
                                        <p:tgtEl>
                                          <p:spTgt spid="1900693477"/>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995388692"/>
                                        </p:tgtEl>
                                        <p:attrNameLst>
                                          <p:attrName>style.visibility</p:attrName>
                                        </p:attrNameLst>
                                      </p:cBhvr>
                                      <p:to>
                                        <p:strVal val="visible"/>
                                      </p:to>
                                    </p:set>
                                    <p:animEffect transition="in" filter="fade">
                                      <p:cBhvr>
                                        <p:cTn id="15" dur="500"/>
                                        <p:tgtEl>
                                          <p:spTgt spid="1995388692"/>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48563886"/>
                                        </p:tgtEl>
                                        <p:attrNameLst>
                                          <p:attrName>style.visibility</p:attrName>
                                        </p:attrNameLst>
                                      </p:cBhvr>
                                      <p:to>
                                        <p:strVal val="visible"/>
                                      </p:to>
                                    </p:set>
                                    <p:animEffect transition="in" filter="fade">
                                      <p:cBhvr>
                                        <p:cTn id="18" dur="500"/>
                                        <p:tgtEl>
                                          <p:spTgt spid="748563886"/>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134702754"/>
                                        </p:tgtEl>
                                        <p:attrNameLst>
                                          <p:attrName>style.visibility</p:attrName>
                                        </p:attrNameLst>
                                      </p:cBhvr>
                                      <p:to>
                                        <p:strVal val="visible"/>
                                      </p:to>
                                    </p:set>
                                    <p:animEffect transition="in" filter="fade">
                                      <p:cBhvr>
                                        <p:cTn id="23" dur="500"/>
                                        <p:tgtEl>
                                          <p:spTgt spid="1134702754"/>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1854926576"/>
                                        </p:tgtEl>
                                        <p:attrNameLst>
                                          <p:attrName>style.visibility</p:attrName>
                                        </p:attrNameLst>
                                      </p:cBhvr>
                                      <p:to>
                                        <p:strVal val="visible"/>
                                      </p:to>
                                    </p:set>
                                    <p:animEffect transition="in" filter="fade">
                                      <p:cBhvr>
                                        <p:cTn id="26" dur="500"/>
                                        <p:tgtEl>
                                          <p:spTgt spid="185492657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796924911"/>
                                        </p:tgtEl>
                                        <p:attrNameLst>
                                          <p:attrName>style.visibility</p:attrName>
                                        </p:attrNameLst>
                                      </p:cBhvr>
                                      <p:to>
                                        <p:strVal val="visible"/>
                                      </p:to>
                                    </p:set>
                                    <p:animEffect transition="in" filter="fade">
                                      <p:cBhvr>
                                        <p:cTn id="31" dur="500"/>
                                        <p:tgtEl>
                                          <p:spTgt spid="179692491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872622203"/>
                                        </p:tgtEl>
                                        <p:attrNameLst>
                                          <p:attrName>style.visibility</p:attrName>
                                        </p:attrNameLst>
                                      </p:cBhvr>
                                      <p:to>
                                        <p:strVal val="visible"/>
                                      </p:to>
                                    </p:set>
                                    <p:animEffect transition="in" filter="fade">
                                      <p:cBhvr>
                                        <p:cTn id="34" dur="500"/>
                                        <p:tgtEl>
                                          <p:spTgt spid="1872622203"/>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1436761940"/>
                                        </p:tgtEl>
                                        <p:attrNameLst>
                                          <p:attrName>style.visibility</p:attrName>
                                        </p:attrNameLst>
                                      </p:cBhvr>
                                      <p:to>
                                        <p:strVal val="visible"/>
                                      </p:to>
                                    </p:set>
                                    <p:animEffect transition="in" filter="fade">
                                      <p:cBhvr>
                                        <p:cTn id="39" dur="500"/>
                                        <p:tgtEl>
                                          <p:spTgt spid="1436761940"/>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59310745"/>
                                        </p:tgtEl>
                                        <p:attrNameLst>
                                          <p:attrName>style.visibility</p:attrName>
                                        </p:attrNameLst>
                                      </p:cBhvr>
                                      <p:to>
                                        <p:strVal val="visible"/>
                                      </p:to>
                                    </p:set>
                                    <p:animEffect transition="in" filter="fade">
                                      <p:cBhvr>
                                        <p:cTn id="42" dur="500"/>
                                        <p:tgtEl>
                                          <p:spTgt spid="5593107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00693477" grpId="0" animBg="1"/>
      <p:bldP spid="748563886" grpId="0" animBg="1"/>
      <p:bldP spid="1854926576" grpId="0" animBg="1"/>
      <p:bldP spid="1872622203" grpId="0" animBg="1"/>
      <p:bldP spid="559310745"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1132127554" name="Picture 3"/>
          <p:cNvPicPr>
            <a:picLocks noChangeAspect="1"/>
          </p:cNvPicPr>
          <p:nvPr/>
        </p:nvPicPr>
        <p:blipFill rotWithShape="1">
          <a:blip r:embed="rId3">
            <a:alphaModFix amt="70000"/>
          </a:blip>
          <a:stretch/>
        </p:blipFill>
        <p:spPr bwMode="auto">
          <a:xfrm>
            <a:off x="455630" y="3707028"/>
            <a:ext cx="2194740" cy="2194740"/>
          </a:xfrm>
          <a:prstGeom prst="rect">
            <a:avLst/>
          </a:prstGeom>
        </p:spPr>
      </p:pic>
      <p:sp>
        <p:nvSpPr>
          <p:cNvPr id="1002907373" name="Title 1"/>
          <p:cNvSpPr txBox="1"/>
          <p:nvPr/>
        </p:nvSpPr>
        <p:spPr bwMode="auto">
          <a:xfrm>
            <a:off x="175495" y="1455576"/>
            <a:ext cx="2891480" cy="1695396"/>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b="1">
                <a:solidFill>
                  <a:schemeClr val="bg1"/>
                </a:solidFill>
                <a:latin typeface="Arial"/>
                <a:cs typeface="Arial"/>
              </a:rPr>
              <a:t>100,000 Genomes Project</a:t>
            </a:r>
            <a:endParaRPr lang="en-GB" sz="6600" b="1">
              <a:solidFill>
                <a:schemeClr val="bg1"/>
              </a:solidFill>
              <a:latin typeface="Arial"/>
              <a:cs typeface="Arial"/>
            </a:endParaRPr>
          </a:p>
        </p:txBody>
      </p:sp>
      <p:sp>
        <p:nvSpPr>
          <p:cNvPr id="156400304" name="TextBox 5"/>
          <p:cNvSpPr txBox="1"/>
          <p:nvPr/>
        </p:nvSpPr>
        <p:spPr bwMode="auto">
          <a:xfrm>
            <a:off x="4223688" y="163410"/>
            <a:ext cx="7444056" cy="830997"/>
          </a:xfrm>
          <a:prstGeom prst="rect">
            <a:avLst/>
          </a:prstGeom>
          <a:noFill/>
        </p:spPr>
        <p:txBody>
          <a:bodyPr wrap="square">
            <a:spAutoFit/>
          </a:bodyPr>
          <a:lstStyle/>
          <a:p>
            <a:pPr>
              <a:defRPr/>
            </a:pPr>
            <a:r>
              <a:rPr lang="en-GB" sz="4800" b="1"/>
              <a:t>Impact on Communities</a:t>
            </a:r>
            <a:endParaRPr/>
          </a:p>
        </p:txBody>
      </p:sp>
      <p:sp>
        <p:nvSpPr>
          <p:cNvPr id="325975379" name="TextBox 6"/>
          <p:cNvSpPr txBox="1"/>
          <p:nvPr/>
        </p:nvSpPr>
        <p:spPr bwMode="auto">
          <a:xfrm>
            <a:off x="3342132" y="1111642"/>
            <a:ext cx="8674373" cy="1328023"/>
          </a:xfrm>
          <a:prstGeom prst="roundRect">
            <a:avLst>
              <a:gd name="adj" fmla="val 16667"/>
            </a:avLst>
          </a:prstGeom>
          <a:noFill/>
          <a:ln w="38100">
            <a:solidFill>
              <a:schemeClr val="accent1"/>
            </a:solidFill>
          </a:ln>
        </p:spPr>
        <p:txBody>
          <a:bodyPr wrap="square">
            <a:spAutoFit/>
          </a:bodyPr>
          <a:lstStyle/>
          <a:p>
            <a:pPr>
              <a:defRPr/>
            </a:pPr>
            <a:r>
              <a:rPr lang="en-GB" sz="2400"/>
              <a:t>The 100,000 Genomes Project has had varied impacts on different communities across the UK, promoting </a:t>
            </a:r>
            <a:r>
              <a:rPr lang="en-GB" sz="2400" b="1"/>
              <a:t>equity in healthcare</a:t>
            </a:r>
            <a:r>
              <a:rPr lang="en-GB" sz="2400"/>
              <a:t> while also raising concerns about </a:t>
            </a:r>
            <a:r>
              <a:rPr lang="en-GB" sz="2400" b="1"/>
              <a:t>access and inclusivity</a:t>
            </a:r>
            <a:endParaRPr lang="en-GB" sz="2400"/>
          </a:p>
        </p:txBody>
      </p:sp>
      <p:sp>
        <p:nvSpPr>
          <p:cNvPr id="1766682268" name="Freeform: Shape 9"/>
          <p:cNvSpPr/>
          <p:nvPr/>
        </p:nvSpPr>
        <p:spPr bwMode="auto">
          <a:xfrm>
            <a:off x="3659632" y="2663807"/>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961969" bIns="113291" numCol="1" spcCol="1270" anchor="ctr" anchorCtr="0">
            <a:noAutofit/>
          </a:bodyPr>
          <a:lstStyle/>
          <a:p>
            <a:pPr marL="0" lvl="0" indent="0" algn="l" defTabSz="1066800">
              <a:lnSpc>
                <a:spcPct val="90000"/>
              </a:lnSpc>
              <a:spcBef>
                <a:spcPts val="0"/>
              </a:spcBef>
              <a:spcAft>
                <a:spcPts val="0"/>
              </a:spcAft>
              <a:buNone/>
              <a:defRPr/>
            </a:pPr>
            <a:r>
              <a:rPr lang="en-GB" sz="2400" b="1"/>
              <a:t>Addressing Health Inequalities:</a:t>
            </a:r>
            <a:endParaRPr/>
          </a:p>
        </p:txBody>
      </p:sp>
      <p:sp>
        <p:nvSpPr>
          <p:cNvPr id="1001645732" name="Freeform: Shape 10"/>
          <p:cNvSpPr/>
          <p:nvPr/>
        </p:nvSpPr>
        <p:spPr bwMode="auto">
          <a:xfrm>
            <a:off x="4110634" y="3513520"/>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1049253" bIns="113291" numCol="1" spcCol="1270" anchor="ctr" anchorCtr="0">
            <a:noAutofit/>
          </a:bodyPr>
          <a:lstStyle/>
          <a:p>
            <a:pPr marL="0" lvl="0" indent="0" algn="l" defTabSz="1066800">
              <a:lnSpc>
                <a:spcPct val="90000"/>
              </a:lnSpc>
              <a:spcBef>
                <a:spcPts val="0"/>
              </a:spcBef>
              <a:spcAft>
                <a:spcPts val="0"/>
              </a:spcAft>
              <a:buNone/>
              <a:defRPr/>
            </a:pPr>
            <a:r>
              <a:rPr lang="en-GB" sz="2400" b="1"/>
              <a:t>Genomic Awareness and Education</a:t>
            </a:r>
            <a:endParaRPr/>
          </a:p>
        </p:txBody>
      </p:sp>
      <p:sp>
        <p:nvSpPr>
          <p:cNvPr id="1545338788" name="Freeform: Shape 11"/>
          <p:cNvSpPr/>
          <p:nvPr/>
        </p:nvSpPr>
        <p:spPr bwMode="auto">
          <a:xfrm>
            <a:off x="4561636" y="4363233"/>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1049253" bIns="113291" numCol="1" spcCol="1270" anchor="ctr" anchorCtr="0">
            <a:noAutofit/>
          </a:bodyPr>
          <a:lstStyle/>
          <a:p>
            <a:pPr marL="0" lvl="0" indent="0" algn="l" defTabSz="1066800">
              <a:lnSpc>
                <a:spcPct val="90000"/>
              </a:lnSpc>
              <a:spcBef>
                <a:spcPts val="0"/>
              </a:spcBef>
              <a:spcAft>
                <a:spcPts val="0"/>
              </a:spcAft>
              <a:buNone/>
              <a:defRPr/>
            </a:pPr>
            <a:r>
              <a:rPr lang="en-GB" sz="2400" b="1"/>
              <a:t>Community-Based Genomic Initiatives</a:t>
            </a:r>
            <a:endParaRPr/>
          </a:p>
        </p:txBody>
      </p:sp>
      <p:sp>
        <p:nvSpPr>
          <p:cNvPr id="1521119862" name="Freeform: Shape 12"/>
          <p:cNvSpPr/>
          <p:nvPr/>
        </p:nvSpPr>
        <p:spPr bwMode="auto">
          <a:xfrm>
            <a:off x="5012639" y="5212946"/>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1049253" bIns="113291" numCol="1" spcCol="1270" anchor="ctr" anchorCtr="0">
            <a:noAutofit/>
          </a:bodyPr>
          <a:lstStyle/>
          <a:p>
            <a:pPr marL="0" lvl="0" indent="0" algn="l" defTabSz="1066800">
              <a:lnSpc>
                <a:spcPct val="90000"/>
              </a:lnSpc>
              <a:spcBef>
                <a:spcPts val="0"/>
              </a:spcBef>
              <a:spcAft>
                <a:spcPts val="0"/>
              </a:spcAft>
              <a:buNone/>
              <a:defRPr/>
            </a:pPr>
            <a:r>
              <a:rPr lang="en-GB" sz="2400" b="1"/>
              <a:t>Public Trust and Participation</a:t>
            </a:r>
            <a:endParaRPr/>
          </a:p>
        </p:txBody>
      </p:sp>
      <p:sp>
        <p:nvSpPr>
          <p:cNvPr id="875736024" name="Freeform: Shape 13"/>
          <p:cNvSpPr/>
          <p:nvPr/>
        </p:nvSpPr>
        <p:spPr bwMode="auto">
          <a:xfrm>
            <a:off x="5463641" y="6062659"/>
            <a:ext cx="6039510" cy="746089"/>
          </a:xfrm>
          <a:custGeom>
            <a:avLst/>
            <a:gdLst>
              <a:gd name="connsiteX0" fmla="*/ 0 w 6039510"/>
              <a:gd name="connsiteY0" fmla="*/ 74609 h 746089"/>
              <a:gd name="connsiteX1" fmla="*/ 74609 w 6039510"/>
              <a:gd name="connsiteY1" fmla="*/ 0 h 746089"/>
              <a:gd name="connsiteX2" fmla="*/ 5964901 w 6039510"/>
              <a:gd name="connsiteY2" fmla="*/ 0 h 746089"/>
              <a:gd name="connsiteX3" fmla="*/ 6039510 w 6039510"/>
              <a:gd name="connsiteY3" fmla="*/ 74609 h 746089"/>
              <a:gd name="connsiteX4" fmla="*/ 6039510 w 6039510"/>
              <a:gd name="connsiteY4" fmla="*/ 671480 h 746089"/>
              <a:gd name="connsiteX5" fmla="*/ 5964901 w 6039510"/>
              <a:gd name="connsiteY5" fmla="*/ 746089 h 746089"/>
              <a:gd name="connsiteX6" fmla="*/ 74609 w 6039510"/>
              <a:gd name="connsiteY6" fmla="*/ 746089 h 746089"/>
              <a:gd name="connsiteX7" fmla="*/ 0 w 6039510"/>
              <a:gd name="connsiteY7" fmla="*/ 671480 h 746089"/>
              <a:gd name="connsiteX8" fmla="*/ 0 w 6039510"/>
              <a:gd name="connsiteY8" fmla="*/ 74609 h 746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39510" h="746089" extrusionOk="0">
                <a:moveTo>
                  <a:pt x="0" y="74609"/>
                </a:moveTo>
                <a:cubicBezTo>
                  <a:pt x="0" y="33404"/>
                  <a:pt x="33404" y="0"/>
                  <a:pt x="74609" y="0"/>
                </a:cubicBezTo>
                <a:lnTo>
                  <a:pt x="5964901" y="0"/>
                </a:lnTo>
                <a:cubicBezTo>
                  <a:pt x="6006106" y="0"/>
                  <a:pt x="6039510" y="33404"/>
                  <a:pt x="6039510" y="74609"/>
                </a:cubicBezTo>
                <a:lnTo>
                  <a:pt x="6039510" y="671480"/>
                </a:lnTo>
                <a:cubicBezTo>
                  <a:pt x="6039510" y="712685"/>
                  <a:pt x="6006106" y="746089"/>
                  <a:pt x="5964901" y="746089"/>
                </a:cubicBezTo>
                <a:lnTo>
                  <a:pt x="74609" y="746089"/>
                </a:lnTo>
                <a:cubicBezTo>
                  <a:pt x="33404" y="746089"/>
                  <a:pt x="0" y="712685"/>
                  <a:pt x="0" y="671480"/>
                </a:cubicBezTo>
                <a:lnTo>
                  <a:pt x="0" y="74609"/>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13291" tIns="113291" rIns="1049253" bIns="113291" numCol="1" spcCol="1270" anchor="ctr" anchorCtr="0">
            <a:noAutofit/>
          </a:bodyPr>
          <a:lstStyle/>
          <a:p>
            <a:pPr marL="0" lvl="0" indent="0" algn="l" defTabSz="1066800">
              <a:lnSpc>
                <a:spcPct val="90000"/>
              </a:lnSpc>
              <a:spcBef>
                <a:spcPts val="0"/>
              </a:spcBef>
              <a:spcAft>
                <a:spcPts val="0"/>
              </a:spcAft>
              <a:buNone/>
              <a:defRPr/>
            </a:pPr>
            <a:r>
              <a:rPr lang="en-GB" sz="2400" b="1"/>
              <a:t>Health Disparities</a:t>
            </a:r>
            <a:endParaRPr/>
          </a:p>
        </p:txBody>
      </p:sp>
      <p:sp>
        <p:nvSpPr>
          <p:cNvPr id="78238109" name="Freeform: Shape 14"/>
          <p:cNvSpPr/>
          <p:nvPr/>
        </p:nvSpPr>
        <p:spPr bwMode="auto">
          <a:xfrm>
            <a:off x="9214184" y="3208867"/>
            <a:ext cx="484958" cy="484958"/>
          </a:xfrm>
          <a:custGeom>
            <a:avLst/>
            <a:gdLst>
              <a:gd name="connsiteX0" fmla="*/ 0 w 484958"/>
              <a:gd name="connsiteY0" fmla="*/ 266727 h 484958"/>
              <a:gd name="connsiteX1" fmla="*/ 109116 w 484958"/>
              <a:gd name="connsiteY1" fmla="*/ 266727 h 484958"/>
              <a:gd name="connsiteX2" fmla="*/ 109116 w 484958"/>
              <a:gd name="connsiteY2" fmla="*/ 0 h 484958"/>
              <a:gd name="connsiteX3" fmla="*/ 375842 w 484958"/>
              <a:gd name="connsiteY3" fmla="*/ 0 h 484958"/>
              <a:gd name="connsiteX4" fmla="*/ 375842 w 484958"/>
              <a:gd name="connsiteY4" fmla="*/ 266727 h 484958"/>
              <a:gd name="connsiteX5" fmla="*/ 484958 w 484958"/>
              <a:gd name="connsiteY5" fmla="*/ 266727 h 484958"/>
              <a:gd name="connsiteX6" fmla="*/ 242479 w 484958"/>
              <a:gd name="connsiteY6" fmla="*/ 484958 h 484958"/>
              <a:gd name="connsiteX7" fmla="*/ 0 w 484958"/>
              <a:gd name="connsiteY7" fmla="*/ 266727 h 48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958" h="484958" extrusionOk="0">
                <a:moveTo>
                  <a:pt x="0" y="266727"/>
                </a:moveTo>
                <a:lnTo>
                  <a:pt x="109116" y="266727"/>
                </a:lnTo>
                <a:lnTo>
                  <a:pt x="109116" y="0"/>
                </a:lnTo>
                <a:lnTo>
                  <a:pt x="375842" y="0"/>
                </a:lnTo>
                <a:lnTo>
                  <a:pt x="375842" y="266727"/>
                </a:lnTo>
                <a:lnTo>
                  <a:pt x="484958" y="266727"/>
                </a:lnTo>
                <a:lnTo>
                  <a:pt x="242479" y="484958"/>
                </a:lnTo>
                <a:lnTo>
                  <a:pt x="0" y="26672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7056" tIns="27940" rIns="137056" bIns="147967" numCol="1" spcCol="1270" anchor="ctr" anchorCtr="0">
            <a:noAutofit/>
          </a:bodyPr>
          <a:lstStyle/>
          <a:p>
            <a:pPr marL="0" lvl="0" indent="0" algn="ctr" defTabSz="977900">
              <a:lnSpc>
                <a:spcPct val="90000"/>
              </a:lnSpc>
              <a:spcBef>
                <a:spcPts val="0"/>
              </a:spcBef>
              <a:spcAft>
                <a:spcPts val="0"/>
              </a:spcAft>
              <a:buNone/>
              <a:defRPr/>
            </a:pPr>
            <a:endParaRPr lang="en-GB" sz="2200"/>
          </a:p>
        </p:txBody>
      </p:sp>
      <p:sp>
        <p:nvSpPr>
          <p:cNvPr id="1338308997" name="Freeform: Shape 15"/>
          <p:cNvSpPr/>
          <p:nvPr/>
        </p:nvSpPr>
        <p:spPr bwMode="auto">
          <a:xfrm>
            <a:off x="9665186" y="4058580"/>
            <a:ext cx="484958" cy="484958"/>
          </a:xfrm>
          <a:custGeom>
            <a:avLst/>
            <a:gdLst>
              <a:gd name="connsiteX0" fmla="*/ 0 w 484958"/>
              <a:gd name="connsiteY0" fmla="*/ 266727 h 484958"/>
              <a:gd name="connsiteX1" fmla="*/ 109116 w 484958"/>
              <a:gd name="connsiteY1" fmla="*/ 266727 h 484958"/>
              <a:gd name="connsiteX2" fmla="*/ 109116 w 484958"/>
              <a:gd name="connsiteY2" fmla="*/ 0 h 484958"/>
              <a:gd name="connsiteX3" fmla="*/ 375842 w 484958"/>
              <a:gd name="connsiteY3" fmla="*/ 0 h 484958"/>
              <a:gd name="connsiteX4" fmla="*/ 375842 w 484958"/>
              <a:gd name="connsiteY4" fmla="*/ 266727 h 484958"/>
              <a:gd name="connsiteX5" fmla="*/ 484958 w 484958"/>
              <a:gd name="connsiteY5" fmla="*/ 266727 h 484958"/>
              <a:gd name="connsiteX6" fmla="*/ 242479 w 484958"/>
              <a:gd name="connsiteY6" fmla="*/ 484958 h 484958"/>
              <a:gd name="connsiteX7" fmla="*/ 0 w 484958"/>
              <a:gd name="connsiteY7" fmla="*/ 266727 h 48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958" h="484958" extrusionOk="0">
                <a:moveTo>
                  <a:pt x="0" y="266727"/>
                </a:moveTo>
                <a:lnTo>
                  <a:pt x="109116" y="266727"/>
                </a:lnTo>
                <a:lnTo>
                  <a:pt x="109116" y="0"/>
                </a:lnTo>
                <a:lnTo>
                  <a:pt x="375842" y="0"/>
                </a:lnTo>
                <a:lnTo>
                  <a:pt x="375842" y="266727"/>
                </a:lnTo>
                <a:lnTo>
                  <a:pt x="484958" y="266727"/>
                </a:lnTo>
                <a:lnTo>
                  <a:pt x="242479" y="484958"/>
                </a:lnTo>
                <a:lnTo>
                  <a:pt x="0" y="26672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7056" tIns="27940" rIns="137056" bIns="147967" numCol="1" spcCol="1270" anchor="ctr" anchorCtr="0">
            <a:noAutofit/>
          </a:bodyPr>
          <a:lstStyle/>
          <a:p>
            <a:pPr marL="0" lvl="0" indent="0" algn="ctr" defTabSz="977900">
              <a:lnSpc>
                <a:spcPct val="90000"/>
              </a:lnSpc>
              <a:spcBef>
                <a:spcPts val="0"/>
              </a:spcBef>
              <a:spcAft>
                <a:spcPts val="0"/>
              </a:spcAft>
              <a:buNone/>
              <a:defRPr/>
            </a:pPr>
            <a:endParaRPr lang="en-GB" sz="2200"/>
          </a:p>
        </p:txBody>
      </p:sp>
      <p:sp>
        <p:nvSpPr>
          <p:cNvPr id="1925704071" name="Freeform: Shape 16"/>
          <p:cNvSpPr/>
          <p:nvPr/>
        </p:nvSpPr>
        <p:spPr bwMode="auto">
          <a:xfrm>
            <a:off x="10116189" y="4895858"/>
            <a:ext cx="484958" cy="484958"/>
          </a:xfrm>
          <a:custGeom>
            <a:avLst/>
            <a:gdLst>
              <a:gd name="connsiteX0" fmla="*/ 0 w 484958"/>
              <a:gd name="connsiteY0" fmla="*/ 266727 h 484958"/>
              <a:gd name="connsiteX1" fmla="*/ 109116 w 484958"/>
              <a:gd name="connsiteY1" fmla="*/ 266727 h 484958"/>
              <a:gd name="connsiteX2" fmla="*/ 109116 w 484958"/>
              <a:gd name="connsiteY2" fmla="*/ 0 h 484958"/>
              <a:gd name="connsiteX3" fmla="*/ 375842 w 484958"/>
              <a:gd name="connsiteY3" fmla="*/ 0 h 484958"/>
              <a:gd name="connsiteX4" fmla="*/ 375842 w 484958"/>
              <a:gd name="connsiteY4" fmla="*/ 266727 h 484958"/>
              <a:gd name="connsiteX5" fmla="*/ 484958 w 484958"/>
              <a:gd name="connsiteY5" fmla="*/ 266727 h 484958"/>
              <a:gd name="connsiteX6" fmla="*/ 242479 w 484958"/>
              <a:gd name="connsiteY6" fmla="*/ 484958 h 484958"/>
              <a:gd name="connsiteX7" fmla="*/ 0 w 484958"/>
              <a:gd name="connsiteY7" fmla="*/ 266727 h 48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958" h="484958" extrusionOk="0">
                <a:moveTo>
                  <a:pt x="0" y="266727"/>
                </a:moveTo>
                <a:lnTo>
                  <a:pt x="109116" y="266727"/>
                </a:lnTo>
                <a:lnTo>
                  <a:pt x="109116" y="0"/>
                </a:lnTo>
                <a:lnTo>
                  <a:pt x="375842" y="0"/>
                </a:lnTo>
                <a:lnTo>
                  <a:pt x="375842" y="266727"/>
                </a:lnTo>
                <a:lnTo>
                  <a:pt x="484958" y="266727"/>
                </a:lnTo>
                <a:lnTo>
                  <a:pt x="242479" y="484958"/>
                </a:lnTo>
                <a:lnTo>
                  <a:pt x="0" y="26672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7056" tIns="27940" rIns="137056" bIns="147967" numCol="1" spcCol="1270" anchor="ctr" anchorCtr="0">
            <a:noAutofit/>
          </a:bodyPr>
          <a:lstStyle/>
          <a:p>
            <a:pPr marL="0" lvl="0" indent="0" algn="ctr" defTabSz="977900">
              <a:lnSpc>
                <a:spcPct val="90000"/>
              </a:lnSpc>
              <a:spcBef>
                <a:spcPts val="0"/>
              </a:spcBef>
              <a:spcAft>
                <a:spcPts val="0"/>
              </a:spcAft>
              <a:buNone/>
              <a:defRPr/>
            </a:pPr>
            <a:endParaRPr lang="en-GB" sz="2200"/>
          </a:p>
        </p:txBody>
      </p:sp>
      <p:sp>
        <p:nvSpPr>
          <p:cNvPr id="1002309092" name="Freeform: Shape 17"/>
          <p:cNvSpPr/>
          <p:nvPr/>
        </p:nvSpPr>
        <p:spPr bwMode="auto">
          <a:xfrm>
            <a:off x="10567191" y="5753861"/>
            <a:ext cx="484958" cy="484958"/>
          </a:xfrm>
          <a:custGeom>
            <a:avLst/>
            <a:gdLst>
              <a:gd name="connsiteX0" fmla="*/ 0 w 484958"/>
              <a:gd name="connsiteY0" fmla="*/ 266727 h 484958"/>
              <a:gd name="connsiteX1" fmla="*/ 109116 w 484958"/>
              <a:gd name="connsiteY1" fmla="*/ 266727 h 484958"/>
              <a:gd name="connsiteX2" fmla="*/ 109116 w 484958"/>
              <a:gd name="connsiteY2" fmla="*/ 0 h 484958"/>
              <a:gd name="connsiteX3" fmla="*/ 375842 w 484958"/>
              <a:gd name="connsiteY3" fmla="*/ 0 h 484958"/>
              <a:gd name="connsiteX4" fmla="*/ 375842 w 484958"/>
              <a:gd name="connsiteY4" fmla="*/ 266727 h 484958"/>
              <a:gd name="connsiteX5" fmla="*/ 484958 w 484958"/>
              <a:gd name="connsiteY5" fmla="*/ 266727 h 484958"/>
              <a:gd name="connsiteX6" fmla="*/ 242479 w 484958"/>
              <a:gd name="connsiteY6" fmla="*/ 484958 h 484958"/>
              <a:gd name="connsiteX7" fmla="*/ 0 w 484958"/>
              <a:gd name="connsiteY7" fmla="*/ 266727 h 48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4958" h="484958" extrusionOk="0">
                <a:moveTo>
                  <a:pt x="0" y="266727"/>
                </a:moveTo>
                <a:lnTo>
                  <a:pt x="109116" y="266727"/>
                </a:lnTo>
                <a:lnTo>
                  <a:pt x="109116" y="0"/>
                </a:lnTo>
                <a:lnTo>
                  <a:pt x="375842" y="0"/>
                </a:lnTo>
                <a:lnTo>
                  <a:pt x="375842" y="266727"/>
                </a:lnTo>
                <a:lnTo>
                  <a:pt x="484958" y="266727"/>
                </a:lnTo>
                <a:lnTo>
                  <a:pt x="242479" y="484958"/>
                </a:lnTo>
                <a:lnTo>
                  <a:pt x="0" y="266727"/>
                </a:lnTo>
                <a:close/>
              </a:path>
            </a:pathLst>
          </a:custGeom>
        </p:spPr>
        <p:style>
          <a:lnRef idx="2">
            <a:schemeClr val="accent1">
              <a:alpha val="90000"/>
              <a:tint val="40000"/>
              <a:hueOff val="0"/>
              <a:satOff val="0"/>
              <a:lumOff val="0"/>
              <a:alphaOff val="0"/>
            </a:schemeClr>
          </a:lnRef>
          <a:fillRef idx="1">
            <a:schemeClr val="accent1">
              <a:alpha val="90000"/>
              <a:tint val="40000"/>
              <a:hueOff val="0"/>
              <a:satOff val="0"/>
              <a:lumOff val="0"/>
              <a:alphaOff val="0"/>
            </a:schemeClr>
          </a:fillRef>
          <a:effectRef idx="0">
            <a:schemeClr val="accen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37056" tIns="27940" rIns="137056" bIns="147967" numCol="1" spcCol="1270" anchor="ctr" anchorCtr="0">
            <a:noAutofit/>
          </a:bodyPr>
          <a:lstStyle/>
          <a:p>
            <a:pPr marL="0" lvl="0" indent="0" algn="ctr" defTabSz="977900">
              <a:lnSpc>
                <a:spcPct val="90000"/>
              </a:lnSpc>
              <a:spcBef>
                <a:spcPts val="0"/>
              </a:spcBef>
              <a:spcAft>
                <a:spcPts val="0"/>
              </a:spcAft>
              <a:buNone/>
              <a:defRPr/>
            </a:pPr>
            <a:endParaRPr lang="en-GB" sz="22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66682268"/>
                                        </p:tgtEl>
                                        <p:attrNameLst>
                                          <p:attrName>style.visibility</p:attrName>
                                        </p:attrNameLst>
                                      </p:cBhvr>
                                      <p:to>
                                        <p:strVal val="visible"/>
                                      </p:to>
                                    </p:set>
                                    <p:animEffect transition="in" filter="fade">
                                      <p:cBhvr>
                                        <p:cTn id="7" dur="500"/>
                                        <p:tgtEl>
                                          <p:spTgt spid="176668226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8238109"/>
                                        </p:tgtEl>
                                        <p:attrNameLst>
                                          <p:attrName>style.visibility</p:attrName>
                                        </p:attrNameLst>
                                      </p:cBhvr>
                                      <p:to>
                                        <p:strVal val="visible"/>
                                      </p:to>
                                    </p:set>
                                    <p:animEffect transition="in" filter="fade">
                                      <p:cBhvr>
                                        <p:cTn id="12" dur="500"/>
                                        <p:tgtEl>
                                          <p:spTgt spid="78238109"/>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01645732"/>
                                        </p:tgtEl>
                                        <p:attrNameLst>
                                          <p:attrName>style.visibility</p:attrName>
                                        </p:attrNameLst>
                                      </p:cBhvr>
                                      <p:to>
                                        <p:strVal val="visible"/>
                                      </p:to>
                                    </p:set>
                                    <p:animEffect transition="in" filter="fade">
                                      <p:cBhvr>
                                        <p:cTn id="15" dur="500"/>
                                        <p:tgtEl>
                                          <p:spTgt spid="100164573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38308997"/>
                                        </p:tgtEl>
                                        <p:attrNameLst>
                                          <p:attrName>style.visibility</p:attrName>
                                        </p:attrNameLst>
                                      </p:cBhvr>
                                      <p:to>
                                        <p:strVal val="visible"/>
                                      </p:to>
                                    </p:set>
                                    <p:animEffect transition="in" filter="fade">
                                      <p:cBhvr>
                                        <p:cTn id="20" dur="500"/>
                                        <p:tgtEl>
                                          <p:spTgt spid="133830899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545338788"/>
                                        </p:tgtEl>
                                        <p:attrNameLst>
                                          <p:attrName>style.visibility</p:attrName>
                                        </p:attrNameLst>
                                      </p:cBhvr>
                                      <p:to>
                                        <p:strVal val="visible"/>
                                      </p:to>
                                    </p:set>
                                    <p:animEffect transition="in" filter="fade">
                                      <p:cBhvr>
                                        <p:cTn id="23" dur="500"/>
                                        <p:tgtEl>
                                          <p:spTgt spid="154533878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925704071"/>
                                        </p:tgtEl>
                                        <p:attrNameLst>
                                          <p:attrName>style.visibility</p:attrName>
                                        </p:attrNameLst>
                                      </p:cBhvr>
                                      <p:to>
                                        <p:strVal val="visible"/>
                                      </p:to>
                                    </p:set>
                                    <p:animEffect transition="in" filter="fade">
                                      <p:cBhvr>
                                        <p:cTn id="28" dur="500"/>
                                        <p:tgtEl>
                                          <p:spTgt spid="192570407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521119862"/>
                                        </p:tgtEl>
                                        <p:attrNameLst>
                                          <p:attrName>style.visibility</p:attrName>
                                        </p:attrNameLst>
                                      </p:cBhvr>
                                      <p:to>
                                        <p:strVal val="visible"/>
                                      </p:to>
                                    </p:set>
                                    <p:animEffect transition="in" filter="fade">
                                      <p:cBhvr>
                                        <p:cTn id="31" dur="500"/>
                                        <p:tgtEl>
                                          <p:spTgt spid="1521119862"/>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002309092"/>
                                        </p:tgtEl>
                                        <p:attrNameLst>
                                          <p:attrName>style.visibility</p:attrName>
                                        </p:attrNameLst>
                                      </p:cBhvr>
                                      <p:to>
                                        <p:strVal val="visible"/>
                                      </p:to>
                                    </p:set>
                                    <p:animEffect transition="in" filter="fade">
                                      <p:cBhvr>
                                        <p:cTn id="36" dur="500"/>
                                        <p:tgtEl>
                                          <p:spTgt spid="100230909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75736024"/>
                                        </p:tgtEl>
                                        <p:attrNameLst>
                                          <p:attrName>style.visibility</p:attrName>
                                        </p:attrNameLst>
                                      </p:cBhvr>
                                      <p:to>
                                        <p:strVal val="visible"/>
                                      </p:to>
                                    </p:set>
                                    <p:animEffect transition="in" filter="fade">
                                      <p:cBhvr>
                                        <p:cTn id="39" dur="500"/>
                                        <p:tgtEl>
                                          <p:spTgt spid="8757360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66682268" grpId="0" animBg="1"/>
      <p:bldP spid="1001645732" grpId="0" animBg="1"/>
      <p:bldP spid="1545338788" grpId="0" animBg="1"/>
      <p:bldP spid="1521119862" grpId="0" animBg="1"/>
      <p:bldP spid="875736024" grpId="0" animBg="1"/>
      <p:bldP spid="78238109" grpId="0" animBg="1"/>
      <p:bldP spid="1338308997" grpId="0" animBg="1"/>
      <p:bldP spid="1925704071" grpId="0" animBg="1"/>
      <p:bldP spid="1002309092"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pic>
        <p:nvPicPr>
          <p:cNvPr id="2092076684" name="Picture 2" descr="Health and Wellbeing Apps from ORCHA ..."/>
          <p:cNvPicPr>
            <a:picLocks noChangeAspect="1" noChangeArrowheads="1"/>
          </p:cNvPicPr>
          <p:nvPr/>
        </p:nvPicPr>
        <p:blipFill rotWithShape="1">
          <a:blip r:embed="rId3"/>
          <a:stretch/>
        </p:blipFill>
        <p:spPr bwMode="auto">
          <a:xfrm>
            <a:off x="3142369" y="282283"/>
            <a:ext cx="8126992" cy="5408144"/>
          </a:xfrm>
          <a:prstGeom prst="rect">
            <a:avLst/>
          </a:prstGeom>
          <a:noFill/>
        </p:spPr>
      </p:pic>
      <p:sp>
        <p:nvSpPr>
          <p:cNvPr id="400345897" name="Title 1"/>
          <p:cNvSpPr txBox="1"/>
          <p:nvPr/>
        </p:nvSpPr>
        <p:spPr bwMode="auto">
          <a:xfrm>
            <a:off x="250889" y="28228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200">
                <a:solidFill>
                  <a:schemeClr val="bg1"/>
                </a:solidFill>
                <a:latin typeface="Arial"/>
                <a:cs typeface="Arial"/>
              </a:rPr>
              <a:t>ORCHA</a:t>
            </a:r>
            <a:endParaRPr lang="en-GB" sz="6600">
              <a:solidFill>
                <a:schemeClr val="bg1"/>
              </a:solidFill>
              <a:latin typeface="Arial"/>
              <a:cs typeface="Arial"/>
            </a:endParaRPr>
          </a:p>
        </p:txBody>
      </p:sp>
      <p:sp>
        <p:nvSpPr>
          <p:cNvPr id="278064852" name="TextBox 7"/>
          <p:cNvSpPr txBox="1"/>
          <p:nvPr/>
        </p:nvSpPr>
        <p:spPr bwMode="auto">
          <a:xfrm>
            <a:off x="358219" y="4374292"/>
            <a:ext cx="2607403" cy="461665"/>
          </a:xfrm>
          <a:prstGeom prst="rect">
            <a:avLst/>
          </a:prstGeom>
          <a:solidFill>
            <a:schemeClr val="tx1"/>
          </a:solidFill>
        </p:spPr>
        <p:txBody>
          <a:bodyPr wrap="square" rtlCol="0">
            <a:spAutoFit/>
          </a:bodyPr>
          <a:lstStyle/>
          <a:p>
            <a:pPr algn="ctr">
              <a:defRPr/>
            </a:pPr>
            <a:r>
              <a:rPr lang="en-GB" sz="2400" b="1">
                <a:solidFill>
                  <a:schemeClr val="bg1"/>
                </a:solidFill>
              </a:rPr>
              <a:t>Innovation 4 </a:t>
            </a:r>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074281279" name="Title 1"/>
          <p:cNvSpPr>
            <a:spLocks noGrp="1"/>
          </p:cNvSpPr>
          <p:nvPr>
            <p:ph type="title"/>
          </p:nvPr>
        </p:nvSpPr>
        <p:spPr bwMode="auto"/>
        <p:txBody>
          <a:bodyPr>
            <a:normAutofit/>
          </a:bodyPr>
          <a:lstStyle/>
          <a:p>
            <a:pPr>
              <a:defRPr/>
            </a:pPr>
            <a:r>
              <a:rPr lang="en-GB" sz="4800" b="1">
                <a:latin typeface="+mn-lt"/>
              </a:rPr>
              <a:t>What is ORCHA?</a:t>
            </a:r>
            <a:endParaRPr/>
          </a:p>
        </p:txBody>
      </p:sp>
      <p:sp>
        <p:nvSpPr>
          <p:cNvPr id="2110696102" name="Content Placeholder 2"/>
          <p:cNvSpPr>
            <a:spLocks noGrp="1"/>
          </p:cNvSpPr>
          <p:nvPr>
            <p:ph idx="1"/>
          </p:nvPr>
        </p:nvSpPr>
        <p:spPr bwMode="auto">
          <a:xfrm>
            <a:off x="3545632" y="1825625"/>
            <a:ext cx="8190737" cy="4667250"/>
          </a:xfrm>
        </p:spPr>
        <p:txBody>
          <a:bodyPr vert="horz" lIns="91440" tIns="45720" rIns="91440" bIns="45720" rtlCol="0" anchor="t">
            <a:normAutofit fontScale="92500" lnSpcReduction="10000"/>
          </a:bodyPr>
          <a:lstStyle/>
          <a:p>
            <a:pPr marL="0" indent="0">
              <a:buNone/>
              <a:defRPr/>
            </a:pPr>
            <a:r>
              <a:rPr lang="en-GB" sz="2400" b="1" dirty="0">
                <a:ea typeface="+mn-lt"/>
                <a:cs typeface="+mn-lt"/>
              </a:rPr>
              <a:t>ORCHA </a:t>
            </a:r>
            <a:r>
              <a:rPr lang="en-GB" sz="2400" dirty="0">
                <a:ea typeface="+mn-lt"/>
                <a:cs typeface="+mn-lt"/>
              </a:rPr>
              <a:t>(</a:t>
            </a:r>
            <a:r>
              <a:rPr lang="en-GB" sz="2400" b="1" dirty="0">
                <a:ea typeface="+mn-lt"/>
                <a:cs typeface="+mn-lt"/>
              </a:rPr>
              <a:t>O</a:t>
            </a:r>
            <a:r>
              <a:rPr lang="en-GB" sz="2400" dirty="0">
                <a:ea typeface="+mn-lt"/>
                <a:cs typeface="+mn-lt"/>
              </a:rPr>
              <a:t>rganisation for the </a:t>
            </a:r>
            <a:r>
              <a:rPr lang="en-GB" sz="2400" b="1" dirty="0">
                <a:ea typeface="+mn-lt"/>
                <a:cs typeface="+mn-lt"/>
              </a:rPr>
              <a:t>R</a:t>
            </a:r>
            <a:r>
              <a:rPr lang="en-GB" sz="2400" dirty="0">
                <a:ea typeface="+mn-lt"/>
                <a:cs typeface="+mn-lt"/>
              </a:rPr>
              <a:t>eview of </a:t>
            </a:r>
            <a:r>
              <a:rPr lang="en-GB" sz="2400" b="1" dirty="0">
                <a:ea typeface="+mn-lt"/>
                <a:cs typeface="+mn-lt"/>
              </a:rPr>
              <a:t>C</a:t>
            </a:r>
            <a:r>
              <a:rPr lang="en-GB" sz="2400" dirty="0">
                <a:ea typeface="+mn-lt"/>
                <a:cs typeface="+mn-lt"/>
              </a:rPr>
              <a:t>are and </a:t>
            </a:r>
            <a:r>
              <a:rPr lang="en-GB" sz="2400" b="1" dirty="0">
                <a:ea typeface="+mn-lt"/>
                <a:cs typeface="+mn-lt"/>
              </a:rPr>
              <a:t>H</a:t>
            </a:r>
            <a:r>
              <a:rPr lang="en-GB" sz="2400" dirty="0">
                <a:ea typeface="+mn-lt"/>
                <a:cs typeface="+mn-lt"/>
              </a:rPr>
              <a:t>ealth </a:t>
            </a:r>
            <a:r>
              <a:rPr lang="en-GB" sz="2400" b="1" dirty="0">
                <a:ea typeface="+mn-lt"/>
                <a:cs typeface="+mn-lt"/>
              </a:rPr>
              <a:t>A</a:t>
            </a:r>
            <a:r>
              <a:rPr lang="en-GB" sz="2400" dirty="0">
                <a:ea typeface="+mn-lt"/>
                <a:cs typeface="+mn-lt"/>
              </a:rPr>
              <a:t>pps) is a UK-based digital health compliance company that assesses health apps against criteria including professional and clinical assurance, data privacy, and user experience.</a:t>
            </a:r>
            <a:endParaRPr lang="en-US" dirty="0">
              <a:ea typeface="+mn-lt"/>
              <a:cs typeface="+mn-lt"/>
            </a:endParaRPr>
          </a:p>
          <a:p>
            <a:pPr marL="0" indent="0">
              <a:buNone/>
              <a:defRPr/>
            </a:pPr>
            <a:endParaRPr lang="en-GB" sz="2400" dirty="0">
              <a:latin typeface="Arial"/>
              <a:cs typeface="Arial"/>
            </a:endParaRPr>
          </a:p>
          <a:p>
            <a:pPr marL="0" indent="0">
              <a:buNone/>
              <a:defRPr/>
            </a:pPr>
            <a:r>
              <a:rPr lang="en-GB" sz="2400" dirty="0">
                <a:latin typeface="Arial"/>
                <a:ea typeface="+mn-lt"/>
                <a:cs typeface="Arial"/>
              </a:rPr>
              <a:t>Its assessment system is used to help healthcare organisations, professionals and users make more informed decisions about digital health products.</a:t>
            </a:r>
            <a:endParaRPr dirty="0"/>
          </a:p>
          <a:p>
            <a:pPr marL="0" indent="0">
              <a:buNone/>
              <a:defRPr/>
            </a:pPr>
            <a:endParaRPr lang="en-GB" sz="2400" dirty="0">
              <a:latin typeface="Arial"/>
              <a:cs typeface="Arial"/>
            </a:endParaRPr>
          </a:p>
          <a:p>
            <a:pPr marL="0" indent="0">
              <a:buNone/>
              <a:defRPr/>
            </a:pPr>
            <a:r>
              <a:rPr lang="en-GB" sz="2400" dirty="0">
                <a:latin typeface="Arial"/>
                <a:cs typeface="Arial"/>
              </a:rPr>
              <a:t>Its impact on </a:t>
            </a:r>
            <a:r>
              <a:rPr lang="en-GB" sz="2400" b="1" dirty="0">
                <a:latin typeface="Arial"/>
                <a:cs typeface="Arial"/>
              </a:rPr>
              <a:t>public health</a:t>
            </a:r>
            <a:r>
              <a:rPr lang="en-GB" sz="2400" dirty="0">
                <a:latin typeface="Arial"/>
                <a:cs typeface="Arial"/>
              </a:rPr>
              <a:t>, the </a:t>
            </a:r>
            <a:r>
              <a:rPr lang="en-GB" sz="2400" b="1" dirty="0">
                <a:latin typeface="Arial"/>
                <a:cs typeface="Arial"/>
              </a:rPr>
              <a:t>NHS workforce</a:t>
            </a:r>
            <a:r>
              <a:rPr lang="en-GB" sz="2400" dirty="0">
                <a:latin typeface="Arial"/>
                <a:cs typeface="Arial"/>
              </a:rPr>
              <a:t>, and </a:t>
            </a:r>
            <a:r>
              <a:rPr lang="en-GB" sz="2400" b="1" dirty="0">
                <a:latin typeface="Arial"/>
                <a:cs typeface="Arial"/>
              </a:rPr>
              <a:t>communities</a:t>
            </a:r>
            <a:r>
              <a:rPr lang="en-GB" sz="2400" dirty="0">
                <a:latin typeface="Arial"/>
                <a:cs typeface="Arial"/>
              </a:rPr>
              <a:t> has been substantial, particularly by improving </a:t>
            </a:r>
            <a:r>
              <a:rPr lang="en-GB" sz="2400" b="1" dirty="0">
                <a:latin typeface="Arial"/>
                <a:cs typeface="Arial"/>
              </a:rPr>
              <a:t>digital health literacy</a:t>
            </a:r>
            <a:r>
              <a:rPr lang="en-GB" sz="2400" dirty="0">
                <a:latin typeface="Arial"/>
                <a:cs typeface="Arial"/>
              </a:rPr>
              <a:t>, </a:t>
            </a:r>
            <a:r>
              <a:rPr lang="en-GB" sz="2400" b="1" dirty="0">
                <a:latin typeface="Arial"/>
                <a:cs typeface="Arial"/>
              </a:rPr>
              <a:t>enhancing access to health interventions</a:t>
            </a:r>
            <a:r>
              <a:rPr lang="en-GB" sz="2400" dirty="0">
                <a:latin typeface="Arial"/>
                <a:cs typeface="Arial"/>
              </a:rPr>
              <a:t>, and </a:t>
            </a:r>
            <a:r>
              <a:rPr lang="en-GB" sz="2400" b="1" dirty="0">
                <a:latin typeface="Arial"/>
                <a:cs typeface="Arial"/>
              </a:rPr>
              <a:t>supporting the integration of digital tools into the healthcare system</a:t>
            </a:r>
            <a:endParaRPr lang="en-GB" sz="2400" dirty="0">
              <a:latin typeface="Arial"/>
              <a:cs typeface="Arial"/>
            </a:endParaRPr>
          </a:p>
        </p:txBody>
      </p:sp>
      <p:pic>
        <p:nvPicPr>
          <p:cNvPr id="2091485229" name="Picture 2" descr="Health and Wellbeing Apps from ORCHA ..."/>
          <p:cNvPicPr>
            <a:picLocks noChangeAspect="1" noChangeArrowheads="1"/>
          </p:cNvPicPr>
          <p:nvPr/>
        </p:nvPicPr>
        <p:blipFill rotWithShape="1">
          <a:blip r:embed="rId3"/>
          <a:stretch/>
        </p:blipFill>
        <p:spPr bwMode="auto">
          <a:xfrm>
            <a:off x="250889" y="3947351"/>
            <a:ext cx="2619375" cy="1743075"/>
          </a:xfrm>
          <a:prstGeom prst="rect">
            <a:avLst/>
          </a:prstGeom>
          <a:noFill/>
        </p:spPr>
      </p:pic>
      <p:sp>
        <p:nvSpPr>
          <p:cNvPr id="2567490"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3600" b="1">
                <a:solidFill>
                  <a:schemeClr val="bg1"/>
                </a:solidFill>
                <a:latin typeface="Arial"/>
                <a:cs typeface="Arial"/>
              </a:rPr>
              <a:t>ORCHA</a:t>
            </a:r>
            <a:endParaRPr lang="en-GB" sz="6600" b="1">
              <a:solidFill>
                <a:schemeClr val="bg1"/>
              </a:solidFill>
              <a:latin typeface="Arial"/>
              <a:cs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738614933" name="Title 1"/>
          <p:cNvSpPr>
            <a:spLocks noGrp="1"/>
          </p:cNvSpPr>
          <p:nvPr>
            <p:ph type="title"/>
          </p:nvPr>
        </p:nvSpPr>
        <p:spPr bwMode="auto">
          <a:xfrm>
            <a:off x="3583506" y="67378"/>
            <a:ext cx="7956222" cy="841883"/>
          </a:xfrm>
        </p:spPr>
        <p:txBody>
          <a:bodyPr/>
          <a:lstStyle/>
          <a:p>
            <a:pPr algn="ctr">
              <a:defRPr/>
            </a:pPr>
            <a:r>
              <a:rPr lang="en-GB" b="1">
                <a:latin typeface="+mn-lt"/>
              </a:rPr>
              <a:t>Impact on Public Health</a:t>
            </a:r>
            <a:endParaRPr/>
          </a:p>
        </p:txBody>
      </p:sp>
      <p:sp>
        <p:nvSpPr>
          <p:cNvPr id="2000626665" name="Content Placeholder 2"/>
          <p:cNvSpPr>
            <a:spLocks noGrp="1"/>
          </p:cNvSpPr>
          <p:nvPr>
            <p:ph idx="1"/>
          </p:nvPr>
        </p:nvSpPr>
        <p:spPr bwMode="auto">
          <a:xfrm>
            <a:off x="3283754" y="877496"/>
            <a:ext cx="8732751" cy="1259168"/>
          </a:xfrm>
          <a:prstGeom prst="roundRect">
            <a:avLst>
              <a:gd name="adj" fmla="val 16667"/>
            </a:avLst>
          </a:prstGeom>
          <a:ln w="38100">
            <a:solidFill>
              <a:schemeClr val="accent1"/>
            </a:solidFill>
          </a:ln>
        </p:spPr>
        <p:txBody>
          <a:bodyPr>
            <a:noAutofit/>
          </a:bodyPr>
          <a:lstStyle/>
          <a:p>
            <a:pPr marL="0" indent="0">
              <a:buNone/>
              <a:defRPr/>
            </a:pPr>
            <a:r>
              <a:rPr lang="en-GB" sz="2400"/>
              <a:t>ORCHA has played a crucial role in enhancing public health by promoting the use of </a:t>
            </a:r>
            <a:r>
              <a:rPr lang="en-GB" sz="2400" b="1"/>
              <a:t>high-quality, safe, and effective health apps</a:t>
            </a:r>
            <a:r>
              <a:rPr lang="en-GB" sz="2400"/>
              <a:t>, which directly impacts </a:t>
            </a:r>
            <a:r>
              <a:rPr lang="en-GB" sz="2400" b="1"/>
              <a:t>self-care, prevention, and treatment</a:t>
            </a:r>
            <a:r>
              <a:rPr lang="en-GB" sz="2400"/>
              <a:t>:</a:t>
            </a:r>
            <a:endParaRPr/>
          </a:p>
        </p:txBody>
      </p:sp>
      <p:pic>
        <p:nvPicPr>
          <p:cNvPr id="751618777" name="Picture 2" descr="Health and Wellbeing Apps from ORCHA ..."/>
          <p:cNvPicPr>
            <a:picLocks noChangeAspect="1" noChangeArrowheads="1"/>
          </p:cNvPicPr>
          <p:nvPr/>
        </p:nvPicPr>
        <p:blipFill rotWithShape="1">
          <a:blip r:embed="rId3"/>
          <a:stretch/>
        </p:blipFill>
        <p:spPr bwMode="auto">
          <a:xfrm>
            <a:off x="250889" y="3947351"/>
            <a:ext cx="2619375" cy="1743075"/>
          </a:xfrm>
          <a:prstGeom prst="rect">
            <a:avLst/>
          </a:prstGeom>
          <a:noFill/>
        </p:spPr>
      </p:pic>
      <p:sp>
        <p:nvSpPr>
          <p:cNvPr id="849636603"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4000" b="1">
                <a:solidFill>
                  <a:schemeClr val="bg1"/>
                </a:solidFill>
                <a:latin typeface="+mn-lt"/>
                <a:cs typeface="Arial"/>
              </a:rPr>
              <a:t>ORCHA</a:t>
            </a:r>
            <a:endParaRPr lang="en-GB" sz="8000" b="1">
              <a:solidFill>
                <a:schemeClr val="bg1"/>
              </a:solidFill>
              <a:latin typeface="+mn-lt"/>
              <a:cs typeface="Arial"/>
            </a:endParaRPr>
          </a:p>
        </p:txBody>
      </p:sp>
      <p:sp>
        <p:nvSpPr>
          <p:cNvPr id="90819501" name="Rectangle 8"/>
          <p:cNvSpPr/>
          <p:nvPr/>
        </p:nvSpPr>
        <p:spPr bwMode="auto">
          <a:xfrm>
            <a:off x="3428357" y="3224574"/>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652824430" name="Freeform: Shape 9"/>
          <p:cNvSpPr/>
          <p:nvPr/>
        </p:nvSpPr>
        <p:spPr bwMode="auto">
          <a:xfrm>
            <a:off x="3832380" y="2973654"/>
            <a:ext cx="7152818" cy="460651"/>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Examines clinical/professional assurance</a:t>
            </a:r>
            <a:endParaRPr lang="en-US" dirty="0"/>
          </a:p>
        </p:txBody>
      </p:sp>
      <p:sp>
        <p:nvSpPr>
          <p:cNvPr id="314187943" name="Rectangle 10"/>
          <p:cNvSpPr/>
          <p:nvPr/>
        </p:nvSpPr>
        <p:spPr bwMode="auto">
          <a:xfrm>
            <a:off x="3428357" y="3995694"/>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90561562" name="Freeform: Shape 11"/>
          <p:cNvSpPr/>
          <p:nvPr/>
        </p:nvSpPr>
        <p:spPr bwMode="auto">
          <a:xfrm>
            <a:off x="3832380" y="3744774"/>
            <a:ext cx="7152818" cy="470949"/>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Assesses data privacy</a:t>
            </a:r>
            <a:endParaRPr lang="en-US" dirty="0"/>
          </a:p>
        </p:txBody>
      </p:sp>
      <p:sp>
        <p:nvSpPr>
          <p:cNvPr id="559373396" name="Rectangle 12"/>
          <p:cNvSpPr/>
          <p:nvPr/>
        </p:nvSpPr>
        <p:spPr bwMode="auto">
          <a:xfrm>
            <a:off x="3428357" y="4766814"/>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897643828" name="Freeform: Shape 13"/>
          <p:cNvSpPr/>
          <p:nvPr/>
        </p:nvSpPr>
        <p:spPr bwMode="auto">
          <a:xfrm>
            <a:off x="3832380" y="4515894"/>
            <a:ext cx="7152818" cy="470949"/>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Assesses user experience and accessibility</a:t>
            </a:r>
            <a:endParaRPr lang="en-US" dirty="0"/>
          </a:p>
        </p:txBody>
      </p:sp>
      <p:sp>
        <p:nvSpPr>
          <p:cNvPr id="1465087001" name="Rectangle 14"/>
          <p:cNvSpPr/>
          <p:nvPr/>
        </p:nvSpPr>
        <p:spPr bwMode="auto">
          <a:xfrm>
            <a:off x="3428357" y="5537935"/>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544253933" name="Freeform: Shape 15"/>
          <p:cNvSpPr/>
          <p:nvPr/>
        </p:nvSpPr>
        <p:spPr bwMode="auto">
          <a:xfrm>
            <a:off x="3832380" y="5194340"/>
            <a:ext cx="7152818" cy="646001"/>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Helps identify variation in quality across health-app categories</a:t>
            </a:r>
            <a:endParaRPr lang="en-US" dirty="0"/>
          </a:p>
        </p:txBody>
      </p:sp>
      <p:sp>
        <p:nvSpPr>
          <p:cNvPr id="1294977835" name="Rectangle 16"/>
          <p:cNvSpPr/>
          <p:nvPr/>
        </p:nvSpPr>
        <p:spPr bwMode="auto">
          <a:xfrm>
            <a:off x="3428357" y="6309055"/>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1369717627" name="Freeform: Shape 17"/>
          <p:cNvSpPr/>
          <p:nvPr/>
        </p:nvSpPr>
        <p:spPr bwMode="auto">
          <a:xfrm>
            <a:off x="3832380" y="6058135"/>
            <a:ext cx="7152818" cy="728379"/>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Highlights the need for stronger evidence in some digital health interventions</a:t>
            </a:r>
            <a:endParaRPr lang="en-US" dirty="0"/>
          </a:p>
        </p:txBody>
      </p:sp>
      <p:sp>
        <p:nvSpPr>
          <p:cNvPr id="3" name="Rectangle 8">
            <a:extLst>
              <a:ext uri="{FF2B5EF4-FFF2-40B4-BE49-F238E27FC236}">
                <a16:creationId xmlns:a16="http://schemas.microsoft.com/office/drawing/2014/main" id="{B5F9E47F-1D69-C772-342C-8F992FAC2EE2}"/>
              </a:ext>
            </a:extLst>
          </p:cNvPr>
          <p:cNvSpPr/>
          <p:nvPr/>
        </p:nvSpPr>
        <p:spPr bwMode="auto">
          <a:xfrm>
            <a:off x="3405703" y="2460514"/>
            <a:ext cx="8080479" cy="428400"/>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5" name="Freeform: Shape 9">
            <a:extLst>
              <a:ext uri="{FF2B5EF4-FFF2-40B4-BE49-F238E27FC236}">
                <a16:creationId xmlns:a16="http://schemas.microsoft.com/office/drawing/2014/main" id="{22857E67-5E67-9167-B8A2-2EF46EDBD644}"/>
              </a:ext>
            </a:extLst>
          </p:cNvPr>
          <p:cNvSpPr/>
          <p:nvPr/>
        </p:nvSpPr>
        <p:spPr bwMode="auto">
          <a:xfrm>
            <a:off x="3830320" y="2209594"/>
            <a:ext cx="7152818" cy="470949"/>
          </a:xfrm>
          <a:custGeom>
            <a:avLst/>
            <a:gdLst>
              <a:gd name="connsiteX0" fmla="*/ 0 w 5656335"/>
              <a:gd name="connsiteY0" fmla="*/ 83642 h 501840"/>
              <a:gd name="connsiteX1" fmla="*/ 83642 w 5656335"/>
              <a:gd name="connsiteY1" fmla="*/ 0 h 501840"/>
              <a:gd name="connsiteX2" fmla="*/ 5572693 w 5656335"/>
              <a:gd name="connsiteY2" fmla="*/ 0 h 501840"/>
              <a:gd name="connsiteX3" fmla="*/ 5656335 w 5656335"/>
              <a:gd name="connsiteY3" fmla="*/ 83642 h 501840"/>
              <a:gd name="connsiteX4" fmla="*/ 5656335 w 5656335"/>
              <a:gd name="connsiteY4" fmla="*/ 418198 h 501840"/>
              <a:gd name="connsiteX5" fmla="*/ 5572693 w 5656335"/>
              <a:gd name="connsiteY5" fmla="*/ 501840 h 501840"/>
              <a:gd name="connsiteX6" fmla="*/ 83642 w 5656335"/>
              <a:gd name="connsiteY6" fmla="*/ 501840 h 501840"/>
              <a:gd name="connsiteX7" fmla="*/ 0 w 5656335"/>
              <a:gd name="connsiteY7" fmla="*/ 418198 h 501840"/>
              <a:gd name="connsiteX8" fmla="*/ 0 w 5656335"/>
              <a:gd name="connsiteY8" fmla="*/ 83642 h 50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56335" h="501840" extrusionOk="0">
                <a:moveTo>
                  <a:pt x="0" y="83642"/>
                </a:moveTo>
                <a:cubicBezTo>
                  <a:pt x="0" y="37448"/>
                  <a:pt x="37448" y="0"/>
                  <a:pt x="83642" y="0"/>
                </a:cubicBezTo>
                <a:lnTo>
                  <a:pt x="5572693" y="0"/>
                </a:lnTo>
                <a:cubicBezTo>
                  <a:pt x="5618887" y="0"/>
                  <a:pt x="5656335" y="37448"/>
                  <a:pt x="5656335" y="83642"/>
                </a:cubicBezTo>
                <a:lnTo>
                  <a:pt x="5656335" y="418198"/>
                </a:lnTo>
                <a:cubicBezTo>
                  <a:pt x="5656335" y="464392"/>
                  <a:pt x="5618887" y="501840"/>
                  <a:pt x="5572693" y="501840"/>
                </a:cubicBezTo>
                <a:lnTo>
                  <a:pt x="83642" y="501840"/>
                </a:lnTo>
                <a:cubicBezTo>
                  <a:pt x="37448" y="501840"/>
                  <a:pt x="0" y="464392"/>
                  <a:pt x="0" y="418198"/>
                </a:cubicBezTo>
                <a:lnTo>
                  <a:pt x="0" y="8364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8294" tIns="24498" rIns="238294" bIns="24498" numCol="1" spcCol="1270" anchor="ctr" anchorCtr="0">
            <a:noAutofit/>
          </a:bodyPr>
          <a:lstStyle/>
          <a:p>
            <a:pPr defTabSz="889000">
              <a:lnSpc>
                <a:spcPct val="90000"/>
              </a:lnSpc>
              <a:defRPr/>
            </a:pPr>
            <a:r>
              <a:rPr lang="en-GB" sz="2400" dirty="0">
                <a:ea typeface="+mn-lt"/>
                <a:cs typeface="+mn-lt"/>
              </a:rPr>
              <a:t>Supports structured assessment of health-app quality</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52824430"/>
                                        </p:tgtEl>
                                        <p:attrNameLst>
                                          <p:attrName>style.visibility</p:attrName>
                                        </p:attrNameLst>
                                      </p:cBhvr>
                                      <p:to>
                                        <p:strVal val="visible"/>
                                      </p:to>
                                    </p:set>
                                    <p:animEffect transition="in" filter="fade">
                                      <p:cBhvr>
                                        <p:cTn id="7" dur="500"/>
                                        <p:tgtEl>
                                          <p:spTgt spid="1652824430"/>
                                        </p:tgtEl>
                                      </p:cBhvr>
                                    </p:animEffect>
                                  </p:childTnLst>
                                </p:cTn>
                              </p:par>
                              <p:par>
                                <p:cTn id="8" presetID="10" presetClass="entr" presetSubtype="0" fill="hold" nodeType="withEffect">
                                  <p:stCondLst>
                                    <p:cond delay="0"/>
                                  </p:stCondLst>
                                  <p:childTnLst>
                                    <p:set>
                                      <p:cBhvr>
                                        <p:cTn id="9" dur="1" fill="hold">
                                          <p:stCondLst>
                                            <p:cond delay="0"/>
                                          </p:stCondLst>
                                        </p:cTn>
                                        <p:tgtEl>
                                          <p:spTgt spid="90819501"/>
                                        </p:tgtEl>
                                        <p:attrNameLst>
                                          <p:attrName>style.visibility</p:attrName>
                                        </p:attrNameLst>
                                      </p:cBhvr>
                                      <p:to>
                                        <p:strVal val="visible"/>
                                      </p:to>
                                    </p:set>
                                    <p:animEffect transition="in" filter="fade">
                                      <p:cBhvr>
                                        <p:cTn id="10" dur="500"/>
                                        <p:tgtEl>
                                          <p:spTgt spid="9081950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890561562"/>
                                        </p:tgtEl>
                                        <p:attrNameLst>
                                          <p:attrName>style.visibility</p:attrName>
                                        </p:attrNameLst>
                                      </p:cBhvr>
                                      <p:to>
                                        <p:strVal val="visible"/>
                                      </p:to>
                                    </p:set>
                                    <p:animEffect transition="in" filter="fade">
                                      <p:cBhvr>
                                        <p:cTn id="15" dur="500"/>
                                        <p:tgtEl>
                                          <p:spTgt spid="1890561562"/>
                                        </p:tgtEl>
                                      </p:cBhvr>
                                    </p:animEffect>
                                  </p:childTnLst>
                                </p:cTn>
                              </p:par>
                              <p:par>
                                <p:cTn id="16" presetID="10" presetClass="entr" presetSubtype="0" fill="hold" nodeType="withEffect">
                                  <p:stCondLst>
                                    <p:cond delay="0"/>
                                  </p:stCondLst>
                                  <p:childTnLst>
                                    <p:set>
                                      <p:cBhvr>
                                        <p:cTn id="17" dur="1" fill="hold">
                                          <p:stCondLst>
                                            <p:cond delay="0"/>
                                          </p:stCondLst>
                                        </p:cTn>
                                        <p:tgtEl>
                                          <p:spTgt spid="314187943"/>
                                        </p:tgtEl>
                                        <p:attrNameLst>
                                          <p:attrName>style.visibility</p:attrName>
                                        </p:attrNameLst>
                                      </p:cBhvr>
                                      <p:to>
                                        <p:strVal val="visible"/>
                                      </p:to>
                                    </p:set>
                                    <p:animEffect transition="in" filter="fade">
                                      <p:cBhvr>
                                        <p:cTn id="18" dur="500"/>
                                        <p:tgtEl>
                                          <p:spTgt spid="31418794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897643828"/>
                                        </p:tgtEl>
                                        <p:attrNameLst>
                                          <p:attrName>style.visibility</p:attrName>
                                        </p:attrNameLst>
                                      </p:cBhvr>
                                      <p:to>
                                        <p:strVal val="visible"/>
                                      </p:to>
                                    </p:set>
                                    <p:animEffect transition="in" filter="fade">
                                      <p:cBhvr>
                                        <p:cTn id="23" dur="500"/>
                                        <p:tgtEl>
                                          <p:spTgt spid="1897643828"/>
                                        </p:tgtEl>
                                      </p:cBhvr>
                                    </p:animEffect>
                                  </p:childTnLst>
                                </p:cTn>
                              </p:par>
                              <p:par>
                                <p:cTn id="24" presetID="10" presetClass="entr" presetSubtype="0" fill="hold" nodeType="withEffect">
                                  <p:stCondLst>
                                    <p:cond delay="0"/>
                                  </p:stCondLst>
                                  <p:childTnLst>
                                    <p:set>
                                      <p:cBhvr>
                                        <p:cTn id="25" dur="1" fill="hold">
                                          <p:stCondLst>
                                            <p:cond delay="0"/>
                                          </p:stCondLst>
                                        </p:cTn>
                                        <p:tgtEl>
                                          <p:spTgt spid="559373396"/>
                                        </p:tgtEl>
                                        <p:attrNameLst>
                                          <p:attrName>style.visibility</p:attrName>
                                        </p:attrNameLst>
                                      </p:cBhvr>
                                      <p:to>
                                        <p:strVal val="visible"/>
                                      </p:to>
                                    </p:set>
                                    <p:animEffect transition="in" filter="fade">
                                      <p:cBhvr>
                                        <p:cTn id="26" dur="500"/>
                                        <p:tgtEl>
                                          <p:spTgt spid="559373396"/>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44253933"/>
                                        </p:tgtEl>
                                        <p:attrNameLst>
                                          <p:attrName>style.visibility</p:attrName>
                                        </p:attrNameLst>
                                      </p:cBhvr>
                                      <p:to>
                                        <p:strVal val="visible"/>
                                      </p:to>
                                    </p:set>
                                    <p:animEffect transition="in" filter="fade">
                                      <p:cBhvr>
                                        <p:cTn id="31" dur="500"/>
                                        <p:tgtEl>
                                          <p:spTgt spid="544253933"/>
                                        </p:tgtEl>
                                      </p:cBhvr>
                                    </p:animEffect>
                                  </p:childTnLst>
                                </p:cTn>
                              </p:par>
                              <p:par>
                                <p:cTn id="32" presetID="10" presetClass="entr" presetSubtype="0" fill="hold" nodeType="withEffect">
                                  <p:stCondLst>
                                    <p:cond delay="0"/>
                                  </p:stCondLst>
                                  <p:childTnLst>
                                    <p:set>
                                      <p:cBhvr>
                                        <p:cTn id="33" dur="1" fill="hold">
                                          <p:stCondLst>
                                            <p:cond delay="0"/>
                                          </p:stCondLst>
                                        </p:cTn>
                                        <p:tgtEl>
                                          <p:spTgt spid="1465087001"/>
                                        </p:tgtEl>
                                        <p:attrNameLst>
                                          <p:attrName>style.visibility</p:attrName>
                                        </p:attrNameLst>
                                      </p:cBhvr>
                                      <p:to>
                                        <p:strVal val="visible"/>
                                      </p:to>
                                    </p:set>
                                    <p:animEffect transition="in" filter="fade">
                                      <p:cBhvr>
                                        <p:cTn id="34" dur="500"/>
                                        <p:tgtEl>
                                          <p:spTgt spid="1465087001"/>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369717627"/>
                                        </p:tgtEl>
                                        <p:attrNameLst>
                                          <p:attrName>style.visibility</p:attrName>
                                        </p:attrNameLst>
                                      </p:cBhvr>
                                      <p:to>
                                        <p:strVal val="visible"/>
                                      </p:to>
                                    </p:set>
                                    <p:animEffect transition="in" filter="fade">
                                      <p:cBhvr>
                                        <p:cTn id="39" dur="500"/>
                                        <p:tgtEl>
                                          <p:spTgt spid="1369717627"/>
                                        </p:tgtEl>
                                      </p:cBhvr>
                                    </p:animEffect>
                                  </p:childTnLst>
                                </p:cTn>
                              </p:par>
                              <p:par>
                                <p:cTn id="40" presetID="10" presetClass="entr" presetSubtype="0" fill="hold" nodeType="withEffect">
                                  <p:stCondLst>
                                    <p:cond delay="0"/>
                                  </p:stCondLst>
                                  <p:childTnLst>
                                    <p:set>
                                      <p:cBhvr>
                                        <p:cTn id="41" dur="1" fill="hold">
                                          <p:stCondLst>
                                            <p:cond delay="0"/>
                                          </p:stCondLst>
                                        </p:cTn>
                                        <p:tgtEl>
                                          <p:spTgt spid="1294977835"/>
                                        </p:tgtEl>
                                        <p:attrNameLst>
                                          <p:attrName>style.visibility</p:attrName>
                                        </p:attrNameLst>
                                      </p:cBhvr>
                                      <p:to>
                                        <p:strVal val="visible"/>
                                      </p:to>
                                    </p:set>
                                    <p:animEffect transition="in" filter="fade">
                                      <p:cBhvr>
                                        <p:cTn id="42" dur="500"/>
                                        <p:tgtEl>
                                          <p:spTgt spid="1294977835"/>
                                        </p:tgtEl>
                                      </p:cBhvr>
                                    </p:animEffect>
                                  </p:childTnLst>
                                </p:cTn>
                              </p:par>
                              <p:par>
                                <p:cTn id="43" presetID="10" presetClass="entr" presetSubtype="0" fill="hold" nodeType="withEffect">
                                  <p:stCondLst>
                                    <p:cond delay="0"/>
                                  </p:stCondLst>
                                  <p:childTnLst>
                                    <p:set>
                                      <p:cBhvr>
                                        <p:cTn id="44" dur="1" fill="hold">
                                          <p:stCondLst>
                                            <p:cond delay="0"/>
                                          </p:stCondLst>
                                        </p:cTn>
                                        <p:tgtEl>
                                          <p:spTgt spid="3"/>
                                        </p:tgtEl>
                                        <p:attrNameLst>
                                          <p:attrName>style.visibility</p:attrName>
                                        </p:attrNameLst>
                                      </p:cBhvr>
                                      <p:to>
                                        <p:strVal val="visible"/>
                                      </p:to>
                                    </p:set>
                                    <p:animEffect transition="in" filter="fade">
                                      <p:cBhvr>
                                        <p:cTn id="45" dur="500"/>
                                        <p:tgtEl>
                                          <p:spTgt spid="3"/>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5"/>
                                        </p:tgtEl>
                                        <p:attrNameLst>
                                          <p:attrName>style.visibility</p:attrName>
                                        </p:attrNameLst>
                                      </p:cBhvr>
                                      <p:to>
                                        <p:strVal val="visible"/>
                                      </p:to>
                                    </p:set>
                                    <p:animEffect transition="in" filter="fade">
                                      <p:cBhvr>
                                        <p:cTn id="5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52824430" grpId="0" animBg="1"/>
      <p:bldP spid="1890561562" grpId="0" animBg="1"/>
      <p:bldP spid="1897643828" grpId="0" animBg="1"/>
      <p:bldP spid="544253933" grpId="0" animBg="1"/>
      <p:bldP spid="1369717627" grpId="0" animBg="1"/>
      <p:bldP spid="5"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633624218" name="Title 1"/>
          <p:cNvSpPr>
            <a:spLocks noGrp="1"/>
          </p:cNvSpPr>
          <p:nvPr>
            <p:ph type="title"/>
          </p:nvPr>
        </p:nvSpPr>
        <p:spPr bwMode="auto">
          <a:xfrm>
            <a:off x="3803347" y="37013"/>
            <a:ext cx="7956222" cy="1325563"/>
          </a:xfrm>
        </p:spPr>
        <p:txBody>
          <a:bodyPr/>
          <a:lstStyle/>
          <a:p>
            <a:pPr>
              <a:defRPr/>
            </a:pPr>
            <a:r>
              <a:rPr lang="en-GB" b="1">
                <a:latin typeface="+mn-lt"/>
              </a:rPr>
              <a:t>Impact on the NHS Workforce</a:t>
            </a:r>
            <a:endParaRPr/>
          </a:p>
        </p:txBody>
      </p:sp>
      <p:sp>
        <p:nvSpPr>
          <p:cNvPr id="1660258214" name="Content Placeholder 2"/>
          <p:cNvSpPr>
            <a:spLocks noGrp="1"/>
          </p:cNvSpPr>
          <p:nvPr>
            <p:ph idx="1"/>
          </p:nvPr>
        </p:nvSpPr>
        <p:spPr bwMode="auto">
          <a:xfrm>
            <a:off x="3425951" y="1341982"/>
            <a:ext cx="8515157" cy="1325563"/>
          </a:xfrm>
          <a:prstGeom prst="roundRect">
            <a:avLst>
              <a:gd name="adj" fmla="val 16667"/>
            </a:avLst>
          </a:prstGeom>
          <a:ln w="38100">
            <a:solidFill>
              <a:schemeClr val="accent1"/>
            </a:solidFill>
          </a:ln>
        </p:spPr>
        <p:txBody>
          <a:bodyPr vert="horz" lIns="91440" tIns="45720" rIns="91440" bIns="45720" rtlCol="0" anchor="t">
            <a:normAutofit/>
          </a:bodyPr>
          <a:lstStyle/>
          <a:p>
            <a:pPr marL="0" indent="0">
              <a:buNone/>
              <a:defRPr/>
            </a:pPr>
            <a:r>
              <a:rPr lang="en-GB" sz="2400" dirty="0">
                <a:ea typeface="+mn-lt"/>
                <a:cs typeface="+mn-lt"/>
              </a:rPr>
              <a:t>ORCHA can support the NHS workforce by providing structured information to help professionals </a:t>
            </a:r>
            <a:r>
              <a:rPr lang="en-GB" sz="2400" b="1" dirty="0">
                <a:ea typeface="+mn-lt"/>
                <a:cs typeface="+mn-lt"/>
              </a:rPr>
              <a:t>assess </a:t>
            </a:r>
            <a:r>
              <a:rPr lang="en-GB" sz="2400" dirty="0">
                <a:ea typeface="+mn-lt"/>
                <a:cs typeface="+mn-lt"/>
              </a:rPr>
              <a:t>and </a:t>
            </a:r>
            <a:r>
              <a:rPr lang="en-GB" sz="2400" b="1" dirty="0">
                <a:ea typeface="+mn-lt"/>
                <a:cs typeface="+mn-lt"/>
              </a:rPr>
              <a:t>select digital health tools</a:t>
            </a:r>
            <a:r>
              <a:rPr lang="en-GB" sz="2400" dirty="0">
                <a:ea typeface="+mn-lt"/>
                <a:cs typeface="+mn-lt"/>
              </a:rPr>
              <a:t>.</a:t>
            </a:r>
            <a:endParaRPr lang="en-US" dirty="0">
              <a:ea typeface="+mn-lt"/>
              <a:cs typeface="+mn-lt"/>
            </a:endParaRPr>
          </a:p>
        </p:txBody>
      </p:sp>
      <p:pic>
        <p:nvPicPr>
          <p:cNvPr id="303718973" name="Picture 2" descr="Health and Wellbeing Apps from ORCHA ..."/>
          <p:cNvPicPr>
            <a:picLocks noChangeAspect="1" noChangeArrowheads="1"/>
          </p:cNvPicPr>
          <p:nvPr/>
        </p:nvPicPr>
        <p:blipFill rotWithShape="1">
          <a:blip r:embed="rId3"/>
          <a:stretch/>
        </p:blipFill>
        <p:spPr bwMode="auto">
          <a:xfrm>
            <a:off x="250889" y="3947351"/>
            <a:ext cx="2619375" cy="1743075"/>
          </a:xfrm>
          <a:prstGeom prst="rect">
            <a:avLst/>
          </a:prstGeom>
          <a:noFill/>
        </p:spPr>
      </p:pic>
      <p:sp>
        <p:nvSpPr>
          <p:cNvPr id="378902313"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4000" b="1">
                <a:solidFill>
                  <a:schemeClr val="bg1"/>
                </a:solidFill>
                <a:latin typeface="+mn-lt"/>
                <a:cs typeface="Arial"/>
              </a:rPr>
              <a:t>ORCHA</a:t>
            </a:r>
            <a:endParaRPr lang="en-GB" sz="8000" b="1">
              <a:solidFill>
                <a:schemeClr val="bg1"/>
              </a:solidFill>
              <a:latin typeface="+mn-lt"/>
              <a:cs typeface="Arial"/>
            </a:endParaRPr>
          </a:p>
        </p:txBody>
      </p:sp>
      <p:sp>
        <p:nvSpPr>
          <p:cNvPr id="1882223119" name="Partial Circle 6"/>
          <p:cNvSpPr/>
          <p:nvPr/>
        </p:nvSpPr>
        <p:spPr bwMode="auto">
          <a:xfrm>
            <a:off x="3107222" y="2806961"/>
            <a:ext cx="3705107" cy="3880161"/>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556828201" name="Freeform: Shape 7"/>
          <p:cNvSpPr/>
          <p:nvPr/>
        </p:nvSpPr>
        <p:spPr bwMode="auto">
          <a:xfrm>
            <a:off x="4861952" y="2806961"/>
            <a:ext cx="7079157" cy="3880161"/>
          </a:xfrm>
          <a:custGeom>
            <a:avLst/>
            <a:gdLst>
              <a:gd name="connsiteX0" fmla="*/ 0 w 6945293"/>
              <a:gd name="connsiteY0" fmla="*/ 0 h 3633026"/>
              <a:gd name="connsiteX1" fmla="*/ 6945293 w 6945293"/>
              <a:gd name="connsiteY1" fmla="*/ 0 h 3633026"/>
              <a:gd name="connsiteX2" fmla="*/ 6945293 w 6945293"/>
              <a:gd name="connsiteY2" fmla="*/ 3633026 h 3633026"/>
              <a:gd name="connsiteX3" fmla="*/ 0 w 6945293"/>
              <a:gd name="connsiteY3" fmla="*/ 3633026 h 3633026"/>
              <a:gd name="connsiteX4" fmla="*/ 0 w 6945293"/>
              <a:gd name="connsiteY4" fmla="*/ 0 h 36330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3633026" extrusionOk="0">
                <a:moveTo>
                  <a:pt x="0" y="0"/>
                </a:moveTo>
                <a:lnTo>
                  <a:pt x="6945293" y="0"/>
                </a:lnTo>
                <a:lnTo>
                  <a:pt x="6945293" y="3633026"/>
                </a:lnTo>
                <a:lnTo>
                  <a:pt x="0" y="3633026"/>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3143182" numCol="1" spcCol="1270" anchor="ctr" anchorCtr="0">
            <a:noAutofit/>
          </a:bodyPr>
          <a:lstStyle/>
          <a:p>
            <a:pPr algn="ctr" defTabSz="1066800">
              <a:lnSpc>
                <a:spcPct val="90000"/>
              </a:lnSpc>
              <a:defRPr/>
            </a:pPr>
            <a:r>
              <a:rPr lang="en-GB" sz="2400" dirty="0">
                <a:ea typeface="+mn-lt"/>
                <a:cs typeface="+mn-lt"/>
              </a:rPr>
              <a:t>Gives professionals a structured method for assessing health apps</a:t>
            </a:r>
            <a:endParaRPr lang="en-US" dirty="0"/>
          </a:p>
        </p:txBody>
      </p:sp>
      <p:sp>
        <p:nvSpPr>
          <p:cNvPr id="1483945219" name="Partial Circle 8"/>
          <p:cNvSpPr/>
          <p:nvPr/>
        </p:nvSpPr>
        <p:spPr bwMode="auto">
          <a:xfrm>
            <a:off x="3498987" y="3522110"/>
            <a:ext cx="2931873" cy="2983360"/>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475175883" name="Freeform: Shape 9"/>
          <p:cNvSpPr/>
          <p:nvPr/>
        </p:nvSpPr>
        <p:spPr bwMode="auto">
          <a:xfrm>
            <a:off x="4861952" y="3522110"/>
            <a:ext cx="7079157" cy="3065738"/>
          </a:xfrm>
          <a:custGeom>
            <a:avLst/>
            <a:gdLst>
              <a:gd name="connsiteX0" fmla="*/ 0 w 6945293"/>
              <a:gd name="connsiteY0" fmla="*/ 0 h 2870090"/>
              <a:gd name="connsiteX1" fmla="*/ 6945293 w 6945293"/>
              <a:gd name="connsiteY1" fmla="*/ 0 h 2870090"/>
              <a:gd name="connsiteX2" fmla="*/ 6945293 w 6945293"/>
              <a:gd name="connsiteY2" fmla="*/ 2870090 h 2870090"/>
              <a:gd name="connsiteX3" fmla="*/ 0 w 6945293"/>
              <a:gd name="connsiteY3" fmla="*/ 2870090 h 2870090"/>
              <a:gd name="connsiteX4" fmla="*/ 0 w 6945293"/>
              <a:gd name="connsiteY4" fmla="*/ 0 h 28700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2870090" extrusionOk="0">
                <a:moveTo>
                  <a:pt x="0" y="0"/>
                </a:moveTo>
                <a:lnTo>
                  <a:pt x="6945293" y="0"/>
                </a:lnTo>
                <a:lnTo>
                  <a:pt x="6945293" y="2870090"/>
                </a:lnTo>
                <a:lnTo>
                  <a:pt x="0" y="2870090"/>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2380246" numCol="1" spcCol="1270" anchor="ctr" anchorCtr="0">
            <a:noAutofit/>
          </a:bodyPr>
          <a:lstStyle/>
          <a:p>
            <a:pPr algn="ctr" defTabSz="1066800">
              <a:lnSpc>
                <a:spcPct val="90000"/>
              </a:lnSpc>
              <a:defRPr/>
            </a:pPr>
            <a:r>
              <a:rPr lang="en-GB" sz="2400" dirty="0">
                <a:ea typeface="+mn-lt"/>
                <a:cs typeface="+mn-lt"/>
              </a:rPr>
              <a:t>Supports more informed recommendations to patients</a:t>
            </a:r>
            <a:endParaRPr lang="en-US" dirty="0"/>
          </a:p>
        </p:txBody>
      </p:sp>
      <p:sp>
        <p:nvSpPr>
          <p:cNvPr id="1065074502" name="Partial Circle 10"/>
          <p:cNvSpPr/>
          <p:nvPr/>
        </p:nvSpPr>
        <p:spPr bwMode="auto">
          <a:xfrm>
            <a:off x="3901049" y="4144583"/>
            <a:ext cx="2199830" cy="2179236"/>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71871907" name="Freeform: Shape 11"/>
          <p:cNvSpPr/>
          <p:nvPr/>
        </p:nvSpPr>
        <p:spPr bwMode="auto">
          <a:xfrm>
            <a:off x="4861952" y="4144583"/>
            <a:ext cx="7079157" cy="2179236"/>
          </a:xfrm>
          <a:custGeom>
            <a:avLst/>
            <a:gdLst>
              <a:gd name="connsiteX0" fmla="*/ 0 w 6945293"/>
              <a:gd name="connsiteY0" fmla="*/ 0 h 2107155"/>
              <a:gd name="connsiteX1" fmla="*/ 6945293 w 6945293"/>
              <a:gd name="connsiteY1" fmla="*/ 0 h 2107155"/>
              <a:gd name="connsiteX2" fmla="*/ 6945293 w 6945293"/>
              <a:gd name="connsiteY2" fmla="*/ 2107155 h 2107155"/>
              <a:gd name="connsiteX3" fmla="*/ 0 w 6945293"/>
              <a:gd name="connsiteY3" fmla="*/ 2107155 h 2107155"/>
              <a:gd name="connsiteX4" fmla="*/ 0 w 6945293"/>
              <a:gd name="connsiteY4" fmla="*/ 0 h 2107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2107155" extrusionOk="0">
                <a:moveTo>
                  <a:pt x="0" y="0"/>
                </a:moveTo>
                <a:lnTo>
                  <a:pt x="6945293" y="0"/>
                </a:lnTo>
                <a:lnTo>
                  <a:pt x="6945293" y="2107155"/>
                </a:lnTo>
                <a:lnTo>
                  <a:pt x="0" y="2107155"/>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1617311" numCol="1" spcCol="1270" anchor="ctr" anchorCtr="0">
            <a:noAutofit/>
          </a:bodyPr>
          <a:lstStyle/>
          <a:p>
            <a:pPr algn="ctr" defTabSz="1066800">
              <a:lnSpc>
                <a:spcPct val="90000"/>
              </a:lnSpc>
              <a:defRPr/>
            </a:pPr>
            <a:r>
              <a:rPr lang="en-GB" sz="2400" dirty="0">
                <a:ea typeface="+mn-lt"/>
                <a:cs typeface="+mn-lt"/>
              </a:rPr>
              <a:t>Provides information on clinical assurance, privacy and usability</a:t>
            </a:r>
            <a:endParaRPr lang="en-US" dirty="0"/>
          </a:p>
        </p:txBody>
      </p:sp>
      <p:sp>
        <p:nvSpPr>
          <p:cNvPr id="2009371010" name="Partial Circle 12"/>
          <p:cNvSpPr/>
          <p:nvPr/>
        </p:nvSpPr>
        <p:spPr bwMode="auto">
          <a:xfrm>
            <a:off x="4292815" y="4818543"/>
            <a:ext cx="1375110" cy="1323624"/>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1698417480" name="Freeform: Shape 13"/>
          <p:cNvSpPr/>
          <p:nvPr/>
        </p:nvSpPr>
        <p:spPr bwMode="auto">
          <a:xfrm>
            <a:off x="4861952" y="4818543"/>
            <a:ext cx="7079157" cy="1323624"/>
          </a:xfrm>
          <a:custGeom>
            <a:avLst/>
            <a:gdLst>
              <a:gd name="connsiteX0" fmla="*/ 0 w 6945293"/>
              <a:gd name="connsiteY0" fmla="*/ 0 h 1344219"/>
              <a:gd name="connsiteX1" fmla="*/ 6945293 w 6945293"/>
              <a:gd name="connsiteY1" fmla="*/ 0 h 1344219"/>
              <a:gd name="connsiteX2" fmla="*/ 6945293 w 6945293"/>
              <a:gd name="connsiteY2" fmla="*/ 1344219 h 1344219"/>
              <a:gd name="connsiteX3" fmla="*/ 0 w 6945293"/>
              <a:gd name="connsiteY3" fmla="*/ 1344219 h 1344219"/>
              <a:gd name="connsiteX4" fmla="*/ 0 w 6945293"/>
              <a:gd name="connsiteY4" fmla="*/ 0 h 13442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1344219" extrusionOk="0">
                <a:moveTo>
                  <a:pt x="0" y="0"/>
                </a:moveTo>
                <a:lnTo>
                  <a:pt x="6945293" y="0"/>
                </a:lnTo>
                <a:lnTo>
                  <a:pt x="6945293" y="1344219"/>
                </a:lnTo>
                <a:lnTo>
                  <a:pt x="0" y="1344219"/>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854375" numCol="1" spcCol="1270" anchor="ctr" anchorCtr="0">
            <a:noAutofit/>
          </a:bodyPr>
          <a:lstStyle/>
          <a:p>
            <a:pPr algn="ctr" defTabSz="1066800">
              <a:defRPr/>
            </a:pPr>
            <a:r>
              <a:rPr lang="en-GB" sz="2400" dirty="0">
                <a:ea typeface="+mn-lt"/>
                <a:cs typeface="+mn-lt"/>
              </a:rPr>
              <a:t>Reduces reliance on app-store popularity as a proxy for quality</a:t>
            </a:r>
            <a:endParaRPr lang="en-US" dirty="0"/>
          </a:p>
        </p:txBody>
      </p:sp>
      <p:sp>
        <p:nvSpPr>
          <p:cNvPr id="472081851" name="Partial Circle 14"/>
          <p:cNvSpPr/>
          <p:nvPr/>
        </p:nvSpPr>
        <p:spPr bwMode="auto">
          <a:xfrm>
            <a:off x="4694876" y="5420420"/>
            <a:ext cx="591581" cy="540095"/>
          </a:xfrm>
          <a:prstGeom prst="pie">
            <a:avLst>
              <a:gd name="adj1" fmla="val 5400000"/>
              <a:gd name="adj2" fmla="val 1620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pPr>
              <a:defRPr/>
            </a:pPr>
            <a:endParaRPr lang="en-GB"/>
          </a:p>
        </p:txBody>
      </p:sp>
      <p:sp>
        <p:nvSpPr>
          <p:cNvPr id="683420469" name="Freeform: Shape 15"/>
          <p:cNvSpPr/>
          <p:nvPr/>
        </p:nvSpPr>
        <p:spPr bwMode="auto">
          <a:xfrm>
            <a:off x="4861952" y="5420421"/>
            <a:ext cx="7079157" cy="540094"/>
          </a:xfrm>
          <a:custGeom>
            <a:avLst/>
            <a:gdLst>
              <a:gd name="connsiteX0" fmla="*/ 0 w 6945293"/>
              <a:gd name="connsiteY0" fmla="*/ 0 h 581284"/>
              <a:gd name="connsiteX1" fmla="*/ 6945293 w 6945293"/>
              <a:gd name="connsiteY1" fmla="*/ 0 h 581284"/>
              <a:gd name="connsiteX2" fmla="*/ 6945293 w 6945293"/>
              <a:gd name="connsiteY2" fmla="*/ 581284 h 581284"/>
              <a:gd name="connsiteX3" fmla="*/ 0 w 6945293"/>
              <a:gd name="connsiteY3" fmla="*/ 581284 h 581284"/>
              <a:gd name="connsiteX4" fmla="*/ 0 w 6945293"/>
              <a:gd name="connsiteY4" fmla="*/ 0 h 5812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293" h="581284" extrusionOk="0">
                <a:moveTo>
                  <a:pt x="0" y="0"/>
                </a:moveTo>
                <a:lnTo>
                  <a:pt x="6945293" y="0"/>
                </a:lnTo>
                <a:lnTo>
                  <a:pt x="6945293" y="581284"/>
                </a:lnTo>
                <a:lnTo>
                  <a:pt x="0" y="581284"/>
                </a:lnTo>
                <a:lnTo>
                  <a:pt x="0" y="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91440" rIns="91440" bIns="91440" numCol="1" spcCol="1270" anchor="ctr" anchorCtr="0">
            <a:noAutofit/>
          </a:bodyPr>
          <a:lstStyle/>
          <a:p>
            <a:pPr algn="ctr" defTabSz="1066800">
              <a:lnSpc>
                <a:spcPct val="90000"/>
              </a:lnSpc>
              <a:defRPr/>
            </a:pPr>
            <a:r>
              <a:rPr lang="en-GB" sz="2400" dirty="0">
                <a:ea typeface="+mn-lt"/>
                <a:cs typeface="+mn-lt"/>
              </a:rPr>
              <a:t>Supports professional confidence when selecting digital tools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82223119"/>
                                        </p:tgtEl>
                                        <p:attrNameLst>
                                          <p:attrName>style.visibility</p:attrName>
                                        </p:attrNameLst>
                                      </p:cBhvr>
                                      <p:to>
                                        <p:strVal val="visible"/>
                                      </p:to>
                                    </p:set>
                                    <p:animEffect transition="in" filter="fade">
                                      <p:cBhvr>
                                        <p:cTn id="7" dur="500"/>
                                        <p:tgtEl>
                                          <p:spTgt spid="1882223119"/>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56828201"/>
                                        </p:tgtEl>
                                        <p:attrNameLst>
                                          <p:attrName>style.visibility</p:attrName>
                                        </p:attrNameLst>
                                      </p:cBhvr>
                                      <p:to>
                                        <p:strVal val="visible"/>
                                      </p:to>
                                    </p:set>
                                    <p:animEffect transition="in" filter="fade">
                                      <p:cBhvr>
                                        <p:cTn id="10" dur="500"/>
                                        <p:tgtEl>
                                          <p:spTgt spid="556828201"/>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483945219"/>
                                        </p:tgtEl>
                                        <p:attrNameLst>
                                          <p:attrName>style.visibility</p:attrName>
                                        </p:attrNameLst>
                                      </p:cBhvr>
                                      <p:to>
                                        <p:strVal val="visible"/>
                                      </p:to>
                                    </p:set>
                                    <p:animEffect transition="in" filter="fade">
                                      <p:cBhvr>
                                        <p:cTn id="15" dur="500"/>
                                        <p:tgtEl>
                                          <p:spTgt spid="148394521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475175883"/>
                                        </p:tgtEl>
                                        <p:attrNameLst>
                                          <p:attrName>style.visibility</p:attrName>
                                        </p:attrNameLst>
                                      </p:cBhvr>
                                      <p:to>
                                        <p:strVal val="visible"/>
                                      </p:to>
                                    </p:set>
                                    <p:animEffect transition="in" filter="fade">
                                      <p:cBhvr>
                                        <p:cTn id="18" dur="500"/>
                                        <p:tgtEl>
                                          <p:spTgt spid="47517588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1065074502"/>
                                        </p:tgtEl>
                                        <p:attrNameLst>
                                          <p:attrName>style.visibility</p:attrName>
                                        </p:attrNameLst>
                                      </p:cBhvr>
                                      <p:to>
                                        <p:strVal val="visible"/>
                                      </p:to>
                                    </p:set>
                                    <p:animEffect transition="in" filter="fade">
                                      <p:cBhvr>
                                        <p:cTn id="23" dur="500"/>
                                        <p:tgtEl>
                                          <p:spTgt spid="1065074502"/>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1871907"/>
                                        </p:tgtEl>
                                        <p:attrNameLst>
                                          <p:attrName>style.visibility</p:attrName>
                                        </p:attrNameLst>
                                      </p:cBhvr>
                                      <p:to>
                                        <p:strVal val="visible"/>
                                      </p:to>
                                    </p:set>
                                    <p:animEffect transition="in" filter="fade">
                                      <p:cBhvr>
                                        <p:cTn id="26" dur="500"/>
                                        <p:tgtEl>
                                          <p:spTgt spid="71871907"/>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009371010"/>
                                        </p:tgtEl>
                                        <p:attrNameLst>
                                          <p:attrName>style.visibility</p:attrName>
                                        </p:attrNameLst>
                                      </p:cBhvr>
                                      <p:to>
                                        <p:strVal val="visible"/>
                                      </p:to>
                                    </p:set>
                                    <p:animEffect transition="in" filter="fade">
                                      <p:cBhvr>
                                        <p:cTn id="31" dur="500"/>
                                        <p:tgtEl>
                                          <p:spTgt spid="2009371010"/>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98417480"/>
                                        </p:tgtEl>
                                        <p:attrNameLst>
                                          <p:attrName>style.visibility</p:attrName>
                                        </p:attrNameLst>
                                      </p:cBhvr>
                                      <p:to>
                                        <p:strVal val="visible"/>
                                      </p:to>
                                    </p:set>
                                    <p:animEffect transition="in" filter="fade">
                                      <p:cBhvr>
                                        <p:cTn id="34" dur="500"/>
                                        <p:tgtEl>
                                          <p:spTgt spid="169841748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472081851"/>
                                        </p:tgtEl>
                                        <p:attrNameLst>
                                          <p:attrName>style.visibility</p:attrName>
                                        </p:attrNameLst>
                                      </p:cBhvr>
                                      <p:to>
                                        <p:strVal val="visible"/>
                                      </p:to>
                                    </p:set>
                                    <p:animEffect transition="in" filter="fade">
                                      <p:cBhvr>
                                        <p:cTn id="39" dur="500"/>
                                        <p:tgtEl>
                                          <p:spTgt spid="47208185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683420469"/>
                                        </p:tgtEl>
                                        <p:attrNameLst>
                                          <p:attrName>style.visibility</p:attrName>
                                        </p:attrNameLst>
                                      </p:cBhvr>
                                      <p:to>
                                        <p:strVal val="visible"/>
                                      </p:to>
                                    </p:set>
                                    <p:animEffect transition="in" filter="fade">
                                      <p:cBhvr>
                                        <p:cTn id="42" dur="500"/>
                                        <p:tgtEl>
                                          <p:spTgt spid="6834204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6828201" grpId="0" animBg="1"/>
      <p:bldP spid="475175883" grpId="0" animBg="1"/>
      <p:bldP spid="71871907" grpId="0" animBg="1"/>
      <p:bldP spid="1698417480" grpId="0" animBg="1"/>
      <p:bldP spid="683420469" grpId="0" animBg="1"/>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817981880" name="Title 1"/>
          <p:cNvSpPr>
            <a:spLocks noGrp="1"/>
          </p:cNvSpPr>
          <p:nvPr>
            <p:ph type="title"/>
          </p:nvPr>
        </p:nvSpPr>
        <p:spPr bwMode="auto">
          <a:xfrm>
            <a:off x="3535994" y="310896"/>
            <a:ext cx="7956222" cy="874649"/>
          </a:xfrm>
        </p:spPr>
        <p:txBody>
          <a:bodyPr/>
          <a:lstStyle/>
          <a:p>
            <a:pPr algn="ctr">
              <a:defRPr/>
            </a:pPr>
            <a:r>
              <a:rPr lang="en-GB" b="1">
                <a:latin typeface="+mn-lt"/>
              </a:rPr>
              <a:t>Impact on Communities</a:t>
            </a:r>
            <a:endParaRPr/>
          </a:p>
        </p:txBody>
      </p:sp>
      <p:sp>
        <p:nvSpPr>
          <p:cNvPr id="782377193" name="Content Placeholder 2"/>
          <p:cNvSpPr>
            <a:spLocks noGrp="1"/>
          </p:cNvSpPr>
          <p:nvPr>
            <p:ph idx="1"/>
          </p:nvPr>
        </p:nvSpPr>
        <p:spPr bwMode="auto">
          <a:xfrm>
            <a:off x="3291840" y="1386713"/>
            <a:ext cx="8444530" cy="1603375"/>
          </a:xfrm>
          <a:prstGeom prst="roundRect">
            <a:avLst>
              <a:gd name="adj" fmla="val 16667"/>
            </a:avLst>
          </a:prstGeom>
          <a:ln w="38100">
            <a:solidFill>
              <a:schemeClr val="accent1"/>
            </a:solidFill>
          </a:ln>
        </p:spPr>
        <p:txBody>
          <a:bodyPr vert="horz" lIns="91440" tIns="45720" rIns="91440" bIns="45720" rtlCol="0" anchor="t">
            <a:normAutofit/>
          </a:bodyPr>
          <a:lstStyle/>
          <a:p>
            <a:pPr marL="0" indent="0">
              <a:buNone/>
              <a:defRPr/>
            </a:pPr>
            <a:r>
              <a:rPr lang="en-GB" sz="2400">
                <a:latin typeface="Arial"/>
                <a:ea typeface="+mn-lt"/>
                <a:cs typeface="Arial"/>
              </a:rPr>
              <a:t>ORCHA has also influenced communities across the UK by </a:t>
            </a:r>
            <a:r>
              <a:rPr lang="en-GB" sz="2400" b="1">
                <a:latin typeface="Arial"/>
                <a:ea typeface="+mn-lt"/>
                <a:cs typeface="Arial"/>
              </a:rPr>
              <a:t>democratizing access to healthcare</a:t>
            </a:r>
            <a:r>
              <a:rPr lang="en-GB" sz="2400">
                <a:latin typeface="Arial"/>
                <a:ea typeface="+mn-lt"/>
                <a:cs typeface="Arial"/>
              </a:rPr>
              <a:t> through digital solutions and encouraging </a:t>
            </a:r>
            <a:r>
              <a:rPr lang="en-GB" sz="2400" b="1">
                <a:latin typeface="Arial"/>
                <a:ea typeface="+mn-lt"/>
                <a:cs typeface="Arial"/>
              </a:rPr>
              <a:t>community engagement with health technologies.</a:t>
            </a:r>
          </a:p>
        </p:txBody>
      </p:sp>
      <p:pic>
        <p:nvPicPr>
          <p:cNvPr id="1737944805" name="Picture 2" descr="Health and Wellbeing Apps from ORCHA ..."/>
          <p:cNvPicPr>
            <a:picLocks noChangeAspect="1" noChangeArrowheads="1"/>
          </p:cNvPicPr>
          <p:nvPr/>
        </p:nvPicPr>
        <p:blipFill rotWithShape="1">
          <a:blip r:embed="rId3"/>
          <a:stretch/>
        </p:blipFill>
        <p:spPr bwMode="auto">
          <a:xfrm>
            <a:off x="250889" y="3947351"/>
            <a:ext cx="2619375" cy="1743075"/>
          </a:xfrm>
          <a:prstGeom prst="rect">
            <a:avLst/>
          </a:prstGeom>
          <a:noFill/>
        </p:spPr>
      </p:pic>
      <p:sp>
        <p:nvSpPr>
          <p:cNvPr id="1848723535" name="Title 1"/>
          <p:cNvSpPr txBox="1"/>
          <p:nvPr/>
        </p:nvSpPr>
        <p:spPr bwMode="auto">
          <a:xfrm>
            <a:off x="175495" y="1752471"/>
            <a:ext cx="2891480" cy="1460284"/>
          </a:xfrm>
          <a:prstGeom prst="ellipse">
            <a:avLst/>
          </a:prstGeom>
          <a:solidFill>
            <a:schemeClr val="accent1"/>
          </a:solidFill>
        </p:spPr>
        <p:txBody>
          <a:bodyPr vert="horz" lIns="91440" tIns="45720" rIns="91440" bIns="45720" rtlCol="0" anchor="ctr">
            <a:noAutofit/>
          </a:bodyPr>
          <a:lstStyle>
            <a:lvl1pPr algn="l" defTabSz="914400" rtl="0">
              <a:lnSpc>
                <a:spcPct val="90000"/>
              </a:lnSpc>
              <a:spcBef>
                <a:spcPts val="0"/>
              </a:spcBef>
              <a:buNone/>
              <a:defRPr sz="4400">
                <a:solidFill>
                  <a:schemeClr val="tx1"/>
                </a:solidFill>
                <a:latin typeface="+mj-lt"/>
                <a:ea typeface="+mj-ea"/>
                <a:cs typeface="+mj-cs"/>
              </a:defRPr>
            </a:lvl1pPr>
          </a:lstStyle>
          <a:p>
            <a:pPr algn="ctr">
              <a:defRPr/>
            </a:pPr>
            <a:r>
              <a:rPr lang="en-GB" sz="4000" b="1">
                <a:solidFill>
                  <a:schemeClr val="bg1"/>
                </a:solidFill>
                <a:latin typeface="+mn-lt"/>
                <a:cs typeface="Arial"/>
              </a:rPr>
              <a:t>ORCHA</a:t>
            </a:r>
            <a:endParaRPr lang="en-GB" sz="8000" b="1">
              <a:solidFill>
                <a:schemeClr val="bg1"/>
              </a:solidFill>
              <a:latin typeface="+mn-lt"/>
              <a:cs typeface="Arial"/>
            </a:endParaRPr>
          </a:p>
        </p:txBody>
      </p:sp>
      <p:sp>
        <p:nvSpPr>
          <p:cNvPr id="1930974166" name="Freeform: Shape 6"/>
          <p:cNvSpPr/>
          <p:nvPr/>
        </p:nvSpPr>
        <p:spPr bwMode="auto">
          <a:xfrm>
            <a:off x="3535994" y="3153186"/>
            <a:ext cx="2562617"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106680" rIns="106680" bIns="106680" numCol="1" spcCol="1270" anchor="ctr" anchorCtr="0">
            <a:noAutofit/>
          </a:bodyPr>
          <a:lstStyle/>
          <a:p>
            <a:pPr algn="ctr" defTabSz="1244600">
              <a:lnSpc>
                <a:spcPct val="90000"/>
              </a:lnSpc>
              <a:defRPr/>
            </a:pPr>
            <a:r>
              <a:rPr lang="en-GB" sz="2800" dirty="0">
                <a:ea typeface="+mn-lt"/>
                <a:cs typeface="+mn-lt"/>
              </a:rPr>
              <a:t>Structured assessment of health apps</a:t>
            </a:r>
            <a:endParaRPr lang="en-US" dirty="0"/>
          </a:p>
        </p:txBody>
      </p:sp>
      <p:sp>
        <p:nvSpPr>
          <p:cNvPr id="1482263196" name="Freeform: Shape 7"/>
          <p:cNvSpPr/>
          <p:nvPr/>
        </p:nvSpPr>
        <p:spPr bwMode="auto">
          <a:xfrm>
            <a:off x="6354873" y="3153186"/>
            <a:ext cx="2562617"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106680" rIns="106680" bIns="106680" numCol="1" spcCol="1270" anchor="ctr" anchorCtr="0">
            <a:noAutofit/>
          </a:bodyPr>
          <a:lstStyle/>
          <a:p>
            <a:pPr algn="ctr" defTabSz="1244600">
              <a:lnSpc>
                <a:spcPct val="90000"/>
              </a:lnSpc>
              <a:defRPr/>
            </a:pPr>
            <a:r>
              <a:rPr lang="en-GB" sz="2800" dirty="0">
                <a:ea typeface="+mn-lt"/>
                <a:cs typeface="+mn-lt"/>
              </a:rPr>
              <a:t>Safer, more informed digital-health choices</a:t>
            </a:r>
            <a:endParaRPr lang="en-US" dirty="0"/>
          </a:p>
        </p:txBody>
      </p:sp>
      <p:sp>
        <p:nvSpPr>
          <p:cNvPr id="1076903302" name="Freeform: Shape 8"/>
          <p:cNvSpPr/>
          <p:nvPr/>
        </p:nvSpPr>
        <p:spPr bwMode="auto">
          <a:xfrm>
            <a:off x="9173752" y="3153186"/>
            <a:ext cx="2562617"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106680" rIns="106680" bIns="106680" numCol="1" spcCol="1270" anchor="ctr" anchorCtr="0">
            <a:noAutofit/>
          </a:bodyPr>
          <a:lstStyle/>
          <a:p>
            <a:pPr algn="ctr" defTabSz="1244600">
              <a:lnSpc>
                <a:spcPct val="90000"/>
              </a:lnSpc>
              <a:defRPr/>
            </a:pPr>
            <a:r>
              <a:rPr lang="en-GB" sz="2800" dirty="0">
                <a:ea typeface="+mn-lt"/>
                <a:cs typeface="+mn-lt"/>
              </a:rPr>
              <a:t>Identification of risks outside of app-store ratings</a:t>
            </a:r>
            <a:endParaRPr lang="en-US" dirty="0"/>
          </a:p>
        </p:txBody>
      </p:sp>
      <p:sp>
        <p:nvSpPr>
          <p:cNvPr id="1775554027" name="Freeform: Shape 9"/>
          <p:cNvSpPr/>
          <p:nvPr/>
        </p:nvSpPr>
        <p:spPr bwMode="auto">
          <a:xfrm>
            <a:off x="4945433" y="4947018"/>
            <a:ext cx="2562617"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680" tIns="106680" rIns="106680" bIns="106680" numCol="1" spcCol="1270" anchor="ctr" anchorCtr="0">
            <a:noAutofit/>
          </a:bodyPr>
          <a:lstStyle/>
          <a:p>
            <a:pPr algn="ctr" defTabSz="1244600">
              <a:lnSpc>
                <a:spcPct val="90000"/>
              </a:lnSpc>
              <a:defRPr/>
            </a:pPr>
            <a:r>
              <a:rPr lang="en-GB" sz="2800" dirty="0">
                <a:ea typeface="+mn-lt"/>
                <a:cs typeface="+mn-lt"/>
              </a:rPr>
              <a:t>Support for digital health literacy</a:t>
            </a:r>
            <a:endParaRPr lang="en-US" dirty="0"/>
          </a:p>
        </p:txBody>
      </p:sp>
      <p:sp>
        <p:nvSpPr>
          <p:cNvPr id="657496710" name="Freeform: Shape 10"/>
          <p:cNvSpPr/>
          <p:nvPr/>
        </p:nvSpPr>
        <p:spPr bwMode="auto">
          <a:xfrm>
            <a:off x="7764312" y="4947018"/>
            <a:ext cx="2686184" cy="1537570"/>
          </a:xfrm>
          <a:custGeom>
            <a:avLst/>
            <a:gdLst>
              <a:gd name="connsiteX0" fmla="*/ 0 w 2562617"/>
              <a:gd name="connsiteY0" fmla="*/ 0 h 1537570"/>
              <a:gd name="connsiteX1" fmla="*/ 2562617 w 2562617"/>
              <a:gd name="connsiteY1" fmla="*/ 0 h 1537570"/>
              <a:gd name="connsiteX2" fmla="*/ 2562617 w 2562617"/>
              <a:gd name="connsiteY2" fmla="*/ 1537570 h 1537570"/>
              <a:gd name="connsiteX3" fmla="*/ 0 w 2562617"/>
              <a:gd name="connsiteY3" fmla="*/ 1537570 h 1537570"/>
              <a:gd name="connsiteX4" fmla="*/ 0 w 2562617"/>
              <a:gd name="connsiteY4" fmla="*/ 0 h 1537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2617" h="1537570" extrusionOk="0">
                <a:moveTo>
                  <a:pt x="0" y="0"/>
                </a:moveTo>
                <a:lnTo>
                  <a:pt x="2562617" y="0"/>
                </a:lnTo>
                <a:lnTo>
                  <a:pt x="2562617" y="1537570"/>
                </a:lnTo>
                <a:lnTo>
                  <a:pt x="0" y="1537570"/>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21920" tIns="121920" rIns="121920" bIns="121920" numCol="1" spcCol="1270" anchor="ctr" anchorCtr="0">
            <a:noAutofit/>
          </a:bodyPr>
          <a:lstStyle/>
          <a:p>
            <a:pPr algn="ctr" defTabSz="1422400">
              <a:lnSpc>
                <a:spcPct val="90000"/>
              </a:lnSpc>
              <a:defRPr/>
            </a:pPr>
            <a:r>
              <a:rPr lang="en-GB" sz="2800" dirty="0">
                <a:ea typeface="+mn-lt"/>
                <a:cs typeface="+mn-lt"/>
              </a:rPr>
              <a:t>Knowing app quality varies across health domains</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30974166"/>
                                        </p:tgtEl>
                                        <p:attrNameLst>
                                          <p:attrName>style.visibility</p:attrName>
                                        </p:attrNameLst>
                                      </p:cBhvr>
                                      <p:to>
                                        <p:strVal val="visible"/>
                                      </p:to>
                                    </p:set>
                                    <p:animEffect transition="in" filter="fade">
                                      <p:cBhvr>
                                        <p:cTn id="7" dur="500"/>
                                        <p:tgtEl>
                                          <p:spTgt spid="193097416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82263196"/>
                                        </p:tgtEl>
                                        <p:attrNameLst>
                                          <p:attrName>style.visibility</p:attrName>
                                        </p:attrNameLst>
                                      </p:cBhvr>
                                      <p:to>
                                        <p:strVal val="visible"/>
                                      </p:to>
                                    </p:set>
                                    <p:animEffect transition="in" filter="fade">
                                      <p:cBhvr>
                                        <p:cTn id="12" dur="500"/>
                                        <p:tgtEl>
                                          <p:spTgt spid="148226319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76903302"/>
                                        </p:tgtEl>
                                        <p:attrNameLst>
                                          <p:attrName>style.visibility</p:attrName>
                                        </p:attrNameLst>
                                      </p:cBhvr>
                                      <p:to>
                                        <p:strVal val="visible"/>
                                      </p:to>
                                    </p:set>
                                    <p:animEffect transition="in" filter="fade">
                                      <p:cBhvr>
                                        <p:cTn id="17" dur="500"/>
                                        <p:tgtEl>
                                          <p:spTgt spid="107690330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775554027"/>
                                        </p:tgtEl>
                                        <p:attrNameLst>
                                          <p:attrName>style.visibility</p:attrName>
                                        </p:attrNameLst>
                                      </p:cBhvr>
                                      <p:to>
                                        <p:strVal val="visible"/>
                                      </p:to>
                                    </p:set>
                                    <p:animEffect transition="in" filter="fade">
                                      <p:cBhvr>
                                        <p:cTn id="22" dur="500"/>
                                        <p:tgtEl>
                                          <p:spTgt spid="177555402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57496710"/>
                                        </p:tgtEl>
                                        <p:attrNameLst>
                                          <p:attrName>style.visibility</p:attrName>
                                        </p:attrNameLst>
                                      </p:cBhvr>
                                      <p:to>
                                        <p:strVal val="visible"/>
                                      </p:to>
                                    </p:set>
                                    <p:animEffect transition="in" filter="fade">
                                      <p:cBhvr>
                                        <p:cTn id="27" dur="500"/>
                                        <p:tgtEl>
                                          <p:spTgt spid="6574967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0974166" grpId="0" animBg="1"/>
      <p:bldP spid="1482263196" grpId="0" animBg="1"/>
      <p:bldP spid="1076903302" grpId="0" animBg="1"/>
      <p:bldP spid="1775554027" grpId="0" animBg="1"/>
      <p:bldP spid="657496710"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332534671" name="Title 1"/>
          <p:cNvSpPr>
            <a:spLocks noGrp="1"/>
          </p:cNvSpPr>
          <p:nvPr>
            <p:ph type="title"/>
          </p:nvPr>
        </p:nvSpPr>
        <p:spPr bwMode="auto">
          <a:xfrm>
            <a:off x="270115" y="2860452"/>
            <a:ext cx="4058764" cy="1325563"/>
          </a:xfrm>
        </p:spPr>
        <p:txBody>
          <a:bodyPr>
            <a:noAutofit/>
          </a:bodyPr>
          <a:lstStyle/>
          <a:p>
            <a:pPr>
              <a:defRPr/>
            </a:pPr>
            <a:r>
              <a:rPr lang="en-GB" sz="6000" b="1">
                <a:latin typeface="+mn-lt"/>
              </a:rPr>
              <a:t>Innovations  Explored in this Session</a:t>
            </a:r>
            <a:endParaRPr/>
          </a:p>
        </p:txBody>
      </p:sp>
      <p:sp>
        <p:nvSpPr>
          <p:cNvPr id="974995214" name="Freeform: Shape 68"/>
          <p:cNvSpPr/>
          <p:nvPr/>
        </p:nvSpPr>
        <p:spPr bwMode="auto">
          <a:xfrm rot="19549881" flipV="1">
            <a:off x="8362211" y="2576607"/>
            <a:ext cx="1377460" cy="1096212"/>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7" rIns="377822"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148573904" name="Freeform: Shape 69"/>
          <p:cNvSpPr/>
          <p:nvPr/>
        </p:nvSpPr>
        <p:spPr bwMode="auto">
          <a:xfrm>
            <a:off x="9274851" y="1795167"/>
            <a:ext cx="1523741" cy="107772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 sz="2000" b="1"/>
              <a:t>ORCHA</a:t>
            </a:r>
            <a:endParaRPr/>
          </a:p>
        </p:txBody>
      </p:sp>
      <p:sp>
        <p:nvSpPr>
          <p:cNvPr id="1649040468" name="Freeform: Shape 71"/>
          <p:cNvSpPr/>
          <p:nvPr/>
        </p:nvSpPr>
        <p:spPr bwMode="auto">
          <a:xfrm rot="2973822">
            <a:off x="8144885" y="4669268"/>
            <a:ext cx="1128363" cy="215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0" y="5390"/>
                </a:moveTo>
                <a:lnTo>
                  <a:pt x="768681"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986836044" name="Freeform: Shape 72"/>
          <p:cNvSpPr/>
          <p:nvPr/>
        </p:nvSpPr>
        <p:spPr bwMode="auto">
          <a:xfrm>
            <a:off x="8742567" y="4885686"/>
            <a:ext cx="1579450" cy="1043803"/>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1"/>
              <a:t>100,000 Genomes Project</a:t>
            </a:r>
          </a:p>
        </p:txBody>
      </p:sp>
      <p:grpSp>
        <p:nvGrpSpPr>
          <p:cNvPr id="77029646" name="Group 79"/>
          <p:cNvGrpSpPr/>
          <p:nvPr/>
        </p:nvGrpSpPr>
        <p:grpSpPr bwMode="auto">
          <a:xfrm>
            <a:off x="5944635" y="1633196"/>
            <a:ext cx="1320585" cy="1942678"/>
            <a:chOff x="5944635" y="1633196"/>
            <a:chExt cx="1320585" cy="1942678"/>
          </a:xfrm>
        </p:grpSpPr>
        <p:sp>
          <p:nvSpPr>
            <p:cNvPr id="254873572" name="Freeform: Shape 80"/>
            <p:cNvSpPr/>
            <p:nvPr/>
          </p:nvSpPr>
          <p:spPr bwMode="auto">
            <a:xfrm rot="3239973">
              <a:off x="6691941" y="3002598"/>
              <a:ext cx="1128363" cy="18191"/>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2"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204020004" name="Freeform: Shape 81"/>
            <p:cNvSpPr/>
            <p:nvPr/>
          </p:nvSpPr>
          <p:spPr bwMode="auto">
            <a:xfrm>
              <a:off x="5944635" y="1633196"/>
              <a:ext cx="1171810" cy="1019405"/>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1"/>
                <a:t>NHS </a:t>
              </a:r>
              <a:r>
                <a:rPr lang="en" sz="2000" b="1"/>
                <a:t>AI Lab</a:t>
              </a:r>
              <a:r>
                <a:rPr lang="en-GB" sz="700" b="1"/>
                <a:t> </a:t>
              </a:r>
              <a:endParaRPr/>
            </a:p>
          </p:txBody>
        </p:sp>
      </p:grpSp>
      <p:sp>
        <p:nvSpPr>
          <p:cNvPr id="1190023678" name="Freeform: Shape 82"/>
          <p:cNvSpPr/>
          <p:nvPr/>
        </p:nvSpPr>
        <p:spPr bwMode="auto">
          <a:xfrm>
            <a:off x="7303290" y="3128697"/>
            <a:ext cx="1579450" cy="1325562"/>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b="1"/>
              <a:t>Innovations</a:t>
            </a:r>
            <a:endParaRPr/>
          </a:p>
        </p:txBody>
      </p:sp>
      <p:grpSp>
        <p:nvGrpSpPr>
          <p:cNvPr id="942463373" name="Group 73"/>
          <p:cNvGrpSpPr/>
          <p:nvPr/>
        </p:nvGrpSpPr>
        <p:grpSpPr bwMode="auto">
          <a:xfrm>
            <a:off x="5177096" y="4393598"/>
            <a:ext cx="2408452" cy="1043804"/>
            <a:chOff x="5047765" y="4034479"/>
            <a:chExt cx="2408452" cy="1043804"/>
          </a:xfrm>
        </p:grpSpPr>
        <p:sp>
          <p:nvSpPr>
            <p:cNvPr id="2031108955" name="Freeform: Shape 74"/>
            <p:cNvSpPr/>
            <p:nvPr/>
          </p:nvSpPr>
          <p:spPr bwMode="auto">
            <a:xfrm rot="19792586">
              <a:off x="6159159" y="4204420"/>
              <a:ext cx="1297058" cy="15825"/>
            </a:xfrm>
            <a:custGeom>
              <a:avLst/>
              <a:gdLst>
                <a:gd name="connsiteX0" fmla="*/ 0 w 768681"/>
                <a:gd name="connsiteY0" fmla="*/ 5390 h 10780"/>
                <a:gd name="connsiteX1" fmla="*/ 768681 w 768681"/>
                <a:gd name="connsiteY1" fmla="*/ 5390 h 10780"/>
              </a:gdLst>
              <a:ahLst/>
              <a:cxnLst>
                <a:cxn ang="0">
                  <a:pos x="connsiteX0" y="connsiteY0"/>
                </a:cxn>
                <a:cxn ang="0">
                  <a:pos x="connsiteX1" y="connsiteY1"/>
                </a:cxn>
              </a:cxnLst>
              <a:rect l="l" t="t" r="r" b="b"/>
              <a:pathLst>
                <a:path w="768681" h="10780" extrusionOk="0">
                  <a:moveTo>
                    <a:pt x="768681" y="5390"/>
                  </a:moveTo>
                  <a:lnTo>
                    <a:pt x="0" y="5390"/>
                  </a:lnTo>
                </a:path>
              </a:pathLst>
            </a:custGeom>
            <a:noFill/>
          </p:spPr>
          <p:style>
            <a:lnRef idx="2">
              <a:schemeClr val="accent1">
                <a:shade val="60000"/>
                <a:hueOff val="0"/>
                <a:satOff val="0"/>
                <a:lumOff val="0"/>
                <a:alphaOff val="0"/>
              </a:schemeClr>
            </a:lnRef>
            <a:fillRef idx="0">
              <a:srgbClr val="000000"/>
            </a:fillRef>
            <a:effectRef idx="0">
              <a:schemeClr val="accent1">
                <a:hueOff val="0"/>
                <a:satOff val="0"/>
                <a:lumOff val="0"/>
                <a:alphaOff val="0"/>
              </a:schemeClr>
            </a:effectRef>
            <a:fontRef idx="minor">
              <a:schemeClr val="tx1">
                <a:hueOff val="0"/>
                <a:satOff val="0"/>
                <a:lumOff val="0"/>
                <a:alphaOff val="0"/>
              </a:schemeClr>
            </a:fontRef>
          </p:style>
          <p:txBody>
            <a:bodyPr spcFirstLastPara="0" vert="horz" wrap="square" lIns="377821" tIns="-13826" rIns="377823" bIns="-13826" numCol="1" spcCol="1269" anchor="ctr" anchorCtr="0">
              <a:noAutofit/>
            </a:bodyPr>
            <a:lstStyle/>
            <a:p>
              <a:pPr marL="0" lvl="0" indent="0" algn="ctr" defTabSz="222249">
                <a:lnSpc>
                  <a:spcPct val="90000"/>
                </a:lnSpc>
                <a:spcBef>
                  <a:spcPts val="0"/>
                </a:spcBef>
                <a:spcAft>
                  <a:spcPts val="0"/>
                </a:spcAft>
                <a:buNone/>
                <a:defRPr/>
              </a:pPr>
              <a:endParaRPr lang="en-GB" sz="500"/>
            </a:p>
          </p:txBody>
        </p:sp>
        <p:sp>
          <p:nvSpPr>
            <p:cNvPr id="1223127291" name="Freeform: Shape 75"/>
            <p:cNvSpPr/>
            <p:nvPr/>
          </p:nvSpPr>
          <p:spPr bwMode="auto">
            <a:xfrm>
              <a:off x="5047765" y="4034479"/>
              <a:ext cx="1238465" cy="1043804"/>
            </a:xfrm>
            <a:custGeom>
              <a:avLst/>
              <a:gdLst>
                <a:gd name="connsiteX0" fmla="*/ 0 w 694455"/>
                <a:gd name="connsiteY0" fmla="*/ 347228 h 694455"/>
                <a:gd name="connsiteX1" fmla="*/ 347228 w 694455"/>
                <a:gd name="connsiteY1" fmla="*/ 0 h 694455"/>
                <a:gd name="connsiteX2" fmla="*/ 694456 w 694455"/>
                <a:gd name="connsiteY2" fmla="*/ 347228 h 694455"/>
                <a:gd name="connsiteX3" fmla="*/ 347228 w 694455"/>
                <a:gd name="connsiteY3" fmla="*/ 694456 h 694455"/>
                <a:gd name="connsiteX4" fmla="*/ 0 w 694455"/>
                <a:gd name="connsiteY4" fmla="*/ 347228 h 6944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455" h="694455" extrusionOk="0">
                  <a:moveTo>
                    <a:pt x="0" y="347228"/>
                  </a:moveTo>
                  <a:cubicBezTo>
                    <a:pt x="0" y="155459"/>
                    <a:pt x="155459" y="0"/>
                    <a:pt x="347228" y="0"/>
                  </a:cubicBezTo>
                  <a:cubicBezTo>
                    <a:pt x="538997" y="0"/>
                    <a:pt x="694456" y="155459"/>
                    <a:pt x="694456" y="347228"/>
                  </a:cubicBezTo>
                  <a:cubicBezTo>
                    <a:pt x="694456" y="538997"/>
                    <a:pt x="538997" y="694456"/>
                    <a:pt x="347228" y="694456"/>
                  </a:cubicBezTo>
                  <a:cubicBezTo>
                    <a:pt x="155459" y="694456"/>
                    <a:pt x="0" y="538997"/>
                    <a:pt x="0" y="347228"/>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6146" tIns="106146" rIns="106146" bIns="106146" numCol="1" spcCol="1269" anchor="ctr" anchorCtr="0">
              <a:noAutofit/>
            </a:bodyPr>
            <a:lstStyle/>
            <a:p>
              <a:pPr marL="0" lvl="0" indent="0" algn="ctr" defTabSz="311149">
                <a:lnSpc>
                  <a:spcPct val="90000"/>
                </a:lnSpc>
                <a:spcBef>
                  <a:spcPts val="0"/>
                </a:spcBef>
                <a:spcAft>
                  <a:spcPts val="0"/>
                </a:spcAft>
                <a:buNone/>
                <a:defRPr/>
              </a:pPr>
              <a:r>
                <a:rPr lang="en-GB" sz="2000"/>
                <a:t>Oxevision</a:t>
              </a:r>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974417480" name="TextBox 1"/>
          <p:cNvSpPr txBox="1"/>
          <p:nvPr/>
        </p:nvSpPr>
        <p:spPr bwMode="auto">
          <a:xfrm>
            <a:off x="1275008" y="1584101"/>
            <a:ext cx="9839460" cy="1292662"/>
          </a:xfrm>
          <a:prstGeom prst="rect">
            <a:avLst/>
          </a:prstGeom>
          <a:noFill/>
        </p:spPr>
        <p:txBody>
          <a:bodyPr wrap="square" rtlCol="0">
            <a:spAutoFit/>
          </a:bodyPr>
          <a:lstStyle/>
          <a:p>
            <a:pPr algn="ctr">
              <a:defRPr/>
            </a:pPr>
            <a:r>
              <a:rPr lang="en-GB" sz="6000" b="1">
                <a:solidFill>
                  <a:schemeClr val="bg1"/>
                </a:solidFill>
              </a:rPr>
              <a:t>Reflect</a:t>
            </a:r>
            <a:endParaRPr/>
          </a:p>
          <a:p>
            <a:pPr algn="ctr">
              <a:defRPr/>
            </a:pPr>
            <a:endParaRPr lang="en-GB" b="1">
              <a:solidFill>
                <a:schemeClr val="bg1"/>
              </a:solidFill>
            </a:endParaRPr>
          </a:p>
        </p:txBody>
      </p:sp>
      <p:sp>
        <p:nvSpPr>
          <p:cNvPr id="1224046717" name="TextBox 2"/>
          <p:cNvSpPr txBox="1"/>
          <p:nvPr/>
        </p:nvSpPr>
        <p:spPr bwMode="auto">
          <a:xfrm>
            <a:off x="1138335" y="3040380"/>
            <a:ext cx="10524929" cy="646331"/>
          </a:xfrm>
          <a:prstGeom prst="rect">
            <a:avLst/>
          </a:prstGeom>
          <a:noFill/>
        </p:spPr>
        <p:txBody>
          <a:bodyPr wrap="square" rtlCol="0">
            <a:spAutoFit/>
          </a:bodyPr>
          <a:lstStyle/>
          <a:p>
            <a:pPr>
              <a:defRPr/>
            </a:pPr>
            <a:r>
              <a:rPr lang="en-GB" sz="3600">
                <a:solidFill>
                  <a:schemeClr val="bg1"/>
                </a:solidFill>
              </a:rPr>
              <a:t>Which innovation discussed today interests you most? </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530136500" name="Arrow: Right 7"/>
          <p:cNvSpPr/>
          <p:nvPr/>
        </p:nvSpPr>
        <p:spPr bwMode="auto">
          <a:xfrm>
            <a:off x="1219834" y="1825625"/>
            <a:ext cx="9758680" cy="3576638"/>
          </a:xfrm>
          <a:prstGeom prst="rightArrow">
            <a:avLst>
              <a:gd name="adj1" fmla="val 50000"/>
              <a:gd name="adj2" fmla="val 50000"/>
            </a:avLst>
          </a:prstGeom>
        </p:spPr>
        <p:style>
          <a:lnRef idx="0">
            <a:schemeClr val="accent1">
              <a:hueOff val="0"/>
              <a:satOff val="0"/>
              <a:lumOff val="0"/>
              <a:alphaOff val="0"/>
            </a:schemeClr>
          </a:lnRef>
          <a:fillRef idx="1">
            <a:schemeClr val="accent1">
              <a:tint val="40000"/>
              <a:hueOff val="0"/>
              <a:satOff val="0"/>
              <a:lumOff val="0"/>
              <a:alphaOff val="0"/>
            </a:schemeClr>
          </a:fillRef>
          <a:effectRef idx="0">
            <a:schemeClr val="accent1">
              <a:tint val="40000"/>
              <a:hueOff val="0"/>
              <a:satOff val="0"/>
              <a:lumOff val="0"/>
              <a:alphaOff val="0"/>
            </a:schemeClr>
          </a:effectRef>
          <a:fontRef idx="minor">
            <a:schemeClr val="dk1">
              <a:hueOff val="0"/>
              <a:satOff val="0"/>
              <a:lumOff val="0"/>
              <a:alphaOff val="0"/>
            </a:schemeClr>
          </a:fontRef>
        </p:style>
        <p:txBody>
          <a:bodyPr/>
          <a:lstStyle/>
          <a:p>
            <a:pPr>
              <a:defRPr/>
            </a:pPr>
            <a:endParaRPr lang="en-GB"/>
          </a:p>
        </p:txBody>
      </p:sp>
      <p:sp>
        <p:nvSpPr>
          <p:cNvPr id="950662398" name="Freeform: Shape 8"/>
          <p:cNvSpPr/>
          <p:nvPr/>
        </p:nvSpPr>
        <p:spPr bwMode="auto">
          <a:xfrm>
            <a:off x="747821"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Introduced </a:t>
            </a:r>
            <a:r>
              <a:rPr lang="en-GB" sz="2600" b="1" u="sng"/>
              <a:t>four</a:t>
            </a:r>
            <a:r>
              <a:rPr lang="en-GB" sz="2600"/>
              <a:t> digital innovations</a:t>
            </a:r>
            <a:endParaRPr/>
          </a:p>
        </p:txBody>
      </p:sp>
      <p:sp>
        <p:nvSpPr>
          <p:cNvPr id="91897402" name="Freeform: Shape 9"/>
          <p:cNvSpPr/>
          <p:nvPr/>
        </p:nvSpPr>
        <p:spPr bwMode="auto">
          <a:xfrm>
            <a:off x="4377055"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of the impact of </a:t>
            </a:r>
            <a:r>
              <a:rPr lang="en-GB" sz="2600" b="1" u="sng"/>
              <a:t>workforce</a:t>
            </a:r>
            <a:r>
              <a:rPr lang="en-GB" sz="2600"/>
              <a:t> for each innovation</a:t>
            </a:r>
            <a:endParaRPr/>
          </a:p>
        </p:txBody>
      </p:sp>
      <p:sp>
        <p:nvSpPr>
          <p:cNvPr id="1146547789" name="Freeform: Shape 10"/>
          <p:cNvSpPr/>
          <p:nvPr/>
        </p:nvSpPr>
        <p:spPr bwMode="auto">
          <a:xfrm>
            <a:off x="7999939" y="2898616"/>
            <a:ext cx="3444240" cy="1430655"/>
          </a:xfrm>
          <a:custGeom>
            <a:avLst/>
            <a:gdLst>
              <a:gd name="connsiteX0" fmla="*/ 0 w 3444240"/>
              <a:gd name="connsiteY0" fmla="*/ 238447 h 1430655"/>
              <a:gd name="connsiteX1" fmla="*/ 238447 w 3444240"/>
              <a:gd name="connsiteY1" fmla="*/ 0 h 1430655"/>
              <a:gd name="connsiteX2" fmla="*/ 3205793 w 3444240"/>
              <a:gd name="connsiteY2" fmla="*/ 0 h 1430655"/>
              <a:gd name="connsiteX3" fmla="*/ 3444240 w 3444240"/>
              <a:gd name="connsiteY3" fmla="*/ 238447 h 1430655"/>
              <a:gd name="connsiteX4" fmla="*/ 3444240 w 3444240"/>
              <a:gd name="connsiteY4" fmla="*/ 1192208 h 1430655"/>
              <a:gd name="connsiteX5" fmla="*/ 3205793 w 3444240"/>
              <a:gd name="connsiteY5" fmla="*/ 1430655 h 1430655"/>
              <a:gd name="connsiteX6" fmla="*/ 238447 w 3444240"/>
              <a:gd name="connsiteY6" fmla="*/ 1430655 h 1430655"/>
              <a:gd name="connsiteX7" fmla="*/ 0 w 3444240"/>
              <a:gd name="connsiteY7" fmla="*/ 1192208 h 1430655"/>
              <a:gd name="connsiteX8" fmla="*/ 0 w 3444240"/>
              <a:gd name="connsiteY8" fmla="*/ 238447 h 1430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44240" h="1430655" extrusionOk="0">
                <a:moveTo>
                  <a:pt x="0" y="238447"/>
                </a:moveTo>
                <a:cubicBezTo>
                  <a:pt x="0" y="106756"/>
                  <a:pt x="106756" y="0"/>
                  <a:pt x="238447" y="0"/>
                </a:cubicBezTo>
                <a:lnTo>
                  <a:pt x="3205793" y="0"/>
                </a:lnTo>
                <a:cubicBezTo>
                  <a:pt x="3337484" y="0"/>
                  <a:pt x="3444240" y="106756"/>
                  <a:pt x="3444240" y="238447"/>
                </a:cubicBezTo>
                <a:lnTo>
                  <a:pt x="3444240" y="1192208"/>
                </a:lnTo>
                <a:cubicBezTo>
                  <a:pt x="3444240" y="1323899"/>
                  <a:pt x="3337484" y="1430655"/>
                  <a:pt x="3205793" y="1430655"/>
                </a:cubicBezTo>
                <a:lnTo>
                  <a:pt x="238447" y="1430655"/>
                </a:lnTo>
                <a:cubicBezTo>
                  <a:pt x="106756" y="1430655"/>
                  <a:pt x="0" y="1323899"/>
                  <a:pt x="0" y="1192208"/>
                </a:cubicBezTo>
                <a:lnTo>
                  <a:pt x="0" y="238447"/>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68899" tIns="168899" rIns="168899" bIns="168899" numCol="1" spcCol="1270" anchor="ctr" anchorCtr="0">
            <a:noAutofit/>
          </a:bodyPr>
          <a:lstStyle/>
          <a:p>
            <a:pPr marL="0" lvl="0" indent="0" algn="ctr" defTabSz="1155699">
              <a:lnSpc>
                <a:spcPct val="90000"/>
              </a:lnSpc>
              <a:spcBef>
                <a:spcPts val="0"/>
              </a:spcBef>
              <a:spcAft>
                <a:spcPts val="0"/>
              </a:spcAft>
              <a:buNone/>
              <a:defRPr/>
            </a:pPr>
            <a:r>
              <a:rPr lang="en-GB" sz="2600"/>
              <a:t>Overviewed the impact on </a:t>
            </a:r>
            <a:r>
              <a:rPr lang="en-GB" sz="2600" b="1" u="sng"/>
              <a:t>communities</a:t>
            </a:r>
            <a:r>
              <a:rPr lang="en-GB" sz="2600"/>
              <a:t> in the UK for each</a:t>
            </a:r>
            <a:endParaRPr/>
          </a:p>
        </p:txBody>
      </p:sp>
      <p:sp>
        <p:nvSpPr>
          <p:cNvPr id="534611291" name="Title 1"/>
          <p:cNvSpPr txBox="1"/>
          <p:nvPr/>
        </p:nvSpPr>
        <p:spPr bwMode="auto">
          <a:xfrm>
            <a:off x="381667" y="373776"/>
            <a:ext cx="11594969" cy="1325563"/>
          </a:xfrm>
          <a:prstGeom prst="rect">
            <a:avLst/>
          </a:prstGeom>
        </p:spPr>
        <p:txBody>
          <a:bodyPr vert="horz" lIns="91440" tIns="45720" rIns="91440" bIns="45720" rtlCol="0" anchor="ctr">
            <a:normAutofit/>
          </a:bodyPr>
          <a:lstStyle>
            <a:lvl1pPr algn="l" defTabSz="914400" rtl="0">
              <a:lnSpc>
                <a:spcPct val="90000"/>
              </a:lnSpc>
              <a:spcBef>
                <a:spcPts val="0"/>
              </a:spcBef>
              <a:buNone/>
              <a:defRPr sz="4400">
                <a:solidFill>
                  <a:schemeClr val="tx1"/>
                </a:solidFill>
                <a:latin typeface="+mj-lt"/>
                <a:ea typeface="+mj-ea"/>
                <a:cs typeface="+mj-cs"/>
              </a:defRPr>
            </a:lvl1pPr>
          </a:lstStyle>
          <a:p>
            <a:pPr>
              <a:defRPr/>
            </a:pPr>
            <a:r>
              <a:rPr lang="en-GB" b="1">
                <a:latin typeface="+mn-lt"/>
              </a:rPr>
              <a:t>During this session we have…</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50662398"/>
                                        </p:tgtEl>
                                        <p:attrNameLst>
                                          <p:attrName>style.visibility</p:attrName>
                                        </p:attrNameLst>
                                      </p:cBhvr>
                                      <p:to>
                                        <p:strVal val="visible"/>
                                      </p:to>
                                    </p:set>
                                    <p:animEffect transition="in" filter="fade">
                                      <p:cBhvr>
                                        <p:cTn id="7" dur="500"/>
                                        <p:tgtEl>
                                          <p:spTgt spid="95066239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1897402"/>
                                        </p:tgtEl>
                                        <p:attrNameLst>
                                          <p:attrName>style.visibility</p:attrName>
                                        </p:attrNameLst>
                                      </p:cBhvr>
                                      <p:to>
                                        <p:strVal val="visible"/>
                                      </p:to>
                                    </p:set>
                                    <p:animEffect transition="in" filter="fade">
                                      <p:cBhvr>
                                        <p:cTn id="12" dur="500"/>
                                        <p:tgtEl>
                                          <p:spTgt spid="9189740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46547789"/>
                                        </p:tgtEl>
                                        <p:attrNameLst>
                                          <p:attrName>style.visibility</p:attrName>
                                        </p:attrNameLst>
                                      </p:cBhvr>
                                      <p:to>
                                        <p:strVal val="visible"/>
                                      </p:to>
                                    </p:set>
                                    <p:animEffect transition="in" filter="fade">
                                      <p:cBhvr>
                                        <p:cTn id="17" dur="500"/>
                                        <p:tgtEl>
                                          <p:spTgt spid="11465477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0662398" grpId="0" animBg="1"/>
      <p:bldP spid="91897402" grpId="0" animBg="1"/>
      <p:bldP spid="1146547789"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2113863136" name="Title 1"/>
          <p:cNvSpPr>
            <a:spLocks noGrp="1"/>
          </p:cNvSpPr>
          <p:nvPr>
            <p:ph type="title"/>
          </p:nvPr>
        </p:nvSpPr>
        <p:spPr bwMode="auto">
          <a:xfrm>
            <a:off x="2107034" y="2766218"/>
            <a:ext cx="7977931" cy="1325563"/>
          </a:xfrm>
        </p:spPr>
        <p:txBody>
          <a:bodyPr/>
          <a:lstStyle/>
          <a:p>
            <a:pPr>
              <a:defRPr/>
            </a:pPr>
            <a:r>
              <a:rPr lang="en-GB" b="1">
                <a:latin typeface="+mn-lt"/>
              </a:rPr>
              <a:t>Remember UWTSD Resources </a:t>
            </a:r>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
        <p:nvSpPr>
          <p:cNvPr id="1875481606" name="Title 1"/>
          <p:cNvSpPr>
            <a:spLocks noGrp="1"/>
          </p:cNvSpPr>
          <p:nvPr>
            <p:ph type="title"/>
          </p:nvPr>
        </p:nvSpPr>
        <p:spPr bwMode="auto"/>
        <p:txBody>
          <a:bodyPr>
            <a:normAutofit/>
          </a:bodyPr>
          <a:lstStyle/>
          <a:p>
            <a:pPr>
              <a:defRPr/>
            </a:pPr>
            <a:r>
              <a:rPr lang="en-US" sz="4000" b="1">
                <a:latin typeface="+mn-lt"/>
              </a:rPr>
              <a:t>UWTSD Library Support </a:t>
            </a:r>
            <a:endParaRPr/>
          </a:p>
        </p:txBody>
      </p:sp>
      <p:sp>
        <p:nvSpPr>
          <p:cNvPr id="118134878" name="Rectangle: Rounded Corners 4"/>
          <p:cNvSpPr/>
          <p:nvPr/>
        </p:nvSpPr>
        <p:spPr bwMode="auto">
          <a:xfrm>
            <a:off x="3849445" y="4976777"/>
            <a:ext cx="7418716" cy="1380226"/>
          </a:xfrm>
          <a:prstGeom prst="roundRect">
            <a:avLst>
              <a:gd name="adj" fmla="val 1666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defRPr/>
            </a:pPr>
            <a:r>
              <a:rPr lang="en-US" sz="2000" b="1">
                <a:ea typeface="Calibri"/>
                <a:cs typeface="Calibri"/>
              </a:rPr>
              <a:t>The UWTSD Library team have provided additional support to help you to develop your research skills. These are available for you to work through at your own pace. </a:t>
            </a:r>
            <a:r>
              <a:rPr lang="en-US" sz="2000">
                <a:ea typeface="Calibri"/>
                <a:cs typeface="Calibri"/>
              </a:rPr>
              <a:t> </a:t>
            </a:r>
            <a:endParaRPr/>
          </a:p>
        </p:txBody>
      </p:sp>
      <p:pic>
        <p:nvPicPr>
          <p:cNvPr id="850849137" name="Picture 5" descr="A qr code with a dinosaur&#10;&#10;Description automatically generated"/>
          <p:cNvPicPr>
            <a:picLocks noChangeAspect="1"/>
          </p:cNvPicPr>
          <p:nvPr/>
        </p:nvPicPr>
        <p:blipFill rotWithShape="1">
          <a:blip r:embed="rId3"/>
          <a:stretch/>
        </p:blipFill>
        <p:spPr bwMode="auto">
          <a:xfrm>
            <a:off x="56072" y="2018581"/>
            <a:ext cx="3094009" cy="3079632"/>
          </a:xfrm>
          <a:prstGeom prst="rect">
            <a:avLst/>
          </a:prstGeom>
        </p:spPr>
      </p:pic>
      <p:pic>
        <p:nvPicPr>
          <p:cNvPr id="1351602828" name="Content Placeholder 8" descr="A screenshot of a website&#10;&#10;Description automatically generated">
            <a:hlinkClick r:id="rId4"/>
          </p:cNvPr>
          <p:cNvPicPr>
            <a:picLocks noGrp="1" noChangeAspect="1"/>
          </p:cNvPicPr>
          <p:nvPr>
            <p:ph idx="1"/>
          </p:nvPr>
        </p:nvPicPr>
        <p:blipFill rotWithShape="1">
          <a:blip r:embed="rId5"/>
          <a:stretch/>
        </p:blipFill>
        <p:spPr bwMode="auto">
          <a:xfrm>
            <a:off x="3473806" y="1589426"/>
            <a:ext cx="7792528" cy="3112440"/>
          </a:xfrm>
          <a:prstGeom prst="rect">
            <a:avLst/>
          </a:prstGeom>
          <a:ln w="38100">
            <a:solidFill>
              <a:schemeClr val="accent1">
                <a:shade val="15000"/>
              </a:schemeClr>
            </a:solid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bwMode="auto">
        <a:xfrm>
          <a:off x="0" y="0"/>
          <a:ext cx="0" cy="0"/>
          <a:chOff x="0" y="0"/>
          <a:chExt cx="0" cy="0"/>
        </a:xfrm>
      </p:grpSpPr>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Arial"/>
        <a:cs typeface="Arial"/>
      </a:majorFont>
      <a:minorFont>
        <a:latin typeface="Calibri"/>
        <a:ea typeface="Arial"/>
        <a:cs typeface="Arial"/>
      </a:minorFont>
    </a:fontScheme>
    <a:fmtScheme name="Office">
      <a:fillStyleLst>
        <a:solidFill>
          <a:schemeClr val="phClr"/>
        </a:solidFill>
        <a:gradFill>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This value indicates the number of saves or revisions. The application is responsible for updating this value after each revision.</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52E7BA66-66B1-4053-A415-FC8FCF3E8F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customXml/itemProps3.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 ds:uri="http://www.w3.org/2001/XMLSchema-instance"/>
  </ds:schemaRefs>
</ds:datastoreItem>
</file>

<file path=customXml/itemProps4.xml><?xml version="1.0" encoding="utf-8"?>
<ds:datastoreItem xmlns:ds="http://schemas.openxmlformats.org/officeDocument/2006/customXml" ds:itemID="{12F86100-BB9B-42E1-8374-864329E33B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48</TotalTime>
  <Words>4577</Words>
  <Application>Microsoft Office PowerPoint</Application>
  <PresentationFormat>Widescreen</PresentationFormat>
  <Paragraphs>344</Paragraphs>
  <Slides>33</Slides>
  <Notes>33</Notes>
  <HiddenSlides>0</HiddenSlides>
  <MMClips>2</MMClips>
  <ScaleCrop>false</ScaleCrop>
  <HeadingPairs>
    <vt:vector size="4" baseType="variant">
      <vt:variant>
        <vt:lpstr>Theme</vt:lpstr>
      </vt:variant>
      <vt:variant>
        <vt:i4>7</vt:i4>
      </vt:variant>
      <vt:variant>
        <vt:lpstr>Slide Titles</vt:lpstr>
      </vt:variant>
      <vt:variant>
        <vt:i4>33</vt:i4>
      </vt:variant>
    </vt:vector>
  </HeadingPairs>
  <TitlesOfParts>
    <vt:vector size="40" baseType="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the session… </vt:lpstr>
      <vt:lpstr>Innovations to be Explored in this Session</vt:lpstr>
      <vt:lpstr>Key Objectives</vt:lpstr>
      <vt:lpstr>Digital Innovation and Public Health</vt:lpstr>
      <vt:lpstr>Future Impact of Digital Innovation on  Public Health</vt:lpstr>
      <vt:lpstr>PowerPoint Presentation</vt:lpstr>
      <vt:lpstr>Oxevision is a digital platform that plays a significant role in enhancing the working conditions and effectiveness of healthcare staff, particularly in mental health and hospital settings. Here are the key ways Oxevision impacts the health and care workforce:</vt:lpstr>
      <vt:lpstr>PowerPoint Presentation</vt:lpstr>
      <vt:lpstr>PowerPoint Presentation</vt:lpstr>
      <vt:lpstr>PowerPoint Presentation</vt:lpstr>
      <vt:lpstr>PowerPoint Presentation</vt:lpstr>
      <vt:lpstr>NHS AI Lab</vt:lpstr>
      <vt:lpstr>Impact on Public Health </vt:lpstr>
      <vt:lpstr>Impact on the NHS Workforce</vt:lpstr>
      <vt:lpstr>Impact on Communities</vt:lpstr>
      <vt:lpstr>PowerPoint Presentation</vt:lpstr>
      <vt:lpstr>100,000 Genomes Project </vt:lpstr>
      <vt:lpstr>100,000 Genomes Project </vt:lpstr>
      <vt:lpstr>PowerPoint Presentation</vt:lpstr>
      <vt:lpstr>PowerPoint Presentation</vt:lpstr>
      <vt:lpstr>PowerPoint Presentation</vt:lpstr>
      <vt:lpstr>PowerPoint Presentation</vt:lpstr>
      <vt:lpstr>What is ORCHA?</vt:lpstr>
      <vt:lpstr>Impact on Public Health</vt:lpstr>
      <vt:lpstr>Impact on the NHS Workforce</vt:lpstr>
      <vt:lpstr>Impact on Communities</vt:lpstr>
      <vt:lpstr>Innovations  Explored in this Session</vt:lpstr>
      <vt:lpstr>PowerPoint Presentation</vt:lpstr>
      <vt:lpstr>PowerPoint Presentation</vt:lpstr>
      <vt:lpstr>Remember UWTSD Resources </vt:lpstr>
      <vt:lpstr>UWTSD Library Support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Martin Svejda</cp:lastModifiedBy>
  <cp:revision>888</cp:revision>
  <dcterms:created xsi:type="dcterms:W3CDTF">2021-03-09T15:35:42Z</dcterms:created>
  <dcterms:modified xsi:type="dcterms:W3CDTF">2026-09-04T16:23:21Z</dcterms:modified>
</cp:coreProperties>
</file>