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5" r:id="rId1"/>
  </p:sldMasterIdLst>
  <p:notesMasterIdLst>
    <p:notesMasterId r:id="rId22"/>
  </p:notesMasterIdLst>
  <p:sldIdLst>
    <p:sldId id="256" r:id="rId2"/>
    <p:sldId id="257" r:id="rId3"/>
    <p:sldId id="258" r:id="rId4"/>
    <p:sldId id="259" r:id="rId5"/>
    <p:sldId id="260" r:id="rId6"/>
    <p:sldId id="261" r:id="rId7"/>
    <p:sldId id="263" r:id="rId8"/>
    <p:sldId id="262" r:id="rId9"/>
    <p:sldId id="264" r:id="rId10"/>
    <p:sldId id="265" r:id="rId11"/>
    <p:sldId id="267" r:id="rId12"/>
    <p:sldId id="268" r:id="rId13"/>
    <p:sldId id="269" r:id="rId14"/>
    <p:sldId id="274" r:id="rId15"/>
    <p:sldId id="275" r:id="rId16"/>
    <p:sldId id="276" r:id="rId17"/>
    <p:sldId id="270" r:id="rId18"/>
    <p:sldId id="271" r:id="rId19"/>
    <p:sldId id="272" r:id="rId20"/>
    <p:sldId id="273"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31"/>
    <p:restoredTop sz="94149"/>
  </p:normalViewPr>
  <p:slideViewPr>
    <p:cSldViewPr snapToGrid="0">
      <p:cViewPr varScale="1">
        <p:scale>
          <a:sx n="74" d="100"/>
          <a:sy n="74" d="100"/>
        </p:scale>
        <p:origin x="27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82C55C-CC75-C548-9677-44760FCF7B61}" type="datetimeFigureOut">
              <a:rPr lang="en-US" smtClean="0"/>
              <a:t>1/18/26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F88F07-FDD2-5D4F-B3DB-01452967D4AE}" type="slidenum">
              <a:rPr lang="en-US" smtClean="0"/>
              <a:t>‹#›</a:t>
            </a:fld>
            <a:endParaRPr lang="en-US"/>
          </a:p>
        </p:txBody>
      </p:sp>
    </p:spTree>
    <p:extLst>
      <p:ext uri="{BB962C8B-B14F-4D97-AF65-F5344CB8AC3E}">
        <p14:creationId xmlns:p14="http://schemas.microsoft.com/office/powerpoint/2010/main" val="2360526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BF88F07-FDD2-5D4F-B3DB-01452967D4AE}" type="slidenum">
              <a:rPr lang="en-US" smtClean="0"/>
              <a:t>2</a:t>
            </a:fld>
            <a:endParaRPr lang="en-US"/>
          </a:p>
        </p:txBody>
      </p:sp>
    </p:spTree>
    <p:extLst>
      <p:ext uri="{BB962C8B-B14F-4D97-AF65-F5344CB8AC3E}">
        <p14:creationId xmlns:p14="http://schemas.microsoft.com/office/powerpoint/2010/main" val="4479668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BF88F07-FDD2-5D4F-B3DB-01452967D4AE}" type="slidenum">
              <a:rPr lang="en-US" smtClean="0"/>
              <a:t>4</a:t>
            </a:fld>
            <a:endParaRPr lang="en-US"/>
          </a:p>
        </p:txBody>
      </p:sp>
    </p:spTree>
    <p:extLst>
      <p:ext uri="{BB962C8B-B14F-4D97-AF65-F5344CB8AC3E}">
        <p14:creationId xmlns:p14="http://schemas.microsoft.com/office/powerpoint/2010/main" val="27583696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BF88F07-FDD2-5D4F-B3DB-01452967D4AE}" type="slidenum">
              <a:rPr lang="en-US" smtClean="0"/>
              <a:t>5</a:t>
            </a:fld>
            <a:endParaRPr lang="en-US"/>
          </a:p>
        </p:txBody>
      </p:sp>
    </p:spTree>
    <p:extLst>
      <p:ext uri="{BB962C8B-B14F-4D97-AF65-F5344CB8AC3E}">
        <p14:creationId xmlns:p14="http://schemas.microsoft.com/office/powerpoint/2010/main" val="4063443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1/18/26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78825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1/18/26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87469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1/18/26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03140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1/18/26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92260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1/18/26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18686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1/18/26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6385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1/18/26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81584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1/18/26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32867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1/18/26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71643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1/18/26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90794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1/18/26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87932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1/18/26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681094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84" r:id="rId6"/>
    <p:sldLayoutId id="2147483679" r:id="rId7"/>
    <p:sldLayoutId id="2147483680" r:id="rId8"/>
    <p:sldLayoutId id="2147483681" r:id="rId9"/>
    <p:sldLayoutId id="2147483683" r:id="rId10"/>
    <p:sldLayoutId id="2147483682"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npt.gov.uk/schools-and-learning/inclusion-and-additional-learning-needs-aln/about-the-additional-learning-needs-aln-system/#:~:text=The%20ALN%20system%20means%20that,information%20more%20easily%20than%20before" TargetMode="External"/><Relationship Id="rId2" Type="http://schemas.openxmlformats.org/officeDocument/2006/relationships/hyperlink" Target="https://research.senedd.wales/research-articles/additional-learning-needs-senedd-to-debate-a-need-for-more-reform/#:~:text=As%20well%20as%20visiting%20schools,to%20bring%20about%20a%20correction" TargetMode="External"/><Relationship Id="rId1" Type="http://schemas.openxmlformats.org/officeDocument/2006/relationships/slideLayout" Target="../slideLayouts/slideLayout2.xml"/><Relationship Id="rId6" Type="http://schemas.openxmlformats.org/officeDocument/2006/relationships/hyperlink" Target="https://journal.uwp.co.uk/wje/article/id/593/#:~:text=Abstract,procedures%20at%20a%20future%20date" TargetMode="External"/><Relationship Id="rId5" Type="http://schemas.openxmlformats.org/officeDocument/2006/relationships/hyperlink" Target="https://www.gov.wales/progress-schools-settings-and-local-authorities-supporting-pupils-additional-learning-needs-html#:~:text=Most%20schools%20and%20local%20authorities,medium%20standardised%20assessments%20and%20resources" TargetMode="External"/><Relationship Id="rId4" Type="http://schemas.openxmlformats.org/officeDocument/2006/relationships/hyperlink" Target="https://estyn.gov.wales/news/estyn-highlights-progress-and-challenges-in-implementing-additional-learning-needs-reform-in-wales/#:~:text=However%2C%20it%20also%20points%20to,to%20recruitment%20and%20resource%20challenge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lexisnexis.co.uk/legal/legislation/uk-parliament-acts/education-schools-act-1992-c38#:~:text=Education%20(Schools)%20Act%201992%20(,in%20the%20UK%20school%20system" TargetMode="External"/><Relationship Id="rId2" Type="http://schemas.openxmlformats.org/officeDocument/2006/relationships/hyperlink" Target="https://www.education-uk.org/documents/official-papers/1992-wp-choice-and-diversity.html" TargetMode="External"/><Relationship Id="rId1" Type="http://schemas.openxmlformats.org/officeDocument/2006/relationships/slideLayout" Target="../slideLayouts/slideLayout2.xml"/><Relationship Id="rId5" Type="http://schemas.openxmlformats.org/officeDocument/2006/relationships/hyperlink" Target="https://publications.parliament.uk/pa/cm201011/cmselect/cmeduc/writev/ofsted/101.htm#:~:text=5.,for%20example%2C%20regulating%20Children's%20Services" TargetMode="External"/><Relationship Id="rId4" Type="http://schemas.openxmlformats.org/officeDocument/2006/relationships/hyperlink" Target="https://www.legislation.gov.uk/ukpga/1992/38/contents#:~:text=The%20Education%20(Schools)%20Act%201992%20includes%20the,financial%20provisions%2C%20short%20title%2C%20commencement%2C%20and%20ext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Vector background of vibrant colours splashing">
            <a:extLst>
              <a:ext uri="{FF2B5EF4-FFF2-40B4-BE49-F238E27FC236}">
                <a16:creationId xmlns:a16="http://schemas.microsoft.com/office/drawing/2014/main" id="{0F1815F4-58F8-8EB7-CBD0-EA897A0C05B1}"/>
              </a:ext>
            </a:extLst>
          </p:cNvPr>
          <p:cNvPicPr>
            <a:picLocks noChangeAspect="1"/>
          </p:cNvPicPr>
          <p:nvPr/>
        </p:nvPicPr>
        <p:blipFill>
          <a:blip r:embed="rId2"/>
          <a:srcRect t="17279"/>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D17537F6-C0F8-B8C8-E194-050316B0FF33}"/>
              </a:ext>
            </a:extLst>
          </p:cNvPr>
          <p:cNvSpPr>
            <a:spLocks noGrp="1"/>
          </p:cNvSpPr>
          <p:nvPr>
            <p:ph type="ctrTitle"/>
          </p:nvPr>
        </p:nvSpPr>
        <p:spPr>
          <a:xfrm>
            <a:off x="320039" y="5739969"/>
            <a:ext cx="8178501" cy="960120"/>
          </a:xfrm>
          <a:ln>
            <a:noFill/>
          </a:ln>
        </p:spPr>
        <p:txBody>
          <a:bodyPr anchor="ctr">
            <a:normAutofit fontScale="90000"/>
          </a:bodyPr>
          <a:lstStyle/>
          <a:p>
            <a:r>
              <a:rPr lang="en-US" sz="4400" dirty="0"/>
              <a:t>The ALN Act (Wales) 2018 and the 1992 Education act </a:t>
            </a:r>
          </a:p>
        </p:txBody>
      </p:sp>
      <p:sp>
        <p:nvSpPr>
          <p:cNvPr id="3" name="Subtitle 2">
            <a:extLst>
              <a:ext uri="{FF2B5EF4-FFF2-40B4-BE49-F238E27FC236}">
                <a16:creationId xmlns:a16="http://schemas.microsoft.com/office/drawing/2014/main" id="{35227E8D-CF0C-08B3-3816-50E9DF34F665}"/>
              </a:ext>
            </a:extLst>
          </p:cNvPr>
          <p:cNvSpPr>
            <a:spLocks noGrp="1"/>
          </p:cNvSpPr>
          <p:nvPr>
            <p:ph type="subTitle" idx="1"/>
          </p:nvPr>
        </p:nvSpPr>
        <p:spPr>
          <a:xfrm>
            <a:off x="8641975" y="5739969"/>
            <a:ext cx="3355309" cy="960120"/>
          </a:xfrm>
        </p:spPr>
        <p:txBody>
          <a:bodyPr anchor="ctr">
            <a:normAutofit/>
          </a:bodyPr>
          <a:lstStyle/>
          <a:p>
            <a:pPr algn="r"/>
            <a:r>
              <a:rPr lang="en-US" sz="1900" dirty="0"/>
              <a:t>By Paige Griffiths </a:t>
            </a:r>
          </a:p>
          <a:p>
            <a:pPr algn="r"/>
            <a:r>
              <a:rPr lang="en-US" sz="1900" dirty="0"/>
              <a:t>(2500653) </a:t>
            </a:r>
          </a:p>
        </p:txBody>
      </p:sp>
    </p:spTree>
    <p:extLst>
      <p:ext uri="{BB962C8B-B14F-4D97-AF65-F5344CB8AC3E}">
        <p14:creationId xmlns:p14="http://schemas.microsoft.com/office/powerpoint/2010/main" val="2037862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1B48C5-781C-BC5E-93FF-270C63A2F7FD}"/>
              </a:ext>
            </a:extLst>
          </p:cNvPr>
          <p:cNvSpPr>
            <a:spLocks noGrp="1"/>
          </p:cNvSpPr>
          <p:nvPr>
            <p:ph type="title"/>
          </p:nvPr>
        </p:nvSpPr>
        <p:spPr>
          <a:xfrm>
            <a:off x="521208" y="978408"/>
            <a:ext cx="11155680" cy="1115568"/>
          </a:xfrm>
        </p:spPr>
        <p:txBody>
          <a:bodyPr>
            <a:normAutofit/>
          </a:bodyPr>
          <a:lstStyle/>
          <a:p>
            <a:r>
              <a:rPr lang="en-US"/>
              <a:t>What is the ALN act (Wales) 2018? </a:t>
            </a:r>
          </a:p>
        </p:txBody>
      </p:sp>
      <p:sp>
        <p:nvSpPr>
          <p:cNvPr id="1046" name="Freeform: Shape 1045">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ALN- Additional Learning Needs/ADY – Central Primary School">
            <a:extLst>
              <a:ext uri="{FF2B5EF4-FFF2-40B4-BE49-F238E27FC236}">
                <a16:creationId xmlns:a16="http://schemas.microsoft.com/office/drawing/2014/main" id="{6AB1BF68-0979-2389-2DDB-6E8652A867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783" r="4794" b="1"/>
          <a:stretch>
            <a:fillRect/>
          </a:stretch>
        </p:blipFill>
        <p:spPr bwMode="auto">
          <a:xfrm>
            <a:off x="517866" y="2299390"/>
            <a:ext cx="5578133" cy="404856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657302F-870E-979D-C65A-E1F9FC7FA14C}"/>
              </a:ext>
            </a:extLst>
          </p:cNvPr>
          <p:cNvSpPr>
            <a:spLocks noGrp="1"/>
          </p:cNvSpPr>
          <p:nvPr>
            <p:ph idx="1"/>
          </p:nvPr>
        </p:nvSpPr>
        <p:spPr>
          <a:xfrm>
            <a:off x="6510528" y="2304288"/>
            <a:ext cx="5157216" cy="4050792"/>
          </a:xfrm>
        </p:spPr>
        <p:txBody>
          <a:bodyPr>
            <a:normAutofit/>
          </a:bodyPr>
          <a:lstStyle/>
          <a:p>
            <a:r>
              <a:rPr lang="en-GB" b="0" i="0" strike="noStrike" dirty="0">
                <a:effectLst/>
                <a:latin typeface="Google Sans"/>
              </a:rPr>
              <a:t>The ALN act als</a:t>
            </a:r>
            <a:r>
              <a:rPr lang="en-GB" dirty="0">
                <a:latin typeface="Google Sans"/>
              </a:rPr>
              <a:t>o known as the </a:t>
            </a:r>
            <a:r>
              <a:rPr lang="en-GB" b="0" i="0" strike="noStrike" dirty="0">
                <a:effectLst/>
                <a:latin typeface="Google Sans"/>
              </a:rPr>
              <a:t>Additional Learning Needs and Education Tribunal (Wales) </a:t>
            </a:r>
            <a:r>
              <a:rPr lang="en-GB" dirty="0">
                <a:latin typeface="Google Sans"/>
              </a:rPr>
              <a:t>a</a:t>
            </a:r>
            <a:r>
              <a:rPr lang="en-GB" b="0" i="0" strike="noStrike" dirty="0">
                <a:effectLst/>
                <a:latin typeface="Google Sans"/>
              </a:rPr>
              <a:t>ct 2018 is Welsh legislation that created a new, unified system for supporting children and young adults aged 0-25 years old with learning difficulties or disabilities. </a:t>
            </a:r>
            <a:r>
              <a:rPr lang="en-GB" dirty="0">
                <a:latin typeface="Google Sans"/>
              </a:rPr>
              <a:t>T</a:t>
            </a:r>
            <a:r>
              <a:rPr lang="en-GB" b="0" i="0" u="none" strike="noStrike" dirty="0">
                <a:effectLst/>
              </a:rPr>
              <a:t>his act focus the learners need and rights and is an advocate for there learning and essential aspects for a day to day living </a:t>
            </a:r>
            <a:endParaRPr lang="en-GB" b="0" i="0" u="none" strike="noStrike">
              <a:effectLst/>
            </a:endParaRPr>
          </a:p>
        </p:txBody>
      </p:sp>
    </p:spTree>
    <p:extLst>
      <p:ext uri="{BB962C8B-B14F-4D97-AF65-F5344CB8AC3E}">
        <p14:creationId xmlns:p14="http://schemas.microsoft.com/office/powerpoint/2010/main" val="4222040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13" name="Picture 12" descr="People working on ideas">
            <a:extLst>
              <a:ext uri="{FF2B5EF4-FFF2-40B4-BE49-F238E27FC236}">
                <a16:creationId xmlns:a16="http://schemas.microsoft.com/office/drawing/2014/main" id="{30260DDA-01D9-21A2-A45E-FB3987BD7AAB}"/>
              </a:ext>
            </a:extLst>
          </p:cNvPr>
          <p:cNvPicPr>
            <a:picLocks noChangeAspect="1"/>
          </p:cNvPicPr>
          <p:nvPr/>
        </p:nvPicPr>
        <p:blipFill>
          <a:blip r:embed="rId2"/>
          <a:srcRect l="14802" r="21280" b="1"/>
          <a:stretch>
            <a:fillRect/>
          </a:stretch>
        </p:blipFill>
        <p:spPr>
          <a:xfrm>
            <a:off x="798739" y="582729"/>
            <a:ext cx="5705856" cy="5846990"/>
          </a:xfrm>
          <a:prstGeom prst="rect">
            <a:avLst/>
          </a:prstGeom>
        </p:spPr>
      </p:pic>
      <p:sp>
        <p:nvSpPr>
          <p:cNvPr id="24" name="Freeform: Shape 23">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6407" y="508090"/>
            <a:ext cx="4660733"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2328632A-133D-18F3-633C-29447ACD5466}"/>
              </a:ext>
            </a:extLst>
          </p:cNvPr>
          <p:cNvSpPr>
            <a:spLocks noGrp="1"/>
          </p:cNvSpPr>
          <p:nvPr>
            <p:ph idx="1"/>
          </p:nvPr>
        </p:nvSpPr>
        <p:spPr>
          <a:xfrm>
            <a:off x="7016406" y="1978121"/>
            <a:ext cx="4660734" cy="3559121"/>
          </a:xfrm>
        </p:spPr>
        <p:txBody>
          <a:bodyPr>
            <a:normAutofit/>
          </a:bodyPr>
          <a:lstStyle/>
          <a:p>
            <a:pPr>
              <a:lnSpc>
                <a:spcPct val="100000"/>
              </a:lnSpc>
            </a:pPr>
            <a:r>
              <a:rPr lang="en-US" sz="1500" dirty="0"/>
              <a:t>The Act introduces a new terminology, "Additional Learning Needs" (ALN) to replace the existing "SEN" and "LDD" to provide clarity and consistency. It ensures that most learners have a statutory "Individual Development Plan" that outlines the needs and support required by the learner. It is a person-centered approach, where the child, young person, and family are at the forefront of decision-making. It provides a comprehensive framework for learners between ages 0 to 25, greater partnership working in the educational and health sectors, and the appeals system through the Education Tribunal for Wales is maintained.</a:t>
            </a:r>
          </a:p>
          <a:p>
            <a:pPr marL="0" indent="0">
              <a:lnSpc>
                <a:spcPct val="100000"/>
              </a:lnSpc>
              <a:buNone/>
            </a:pPr>
            <a:endParaRPr lang="en-US" sz="1500" dirty="0"/>
          </a:p>
        </p:txBody>
      </p:sp>
    </p:spTree>
    <p:extLst>
      <p:ext uri="{BB962C8B-B14F-4D97-AF65-F5344CB8AC3E}">
        <p14:creationId xmlns:p14="http://schemas.microsoft.com/office/powerpoint/2010/main" val="2723256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CB0A43-E59B-75DE-B980-B76E32F78A38}"/>
              </a:ext>
            </a:extLst>
          </p:cNvPr>
          <p:cNvSpPr>
            <a:spLocks noGrp="1"/>
          </p:cNvSpPr>
          <p:nvPr>
            <p:ph type="title"/>
          </p:nvPr>
        </p:nvSpPr>
        <p:spPr>
          <a:xfrm>
            <a:off x="521208" y="978408"/>
            <a:ext cx="11155680" cy="1115568"/>
          </a:xfrm>
        </p:spPr>
        <p:txBody>
          <a:bodyPr>
            <a:normAutofit/>
          </a:bodyPr>
          <a:lstStyle/>
          <a:p>
            <a:r>
              <a:rPr lang="en-US" sz="4100"/>
              <a:t>Why did I choose the ALN act (Wales) 2018 </a:t>
            </a:r>
          </a:p>
        </p:txBody>
      </p:sp>
      <p:sp>
        <p:nvSpPr>
          <p:cNvPr id="19" name="Freeform: Shape 18">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555E524-3C91-7FA6-C4CA-4EB4C9524019}"/>
              </a:ext>
            </a:extLst>
          </p:cNvPr>
          <p:cNvSpPr>
            <a:spLocks noGrp="1"/>
          </p:cNvSpPr>
          <p:nvPr>
            <p:ph idx="1"/>
          </p:nvPr>
        </p:nvSpPr>
        <p:spPr>
          <a:xfrm>
            <a:off x="521208" y="2304288"/>
            <a:ext cx="6821424" cy="4050792"/>
          </a:xfrm>
        </p:spPr>
        <p:txBody>
          <a:bodyPr>
            <a:normAutofit/>
          </a:bodyPr>
          <a:lstStyle/>
          <a:p>
            <a:r>
              <a:rPr lang="en-US" dirty="0"/>
              <a:t>I chose to investigate the Additional Learning Needs and Education Tribunal (Wales) Act 2018, which marks an important, positive shift in the support offered to children and young people with additional learning needs in Wales. This Act becomes crucial as it offers a comprehensive framework for all learners aged 0-25, which translates to consistency, equality, and clear understanding. Another aspect emphasized by this Act, which revolves around personal planning and Individual Development Plans, enables the voices of all learners to be heard. Another key aspect for a positive shift with improved cooperation between education, health, and local authorities translates to effective support for all, making this act highly relevant.</a:t>
            </a:r>
            <a:endParaRPr lang="en-US"/>
          </a:p>
        </p:txBody>
      </p:sp>
      <p:pic>
        <p:nvPicPr>
          <p:cNvPr id="7" name="Picture 6" descr="Assorted colourful toy blocks">
            <a:extLst>
              <a:ext uri="{FF2B5EF4-FFF2-40B4-BE49-F238E27FC236}">
                <a16:creationId xmlns:a16="http://schemas.microsoft.com/office/drawing/2014/main" id="{0698D520-9125-A9E1-8B47-5B22EFE5586B}"/>
              </a:ext>
            </a:extLst>
          </p:cNvPr>
          <p:cNvPicPr>
            <a:picLocks noChangeAspect="1"/>
          </p:cNvPicPr>
          <p:nvPr/>
        </p:nvPicPr>
        <p:blipFill>
          <a:blip r:embed="rId3"/>
          <a:srcRect r="35022" b="-1"/>
          <a:stretch>
            <a:fillRect/>
          </a:stretch>
        </p:blipFill>
        <p:spPr>
          <a:xfrm>
            <a:off x="7730019" y="2299390"/>
            <a:ext cx="3941064" cy="4048568"/>
          </a:xfrm>
          <a:prstGeom prst="rect">
            <a:avLst/>
          </a:prstGeom>
        </p:spPr>
      </p:pic>
    </p:spTree>
    <p:extLst>
      <p:ext uri="{BB962C8B-B14F-4D97-AF65-F5344CB8AC3E}">
        <p14:creationId xmlns:p14="http://schemas.microsoft.com/office/powerpoint/2010/main" val="3787129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870324-E2F4-8B7E-4D48-AA074A7B1863}"/>
              </a:ext>
            </a:extLst>
          </p:cNvPr>
          <p:cNvSpPr>
            <a:spLocks noGrp="1"/>
          </p:cNvSpPr>
          <p:nvPr>
            <p:ph type="title"/>
          </p:nvPr>
        </p:nvSpPr>
        <p:spPr>
          <a:xfrm>
            <a:off x="521208" y="978408"/>
            <a:ext cx="11155680" cy="1115568"/>
          </a:xfrm>
        </p:spPr>
        <p:txBody>
          <a:bodyPr>
            <a:normAutofit/>
          </a:bodyPr>
          <a:lstStyle/>
          <a:p>
            <a:r>
              <a:rPr lang="en-US" dirty="0"/>
              <a:t>Why is the ALN act contested? </a:t>
            </a:r>
          </a:p>
        </p:txBody>
      </p:sp>
      <p:sp>
        <p:nvSpPr>
          <p:cNvPr id="13" name="Freeform: Shape 12">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B6EA838-BF56-4F50-CD88-E426A4A1718F}"/>
              </a:ext>
            </a:extLst>
          </p:cNvPr>
          <p:cNvSpPr>
            <a:spLocks noGrp="1"/>
          </p:cNvSpPr>
          <p:nvPr>
            <p:ph idx="1"/>
          </p:nvPr>
        </p:nvSpPr>
        <p:spPr>
          <a:xfrm>
            <a:off x="521208" y="2304288"/>
            <a:ext cx="6821424" cy="4050792"/>
          </a:xfrm>
        </p:spPr>
        <p:txBody>
          <a:bodyPr>
            <a:normAutofit/>
          </a:bodyPr>
          <a:lstStyle/>
          <a:p>
            <a:pPr>
              <a:lnSpc>
                <a:spcPct val="100000"/>
              </a:lnSpc>
            </a:pPr>
            <a:r>
              <a:rPr lang="en-US" sz="1500" dirty="0"/>
              <a:t>The Additional Learning Needs and Education Tribunal (Wales) Act 2018 was challenged, since it was perceived to have made accessing support harder, rather than easier. This was argued by parents and support groups, claiming that “the bar had been raised” for accessing support, ensuring that more children failed to meet the criteria for an Individual Development Plan, as opposed to statement. This was attributed to the discovery that numbers had dropped by a third between 2020/21 and 2022/23, with SEN/ALN, with fears that children were being deprived of support. There was also criticism directed at the abuse of “universal provision,” since schools and councils were accused of promoting class-room based support, to prevent IDPs. There was also an opinion that there was an omission to reduce bureaucracy, since there were delays experienced by families in assessment, IDP, and access to an Educational Psychologist. There were also noted challenges within Welsh-Medium schools, since there was a shortage of specialists, making it difficult to support students with ALN.</a:t>
            </a:r>
          </a:p>
          <a:p>
            <a:pPr>
              <a:lnSpc>
                <a:spcPct val="100000"/>
              </a:lnSpc>
            </a:pPr>
            <a:endParaRPr lang="en-US" sz="1500" dirty="0"/>
          </a:p>
        </p:txBody>
      </p:sp>
      <p:pic>
        <p:nvPicPr>
          <p:cNvPr id="6" name="Picture 5" descr="School and office supplies">
            <a:extLst>
              <a:ext uri="{FF2B5EF4-FFF2-40B4-BE49-F238E27FC236}">
                <a16:creationId xmlns:a16="http://schemas.microsoft.com/office/drawing/2014/main" id="{B6C7651D-9122-947C-B2BC-205E9515039D}"/>
              </a:ext>
            </a:extLst>
          </p:cNvPr>
          <p:cNvPicPr>
            <a:picLocks noChangeAspect="1"/>
          </p:cNvPicPr>
          <p:nvPr/>
        </p:nvPicPr>
        <p:blipFill>
          <a:blip r:embed="rId3"/>
          <a:srcRect l="31842" r="3180" b="-1"/>
          <a:stretch>
            <a:fillRect/>
          </a:stretch>
        </p:blipFill>
        <p:spPr>
          <a:xfrm>
            <a:off x="7730019" y="2299390"/>
            <a:ext cx="3941064" cy="4048568"/>
          </a:xfrm>
          <a:prstGeom prst="rect">
            <a:avLst/>
          </a:prstGeom>
        </p:spPr>
      </p:pic>
      <p:sp>
        <p:nvSpPr>
          <p:cNvPr id="4" name="TextBox 3">
            <a:extLst>
              <a:ext uri="{FF2B5EF4-FFF2-40B4-BE49-F238E27FC236}">
                <a16:creationId xmlns:a16="http://schemas.microsoft.com/office/drawing/2014/main" id="{1DB8DC00-F3D1-1765-8D94-ABE0957DF3CA}"/>
              </a:ext>
            </a:extLst>
          </p:cNvPr>
          <p:cNvSpPr txBox="1"/>
          <p:nvPr/>
        </p:nvSpPr>
        <p:spPr>
          <a:xfrm>
            <a:off x="7730019" y="5943102"/>
            <a:ext cx="3941064" cy="404856"/>
          </a:xfrm>
          <a:prstGeom prst="rect">
            <a:avLst/>
          </a:prstGeom>
          <a:solidFill>
            <a:srgbClr val="000000">
              <a:alpha val="50000"/>
            </a:srgbClr>
          </a:solidFill>
          <a:ln>
            <a:noFill/>
          </a:ln>
        </p:spPr>
        <p:txBody>
          <a:bodyPr wrap="square" rtlCol="0">
            <a:noAutofit/>
          </a:bodyPr>
          <a:lstStyle/>
          <a:p>
            <a:pPr algn="ctr">
              <a:spcAft>
                <a:spcPts val="600"/>
              </a:spcAft>
            </a:pPr>
            <a:r>
              <a:rPr lang="en-US" sz="1250">
                <a:solidFill>
                  <a:srgbClr val="FFFFFF"/>
                </a:solidFill>
              </a:rPr>
              <a:t>Stated by (</a:t>
            </a:r>
            <a:r>
              <a:rPr lang="en-US" sz="1250" err="1">
                <a:solidFill>
                  <a:srgbClr val="FFFFFF"/>
                </a:solidFill>
              </a:rPr>
              <a:t>estyn</a:t>
            </a:r>
            <a:r>
              <a:rPr lang="en-US" sz="1250">
                <a:solidFill>
                  <a:srgbClr val="FFFFFF"/>
                </a:solidFill>
              </a:rPr>
              <a:t> 2024), (Senedd, 2024), (</a:t>
            </a:r>
            <a:r>
              <a:rPr lang="en-US" sz="1250" err="1">
                <a:solidFill>
                  <a:srgbClr val="FFFFFF"/>
                </a:solidFill>
              </a:rPr>
              <a:t>Gov.wales</a:t>
            </a:r>
            <a:r>
              <a:rPr lang="en-US" sz="1250">
                <a:solidFill>
                  <a:srgbClr val="FFFFFF"/>
                </a:solidFill>
              </a:rPr>
              <a:t> 2024 )</a:t>
            </a:r>
          </a:p>
        </p:txBody>
      </p:sp>
    </p:spTree>
    <p:extLst>
      <p:ext uri="{BB962C8B-B14F-4D97-AF65-F5344CB8AC3E}">
        <p14:creationId xmlns:p14="http://schemas.microsoft.com/office/powerpoint/2010/main" val="333729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298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88FF03-0036-9A6A-2BE6-27BD886942DF}"/>
              </a:ext>
            </a:extLst>
          </p:cNvPr>
          <p:cNvSpPr>
            <a:spLocks noGrp="1"/>
          </p:cNvSpPr>
          <p:nvPr>
            <p:ph idx="1"/>
          </p:nvPr>
        </p:nvSpPr>
        <p:spPr>
          <a:xfrm>
            <a:off x="521208" y="948267"/>
            <a:ext cx="6300216" cy="5397669"/>
          </a:xfrm>
        </p:spPr>
        <p:txBody>
          <a:bodyPr>
            <a:normAutofit fontScale="92500"/>
          </a:bodyPr>
          <a:lstStyle/>
          <a:p>
            <a:pPr>
              <a:lnSpc>
                <a:spcPct val="100000"/>
              </a:lnSpc>
            </a:pPr>
            <a:r>
              <a:rPr lang="en-US" sz="1400" dirty="0"/>
              <a:t>Who supported the issues with and ALN act? </a:t>
            </a:r>
          </a:p>
          <a:p>
            <a:pPr>
              <a:lnSpc>
                <a:spcPct val="100000"/>
              </a:lnSpc>
            </a:pPr>
            <a:r>
              <a:rPr lang="en-US" sz="1400" dirty="0"/>
              <a:t>The Welsh Government has been a great supporter of the ALN Act 2018, recognizing that “the old system of Special Educational Needs (SEN) was outdated, inconsistent, and too often unfair for children with learning needs.” The old SEN system, which had been in operation for more than 30 years, was said to be “fragmented, with different systems and paperwork for different ages and services, which meant there was a risk of delay and unfairness depending on a child's or young person's access through their local councils.” The ALN Act replaced it with “a more modern, combined system for learners from Early Years to Further Education and Training, with a continuous journey for children and young people with learning needs throughout their lives.” The ALN Act was focused on making “everyone's gaze more personalized and flexible, recognizing children's learning needs vary widely,” instead of focusing “on medical conditions." Another key innovation brought by the ALN Act was “new, stronger legal rights provided by Individual Development Plans (IDPs) to set out individually tailored learning support for learners, making it easier to hold councils and schools to account.” However, most teaching practitioners, trade unionists, and representatives from organizations that looked after children with disabilities generally welcomed this reform. This was due to the early identification of need that this reform presented. This was because it would prevent problems from spiraling out of control. In addition, this reform presented a rights-based and inclusive approach. The emphasis was on learner involvement in their own learning. In this regard, most people welcomed this reform. This was because it emphasized learner involvement in decision-making. This was a move in the direction of ensuring that support was more collaborative.</a:t>
            </a:r>
          </a:p>
        </p:txBody>
      </p:sp>
      <p:pic>
        <p:nvPicPr>
          <p:cNvPr id="6" name="Picture 5" descr="Schoolgirl with red backpack">
            <a:extLst>
              <a:ext uri="{FF2B5EF4-FFF2-40B4-BE49-F238E27FC236}">
                <a16:creationId xmlns:a16="http://schemas.microsoft.com/office/drawing/2014/main" id="{E8F27CDA-5257-026D-3264-3B6416A36F46}"/>
              </a:ext>
            </a:extLst>
          </p:cNvPr>
          <p:cNvPicPr>
            <a:picLocks noChangeAspect="1"/>
          </p:cNvPicPr>
          <p:nvPr/>
        </p:nvPicPr>
        <p:blipFill>
          <a:blip r:embed="rId2"/>
          <a:srcRect l="11407" r="41995" b="1"/>
          <a:stretch>
            <a:fillRect/>
          </a:stretch>
        </p:blipFill>
        <p:spPr>
          <a:xfrm>
            <a:off x="7586236" y="508090"/>
            <a:ext cx="4081805" cy="5846990"/>
          </a:xfrm>
          <a:prstGeom prst="rect">
            <a:avLst/>
          </a:prstGeom>
        </p:spPr>
      </p:pic>
      <p:sp>
        <p:nvSpPr>
          <p:cNvPr id="4" name="TextBox 3">
            <a:extLst>
              <a:ext uri="{FF2B5EF4-FFF2-40B4-BE49-F238E27FC236}">
                <a16:creationId xmlns:a16="http://schemas.microsoft.com/office/drawing/2014/main" id="{843F96EF-FB26-C41B-ED7D-858C7CADA981}"/>
              </a:ext>
            </a:extLst>
          </p:cNvPr>
          <p:cNvSpPr txBox="1"/>
          <p:nvPr/>
        </p:nvSpPr>
        <p:spPr>
          <a:xfrm>
            <a:off x="7586236" y="5770381"/>
            <a:ext cx="4081805" cy="584699"/>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Stated by (</a:t>
            </a:r>
            <a:r>
              <a:rPr lang="en-US" sz="1300" err="1">
                <a:solidFill>
                  <a:srgbClr val="FFFFFF"/>
                </a:solidFill>
              </a:rPr>
              <a:t>estyn</a:t>
            </a:r>
            <a:r>
              <a:rPr lang="en-US" sz="1300">
                <a:solidFill>
                  <a:srgbClr val="FFFFFF"/>
                </a:solidFill>
              </a:rPr>
              <a:t> 2024), (Senedd, 2024), (</a:t>
            </a:r>
            <a:r>
              <a:rPr lang="en-US" sz="1300" err="1">
                <a:solidFill>
                  <a:srgbClr val="FFFFFF"/>
                </a:solidFill>
              </a:rPr>
              <a:t>Gov.wales</a:t>
            </a:r>
            <a:r>
              <a:rPr lang="en-US" sz="1300">
                <a:solidFill>
                  <a:srgbClr val="FFFFFF"/>
                </a:solidFill>
              </a:rPr>
              <a:t> 2024 )</a:t>
            </a:r>
          </a:p>
        </p:txBody>
      </p:sp>
    </p:spTree>
    <p:extLst>
      <p:ext uri="{BB962C8B-B14F-4D97-AF65-F5344CB8AC3E}">
        <p14:creationId xmlns:p14="http://schemas.microsoft.com/office/powerpoint/2010/main" val="2255339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High school teacher calling on student in classroom">
            <a:extLst>
              <a:ext uri="{FF2B5EF4-FFF2-40B4-BE49-F238E27FC236}">
                <a16:creationId xmlns:a16="http://schemas.microsoft.com/office/drawing/2014/main" id="{4E059A00-1DD1-83D4-4622-CC16C234B171}"/>
              </a:ext>
            </a:extLst>
          </p:cNvPr>
          <p:cNvPicPr>
            <a:picLocks noChangeAspect="1"/>
          </p:cNvPicPr>
          <p:nvPr/>
        </p:nvPicPr>
        <p:blipFill>
          <a:blip r:embed="rId2"/>
          <a:srcRect r="8031" b="-1"/>
          <a:stretch>
            <a:fillRect/>
          </a:stretch>
        </p:blipFill>
        <p:spPr>
          <a:xfrm>
            <a:off x="517866" y="2299390"/>
            <a:ext cx="5578133" cy="4048568"/>
          </a:xfrm>
          <a:prstGeom prst="rect">
            <a:avLst/>
          </a:prstGeom>
        </p:spPr>
      </p:pic>
      <p:sp>
        <p:nvSpPr>
          <p:cNvPr id="3" name="Content Placeholder 2">
            <a:extLst>
              <a:ext uri="{FF2B5EF4-FFF2-40B4-BE49-F238E27FC236}">
                <a16:creationId xmlns:a16="http://schemas.microsoft.com/office/drawing/2014/main" id="{90AFA145-BD99-C518-B82D-540029739894}"/>
              </a:ext>
            </a:extLst>
          </p:cNvPr>
          <p:cNvSpPr>
            <a:spLocks noGrp="1"/>
          </p:cNvSpPr>
          <p:nvPr>
            <p:ph idx="1"/>
          </p:nvPr>
        </p:nvSpPr>
        <p:spPr>
          <a:xfrm>
            <a:off x="6510528" y="2304288"/>
            <a:ext cx="5157216" cy="4050792"/>
          </a:xfrm>
        </p:spPr>
        <p:txBody>
          <a:bodyPr>
            <a:normAutofit/>
          </a:bodyPr>
          <a:lstStyle/>
          <a:p>
            <a:pPr>
              <a:lnSpc>
                <a:spcPct val="100000"/>
              </a:lnSpc>
            </a:pPr>
            <a:r>
              <a:rPr lang="en-US" sz="1400"/>
              <a:t>Who was against the ALN act?</a:t>
            </a:r>
          </a:p>
          <a:p>
            <a:pPr>
              <a:lnSpc>
                <a:spcPct val="100000"/>
              </a:lnSpc>
            </a:pPr>
            <a:r>
              <a:rPr lang="en-US" sz="1400"/>
              <a:t>Some parents and carers felt that the ALN Act 2018 was making it more difficult for children to gain access to support, raising concerns that children were ‘falling out of provision’ during the move from the previous SEN system to ALN, that there was some inconsistency in the way that local authorities applied the legislation, and that there were delays in assessment and provision. Although education trade unions were overall supportive of the legislation, they were critical of its implementation, repeating concerns about increased workload and administrative demands, the lack of training and resources, and pressure on ALN Coordinators (ALNCos). Some politicians from opposition parties and Senedd Members also expressed concerns, feeling that the legislation was ‘under-resourced’, that local authorities were finding it difficult to meet the statutory requirements, and that some children were ‘going unseen’ within the system.</a:t>
            </a:r>
          </a:p>
          <a:p>
            <a:pPr>
              <a:lnSpc>
                <a:spcPct val="100000"/>
              </a:lnSpc>
            </a:pPr>
            <a:endParaRPr lang="en-US" sz="1400"/>
          </a:p>
        </p:txBody>
      </p:sp>
      <p:sp>
        <p:nvSpPr>
          <p:cNvPr id="4" name="TextBox 3">
            <a:extLst>
              <a:ext uri="{FF2B5EF4-FFF2-40B4-BE49-F238E27FC236}">
                <a16:creationId xmlns:a16="http://schemas.microsoft.com/office/drawing/2014/main" id="{115454F5-3B40-DA76-86FB-D649601451F2}"/>
              </a:ext>
            </a:extLst>
          </p:cNvPr>
          <p:cNvSpPr txBox="1"/>
          <p:nvPr/>
        </p:nvSpPr>
        <p:spPr>
          <a:xfrm>
            <a:off x="517866" y="5943102"/>
            <a:ext cx="5578133" cy="404856"/>
          </a:xfrm>
          <a:prstGeom prst="rect">
            <a:avLst/>
          </a:prstGeom>
          <a:solidFill>
            <a:srgbClr val="000000">
              <a:alpha val="50000"/>
            </a:srgbClr>
          </a:solidFill>
          <a:ln>
            <a:noFill/>
          </a:ln>
        </p:spPr>
        <p:txBody>
          <a:bodyPr wrap="square" rtlCol="0">
            <a:noAutofit/>
          </a:bodyPr>
          <a:lstStyle/>
          <a:p>
            <a:pPr algn="ctr">
              <a:spcAft>
                <a:spcPts val="600"/>
              </a:spcAft>
            </a:pPr>
            <a:r>
              <a:rPr lang="en-US" sz="1250">
                <a:solidFill>
                  <a:srgbClr val="FFFFFF"/>
                </a:solidFill>
              </a:rPr>
              <a:t>Stated by (</a:t>
            </a:r>
            <a:r>
              <a:rPr lang="en-US" sz="1250" err="1">
                <a:solidFill>
                  <a:srgbClr val="FFFFFF"/>
                </a:solidFill>
              </a:rPr>
              <a:t>estyn</a:t>
            </a:r>
            <a:r>
              <a:rPr lang="en-US" sz="1250">
                <a:solidFill>
                  <a:srgbClr val="FFFFFF"/>
                </a:solidFill>
              </a:rPr>
              <a:t> 2024), (Senedd, 2024), (</a:t>
            </a:r>
            <a:r>
              <a:rPr lang="en-US" sz="1250" err="1">
                <a:solidFill>
                  <a:srgbClr val="FFFFFF"/>
                </a:solidFill>
              </a:rPr>
              <a:t>Gov.wales</a:t>
            </a:r>
            <a:r>
              <a:rPr lang="en-US" sz="1250">
                <a:solidFill>
                  <a:srgbClr val="FFFFFF"/>
                </a:solidFill>
              </a:rPr>
              <a:t> 2024 )</a:t>
            </a:r>
          </a:p>
        </p:txBody>
      </p:sp>
    </p:spTree>
    <p:extLst>
      <p:ext uri="{BB962C8B-B14F-4D97-AF65-F5344CB8AC3E}">
        <p14:creationId xmlns:p14="http://schemas.microsoft.com/office/powerpoint/2010/main" val="1348736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Child hands on a globe">
            <a:extLst>
              <a:ext uri="{FF2B5EF4-FFF2-40B4-BE49-F238E27FC236}">
                <a16:creationId xmlns:a16="http://schemas.microsoft.com/office/drawing/2014/main" id="{84F951B4-D8A3-3302-9F5D-48B272BB6235}"/>
              </a:ext>
            </a:extLst>
          </p:cNvPr>
          <p:cNvPicPr>
            <a:picLocks noChangeAspect="1"/>
          </p:cNvPicPr>
          <p:nvPr/>
        </p:nvPicPr>
        <p:blipFill>
          <a:blip r:embed="rId2"/>
          <a:srcRect l="36182" r="14201" b="2"/>
          <a:stretch>
            <a:fillRect/>
          </a:stretch>
        </p:blipFill>
        <p:spPr>
          <a:xfrm>
            <a:off x="517870" y="970928"/>
            <a:ext cx="3996980" cy="5377029"/>
          </a:xfrm>
          <a:prstGeom prst="rect">
            <a:avLst/>
          </a:prstGeom>
        </p:spPr>
      </p:pic>
      <p:sp>
        <p:nvSpPr>
          <p:cNvPr id="3" name="Content Placeholder 2">
            <a:extLst>
              <a:ext uri="{FF2B5EF4-FFF2-40B4-BE49-F238E27FC236}">
                <a16:creationId xmlns:a16="http://schemas.microsoft.com/office/drawing/2014/main" id="{8293B213-3D13-AE1A-114E-C6627AF2EB8C}"/>
              </a:ext>
            </a:extLst>
          </p:cNvPr>
          <p:cNvSpPr>
            <a:spLocks noGrp="1"/>
          </p:cNvSpPr>
          <p:nvPr>
            <p:ph idx="1"/>
          </p:nvPr>
        </p:nvSpPr>
        <p:spPr>
          <a:xfrm>
            <a:off x="4690533" y="1165459"/>
            <a:ext cx="6986355" cy="5180477"/>
          </a:xfrm>
        </p:spPr>
        <p:txBody>
          <a:bodyPr>
            <a:normAutofit fontScale="92500"/>
          </a:bodyPr>
          <a:lstStyle/>
          <a:p>
            <a:pPr>
              <a:lnSpc>
                <a:spcPct val="100000"/>
              </a:lnSpc>
            </a:pPr>
            <a:r>
              <a:rPr lang="en-US" sz="1600" dirty="0"/>
              <a:t>The key advents during the contestation and the ALN act? </a:t>
            </a:r>
          </a:p>
          <a:p>
            <a:pPr>
              <a:lnSpc>
                <a:spcPct val="100000"/>
              </a:lnSpc>
            </a:pPr>
            <a:r>
              <a:rPr lang="en-US" sz="1600" dirty="0"/>
              <a:t>The ALN Act 2018 was contentious throughout its passage and implementation, representing both support for its ideals and worries related to its practicalities. In parliamentary debates during the passage of the Bill (2016-2018), Senedd representatives welcomed ideas related to reform but expressed reservations with regard to funding, staff development, and better integration of educational, health, and social services, demonstrating an early recognition of anticipated challenges to implementation. On its subsequent implementation phase (2021-2024), drawbacks were more observable, including delays related to provision of Individual Development Plans, local anomalies concerning support structures, and parental and school criticisms related to discrepancies between ideal child-focused, right-based provisions within Act philosophy and reality on the ground. Related public petitions and subsequent debates in Senedd highlighted that, although there was support related to ideals for an inclusive, cohesive system by many involved stakeholders, including those related to the Welsh government, educators, and interested groups, there was strong critical commentary by parents and educators concerning the reality of system delivery. Related inspection and review reports further highlighted varying levels of system implementation, related pressures on ALN Coordinators, and related deficiencies in Welsh Medium provision, pressing greater resource inputs, related clarification, and further reform.</a:t>
            </a:r>
          </a:p>
        </p:txBody>
      </p:sp>
      <p:sp>
        <p:nvSpPr>
          <p:cNvPr id="4" name="TextBox 3">
            <a:extLst>
              <a:ext uri="{FF2B5EF4-FFF2-40B4-BE49-F238E27FC236}">
                <a16:creationId xmlns:a16="http://schemas.microsoft.com/office/drawing/2014/main" id="{7A169F11-1E80-C989-7C5B-47BA1F214A1A}"/>
              </a:ext>
            </a:extLst>
          </p:cNvPr>
          <p:cNvSpPr txBox="1"/>
          <p:nvPr/>
        </p:nvSpPr>
        <p:spPr>
          <a:xfrm>
            <a:off x="517870" y="5810255"/>
            <a:ext cx="3996980" cy="537702"/>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Stated by (</a:t>
            </a:r>
            <a:r>
              <a:rPr lang="en-US" sz="1300" err="1">
                <a:solidFill>
                  <a:srgbClr val="FFFFFF"/>
                </a:solidFill>
              </a:rPr>
              <a:t>estyn</a:t>
            </a:r>
            <a:r>
              <a:rPr lang="en-US" sz="1300">
                <a:solidFill>
                  <a:srgbClr val="FFFFFF"/>
                </a:solidFill>
              </a:rPr>
              <a:t> 2024), (Senedd, 2024), (</a:t>
            </a:r>
            <a:r>
              <a:rPr lang="en-US" sz="1300" err="1">
                <a:solidFill>
                  <a:srgbClr val="FFFFFF"/>
                </a:solidFill>
              </a:rPr>
              <a:t>Gov.wales</a:t>
            </a:r>
            <a:r>
              <a:rPr lang="en-US" sz="1300">
                <a:solidFill>
                  <a:srgbClr val="FFFFFF"/>
                </a:solidFill>
              </a:rPr>
              <a:t> 2024 )</a:t>
            </a:r>
          </a:p>
        </p:txBody>
      </p:sp>
    </p:spTree>
    <p:extLst>
      <p:ext uri="{BB962C8B-B14F-4D97-AF65-F5344CB8AC3E}">
        <p14:creationId xmlns:p14="http://schemas.microsoft.com/office/powerpoint/2010/main" val="1152661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269B3BBA-A175-B6FC-D55E-099F5C4F9B01}"/>
              </a:ext>
            </a:extLst>
          </p:cNvPr>
          <p:cNvSpPr>
            <a:spLocks noGrp="1"/>
          </p:cNvSpPr>
          <p:nvPr>
            <p:ph type="title"/>
          </p:nvPr>
        </p:nvSpPr>
        <p:spPr>
          <a:xfrm>
            <a:off x="521208" y="978408"/>
            <a:ext cx="4754880" cy="1463040"/>
          </a:xfrm>
        </p:spPr>
        <p:txBody>
          <a:bodyPr>
            <a:normAutofit/>
          </a:bodyPr>
          <a:lstStyle/>
          <a:p>
            <a:r>
              <a:rPr lang="en-US" dirty="0"/>
              <a:t>Why is the ALN act important?</a:t>
            </a:r>
          </a:p>
        </p:txBody>
      </p:sp>
      <p:sp>
        <p:nvSpPr>
          <p:cNvPr id="12" name="Rectangle 11">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11F7667C-BEE2-10F8-FD51-8B139AA8FD87}"/>
              </a:ext>
            </a:extLst>
          </p:cNvPr>
          <p:cNvSpPr>
            <a:spLocks noGrp="1"/>
          </p:cNvSpPr>
          <p:nvPr>
            <p:ph idx="1"/>
          </p:nvPr>
        </p:nvSpPr>
        <p:spPr>
          <a:xfrm>
            <a:off x="521208" y="2578608"/>
            <a:ext cx="4672584" cy="3767328"/>
          </a:xfrm>
        </p:spPr>
        <p:txBody>
          <a:bodyPr>
            <a:normAutofit/>
          </a:bodyPr>
          <a:lstStyle/>
          <a:p>
            <a:pPr>
              <a:lnSpc>
                <a:spcPct val="100000"/>
              </a:lnSpc>
            </a:pPr>
            <a:r>
              <a:rPr lang="en-US" sz="1300"/>
              <a:t>The significance of the ALN Act 2018 lies in the fact that it brought about a major change in the manner in which children and young people with additional learning needs are supported in Wales. It has been one of the major achievements of this Act that it takes a learner-centered and collaborative approach and involves children and parents in decision-making and takes their views and priorities into account. Another significant aspect of this Act has been the establishment of a cohesive system that embraces learners from the early years through to further education and training. It also ensures that the system takes a positive and proactive approach to providing help for learners at different levels of education. but also proving another aspect of this Act has been that of providing Individual Development Plans (IDPs) and ensuring that schools and local authorities have legal responsibilities to provide the necessary learning support.</a:t>
            </a:r>
          </a:p>
          <a:p>
            <a:pPr>
              <a:lnSpc>
                <a:spcPct val="100000"/>
              </a:lnSpc>
            </a:pPr>
            <a:endParaRPr lang="en-US" sz="1300"/>
          </a:p>
        </p:txBody>
      </p:sp>
      <p:pic>
        <p:nvPicPr>
          <p:cNvPr id="5" name="Picture 4" descr="Children using computer">
            <a:extLst>
              <a:ext uri="{FF2B5EF4-FFF2-40B4-BE49-F238E27FC236}">
                <a16:creationId xmlns:a16="http://schemas.microsoft.com/office/drawing/2014/main" id="{FC74353C-B2D9-0FB2-9C8F-E24A6B1EACB1}"/>
              </a:ext>
            </a:extLst>
          </p:cNvPr>
          <p:cNvPicPr>
            <a:picLocks noChangeAspect="1"/>
          </p:cNvPicPr>
          <p:nvPr/>
        </p:nvPicPr>
        <p:blipFill>
          <a:blip r:embed="rId2"/>
          <a:srcRect l="34817" r="1" b="1"/>
          <a:stretch>
            <a:fillRect/>
          </a:stretch>
        </p:blipFill>
        <p:spPr>
          <a:xfrm>
            <a:off x="5958018" y="508090"/>
            <a:ext cx="5709726" cy="5846989"/>
          </a:xfrm>
          <a:prstGeom prst="rect">
            <a:avLst/>
          </a:prstGeom>
        </p:spPr>
      </p:pic>
    </p:spTree>
    <p:extLst>
      <p:ext uri="{BB962C8B-B14F-4D97-AF65-F5344CB8AC3E}">
        <p14:creationId xmlns:p14="http://schemas.microsoft.com/office/powerpoint/2010/main" val="856924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1B008F08-2CA3-6B1C-F8F5-BE609CC76BBE}"/>
              </a:ext>
            </a:extLst>
          </p:cNvPr>
          <p:cNvSpPr>
            <a:spLocks noGrp="1"/>
          </p:cNvSpPr>
          <p:nvPr>
            <p:ph type="title"/>
          </p:nvPr>
        </p:nvSpPr>
        <p:spPr>
          <a:xfrm>
            <a:off x="521208" y="978408"/>
            <a:ext cx="4352544" cy="2148840"/>
          </a:xfrm>
        </p:spPr>
        <p:txBody>
          <a:bodyPr>
            <a:normAutofit/>
          </a:bodyPr>
          <a:lstStyle/>
          <a:p>
            <a:pPr>
              <a:lnSpc>
                <a:spcPct val="90000"/>
              </a:lnSpc>
            </a:pPr>
            <a:r>
              <a:rPr lang="en-US" sz="3700"/>
              <a:t>What have I found out about the ALN act (</a:t>
            </a:r>
            <a:r>
              <a:rPr lang="en-US" sz="3700" err="1"/>
              <a:t>wales</a:t>
            </a:r>
            <a:r>
              <a:rPr lang="en-US" sz="3700"/>
              <a:t>) 2018</a:t>
            </a:r>
          </a:p>
        </p:txBody>
      </p:sp>
      <p:sp>
        <p:nvSpPr>
          <p:cNvPr id="12" name="Freeform: Shape 11">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5" name="Picture 4" descr="Toy plastic numbers">
            <a:extLst>
              <a:ext uri="{FF2B5EF4-FFF2-40B4-BE49-F238E27FC236}">
                <a16:creationId xmlns:a16="http://schemas.microsoft.com/office/drawing/2014/main" id="{DFC92552-51A3-B6BD-690F-FF0F67A8C8EA}"/>
              </a:ext>
            </a:extLst>
          </p:cNvPr>
          <p:cNvPicPr>
            <a:picLocks noChangeAspect="1"/>
          </p:cNvPicPr>
          <p:nvPr/>
        </p:nvPicPr>
        <p:blipFill>
          <a:blip r:embed="rId2"/>
          <a:srcRect r="317" b="-1"/>
          <a:stretch>
            <a:fillRect/>
          </a:stretch>
        </p:blipFill>
        <p:spPr>
          <a:xfrm>
            <a:off x="517869" y="3428999"/>
            <a:ext cx="4356135" cy="2917009"/>
          </a:xfrm>
          <a:prstGeom prst="rect">
            <a:avLst/>
          </a:prstGeom>
        </p:spPr>
      </p:pic>
      <p:sp>
        <p:nvSpPr>
          <p:cNvPr id="3" name="Content Placeholder 2">
            <a:extLst>
              <a:ext uri="{FF2B5EF4-FFF2-40B4-BE49-F238E27FC236}">
                <a16:creationId xmlns:a16="http://schemas.microsoft.com/office/drawing/2014/main" id="{E813BC81-D536-E1F5-262C-62DCB7182389}"/>
              </a:ext>
            </a:extLst>
          </p:cNvPr>
          <p:cNvSpPr>
            <a:spLocks noGrp="1"/>
          </p:cNvSpPr>
          <p:nvPr>
            <p:ph idx="1"/>
          </p:nvPr>
        </p:nvSpPr>
        <p:spPr>
          <a:xfrm>
            <a:off x="5504688" y="978408"/>
            <a:ext cx="6163056" cy="5394960"/>
          </a:xfrm>
        </p:spPr>
        <p:txBody>
          <a:bodyPr>
            <a:normAutofit/>
          </a:bodyPr>
          <a:lstStyle/>
          <a:p>
            <a:pPr>
              <a:lnSpc>
                <a:spcPct val="100000"/>
              </a:lnSpc>
            </a:pPr>
            <a:r>
              <a:rPr lang="en-US" sz="1300"/>
              <a:t>The Additional Learning Needs and Education Tribunal Wales Act 2018 replaced the outdated Special Educational Needs system with a single, unified, and learner-centered approach to viewing the needs of children and young people from 0 to 25 years. It introduced the term "Additional Learning Needs" and statutory Individual Development Plans, which outline the needs and necessary support for each learner. The Act adopts a child-centered and collaborative approach, providing learners and parents with an enhanced voice in decision-making, guaranteeing continuity across education stages, ensuring greater legal accountability, facilitating early intervention, and enhancing the coordination between education, health, and social services.</a:t>
            </a:r>
          </a:p>
          <a:p>
            <a:pPr>
              <a:lnSpc>
                <a:spcPct val="100000"/>
              </a:lnSpc>
            </a:pPr>
            <a:r>
              <a:rPr lang="en-US" sz="1300"/>
              <a:t>The Welsh Government, educators, trade unions, and other advocacy groups supported the Act because of its inclusive, rights-based approach; emphasis on early identification of needs; and focus on learner and family involvement. IDPs were considered a critical mechanism for accountability towards schools and local authorities.</a:t>
            </a:r>
          </a:p>
          <a:p>
            <a:pPr>
              <a:lnSpc>
                <a:spcPct val="100000"/>
              </a:lnSpc>
            </a:pPr>
            <a:r>
              <a:rPr lang="en-US" sz="1300"/>
              <a:t>However, difficulties arose during its implementation. Access, loss of provision for some apprentices, loss of provision during the move from SEN to ALN, and delays in assessment and IDPs were some of the difficulties encountered, according to parents and carers. Local authorities showed discrepancies in implementing the law, with some using "universal provision” improperly, while there were personnel shortages in the Welsh medium schools. Some of the problems cited include pressure related to training and workload, while politicians expressed concerns about underfunding and "missing” beneficiaries. Notwithstanding, the ALN Act is monumental in its effort to achieve an effective and equal system for supported learning for the people of Wales.</a:t>
            </a:r>
          </a:p>
          <a:p>
            <a:pPr>
              <a:lnSpc>
                <a:spcPct val="100000"/>
              </a:lnSpc>
            </a:pPr>
            <a:endParaRPr lang="en-US" sz="1300"/>
          </a:p>
        </p:txBody>
      </p:sp>
    </p:spTree>
    <p:extLst>
      <p:ext uri="{BB962C8B-B14F-4D97-AF65-F5344CB8AC3E}">
        <p14:creationId xmlns:p14="http://schemas.microsoft.com/office/powerpoint/2010/main" val="3042652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4F39751-3493-9A9D-DE3C-DC2E07BA4D7F}"/>
              </a:ext>
            </a:extLst>
          </p:cNvPr>
          <p:cNvSpPr>
            <a:spLocks noGrp="1"/>
          </p:cNvSpPr>
          <p:nvPr>
            <p:ph type="title"/>
          </p:nvPr>
        </p:nvSpPr>
        <p:spPr>
          <a:xfrm>
            <a:off x="521208" y="978408"/>
            <a:ext cx="4352544" cy="2148840"/>
          </a:xfrm>
        </p:spPr>
        <p:txBody>
          <a:bodyPr>
            <a:normAutofit/>
          </a:bodyPr>
          <a:lstStyle/>
          <a:p>
            <a:r>
              <a:rPr lang="en-US" dirty="0"/>
              <a:t>What is the 1992 education (schools) act </a:t>
            </a:r>
          </a:p>
        </p:txBody>
      </p:sp>
      <p:sp>
        <p:nvSpPr>
          <p:cNvPr id="12" name="Freeform: Shape 11">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5" name="Picture 4" descr="Top view of books formed into a circle">
            <a:extLst>
              <a:ext uri="{FF2B5EF4-FFF2-40B4-BE49-F238E27FC236}">
                <a16:creationId xmlns:a16="http://schemas.microsoft.com/office/drawing/2014/main" id="{AD47C8FE-ABF1-431E-D9DE-B647D9F99F62}"/>
              </a:ext>
            </a:extLst>
          </p:cNvPr>
          <p:cNvPicPr>
            <a:picLocks noChangeAspect="1"/>
          </p:cNvPicPr>
          <p:nvPr/>
        </p:nvPicPr>
        <p:blipFill>
          <a:blip r:embed="rId2"/>
          <a:srcRect l="318" r="-1" b="-1"/>
          <a:stretch>
            <a:fillRect/>
          </a:stretch>
        </p:blipFill>
        <p:spPr>
          <a:xfrm>
            <a:off x="517869" y="3428999"/>
            <a:ext cx="4356135" cy="2917009"/>
          </a:xfrm>
          <a:prstGeom prst="rect">
            <a:avLst/>
          </a:prstGeom>
        </p:spPr>
      </p:pic>
      <p:sp>
        <p:nvSpPr>
          <p:cNvPr id="3" name="Content Placeholder 2">
            <a:extLst>
              <a:ext uri="{FF2B5EF4-FFF2-40B4-BE49-F238E27FC236}">
                <a16:creationId xmlns:a16="http://schemas.microsoft.com/office/drawing/2014/main" id="{708BD0BC-504F-1C98-B823-3E7D16F44D8F}"/>
              </a:ext>
            </a:extLst>
          </p:cNvPr>
          <p:cNvSpPr>
            <a:spLocks noGrp="1"/>
          </p:cNvSpPr>
          <p:nvPr>
            <p:ph idx="1"/>
          </p:nvPr>
        </p:nvSpPr>
        <p:spPr>
          <a:xfrm>
            <a:off x="5504688" y="978408"/>
            <a:ext cx="6163056" cy="5394960"/>
          </a:xfrm>
        </p:spPr>
        <p:txBody>
          <a:bodyPr>
            <a:normAutofit/>
          </a:bodyPr>
          <a:lstStyle/>
          <a:p>
            <a:pPr>
              <a:lnSpc>
                <a:spcPct val="100000"/>
              </a:lnSpc>
            </a:pPr>
            <a:r>
              <a:rPr lang="en-US" dirty="0"/>
              <a:t>The Education (Schools) Act 1992 was a major education reform in the UK aimed at improving the quality and accountability of schools in England and Wales. This Act introduced a legal framework for regular, autonomous inspections within all state schools, which led to the formation of the Office for Standards in Education, commonly known as Ofsted, that was charged with the central responsibility for assessing the quality of education. The Act ensured that schools maintained a publication of performance information such as examination results, which enabled parents to use this information for informed choices related to the education of children. The Act granted the Chief Inspector the legal mandate to carry out inspections, evaluate the quality of teaching staff and management, as well as monitor adherence to national education standards. Furthermore, inspectors were required to submit their reports to parliament, which guaranteed that the government was informed.</a:t>
            </a:r>
            <a:endParaRPr lang="en-US"/>
          </a:p>
        </p:txBody>
      </p:sp>
    </p:spTree>
    <p:extLst>
      <p:ext uri="{BB962C8B-B14F-4D97-AF65-F5344CB8AC3E}">
        <p14:creationId xmlns:p14="http://schemas.microsoft.com/office/powerpoint/2010/main" val="1058225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0BD6D6-4442-A9E1-F423-780152BD499C}"/>
              </a:ext>
            </a:extLst>
          </p:cNvPr>
          <p:cNvSpPr>
            <a:spLocks noGrp="1"/>
          </p:cNvSpPr>
          <p:nvPr>
            <p:ph type="title"/>
          </p:nvPr>
        </p:nvSpPr>
        <p:spPr>
          <a:xfrm>
            <a:off x="521208" y="978408"/>
            <a:ext cx="11155680" cy="1115568"/>
          </a:xfrm>
        </p:spPr>
        <p:txBody>
          <a:bodyPr>
            <a:normAutofit/>
          </a:bodyPr>
          <a:lstStyle/>
          <a:p>
            <a:pPr>
              <a:lnSpc>
                <a:spcPct val="90000"/>
              </a:lnSpc>
            </a:pPr>
            <a:r>
              <a:rPr lang="en-US" sz="3700"/>
              <a:t>Why did choose the 1992 education (schools) act </a:t>
            </a:r>
          </a:p>
        </p:txBody>
      </p:sp>
      <p:sp>
        <p:nvSpPr>
          <p:cNvPr id="12" name="Freeform: Shape 11">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92DD7DF-DE5F-8A9A-5A5B-E8FABC30187D}"/>
              </a:ext>
            </a:extLst>
          </p:cNvPr>
          <p:cNvSpPr>
            <a:spLocks noGrp="1"/>
          </p:cNvSpPr>
          <p:nvPr>
            <p:ph idx="1"/>
          </p:nvPr>
        </p:nvSpPr>
        <p:spPr>
          <a:xfrm>
            <a:off x="521208" y="2304288"/>
            <a:ext cx="6821424" cy="4050792"/>
          </a:xfrm>
        </p:spPr>
        <p:txBody>
          <a:bodyPr>
            <a:normAutofit/>
          </a:bodyPr>
          <a:lstStyle/>
          <a:p>
            <a:pPr>
              <a:lnSpc>
                <a:spcPct val="100000"/>
              </a:lnSpc>
            </a:pPr>
            <a:r>
              <a:rPr lang="en-US" dirty="0"/>
              <a:t>The reason for choosing to examine the Education (Schools) Act of 1992 is that this statute marked the most crucial step in school accountability/quality assurance traceable in the history of the UK. This legislation introduced the concept of systematic, independent inspection through the founding of Ofsted. The historical significance of this legislation enables me to examine how legislation can affect schooling directly. Through the examination of the legislation of the Act of 1992, I can examine how the foundation of school accountability was established and the role of school inspections in improving schooling. The legislation enables me to examine the development of school accountability through school inspections from the foundation up to date to understand the current development of schooling in England/Wales.</a:t>
            </a:r>
            <a:endParaRPr lang="en-US"/>
          </a:p>
        </p:txBody>
      </p:sp>
      <p:pic>
        <p:nvPicPr>
          <p:cNvPr id="5" name="Picture 4" descr="Toys at a table">
            <a:extLst>
              <a:ext uri="{FF2B5EF4-FFF2-40B4-BE49-F238E27FC236}">
                <a16:creationId xmlns:a16="http://schemas.microsoft.com/office/drawing/2014/main" id="{F54D727D-5901-A829-D468-7A4ED9043C09}"/>
              </a:ext>
            </a:extLst>
          </p:cNvPr>
          <p:cNvPicPr>
            <a:picLocks noChangeAspect="1"/>
          </p:cNvPicPr>
          <p:nvPr/>
        </p:nvPicPr>
        <p:blipFill>
          <a:blip r:embed="rId2"/>
          <a:srcRect l="8398" r="21760" b="3"/>
          <a:stretch>
            <a:fillRect/>
          </a:stretch>
        </p:blipFill>
        <p:spPr>
          <a:xfrm>
            <a:off x="7730019" y="2299390"/>
            <a:ext cx="3941064" cy="4048568"/>
          </a:xfrm>
          <a:prstGeom prst="rect">
            <a:avLst/>
          </a:prstGeom>
        </p:spPr>
      </p:pic>
    </p:spTree>
    <p:extLst>
      <p:ext uri="{BB962C8B-B14F-4D97-AF65-F5344CB8AC3E}">
        <p14:creationId xmlns:p14="http://schemas.microsoft.com/office/powerpoint/2010/main" val="4083535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C32CD27-7027-AB2B-38F1-71C08EB84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00F360-7553-CBFC-749E-C3B8412DF170}"/>
              </a:ext>
            </a:extLst>
          </p:cNvPr>
          <p:cNvSpPr>
            <a:spLocks noGrp="1"/>
          </p:cNvSpPr>
          <p:nvPr>
            <p:ph type="title"/>
          </p:nvPr>
        </p:nvSpPr>
        <p:spPr>
          <a:xfrm>
            <a:off x="5431536" y="978408"/>
            <a:ext cx="6236208" cy="1463040"/>
          </a:xfrm>
        </p:spPr>
        <p:txBody>
          <a:bodyPr>
            <a:normAutofit/>
          </a:bodyPr>
          <a:lstStyle/>
          <a:p>
            <a:pPr>
              <a:lnSpc>
                <a:spcPct val="90000"/>
              </a:lnSpc>
            </a:pPr>
            <a:r>
              <a:rPr lang="en-US" sz="3400"/>
              <a:t>Why was the 1992 education (schools) act contested? </a:t>
            </a:r>
          </a:p>
        </p:txBody>
      </p:sp>
      <p:pic>
        <p:nvPicPr>
          <p:cNvPr id="5" name="Picture 4" descr="Objects in a shelf">
            <a:extLst>
              <a:ext uri="{FF2B5EF4-FFF2-40B4-BE49-F238E27FC236}">
                <a16:creationId xmlns:a16="http://schemas.microsoft.com/office/drawing/2014/main" id="{3E39A505-D69C-B290-F486-BDA3067C44C7}"/>
              </a:ext>
            </a:extLst>
          </p:cNvPr>
          <p:cNvPicPr>
            <a:picLocks noChangeAspect="1"/>
          </p:cNvPicPr>
          <p:nvPr/>
        </p:nvPicPr>
        <p:blipFill>
          <a:blip r:embed="rId2"/>
          <a:srcRect l="34312" r="17416" b="1"/>
          <a:stretch>
            <a:fillRect/>
          </a:stretch>
        </p:blipFill>
        <p:spPr>
          <a:xfrm>
            <a:off x="517869" y="508091"/>
            <a:ext cx="4221911" cy="5837918"/>
          </a:xfrm>
          <a:prstGeom prst="rect">
            <a:avLst/>
          </a:prstGeom>
        </p:spPr>
      </p:pic>
      <p:sp>
        <p:nvSpPr>
          <p:cNvPr id="12" name="Freeform: Shape 11">
            <a:extLst>
              <a:ext uri="{FF2B5EF4-FFF2-40B4-BE49-F238E27FC236}">
                <a16:creationId xmlns:a16="http://schemas.microsoft.com/office/drawing/2014/main" id="{C6DD38CD-CFFE-4ABA-3DC8-01ED90559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CDFB5D3-7668-C4D8-3F13-0925936A0A62}"/>
              </a:ext>
            </a:extLst>
          </p:cNvPr>
          <p:cNvSpPr>
            <a:spLocks noGrp="1"/>
          </p:cNvSpPr>
          <p:nvPr>
            <p:ph idx="1"/>
          </p:nvPr>
        </p:nvSpPr>
        <p:spPr>
          <a:xfrm>
            <a:off x="5431536" y="2578608"/>
            <a:ext cx="6236208" cy="3767328"/>
          </a:xfrm>
        </p:spPr>
        <p:txBody>
          <a:bodyPr>
            <a:normAutofit/>
          </a:bodyPr>
          <a:lstStyle/>
          <a:p>
            <a:pPr>
              <a:lnSpc>
                <a:spcPct val="100000"/>
              </a:lnSpc>
            </a:pPr>
            <a:r>
              <a:rPr lang="en-GB" sz="1300" b="0" i="0" u="none" strike="noStrike">
                <a:effectLst/>
                <a:latin typeface="-webkit-standard"/>
              </a:rPr>
              <a:t>The 1992 Education (Schools) Act faced considerable controversy due to its centralizing and market-oriented reforms, which many critics saw as undermining traditional local oversight. The creation of Ofsted as an independent, centralized inspectorate was perceived as a deliberate move to reduce the influence of local authorities and the previously collaborative Her Majesty’s Inspectorate (HMI), shifting power to the national level. The Act also permitted the use of privatized, commercial inspection teams, sparking concerns that inspections could prioritize speed and cost-efficiency over thorough evaluation, potentially compromising educational quality. Additionally, the introduction of “league tables” through mandatory publication of school performance data and inspection reports was intended to foster competition and inform parental choice, but critics argued this system disproportionately disadvantaged schools in poorer areas and encouraged teaching to the test rather than holistic education. Finally, the Act significantly expanded the Secretary of State’s powers to intervene in “failing” schools, allowing direct government action that bypassed local democratic accountability and heightened concerns about central control. Together, these measures generated debate about fairness, equity, and the balance of power between central government, local authorities, and schools.</a:t>
            </a:r>
            <a:endParaRPr lang="en-US" sz="1300"/>
          </a:p>
        </p:txBody>
      </p:sp>
    </p:spTree>
    <p:extLst>
      <p:ext uri="{BB962C8B-B14F-4D97-AF65-F5344CB8AC3E}">
        <p14:creationId xmlns:p14="http://schemas.microsoft.com/office/powerpoint/2010/main" val="1538185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Bunch of coloured pencils">
            <a:extLst>
              <a:ext uri="{FF2B5EF4-FFF2-40B4-BE49-F238E27FC236}">
                <a16:creationId xmlns:a16="http://schemas.microsoft.com/office/drawing/2014/main" id="{48E05DF9-7A48-41D9-FF05-7BB5191FCB23}"/>
              </a:ext>
            </a:extLst>
          </p:cNvPr>
          <p:cNvPicPr>
            <a:picLocks noChangeAspect="1"/>
          </p:cNvPicPr>
          <p:nvPr/>
        </p:nvPicPr>
        <p:blipFill>
          <a:blip r:embed="rId2"/>
          <a:srcRect l="18962" r="31792" b="2"/>
          <a:stretch>
            <a:fillRect/>
          </a:stretch>
        </p:blipFill>
        <p:spPr>
          <a:xfrm>
            <a:off x="517870" y="970928"/>
            <a:ext cx="3996980" cy="5377029"/>
          </a:xfrm>
          <a:prstGeom prst="rect">
            <a:avLst/>
          </a:prstGeom>
        </p:spPr>
      </p:pic>
      <p:sp>
        <p:nvSpPr>
          <p:cNvPr id="3" name="Content Placeholder 2">
            <a:extLst>
              <a:ext uri="{FF2B5EF4-FFF2-40B4-BE49-F238E27FC236}">
                <a16:creationId xmlns:a16="http://schemas.microsoft.com/office/drawing/2014/main" id="{2E2543CE-EA6E-3236-3B53-3D226E9F9554}"/>
              </a:ext>
            </a:extLst>
          </p:cNvPr>
          <p:cNvSpPr>
            <a:spLocks noGrp="1"/>
          </p:cNvSpPr>
          <p:nvPr>
            <p:ph idx="1"/>
          </p:nvPr>
        </p:nvSpPr>
        <p:spPr>
          <a:xfrm>
            <a:off x="5138928" y="806648"/>
            <a:ext cx="6537960" cy="5539288"/>
          </a:xfrm>
        </p:spPr>
        <p:txBody>
          <a:bodyPr>
            <a:normAutofit lnSpcReduction="10000"/>
          </a:bodyPr>
          <a:lstStyle/>
          <a:p>
            <a:pPr>
              <a:lnSpc>
                <a:spcPct val="100000"/>
              </a:lnSpc>
            </a:pPr>
            <a:r>
              <a:rPr lang="en-US"/>
              <a:t>Who supported the issues with 1992 education (schools) act?</a:t>
            </a:r>
          </a:p>
          <a:p>
            <a:pPr>
              <a:lnSpc>
                <a:spcPct val="100000"/>
              </a:lnSpc>
            </a:pPr>
            <a:endParaRPr lang="en-US"/>
          </a:p>
          <a:p>
            <a:pPr>
              <a:lnSpc>
                <a:spcPct val="100000"/>
              </a:lnSpc>
            </a:pPr>
            <a:r>
              <a:rPr lang="en-US"/>
              <a:t>The Conservative government under John Major actively supported the Education (Schools) Act 1992 as a means of enhancing accountability, driving up educational standards, and weakening those it perceived as “progressive” educationists and left-leaning local authorities resistant to the realities of centralized control. Influenced by market-driven policy advisors, the government favored a “consumer-oriented” education system in which parents acted as knowing consumers, choosing schools on the basis of published performance data and inspection reports. This was aimed at generating competition between and among schools to raise teaching quality and overall standards. By linking accountability to transparent data and independent inspections through Ofsted, the government not only pursued the aim of driving up standards but also shifted control from local authorities to central government-an outcome fully congruent with Conservative instincts on the need for efficiency, choice, and managerialist oversight in public services.</a:t>
            </a:r>
          </a:p>
        </p:txBody>
      </p:sp>
    </p:spTree>
    <p:extLst>
      <p:ext uri="{BB962C8B-B14F-4D97-AF65-F5344CB8AC3E}">
        <p14:creationId xmlns:p14="http://schemas.microsoft.com/office/powerpoint/2010/main" val="18744939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C32CD27-7027-AB2B-38F1-71C08EB84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Cluster of books">
            <a:extLst>
              <a:ext uri="{FF2B5EF4-FFF2-40B4-BE49-F238E27FC236}">
                <a16:creationId xmlns:a16="http://schemas.microsoft.com/office/drawing/2014/main" id="{EA4BD6D2-9871-B6A3-47AC-5CB66C5756CD}"/>
              </a:ext>
            </a:extLst>
          </p:cNvPr>
          <p:cNvPicPr>
            <a:picLocks noChangeAspect="1"/>
          </p:cNvPicPr>
          <p:nvPr/>
        </p:nvPicPr>
        <p:blipFill>
          <a:blip r:embed="rId2"/>
          <a:srcRect l="27935" r="26504" b="-1"/>
          <a:stretch>
            <a:fillRect/>
          </a:stretch>
        </p:blipFill>
        <p:spPr>
          <a:xfrm>
            <a:off x="517869" y="508091"/>
            <a:ext cx="4221911" cy="5837918"/>
          </a:xfrm>
          <a:prstGeom prst="rect">
            <a:avLst/>
          </a:prstGeom>
        </p:spPr>
      </p:pic>
      <p:sp>
        <p:nvSpPr>
          <p:cNvPr id="12" name="Freeform: Shape 11">
            <a:extLst>
              <a:ext uri="{FF2B5EF4-FFF2-40B4-BE49-F238E27FC236}">
                <a16:creationId xmlns:a16="http://schemas.microsoft.com/office/drawing/2014/main" id="{C6DD38CD-CFFE-4ABA-3DC8-01ED90559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18F6F5B-4DE0-C5AE-486E-E2720275E54E}"/>
              </a:ext>
            </a:extLst>
          </p:cNvPr>
          <p:cNvSpPr>
            <a:spLocks noGrp="1"/>
          </p:cNvSpPr>
          <p:nvPr>
            <p:ph idx="1"/>
          </p:nvPr>
        </p:nvSpPr>
        <p:spPr>
          <a:xfrm>
            <a:off x="5431536" y="880533"/>
            <a:ext cx="6236208" cy="5465403"/>
          </a:xfrm>
        </p:spPr>
        <p:txBody>
          <a:bodyPr>
            <a:normAutofit lnSpcReduction="10000"/>
          </a:bodyPr>
          <a:lstStyle/>
          <a:p>
            <a:pPr>
              <a:lnSpc>
                <a:spcPct val="100000"/>
              </a:lnSpc>
            </a:pPr>
            <a:r>
              <a:rPr lang="en-US" sz="1600" dirty="0"/>
              <a:t>Who was against the 1992 education (schools) act?</a:t>
            </a:r>
          </a:p>
          <a:p>
            <a:pPr>
              <a:lnSpc>
                <a:spcPct val="100000"/>
              </a:lnSpc>
            </a:pPr>
            <a:r>
              <a:rPr lang="en-US" sz="1600" dirty="0"/>
              <a:t>Teachers’ unions, especially the National Union of Teachers (NUT), strongly opposed the Education (Schools) Act 1992, terming it a punitive and high-pressure environment that promoted the creation of a culture of fear within learning institutions. They argued that this emphasis on the outcome of school inspections and performance tables promoted the culture of learning to the test, rather than facilitating learning and promoting holistic development, while simultaneously placing an oversized administrative burden that took away much-needed time and resources for teachers from devoting time to learning in the classroom. Local Education Authorities (LEAs) were opposed to the Education Act since it threatened the conventional role of LEAs in the oversight of schools, contending that the new policy of centralizing inspection ignored the local understanding of local contexts, specific needs, and various levels of contexts of local learning communities. Critics, who included educational researchers and progressive teachers, opposed the Act for its emphasis on raw performance data and league tables, informing that this approach ignored the impact of socio-economic variables such as poverty, deprivation, and language difficulties, which greatly impacted academic achievement and performance of students.</a:t>
            </a:r>
          </a:p>
          <a:p>
            <a:pPr>
              <a:lnSpc>
                <a:spcPct val="100000"/>
              </a:lnSpc>
            </a:pPr>
            <a:endParaRPr lang="en-US" sz="1100" dirty="0"/>
          </a:p>
        </p:txBody>
      </p:sp>
    </p:spTree>
    <p:extLst>
      <p:ext uri="{BB962C8B-B14F-4D97-AF65-F5344CB8AC3E}">
        <p14:creationId xmlns:p14="http://schemas.microsoft.com/office/powerpoint/2010/main" val="35908509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ssorted school supplies">
            <a:extLst>
              <a:ext uri="{FF2B5EF4-FFF2-40B4-BE49-F238E27FC236}">
                <a16:creationId xmlns:a16="http://schemas.microsoft.com/office/drawing/2014/main" id="{19DED51C-ADDC-330C-A663-035DDD9832C0}"/>
              </a:ext>
            </a:extLst>
          </p:cNvPr>
          <p:cNvPicPr>
            <a:picLocks noChangeAspect="1"/>
          </p:cNvPicPr>
          <p:nvPr/>
        </p:nvPicPr>
        <p:blipFill>
          <a:blip r:embed="rId2"/>
          <a:srcRect l="16516" r="33866" b="2"/>
          <a:stretch>
            <a:fillRect/>
          </a:stretch>
        </p:blipFill>
        <p:spPr>
          <a:xfrm>
            <a:off x="517870" y="970928"/>
            <a:ext cx="3996980" cy="5377029"/>
          </a:xfrm>
          <a:prstGeom prst="rect">
            <a:avLst/>
          </a:prstGeom>
        </p:spPr>
      </p:pic>
      <p:sp>
        <p:nvSpPr>
          <p:cNvPr id="3" name="Content Placeholder 2">
            <a:extLst>
              <a:ext uri="{FF2B5EF4-FFF2-40B4-BE49-F238E27FC236}">
                <a16:creationId xmlns:a16="http://schemas.microsoft.com/office/drawing/2014/main" id="{2CE04CDA-CB36-1012-8380-C415226FA726}"/>
              </a:ext>
            </a:extLst>
          </p:cNvPr>
          <p:cNvSpPr>
            <a:spLocks noGrp="1"/>
          </p:cNvSpPr>
          <p:nvPr>
            <p:ph idx="1"/>
          </p:nvPr>
        </p:nvSpPr>
        <p:spPr>
          <a:xfrm>
            <a:off x="5138928" y="1165459"/>
            <a:ext cx="6537960" cy="5180477"/>
          </a:xfrm>
        </p:spPr>
        <p:txBody>
          <a:bodyPr>
            <a:normAutofit/>
          </a:bodyPr>
          <a:lstStyle/>
          <a:p>
            <a:pPr>
              <a:lnSpc>
                <a:spcPct val="100000"/>
              </a:lnSpc>
            </a:pPr>
            <a:r>
              <a:rPr lang="en-US" sz="1600" dirty="0"/>
              <a:t>What were the key advents?</a:t>
            </a:r>
          </a:p>
          <a:p>
            <a:pPr>
              <a:lnSpc>
                <a:spcPct val="100000"/>
              </a:lnSpc>
            </a:pPr>
            <a:r>
              <a:rPr lang="en-US" sz="1600" dirty="0"/>
              <a:t>The Education (Schools) Act 1992 was introduced during a period that was called the “Great Debate” relating to accountability within schools, including the central government agenda for education. Historically, the Act can be associated with a speech by Callaghan in 1976 in Ruskin, which promoted a focus on education reform to raise educational standards, reviewing education reform, but drawing too, prior to this, in 1988, upon the previous education reform acts, which introduced the national curriculum, a national program for educational assessment, as well as parental freedom of educator selection. These acts came together with the publication of the white paper, “Choice and Diversity,” that championed the establishment of a league table among schools, advertising a drive for excellence within schools, represented within the 1992 election by the Conservative Party. However, initial inspections within education were widely criticized, with initial publications associated with the newly appointed Ofsted being criticized for copying much material, associated with similar inspections, with limited regard for schools within disadvantaged areas.</a:t>
            </a:r>
          </a:p>
        </p:txBody>
      </p:sp>
    </p:spTree>
    <p:extLst>
      <p:ext uri="{BB962C8B-B14F-4D97-AF65-F5344CB8AC3E}">
        <p14:creationId xmlns:p14="http://schemas.microsoft.com/office/powerpoint/2010/main" val="5811110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9D88F6-6B10-13DC-17B8-68521637B511}"/>
              </a:ext>
            </a:extLst>
          </p:cNvPr>
          <p:cNvSpPr>
            <a:spLocks noGrp="1"/>
          </p:cNvSpPr>
          <p:nvPr>
            <p:ph type="title"/>
          </p:nvPr>
        </p:nvSpPr>
        <p:spPr>
          <a:xfrm>
            <a:off x="521208" y="978408"/>
            <a:ext cx="11155680" cy="1115568"/>
          </a:xfrm>
        </p:spPr>
        <p:txBody>
          <a:bodyPr>
            <a:normAutofit fontScale="90000"/>
          </a:bodyPr>
          <a:lstStyle/>
          <a:p>
            <a:pPr>
              <a:lnSpc>
                <a:spcPct val="90000"/>
              </a:lnSpc>
            </a:pPr>
            <a:r>
              <a:rPr lang="en-US" sz="3700"/>
              <a:t>Why is the 1992 education (schools) act important? </a:t>
            </a:r>
          </a:p>
        </p:txBody>
      </p:sp>
      <p:sp>
        <p:nvSpPr>
          <p:cNvPr id="12" name="Freeform: Shape 11">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29A525E-717B-9DC4-6A83-8C9B910A2B71}"/>
              </a:ext>
            </a:extLst>
          </p:cNvPr>
          <p:cNvSpPr>
            <a:spLocks noGrp="1"/>
          </p:cNvSpPr>
          <p:nvPr>
            <p:ph idx="1"/>
          </p:nvPr>
        </p:nvSpPr>
        <p:spPr>
          <a:xfrm>
            <a:off x="521208" y="2304288"/>
            <a:ext cx="6821424" cy="4050792"/>
          </a:xfrm>
        </p:spPr>
        <p:txBody>
          <a:bodyPr>
            <a:normAutofit/>
          </a:bodyPr>
          <a:lstStyle/>
          <a:p>
            <a:pPr>
              <a:lnSpc>
                <a:spcPct val="100000"/>
              </a:lnSpc>
            </a:pPr>
            <a:r>
              <a:rPr lang="en-US" sz="1400"/>
              <a:t>The Education (Schools) Act of 1992 represented a major educational reform and laid the cornerstone of the current account and responsibility system for English and Welsh schools. One of its major focuses was the establishment of the Office for Standards in Education (Ofsted), which was responsible for subjecting schools to periodic and independent inspections every four years to arrive at an objective evaluation of class performance and school administration. This Act markedly promoted the transparency of educational standards and made publicly accessible the results of such inspections and school performance in standardized tests to help parents make informed choices concerning their children’s educational future. Additionally, schools had to develop improvement and ‘action’ plans for schools as a result of such inspections and make annual progress reports available to parents. Thus, this piece of educational legislations promoted a culture of continuous evaluation and improvement. This Act standardized school inspection through the use of a nationwide inspection criteria and made significant contributions to better educational standards across English and Welsh schools. Notably, this act shifted focus from being locally administered to being under the vigilance of the center and thus initiated a performance-based approach that underlines account and responsibility.</a:t>
            </a:r>
          </a:p>
        </p:txBody>
      </p:sp>
      <p:pic>
        <p:nvPicPr>
          <p:cNvPr id="5" name="Picture 4" descr="Children at school">
            <a:extLst>
              <a:ext uri="{FF2B5EF4-FFF2-40B4-BE49-F238E27FC236}">
                <a16:creationId xmlns:a16="http://schemas.microsoft.com/office/drawing/2014/main" id="{5A0075A4-2846-5BEA-448B-5FA172C8A5D6}"/>
              </a:ext>
            </a:extLst>
          </p:cNvPr>
          <p:cNvPicPr>
            <a:picLocks noChangeAspect="1"/>
          </p:cNvPicPr>
          <p:nvPr/>
        </p:nvPicPr>
        <p:blipFill>
          <a:blip r:embed="rId2"/>
          <a:srcRect l="35023" r="-1" b="-1"/>
          <a:stretch>
            <a:fillRect/>
          </a:stretch>
        </p:blipFill>
        <p:spPr>
          <a:xfrm>
            <a:off x="7730019" y="2299390"/>
            <a:ext cx="3941064" cy="4048568"/>
          </a:xfrm>
          <a:prstGeom prst="rect">
            <a:avLst/>
          </a:prstGeom>
        </p:spPr>
      </p:pic>
    </p:spTree>
    <p:extLst>
      <p:ext uri="{BB962C8B-B14F-4D97-AF65-F5344CB8AC3E}">
        <p14:creationId xmlns:p14="http://schemas.microsoft.com/office/powerpoint/2010/main" val="38861095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FED020-3311-D8F2-3AAE-B28DA6CE09F4}"/>
              </a:ext>
            </a:extLst>
          </p:cNvPr>
          <p:cNvSpPr>
            <a:spLocks noGrp="1"/>
          </p:cNvSpPr>
          <p:nvPr>
            <p:ph type="title"/>
          </p:nvPr>
        </p:nvSpPr>
        <p:spPr>
          <a:xfrm>
            <a:off x="521208" y="978408"/>
            <a:ext cx="5020056" cy="1664208"/>
          </a:xfrm>
        </p:spPr>
        <p:txBody>
          <a:bodyPr>
            <a:normAutofit/>
          </a:bodyPr>
          <a:lstStyle/>
          <a:p>
            <a:pPr>
              <a:lnSpc>
                <a:spcPct val="90000"/>
              </a:lnSpc>
            </a:pPr>
            <a:r>
              <a:rPr lang="en-US" sz="3400"/>
              <a:t>What have I found out about the 1992 education (schools) act </a:t>
            </a:r>
          </a:p>
        </p:txBody>
      </p:sp>
      <p:sp>
        <p:nvSpPr>
          <p:cNvPr id="16" name="Rectangle 15">
            <a:extLst>
              <a:ext uri="{FF2B5EF4-FFF2-40B4-BE49-F238E27FC236}">
                <a16:creationId xmlns:a16="http://schemas.microsoft.com/office/drawing/2014/main" id="{B3367C65-B72C-202E-98A7-9B20F8F2F5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7" y="508090"/>
            <a:ext cx="502005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4" name="Rectangle 13">
            <a:extLst>
              <a:ext uri="{FF2B5EF4-FFF2-40B4-BE49-F238E27FC236}">
                <a16:creationId xmlns:a16="http://schemas.microsoft.com/office/drawing/2014/main" id="{AE558C32-DE71-E6B3-A032-D3EA9CB0F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6463" y="611650"/>
            <a:ext cx="550468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5" name="Picture 4" descr="Different numbers in 3D">
            <a:extLst>
              <a:ext uri="{FF2B5EF4-FFF2-40B4-BE49-F238E27FC236}">
                <a16:creationId xmlns:a16="http://schemas.microsoft.com/office/drawing/2014/main" id="{4A15ADC3-01CD-D3E0-B4A2-7AD900C027EA}"/>
              </a:ext>
            </a:extLst>
          </p:cNvPr>
          <p:cNvPicPr>
            <a:picLocks noChangeAspect="1"/>
          </p:cNvPicPr>
          <p:nvPr/>
        </p:nvPicPr>
        <p:blipFill>
          <a:blip r:embed="rId2"/>
          <a:srcRect l="13520" r="6061" b="2"/>
          <a:stretch>
            <a:fillRect/>
          </a:stretch>
        </p:blipFill>
        <p:spPr>
          <a:xfrm>
            <a:off x="517867" y="2834640"/>
            <a:ext cx="5020056" cy="3511296"/>
          </a:xfrm>
          <a:prstGeom prst="rect">
            <a:avLst/>
          </a:prstGeom>
        </p:spPr>
      </p:pic>
      <p:sp>
        <p:nvSpPr>
          <p:cNvPr id="3" name="Content Placeholder 2">
            <a:extLst>
              <a:ext uri="{FF2B5EF4-FFF2-40B4-BE49-F238E27FC236}">
                <a16:creationId xmlns:a16="http://schemas.microsoft.com/office/drawing/2014/main" id="{01608533-363D-5068-A5AB-955B779BF166}"/>
              </a:ext>
            </a:extLst>
          </p:cNvPr>
          <p:cNvSpPr>
            <a:spLocks noGrp="1"/>
          </p:cNvSpPr>
          <p:nvPr>
            <p:ph idx="1"/>
          </p:nvPr>
        </p:nvSpPr>
        <p:spPr>
          <a:xfrm>
            <a:off x="6163056" y="978408"/>
            <a:ext cx="5504688" cy="5367528"/>
          </a:xfrm>
        </p:spPr>
        <p:txBody>
          <a:bodyPr>
            <a:normAutofit/>
          </a:bodyPr>
          <a:lstStyle/>
          <a:p>
            <a:pPr>
              <a:lnSpc>
                <a:spcPct val="100000"/>
              </a:lnSpc>
            </a:pPr>
            <a:r>
              <a:rPr lang="en-US" sz="1500"/>
              <a:t>The Education (Schools) Act 1992 legislation was a major educational reform in the UK that laid the groundwork for the current system of educational accountability in England and Wales. It established Ofsted to carry out systematic, autonomous inspections of schools that are now a regular feature. It also ensured that schools make public their results and plans for improvement that are now published by the government in a system known as league tables. It was a legislation that was championed by the Conservative government of John Major in order to make schools more accountable while promoting competition. It was opposed fiercely by educational unions as well as local educational authorities who claimed that it had induced a high-pressure environment that emphasized results over learning itself while overlooking local needs and ignoring issues of socio-economic inequality. It was a legislation that came against the backdrop of educational reforms that started in 1976 through a speech known as the Ruskin speech given by Callaghan that was followed by the **Education Reform Act of 1988**. It was at the center of the “Great Debate” concerning educational centralization versus standards and parental choice.</a:t>
            </a:r>
          </a:p>
        </p:txBody>
      </p:sp>
    </p:spTree>
    <p:extLst>
      <p:ext uri="{BB962C8B-B14F-4D97-AF65-F5344CB8AC3E}">
        <p14:creationId xmlns:p14="http://schemas.microsoft.com/office/powerpoint/2010/main" val="21091626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B50A5-361E-4112-9E41-1F7CADC70712}"/>
              </a:ext>
            </a:extLst>
          </p:cNvPr>
          <p:cNvSpPr>
            <a:spLocks noGrp="1"/>
          </p:cNvSpPr>
          <p:nvPr>
            <p:ph type="title"/>
          </p:nvPr>
        </p:nvSpPr>
        <p:spPr/>
        <p:txBody>
          <a:bodyPr/>
          <a:lstStyle/>
          <a:p>
            <a:r>
              <a:rPr lang="en-US" dirty="0"/>
              <a:t>References – ALN act (</a:t>
            </a:r>
            <a:r>
              <a:rPr lang="en-US" dirty="0" err="1"/>
              <a:t>wales</a:t>
            </a:r>
            <a:r>
              <a:rPr lang="en-US" dirty="0"/>
              <a:t>) 2018 </a:t>
            </a:r>
          </a:p>
        </p:txBody>
      </p:sp>
      <p:sp>
        <p:nvSpPr>
          <p:cNvPr id="3" name="Content Placeholder 2">
            <a:extLst>
              <a:ext uri="{FF2B5EF4-FFF2-40B4-BE49-F238E27FC236}">
                <a16:creationId xmlns:a16="http://schemas.microsoft.com/office/drawing/2014/main" id="{6528C120-FACD-0978-5326-8B2B8B2E274F}"/>
              </a:ext>
            </a:extLst>
          </p:cNvPr>
          <p:cNvSpPr>
            <a:spLocks noGrp="1"/>
          </p:cNvSpPr>
          <p:nvPr>
            <p:ph idx="1"/>
          </p:nvPr>
        </p:nvSpPr>
        <p:spPr>
          <a:xfrm>
            <a:off x="521208" y="1913467"/>
            <a:ext cx="11155680" cy="4432469"/>
          </a:xfrm>
        </p:spPr>
        <p:txBody>
          <a:bodyPr>
            <a:normAutofit fontScale="70000" lnSpcReduction="20000"/>
          </a:bodyPr>
          <a:lstStyle/>
          <a:p>
            <a:r>
              <a:rPr lang="en-US" dirty="0"/>
              <a:t>Senedd (2024), checking in on the reforms, available on: </a:t>
            </a:r>
            <a:r>
              <a:rPr lang="en-US" dirty="0">
                <a:hlinkClick r:id="rId2"/>
              </a:rPr>
              <a:t>https://research.senedd.wales/research-articles/additional-learning-needs-senedd-to-debate-a-need-for-more-reform/#:~:text=As%20well%20as%20visiting%20schools,to%20bring%20about%20a%20correction</a:t>
            </a:r>
            <a:r>
              <a:rPr lang="en-US" dirty="0"/>
              <a:t>. ( </a:t>
            </a:r>
            <a:r>
              <a:rPr lang="en-US" dirty="0" err="1"/>
              <a:t>aceesed</a:t>
            </a:r>
            <a:r>
              <a:rPr lang="en-US" dirty="0"/>
              <a:t> on 18</a:t>
            </a:r>
            <a:r>
              <a:rPr lang="en-US" baseline="30000" dirty="0"/>
              <a:t>th</a:t>
            </a:r>
            <a:r>
              <a:rPr lang="en-US" dirty="0"/>
              <a:t>  January 2026) </a:t>
            </a:r>
          </a:p>
          <a:p>
            <a:r>
              <a:rPr lang="en-US" dirty="0"/>
              <a:t>Neath and port talbot council, (no date) about the additional learning needs, available on </a:t>
            </a:r>
            <a:r>
              <a:rPr lang="en-US" dirty="0">
                <a:hlinkClick r:id="rId3"/>
              </a:rPr>
              <a:t>https://www.npt.gov.uk/schools-and-learning/inclusion-and-additional-learning-needs-aln/about-the-additional-learning-needs-aln-system/#:~:text=The%20ALN%20system%20means%20that,information%20more%20easily%20than%20before</a:t>
            </a:r>
            <a:r>
              <a:rPr lang="en-US" dirty="0"/>
              <a:t> (Accessed on 15th January 2026) </a:t>
            </a:r>
          </a:p>
          <a:p>
            <a:r>
              <a:rPr lang="en-US" dirty="0" err="1"/>
              <a:t>Estyn</a:t>
            </a:r>
            <a:r>
              <a:rPr lang="en-US" dirty="0"/>
              <a:t> (2024), </a:t>
            </a:r>
            <a:r>
              <a:rPr lang="en-US" dirty="0" err="1"/>
              <a:t>Estyn</a:t>
            </a:r>
            <a:r>
              <a:rPr lang="en-US" dirty="0"/>
              <a:t> highlights progress and challenges in implementing Additional Learning Needs reform in Wales, available on: </a:t>
            </a:r>
            <a:r>
              <a:rPr lang="en-US" dirty="0">
                <a:hlinkClick r:id="rId4"/>
              </a:rPr>
              <a:t>https://estyn.gov.wales/news/estyn-highlights-progress-and-challenges-in-implementing-additional-learning-needs-reform-in-wales/#:~:text=However%2C%20it%20also%20points%20to,to%20recruitment%20and%20resource%20challenges</a:t>
            </a:r>
            <a:r>
              <a:rPr lang="en-US" dirty="0"/>
              <a:t> ( accessed on 2</a:t>
            </a:r>
            <a:r>
              <a:rPr lang="en-US" baseline="30000" dirty="0"/>
              <a:t>nd</a:t>
            </a:r>
            <a:r>
              <a:rPr lang="en-US" dirty="0"/>
              <a:t>  January 2026) </a:t>
            </a:r>
          </a:p>
          <a:p>
            <a:r>
              <a:rPr lang="en-US" dirty="0"/>
              <a:t>Welsh </a:t>
            </a:r>
            <a:r>
              <a:rPr lang="en-US" dirty="0" err="1"/>
              <a:t>Govement</a:t>
            </a:r>
            <a:r>
              <a:rPr lang="en-US" dirty="0"/>
              <a:t>, (2024), Progress of schools, settings and local authorities in supporting pupils with additional learning needs: government </a:t>
            </a:r>
            <a:r>
              <a:rPr lang="en-US" dirty="0" err="1"/>
              <a:t>reponse</a:t>
            </a:r>
            <a:r>
              <a:rPr lang="en-US" dirty="0"/>
              <a:t> available on: </a:t>
            </a:r>
            <a:r>
              <a:rPr lang="en-US" dirty="0">
                <a:hlinkClick r:id="rId5"/>
              </a:rPr>
              <a:t>https://www.gov.wales/progress-schools-settings-and-local-authorities-supporting-pupils-additional-learning-needs-html#:~:text=Most%20schools%20and%20local%20authorities,medium%20standardised%20assessments%20and%20resources</a:t>
            </a:r>
            <a:r>
              <a:rPr lang="en-US" dirty="0"/>
              <a:t>. (accessed on 14</a:t>
            </a:r>
            <a:r>
              <a:rPr lang="en-US" baseline="30000" dirty="0"/>
              <a:t>th</a:t>
            </a:r>
            <a:r>
              <a:rPr lang="en-US" dirty="0"/>
              <a:t> January 2026) </a:t>
            </a:r>
          </a:p>
          <a:p>
            <a:r>
              <a:rPr lang="en-US" dirty="0"/>
              <a:t>Welsh </a:t>
            </a:r>
            <a:r>
              <a:rPr lang="en-US" dirty="0" err="1"/>
              <a:t>govemnet</a:t>
            </a:r>
            <a:r>
              <a:rPr lang="en-US" dirty="0"/>
              <a:t>, (2024) </a:t>
            </a:r>
            <a:r>
              <a:rPr lang="en-US" dirty="0" err="1"/>
              <a:t>summariy</a:t>
            </a:r>
            <a:r>
              <a:rPr lang="en-US" dirty="0"/>
              <a:t> of main findings, available on: </a:t>
            </a:r>
            <a:r>
              <a:rPr lang="en-US" dirty="0">
                <a:hlinkClick r:id="rId5"/>
              </a:rPr>
              <a:t>https://www.gov.wales/progress-schools-settings-and-local-authorities-supporting-pupils-additional-learning-needs-html#:~:text=Most%20schools%20and%20local%20authorities,medium%20standardised%20assessments%20and%20resources</a:t>
            </a:r>
            <a:r>
              <a:rPr lang="en-US" dirty="0"/>
              <a:t> (accessed on 16</a:t>
            </a:r>
            <a:r>
              <a:rPr lang="en-US" baseline="30000" dirty="0"/>
              <a:t>th</a:t>
            </a:r>
            <a:r>
              <a:rPr lang="en-US" dirty="0"/>
              <a:t> January 2026)</a:t>
            </a:r>
          </a:p>
          <a:p>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https://journal.uwp.co.uk/wje/article/id/593/#:~:text=Abstract,procedures%20at%20a%20future%20date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r>
              <a:rPr lang="en-US" dirty="0"/>
              <a:t>Ai </a:t>
            </a:r>
            <a:r>
              <a:rPr lang="en-US" dirty="0" err="1"/>
              <a:t>decloration</a:t>
            </a:r>
            <a:r>
              <a:rPr lang="en-US" dirty="0"/>
              <a:t> link : ask ross </a:t>
            </a:r>
          </a:p>
          <a:p>
            <a:endParaRPr lang="en-US" dirty="0"/>
          </a:p>
        </p:txBody>
      </p:sp>
    </p:spTree>
    <p:extLst>
      <p:ext uri="{BB962C8B-B14F-4D97-AF65-F5344CB8AC3E}">
        <p14:creationId xmlns:p14="http://schemas.microsoft.com/office/powerpoint/2010/main" val="38123773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ABAAB-6428-9BF1-A2D2-832348A7C96A}"/>
              </a:ext>
            </a:extLst>
          </p:cNvPr>
          <p:cNvSpPr>
            <a:spLocks noGrp="1"/>
          </p:cNvSpPr>
          <p:nvPr>
            <p:ph type="title"/>
          </p:nvPr>
        </p:nvSpPr>
        <p:spPr/>
        <p:txBody>
          <a:bodyPr/>
          <a:lstStyle/>
          <a:p>
            <a:r>
              <a:rPr lang="en-US" dirty="0"/>
              <a:t>Reference – 1992 education (schools) act </a:t>
            </a:r>
          </a:p>
        </p:txBody>
      </p:sp>
      <p:sp>
        <p:nvSpPr>
          <p:cNvPr id="3" name="Content Placeholder 2">
            <a:extLst>
              <a:ext uri="{FF2B5EF4-FFF2-40B4-BE49-F238E27FC236}">
                <a16:creationId xmlns:a16="http://schemas.microsoft.com/office/drawing/2014/main" id="{57D78314-302E-D924-55F8-CBB35ACA656F}"/>
              </a:ext>
            </a:extLst>
          </p:cNvPr>
          <p:cNvSpPr>
            <a:spLocks noGrp="1"/>
          </p:cNvSpPr>
          <p:nvPr>
            <p:ph idx="1"/>
          </p:nvPr>
        </p:nvSpPr>
        <p:spPr>
          <a:xfrm>
            <a:off x="521208" y="1725283"/>
            <a:ext cx="11155680" cy="4620653"/>
          </a:xfrm>
        </p:spPr>
        <p:txBody>
          <a:bodyPr>
            <a:normAutofit fontScale="92500" lnSpcReduction="10000"/>
          </a:bodyPr>
          <a:lstStyle/>
          <a:p>
            <a:r>
              <a:rPr lang="en-US" dirty="0" err="1"/>
              <a:t>Education.uk.org</a:t>
            </a:r>
            <a:r>
              <a:rPr lang="en-US" dirty="0"/>
              <a:t>, </a:t>
            </a:r>
            <a:r>
              <a:rPr lang="en-US" dirty="0">
                <a:hlinkClick r:id="rId2"/>
              </a:rPr>
              <a:t>https://www.education-uk.org/documents/official-papers/1992-wp-choice-and-diversity.html</a:t>
            </a:r>
            <a:r>
              <a:rPr lang="en-US" dirty="0"/>
              <a:t> (accessed on 2nd January 2026) </a:t>
            </a:r>
          </a:p>
          <a:p>
            <a:endParaRPr lang="en-US" dirty="0"/>
          </a:p>
          <a:p>
            <a:r>
              <a:rPr lang="en-US" dirty="0"/>
              <a:t>Lexis Nexis, (no date) education school act, available at: </a:t>
            </a:r>
            <a:r>
              <a:rPr lang="en-US" dirty="0">
                <a:hlinkClick r:id="rId3"/>
              </a:rPr>
              <a:t>https://www.lexisnexis.co.uk/legal/legislation/uk-parliament-acts/education-schools-act-1992-c38#:~:text=Education%20(Schools)%20Act%201992%20(,in%20the%20UK%20school%20system</a:t>
            </a:r>
            <a:r>
              <a:rPr lang="en-US" dirty="0"/>
              <a:t>. (accessed on 13</a:t>
            </a:r>
            <a:r>
              <a:rPr lang="en-US" baseline="30000" dirty="0"/>
              <a:t>th</a:t>
            </a:r>
            <a:r>
              <a:rPr lang="en-US" dirty="0"/>
              <a:t> January 2026) </a:t>
            </a:r>
          </a:p>
          <a:p>
            <a:r>
              <a:rPr lang="en-US" dirty="0" err="1"/>
              <a:t>Legislation.gov.uk</a:t>
            </a:r>
            <a:r>
              <a:rPr lang="en-US" dirty="0"/>
              <a:t> (1992) education schools act, available at: </a:t>
            </a:r>
            <a:r>
              <a:rPr lang="en-US" dirty="0">
                <a:hlinkClick r:id="rId4"/>
              </a:rPr>
              <a:t>https://www.legislation.gov.uk/ukpga/1992/38/contents#:~:text=The%20Education%20(Schools)%20Act%201992%20includes%20the,financial%20provisions%2C%20short%20title%2C%20commencement%2C%20and%20extent</a:t>
            </a:r>
            <a:r>
              <a:rPr lang="en-US" dirty="0"/>
              <a:t> (accessed on 31 </a:t>
            </a:r>
            <a:r>
              <a:rPr lang="en-US" dirty="0" err="1"/>
              <a:t>decemeber</a:t>
            </a:r>
            <a:r>
              <a:rPr lang="en-US" dirty="0"/>
              <a:t> 2025) </a:t>
            </a:r>
          </a:p>
          <a:p>
            <a:r>
              <a:rPr lang="en-US" dirty="0" err="1"/>
              <a:t>Parliament.uk</a:t>
            </a:r>
            <a:r>
              <a:rPr lang="en-US" dirty="0"/>
              <a:t> (2010), the role of </a:t>
            </a:r>
            <a:r>
              <a:rPr lang="en-US" dirty="0" err="1"/>
              <a:t>ofsted</a:t>
            </a:r>
            <a:r>
              <a:rPr lang="en-US" dirty="0"/>
              <a:t>, available at: </a:t>
            </a:r>
            <a:r>
              <a:rPr lang="en-US" dirty="0">
                <a:hlinkClick r:id="rId5"/>
              </a:rPr>
              <a:t>https://publications.parliament.uk/pa/cm201011/cmselect/cmeduc/writev/ofsted/101.htm#:~:text=5.,for%20example%2C%20regulating%20Children's%20Services</a:t>
            </a:r>
            <a:r>
              <a:rPr lang="en-US" dirty="0"/>
              <a:t>. (accessed on 12</a:t>
            </a:r>
            <a:r>
              <a:rPr lang="en-US" baseline="30000" dirty="0"/>
              <a:t>th</a:t>
            </a:r>
            <a:r>
              <a:rPr lang="en-US" dirty="0"/>
              <a:t> January 2026) </a:t>
            </a:r>
          </a:p>
          <a:p>
            <a:r>
              <a:rPr lang="en-US" dirty="0"/>
              <a:t>Ai </a:t>
            </a:r>
            <a:r>
              <a:rPr lang="en-US" dirty="0" err="1"/>
              <a:t>decloration</a:t>
            </a:r>
            <a:r>
              <a:rPr lang="en-US" dirty="0"/>
              <a:t> link :  ask ross </a:t>
            </a:r>
          </a:p>
        </p:txBody>
      </p:sp>
    </p:spTree>
    <p:extLst>
      <p:ext uri="{BB962C8B-B14F-4D97-AF65-F5344CB8AC3E}">
        <p14:creationId xmlns:p14="http://schemas.microsoft.com/office/powerpoint/2010/main" val="2570170304"/>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Frame</Template>
  <TotalTime>381</TotalTime>
  <Words>3970</Words>
  <Application>Microsoft Macintosh PowerPoint</Application>
  <PresentationFormat>Widescreen</PresentationFormat>
  <Paragraphs>61</Paragraphs>
  <Slides>20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-webkit-standard</vt:lpstr>
      <vt:lpstr>Aptos</vt:lpstr>
      <vt:lpstr>Arial</vt:lpstr>
      <vt:lpstr>Bierstadt</vt:lpstr>
      <vt:lpstr>Google Sans</vt:lpstr>
      <vt:lpstr>GestaltVTI</vt:lpstr>
      <vt:lpstr>The ALN Act (Wales) 2018 and the 1992 Education act </vt:lpstr>
      <vt:lpstr>What is the ALN act (Wales) 2018? </vt:lpstr>
      <vt:lpstr>PowerPoint Presentation</vt:lpstr>
      <vt:lpstr>Why did I choose the ALN act (Wales) 2018 </vt:lpstr>
      <vt:lpstr>Why is the ALN act contested? </vt:lpstr>
      <vt:lpstr>PowerPoint Presentation</vt:lpstr>
      <vt:lpstr>PowerPoint Presentation</vt:lpstr>
      <vt:lpstr>PowerPoint Presentation</vt:lpstr>
      <vt:lpstr>Why is the ALN act important?</vt:lpstr>
      <vt:lpstr>What have I found out about the ALN act (wales) 2018</vt:lpstr>
      <vt:lpstr>What is the 1992 education (schools) act </vt:lpstr>
      <vt:lpstr>Why did choose the 1992 education (schools) act </vt:lpstr>
      <vt:lpstr>Why was the 1992 education (schools) act contested? </vt:lpstr>
      <vt:lpstr>PowerPoint Presentation</vt:lpstr>
      <vt:lpstr>PowerPoint Presentation</vt:lpstr>
      <vt:lpstr>PowerPoint Presentation</vt:lpstr>
      <vt:lpstr>Why is the 1992 education (schools) act important? </vt:lpstr>
      <vt:lpstr>What have I found out about the 1992 education (schools) act </vt:lpstr>
      <vt:lpstr>References – ALN act (wales) 2018 </vt:lpstr>
      <vt:lpstr>Reference – 1992 education (schools) act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Paige Griffiths (2500653)</dc:creator>
  <cp:lastModifiedBy>Paige Griffiths (2500653)</cp:lastModifiedBy>
  <cp:revision>1</cp:revision>
  <dcterms:created xsi:type="dcterms:W3CDTF">2026-01-18T17:36:26Z</dcterms:created>
  <dcterms:modified xsi:type="dcterms:W3CDTF">2026-01-18T23:58:23Z</dcterms:modified>
</cp:coreProperties>
</file>