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handoutMasterIdLst>
    <p:handoutMasterId r:id="rId20"/>
  </p:handoutMasterIdLst>
  <p:sldIdLst>
    <p:sldId id="256" r:id="rId2"/>
    <p:sldId id="265" r:id="rId3"/>
    <p:sldId id="257" r:id="rId4"/>
    <p:sldId id="260" r:id="rId5"/>
    <p:sldId id="258" r:id="rId6"/>
    <p:sldId id="273" r:id="rId7"/>
    <p:sldId id="261" r:id="rId8"/>
    <p:sldId id="262" r:id="rId9"/>
    <p:sldId id="266" r:id="rId10"/>
    <p:sldId id="267" r:id="rId11"/>
    <p:sldId id="268" r:id="rId12"/>
    <p:sldId id="270" r:id="rId13"/>
    <p:sldId id="271" r:id="rId14"/>
    <p:sldId id="272" r:id="rId15"/>
    <p:sldId id="263" r:id="rId16"/>
    <p:sldId id="274" r:id="rId17"/>
    <p:sldId id="276" r:id="rId18"/>
    <p:sldId id="275"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34"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F2DA36BA-45BF-402C-A296-E80517B25104}" type="datetimeFigureOut">
              <a:rPr lang="en-US" smtClean="0"/>
              <a:t>5/14/2016</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2DE64D34-91FC-4CB6-9225-6F61D3D17C5B}" type="slidenum">
              <a:rPr lang="en-US" smtClean="0"/>
              <a:t>‹#›</a:t>
            </a:fld>
            <a:endParaRPr lang="en-US"/>
          </a:p>
        </p:txBody>
      </p:sp>
    </p:spTree>
    <p:extLst>
      <p:ext uri="{BB962C8B-B14F-4D97-AF65-F5344CB8AC3E}">
        <p14:creationId xmlns:p14="http://schemas.microsoft.com/office/powerpoint/2010/main" val="265407164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A0B67C7-775E-49F9-A91C-BA512A7DC0DF}"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4259504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A0B67C7-775E-49F9-A91C-BA512A7DC0DF}"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468948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0B67C7-775E-49F9-A91C-BA512A7DC0DF}"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1438582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A0B67C7-775E-49F9-A91C-BA512A7DC0DF}" type="datetimeFigureOut">
              <a:rPr lang="en-US" smtClean="0"/>
              <a:t>5/14/2016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775303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A0B67C7-775E-49F9-A91C-BA512A7DC0DF}" type="datetimeFigureOut">
              <a:rPr lang="en-US" smtClean="0"/>
              <a:t>5/14/2016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222694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A0B67C7-775E-49F9-A91C-BA512A7DC0DF}" type="datetimeFigureOut">
              <a:rPr lang="en-US" smtClean="0"/>
              <a:t>5/14/2016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1200898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0B67C7-775E-49F9-A91C-BA512A7DC0DF}" type="datetimeFigureOut">
              <a:rPr lang="en-US" smtClean="0"/>
              <a:t>5/14/2016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398411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0B67C7-775E-49F9-A91C-BA512A7DC0DF}" type="datetimeFigureOut">
              <a:rPr lang="en-US" smtClean="0"/>
              <a:t>5/14/2016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1525219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0B67C7-775E-49F9-A91C-BA512A7DC0DF}" type="datetimeFigureOut">
              <a:rPr lang="en-US" smtClean="0"/>
              <a:t>5/14/2016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1805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0B67C7-775E-49F9-A91C-BA512A7DC0DF}"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1914742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0B67C7-775E-49F9-A91C-BA512A7DC0DF}"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AD77E7-7E72-4610-9EB3-F86791A81B89}"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74235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0B67C7-775E-49F9-A91C-BA512A7DC0DF}"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6728890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0B67C7-775E-49F9-A91C-BA512A7DC0DF}"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AD77E7-7E72-4610-9EB3-F86791A81B89}"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05161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0B67C7-775E-49F9-A91C-BA512A7DC0DF}"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23142715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A0B67C7-775E-49F9-A91C-BA512A7DC0DF}"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1518584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A0B67C7-775E-49F9-A91C-BA512A7DC0DF}"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AD77E7-7E72-4610-9EB3-F86791A81B89}" type="slidenum">
              <a:rPr lang="en-US" smtClean="0"/>
              <a:t>‹#›</a:t>
            </a:fld>
            <a:endParaRPr lang="en-US"/>
          </a:p>
        </p:txBody>
      </p:sp>
    </p:spTree>
    <p:extLst>
      <p:ext uri="{BB962C8B-B14F-4D97-AF65-F5344CB8AC3E}">
        <p14:creationId xmlns:p14="http://schemas.microsoft.com/office/powerpoint/2010/main" val="1852026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A0B67C7-775E-49F9-A91C-BA512A7DC0DF}" type="datetimeFigureOut">
              <a:rPr lang="en-US" smtClean="0"/>
              <a:t>5/14/2016</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5FAD77E7-7E72-4610-9EB3-F86791A81B89}" type="slidenum">
              <a:rPr lang="en-US" smtClean="0"/>
              <a:t>‹#›</a:t>
            </a:fld>
            <a:endParaRPr lang="en-US"/>
          </a:p>
        </p:txBody>
      </p:sp>
    </p:spTree>
    <p:extLst>
      <p:ext uri="{BB962C8B-B14F-4D97-AF65-F5344CB8AC3E}">
        <p14:creationId xmlns:p14="http://schemas.microsoft.com/office/powerpoint/2010/main" val="105968931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Promoting Sustainable </a:t>
            </a:r>
            <a:r>
              <a:rPr lang="en-GB" dirty="0" smtClean="0"/>
              <a:t>Communities</a:t>
            </a:r>
            <a:endParaRPr lang="en-US" dirty="0"/>
          </a:p>
        </p:txBody>
      </p:sp>
      <p:sp>
        <p:nvSpPr>
          <p:cNvPr id="3" name="Subtitle 2"/>
          <p:cNvSpPr>
            <a:spLocks noGrp="1"/>
          </p:cNvSpPr>
          <p:nvPr>
            <p:ph type="subTitle" idx="1"/>
          </p:nvPr>
        </p:nvSpPr>
        <p:spPr/>
        <p:txBody>
          <a:bodyPr/>
          <a:lstStyle/>
          <a:p>
            <a:r>
              <a:rPr lang="en-GB" dirty="0"/>
              <a:t>Community Profiles </a:t>
            </a:r>
            <a:endParaRPr lang="en-US" dirty="0"/>
          </a:p>
        </p:txBody>
      </p:sp>
    </p:spTree>
    <p:extLst>
      <p:ext uri="{BB962C8B-B14F-4D97-AF65-F5344CB8AC3E}">
        <p14:creationId xmlns:p14="http://schemas.microsoft.com/office/powerpoint/2010/main" val="1405542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What is a community profile? </a:t>
            </a:r>
            <a:endParaRPr lang="en-US" dirty="0"/>
          </a:p>
        </p:txBody>
      </p:sp>
      <p:sp>
        <p:nvSpPr>
          <p:cNvPr id="2" name="Content Placeholder 1"/>
          <p:cNvSpPr>
            <a:spLocks noGrp="1"/>
          </p:cNvSpPr>
          <p:nvPr>
            <p:ph idx="1"/>
          </p:nvPr>
        </p:nvSpPr>
        <p:spPr/>
        <p:txBody>
          <a:bodyPr>
            <a:normAutofit/>
          </a:bodyPr>
          <a:lstStyle/>
          <a:p>
            <a:r>
              <a:rPr lang="en-US" dirty="0"/>
              <a:t>A community profile </a:t>
            </a:r>
            <a:r>
              <a:rPr lang="en-US" dirty="0" smtClean="0"/>
              <a:t> can be defined as </a:t>
            </a:r>
            <a:r>
              <a:rPr lang="en-US" dirty="0"/>
              <a:t>follows:</a:t>
            </a:r>
          </a:p>
          <a:p>
            <a:pPr lvl="1"/>
            <a:r>
              <a:rPr lang="en-US" dirty="0"/>
              <a:t>A </a:t>
            </a:r>
            <a:r>
              <a:rPr lang="en-US" i="1" dirty="0"/>
              <a:t>comprehensive </a:t>
            </a:r>
            <a:r>
              <a:rPr lang="en-US" dirty="0"/>
              <a:t>description of the </a:t>
            </a:r>
            <a:r>
              <a:rPr lang="en-US" i="1" dirty="0"/>
              <a:t>needs </a:t>
            </a:r>
            <a:r>
              <a:rPr lang="en-US" dirty="0"/>
              <a:t>of a population that is </a:t>
            </a:r>
            <a:r>
              <a:rPr lang="en-US" dirty="0" smtClean="0"/>
              <a:t>defined, or </a:t>
            </a:r>
            <a:r>
              <a:rPr lang="en-US" dirty="0"/>
              <a:t>defines itself, as a </a:t>
            </a:r>
            <a:r>
              <a:rPr lang="en-US" i="1" dirty="0"/>
              <a:t>community</a:t>
            </a:r>
            <a:r>
              <a:rPr lang="en-US" dirty="0"/>
              <a:t>, and the </a:t>
            </a:r>
            <a:r>
              <a:rPr lang="en-US" i="1" dirty="0"/>
              <a:t>resources </a:t>
            </a:r>
            <a:r>
              <a:rPr lang="en-US" dirty="0"/>
              <a:t>that exist </a:t>
            </a:r>
            <a:r>
              <a:rPr lang="en-US" dirty="0" smtClean="0"/>
              <a:t>within that </a:t>
            </a:r>
            <a:r>
              <a:rPr lang="en-US" dirty="0"/>
              <a:t>community, carried out with the </a:t>
            </a:r>
            <a:r>
              <a:rPr lang="en-US" i="1" dirty="0"/>
              <a:t>active involvement of the </a:t>
            </a:r>
            <a:r>
              <a:rPr lang="en-US" i="1" dirty="0" smtClean="0"/>
              <a:t>community </a:t>
            </a:r>
            <a:r>
              <a:rPr lang="en-US" dirty="0" smtClean="0"/>
              <a:t>itself</a:t>
            </a:r>
            <a:r>
              <a:rPr lang="en-US" dirty="0"/>
              <a:t>, for the purpose of developing an </a:t>
            </a:r>
            <a:r>
              <a:rPr lang="en-US" i="1" dirty="0"/>
              <a:t>action plan </a:t>
            </a:r>
            <a:r>
              <a:rPr lang="en-US" dirty="0"/>
              <a:t>or </a:t>
            </a:r>
            <a:r>
              <a:rPr lang="en-US" dirty="0" smtClean="0"/>
              <a:t>other means </a:t>
            </a:r>
            <a:r>
              <a:rPr lang="en-US" dirty="0"/>
              <a:t>of improving the quality of life of the </a:t>
            </a:r>
            <a:r>
              <a:rPr lang="en-US" dirty="0" smtClean="0"/>
              <a:t>community. </a:t>
            </a:r>
          </a:p>
          <a:p>
            <a:pPr marL="301943" lvl="1" indent="0">
              <a:buNone/>
            </a:pPr>
            <a:r>
              <a:rPr lang="en-GB" b="1" dirty="0" smtClean="0"/>
              <a:t>(</a:t>
            </a:r>
            <a:r>
              <a:rPr lang="en-US" dirty="0" err="1"/>
              <a:t>Hawtin</a:t>
            </a:r>
            <a:r>
              <a:rPr lang="en-US" dirty="0"/>
              <a:t>, M. &amp; Percy-Smith, </a:t>
            </a:r>
            <a:r>
              <a:rPr lang="en-US" dirty="0" smtClean="0"/>
              <a:t>2007).</a:t>
            </a:r>
            <a:endParaRPr lang="en-US" dirty="0"/>
          </a:p>
        </p:txBody>
      </p:sp>
    </p:spTree>
    <p:extLst>
      <p:ext uri="{BB962C8B-B14F-4D97-AF65-F5344CB8AC3E}">
        <p14:creationId xmlns:p14="http://schemas.microsoft.com/office/powerpoint/2010/main" val="2375767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Community Profiles and assessing Needs </a:t>
            </a:r>
            <a:endParaRPr lang="en-US" dirty="0"/>
          </a:p>
        </p:txBody>
      </p:sp>
      <p:sp>
        <p:nvSpPr>
          <p:cNvPr id="3" name="Content Placeholder 2"/>
          <p:cNvSpPr>
            <a:spLocks noGrp="1"/>
          </p:cNvSpPr>
          <p:nvPr>
            <p:ph idx="1"/>
          </p:nvPr>
        </p:nvSpPr>
        <p:spPr/>
        <p:txBody>
          <a:bodyPr>
            <a:normAutofit/>
          </a:bodyPr>
          <a:lstStyle/>
          <a:p>
            <a:r>
              <a:rPr lang="en-US" dirty="0"/>
              <a:t>Assessing local need and profiling the local community is the first step towards developing a local </a:t>
            </a:r>
            <a:r>
              <a:rPr lang="en-US" dirty="0" smtClean="0"/>
              <a:t>plan to and identify:</a:t>
            </a:r>
          </a:p>
          <a:p>
            <a:pPr lvl="1"/>
            <a:r>
              <a:rPr lang="en-US" dirty="0" smtClean="0"/>
              <a:t>needs, </a:t>
            </a:r>
          </a:p>
          <a:p>
            <a:pPr lvl="1"/>
            <a:r>
              <a:rPr lang="en-US" dirty="0" smtClean="0"/>
              <a:t>Gaps in provision </a:t>
            </a:r>
            <a:r>
              <a:rPr lang="en-US" dirty="0" err="1" smtClean="0"/>
              <a:t>e,g</a:t>
            </a:r>
            <a:r>
              <a:rPr lang="en-US" dirty="0" smtClean="0"/>
              <a:t> Health, Environment , economic, facilities for young / old…….</a:t>
            </a:r>
          </a:p>
          <a:p>
            <a:r>
              <a:rPr lang="en-GB" dirty="0" smtClean="0"/>
              <a:t>Can you think of areas that it may identify? </a:t>
            </a:r>
            <a:endParaRPr lang="en-US" dirty="0" smtClean="0"/>
          </a:p>
          <a:p>
            <a:endParaRPr lang="en-US" dirty="0"/>
          </a:p>
        </p:txBody>
      </p:sp>
    </p:spTree>
    <p:extLst>
      <p:ext uri="{BB962C8B-B14F-4D97-AF65-F5344CB8AC3E}">
        <p14:creationId xmlns:p14="http://schemas.microsoft.com/office/powerpoint/2010/main" val="4167448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Community Profiles and assessing Needs </a:t>
            </a:r>
            <a:endParaRPr lang="en-US" dirty="0"/>
          </a:p>
        </p:txBody>
      </p:sp>
      <p:sp>
        <p:nvSpPr>
          <p:cNvPr id="3" name="Content Placeholder 2"/>
          <p:cNvSpPr>
            <a:spLocks noGrp="1"/>
          </p:cNvSpPr>
          <p:nvPr>
            <p:ph idx="1"/>
          </p:nvPr>
        </p:nvSpPr>
        <p:spPr/>
        <p:txBody>
          <a:bodyPr>
            <a:normAutofit/>
          </a:bodyPr>
          <a:lstStyle/>
          <a:p>
            <a:r>
              <a:rPr lang="en-GB" dirty="0" smtClean="0"/>
              <a:t>A tool used by a number of professions to help plan or address issues within an area….</a:t>
            </a:r>
          </a:p>
          <a:p>
            <a:r>
              <a:rPr lang="en-GB" dirty="0" smtClean="0"/>
              <a:t>Not just for professionals…increasingly community needs assessment are community member led and instigated so as to ensure any strategy for that community is informed from the “lived reality of that community or groups within that community. </a:t>
            </a:r>
            <a:endParaRPr lang="en-US" dirty="0"/>
          </a:p>
        </p:txBody>
      </p:sp>
    </p:spTree>
    <p:extLst>
      <p:ext uri="{BB962C8B-B14F-4D97-AF65-F5344CB8AC3E}">
        <p14:creationId xmlns:p14="http://schemas.microsoft.com/office/powerpoint/2010/main" val="2702731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Community Profiles and assessing Needs </a:t>
            </a:r>
            <a:endParaRPr lang="en-US" dirty="0"/>
          </a:p>
        </p:txBody>
      </p:sp>
      <p:sp>
        <p:nvSpPr>
          <p:cNvPr id="3" name="Content Placeholder 2"/>
          <p:cNvSpPr>
            <a:spLocks noGrp="1"/>
          </p:cNvSpPr>
          <p:nvPr>
            <p:ph idx="1"/>
          </p:nvPr>
        </p:nvSpPr>
        <p:spPr/>
        <p:txBody>
          <a:bodyPr/>
          <a:lstStyle/>
          <a:p>
            <a:r>
              <a:rPr lang="en-US" dirty="0" smtClean="0"/>
              <a:t>Communities are not simply homogeneous, but consist of a range of social and cultural groups. People’s thoughts, ideas, perceptions and needs may therefore differ.</a:t>
            </a:r>
          </a:p>
          <a:p>
            <a:endParaRPr lang="en-US" dirty="0"/>
          </a:p>
        </p:txBody>
      </p:sp>
    </p:spTree>
    <p:extLst>
      <p:ext uri="{BB962C8B-B14F-4D97-AF65-F5344CB8AC3E}">
        <p14:creationId xmlns:p14="http://schemas.microsoft.com/office/powerpoint/2010/main" val="296683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Community ? </a:t>
            </a:r>
            <a:endParaRPr lang="en-US" dirty="0"/>
          </a:p>
        </p:txBody>
      </p:sp>
      <p:sp>
        <p:nvSpPr>
          <p:cNvPr id="2" name="Content Placeholder 1"/>
          <p:cNvSpPr>
            <a:spLocks noGrp="1"/>
          </p:cNvSpPr>
          <p:nvPr>
            <p:ph idx="1"/>
          </p:nvPr>
        </p:nvSpPr>
        <p:spPr/>
        <p:txBody>
          <a:bodyPr>
            <a:normAutofit/>
          </a:bodyPr>
          <a:lstStyle/>
          <a:p>
            <a:r>
              <a:rPr lang="en-GB" dirty="0"/>
              <a:t>We could define a community in the following way: </a:t>
            </a:r>
          </a:p>
          <a:p>
            <a:pPr lvl="1"/>
            <a:r>
              <a:rPr lang="en-US" dirty="0"/>
              <a:t>a group of people who live or work in the same geographical location, for example a housing estate, village or </a:t>
            </a:r>
            <a:r>
              <a:rPr lang="en-US" dirty="0" smtClean="0"/>
              <a:t>neighborhood.</a:t>
            </a:r>
            <a:endParaRPr lang="en-US" dirty="0"/>
          </a:p>
          <a:p>
            <a:pPr lvl="1"/>
            <a:r>
              <a:rPr lang="en-GB" dirty="0"/>
              <a:t>An </a:t>
            </a:r>
            <a:r>
              <a:rPr lang="en-GB" dirty="0" smtClean="0"/>
              <a:t>administrative centre </a:t>
            </a:r>
          </a:p>
          <a:p>
            <a:pPr lvl="1"/>
            <a:r>
              <a:rPr lang="en-US" dirty="0" smtClean="0"/>
              <a:t>a </a:t>
            </a:r>
            <a:r>
              <a:rPr lang="en-US" dirty="0"/>
              <a:t>group </a:t>
            </a:r>
            <a:r>
              <a:rPr lang="en-US" dirty="0" smtClean="0"/>
              <a:t>of people </a:t>
            </a:r>
            <a:r>
              <a:rPr lang="en-US" dirty="0"/>
              <a:t>with a shared or common interest or set of characteristics.</a:t>
            </a:r>
            <a:endParaRPr lang="en-GB" dirty="0"/>
          </a:p>
          <a:p>
            <a:endParaRPr lang="en-US" dirty="0"/>
          </a:p>
        </p:txBody>
      </p:sp>
    </p:spTree>
    <p:extLst>
      <p:ext uri="{BB962C8B-B14F-4D97-AF65-F5344CB8AC3E}">
        <p14:creationId xmlns:p14="http://schemas.microsoft.com/office/powerpoint/2010/main" val="532697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Your Community </a:t>
            </a:r>
            <a:endParaRPr lang="en-US" dirty="0"/>
          </a:p>
        </p:txBody>
      </p:sp>
      <p:sp>
        <p:nvSpPr>
          <p:cNvPr id="2" name="Content Placeholder 1"/>
          <p:cNvSpPr>
            <a:spLocks noGrp="1"/>
          </p:cNvSpPr>
          <p:nvPr>
            <p:ph idx="1"/>
          </p:nvPr>
        </p:nvSpPr>
        <p:spPr/>
        <p:txBody>
          <a:bodyPr>
            <a:normAutofit/>
          </a:bodyPr>
          <a:lstStyle/>
          <a:p>
            <a:r>
              <a:rPr lang="en-GB" dirty="0" smtClean="0"/>
              <a:t>Think of  a community  you are part of or were apart of at some </a:t>
            </a:r>
            <a:r>
              <a:rPr lang="en-GB" dirty="0" smtClean="0"/>
              <a:t>time </a:t>
            </a:r>
            <a:r>
              <a:rPr lang="en-GB" dirty="0" smtClean="0"/>
              <a:t>in your lifespan…</a:t>
            </a:r>
          </a:p>
          <a:p>
            <a:endParaRPr lang="en-GB" dirty="0"/>
          </a:p>
          <a:p>
            <a:r>
              <a:rPr lang="en-GB" dirty="0" smtClean="0"/>
              <a:t>Draw a map of the community identifying significant places that have specific meaning to you</a:t>
            </a:r>
          </a:p>
        </p:txBody>
      </p:sp>
    </p:spTree>
    <p:extLst>
      <p:ext uri="{BB962C8B-B14F-4D97-AF65-F5344CB8AC3E}">
        <p14:creationId xmlns:p14="http://schemas.microsoft.com/office/powerpoint/2010/main" val="1652460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Social Research </a:t>
            </a:r>
            <a:endParaRPr lang="en-US" dirty="0"/>
          </a:p>
        </p:txBody>
      </p:sp>
      <p:sp>
        <p:nvSpPr>
          <p:cNvPr id="2" name="Content Placeholder 1"/>
          <p:cNvSpPr>
            <a:spLocks noGrp="1"/>
          </p:cNvSpPr>
          <p:nvPr>
            <p:ph idx="1"/>
          </p:nvPr>
        </p:nvSpPr>
        <p:spPr/>
        <p:txBody>
          <a:bodyPr/>
          <a:lstStyle/>
          <a:p>
            <a:r>
              <a:rPr lang="en-US" dirty="0"/>
              <a:t>Community profiling uses social research in a community primarily in order to listen to the voice of (often) </a:t>
            </a:r>
            <a:r>
              <a:rPr lang="en-US" dirty="0" err="1"/>
              <a:t>marginalised</a:t>
            </a:r>
            <a:r>
              <a:rPr lang="en-US" dirty="0"/>
              <a:t> people and then to feed that voice into an assessment of their collective needs, </a:t>
            </a:r>
            <a:endParaRPr lang="en-US" dirty="0" smtClean="0"/>
          </a:p>
          <a:p>
            <a:r>
              <a:rPr lang="en-US" dirty="0" smtClean="0"/>
              <a:t>with </a:t>
            </a:r>
            <a:r>
              <a:rPr lang="en-US" dirty="0"/>
              <a:t>a view to creating what Moran and Butler (2001, p. 60) refer to as a ‘living health profile</a:t>
            </a:r>
            <a:r>
              <a:rPr lang="en-US" dirty="0" smtClean="0"/>
              <a:t>’. </a:t>
            </a:r>
            <a:endParaRPr lang="en-US" dirty="0" smtClean="0"/>
          </a:p>
          <a:p>
            <a:r>
              <a:rPr lang="en-US" dirty="0" smtClean="0"/>
              <a:t>(</a:t>
            </a:r>
            <a:r>
              <a:rPr lang="en-US" dirty="0" smtClean="0"/>
              <a:t>this could be translated in to a living sustainability profile”….</a:t>
            </a:r>
            <a:endParaRPr lang="en-US" dirty="0"/>
          </a:p>
          <a:p>
            <a:endParaRPr lang="en-US" dirty="0"/>
          </a:p>
        </p:txBody>
      </p:sp>
    </p:spTree>
    <p:extLst>
      <p:ext uri="{BB962C8B-B14F-4D97-AF65-F5344CB8AC3E}">
        <p14:creationId xmlns:p14="http://schemas.microsoft.com/office/powerpoint/2010/main" val="2804444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Whole picture </a:t>
            </a:r>
            <a:endParaRPr lang="en-US" dirty="0"/>
          </a:p>
        </p:txBody>
      </p:sp>
      <p:sp>
        <p:nvSpPr>
          <p:cNvPr id="2" name="Content Placeholder 1"/>
          <p:cNvSpPr>
            <a:spLocks noGrp="1"/>
          </p:cNvSpPr>
          <p:nvPr>
            <p:ph idx="1"/>
          </p:nvPr>
        </p:nvSpPr>
        <p:spPr/>
        <p:txBody>
          <a:bodyPr>
            <a:normAutofit/>
          </a:bodyPr>
          <a:lstStyle/>
          <a:p>
            <a:r>
              <a:rPr lang="en-US" dirty="0"/>
              <a:t>A</a:t>
            </a:r>
            <a:r>
              <a:rPr lang="en-US" dirty="0" smtClean="0"/>
              <a:t> </a:t>
            </a:r>
            <a:r>
              <a:rPr lang="en-US" dirty="0"/>
              <a:t>community profile should be </a:t>
            </a:r>
            <a:r>
              <a:rPr lang="en-US" i="1" dirty="0" smtClean="0"/>
              <a:t>comprehensive </a:t>
            </a:r>
            <a:r>
              <a:rPr lang="en-US" dirty="0" smtClean="0"/>
              <a:t>in </a:t>
            </a:r>
            <a:r>
              <a:rPr lang="en-US" dirty="0"/>
              <a:t>coverage</a:t>
            </a:r>
            <a:r>
              <a:rPr lang="en-US" dirty="0" smtClean="0"/>
              <a:t>. Rather than look at individual aspects of a community in isolation…</a:t>
            </a:r>
            <a:r>
              <a:rPr lang="en-US" dirty="0"/>
              <a:t>how different aspects of the life of the </a:t>
            </a:r>
            <a:r>
              <a:rPr lang="en-US" dirty="0" smtClean="0"/>
              <a:t>community are </a:t>
            </a:r>
            <a:r>
              <a:rPr lang="en-US" dirty="0"/>
              <a:t>interrelated.</a:t>
            </a:r>
          </a:p>
          <a:p>
            <a:pPr marL="0" indent="0">
              <a:buNone/>
            </a:pPr>
            <a:endParaRPr lang="en-US" dirty="0" smtClean="0"/>
          </a:p>
        </p:txBody>
      </p:sp>
    </p:spTree>
    <p:extLst>
      <p:ext uri="{BB962C8B-B14F-4D97-AF65-F5344CB8AC3E}">
        <p14:creationId xmlns:p14="http://schemas.microsoft.com/office/powerpoint/2010/main" val="670740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p:txBody>
          <a:bodyPr/>
          <a:lstStyle/>
          <a:p>
            <a:r>
              <a:rPr lang="en-US" b="1" i="1" dirty="0" smtClean="0"/>
              <a:t>1. the </a:t>
            </a:r>
            <a:r>
              <a:rPr lang="en-US" b="1" i="1" dirty="0"/>
              <a:t>area as a place to live </a:t>
            </a:r>
            <a:r>
              <a:rPr lang="en-US" dirty="0"/>
              <a:t>– </a:t>
            </a:r>
            <a:r>
              <a:rPr lang="en-US" dirty="0" smtClean="0"/>
              <a:t>including;</a:t>
            </a:r>
          </a:p>
          <a:p>
            <a:pPr lvl="1"/>
            <a:r>
              <a:rPr lang="en-US" dirty="0" smtClean="0"/>
              <a:t> </a:t>
            </a:r>
            <a:r>
              <a:rPr lang="en-US" dirty="0"/>
              <a:t>the quality of the </a:t>
            </a:r>
            <a:r>
              <a:rPr lang="en-US" dirty="0" smtClean="0"/>
              <a:t>physical environment </a:t>
            </a:r>
            <a:r>
              <a:rPr lang="en-US" dirty="0"/>
              <a:t>and people’s attitudes to living there; </a:t>
            </a:r>
            <a:endParaRPr lang="en-US" dirty="0" smtClean="0"/>
          </a:p>
          <a:p>
            <a:pPr lvl="1"/>
            <a:r>
              <a:rPr lang="en-US" dirty="0" smtClean="0"/>
              <a:t>the </a:t>
            </a:r>
            <a:r>
              <a:rPr lang="en-US" dirty="0"/>
              <a:t>extent </a:t>
            </a:r>
            <a:r>
              <a:rPr lang="en-US" dirty="0" smtClean="0"/>
              <a:t>to which </a:t>
            </a:r>
            <a:r>
              <a:rPr lang="en-US" dirty="0"/>
              <a:t>needs are matched with </a:t>
            </a:r>
            <a:r>
              <a:rPr lang="en-US" dirty="0" smtClean="0"/>
              <a:t>resources;</a:t>
            </a:r>
          </a:p>
          <a:p>
            <a:pPr lvl="1"/>
            <a:r>
              <a:rPr lang="en-US" dirty="0" smtClean="0"/>
              <a:t>and  </a:t>
            </a:r>
            <a:r>
              <a:rPr lang="en-US" dirty="0"/>
              <a:t>the extent to </a:t>
            </a:r>
            <a:r>
              <a:rPr lang="en-US" dirty="0" smtClean="0"/>
              <a:t>which local </a:t>
            </a:r>
            <a:r>
              <a:rPr lang="en-US" dirty="0"/>
              <a:t>facilities meet people’s goals and aspirations;</a:t>
            </a:r>
          </a:p>
        </p:txBody>
      </p:sp>
    </p:spTree>
    <p:extLst>
      <p:ext uri="{BB962C8B-B14F-4D97-AF65-F5344CB8AC3E}">
        <p14:creationId xmlns:p14="http://schemas.microsoft.com/office/powerpoint/2010/main" val="41198683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p:txBody>
          <a:bodyPr/>
          <a:lstStyle/>
          <a:p>
            <a:r>
              <a:rPr lang="en-US" i="1" dirty="0" smtClean="0"/>
              <a:t>2. the </a:t>
            </a:r>
            <a:r>
              <a:rPr lang="en-US" i="1" dirty="0"/>
              <a:t>area as a social community </a:t>
            </a:r>
            <a:r>
              <a:rPr lang="en-US" dirty="0" smtClean="0"/>
              <a:t>–</a:t>
            </a:r>
          </a:p>
          <a:p>
            <a:pPr lvl="1"/>
            <a:r>
              <a:rPr lang="en-US" dirty="0" smtClean="0"/>
              <a:t> </a:t>
            </a:r>
            <a:r>
              <a:rPr lang="en-US" dirty="0"/>
              <a:t>including residents’ involvement </a:t>
            </a:r>
            <a:r>
              <a:rPr lang="en-US" dirty="0" smtClean="0"/>
              <a:t>in the </a:t>
            </a:r>
            <a:r>
              <a:rPr lang="en-US" dirty="0"/>
              <a:t>social life of the community</a:t>
            </a:r>
            <a:r>
              <a:rPr lang="en-US" dirty="0" smtClean="0"/>
              <a:t>;</a:t>
            </a:r>
          </a:p>
          <a:p>
            <a:pPr lvl="1"/>
            <a:r>
              <a:rPr lang="en-US" dirty="0" smtClean="0"/>
              <a:t> </a:t>
            </a:r>
            <a:r>
              <a:rPr lang="en-US" dirty="0"/>
              <a:t>the extent to which the </a:t>
            </a:r>
            <a:r>
              <a:rPr lang="en-US" dirty="0" smtClean="0"/>
              <a:t>community is </a:t>
            </a:r>
            <a:r>
              <a:rPr lang="en-US" dirty="0"/>
              <a:t>supportive; formal and informal networks;</a:t>
            </a:r>
          </a:p>
        </p:txBody>
      </p:sp>
    </p:spTree>
    <p:extLst>
      <p:ext uri="{BB962C8B-B14F-4D97-AF65-F5344CB8AC3E}">
        <p14:creationId xmlns:p14="http://schemas.microsoft.com/office/powerpoint/2010/main" val="1508334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p:txBody>
          <a:bodyPr>
            <a:normAutofit/>
          </a:bodyPr>
          <a:lstStyle/>
          <a:p>
            <a:r>
              <a:rPr lang="en-US" i="1" dirty="0"/>
              <a:t>3</a:t>
            </a:r>
            <a:r>
              <a:rPr lang="en-US" i="1" dirty="0" smtClean="0"/>
              <a:t>. </a:t>
            </a:r>
            <a:r>
              <a:rPr lang="en-US" i="1" dirty="0" smtClean="0"/>
              <a:t>the </a:t>
            </a:r>
            <a:r>
              <a:rPr lang="en-US" i="1" dirty="0"/>
              <a:t>area as a political community </a:t>
            </a:r>
            <a:r>
              <a:rPr lang="en-US" dirty="0" smtClean="0"/>
              <a:t>–</a:t>
            </a:r>
          </a:p>
          <a:p>
            <a:pPr lvl="1"/>
            <a:r>
              <a:rPr lang="en-US" dirty="0" smtClean="0"/>
              <a:t> </a:t>
            </a:r>
            <a:r>
              <a:rPr lang="en-US" dirty="0"/>
              <a:t>including systems and structures </a:t>
            </a:r>
            <a:r>
              <a:rPr lang="en-US" dirty="0" smtClean="0"/>
              <a:t>of political </a:t>
            </a:r>
            <a:r>
              <a:rPr lang="en-US" dirty="0"/>
              <a:t>representation and local area management; the extent </a:t>
            </a:r>
            <a:r>
              <a:rPr lang="en-US" dirty="0" smtClean="0"/>
              <a:t>to which </a:t>
            </a:r>
            <a:r>
              <a:rPr lang="en-US" dirty="0"/>
              <a:t>local people can influence decisions that affect them; </a:t>
            </a:r>
            <a:endParaRPr lang="en-US" dirty="0" smtClean="0"/>
          </a:p>
          <a:p>
            <a:pPr lvl="1"/>
            <a:r>
              <a:rPr lang="en-US" dirty="0" smtClean="0"/>
              <a:t>The degree </a:t>
            </a:r>
            <a:r>
              <a:rPr lang="en-US" dirty="0"/>
              <a:t>of involvement in local decision making; participation </a:t>
            </a:r>
            <a:r>
              <a:rPr lang="en-US" dirty="0" smtClean="0"/>
              <a:t>in </a:t>
            </a:r>
            <a:r>
              <a:rPr lang="en-US" b="1" dirty="0" smtClean="0"/>
              <a:t>community </a:t>
            </a:r>
            <a:r>
              <a:rPr lang="en-US" b="1" dirty="0"/>
              <a:t>organizations</a:t>
            </a:r>
            <a:r>
              <a:rPr lang="en-US" dirty="0"/>
              <a:t>;</a:t>
            </a:r>
          </a:p>
        </p:txBody>
      </p:sp>
    </p:spTree>
    <p:extLst>
      <p:ext uri="{BB962C8B-B14F-4D97-AF65-F5344CB8AC3E}">
        <p14:creationId xmlns:p14="http://schemas.microsoft.com/office/powerpoint/2010/main" val="273843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p:txBody>
          <a:bodyPr/>
          <a:lstStyle/>
          <a:p>
            <a:r>
              <a:rPr lang="en-US" i="1" dirty="0"/>
              <a:t>4</a:t>
            </a:r>
            <a:r>
              <a:rPr lang="en-US" i="1" dirty="0" smtClean="0"/>
              <a:t>. </a:t>
            </a:r>
            <a:r>
              <a:rPr lang="en-US" i="1" dirty="0" smtClean="0"/>
              <a:t>the </a:t>
            </a:r>
            <a:r>
              <a:rPr lang="en-US" i="1" dirty="0"/>
              <a:t>area as a personal space </a:t>
            </a:r>
            <a:r>
              <a:rPr lang="en-US" dirty="0" smtClean="0"/>
              <a:t>–</a:t>
            </a:r>
          </a:p>
          <a:p>
            <a:pPr lvl="1"/>
            <a:r>
              <a:rPr lang="en-US" dirty="0" smtClean="0"/>
              <a:t> </a:t>
            </a:r>
            <a:r>
              <a:rPr lang="en-US" dirty="0"/>
              <a:t>the degree of attachment that people </a:t>
            </a:r>
            <a:r>
              <a:rPr lang="en-US" dirty="0" smtClean="0"/>
              <a:t>have to </a:t>
            </a:r>
            <a:r>
              <a:rPr lang="en-US" dirty="0"/>
              <a:t>the local area; memories and life experiences of local people;</a:t>
            </a:r>
          </a:p>
        </p:txBody>
      </p:sp>
    </p:spTree>
    <p:extLst>
      <p:ext uri="{BB962C8B-B14F-4D97-AF65-F5344CB8AC3E}">
        <p14:creationId xmlns:p14="http://schemas.microsoft.com/office/powerpoint/2010/main" val="2857897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The Whole picture </a:t>
            </a:r>
            <a:endParaRPr lang="en-US" dirty="0"/>
          </a:p>
        </p:txBody>
      </p:sp>
      <p:sp>
        <p:nvSpPr>
          <p:cNvPr id="2" name="Content Placeholder 1"/>
          <p:cNvSpPr>
            <a:spLocks noGrp="1"/>
          </p:cNvSpPr>
          <p:nvPr>
            <p:ph idx="1"/>
          </p:nvPr>
        </p:nvSpPr>
        <p:spPr/>
        <p:txBody>
          <a:bodyPr/>
          <a:lstStyle/>
          <a:p>
            <a:r>
              <a:rPr lang="en-US" i="1" dirty="0"/>
              <a:t>5</a:t>
            </a:r>
            <a:r>
              <a:rPr lang="en-US" i="1" dirty="0" smtClean="0"/>
              <a:t>. </a:t>
            </a:r>
            <a:r>
              <a:rPr lang="en-US" i="1" dirty="0" smtClean="0"/>
              <a:t>the </a:t>
            </a:r>
            <a:r>
              <a:rPr lang="en-US" i="1" dirty="0"/>
              <a:t>area as part of its </a:t>
            </a:r>
            <a:r>
              <a:rPr lang="en-US" i="1" dirty="0" smtClean="0"/>
              <a:t>city/town </a:t>
            </a:r>
            <a:r>
              <a:rPr lang="en-US" dirty="0"/>
              <a:t>– </a:t>
            </a:r>
            <a:endParaRPr lang="en-US" dirty="0" smtClean="0"/>
          </a:p>
          <a:p>
            <a:pPr lvl="1"/>
            <a:r>
              <a:rPr lang="en-US" dirty="0" smtClean="0"/>
              <a:t>infrastructural</a:t>
            </a:r>
            <a:r>
              <a:rPr lang="en-US" dirty="0"/>
              <a:t>, economic and social </a:t>
            </a:r>
            <a:r>
              <a:rPr lang="en-US" dirty="0" smtClean="0"/>
              <a:t>linkages</a:t>
            </a:r>
          </a:p>
          <a:p>
            <a:pPr lvl="1"/>
            <a:r>
              <a:rPr lang="en-US" dirty="0" smtClean="0"/>
              <a:t>between </a:t>
            </a:r>
            <a:r>
              <a:rPr lang="en-US" dirty="0"/>
              <a:t>the local area and the city or district of which it is a part; </a:t>
            </a:r>
            <a:r>
              <a:rPr lang="en-US" dirty="0" smtClean="0"/>
              <a:t>the</a:t>
            </a:r>
          </a:p>
          <a:p>
            <a:pPr lvl="1"/>
            <a:r>
              <a:rPr lang="en-US" dirty="0" smtClean="0"/>
              <a:t>specific </a:t>
            </a:r>
            <a:r>
              <a:rPr lang="en-US" dirty="0"/>
              <a:t>local identity that differentiates the community from the </a:t>
            </a:r>
            <a:r>
              <a:rPr lang="en-US" dirty="0" smtClean="0"/>
              <a:t>rest of </a:t>
            </a:r>
            <a:r>
              <a:rPr lang="en-US" dirty="0"/>
              <a:t>the area/district.</a:t>
            </a:r>
          </a:p>
        </p:txBody>
      </p:sp>
    </p:spTree>
    <p:extLst>
      <p:ext uri="{BB962C8B-B14F-4D97-AF65-F5344CB8AC3E}">
        <p14:creationId xmlns:p14="http://schemas.microsoft.com/office/powerpoint/2010/main" val="1452333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Neighbourhood appraisal </a:t>
            </a:r>
            <a:endParaRPr lang="en-US" dirty="0"/>
          </a:p>
        </p:txBody>
      </p:sp>
      <p:sp>
        <p:nvSpPr>
          <p:cNvPr id="2" name="Content Placeholder 1"/>
          <p:cNvSpPr>
            <a:spLocks noGrp="1"/>
          </p:cNvSpPr>
          <p:nvPr>
            <p:ph idx="1"/>
          </p:nvPr>
        </p:nvSpPr>
        <p:spPr/>
        <p:txBody>
          <a:bodyPr/>
          <a:lstStyle/>
          <a:p>
            <a:r>
              <a:rPr lang="en-GB" dirty="0" smtClean="0"/>
              <a:t>Neighbourhood appraisal is another term akin with a community profile : </a:t>
            </a:r>
          </a:p>
          <a:p>
            <a:r>
              <a:rPr lang="en-GB" dirty="0" smtClean="0"/>
              <a:t>Is a systematic review of the attributes, problems and potential of an area…</a:t>
            </a:r>
          </a:p>
          <a:p>
            <a:r>
              <a:rPr lang="en-GB" dirty="0" smtClean="0"/>
              <a:t>Detailed information on every issue is not so important as awareness of the sustainability agenda…</a:t>
            </a:r>
            <a:endParaRPr lang="en-US" dirty="0"/>
          </a:p>
        </p:txBody>
      </p:sp>
    </p:spTree>
    <p:extLst>
      <p:ext uri="{BB962C8B-B14F-4D97-AF65-F5344CB8AC3E}">
        <p14:creationId xmlns:p14="http://schemas.microsoft.com/office/powerpoint/2010/main" val="9418880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Community Profile </a:t>
            </a:r>
            <a:endParaRPr lang="en-US" dirty="0"/>
          </a:p>
        </p:txBody>
      </p:sp>
      <p:sp>
        <p:nvSpPr>
          <p:cNvPr id="2" name="Content Placeholder 1"/>
          <p:cNvSpPr>
            <a:spLocks noGrp="1"/>
          </p:cNvSpPr>
          <p:nvPr>
            <p:ph idx="1"/>
          </p:nvPr>
        </p:nvSpPr>
        <p:spPr/>
        <p:txBody>
          <a:bodyPr/>
          <a:lstStyle/>
          <a:p>
            <a:r>
              <a:rPr lang="en-US" dirty="0"/>
              <a:t>The aim of the community profile must be to </a:t>
            </a:r>
            <a:r>
              <a:rPr lang="en-US" dirty="0" smtClean="0"/>
              <a:t>act as </a:t>
            </a:r>
            <a:r>
              <a:rPr lang="en-US" dirty="0"/>
              <a:t>a </a:t>
            </a:r>
            <a:r>
              <a:rPr lang="en-US" dirty="0" smtClean="0"/>
              <a:t>:</a:t>
            </a:r>
          </a:p>
          <a:p>
            <a:pPr lvl="1"/>
            <a:r>
              <a:rPr lang="en-US" dirty="0" smtClean="0"/>
              <a:t>catalyst </a:t>
            </a:r>
            <a:r>
              <a:rPr lang="en-US" dirty="0"/>
              <a:t>for the improvement of the quality of life of members of </a:t>
            </a:r>
            <a:r>
              <a:rPr lang="en-US" dirty="0" smtClean="0"/>
              <a:t>that community</a:t>
            </a:r>
            <a:r>
              <a:rPr lang="en-US" dirty="0"/>
              <a:t>.</a:t>
            </a:r>
          </a:p>
        </p:txBody>
      </p:sp>
    </p:spTree>
    <p:extLst>
      <p:ext uri="{BB962C8B-B14F-4D97-AF65-F5344CB8AC3E}">
        <p14:creationId xmlns:p14="http://schemas.microsoft.com/office/powerpoint/2010/main" val="9109282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How to </a:t>
            </a:r>
            <a:endParaRPr lang="en-US" dirty="0"/>
          </a:p>
        </p:txBody>
      </p:sp>
      <p:sp>
        <p:nvSpPr>
          <p:cNvPr id="2" name="Content Placeholder 1"/>
          <p:cNvSpPr>
            <a:spLocks noGrp="1"/>
          </p:cNvSpPr>
          <p:nvPr>
            <p:ph idx="1"/>
          </p:nvPr>
        </p:nvSpPr>
        <p:spPr/>
        <p:txBody>
          <a:bodyPr/>
          <a:lstStyle/>
          <a:p>
            <a:r>
              <a:rPr lang="en-GB" dirty="0" smtClean="0"/>
              <a:t>Essentially a community profile is a small piece of social research…..</a:t>
            </a:r>
          </a:p>
          <a:p>
            <a:r>
              <a:rPr lang="en-GB" dirty="0" smtClean="0"/>
              <a:t>See </a:t>
            </a:r>
            <a:r>
              <a:rPr lang="en-GB" dirty="0" smtClean="0"/>
              <a:t>hand out. </a:t>
            </a:r>
            <a:endParaRPr lang="en-US" dirty="0"/>
          </a:p>
        </p:txBody>
      </p:sp>
    </p:spTree>
    <p:extLst>
      <p:ext uri="{BB962C8B-B14F-4D97-AF65-F5344CB8AC3E}">
        <p14:creationId xmlns:p14="http://schemas.microsoft.com/office/powerpoint/2010/main" val="4286363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References </a:t>
            </a:r>
            <a:endParaRPr lang="en-US" dirty="0"/>
          </a:p>
        </p:txBody>
      </p:sp>
      <p:sp>
        <p:nvSpPr>
          <p:cNvPr id="2" name="Content Placeholder 1"/>
          <p:cNvSpPr>
            <a:spLocks noGrp="1"/>
          </p:cNvSpPr>
          <p:nvPr>
            <p:ph idx="1"/>
          </p:nvPr>
        </p:nvSpPr>
        <p:spPr/>
        <p:txBody>
          <a:bodyPr/>
          <a:lstStyle/>
          <a:p>
            <a:r>
              <a:rPr lang="en-US" dirty="0"/>
              <a:t>Community Profiling: A Practical Guide: Auditing social needs (2007) </a:t>
            </a:r>
            <a:r>
              <a:rPr lang="en-US" dirty="0" err="1"/>
              <a:t>Hawtin</a:t>
            </a:r>
            <a:r>
              <a:rPr lang="en-US" dirty="0"/>
              <a:t>, M. &amp; Percy-Smith, J. Open University Press  </a:t>
            </a:r>
          </a:p>
          <a:p>
            <a:endParaRPr lang="en-US" dirty="0"/>
          </a:p>
        </p:txBody>
      </p:sp>
    </p:spTree>
    <p:extLst>
      <p:ext uri="{BB962C8B-B14F-4D97-AF65-F5344CB8AC3E}">
        <p14:creationId xmlns:p14="http://schemas.microsoft.com/office/powerpoint/2010/main" val="79424442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536</TotalTime>
  <Words>785</Words>
  <Application>Microsoft Office PowerPoint</Application>
  <PresentationFormat>On-screen Show (4:3)</PresentationFormat>
  <Paragraphs>64</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Trebuchet MS</vt:lpstr>
      <vt:lpstr>Wingdings 3</vt:lpstr>
      <vt:lpstr>Facet</vt:lpstr>
      <vt:lpstr>Promoting Sustainable Communities</vt:lpstr>
      <vt:lpstr>What is a community profile? </vt:lpstr>
      <vt:lpstr>Community Profiles and assessing Needs </vt:lpstr>
      <vt:lpstr>Community Profiles and assessing Needs </vt:lpstr>
      <vt:lpstr>Community Profiles and assessing Needs </vt:lpstr>
      <vt:lpstr>Community ? </vt:lpstr>
      <vt:lpstr>Your Community </vt:lpstr>
      <vt:lpstr>Social Research </vt:lpstr>
      <vt:lpstr>The Whole picture </vt:lpstr>
      <vt:lpstr>The Whole picture </vt:lpstr>
      <vt:lpstr>The Whole picture </vt:lpstr>
      <vt:lpstr>The Whole picture </vt:lpstr>
      <vt:lpstr>The Whole picture </vt:lpstr>
      <vt:lpstr>The Whole picture </vt:lpstr>
      <vt:lpstr>Neighbourhood appraisal </vt:lpstr>
      <vt:lpstr>Community Profile </vt:lpstr>
      <vt:lpstr>How to </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Profiles</dc:title>
  <dc:creator>Administrator</dc:creator>
  <cp:lastModifiedBy>Nicola Welton</cp:lastModifiedBy>
  <cp:revision>19</cp:revision>
  <cp:lastPrinted>2014-07-11T08:37:34Z</cp:lastPrinted>
  <dcterms:created xsi:type="dcterms:W3CDTF">2014-06-18T09:51:00Z</dcterms:created>
  <dcterms:modified xsi:type="dcterms:W3CDTF">2016-05-14T08:17:24Z</dcterms:modified>
</cp:coreProperties>
</file>