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23"/>
  </p:notesMasterIdLst>
  <p:sldIdLst>
    <p:sldId id="256" r:id="rId2"/>
    <p:sldId id="258" r:id="rId3"/>
    <p:sldId id="261" r:id="rId4"/>
    <p:sldId id="260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5" r:id="rId16"/>
    <p:sldId id="272" r:id="rId17"/>
    <p:sldId id="273" r:id="rId18"/>
    <p:sldId id="276" r:id="rId19"/>
    <p:sldId id="295" r:id="rId20"/>
    <p:sldId id="291" r:id="rId21"/>
    <p:sldId id="29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78520" autoAdjust="0"/>
  </p:normalViewPr>
  <p:slideViewPr>
    <p:cSldViewPr snapToGrid="0">
      <p:cViewPr varScale="1">
        <p:scale>
          <a:sx n="69" d="100"/>
          <a:sy n="69" d="100"/>
        </p:scale>
        <p:origin x="133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61E27-7EB7-4AF9-ACB8-4BC13E12F735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2A5171-AF1E-42F1-AAEE-599ACE140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05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 is a process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77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chemeClr val="tx1"/>
                </a:solidFill>
              </a:rPr>
              <a:t>Correct  -  </a:t>
            </a:r>
            <a:r>
              <a:rPr lang="en-GB" dirty="0" smtClean="0"/>
              <a:t>Accurate</a:t>
            </a:r>
            <a:r>
              <a:rPr lang="en-GB" baseline="0" dirty="0" smtClean="0"/>
              <a:t> data,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chemeClr val="tx1"/>
                </a:solidFill>
              </a:rPr>
              <a:t>Countable  -  </a:t>
            </a:r>
            <a:r>
              <a:rPr lang="en-GB" baseline="0" dirty="0" smtClean="0"/>
              <a:t>In a format for mathematics/analysis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chemeClr val="tx1"/>
                </a:solidFill>
              </a:rPr>
              <a:t>Standardised  -  </a:t>
            </a:r>
            <a:r>
              <a:rPr lang="en-GB" baseline="0" dirty="0" smtClean="0"/>
              <a:t>Consistent in format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schemeClr val="tx1"/>
                </a:solidFill>
              </a:rPr>
              <a:t>Non-redundant  -  </a:t>
            </a:r>
            <a:r>
              <a:rPr lang="en-GB" baseline="0" dirty="0" smtClean="0"/>
              <a:t>Not duplicated data</a:t>
            </a:r>
            <a:endParaRPr lang="en-GB" dirty="0" smtClean="0"/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829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Automation can also be performed using VB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579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Lets classify the tools as above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239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685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 Commander can be viewed at http://www.rcommander.com/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432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Scipy</a:t>
            </a:r>
            <a:r>
              <a:rPr lang="en-GB" dirty="0" smtClean="0"/>
              <a:t> can be downloaded</a:t>
            </a:r>
            <a:r>
              <a:rPr lang="en-GB" baseline="0" dirty="0" smtClean="0"/>
              <a:t> at</a:t>
            </a:r>
            <a:r>
              <a:rPr lang="en-GB" baseline="0" smtClean="0"/>
              <a:t>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6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Fre</a:t>
            </a:r>
            <a:r>
              <a:rPr lang="en-GB" dirty="0" smtClean="0"/>
              <a:t> tool for health practitioners </a:t>
            </a:r>
          </a:p>
          <a:p>
            <a:r>
              <a:rPr lang="en-GB" smtClean="0"/>
              <a:t>https://www.cdc.gov/epiinfo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5947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is a visualisation</a:t>
            </a:r>
            <a:r>
              <a:rPr lang="en-GB" baseline="0" dirty="0" smtClean="0"/>
              <a:t> of locations where car crashes have occurred. Note how the shapes of Scotland (left) and Wales (right) form with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Source: http://data.gov.uk/dataset/road-accidents-safety-data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579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Source:</a:t>
            </a:r>
            <a:r>
              <a:rPr lang="en-GB" baseline="0" dirty="0" smtClean="0"/>
              <a:t> Budget 2013 and 2014 Speeches</a:t>
            </a:r>
          </a:p>
          <a:p>
            <a:r>
              <a:rPr lang="en-GB" dirty="0" smtClean="0"/>
              <a:t>https://www.gov.uk/government/speeches/chancellor-george-osbornes-budget-2014-speech</a:t>
            </a:r>
          </a:p>
          <a:p>
            <a:r>
              <a:rPr lang="en-GB" dirty="0" smtClean="0"/>
              <a:t>https://www.gov.uk/government/speeches/budget-2013-chancellors-statement</a:t>
            </a:r>
          </a:p>
          <a:p>
            <a:endParaRPr lang="en-GB" dirty="0" smtClean="0"/>
          </a:p>
          <a:p>
            <a:r>
              <a:rPr lang="en-GB" dirty="0" smtClean="0"/>
              <a:t>These speeches were processed through </a:t>
            </a:r>
            <a:r>
              <a:rPr lang="en-GB" dirty="0" err="1" smtClean="0"/>
              <a:t>Wordle</a:t>
            </a:r>
            <a:r>
              <a:rPr lang="en-GB" baseline="0" dirty="0" smtClean="0"/>
              <a:t> (http://www.wordle.net/) to generate a word cloud of popular words used in the speeches, where larger words indicate </a:t>
            </a:r>
            <a:r>
              <a:rPr lang="en-GB" baseline="0" smtClean="0"/>
              <a:t>higher usage.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776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78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96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273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27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504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25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13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56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2770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247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7994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28023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237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0392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169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89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848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EA20508-21A8-44AF-9B92-D4148D80AE2C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950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Generating Business Data and Analysis </a:t>
            </a:r>
            <a:r>
              <a:rPr lang="en-GB" b="1" dirty="0" smtClean="0"/>
              <a:t>BMSP4004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45474"/>
            <a:ext cx="9144000" cy="1655762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Introduction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Dr Roisin Mullins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019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957" y="427950"/>
            <a:ext cx="8534400" cy="1507067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What is Data Analysis?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8394" y="2379132"/>
            <a:ext cx="8534400" cy="3615267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The process of data analysis is to detect patterns within data to discover findings or to test theories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Is Friday 13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unlucky?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How well are our products selling?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When is bad weather likely to hit?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Where are the worst areas for car accidents?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 data may vary, but the process remains the same</a:t>
            </a:r>
          </a:p>
          <a:p>
            <a:pPr lvl="1"/>
            <a:endParaRPr lang="en-GB" dirty="0" smtClean="0">
              <a:solidFill>
                <a:schemeClr val="tx1"/>
              </a:solidFill>
            </a:endParaRPr>
          </a:p>
          <a:p>
            <a:pPr lvl="1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243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194" y="150859"/>
            <a:ext cx="8534400" cy="1507067"/>
          </a:xfrm>
        </p:spPr>
        <p:txBody>
          <a:bodyPr/>
          <a:lstStyle/>
          <a:p>
            <a:r>
              <a:rPr lang="en-GB" b="1" dirty="0" smtClean="0"/>
              <a:t>More simple examples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1194" y="1990436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Product Sales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Porridge sales are higher in winter than other periods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Stationary sales are higher at the end of school holidays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Opticians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Majority of customers require a specific type of contact lens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Glasses frames of a certain style are more popular than others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Education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Student performance was good with features x and y implemented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But not so good with feature z implemented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491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4844048"/>
            <a:ext cx="8534400" cy="1507067"/>
          </a:xfrm>
        </p:spPr>
        <p:txBody>
          <a:bodyPr/>
          <a:lstStyle/>
          <a:p>
            <a:r>
              <a:rPr lang="en-GB" dirty="0" smtClean="0"/>
              <a:t>An example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7313" y="1671780"/>
            <a:ext cx="4582164" cy="3172268"/>
          </a:xfr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1085994" y="164713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smtClean="0"/>
              <a:t>How do we perform it?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02079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7448" y="483369"/>
            <a:ext cx="8534400" cy="1507067"/>
          </a:xfrm>
        </p:spPr>
        <p:txBody>
          <a:bodyPr/>
          <a:lstStyle/>
          <a:p>
            <a:r>
              <a:rPr lang="en-GB" b="1" dirty="0" smtClean="0"/>
              <a:t>So what do we do?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139" y="2140527"/>
            <a:ext cx="8529061" cy="361526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In order to generate accurate data analysis, we need to ensure that data is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Correct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Countable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Standardised</a:t>
            </a:r>
            <a:endParaRPr lang="en-GB" dirty="0" smtClean="0">
              <a:solidFill>
                <a:schemeClr val="tx1"/>
              </a:solidFill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Non-redundant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This is known as preparing (or pre-processing) the data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Once the data is formatted, we can then process and explore the data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From there, we can generate our predictions/theories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And visualise our results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1387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8285" y="206278"/>
            <a:ext cx="8534400" cy="1507067"/>
          </a:xfrm>
        </p:spPr>
        <p:txBody>
          <a:bodyPr/>
          <a:lstStyle/>
          <a:p>
            <a:r>
              <a:rPr lang="en-GB" b="1" dirty="0" smtClean="0"/>
              <a:t>Why pre-process?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8285" y="2043545"/>
            <a:ext cx="8534400" cy="3615267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Real Life data can be big, and it can also be messy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Real life data can contain: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Missing Values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Different Formats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Extreme Values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Redundant Data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Pre-processing will either remove these issues…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…Or take them into consideration during analysis by placing it into a consistent format</a:t>
            </a:r>
          </a:p>
        </p:txBody>
      </p:sp>
    </p:spTree>
    <p:extLst>
      <p:ext uri="{BB962C8B-B14F-4D97-AF65-F5344CB8AC3E}">
        <p14:creationId xmlns:p14="http://schemas.microsoft.com/office/powerpoint/2010/main" val="673068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2" y="164714"/>
            <a:ext cx="8534400" cy="1507067"/>
          </a:xfrm>
        </p:spPr>
        <p:txBody>
          <a:bodyPr/>
          <a:lstStyle/>
          <a:p>
            <a:r>
              <a:rPr lang="en-GB" b="1" dirty="0" smtClean="0"/>
              <a:t>How to pre-process?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2" y="2085109"/>
            <a:ext cx="8534400" cy="3615267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Two different methods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Manually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Time-consuming (Especially with large data)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Prone to introducing additional errors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Automation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Using a programming language (Python, C/C++, Java etc.) or a tool (</a:t>
            </a:r>
            <a:r>
              <a:rPr lang="en-GB" dirty="0" err="1" smtClean="0">
                <a:solidFill>
                  <a:schemeClr val="tx1"/>
                </a:solidFill>
              </a:rPr>
              <a:t>OpenRefine</a:t>
            </a:r>
            <a:r>
              <a:rPr lang="en-GB" dirty="0" smtClean="0">
                <a:solidFill>
                  <a:schemeClr val="tx1"/>
                </a:solidFill>
              </a:rPr>
              <a:t>) to automate the cleaning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Requires programming knowledge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Is faster and more efficient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767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758" y="566496"/>
            <a:ext cx="8534400" cy="1507067"/>
          </a:xfrm>
        </p:spPr>
        <p:txBody>
          <a:bodyPr/>
          <a:lstStyle/>
          <a:p>
            <a:r>
              <a:rPr lang="en-GB" b="1" dirty="0" smtClean="0"/>
              <a:t>Data exploration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921" y="2073563"/>
            <a:ext cx="8534400" cy="3615267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Once the data is in a complete and consistent format, we can then start the process of exploring the data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There are a number of tools we could use to analyse (or help analyse) the data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Some are open-source and free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Some are commercial but available within the University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Which one we use depends on the data we wish to analyse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844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720" y="311728"/>
            <a:ext cx="3333607" cy="1507067"/>
          </a:xfrm>
        </p:spPr>
        <p:txBody>
          <a:bodyPr/>
          <a:lstStyle/>
          <a:p>
            <a:r>
              <a:rPr lang="en-GB" b="1" dirty="0" smtClean="0"/>
              <a:t>List of tools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40" y="106217"/>
            <a:ext cx="7082851" cy="6543965"/>
          </a:xfrm>
        </p:spPr>
        <p:txBody>
          <a:bodyPr>
            <a:noAutofit/>
          </a:bodyPr>
          <a:lstStyle/>
          <a:p>
            <a:r>
              <a:rPr lang="en-GB" sz="2100" dirty="0" smtClean="0">
                <a:solidFill>
                  <a:schemeClr val="tx1"/>
                </a:solidFill>
              </a:rPr>
              <a:t>Statistical Analysis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R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Excel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SPSS</a:t>
            </a:r>
          </a:p>
          <a:p>
            <a:pPr lvl="1"/>
            <a:r>
              <a:rPr lang="en-GB" sz="2100" dirty="0" err="1" smtClean="0">
                <a:solidFill>
                  <a:schemeClr val="tx1"/>
                </a:solidFill>
              </a:rPr>
              <a:t>SciPy</a:t>
            </a:r>
            <a:endParaRPr lang="en-GB" sz="2100" dirty="0">
              <a:solidFill>
                <a:schemeClr val="tx1"/>
              </a:solidFill>
            </a:endParaRPr>
          </a:p>
          <a:p>
            <a:r>
              <a:rPr lang="en-GB" sz="2100" dirty="0" smtClean="0">
                <a:solidFill>
                  <a:schemeClr val="tx1"/>
                </a:solidFill>
              </a:rPr>
              <a:t>Data Classification/Clustering</a:t>
            </a:r>
          </a:p>
          <a:p>
            <a:pPr lvl="1"/>
            <a:r>
              <a:rPr lang="en-GB" sz="2100" dirty="0" err="1" smtClean="0">
                <a:solidFill>
                  <a:schemeClr val="tx1"/>
                </a:solidFill>
              </a:rPr>
              <a:t>Weka</a:t>
            </a:r>
            <a:endParaRPr lang="en-GB" sz="2100" dirty="0" smtClean="0">
              <a:solidFill>
                <a:schemeClr val="tx1"/>
              </a:solidFill>
            </a:endParaRPr>
          </a:p>
          <a:p>
            <a:r>
              <a:rPr lang="en-GB" sz="2100" dirty="0" smtClean="0">
                <a:solidFill>
                  <a:schemeClr val="tx1"/>
                </a:solidFill>
              </a:rPr>
              <a:t>Topic/Document Modelling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Mallet</a:t>
            </a:r>
          </a:p>
          <a:p>
            <a:pPr lvl="1"/>
            <a:r>
              <a:rPr lang="en-GB" sz="2100" dirty="0" err="1" smtClean="0">
                <a:solidFill>
                  <a:schemeClr val="tx1"/>
                </a:solidFill>
              </a:rPr>
              <a:t>Wordle</a:t>
            </a:r>
            <a:endParaRPr lang="en-GB" sz="2100" dirty="0">
              <a:solidFill>
                <a:schemeClr val="tx1"/>
              </a:solidFill>
            </a:endParaRPr>
          </a:p>
          <a:p>
            <a:r>
              <a:rPr lang="en-GB" sz="2100" dirty="0" smtClean="0">
                <a:solidFill>
                  <a:schemeClr val="tx1"/>
                </a:solidFill>
              </a:rPr>
              <a:t>Data Organizers</a:t>
            </a:r>
          </a:p>
          <a:p>
            <a:pPr lvl="1"/>
            <a:r>
              <a:rPr lang="en-GB" sz="2100" dirty="0" smtClean="0">
                <a:solidFill>
                  <a:schemeClr val="tx1"/>
                </a:solidFill>
              </a:rPr>
              <a:t>Hadoop</a:t>
            </a:r>
          </a:p>
          <a:p>
            <a:pPr lvl="1"/>
            <a:r>
              <a:rPr lang="en-GB" sz="2100" dirty="0" err="1" smtClean="0">
                <a:solidFill>
                  <a:schemeClr val="tx1"/>
                </a:solidFill>
              </a:rPr>
              <a:t>MapReduce</a:t>
            </a:r>
            <a:endParaRPr lang="en-GB" sz="2100" dirty="0" smtClean="0">
              <a:solidFill>
                <a:schemeClr val="tx1"/>
              </a:solidFill>
            </a:endParaRPr>
          </a:p>
          <a:p>
            <a:pPr lvl="1"/>
            <a:r>
              <a:rPr lang="en-GB" sz="2100" dirty="0" err="1" smtClean="0">
                <a:solidFill>
                  <a:schemeClr val="tx1"/>
                </a:solidFill>
              </a:rPr>
              <a:t>OpenRefine</a:t>
            </a:r>
            <a:endParaRPr lang="en-GB" sz="2100" dirty="0">
              <a:solidFill>
                <a:schemeClr val="tx1"/>
              </a:solidFill>
            </a:endParaRPr>
          </a:p>
          <a:p>
            <a:r>
              <a:rPr lang="en-GB" sz="2100" dirty="0" smtClean="0">
                <a:solidFill>
                  <a:schemeClr val="tx1"/>
                </a:solidFill>
              </a:rPr>
              <a:t>This is just a small sample of a larger area. Explore!</a:t>
            </a:r>
            <a:endParaRPr lang="en-GB" sz="2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211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1738" y="244081"/>
            <a:ext cx="8534400" cy="1507067"/>
          </a:xfrm>
        </p:spPr>
        <p:txBody>
          <a:bodyPr/>
          <a:lstStyle/>
          <a:p>
            <a:r>
              <a:rPr lang="en-GB" b="1" dirty="0" smtClean="0"/>
              <a:t>Tool Description - 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65" y="1593273"/>
            <a:ext cx="10260879" cy="4888649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R is a language and environment used for statistical computing and graphics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Advantages</a:t>
            </a:r>
          </a:p>
          <a:p>
            <a:pPr lvl="1"/>
            <a:r>
              <a:rPr lang="en-GB" sz="2000" dirty="0" smtClean="0">
                <a:solidFill>
                  <a:schemeClr val="tx1"/>
                </a:solidFill>
              </a:rPr>
              <a:t>Provides a wide variety of graphs and statistical techniques</a:t>
            </a:r>
          </a:p>
          <a:p>
            <a:pPr lvl="1"/>
            <a:r>
              <a:rPr lang="en-GB" sz="2000" dirty="0" smtClean="0">
                <a:solidFill>
                  <a:schemeClr val="tx1"/>
                </a:solidFill>
              </a:rPr>
              <a:t>Free to download and use</a:t>
            </a:r>
          </a:p>
          <a:p>
            <a:pPr lvl="1"/>
            <a:r>
              <a:rPr lang="en-GB" sz="2000" dirty="0" smtClean="0">
                <a:solidFill>
                  <a:schemeClr val="tx1"/>
                </a:solidFill>
              </a:rPr>
              <a:t>Various extensions exist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Disadvantages</a:t>
            </a:r>
          </a:p>
          <a:p>
            <a:pPr lvl="1"/>
            <a:r>
              <a:rPr lang="en-GB" sz="2000" dirty="0" smtClean="0">
                <a:solidFill>
                  <a:schemeClr val="tx1"/>
                </a:solidFill>
              </a:rPr>
              <a:t>High Learning Curve</a:t>
            </a:r>
          </a:p>
          <a:p>
            <a:pPr lvl="1"/>
            <a:r>
              <a:rPr lang="en-GB" sz="2000" dirty="0" smtClean="0">
                <a:solidFill>
                  <a:schemeClr val="tx1"/>
                </a:solidFill>
              </a:rPr>
              <a:t>Command Line Based</a:t>
            </a:r>
          </a:p>
          <a:p>
            <a:pPr lvl="1"/>
            <a:endParaRPr lang="en-GB" sz="2000" dirty="0">
              <a:solidFill>
                <a:schemeClr val="tx1"/>
              </a:solidFill>
            </a:endParaRPr>
          </a:p>
          <a:p>
            <a:pPr lvl="1"/>
            <a:r>
              <a:rPr lang="en-GB" sz="2000" dirty="0" smtClean="0">
                <a:solidFill>
                  <a:schemeClr val="tx1"/>
                </a:solidFill>
              </a:rPr>
              <a:t>An alternative is called </a:t>
            </a:r>
            <a:r>
              <a:rPr lang="en-GB" sz="2000" dirty="0" err="1" smtClean="0">
                <a:solidFill>
                  <a:schemeClr val="tx1"/>
                </a:solidFill>
              </a:rPr>
              <a:t>Insat</a:t>
            </a:r>
            <a:r>
              <a:rPr lang="en-GB" sz="2000" dirty="0" smtClean="0">
                <a:solidFill>
                  <a:schemeClr val="tx1"/>
                </a:solidFill>
              </a:rPr>
              <a:t> - </a:t>
            </a:r>
            <a:r>
              <a:rPr lang="en-GB" sz="2000" i="1" dirty="0" err="1">
                <a:solidFill>
                  <a:schemeClr val="tx1"/>
                </a:solidFill>
              </a:rPr>
              <a:t>Instat</a:t>
            </a:r>
            <a:r>
              <a:rPr lang="en-GB" sz="2000" dirty="0">
                <a:solidFill>
                  <a:schemeClr val="tx1"/>
                </a:solidFill>
              </a:rPr>
              <a:t> is a general statistical package. It is simple enough to be useful in teaching statistical ideas, yet has the power to assist with research in any discipline </a:t>
            </a:r>
            <a:endParaRPr lang="en-GB" sz="20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R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2502" y="2410137"/>
            <a:ext cx="2245261" cy="1706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465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4454" y="63210"/>
            <a:ext cx="8534400" cy="1507067"/>
          </a:xfrm>
        </p:spPr>
        <p:txBody>
          <a:bodyPr/>
          <a:lstStyle/>
          <a:p>
            <a:r>
              <a:rPr lang="en-GB" b="1" dirty="0" smtClean="0"/>
              <a:t>R commander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08" y="2007804"/>
            <a:ext cx="7350617" cy="4024125"/>
          </a:xfrm>
        </p:spPr>
        <p:txBody>
          <a:bodyPr>
            <a:normAutofit/>
          </a:bodyPr>
          <a:lstStyle/>
          <a:p>
            <a:r>
              <a:rPr lang="en-GB" sz="2200" dirty="0" smtClean="0">
                <a:solidFill>
                  <a:schemeClr val="tx1"/>
                </a:solidFill>
              </a:rPr>
              <a:t>R Commander is an extension to R which attempts to make the usage of the application easier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Presents a graphical user interface to use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Generates code automatically for the user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Decreases the learning curve (Slightly!)</a:t>
            </a:r>
          </a:p>
          <a:p>
            <a:endParaRPr lang="en-GB" sz="22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9325" y="1368216"/>
            <a:ext cx="4232564" cy="4663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341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9012" y="0"/>
            <a:ext cx="8534400" cy="1507067"/>
          </a:xfrm>
        </p:spPr>
        <p:txBody>
          <a:bodyPr/>
          <a:lstStyle/>
          <a:p>
            <a:r>
              <a:rPr lang="en-GB" b="1" dirty="0" smtClean="0"/>
              <a:t>Tool description - excel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9764" y="2194560"/>
            <a:ext cx="8368048" cy="4024125"/>
          </a:xfrm>
        </p:spPr>
        <p:txBody>
          <a:bodyPr>
            <a:noAutofit/>
          </a:bodyPr>
          <a:lstStyle/>
          <a:p>
            <a:r>
              <a:rPr lang="en-GB" sz="2200" dirty="0" smtClean="0">
                <a:solidFill>
                  <a:schemeClr val="tx1"/>
                </a:solidFill>
              </a:rPr>
              <a:t>Excel is a spreadsheet application developed by Microsoft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Easy to visualise complex data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Easy to perform mathematical computations on segments of data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Disadvantages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Commercial Software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Performance Impact on large datasets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Cannot reproduce all types of graphs</a:t>
            </a:r>
            <a:endParaRPr lang="en-GB" sz="2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http://upload.wikimedia.org/wikipedia/commons/thumb/8/86/Microsoft_Excel_2013_logo.svg/110px-Microsoft_Excel_2013_logo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3412" y="1420547"/>
            <a:ext cx="1505800" cy="147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813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776" y="53876"/>
            <a:ext cx="8534400" cy="1507067"/>
          </a:xfrm>
        </p:spPr>
        <p:txBody>
          <a:bodyPr/>
          <a:lstStyle/>
          <a:p>
            <a:r>
              <a:rPr lang="en-GB" b="1" dirty="0" smtClean="0"/>
              <a:t>Tool description - </a:t>
            </a:r>
            <a:r>
              <a:rPr lang="en-GB" b="1" dirty="0" err="1" smtClean="0"/>
              <a:t>scipy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776" y="1735690"/>
            <a:ext cx="8020318" cy="4024125"/>
          </a:xfrm>
        </p:spPr>
        <p:txBody>
          <a:bodyPr>
            <a:normAutofit/>
          </a:bodyPr>
          <a:lstStyle/>
          <a:p>
            <a:r>
              <a:rPr lang="en-GB" sz="2200" dirty="0" err="1" smtClean="0">
                <a:solidFill>
                  <a:schemeClr val="tx1"/>
                </a:solidFill>
              </a:rPr>
              <a:t>Scipy</a:t>
            </a:r>
            <a:r>
              <a:rPr lang="en-GB" sz="2200" dirty="0" smtClean="0">
                <a:solidFill>
                  <a:schemeClr val="tx1"/>
                </a:solidFill>
              </a:rPr>
              <a:t> is a collection of scientific and statistical tools for the Python programming language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Open-source and free to use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Knowledge of Python provides ability to create solutions to other problems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Disadvantages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Programming Knowledge </a:t>
            </a:r>
            <a:r>
              <a:rPr lang="en-GB" sz="2200" dirty="0">
                <a:solidFill>
                  <a:schemeClr val="tx1"/>
                </a:solidFill>
              </a:rPr>
              <a:t>Required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Library Conflicts / </a:t>
            </a:r>
            <a:r>
              <a:rPr lang="en-GB" sz="2200" dirty="0" err="1" smtClean="0">
                <a:solidFill>
                  <a:schemeClr val="tx1"/>
                </a:solidFill>
              </a:rPr>
              <a:t>Incompatabilities</a:t>
            </a:r>
            <a:endParaRPr lang="en-GB" sz="2200" dirty="0" smtClean="0">
              <a:solidFill>
                <a:schemeClr val="tx1"/>
              </a:solidFill>
            </a:endParaRPr>
          </a:p>
        </p:txBody>
      </p:sp>
      <p:pic>
        <p:nvPicPr>
          <p:cNvPr id="4102" name="Picture 6" descr="scip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5745" y="1560943"/>
            <a:ext cx="1553192" cy="155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326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2139" y="216439"/>
            <a:ext cx="8534400" cy="1507067"/>
          </a:xfrm>
        </p:spPr>
        <p:txBody>
          <a:bodyPr/>
          <a:lstStyle/>
          <a:p>
            <a:r>
              <a:rPr lang="en-GB" b="1" dirty="0" smtClean="0"/>
              <a:t>Tool Description - </a:t>
            </a:r>
            <a:r>
              <a:rPr lang="en-GB" b="1" dirty="0" err="1" smtClean="0"/>
              <a:t>Weka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3640" y="1945178"/>
            <a:ext cx="8702899" cy="4024125"/>
          </a:xfrm>
        </p:spPr>
        <p:txBody>
          <a:bodyPr>
            <a:noAutofit/>
          </a:bodyPr>
          <a:lstStyle/>
          <a:p>
            <a:r>
              <a:rPr lang="en-GB" sz="2200" dirty="0" err="1" smtClean="0">
                <a:solidFill>
                  <a:schemeClr val="tx1"/>
                </a:solidFill>
              </a:rPr>
              <a:t>Weka</a:t>
            </a:r>
            <a:r>
              <a:rPr lang="en-GB" sz="2200" dirty="0" smtClean="0">
                <a:solidFill>
                  <a:schemeClr val="tx1"/>
                </a:solidFill>
              </a:rPr>
              <a:t> is a collection of machine learning tools that run in Java and developed by the University of Waikato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Easy to run classification problems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Can perform simple visualisations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Disadvantages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Difficult file format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Lack of visualisation tools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Difficult for document classification</a:t>
            </a:r>
          </a:p>
        </p:txBody>
      </p:sp>
      <p:pic>
        <p:nvPicPr>
          <p:cNvPr id="5122" name="Picture 2" descr="http://upload.wikimedia.org/wikipedia/commons/0/07/Weka_%28software%29_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8612" y="2967431"/>
            <a:ext cx="2466649" cy="129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210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175" y="118531"/>
            <a:ext cx="8534400" cy="1507067"/>
          </a:xfrm>
        </p:spPr>
        <p:txBody>
          <a:bodyPr/>
          <a:lstStyle/>
          <a:p>
            <a:r>
              <a:rPr lang="en-GB" b="1" dirty="0" smtClean="0"/>
              <a:t>Document analysis tools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921" y="2567707"/>
            <a:ext cx="8534400" cy="3615267"/>
          </a:xfrm>
        </p:spPr>
        <p:txBody>
          <a:bodyPr>
            <a:normAutofit/>
          </a:bodyPr>
          <a:lstStyle/>
          <a:p>
            <a:r>
              <a:rPr lang="en-GB" sz="2200" dirty="0" smtClean="0">
                <a:solidFill>
                  <a:schemeClr val="tx1"/>
                </a:solidFill>
              </a:rPr>
              <a:t>Numbers are not the only things which can be analysed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Segments of texts hold information which could be valued for knowledge or profit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Detecting trends on social networking sites (Twitter, Facebook)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Analysing unknown texts to investigate potential authors/genres</a:t>
            </a:r>
            <a:endParaRPr lang="en-GB" sz="22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9925" y="1625598"/>
            <a:ext cx="430530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692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794" y="0"/>
            <a:ext cx="8534400" cy="1507067"/>
          </a:xfrm>
        </p:spPr>
        <p:txBody>
          <a:bodyPr/>
          <a:lstStyle/>
          <a:p>
            <a:r>
              <a:rPr lang="en-GB" b="1" dirty="0" smtClean="0"/>
              <a:t>Tool description - mallet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794" y="1959033"/>
            <a:ext cx="8303654" cy="4024125"/>
          </a:xfrm>
        </p:spPr>
        <p:txBody>
          <a:bodyPr>
            <a:normAutofit/>
          </a:bodyPr>
          <a:lstStyle/>
          <a:p>
            <a:r>
              <a:rPr lang="en-GB" sz="2200" dirty="0" smtClean="0">
                <a:solidFill>
                  <a:schemeClr val="tx1"/>
                </a:solidFill>
              </a:rPr>
              <a:t>Mallet is a Java based package for language processing, topic modelling and document classification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Easier handling for documents in comparison to WEKA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Can easily create topics for unclassified data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Disadvantages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Manual Installation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Command-Line based</a:t>
            </a:r>
          </a:p>
          <a:p>
            <a:pPr lvl="1"/>
            <a:endParaRPr lang="en-GB" sz="2200" dirty="0">
              <a:solidFill>
                <a:schemeClr val="tx1"/>
              </a:solidFill>
            </a:endParaRPr>
          </a:p>
        </p:txBody>
      </p:sp>
      <p:pic>
        <p:nvPicPr>
          <p:cNvPr id="6146" name="Picture 2" descr="http://mallet.cs.umass.edu/logo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9454" y="2194560"/>
            <a:ext cx="2640709" cy="11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784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903" y="178568"/>
            <a:ext cx="8534400" cy="1507067"/>
          </a:xfrm>
        </p:spPr>
        <p:txBody>
          <a:bodyPr/>
          <a:lstStyle/>
          <a:p>
            <a:r>
              <a:rPr lang="en-GB" b="1" dirty="0" smtClean="0"/>
              <a:t>Tool description - </a:t>
            </a:r>
            <a:r>
              <a:rPr lang="en-GB" b="1" dirty="0" err="1" smtClean="0"/>
              <a:t>wordle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903" y="1931323"/>
            <a:ext cx="8393806" cy="4024125"/>
          </a:xfrm>
        </p:spPr>
        <p:txBody>
          <a:bodyPr>
            <a:normAutofit/>
          </a:bodyPr>
          <a:lstStyle/>
          <a:p>
            <a:r>
              <a:rPr lang="en-GB" sz="2200" dirty="0" err="1" smtClean="0">
                <a:solidFill>
                  <a:schemeClr val="tx1"/>
                </a:solidFill>
              </a:rPr>
              <a:t>Wordle</a:t>
            </a:r>
            <a:r>
              <a:rPr lang="en-GB" sz="2200" dirty="0" smtClean="0">
                <a:solidFill>
                  <a:schemeClr val="tx1"/>
                </a:solidFill>
              </a:rPr>
              <a:t> is a tool used to generate word clouds from segments of text.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Easily visualise frequent word usage in areas of text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Easy to import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Disadvantages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Limited usage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Difficult to visualise numerical word usage</a:t>
            </a:r>
            <a:endParaRPr lang="en-GB" sz="2200" dirty="0">
              <a:solidFill>
                <a:schemeClr val="tx1"/>
              </a:solidFill>
            </a:endParaRPr>
          </a:p>
        </p:txBody>
      </p:sp>
      <p:pic>
        <p:nvPicPr>
          <p:cNvPr id="7170" name="Picture 2" descr="Wordle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7744" y="2194560"/>
            <a:ext cx="2278456" cy="74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6443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994" y="192423"/>
            <a:ext cx="8534400" cy="1507067"/>
          </a:xfrm>
        </p:spPr>
        <p:txBody>
          <a:bodyPr/>
          <a:lstStyle/>
          <a:p>
            <a:r>
              <a:rPr lang="en-GB" b="1" dirty="0" smtClean="0"/>
              <a:t>visualisation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5157" y="2071254"/>
            <a:ext cx="8534400" cy="3615267"/>
          </a:xfrm>
        </p:spPr>
        <p:txBody>
          <a:bodyPr>
            <a:normAutofit/>
          </a:bodyPr>
          <a:lstStyle/>
          <a:p>
            <a:r>
              <a:rPr lang="en-GB" sz="2200" dirty="0" smtClean="0">
                <a:solidFill>
                  <a:schemeClr val="tx1"/>
                </a:solidFill>
              </a:rPr>
              <a:t>In order to reveal our findings to a wider audience easily and effectively, we must be able to visualise them</a:t>
            </a:r>
          </a:p>
          <a:p>
            <a:r>
              <a:rPr lang="en-GB" sz="2200" dirty="0" smtClean="0">
                <a:solidFill>
                  <a:schemeClr val="tx1"/>
                </a:solidFill>
              </a:rPr>
              <a:t>Several of the tools listed previously have the ability to display a multitude of graphs and tables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WEKA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Excel</a:t>
            </a:r>
          </a:p>
          <a:p>
            <a:pPr lvl="1"/>
            <a:r>
              <a:rPr lang="en-GB" sz="2200" dirty="0" smtClean="0">
                <a:solidFill>
                  <a:schemeClr val="tx1"/>
                </a:solidFill>
              </a:rPr>
              <a:t>R</a:t>
            </a:r>
          </a:p>
          <a:p>
            <a:endParaRPr lang="en-GB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1197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903" y="358678"/>
            <a:ext cx="8534400" cy="1507067"/>
          </a:xfrm>
        </p:spPr>
        <p:txBody>
          <a:bodyPr/>
          <a:lstStyle/>
          <a:p>
            <a:r>
              <a:rPr lang="en-GB" b="1" dirty="0"/>
              <a:t>Tool description </a:t>
            </a:r>
            <a:r>
              <a:rPr lang="en-GB" b="1" dirty="0" smtClean="0"/>
              <a:t>- Epi </a:t>
            </a:r>
            <a:r>
              <a:rPr lang="en-GB" b="1" dirty="0"/>
              <a:t>Info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799" y="1751215"/>
            <a:ext cx="8472055" cy="4024125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</a:rPr>
              <a:t>Epi Info™ is a public domain software package designed for the global public health community of practitioners and researchers. </a:t>
            </a:r>
            <a:endParaRPr lang="en-GB" sz="2200" dirty="0" smtClean="0">
              <a:solidFill>
                <a:schemeClr val="tx1"/>
              </a:solidFill>
            </a:endParaRPr>
          </a:p>
          <a:p>
            <a:r>
              <a:rPr lang="en-GB" sz="2200" dirty="0" smtClean="0">
                <a:solidFill>
                  <a:schemeClr val="tx1"/>
                </a:solidFill>
              </a:rPr>
              <a:t>It </a:t>
            </a:r>
            <a:r>
              <a:rPr lang="en-GB" sz="2200" dirty="0">
                <a:solidFill>
                  <a:schemeClr val="tx1"/>
                </a:solidFill>
              </a:rPr>
              <a:t>provides for easy questionnaire and database construction, data entry and analysis with epidemiologic statistics, graphs, and maps</a:t>
            </a:r>
            <a:r>
              <a:rPr lang="en-GB" sz="2200" dirty="0" smtClean="0">
                <a:solidFill>
                  <a:schemeClr val="tx1"/>
                </a:solidFill>
              </a:rPr>
              <a:t>.</a:t>
            </a:r>
            <a:endParaRPr lang="en-GB" sz="2200" dirty="0">
              <a:solidFill>
                <a:schemeClr val="tx1"/>
              </a:solidFill>
            </a:endParaRPr>
          </a:p>
          <a:p>
            <a:endParaRPr lang="en-GB" sz="2200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0" y="2194560"/>
            <a:ext cx="1731818" cy="173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640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6012" y="603321"/>
            <a:ext cx="9905998" cy="1478570"/>
          </a:xfrm>
        </p:spPr>
        <p:txBody>
          <a:bodyPr/>
          <a:lstStyle/>
          <a:p>
            <a:r>
              <a:rPr lang="en-GB" dirty="0" smtClean="0"/>
              <a:t>Visualisation Example – Collisions 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-144" t="15263" r="26722" b="12455"/>
          <a:stretch/>
        </p:blipFill>
        <p:spPr bwMode="auto">
          <a:xfrm rot="5400000" flipH="1">
            <a:off x="2033883" y="2523738"/>
            <a:ext cx="4090306" cy="320661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t="17800" r="26455" b="8460"/>
          <a:stretch/>
        </p:blipFill>
        <p:spPr bwMode="auto">
          <a:xfrm rot="5400000" flipH="1">
            <a:off x="5876858" y="2660129"/>
            <a:ext cx="4090306" cy="29338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1799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5671" y="767443"/>
            <a:ext cx="9047615" cy="1098302"/>
          </a:xfrm>
        </p:spPr>
        <p:txBody>
          <a:bodyPr>
            <a:normAutofit/>
          </a:bodyPr>
          <a:lstStyle/>
          <a:p>
            <a:r>
              <a:rPr lang="en-GB" dirty="0" smtClean="0"/>
              <a:t>Visualisation Example – </a:t>
            </a:r>
            <a:r>
              <a:rPr lang="en-GB" dirty="0" err="1" smtClean="0"/>
              <a:t>uk</a:t>
            </a:r>
            <a:r>
              <a:rPr lang="en-GB" dirty="0" smtClean="0"/>
              <a:t> budget</a:t>
            </a:r>
            <a:endParaRPr lang="en-GB" dirty="0"/>
          </a:p>
        </p:txBody>
      </p:sp>
      <p:pic>
        <p:nvPicPr>
          <p:cNvPr id="1026" name="Picture 2" descr="C:\Users\James\Downloads\Budget201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187" y="2452532"/>
            <a:ext cx="4264477" cy="329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mes\Downloads\Budget201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908" y="2397858"/>
            <a:ext cx="4335235" cy="334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61556" y="1865745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2013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426917" y="1865745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3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1174</TotalTime>
  <Words>1031</Words>
  <Application>Microsoft Office PowerPoint</Application>
  <PresentationFormat>Widescreen</PresentationFormat>
  <Paragraphs>178</Paragraphs>
  <Slides>21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Calibri</vt:lpstr>
      <vt:lpstr>Century Gothic</vt:lpstr>
      <vt:lpstr>Wingdings 3</vt:lpstr>
      <vt:lpstr>Slice</vt:lpstr>
      <vt:lpstr>Generating Business Data and Analysis BMSP4004</vt:lpstr>
      <vt:lpstr>What is Data Analysis?</vt:lpstr>
      <vt:lpstr>More simple examples</vt:lpstr>
      <vt:lpstr>An example</vt:lpstr>
      <vt:lpstr>So what do we do?</vt:lpstr>
      <vt:lpstr>Why pre-process?</vt:lpstr>
      <vt:lpstr>How to pre-process?</vt:lpstr>
      <vt:lpstr>Data exploration</vt:lpstr>
      <vt:lpstr>List of tools</vt:lpstr>
      <vt:lpstr>Tool Description - r</vt:lpstr>
      <vt:lpstr>R commander</vt:lpstr>
      <vt:lpstr>Tool description - excel</vt:lpstr>
      <vt:lpstr>Tool description - scipy</vt:lpstr>
      <vt:lpstr>Tool Description - Weka</vt:lpstr>
      <vt:lpstr>Document analysis tools</vt:lpstr>
      <vt:lpstr>Tool description - mallet</vt:lpstr>
      <vt:lpstr>Tool description - wordle</vt:lpstr>
      <vt:lpstr>visualisation</vt:lpstr>
      <vt:lpstr>Tool description - Epi Info</vt:lpstr>
      <vt:lpstr>Visualisation Example – Collisions </vt:lpstr>
      <vt:lpstr>Visualisation Example – uk budget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Analytics for Business</dc:title>
  <dc:creator>RMullins</dc:creator>
  <cp:lastModifiedBy>L0237_User</cp:lastModifiedBy>
  <cp:revision>62</cp:revision>
  <dcterms:created xsi:type="dcterms:W3CDTF">2014-10-27T11:32:28Z</dcterms:created>
  <dcterms:modified xsi:type="dcterms:W3CDTF">2018-02-13T12:01:00Z</dcterms:modified>
</cp:coreProperties>
</file>