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71" r:id="rId10"/>
    <p:sldId id="264" r:id="rId11"/>
    <p:sldId id="277" r:id="rId12"/>
    <p:sldId id="266" r:id="rId13"/>
    <p:sldId id="267" r:id="rId14"/>
    <p:sldId id="269" r:id="rId15"/>
    <p:sldId id="268" r:id="rId16"/>
    <p:sldId id="272" r:id="rId17"/>
    <p:sldId id="273" r:id="rId18"/>
    <p:sldId id="274" r:id="rId19"/>
    <p:sldId id="275" r:id="rId20"/>
    <p:sldId id="276" r:id="rId21"/>
    <p:sldId id="278" r:id="rId22"/>
    <p:sldId id="279" r:id="rId23"/>
    <p:sldId id="280" r:id="rId24"/>
    <p:sldId id="281" r:id="rId25"/>
    <p:sldId id="270" r:id="rId26"/>
    <p:sldId id="26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p:scale>
          <a:sx n="91" d="100"/>
          <a:sy n="91" d="100"/>
        </p:scale>
        <p:origin x="-126"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DA2B42-FC8B-4671-B849-D43DC4F8063E}" type="datetimeFigureOut">
              <a:rPr lang="en-GB" smtClean="0"/>
              <a:t>13/02/2015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326501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DA2B42-FC8B-4671-B849-D43DC4F8063E}" type="datetimeFigureOut">
              <a:rPr lang="en-GB" smtClean="0"/>
              <a:t>13/02/2015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863241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DA2B42-FC8B-4671-B849-D43DC4F8063E}" type="datetimeFigureOut">
              <a:rPr lang="en-GB" smtClean="0"/>
              <a:t>13/02/2015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398350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DA2B42-FC8B-4671-B849-D43DC4F8063E}" type="datetimeFigureOut">
              <a:rPr lang="en-GB" smtClean="0"/>
              <a:t>13/02/2015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724656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DA2B42-FC8B-4671-B849-D43DC4F8063E}" type="datetimeFigureOut">
              <a:rPr lang="en-GB" smtClean="0"/>
              <a:t>13/02/2015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2328827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DA2B42-FC8B-4671-B849-D43DC4F8063E}" type="datetimeFigureOut">
              <a:rPr lang="en-GB" smtClean="0"/>
              <a:t>13/02/2015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3359511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DA2B42-FC8B-4671-B849-D43DC4F8063E}" type="datetimeFigureOut">
              <a:rPr lang="en-GB" smtClean="0"/>
              <a:t>13/02/2015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361010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DA2B42-FC8B-4671-B849-D43DC4F8063E}" type="datetimeFigureOut">
              <a:rPr lang="en-GB" smtClean="0"/>
              <a:t>13/02/2015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344522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DA2B42-FC8B-4671-B849-D43DC4F8063E}" type="datetimeFigureOut">
              <a:rPr lang="en-GB" smtClean="0"/>
              <a:t>13/02/2015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1456948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DA2B42-FC8B-4671-B849-D43DC4F8063E}" type="datetimeFigureOut">
              <a:rPr lang="en-GB" smtClean="0"/>
              <a:t>13/02/2015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2578990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DA2B42-FC8B-4671-B849-D43DC4F8063E}" type="datetimeFigureOut">
              <a:rPr lang="en-GB" smtClean="0"/>
              <a:t>13/02/2015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1183F3-16B8-4755-AECC-0B78B8201FB7}" type="slidenum">
              <a:rPr lang="en-GB" smtClean="0"/>
              <a:t>‹#›</a:t>
            </a:fld>
            <a:endParaRPr lang="en-GB"/>
          </a:p>
        </p:txBody>
      </p:sp>
    </p:spTree>
    <p:extLst>
      <p:ext uri="{BB962C8B-B14F-4D97-AF65-F5344CB8AC3E}">
        <p14:creationId xmlns:p14="http://schemas.microsoft.com/office/powerpoint/2010/main" val="997774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DA2B42-FC8B-4671-B849-D43DC4F8063E}" type="datetimeFigureOut">
              <a:rPr lang="en-GB" smtClean="0"/>
              <a:t>13/02/2015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1183F3-16B8-4755-AECC-0B78B8201FB7}" type="slidenum">
              <a:rPr lang="en-GB" smtClean="0"/>
              <a:t>‹#›</a:t>
            </a:fld>
            <a:endParaRPr lang="en-GB"/>
          </a:p>
        </p:txBody>
      </p:sp>
    </p:spTree>
    <p:extLst>
      <p:ext uri="{BB962C8B-B14F-4D97-AF65-F5344CB8AC3E}">
        <p14:creationId xmlns:p14="http://schemas.microsoft.com/office/powerpoint/2010/main" val="1927886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Mythology and Art 11-12</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13720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Oedipus</a:t>
            </a:r>
            <a:endParaRPr lang="en-GB" dirty="0"/>
          </a:p>
        </p:txBody>
      </p:sp>
      <p:sp>
        <p:nvSpPr>
          <p:cNvPr id="3" name="Content Placeholder 2"/>
          <p:cNvSpPr>
            <a:spLocks noGrp="1"/>
          </p:cNvSpPr>
          <p:nvPr>
            <p:ph idx="1"/>
          </p:nvPr>
        </p:nvSpPr>
        <p:spPr/>
        <p:txBody>
          <a:bodyPr/>
          <a:lstStyle/>
          <a:p>
            <a:r>
              <a:rPr lang="en-GB" sz="3600" dirty="0" smtClean="0"/>
              <a:t>His name means ‘swollen foot’</a:t>
            </a:r>
          </a:p>
          <a:p>
            <a:endParaRPr lang="en-GB" sz="3600" dirty="0"/>
          </a:p>
          <a:p>
            <a:r>
              <a:rPr lang="en-GB" sz="3600" dirty="0" smtClean="0"/>
              <a:t>What is his story?</a:t>
            </a:r>
          </a:p>
          <a:p>
            <a:endParaRPr lang="en-GB" sz="4800" dirty="0" smtClean="0"/>
          </a:p>
          <a:p>
            <a:pPr marL="0" indent="0">
              <a:buNone/>
            </a:pPr>
            <a:endParaRPr lang="en-GB" dirty="0"/>
          </a:p>
        </p:txBody>
      </p:sp>
    </p:spTree>
    <p:extLst>
      <p:ext uri="{BB962C8B-B14F-4D97-AF65-F5344CB8AC3E}">
        <p14:creationId xmlns:p14="http://schemas.microsoft.com/office/powerpoint/2010/main" val="73582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Prophecy</a:t>
            </a:r>
            <a:endParaRPr lang="en-GB" dirty="0"/>
          </a:p>
        </p:txBody>
      </p:sp>
      <p:sp>
        <p:nvSpPr>
          <p:cNvPr id="3" name="Content Placeholder 2"/>
          <p:cNvSpPr>
            <a:spLocks noGrp="1"/>
          </p:cNvSpPr>
          <p:nvPr>
            <p:ph idx="1"/>
          </p:nvPr>
        </p:nvSpPr>
        <p:spPr/>
        <p:txBody>
          <a:bodyPr/>
          <a:lstStyle/>
          <a:p>
            <a:r>
              <a:rPr lang="en-GB" dirty="0" smtClean="0"/>
              <a:t>What do we think of prophets?</a:t>
            </a:r>
          </a:p>
          <a:p>
            <a:endParaRPr lang="en-GB" dirty="0"/>
          </a:p>
          <a:p>
            <a:r>
              <a:rPr lang="en-GB" dirty="0" smtClean="0"/>
              <a:t>What was ancient prophecy about? </a:t>
            </a:r>
          </a:p>
          <a:p>
            <a:endParaRPr lang="en-GB" dirty="0"/>
          </a:p>
          <a:p>
            <a:r>
              <a:rPr lang="en-GB" dirty="0" smtClean="0"/>
              <a:t>Oedipus tried to avoid a prophecy – what do we think about that?</a:t>
            </a:r>
          </a:p>
          <a:p>
            <a:endParaRPr lang="en-GB" dirty="0"/>
          </a:p>
        </p:txBody>
      </p:sp>
    </p:spTree>
    <p:extLst>
      <p:ext uri="{BB962C8B-B14F-4D97-AF65-F5344CB8AC3E}">
        <p14:creationId xmlns:p14="http://schemas.microsoft.com/office/powerpoint/2010/main" val="2592364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Delphi</a:t>
            </a:r>
            <a:endParaRPr lang="en-GB" dirty="0"/>
          </a:p>
        </p:txBody>
      </p:sp>
      <p:pic>
        <p:nvPicPr>
          <p:cNvPr id="4" name="Content Placeholder 3"/>
          <p:cNvPicPr>
            <a:picLocks noGrp="1" noChangeAspect="1"/>
          </p:cNvPicPr>
          <p:nvPr>
            <p:ph idx="1"/>
          </p:nvPr>
        </p:nvPicPr>
        <p:blipFill>
          <a:blip r:embed="rId2"/>
          <a:stretch>
            <a:fillRect/>
          </a:stretch>
        </p:blipFill>
        <p:spPr>
          <a:xfrm>
            <a:off x="3484152" y="1825625"/>
            <a:ext cx="5223695" cy="4351338"/>
          </a:xfrm>
          <a:prstGeom prst="rect">
            <a:avLst/>
          </a:prstGeom>
        </p:spPr>
      </p:pic>
    </p:spTree>
    <p:extLst>
      <p:ext uri="{BB962C8B-B14F-4D97-AF65-F5344CB8AC3E}">
        <p14:creationId xmlns:p14="http://schemas.microsoft.com/office/powerpoint/2010/main" val="1879443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843339" y="1825625"/>
            <a:ext cx="6505322" cy="4351338"/>
          </a:xfrm>
          <a:prstGeom prst="rect">
            <a:avLst/>
          </a:prstGeom>
        </p:spPr>
      </p:pic>
    </p:spTree>
    <p:extLst>
      <p:ext uri="{BB962C8B-B14F-4D97-AF65-F5344CB8AC3E}">
        <p14:creationId xmlns:p14="http://schemas.microsoft.com/office/powerpoint/2010/main" val="2994612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Socrates on prophecy:</a:t>
            </a:r>
            <a:endParaRPr lang="en-GB" dirty="0"/>
          </a:p>
        </p:txBody>
      </p:sp>
      <p:sp>
        <p:nvSpPr>
          <p:cNvPr id="3" name="Content Placeholder 2"/>
          <p:cNvSpPr>
            <a:spLocks noGrp="1"/>
          </p:cNvSpPr>
          <p:nvPr>
            <p:ph idx="1"/>
          </p:nvPr>
        </p:nvSpPr>
        <p:spPr/>
        <p:txBody>
          <a:bodyPr/>
          <a:lstStyle/>
          <a:p>
            <a:r>
              <a:rPr lang="en-GB" dirty="0"/>
              <a:t>"Such prophecy is akin to madness, but it is a madness which is the special gift of heaven, and the source of the </a:t>
            </a:r>
            <a:r>
              <a:rPr lang="en-GB" dirty="0" err="1"/>
              <a:t>chiefest</a:t>
            </a:r>
            <a:r>
              <a:rPr lang="en-GB" dirty="0"/>
              <a:t> blessings among men. For prophecy is a madness, and the prophetess at Delphi and the priestesses of Dodona, when out of their senses have conferred great benefits to Hellas, both in public and private life, but when their senses were few or none." </a:t>
            </a:r>
          </a:p>
        </p:txBody>
      </p:sp>
    </p:spTree>
    <p:extLst>
      <p:ext uri="{BB962C8B-B14F-4D97-AF65-F5344CB8AC3E}">
        <p14:creationId xmlns:p14="http://schemas.microsoft.com/office/powerpoint/2010/main" val="1981534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family story…</a:t>
            </a:r>
            <a:endParaRPr lang="en-GB" dirty="0"/>
          </a:p>
        </p:txBody>
      </p:sp>
      <p:sp>
        <p:nvSpPr>
          <p:cNvPr id="3" name="Content Placeholder 2"/>
          <p:cNvSpPr>
            <a:spLocks noGrp="1"/>
          </p:cNvSpPr>
          <p:nvPr>
            <p:ph idx="1"/>
          </p:nvPr>
        </p:nvSpPr>
        <p:spPr/>
        <p:txBody>
          <a:bodyPr/>
          <a:lstStyle/>
          <a:p>
            <a:r>
              <a:rPr lang="en-GB" dirty="0" smtClean="0"/>
              <a:t>Need to look at sources from myth in tragedy</a:t>
            </a:r>
          </a:p>
          <a:p>
            <a:r>
              <a:rPr lang="en-GB" dirty="0"/>
              <a:t> </a:t>
            </a:r>
            <a:r>
              <a:rPr lang="en-GB" dirty="0" smtClean="0"/>
              <a:t>Sophocles:</a:t>
            </a:r>
          </a:p>
          <a:p>
            <a:r>
              <a:rPr lang="en-GB" dirty="0" smtClean="0"/>
              <a:t>Oedipus the King</a:t>
            </a:r>
          </a:p>
          <a:p>
            <a:r>
              <a:rPr lang="en-GB" dirty="0" smtClean="0"/>
              <a:t>Oedipus at </a:t>
            </a:r>
            <a:r>
              <a:rPr lang="en-GB" dirty="0" err="1" smtClean="0"/>
              <a:t>Colonus</a:t>
            </a:r>
            <a:endParaRPr lang="en-GB" dirty="0" smtClean="0"/>
          </a:p>
          <a:p>
            <a:r>
              <a:rPr lang="en-GB" dirty="0" smtClean="0"/>
              <a:t>Antigone</a:t>
            </a:r>
          </a:p>
          <a:p>
            <a:endParaRPr lang="en-GB" dirty="0" smtClean="0"/>
          </a:p>
        </p:txBody>
      </p:sp>
    </p:spTree>
    <p:extLst>
      <p:ext uri="{BB962C8B-B14F-4D97-AF65-F5344CB8AC3E}">
        <p14:creationId xmlns:p14="http://schemas.microsoft.com/office/powerpoint/2010/main" val="951351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Versions of the myth</a:t>
            </a:r>
            <a:endParaRPr lang="en-GB" dirty="0"/>
          </a:p>
        </p:txBody>
      </p:sp>
      <p:sp>
        <p:nvSpPr>
          <p:cNvPr id="3" name="Content Placeholder 2"/>
          <p:cNvSpPr>
            <a:spLocks noGrp="1"/>
          </p:cNvSpPr>
          <p:nvPr>
            <p:ph idx="1"/>
          </p:nvPr>
        </p:nvSpPr>
        <p:spPr/>
        <p:txBody>
          <a:bodyPr/>
          <a:lstStyle/>
          <a:p>
            <a:r>
              <a:rPr lang="en-GB" dirty="0" smtClean="0"/>
              <a:t>Said to be one by Homer, Hesiod and Pindar</a:t>
            </a:r>
          </a:p>
          <a:p>
            <a:endParaRPr lang="en-GB" dirty="0"/>
          </a:p>
          <a:p>
            <a:r>
              <a:rPr lang="en-GB" dirty="0" smtClean="0"/>
              <a:t>In the Roman writer, Seneca:</a:t>
            </a:r>
          </a:p>
          <a:p>
            <a:r>
              <a:rPr lang="en-GB" dirty="0" smtClean="0"/>
              <a:t>http://www.oedipusmax.com/myth.htm</a:t>
            </a:r>
          </a:p>
          <a:p>
            <a:endParaRPr lang="en-GB" dirty="0"/>
          </a:p>
          <a:p>
            <a:r>
              <a:rPr lang="en-GB" dirty="0" err="1" smtClean="0"/>
              <a:t>Apollodorus</a:t>
            </a:r>
            <a:r>
              <a:rPr lang="en-GB" dirty="0" smtClean="0"/>
              <a:t>: http://www.theoi.com/Text/Apollodorus3.html#5</a:t>
            </a:r>
          </a:p>
          <a:p>
            <a:endParaRPr lang="en-GB" dirty="0"/>
          </a:p>
        </p:txBody>
      </p:sp>
    </p:spTree>
    <p:extLst>
      <p:ext uri="{BB962C8B-B14F-4D97-AF65-F5344CB8AC3E}">
        <p14:creationId xmlns:p14="http://schemas.microsoft.com/office/powerpoint/2010/main" val="600115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Epic Cycle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two cities of Troy and Thebes were the major focus of Greek epic poetry. The events surrounding the Trojan War were chronicled in the Epic Cycle, of which much remains, and those about Thebes in the Theban Cycle, which have been lost. The Theban Cycle recounted the sequence of tragedies that befell the house of Laius, of which the story of Oedipus is a part.</a:t>
            </a:r>
          </a:p>
          <a:p>
            <a:r>
              <a:rPr lang="en-GB" dirty="0" smtClean="0"/>
              <a:t>Homer's Odyssey (XI.271ff.) contains the earliest account of the Oedipus myth when Odysseus encounters Jocasta (named </a:t>
            </a:r>
            <a:r>
              <a:rPr lang="en-GB" dirty="0" err="1" smtClean="0"/>
              <a:t>Epicaste</a:t>
            </a:r>
            <a:r>
              <a:rPr lang="en-GB" dirty="0" smtClean="0"/>
              <a:t>) in the underworld. Homer briefly summarises the story of Oedipus, including the incest, patricide, and Jocasta's subsequent suicide. However, in the Homeric version, Oedipus remains King of Thebes after the revelation and neither blinds himself, nor is sent into exile. In particular, it is said that the gods made the matter of his paternity known, whilst in </a:t>
            </a:r>
            <a:r>
              <a:rPr lang="en-GB" i="1" dirty="0" smtClean="0"/>
              <a:t>Oedipus the King</a:t>
            </a:r>
            <a:r>
              <a:rPr lang="en-GB" dirty="0" smtClean="0"/>
              <a:t>, Oedipus very much discovers the truth himself</a:t>
            </a:r>
          </a:p>
          <a:p>
            <a:endParaRPr lang="en-GB" dirty="0"/>
          </a:p>
        </p:txBody>
      </p:sp>
    </p:spTree>
    <p:extLst>
      <p:ext uri="{BB962C8B-B14F-4D97-AF65-F5344CB8AC3E}">
        <p14:creationId xmlns:p14="http://schemas.microsoft.com/office/powerpoint/2010/main" val="2977865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Oedipus</a:t>
            </a:r>
            <a:endParaRPr lang="en-GB" dirty="0"/>
          </a:p>
        </p:txBody>
      </p:sp>
      <p:sp>
        <p:nvSpPr>
          <p:cNvPr id="3" name="Content Placeholder 2"/>
          <p:cNvSpPr>
            <a:spLocks noGrp="1"/>
          </p:cNvSpPr>
          <p:nvPr>
            <p:ph idx="1"/>
          </p:nvPr>
        </p:nvSpPr>
        <p:spPr/>
        <p:txBody>
          <a:bodyPr/>
          <a:lstStyle/>
          <a:p>
            <a:r>
              <a:rPr lang="en-GB" dirty="0" smtClean="0"/>
              <a:t>Rescued from infanticide</a:t>
            </a:r>
          </a:p>
          <a:p>
            <a:r>
              <a:rPr lang="en-GB" dirty="0" smtClean="0"/>
              <a:t>Kills </a:t>
            </a:r>
            <a:r>
              <a:rPr lang="en-GB" dirty="0" smtClean="0"/>
              <a:t>his father </a:t>
            </a:r>
          </a:p>
          <a:p>
            <a:r>
              <a:rPr lang="en-GB" dirty="0" smtClean="0"/>
              <a:t>Marries his mother </a:t>
            </a:r>
          </a:p>
          <a:p>
            <a:r>
              <a:rPr lang="en-GB" dirty="0" smtClean="0"/>
              <a:t>Has 2 boys and 2 girls (Eteocles and </a:t>
            </a:r>
            <a:r>
              <a:rPr lang="en-GB" dirty="0" err="1" smtClean="0"/>
              <a:t>Polynices</a:t>
            </a:r>
            <a:r>
              <a:rPr lang="en-GB" dirty="0" smtClean="0"/>
              <a:t>; Antigone and </a:t>
            </a:r>
            <a:r>
              <a:rPr lang="en-GB" dirty="0" err="1" smtClean="0"/>
              <a:t>Ismene</a:t>
            </a:r>
            <a:r>
              <a:rPr lang="en-GB" dirty="0" smtClean="0"/>
              <a:t>)</a:t>
            </a:r>
          </a:p>
          <a:p>
            <a:r>
              <a:rPr lang="en-GB" dirty="0" smtClean="0"/>
              <a:t>Having defeated the riddle of the sphinx</a:t>
            </a:r>
            <a:endParaRPr lang="en-GB" dirty="0"/>
          </a:p>
        </p:txBody>
      </p:sp>
    </p:spTree>
    <p:extLst>
      <p:ext uri="{BB962C8B-B14F-4D97-AF65-F5344CB8AC3E}">
        <p14:creationId xmlns:p14="http://schemas.microsoft.com/office/powerpoint/2010/main" val="2472439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8997" y="639489"/>
            <a:ext cx="6934200"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0110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Sphinx: Attributed to </a:t>
            </a:r>
            <a:r>
              <a:rPr lang="en-GB" dirty="0" err="1" smtClean="0"/>
              <a:t>Skythes</a:t>
            </a:r>
            <a:r>
              <a:rPr lang="en-GB" dirty="0" smtClean="0"/>
              <a:t/>
            </a:r>
            <a:br>
              <a:rPr lang="en-GB" dirty="0" smtClean="0"/>
            </a:br>
            <a:r>
              <a:rPr lang="en-GB" dirty="0" smtClean="0"/>
              <a:t>ca 510 BC; Boston</a:t>
            </a:r>
            <a:endParaRPr lang="en-GB" dirty="0"/>
          </a:p>
        </p:txBody>
      </p:sp>
      <p:pic>
        <p:nvPicPr>
          <p:cNvPr id="4" name="Content Placeholder 3"/>
          <p:cNvPicPr>
            <a:picLocks noGrp="1" noChangeAspect="1"/>
          </p:cNvPicPr>
          <p:nvPr>
            <p:ph idx="1"/>
          </p:nvPr>
        </p:nvPicPr>
        <p:blipFill>
          <a:blip r:embed="rId2"/>
          <a:stretch>
            <a:fillRect/>
          </a:stretch>
        </p:blipFill>
        <p:spPr>
          <a:xfrm>
            <a:off x="4071937" y="1991519"/>
            <a:ext cx="4048125" cy="4019550"/>
          </a:xfrm>
          <a:prstGeom prst="rect">
            <a:avLst/>
          </a:prstGeom>
        </p:spPr>
      </p:pic>
    </p:spTree>
    <p:extLst>
      <p:ext uri="{BB962C8B-B14F-4D97-AF65-F5344CB8AC3E}">
        <p14:creationId xmlns:p14="http://schemas.microsoft.com/office/powerpoint/2010/main" val="2546317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Attributed to the </a:t>
            </a:r>
            <a:r>
              <a:rPr lang="en-GB" dirty="0" err="1" smtClean="0"/>
              <a:t>Phineus</a:t>
            </a:r>
            <a:r>
              <a:rPr lang="en-GB" dirty="0" smtClean="0"/>
              <a:t> Painter; ca 530 - 520 BC ; Tampa</a:t>
            </a:r>
            <a:endParaRPr lang="en-GB" dirty="0"/>
          </a:p>
        </p:txBody>
      </p:sp>
      <p:pic>
        <p:nvPicPr>
          <p:cNvPr id="4" name="Content Placeholder 3"/>
          <p:cNvPicPr>
            <a:picLocks noGrp="1" noChangeAspect="1"/>
          </p:cNvPicPr>
          <p:nvPr>
            <p:ph idx="1"/>
          </p:nvPr>
        </p:nvPicPr>
        <p:blipFill>
          <a:blip r:embed="rId2"/>
          <a:stretch>
            <a:fillRect/>
          </a:stretch>
        </p:blipFill>
        <p:spPr>
          <a:xfrm>
            <a:off x="4338637" y="2463006"/>
            <a:ext cx="3514725" cy="3076575"/>
          </a:xfrm>
          <a:prstGeom prst="rect">
            <a:avLst/>
          </a:prstGeom>
        </p:spPr>
      </p:pic>
    </p:spTree>
    <p:extLst>
      <p:ext uri="{BB962C8B-B14F-4D97-AF65-F5344CB8AC3E}">
        <p14:creationId xmlns:p14="http://schemas.microsoft.com/office/powerpoint/2010/main" val="2491859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Oedipus slaying the sphinx, 420BC-400BC, BM</a:t>
            </a:r>
            <a:endParaRPr lang="en-GB" dirty="0"/>
          </a:p>
        </p:txBody>
      </p:sp>
      <p:pic>
        <p:nvPicPr>
          <p:cNvPr id="4" name="Content Placeholder 3"/>
          <p:cNvPicPr>
            <a:picLocks noGrp="1" noChangeAspect="1"/>
          </p:cNvPicPr>
          <p:nvPr>
            <p:ph idx="1"/>
          </p:nvPr>
        </p:nvPicPr>
        <p:blipFill>
          <a:blip r:embed="rId2"/>
          <a:stretch>
            <a:fillRect/>
          </a:stretch>
        </p:blipFill>
        <p:spPr>
          <a:xfrm>
            <a:off x="3323360" y="1787237"/>
            <a:ext cx="4282786" cy="4291446"/>
          </a:xfrm>
          <a:prstGeom prst="rect">
            <a:avLst/>
          </a:prstGeom>
        </p:spPr>
      </p:pic>
    </p:spTree>
    <p:extLst>
      <p:ext uri="{BB962C8B-B14F-4D97-AF65-F5344CB8AC3E}">
        <p14:creationId xmlns:p14="http://schemas.microsoft.com/office/powerpoint/2010/main" val="4131504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Oedipus explains the riddle of the Sphinx</a:t>
            </a:r>
            <a:r>
              <a:rPr lang="en-GB" dirty="0" smtClean="0"/>
              <a:t>, by Jean </a:t>
            </a:r>
            <a:r>
              <a:rPr lang="en-GB" dirty="0" err="1" smtClean="0"/>
              <a:t>Auguste</a:t>
            </a:r>
            <a:r>
              <a:rPr lang="en-GB" dirty="0" smtClean="0"/>
              <a:t> Dominique Ingres, c. 1805</a:t>
            </a:r>
            <a:endParaRPr lang="en-GB" dirty="0"/>
          </a:p>
        </p:txBody>
      </p:sp>
      <p:pic>
        <p:nvPicPr>
          <p:cNvPr id="4" name="Content Placeholder 3"/>
          <p:cNvPicPr>
            <a:picLocks noGrp="1" noChangeAspect="1"/>
          </p:cNvPicPr>
          <p:nvPr>
            <p:ph idx="1"/>
          </p:nvPr>
        </p:nvPicPr>
        <p:blipFill>
          <a:blip r:embed="rId2"/>
          <a:stretch>
            <a:fillRect/>
          </a:stretch>
        </p:blipFill>
        <p:spPr>
          <a:xfrm>
            <a:off x="4073236" y="1828799"/>
            <a:ext cx="3886200" cy="4062845"/>
          </a:xfrm>
          <a:prstGeom prst="rect">
            <a:avLst/>
          </a:prstGeom>
        </p:spPr>
      </p:pic>
    </p:spTree>
    <p:extLst>
      <p:ext uri="{BB962C8B-B14F-4D97-AF65-F5344CB8AC3E}">
        <p14:creationId xmlns:p14="http://schemas.microsoft.com/office/powerpoint/2010/main" val="1050967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plague</a:t>
            </a:r>
            <a:endParaRPr lang="en-GB" dirty="0"/>
          </a:p>
        </p:txBody>
      </p:sp>
      <p:sp>
        <p:nvSpPr>
          <p:cNvPr id="3" name="Content Placeholder 2"/>
          <p:cNvSpPr>
            <a:spLocks noGrp="1"/>
          </p:cNvSpPr>
          <p:nvPr>
            <p:ph idx="1"/>
          </p:nvPr>
        </p:nvSpPr>
        <p:spPr/>
        <p:txBody>
          <a:bodyPr/>
          <a:lstStyle/>
          <a:p>
            <a:r>
              <a:rPr lang="en-GB" dirty="0" smtClean="0"/>
              <a:t>In Sophocles – a lot of back story</a:t>
            </a:r>
          </a:p>
          <a:p>
            <a:r>
              <a:rPr lang="en-GB" dirty="0" smtClean="0"/>
              <a:t>A priest and the chorus of Thebans arrive at the palace to call upon their King, Oedipus, to aid them with the plague. </a:t>
            </a:r>
          </a:p>
          <a:p>
            <a:r>
              <a:rPr lang="en-GB" dirty="0" smtClean="0"/>
              <a:t>Oedipus had sent his brother-in-law Creon to ask help of the oracle at Delphi, and he returns at that moment. </a:t>
            </a:r>
          </a:p>
          <a:p>
            <a:r>
              <a:rPr lang="en-GB" dirty="0" smtClean="0"/>
              <a:t>Creon says the plague is the result of religious pollution, caused because the murderer of their former King, Laius, had never been caught. Oedipus vows to find the murderer and curses him for the plague that he has caused.</a:t>
            </a:r>
            <a:endParaRPr lang="en-GB" dirty="0"/>
          </a:p>
        </p:txBody>
      </p:sp>
    </p:spTree>
    <p:extLst>
      <p:ext uri="{BB962C8B-B14F-4D97-AF65-F5344CB8AC3E}">
        <p14:creationId xmlns:p14="http://schemas.microsoft.com/office/powerpoint/2010/main" val="2989526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Plagues and curses</a:t>
            </a:r>
            <a:endParaRPr lang="en-GB" dirty="0"/>
          </a:p>
        </p:txBody>
      </p:sp>
      <p:sp>
        <p:nvSpPr>
          <p:cNvPr id="3" name="Content Placeholder 2"/>
          <p:cNvSpPr>
            <a:spLocks noGrp="1"/>
          </p:cNvSpPr>
          <p:nvPr>
            <p:ph idx="1"/>
          </p:nvPr>
        </p:nvSpPr>
        <p:spPr/>
        <p:txBody>
          <a:bodyPr/>
          <a:lstStyle/>
          <a:p>
            <a:r>
              <a:rPr lang="en-GB" dirty="0" smtClean="0"/>
              <a:t>What is the symbolism in this?</a:t>
            </a:r>
          </a:p>
          <a:p>
            <a:endParaRPr lang="en-GB" dirty="0"/>
          </a:p>
          <a:p>
            <a:r>
              <a:rPr lang="en-GB" dirty="0" smtClean="0"/>
              <a:t>Are there modern equivalents?</a:t>
            </a:r>
            <a:endParaRPr lang="en-GB" dirty="0"/>
          </a:p>
        </p:txBody>
      </p:sp>
    </p:spTree>
    <p:extLst>
      <p:ext uri="{BB962C8B-B14F-4D97-AF65-F5344CB8AC3E}">
        <p14:creationId xmlns:p14="http://schemas.microsoft.com/office/powerpoint/2010/main" val="2626002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Blindness and Seers</a:t>
            </a:r>
            <a:endParaRPr lang="en-GB" dirty="0"/>
          </a:p>
        </p:txBody>
      </p:sp>
      <p:sp>
        <p:nvSpPr>
          <p:cNvPr id="3" name="Content Placeholder 2"/>
          <p:cNvSpPr>
            <a:spLocks noGrp="1"/>
          </p:cNvSpPr>
          <p:nvPr>
            <p:ph idx="1"/>
          </p:nvPr>
        </p:nvSpPr>
        <p:spPr/>
        <p:txBody>
          <a:bodyPr/>
          <a:lstStyle/>
          <a:p>
            <a:r>
              <a:rPr lang="en-GB" dirty="0" smtClean="0"/>
              <a:t>Tiresias turns up to help: he knows the answers to O’s questions, but refuses to speak</a:t>
            </a:r>
            <a:r>
              <a:rPr lang="en-GB" dirty="0" smtClean="0"/>
              <a:t>.</a:t>
            </a:r>
          </a:p>
          <a:p>
            <a:r>
              <a:rPr lang="en-GB" dirty="0" smtClean="0"/>
              <a:t>Knows about the past and is able to see the future</a:t>
            </a:r>
            <a:endParaRPr lang="en-GB" dirty="0" smtClean="0"/>
          </a:p>
          <a:p>
            <a:r>
              <a:rPr lang="en-GB" dirty="0" smtClean="0"/>
              <a:t>Duality of Tiresias: he had been transformed into a woman by Hera and had even had children</a:t>
            </a:r>
            <a:endParaRPr lang="en-GB" dirty="0" smtClean="0"/>
          </a:p>
          <a:p>
            <a:endParaRPr lang="en-GB" dirty="0"/>
          </a:p>
          <a:p>
            <a:endParaRPr lang="en-GB" dirty="0"/>
          </a:p>
        </p:txBody>
      </p:sp>
    </p:spTree>
    <p:extLst>
      <p:ext uri="{BB962C8B-B14F-4D97-AF65-F5344CB8AC3E}">
        <p14:creationId xmlns:p14="http://schemas.microsoft.com/office/powerpoint/2010/main" val="3228737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Realization		</a:t>
            </a:r>
            <a:endParaRPr lang="en-GB" dirty="0"/>
          </a:p>
        </p:txBody>
      </p:sp>
      <p:sp>
        <p:nvSpPr>
          <p:cNvPr id="3" name="Content Placeholder 2"/>
          <p:cNvSpPr>
            <a:spLocks noGrp="1"/>
          </p:cNvSpPr>
          <p:nvPr>
            <p:ph idx="1"/>
          </p:nvPr>
        </p:nvSpPr>
        <p:spPr/>
        <p:txBody>
          <a:bodyPr/>
          <a:lstStyle/>
          <a:p>
            <a:r>
              <a:rPr lang="en-GB" dirty="0" smtClean="0"/>
              <a:t>Jocasta kills herself</a:t>
            </a:r>
          </a:p>
          <a:p>
            <a:r>
              <a:rPr lang="en-GB" dirty="0" smtClean="0"/>
              <a:t>O pits pins from her dress into his eyes</a:t>
            </a:r>
          </a:p>
          <a:p>
            <a:r>
              <a:rPr lang="en-GB" dirty="0" smtClean="0"/>
              <a:t>O has Creon banish him from Thebes</a:t>
            </a:r>
          </a:p>
          <a:p>
            <a:r>
              <a:rPr lang="en-GB" dirty="0" smtClean="0"/>
              <a:t>O leaves Thebes under the control of his sons: The Seven Against Thebes</a:t>
            </a:r>
            <a:endParaRPr lang="en-GB" dirty="0"/>
          </a:p>
        </p:txBody>
      </p:sp>
    </p:spTree>
    <p:extLst>
      <p:ext uri="{BB962C8B-B14F-4D97-AF65-F5344CB8AC3E}">
        <p14:creationId xmlns:p14="http://schemas.microsoft.com/office/powerpoint/2010/main" val="4027747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7672" y="418772"/>
            <a:ext cx="6934200"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0484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8900" y="828675"/>
            <a:ext cx="6934200"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7552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8900" y="828675"/>
            <a:ext cx="6934200"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1361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8900" y="828675"/>
            <a:ext cx="6934200" cy="5200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0389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 </a:t>
            </a:r>
            <a:r>
              <a:rPr lang="en-GB" i="1" dirty="0"/>
              <a:t>P</a:t>
            </a:r>
            <a:r>
              <a:rPr lang="en-GB" i="1" dirty="0" smtClean="0"/>
              <a:t>oetics, </a:t>
            </a:r>
            <a:r>
              <a:rPr lang="en-GB" dirty="0" smtClean="0"/>
              <a:t>9</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From what we have said it will be seen that the poet’s function is to describe, not the thing that has happened, but a kind of thing that might happen, i.e. what is possible as being probable or necessary. The distinction between historian and poet is not in the one writing prose and the other verse—you might put the work of Herodotus into verse, and it would still be a species of history; it consists really in this, that the one describes the thing that has been, and the other a kind of thing that might be. Hence poetry is something more philosophic and of graver import than history, since its statements are of the nature rather of universals, whereas those of history are singulars. By a universal statement I mean one as to what such or such a kind of man will probably or necessarily say or do—which is the aim of </a:t>
            </a:r>
            <a:r>
              <a:rPr lang="en-GB" dirty="0" smtClean="0"/>
              <a:t>poetry.</a:t>
            </a:r>
            <a:endParaRPr lang="en-GB" dirty="0"/>
          </a:p>
        </p:txBody>
      </p:sp>
    </p:spTree>
    <p:extLst>
      <p:ext uri="{BB962C8B-B14F-4D97-AF65-F5344CB8AC3E}">
        <p14:creationId xmlns:p14="http://schemas.microsoft.com/office/powerpoint/2010/main" val="2316229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Oedipus Complex</a:t>
            </a:r>
            <a:endParaRPr lang="en-GB" dirty="0"/>
          </a:p>
        </p:txBody>
      </p:sp>
      <p:sp>
        <p:nvSpPr>
          <p:cNvPr id="3" name="Content Placeholder 2"/>
          <p:cNvSpPr>
            <a:spLocks noGrp="1"/>
          </p:cNvSpPr>
          <p:nvPr>
            <p:ph idx="1"/>
          </p:nvPr>
        </p:nvSpPr>
        <p:spPr/>
        <p:txBody>
          <a:bodyPr/>
          <a:lstStyle/>
          <a:p>
            <a:r>
              <a:rPr lang="en-GB" dirty="0" smtClean="0"/>
              <a:t>Freud's Oedipus complex, to the fore between ages 3 and 5 years, involves wish-fulfilling fantasies of the death of the same-sex parent, with usurpation of their place in the couple. Inverse forms are also central. The boy's fear of castration by the vengeful father and the girl's fear of loss of love lead to the abandonment of these wishes and to installation of the superego.</a:t>
            </a:r>
            <a:endParaRPr lang="en-GB" dirty="0"/>
          </a:p>
        </p:txBody>
      </p:sp>
    </p:spTree>
    <p:extLst>
      <p:ext uri="{BB962C8B-B14F-4D97-AF65-F5344CB8AC3E}">
        <p14:creationId xmlns:p14="http://schemas.microsoft.com/office/powerpoint/2010/main" val="20487994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Oedipus the King, 1957</a:t>
            </a:r>
            <a:endParaRPr lang="en-GB" dirty="0"/>
          </a:p>
        </p:txBody>
      </p:sp>
      <p:sp>
        <p:nvSpPr>
          <p:cNvPr id="3" name="Content Placeholder 2"/>
          <p:cNvSpPr>
            <a:spLocks noGrp="1"/>
          </p:cNvSpPr>
          <p:nvPr>
            <p:ph idx="1"/>
          </p:nvPr>
        </p:nvSpPr>
        <p:spPr/>
        <p:txBody>
          <a:bodyPr/>
          <a:lstStyle/>
          <a:p>
            <a:r>
              <a:rPr lang="en-GB" dirty="0" smtClean="0"/>
              <a:t>https://www.youtube.com/watch?v=ZZUCgq8LfhY</a:t>
            </a:r>
            <a:endParaRPr lang="en-GB" dirty="0"/>
          </a:p>
        </p:txBody>
      </p:sp>
    </p:spTree>
    <p:extLst>
      <p:ext uri="{BB962C8B-B14F-4D97-AF65-F5344CB8AC3E}">
        <p14:creationId xmlns:p14="http://schemas.microsoft.com/office/powerpoint/2010/main" val="2617579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2514</TotalTime>
  <Words>887</Words>
  <Application>Microsoft Office PowerPoint</Application>
  <PresentationFormat>Custom</PresentationFormat>
  <Paragraphs>64</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Classical Mythology and Art 11-12</vt:lpstr>
      <vt:lpstr>Oedipus</vt:lpstr>
      <vt:lpstr>Prophecy</vt:lpstr>
      <vt:lpstr>Delphi</vt:lpstr>
      <vt:lpstr>PowerPoint Presentation</vt:lpstr>
      <vt:lpstr>Socrates on prophecy:</vt:lpstr>
      <vt:lpstr>A family story…</vt:lpstr>
      <vt:lpstr>Versions of the myth</vt:lpstr>
      <vt:lpstr>Epic Cycle</vt:lpstr>
      <vt:lpstr>Oedipus</vt:lpstr>
      <vt:lpstr>PowerPoint Presentation</vt:lpstr>
      <vt:lpstr>The Sphinx: Attributed to Skythes ca 510 BC; Boston</vt:lpstr>
      <vt:lpstr>Attributed to the Phineus Painter; ca 530 - 520 BC ; Tampa</vt:lpstr>
      <vt:lpstr>Oedipus slaying the sphinx, 420BC-400BC, BM</vt:lpstr>
      <vt:lpstr>Oedipus explains the riddle of the Sphinx, by Jean Auguste Dominique Ingres, c. 1805</vt:lpstr>
      <vt:lpstr>The plague</vt:lpstr>
      <vt:lpstr>Plagues and curses</vt:lpstr>
      <vt:lpstr>Blindness and Seers</vt:lpstr>
      <vt:lpstr>Realization  </vt:lpstr>
      <vt:lpstr>PowerPoint Presentation</vt:lpstr>
      <vt:lpstr>PowerPoint Presentation</vt:lpstr>
      <vt:lpstr>PowerPoint Presentation</vt:lpstr>
      <vt:lpstr>PowerPoint Presentation</vt:lpstr>
      <vt:lpstr>Aristotle, Poetics, 9</vt:lpstr>
      <vt:lpstr>The Oedipus Complex</vt:lpstr>
      <vt:lpstr>Oedipus the King, 1957</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 11-12</dc:title>
  <dc:creator>Jane Hood</dc:creator>
  <cp:lastModifiedBy>Windows User</cp:lastModifiedBy>
  <cp:revision>25</cp:revision>
  <dcterms:created xsi:type="dcterms:W3CDTF">2015-02-11T12:15:39Z</dcterms:created>
  <dcterms:modified xsi:type="dcterms:W3CDTF">2015-02-13T12:11:07Z</dcterms:modified>
</cp:coreProperties>
</file>