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4" r:id="rId2"/>
    <p:sldId id="273" r:id="rId3"/>
    <p:sldId id="257" r:id="rId4"/>
    <p:sldId id="258" r:id="rId5"/>
    <p:sldId id="259" r:id="rId6"/>
    <p:sldId id="260" r:id="rId7"/>
    <p:sldId id="268" r:id="rId8"/>
    <p:sldId id="269" r:id="rId9"/>
    <p:sldId id="270" r:id="rId10"/>
    <p:sldId id="271" r:id="rId11"/>
    <p:sldId id="272" r:id="rId12"/>
    <p:sldId id="261" r:id="rId13"/>
    <p:sldId id="262" r:id="rId14"/>
    <p:sldId id="263" r:id="rId15"/>
    <p:sldId id="264" r:id="rId16"/>
    <p:sldId id="265" r:id="rId17"/>
    <p:sldId id="266" r:id="rId18"/>
    <p:sldId id="26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BCF249-2FCC-4F03-8585-EB2F2CF7C46D}" v="12" dt="2023-07-09T12:50:48.3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65" autoAdjust="0"/>
    <p:restoredTop sz="80512" autoAdjust="0"/>
  </p:normalViewPr>
  <p:slideViewPr>
    <p:cSldViewPr snapToGrid="0">
      <p:cViewPr varScale="1">
        <p:scale>
          <a:sx n="66" d="100"/>
          <a:sy n="66" d="100"/>
        </p:scale>
        <p:origin x="109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yan patel" userId="0c6d08f524b2038d" providerId="LiveId" clId="{FBBCF249-2FCC-4F03-8585-EB2F2CF7C46D}"/>
    <pc:docChg chg="undo custSel delSld modSld">
      <pc:chgData name="nayan patel" userId="0c6d08f524b2038d" providerId="LiveId" clId="{FBBCF249-2FCC-4F03-8585-EB2F2CF7C46D}" dt="2023-07-09T15:04:11.341" v="486" actId="20577"/>
      <pc:docMkLst>
        <pc:docMk/>
      </pc:docMkLst>
      <pc:sldChg chg="del">
        <pc:chgData name="nayan patel" userId="0c6d08f524b2038d" providerId="LiveId" clId="{FBBCF249-2FCC-4F03-8585-EB2F2CF7C46D}" dt="2023-07-09T11:56:35.578" v="0" actId="2696"/>
        <pc:sldMkLst>
          <pc:docMk/>
          <pc:sldMk cId="3748424180" sldId="256"/>
        </pc:sldMkLst>
      </pc:sldChg>
      <pc:sldChg chg="modSp mod modTransition">
        <pc:chgData name="nayan patel" userId="0c6d08f524b2038d" providerId="LiveId" clId="{FBBCF249-2FCC-4F03-8585-EB2F2CF7C46D}" dt="2023-07-09T12:50:48.319" v="327"/>
        <pc:sldMkLst>
          <pc:docMk/>
          <pc:sldMk cId="1917657543" sldId="257"/>
        </pc:sldMkLst>
        <pc:spChg chg="mod">
          <ac:chgData name="nayan patel" userId="0c6d08f524b2038d" providerId="LiveId" clId="{FBBCF249-2FCC-4F03-8585-EB2F2CF7C46D}" dt="2023-07-09T12:42:31.479" v="304" actId="2710"/>
          <ac:spMkLst>
            <pc:docMk/>
            <pc:sldMk cId="1917657543" sldId="257"/>
            <ac:spMk id="3" creationId="{E11AD580-9B8E-16AE-B9FA-16627AF756FA}"/>
          </ac:spMkLst>
        </pc:spChg>
      </pc:sldChg>
      <pc:sldChg chg="modSp mod modTransition">
        <pc:chgData name="nayan patel" userId="0c6d08f524b2038d" providerId="LiveId" clId="{FBBCF249-2FCC-4F03-8585-EB2F2CF7C46D}" dt="2023-07-09T13:05:55.175" v="336" actId="2710"/>
        <pc:sldMkLst>
          <pc:docMk/>
          <pc:sldMk cId="1604049735" sldId="258"/>
        </pc:sldMkLst>
        <pc:spChg chg="mod">
          <ac:chgData name="nayan patel" userId="0c6d08f524b2038d" providerId="LiveId" clId="{FBBCF249-2FCC-4F03-8585-EB2F2CF7C46D}" dt="2023-07-09T13:05:55.175" v="336" actId="2710"/>
          <ac:spMkLst>
            <pc:docMk/>
            <pc:sldMk cId="1604049735" sldId="258"/>
            <ac:spMk id="3" creationId="{45139E08-3FC6-E0B6-1657-2AAFE524B5FD}"/>
          </ac:spMkLst>
        </pc:spChg>
      </pc:sldChg>
      <pc:sldChg chg="addSp delSp modSp mod modTransition modAnim">
        <pc:chgData name="nayan patel" userId="0c6d08f524b2038d" providerId="LiveId" clId="{FBBCF249-2FCC-4F03-8585-EB2F2CF7C46D}" dt="2023-07-09T12:50:48.319" v="327"/>
        <pc:sldMkLst>
          <pc:docMk/>
          <pc:sldMk cId="2277335642" sldId="259"/>
        </pc:sldMkLst>
        <pc:graphicFrameChg chg="modGraphic">
          <ac:chgData name="nayan patel" userId="0c6d08f524b2038d" providerId="LiveId" clId="{FBBCF249-2FCC-4F03-8585-EB2F2CF7C46D}" dt="2023-07-09T12:37:03.114" v="271" actId="255"/>
          <ac:graphicFrameMkLst>
            <pc:docMk/>
            <pc:sldMk cId="2277335642" sldId="259"/>
            <ac:graphicFrameMk id="8" creationId="{09023890-9417-8150-CB0E-DDA900001826}"/>
          </ac:graphicFrameMkLst>
        </pc:graphicFrameChg>
        <pc:picChg chg="add del mod">
          <ac:chgData name="nayan patel" userId="0c6d08f524b2038d" providerId="LiveId" clId="{FBBCF249-2FCC-4F03-8585-EB2F2CF7C46D}" dt="2023-07-09T12:50:48.319" v="327"/>
          <ac:picMkLst>
            <pc:docMk/>
            <pc:sldMk cId="2277335642" sldId="259"/>
            <ac:picMk id="5" creationId="{8AFF051F-436C-BBA4-DE56-F336C2936E54}"/>
          </ac:picMkLst>
        </pc:picChg>
      </pc:sldChg>
      <pc:sldChg chg="modSp mod modTransition">
        <pc:chgData name="nayan patel" userId="0c6d08f524b2038d" providerId="LiveId" clId="{FBBCF249-2FCC-4F03-8585-EB2F2CF7C46D}" dt="2023-07-09T13:05:16.981" v="335" actId="2710"/>
        <pc:sldMkLst>
          <pc:docMk/>
          <pc:sldMk cId="2125798137" sldId="260"/>
        </pc:sldMkLst>
        <pc:spChg chg="mod">
          <ac:chgData name="nayan patel" userId="0c6d08f524b2038d" providerId="LiveId" clId="{FBBCF249-2FCC-4F03-8585-EB2F2CF7C46D}" dt="2023-07-09T12:37:53.162" v="277" actId="27636"/>
          <ac:spMkLst>
            <pc:docMk/>
            <pc:sldMk cId="2125798137" sldId="260"/>
            <ac:spMk id="2" creationId="{356C0A77-362C-43A9-0816-202912C74D22}"/>
          </ac:spMkLst>
        </pc:spChg>
        <pc:spChg chg="mod">
          <ac:chgData name="nayan patel" userId="0c6d08f524b2038d" providerId="LiveId" clId="{FBBCF249-2FCC-4F03-8585-EB2F2CF7C46D}" dt="2023-07-09T12:37:53.162" v="277" actId="27636"/>
          <ac:spMkLst>
            <pc:docMk/>
            <pc:sldMk cId="2125798137" sldId="260"/>
            <ac:spMk id="3" creationId="{E8E3554F-13D8-DDFD-23B2-E57239FA54C0}"/>
          </ac:spMkLst>
        </pc:spChg>
        <pc:spChg chg="mod">
          <ac:chgData name="nayan patel" userId="0c6d08f524b2038d" providerId="LiveId" clId="{FBBCF249-2FCC-4F03-8585-EB2F2CF7C46D}" dt="2023-07-09T12:37:54.746" v="278" actId="255"/>
          <ac:spMkLst>
            <pc:docMk/>
            <pc:sldMk cId="2125798137" sldId="260"/>
            <ac:spMk id="5" creationId="{E34752AD-C1EE-5723-8852-A3D89DA7D259}"/>
          </ac:spMkLst>
        </pc:spChg>
        <pc:spChg chg="mod">
          <ac:chgData name="nayan patel" userId="0c6d08f524b2038d" providerId="LiveId" clId="{FBBCF249-2FCC-4F03-8585-EB2F2CF7C46D}" dt="2023-07-09T12:37:53.162" v="277" actId="27636"/>
          <ac:spMkLst>
            <pc:docMk/>
            <pc:sldMk cId="2125798137" sldId="260"/>
            <ac:spMk id="6" creationId="{AA3FD060-3A0E-71DE-ED72-6268D9A10EDD}"/>
          </ac:spMkLst>
        </pc:spChg>
        <pc:graphicFrameChg chg="mod modGraphic">
          <ac:chgData name="nayan patel" userId="0c6d08f524b2038d" providerId="LiveId" clId="{FBBCF249-2FCC-4F03-8585-EB2F2CF7C46D}" dt="2023-07-09T13:05:16.981" v="335" actId="2710"/>
          <ac:graphicFrameMkLst>
            <pc:docMk/>
            <pc:sldMk cId="2125798137" sldId="260"/>
            <ac:graphicFrameMk id="4" creationId="{E347ED39-D9FF-9F4A-710C-F931660745A2}"/>
          </ac:graphicFrameMkLst>
        </pc:graphicFrameChg>
      </pc:sldChg>
      <pc:sldChg chg="modSp mod modTransition">
        <pc:chgData name="nayan patel" userId="0c6d08f524b2038d" providerId="LiveId" clId="{FBBCF249-2FCC-4F03-8585-EB2F2CF7C46D}" dt="2023-07-09T13:04:05.540" v="334" actId="2710"/>
        <pc:sldMkLst>
          <pc:docMk/>
          <pc:sldMk cId="2387625607" sldId="261"/>
        </pc:sldMkLst>
        <pc:spChg chg="mod">
          <ac:chgData name="nayan patel" userId="0c6d08f524b2038d" providerId="LiveId" clId="{FBBCF249-2FCC-4F03-8585-EB2F2CF7C46D}" dt="2023-07-09T13:04:05.540" v="334" actId="2710"/>
          <ac:spMkLst>
            <pc:docMk/>
            <pc:sldMk cId="2387625607" sldId="261"/>
            <ac:spMk id="3" creationId="{18D6E431-657D-CB64-E855-C58538D8F106}"/>
          </ac:spMkLst>
        </pc:spChg>
      </pc:sldChg>
      <pc:sldChg chg="modSp mod modTransition">
        <pc:chgData name="nayan patel" userId="0c6d08f524b2038d" providerId="LiveId" clId="{FBBCF249-2FCC-4F03-8585-EB2F2CF7C46D}" dt="2023-07-09T13:03:16.718" v="333" actId="2710"/>
        <pc:sldMkLst>
          <pc:docMk/>
          <pc:sldMk cId="326182012" sldId="262"/>
        </pc:sldMkLst>
        <pc:spChg chg="mod">
          <ac:chgData name="nayan patel" userId="0c6d08f524b2038d" providerId="LiveId" clId="{FBBCF249-2FCC-4F03-8585-EB2F2CF7C46D}" dt="2023-07-09T13:03:16.718" v="333" actId="2710"/>
          <ac:spMkLst>
            <pc:docMk/>
            <pc:sldMk cId="326182012" sldId="262"/>
            <ac:spMk id="3" creationId="{B6F6D31E-FD62-A1A2-D9D4-3F7E2700BF2C}"/>
          </ac:spMkLst>
        </pc:spChg>
      </pc:sldChg>
      <pc:sldChg chg="modSp mod modTransition">
        <pc:chgData name="nayan patel" userId="0c6d08f524b2038d" providerId="LiveId" clId="{FBBCF249-2FCC-4F03-8585-EB2F2CF7C46D}" dt="2023-07-09T13:02:53.026" v="332" actId="5793"/>
        <pc:sldMkLst>
          <pc:docMk/>
          <pc:sldMk cId="3806996765" sldId="263"/>
        </pc:sldMkLst>
        <pc:spChg chg="mod">
          <ac:chgData name="nayan patel" userId="0c6d08f524b2038d" providerId="LiveId" clId="{FBBCF249-2FCC-4F03-8585-EB2F2CF7C46D}" dt="2023-07-09T13:02:53.026" v="332" actId="5793"/>
          <ac:spMkLst>
            <pc:docMk/>
            <pc:sldMk cId="3806996765" sldId="263"/>
            <ac:spMk id="3" creationId="{1D0A9A1B-9E92-AD4D-8246-AD1A609CD5E0}"/>
          </ac:spMkLst>
        </pc:spChg>
      </pc:sldChg>
      <pc:sldChg chg="modSp mod modTransition">
        <pc:chgData name="nayan patel" userId="0c6d08f524b2038d" providerId="LiveId" clId="{FBBCF249-2FCC-4F03-8585-EB2F2CF7C46D}" dt="2023-07-09T13:02:34.468" v="330" actId="2710"/>
        <pc:sldMkLst>
          <pc:docMk/>
          <pc:sldMk cId="4139241566" sldId="264"/>
        </pc:sldMkLst>
        <pc:spChg chg="mod">
          <ac:chgData name="nayan patel" userId="0c6d08f524b2038d" providerId="LiveId" clId="{FBBCF249-2FCC-4F03-8585-EB2F2CF7C46D}" dt="2023-07-09T13:02:34.468" v="330" actId="2710"/>
          <ac:spMkLst>
            <pc:docMk/>
            <pc:sldMk cId="4139241566" sldId="264"/>
            <ac:spMk id="3" creationId="{C785308D-553D-9684-8C66-B6584FF10D8A}"/>
          </ac:spMkLst>
        </pc:spChg>
      </pc:sldChg>
      <pc:sldChg chg="modSp mod modTransition">
        <pc:chgData name="nayan patel" userId="0c6d08f524b2038d" providerId="LiveId" clId="{FBBCF249-2FCC-4F03-8585-EB2F2CF7C46D}" dt="2023-07-09T13:02:18.630" v="329" actId="2710"/>
        <pc:sldMkLst>
          <pc:docMk/>
          <pc:sldMk cId="4179390613" sldId="265"/>
        </pc:sldMkLst>
        <pc:spChg chg="mod">
          <ac:chgData name="nayan patel" userId="0c6d08f524b2038d" providerId="LiveId" clId="{FBBCF249-2FCC-4F03-8585-EB2F2CF7C46D}" dt="2023-07-09T13:02:18.630" v="329" actId="2710"/>
          <ac:spMkLst>
            <pc:docMk/>
            <pc:sldMk cId="4179390613" sldId="265"/>
            <ac:spMk id="3" creationId="{016F0E6A-2464-DFC3-BD65-B15D2D2C96C0}"/>
          </ac:spMkLst>
        </pc:spChg>
      </pc:sldChg>
      <pc:sldChg chg="modSp mod modTransition">
        <pc:chgData name="nayan patel" userId="0c6d08f524b2038d" providerId="LiveId" clId="{FBBCF249-2FCC-4F03-8585-EB2F2CF7C46D}" dt="2023-07-09T13:02:04.987" v="328" actId="2710"/>
        <pc:sldMkLst>
          <pc:docMk/>
          <pc:sldMk cId="2008841996" sldId="266"/>
        </pc:sldMkLst>
        <pc:spChg chg="mod">
          <ac:chgData name="nayan patel" userId="0c6d08f524b2038d" providerId="LiveId" clId="{FBBCF249-2FCC-4F03-8585-EB2F2CF7C46D}" dt="2023-07-09T13:02:04.987" v="328" actId="2710"/>
          <ac:spMkLst>
            <pc:docMk/>
            <pc:sldMk cId="2008841996" sldId="266"/>
            <ac:spMk id="3" creationId="{079BEC53-5A81-9CCE-D0A7-68D71FEFC45D}"/>
          </ac:spMkLst>
        </pc:spChg>
      </pc:sldChg>
      <pc:sldChg chg="modSp mod modTransition">
        <pc:chgData name="nayan patel" userId="0c6d08f524b2038d" providerId="LiveId" clId="{FBBCF249-2FCC-4F03-8585-EB2F2CF7C46D}" dt="2023-07-09T12:50:48.319" v="327"/>
        <pc:sldMkLst>
          <pc:docMk/>
          <pc:sldMk cId="1185868102" sldId="267"/>
        </pc:sldMkLst>
        <pc:spChg chg="mod">
          <ac:chgData name="nayan patel" userId="0c6d08f524b2038d" providerId="LiveId" clId="{FBBCF249-2FCC-4F03-8585-EB2F2CF7C46D}" dt="2023-07-09T12:43:45.877" v="310" actId="27636"/>
          <ac:spMkLst>
            <pc:docMk/>
            <pc:sldMk cId="1185868102" sldId="267"/>
            <ac:spMk id="2" creationId="{669BA965-9D8D-4080-1B07-FB2CD15199AC}"/>
          </ac:spMkLst>
        </pc:spChg>
        <pc:spChg chg="mod">
          <ac:chgData name="nayan patel" userId="0c6d08f524b2038d" providerId="LiveId" clId="{FBBCF249-2FCC-4F03-8585-EB2F2CF7C46D}" dt="2023-07-09T12:45:22.281" v="325" actId="255"/>
          <ac:spMkLst>
            <pc:docMk/>
            <pc:sldMk cId="1185868102" sldId="267"/>
            <ac:spMk id="3" creationId="{429329BD-E085-5AB2-11BD-5D8C6133D466}"/>
          </ac:spMkLst>
        </pc:spChg>
      </pc:sldChg>
      <pc:sldChg chg="modSp mod modTransition">
        <pc:chgData name="nayan patel" userId="0c6d08f524b2038d" providerId="LiveId" clId="{FBBCF249-2FCC-4F03-8585-EB2F2CF7C46D}" dt="2023-07-09T12:50:48.319" v="327"/>
        <pc:sldMkLst>
          <pc:docMk/>
          <pc:sldMk cId="1692627937" sldId="268"/>
        </pc:sldMkLst>
        <pc:spChg chg="mod">
          <ac:chgData name="nayan patel" userId="0c6d08f524b2038d" providerId="LiveId" clId="{FBBCF249-2FCC-4F03-8585-EB2F2CF7C46D}" dt="2023-07-09T12:38:54.749" v="287" actId="27636"/>
          <ac:spMkLst>
            <pc:docMk/>
            <pc:sldMk cId="1692627937" sldId="268"/>
            <ac:spMk id="3" creationId="{BEACB104-3633-10DF-033D-728D2B5ABE3A}"/>
          </ac:spMkLst>
        </pc:spChg>
      </pc:sldChg>
      <pc:sldChg chg="modSp mod modTransition">
        <pc:chgData name="nayan patel" userId="0c6d08f524b2038d" providerId="LiveId" clId="{FBBCF249-2FCC-4F03-8585-EB2F2CF7C46D}" dt="2023-07-09T12:50:48.319" v="327"/>
        <pc:sldMkLst>
          <pc:docMk/>
          <pc:sldMk cId="1955385434" sldId="269"/>
        </pc:sldMkLst>
        <pc:spChg chg="mod">
          <ac:chgData name="nayan patel" userId="0c6d08f524b2038d" providerId="LiveId" clId="{FBBCF249-2FCC-4F03-8585-EB2F2CF7C46D}" dt="2023-07-09T12:39:17.491" v="289" actId="27636"/>
          <ac:spMkLst>
            <pc:docMk/>
            <pc:sldMk cId="1955385434" sldId="269"/>
            <ac:spMk id="3" creationId="{512B1DEA-0635-814B-2EB4-DFEA696FB1FE}"/>
          </ac:spMkLst>
        </pc:spChg>
      </pc:sldChg>
      <pc:sldChg chg="modSp mod modTransition">
        <pc:chgData name="nayan patel" userId="0c6d08f524b2038d" providerId="LiveId" clId="{FBBCF249-2FCC-4F03-8585-EB2F2CF7C46D}" dt="2023-07-09T12:50:48.319" v="327"/>
        <pc:sldMkLst>
          <pc:docMk/>
          <pc:sldMk cId="1144157963" sldId="270"/>
        </pc:sldMkLst>
        <pc:spChg chg="mod">
          <ac:chgData name="nayan patel" userId="0c6d08f524b2038d" providerId="LiveId" clId="{FBBCF249-2FCC-4F03-8585-EB2F2CF7C46D}" dt="2023-07-09T12:39:34.646" v="291" actId="27636"/>
          <ac:spMkLst>
            <pc:docMk/>
            <pc:sldMk cId="1144157963" sldId="270"/>
            <ac:spMk id="3" creationId="{373C503B-2DE5-73E0-1DC2-1BCE296A292D}"/>
          </ac:spMkLst>
        </pc:spChg>
      </pc:sldChg>
      <pc:sldChg chg="modSp mod modTransition">
        <pc:chgData name="nayan patel" userId="0c6d08f524b2038d" providerId="LiveId" clId="{FBBCF249-2FCC-4F03-8585-EB2F2CF7C46D}" dt="2023-07-09T12:50:48.319" v="327"/>
        <pc:sldMkLst>
          <pc:docMk/>
          <pc:sldMk cId="644543854" sldId="271"/>
        </pc:sldMkLst>
        <pc:spChg chg="mod">
          <ac:chgData name="nayan patel" userId="0c6d08f524b2038d" providerId="LiveId" clId="{FBBCF249-2FCC-4F03-8585-EB2F2CF7C46D}" dt="2023-07-09T12:40:07.720" v="295" actId="27636"/>
          <ac:spMkLst>
            <pc:docMk/>
            <pc:sldMk cId="644543854" sldId="271"/>
            <ac:spMk id="3" creationId="{994BAE2B-24E1-23CA-349E-B995156A457F}"/>
          </ac:spMkLst>
        </pc:spChg>
      </pc:sldChg>
      <pc:sldChg chg="modSp mod modTransition">
        <pc:chgData name="nayan patel" userId="0c6d08f524b2038d" providerId="LiveId" clId="{FBBCF249-2FCC-4F03-8585-EB2F2CF7C46D}" dt="2023-07-09T12:50:48.319" v="327"/>
        <pc:sldMkLst>
          <pc:docMk/>
          <pc:sldMk cId="1747588120" sldId="272"/>
        </pc:sldMkLst>
        <pc:spChg chg="mod">
          <ac:chgData name="nayan patel" userId="0c6d08f524b2038d" providerId="LiveId" clId="{FBBCF249-2FCC-4F03-8585-EB2F2CF7C46D}" dt="2023-07-09T12:40:26.461" v="297" actId="27636"/>
          <ac:spMkLst>
            <pc:docMk/>
            <pc:sldMk cId="1747588120" sldId="272"/>
            <ac:spMk id="3" creationId="{ABE998C6-F307-D696-45F0-55101261DC4B}"/>
          </ac:spMkLst>
        </pc:spChg>
      </pc:sldChg>
      <pc:sldChg chg="modSp mod modTransition">
        <pc:chgData name="nayan patel" userId="0c6d08f524b2038d" providerId="LiveId" clId="{FBBCF249-2FCC-4F03-8585-EB2F2CF7C46D}" dt="2023-07-09T13:12:11.660" v="337" actId="20577"/>
        <pc:sldMkLst>
          <pc:docMk/>
          <pc:sldMk cId="1057346109" sldId="273"/>
        </pc:sldMkLst>
        <pc:spChg chg="mod">
          <ac:chgData name="nayan patel" userId="0c6d08f524b2038d" providerId="LiveId" clId="{FBBCF249-2FCC-4F03-8585-EB2F2CF7C46D}" dt="2023-07-09T13:12:11.660" v="337" actId="20577"/>
          <ac:spMkLst>
            <pc:docMk/>
            <pc:sldMk cId="1057346109" sldId="273"/>
            <ac:spMk id="3" creationId="{2B49B7A7-42A8-C313-7311-D71C99CF592F}"/>
          </ac:spMkLst>
        </pc:spChg>
      </pc:sldChg>
      <pc:sldChg chg="modSp mod modTransition">
        <pc:chgData name="nayan patel" userId="0c6d08f524b2038d" providerId="LiveId" clId="{FBBCF249-2FCC-4F03-8585-EB2F2CF7C46D}" dt="2023-07-09T15:04:11.341" v="486" actId="20577"/>
        <pc:sldMkLst>
          <pc:docMk/>
          <pc:sldMk cId="172446941" sldId="274"/>
        </pc:sldMkLst>
        <pc:spChg chg="mod">
          <ac:chgData name="nayan patel" userId="0c6d08f524b2038d" providerId="LiveId" clId="{FBBCF249-2FCC-4F03-8585-EB2F2CF7C46D}" dt="2023-07-09T12:03:18.572" v="89" actId="2711"/>
          <ac:spMkLst>
            <pc:docMk/>
            <pc:sldMk cId="172446941" sldId="274"/>
            <ac:spMk id="2" creationId="{20B4D70C-0188-75FC-E9CD-228490AAB12D}"/>
          </ac:spMkLst>
        </pc:spChg>
        <pc:spChg chg="mod">
          <ac:chgData name="nayan patel" userId="0c6d08f524b2038d" providerId="LiveId" clId="{FBBCF249-2FCC-4F03-8585-EB2F2CF7C46D}" dt="2023-07-09T15:04:11.341" v="486" actId="20577"/>
          <ac:spMkLst>
            <pc:docMk/>
            <pc:sldMk cId="172446941" sldId="274"/>
            <ac:spMk id="3" creationId="{398A9032-09A2-3551-C153-9F3AE0B868B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22924-0371-407A-A55D-6390B715EF15}" type="datetimeFigureOut">
              <a:rPr lang="en-IN" smtClean="0"/>
              <a:t>09-07-2023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B02E3-1837-41A6-B37E-BA25993336FB}" type="slidenum">
              <a:rPr lang="en-IN" smtClean="0"/>
              <a:t>‹#›</a:t>
            </a:fld>
            <a:endParaRPr lang="en-IN"/>
          </a:p>
        </p:txBody>
      </p:sp>
    </p:spTree>
    <p:extLst>
      <p:ext uri="{BB962C8B-B14F-4D97-AF65-F5344CB8AC3E}">
        <p14:creationId xmlns:p14="http://schemas.microsoft.com/office/powerpoint/2010/main" val="1592078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2</a:t>
            </a:fld>
            <a:endParaRPr lang="en-IN"/>
          </a:p>
        </p:txBody>
      </p:sp>
    </p:spTree>
    <p:extLst>
      <p:ext uri="{BB962C8B-B14F-4D97-AF65-F5344CB8AC3E}">
        <p14:creationId xmlns:p14="http://schemas.microsoft.com/office/powerpoint/2010/main" val="748498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global pandemic has influenced the work environment of each country. That is the reason why the economic condition of each country still has the effect of a pandemic. At this time, gaining a competitive advantage is one of the other achievements. That has been gained by some of the companies over the globe.</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3</a:t>
            </a:fld>
            <a:endParaRPr lang="en-IN"/>
          </a:p>
        </p:txBody>
      </p:sp>
    </p:spTree>
    <p:extLst>
      <p:ext uri="{BB962C8B-B14F-4D97-AF65-F5344CB8AC3E}">
        <p14:creationId xmlns:p14="http://schemas.microsoft.com/office/powerpoint/2010/main" val="2671037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Nike is one of the leading multinational brands for sportswear. The dedication of their 80000 employees has helped in making it one of the largest growing footwear of the world. Though, this slide gives critical information for the brand. In-depth knowledge of the brand is highlighted on the slide. </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4</a:t>
            </a:fld>
            <a:endParaRPr lang="en-IN"/>
          </a:p>
        </p:txBody>
      </p:sp>
    </p:spTree>
    <p:extLst>
      <p:ext uri="{BB962C8B-B14F-4D97-AF65-F5344CB8AC3E}">
        <p14:creationId xmlns:p14="http://schemas.microsoft.com/office/powerpoint/2010/main" val="2048831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This slide is helping in </a:t>
            </a:r>
            <a:r>
              <a:rPr lang="en-US" sz="1800" b="0" i="0" u="none" strike="noStrike" dirty="0" err="1">
                <a:solidFill>
                  <a:srgbClr val="000000"/>
                </a:solidFill>
                <a:effectLst/>
                <a:latin typeface="Arial" panose="020B0604020202020204" pitchFamily="34" charset="0"/>
              </a:rPr>
              <a:t>focussing</a:t>
            </a:r>
            <a:r>
              <a:rPr lang="en-US" sz="1800" b="0" i="0" u="none" strike="noStrike" dirty="0">
                <a:solidFill>
                  <a:srgbClr val="000000"/>
                </a:solidFill>
                <a:effectLst/>
                <a:latin typeface="Arial" panose="020B0604020202020204" pitchFamily="34" charset="0"/>
              </a:rPr>
              <a:t> on the internal environment of Nike in the post-pandemic era. After the hit of the pandemic, there have been multiple internal factors. Those have influenced Nike in the market. Though, focusing on those factors has been done in the slide. </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5</a:t>
            </a:fld>
            <a:endParaRPr lang="en-IN"/>
          </a:p>
        </p:txBody>
      </p:sp>
    </p:spTree>
    <p:extLst>
      <p:ext uri="{BB962C8B-B14F-4D97-AF65-F5344CB8AC3E}">
        <p14:creationId xmlns:p14="http://schemas.microsoft.com/office/powerpoint/2010/main" val="328109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global environment of Nike has been influenced by multiple external factors. Though, discussion of those factors and their impact level has been </a:t>
            </a:r>
            <a:r>
              <a:rPr lang="en-US" sz="1800" b="0" i="0" u="none" strike="noStrike" dirty="0" err="1">
                <a:solidFill>
                  <a:srgbClr val="000000"/>
                </a:solidFill>
                <a:effectLst/>
                <a:latin typeface="Arial" panose="020B0604020202020204" pitchFamily="34" charset="0"/>
              </a:rPr>
              <a:t>focussed</a:t>
            </a:r>
            <a:r>
              <a:rPr lang="en-US" sz="1800" b="0" i="0" u="none" strike="noStrike" dirty="0">
                <a:solidFill>
                  <a:srgbClr val="000000"/>
                </a:solidFill>
                <a:effectLst/>
                <a:latin typeface="Arial" panose="020B0604020202020204" pitchFamily="34" charset="0"/>
              </a:rPr>
              <a:t> and discussed in this slide. The slide is </a:t>
            </a:r>
            <a:r>
              <a:rPr lang="en-US" sz="1800" b="0" i="0" u="none" strike="noStrike" dirty="0" err="1">
                <a:solidFill>
                  <a:srgbClr val="000000"/>
                </a:solidFill>
                <a:effectLst/>
                <a:latin typeface="Arial" panose="020B0604020202020204" pitchFamily="34" charset="0"/>
              </a:rPr>
              <a:t>focussing</a:t>
            </a:r>
            <a:r>
              <a:rPr lang="en-US" sz="1800" b="0" i="0" u="none" strike="noStrike" dirty="0">
                <a:solidFill>
                  <a:srgbClr val="000000"/>
                </a:solidFill>
                <a:effectLst/>
                <a:latin typeface="Arial" panose="020B0604020202020204" pitchFamily="34" charset="0"/>
              </a:rPr>
              <a:t> on the current condition of manufacturing industry in America.</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6</a:t>
            </a:fld>
            <a:endParaRPr lang="en-IN"/>
          </a:p>
        </p:txBody>
      </p:sp>
    </p:spTree>
    <p:extLst>
      <p:ext uri="{BB962C8B-B14F-4D97-AF65-F5344CB8AC3E}">
        <p14:creationId xmlns:p14="http://schemas.microsoft.com/office/powerpoint/2010/main" val="1505166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Nike has long been a market leader in the sporting gear industry. However, the corporation is having problems as a result of various unfavourable circumstances that are causing market failure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Alazzawi</a:t>
            </a:r>
            <a:r>
              <a:rPr lang="en-GB" sz="1800" dirty="0">
                <a:solidFill>
                  <a:srgbClr val="000000"/>
                </a:solidFill>
                <a:effectLst/>
                <a:latin typeface="Times New Roman" panose="02020603050405020304" pitchFamily="18" charset="0"/>
                <a:ea typeface="Times New Roman" panose="02020603050405020304" pitchFamily="18" charset="0"/>
              </a:rPr>
              <a:t>, 2019)</a:t>
            </a:r>
            <a:r>
              <a:rPr lang="en-IN" sz="1800" dirty="0">
                <a:solidFill>
                  <a:srgbClr val="000000"/>
                </a:solidFill>
                <a:effectLst/>
                <a:latin typeface="Times New Roman" panose="02020603050405020304" pitchFamily="18" charset="0"/>
                <a:ea typeface="Times New Roman" panose="02020603050405020304" pitchFamily="18" charset="0"/>
              </a:rPr>
              <a:t>. Nike's currency rate value and interest rates have suffered as a result of slowing economic development. Inflation has also had a detrimental influence on Nike's value stocks, causing market price volatility.</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7</a:t>
            </a:fld>
            <a:endParaRPr lang="en-IN"/>
          </a:p>
        </p:txBody>
      </p:sp>
    </p:spTree>
    <p:extLst>
      <p:ext uri="{BB962C8B-B14F-4D97-AF65-F5344CB8AC3E}">
        <p14:creationId xmlns:p14="http://schemas.microsoft.com/office/powerpoint/2010/main" val="4286445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Nike is able to identify areas where its factories are underperforming through effective audit performance. Nike can boost its market expansion by training its people resources </a:t>
            </a:r>
            <a:r>
              <a:rPr lang="en-GB" sz="1800" dirty="0">
                <a:solidFill>
                  <a:srgbClr val="000000"/>
                </a:solidFill>
                <a:effectLst/>
                <a:latin typeface="Times New Roman" panose="02020603050405020304" pitchFamily="18" charset="0"/>
                <a:ea typeface="Times New Roman" panose="02020603050405020304" pitchFamily="18" charset="0"/>
              </a:rPr>
              <a:t>(Menéndez </a:t>
            </a:r>
            <a:r>
              <a:rPr lang="en-GB" sz="1800" dirty="0" err="1">
                <a:solidFill>
                  <a:srgbClr val="000000"/>
                </a:solidFill>
                <a:effectLst/>
                <a:latin typeface="Times New Roman" panose="02020603050405020304" pitchFamily="18" charset="0"/>
                <a:ea typeface="Times New Roman" panose="02020603050405020304" pitchFamily="18" charset="0"/>
              </a:rPr>
              <a:t>Menéndez</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IN" sz="1800" dirty="0">
                <a:solidFill>
                  <a:srgbClr val="000000"/>
                </a:solidFill>
                <a:effectLst/>
                <a:latin typeface="Times New Roman" panose="02020603050405020304" pitchFamily="18" charset="0"/>
                <a:ea typeface="Times New Roman" panose="02020603050405020304" pitchFamily="18" charset="0"/>
              </a:rPr>
              <a:t>. Nike may attract its target audience to buy these things by providing discount coupons and special deals.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8</a:t>
            </a:fld>
            <a:endParaRPr lang="en-IN"/>
          </a:p>
        </p:txBody>
      </p:sp>
    </p:spTree>
    <p:extLst>
      <p:ext uri="{BB962C8B-B14F-4D97-AF65-F5344CB8AC3E}">
        <p14:creationId xmlns:p14="http://schemas.microsoft.com/office/powerpoint/2010/main" val="32222974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Nike's low pricing structure aided in the development and maintenance of its competitive strategy in order to overcome market failure. Nike's international prominence, brand sponsorships, and recognition helped Nike to increase its social media following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Posbergh</a:t>
            </a:r>
            <a:r>
              <a:rPr lang="en-GB" sz="1800" dirty="0">
                <a:solidFill>
                  <a:srgbClr val="000000"/>
                </a:solidFill>
                <a:effectLst/>
                <a:latin typeface="Times New Roman" panose="02020603050405020304" pitchFamily="18" charset="0"/>
                <a:ea typeface="Times New Roman" panose="02020603050405020304" pitchFamily="18" charset="0"/>
              </a:rPr>
              <a:t>, Andrews and Clevenger, 2022)</a:t>
            </a:r>
            <a:r>
              <a:rPr lang="en-IN" sz="1800" dirty="0">
                <a:solidFill>
                  <a:srgbClr val="000000"/>
                </a:solidFill>
                <a:effectLst/>
                <a:latin typeface="Times New Roman" panose="02020603050405020304" pitchFamily="18" charset="0"/>
                <a:ea typeface="Times New Roman" panose="02020603050405020304" pitchFamily="18" charset="0"/>
              </a:rPr>
              <a:t>. Another effective marketing plan focuses on efficient marketing campaigns, product innovation, smart alliances, and celebrity endorsements.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9</a:t>
            </a:fld>
            <a:endParaRPr lang="en-IN"/>
          </a:p>
        </p:txBody>
      </p:sp>
    </p:spTree>
    <p:extLst>
      <p:ext uri="{BB962C8B-B14F-4D97-AF65-F5344CB8AC3E}">
        <p14:creationId xmlns:p14="http://schemas.microsoft.com/office/powerpoint/2010/main" val="3928409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Another competitive strategy for Nike is a collaboration with expensive and popular brands. Nike was able to remain competitive and relevant even after its market failure by investing in technology, sustainability, and innovation. Presenting strong goals based on their inventive and sustainable efforts enabled the company to consistently generate prospects for new product ideas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Achabou</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IN" sz="1800" dirty="0">
                <a:solidFill>
                  <a:srgbClr val="000000"/>
                </a:solidFill>
                <a:effectLst/>
                <a:latin typeface="Times New Roman" panose="02020603050405020304" pitchFamily="18" charset="0"/>
                <a:ea typeface="Times New Roman" panose="02020603050405020304" pitchFamily="18" charset="0"/>
              </a:rPr>
              <a:t>. Nike's partnership with pricey and well-known companies is another competitive approach.</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10</a:t>
            </a:fld>
            <a:endParaRPr lang="en-IN"/>
          </a:p>
        </p:txBody>
      </p:sp>
    </p:spTree>
    <p:extLst>
      <p:ext uri="{BB962C8B-B14F-4D97-AF65-F5344CB8AC3E}">
        <p14:creationId xmlns:p14="http://schemas.microsoft.com/office/powerpoint/2010/main" val="29232242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Nike has its own sustainability initiatives in place and allows customers to return worn shoes and clothing. Nike's packaging is made from recyclable, biodegradable, or reused materials </a:t>
            </a:r>
            <a:r>
              <a:rPr lang="en-GB" sz="1800" dirty="0">
                <a:solidFill>
                  <a:srgbClr val="000000"/>
                </a:solidFill>
                <a:effectLst/>
                <a:latin typeface="Times New Roman" panose="02020603050405020304" pitchFamily="18" charset="0"/>
                <a:ea typeface="Times New Roman" panose="02020603050405020304" pitchFamily="18" charset="0"/>
              </a:rPr>
              <a:t>(Menéndez </a:t>
            </a:r>
            <a:r>
              <a:rPr lang="en-GB" sz="1800" dirty="0" err="1">
                <a:solidFill>
                  <a:srgbClr val="000000"/>
                </a:solidFill>
                <a:effectLst/>
                <a:latin typeface="Times New Roman" panose="02020603050405020304" pitchFamily="18" charset="0"/>
                <a:ea typeface="Times New Roman" panose="02020603050405020304" pitchFamily="18" charset="0"/>
              </a:rPr>
              <a:t>Menéndez</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IN" sz="1800" dirty="0">
                <a:solidFill>
                  <a:srgbClr val="000000"/>
                </a:solidFill>
                <a:effectLst/>
                <a:latin typeface="Times New Roman" panose="02020603050405020304" pitchFamily="18" charset="0"/>
                <a:ea typeface="Times New Roman" panose="02020603050405020304" pitchFamily="18" charset="0"/>
              </a:rPr>
              <a:t>. The company decreased its environmental and social consequences by utilising sustainable resources such as renewable electricity and other products.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11</a:t>
            </a:fld>
            <a:endParaRPr lang="en-IN"/>
          </a:p>
        </p:txBody>
      </p:sp>
    </p:spTree>
    <p:extLst>
      <p:ext uri="{BB962C8B-B14F-4D97-AF65-F5344CB8AC3E}">
        <p14:creationId xmlns:p14="http://schemas.microsoft.com/office/powerpoint/2010/main" val="1929808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To withstand the challenges Nike is using in their organisational work. So, they would be able to make a specific and unique place in the market. Though, some critical marketing strategies have been followed by Nike in the market. Those are effectively shown in the slide.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12</a:t>
            </a:fld>
            <a:endParaRPr lang="en-IN"/>
          </a:p>
        </p:txBody>
      </p:sp>
    </p:spTree>
    <p:extLst>
      <p:ext uri="{BB962C8B-B14F-4D97-AF65-F5344CB8AC3E}">
        <p14:creationId xmlns:p14="http://schemas.microsoft.com/office/powerpoint/2010/main" val="2812870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Nike has </a:t>
            </a:r>
            <a:r>
              <a:rPr lang="en-US" sz="1800" b="0" i="0" u="none" strike="noStrike" dirty="0" err="1">
                <a:solidFill>
                  <a:srgbClr val="000000"/>
                </a:solidFill>
                <a:effectLst/>
                <a:latin typeface="Arial" panose="020B0604020202020204" pitchFamily="34" charset="0"/>
              </a:rPr>
              <a:t>utilised</a:t>
            </a:r>
            <a:r>
              <a:rPr lang="en-US" sz="1800" b="0" i="0" u="none" strike="noStrike" dirty="0">
                <a:solidFill>
                  <a:srgbClr val="000000"/>
                </a:solidFill>
                <a:effectLst/>
                <a:latin typeface="Arial" panose="020B0604020202020204" pitchFamily="34" charset="0"/>
              </a:rPr>
              <a:t> Carroll’s pyramid of CSR to maintain CSR in their organisation. To have high benefits in the organisation, Nike strictly follows the consequences of this pyramid organisation. Otherwise, high benefits could not be achieved. </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13</a:t>
            </a:fld>
            <a:endParaRPr lang="en-IN"/>
          </a:p>
        </p:txBody>
      </p:sp>
    </p:spTree>
    <p:extLst>
      <p:ext uri="{BB962C8B-B14F-4D97-AF65-F5344CB8AC3E}">
        <p14:creationId xmlns:p14="http://schemas.microsoft.com/office/powerpoint/2010/main" val="2183357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Nike has also adopted the Triple bottom line model for CSR in their organisation. To have high benefits in the business, it was crucial to have the support of another model in the organisation. So, Nike has given their concern to developing People, Profit and the Planet in work. Then they would be socially responsible in the market.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14</a:t>
            </a:fld>
            <a:endParaRPr lang="en-IN"/>
          </a:p>
        </p:txBody>
      </p:sp>
    </p:spTree>
    <p:extLst>
      <p:ext uri="{BB962C8B-B14F-4D97-AF65-F5344CB8AC3E}">
        <p14:creationId xmlns:p14="http://schemas.microsoft.com/office/powerpoint/2010/main" val="9072393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To have high competitive advantages in the business and gain competitive disadvantages, it is crucial to follow some struct strategies. Here, the focus has been given to those strict strategies. That should be followed by Nike in the market. Some basically important facts have been declared and clarified to Nike. Adoption of those facts and basic things would score high profits for them.</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15</a:t>
            </a:fld>
            <a:endParaRPr lang="en-IN"/>
          </a:p>
        </p:txBody>
      </p:sp>
    </p:spTree>
    <p:extLst>
      <p:ext uri="{BB962C8B-B14F-4D97-AF65-F5344CB8AC3E}">
        <p14:creationId xmlns:p14="http://schemas.microsoft.com/office/powerpoint/2010/main" val="2807758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 Nike should follow a bunch of activities and strategies in the market. Because the ongoing condition of the market is demanding for multiple benefits from one organisation, if Nike would be able to provide all those benefits in their product and servicing, then automatically, the customer base of Nike would enhance in the market.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16</a:t>
            </a:fld>
            <a:endParaRPr lang="en-IN"/>
          </a:p>
        </p:txBody>
      </p:sp>
    </p:spTree>
    <p:extLst>
      <p:ext uri="{BB962C8B-B14F-4D97-AF65-F5344CB8AC3E}">
        <p14:creationId xmlns:p14="http://schemas.microsoft.com/office/powerpoint/2010/main" val="261027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It has been concluded by the discussion in the previous slides that the existing condition of Nike is effectively giving the tough competition in the market. Summarization of whole slides has been done in this slide. The slide is also </a:t>
            </a:r>
            <a:r>
              <a:rPr lang="en-US" sz="1800" b="0" i="0" u="none" strike="noStrike" dirty="0" err="1">
                <a:solidFill>
                  <a:srgbClr val="000000"/>
                </a:solidFill>
                <a:effectLst/>
                <a:latin typeface="Arial" panose="020B0604020202020204" pitchFamily="34" charset="0"/>
              </a:rPr>
              <a:t>focussing</a:t>
            </a:r>
            <a:r>
              <a:rPr lang="en-US" sz="1800" b="0" i="0" u="none" strike="noStrike" dirty="0">
                <a:solidFill>
                  <a:srgbClr val="000000"/>
                </a:solidFill>
                <a:effectLst/>
                <a:latin typeface="Arial" panose="020B0604020202020204" pitchFamily="34" charset="0"/>
              </a:rPr>
              <a:t> on the requirements f having a change in the business. </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17</a:t>
            </a:fld>
            <a:endParaRPr lang="en-IN"/>
          </a:p>
        </p:txBody>
      </p:sp>
    </p:spTree>
    <p:extLst>
      <p:ext uri="{BB962C8B-B14F-4D97-AF65-F5344CB8AC3E}">
        <p14:creationId xmlns:p14="http://schemas.microsoft.com/office/powerpoint/2010/main" val="6468450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18</a:t>
            </a:fld>
            <a:endParaRPr lang="en-IN"/>
          </a:p>
        </p:txBody>
      </p:sp>
    </p:spTree>
    <p:extLst>
      <p:ext uri="{BB962C8B-B14F-4D97-AF65-F5344CB8AC3E}">
        <p14:creationId xmlns:p14="http://schemas.microsoft.com/office/powerpoint/2010/main" val="162268077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B1908A8-625E-4F04-9453-B3192056179B}" type="datetime1">
              <a:rPr lang="en-IN" smtClean="0"/>
              <a:t>09-07-2023</a:t>
            </a:fld>
            <a:endParaRPr lang="en-IN"/>
          </a:p>
        </p:txBody>
      </p:sp>
      <p:sp>
        <p:nvSpPr>
          <p:cNvPr id="5" name="Footer Placeholder 4"/>
          <p:cNvSpPr>
            <a:spLocks noGrp="1"/>
          </p:cNvSpPr>
          <p:nvPr>
            <p:ph type="ftr" sz="quarter" idx="11"/>
          </p:nvPr>
        </p:nvSpPr>
        <p:spPr>
          <a:xfrm>
            <a:off x="2692397" y="5037663"/>
            <a:ext cx="5214635" cy="279400"/>
          </a:xfrm>
        </p:spPr>
        <p:txBody>
          <a:bodyPr/>
          <a:lstStyle/>
          <a:p>
            <a:r>
              <a:rPr lang="en-IN"/>
              <a:t>2243076 N B PATEL</a:t>
            </a:r>
          </a:p>
        </p:txBody>
      </p:sp>
      <p:sp>
        <p:nvSpPr>
          <p:cNvPr id="6" name="Slide Number Placeholder 5"/>
          <p:cNvSpPr>
            <a:spLocks noGrp="1"/>
          </p:cNvSpPr>
          <p:nvPr>
            <p:ph type="sldNum" sz="quarter" idx="12"/>
          </p:nvPr>
        </p:nvSpPr>
        <p:spPr>
          <a:xfrm>
            <a:off x="8956900" y="5037663"/>
            <a:ext cx="551167" cy="279400"/>
          </a:xfrm>
        </p:spPr>
        <p:txBody>
          <a:bodyPr/>
          <a:lstStyle/>
          <a:p>
            <a:fld id="{93A9E1DD-48D9-4630-A0FA-89783EBD9440}"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669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1C8286-6805-4BB0-AC6E-2BB2087E5A70}" type="datetime1">
              <a:rPr lang="en-IN" smtClean="0"/>
              <a:t>09-07-2023</a:t>
            </a:fld>
            <a:endParaRPr lang="en-IN"/>
          </a:p>
        </p:txBody>
      </p:sp>
      <p:sp>
        <p:nvSpPr>
          <p:cNvPr id="5" name="Footer Placeholder 4"/>
          <p:cNvSpPr>
            <a:spLocks noGrp="1"/>
          </p:cNvSpPr>
          <p:nvPr>
            <p:ph type="ftr" sz="quarter" idx="11"/>
          </p:nvPr>
        </p:nvSpPr>
        <p:spPr/>
        <p:txBody>
          <a:bodyPr/>
          <a:lstStyle/>
          <a:p>
            <a:r>
              <a:rPr lang="en-IN"/>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a:p>
        </p:txBody>
      </p:sp>
    </p:spTree>
    <p:extLst>
      <p:ext uri="{BB962C8B-B14F-4D97-AF65-F5344CB8AC3E}">
        <p14:creationId xmlns:p14="http://schemas.microsoft.com/office/powerpoint/2010/main" val="426416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CD5B6F-CF2B-4B86-9197-912A41760D38}" type="datetime1">
              <a:rPr lang="en-IN" smtClean="0"/>
              <a:t>09-07-2023</a:t>
            </a:fld>
            <a:endParaRPr lang="en-IN"/>
          </a:p>
        </p:txBody>
      </p:sp>
      <p:sp>
        <p:nvSpPr>
          <p:cNvPr id="5" name="Footer Placeholder 4"/>
          <p:cNvSpPr>
            <a:spLocks noGrp="1"/>
          </p:cNvSpPr>
          <p:nvPr>
            <p:ph type="ftr" sz="quarter" idx="11"/>
          </p:nvPr>
        </p:nvSpPr>
        <p:spPr/>
        <p:txBody>
          <a:bodyPr/>
          <a:lstStyle/>
          <a:p>
            <a:r>
              <a:rPr lang="en-IN"/>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1055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906270-A3EC-4477-AF83-BAA52BE4D069}" type="datetime1">
              <a:rPr lang="en-IN" smtClean="0"/>
              <a:t>09-07-2023</a:t>
            </a:fld>
            <a:endParaRPr lang="en-IN"/>
          </a:p>
        </p:txBody>
      </p:sp>
      <p:sp>
        <p:nvSpPr>
          <p:cNvPr id="6" name="Footer Placeholder 5"/>
          <p:cNvSpPr>
            <a:spLocks noGrp="1"/>
          </p:cNvSpPr>
          <p:nvPr>
            <p:ph type="ftr" sz="quarter" idx="11"/>
          </p:nvPr>
        </p:nvSpPr>
        <p:spPr/>
        <p:txBody>
          <a:bodyPr/>
          <a:lstStyle/>
          <a:p>
            <a:r>
              <a:rPr lang="en-IN"/>
              <a:t>2243076 N B PATEL</a:t>
            </a:r>
          </a:p>
        </p:txBody>
      </p:sp>
      <p:sp>
        <p:nvSpPr>
          <p:cNvPr id="7" name="Slide Number Placeholder 6"/>
          <p:cNvSpPr>
            <a:spLocks noGrp="1"/>
          </p:cNvSpPr>
          <p:nvPr>
            <p:ph type="sldNum" sz="quarter" idx="12"/>
          </p:nvPr>
        </p:nvSpPr>
        <p:spPr/>
        <p:txBody>
          <a:bodyPr/>
          <a:lstStyle/>
          <a:p>
            <a:fld id="{93A9E1DD-48D9-4630-A0FA-89783EBD9440}" type="slidenum">
              <a:rPr lang="en-IN" smtClean="0"/>
              <a:t>‹#›</a:t>
            </a:fld>
            <a:endParaRPr lang="en-IN"/>
          </a:p>
        </p:txBody>
      </p:sp>
    </p:spTree>
    <p:extLst>
      <p:ext uri="{BB962C8B-B14F-4D97-AF65-F5344CB8AC3E}">
        <p14:creationId xmlns:p14="http://schemas.microsoft.com/office/powerpoint/2010/main" val="1785680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258F0D-5636-4E55-851D-4CB0D4996E76}" type="datetime1">
              <a:rPr lang="en-IN" smtClean="0"/>
              <a:t>09-07-2023</a:t>
            </a:fld>
            <a:endParaRPr lang="en-IN"/>
          </a:p>
        </p:txBody>
      </p:sp>
      <p:sp>
        <p:nvSpPr>
          <p:cNvPr id="8" name="Footer Placeholder 7"/>
          <p:cNvSpPr>
            <a:spLocks noGrp="1"/>
          </p:cNvSpPr>
          <p:nvPr>
            <p:ph type="ftr" sz="quarter" idx="11"/>
          </p:nvPr>
        </p:nvSpPr>
        <p:spPr/>
        <p:txBody>
          <a:bodyPr/>
          <a:lstStyle/>
          <a:p>
            <a:r>
              <a:rPr lang="en-IN"/>
              <a:t>2243076 N B PATEL</a:t>
            </a:r>
          </a:p>
        </p:txBody>
      </p:sp>
      <p:sp>
        <p:nvSpPr>
          <p:cNvPr id="9" name="Slide Number Placeholder 8"/>
          <p:cNvSpPr>
            <a:spLocks noGrp="1"/>
          </p:cNvSpPr>
          <p:nvPr>
            <p:ph type="sldNum" sz="quarter" idx="12"/>
          </p:nvPr>
        </p:nvSpPr>
        <p:spPr/>
        <p:txBody>
          <a:bodyPr/>
          <a:lstStyle/>
          <a:p>
            <a:fld id="{93A9E1DD-48D9-4630-A0FA-89783EBD9440}"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3341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3208BA-E695-4279-B145-7813D7FC873B}" type="datetime1">
              <a:rPr lang="en-IN" smtClean="0"/>
              <a:t>09-07-2023</a:t>
            </a:fld>
            <a:endParaRPr lang="en-IN"/>
          </a:p>
        </p:txBody>
      </p:sp>
      <p:sp>
        <p:nvSpPr>
          <p:cNvPr id="4" name="Footer Placeholder 3"/>
          <p:cNvSpPr>
            <a:spLocks noGrp="1"/>
          </p:cNvSpPr>
          <p:nvPr>
            <p:ph type="ftr" sz="quarter" idx="11"/>
          </p:nvPr>
        </p:nvSpPr>
        <p:spPr/>
        <p:txBody>
          <a:bodyPr/>
          <a:lstStyle/>
          <a:p>
            <a:r>
              <a:rPr lang="en-IN"/>
              <a:t>2243076 N B PATEL</a:t>
            </a:r>
          </a:p>
        </p:txBody>
      </p:sp>
      <p:sp>
        <p:nvSpPr>
          <p:cNvPr id="5" name="Slide Number Placeholder 4"/>
          <p:cNvSpPr>
            <a:spLocks noGrp="1"/>
          </p:cNvSpPr>
          <p:nvPr>
            <p:ph type="sldNum" sz="quarter" idx="12"/>
          </p:nvPr>
        </p:nvSpPr>
        <p:spPr/>
        <p:txBody>
          <a:bodyPr/>
          <a:lstStyle/>
          <a:p>
            <a:fld id="{93A9E1DD-48D9-4630-A0FA-89783EBD9440}"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308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A0E413-3F9D-413A-8210-CDD6D29F0768}" type="datetime1">
              <a:rPr lang="en-IN" smtClean="0"/>
              <a:t>09-07-2023</a:t>
            </a:fld>
            <a:endParaRPr lang="en-IN"/>
          </a:p>
        </p:txBody>
      </p:sp>
      <p:sp>
        <p:nvSpPr>
          <p:cNvPr id="3" name="Footer Placeholder 2"/>
          <p:cNvSpPr>
            <a:spLocks noGrp="1"/>
          </p:cNvSpPr>
          <p:nvPr>
            <p:ph type="ftr" sz="quarter" idx="11"/>
          </p:nvPr>
        </p:nvSpPr>
        <p:spPr/>
        <p:txBody>
          <a:bodyPr/>
          <a:lstStyle/>
          <a:p>
            <a:r>
              <a:rPr lang="en-IN"/>
              <a:t>2243076 N B PATEL</a:t>
            </a:r>
          </a:p>
        </p:txBody>
      </p:sp>
      <p:sp>
        <p:nvSpPr>
          <p:cNvPr id="4" name="Slide Number Placeholder 3"/>
          <p:cNvSpPr>
            <a:spLocks noGrp="1"/>
          </p:cNvSpPr>
          <p:nvPr>
            <p:ph type="sldNum" sz="quarter" idx="12"/>
          </p:nvPr>
        </p:nvSpPr>
        <p:spPr/>
        <p:txBody>
          <a:bodyPr/>
          <a:lstStyle/>
          <a:p>
            <a:fld id="{93A9E1DD-48D9-4630-A0FA-89783EBD9440}" type="slidenum">
              <a:rPr lang="en-IN" smtClean="0"/>
              <a:t>‹#›</a:t>
            </a:fld>
            <a:endParaRPr lang="en-IN"/>
          </a:p>
        </p:txBody>
      </p:sp>
    </p:spTree>
    <p:extLst>
      <p:ext uri="{BB962C8B-B14F-4D97-AF65-F5344CB8AC3E}">
        <p14:creationId xmlns:p14="http://schemas.microsoft.com/office/powerpoint/2010/main" val="2276715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854BE9-9D06-4A01-A709-6941B27CEBAD}" type="datetime1">
              <a:rPr lang="en-IN" smtClean="0"/>
              <a:t>09-07-2023</a:t>
            </a:fld>
            <a:endParaRPr lang="en-IN"/>
          </a:p>
        </p:txBody>
      </p:sp>
      <p:sp>
        <p:nvSpPr>
          <p:cNvPr id="6" name="Footer Placeholder 5"/>
          <p:cNvSpPr>
            <a:spLocks noGrp="1"/>
          </p:cNvSpPr>
          <p:nvPr>
            <p:ph type="ftr" sz="quarter" idx="11"/>
          </p:nvPr>
        </p:nvSpPr>
        <p:spPr/>
        <p:txBody>
          <a:bodyPr/>
          <a:lstStyle/>
          <a:p>
            <a:r>
              <a:rPr lang="en-IN"/>
              <a:t>2243076 N B PATEL</a:t>
            </a:r>
          </a:p>
        </p:txBody>
      </p:sp>
      <p:sp>
        <p:nvSpPr>
          <p:cNvPr id="7" name="Slide Number Placeholder 6"/>
          <p:cNvSpPr>
            <a:spLocks noGrp="1"/>
          </p:cNvSpPr>
          <p:nvPr>
            <p:ph type="sldNum" sz="quarter" idx="12"/>
          </p:nvPr>
        </p:nvSpPr>
        <p:spPr/>
        <p:txBody>
          <a:bodyPr/>
          <a:lstStyle/>
          <a:p>
            <a:fld id="{93A9E1DD-48D9-4630-A0FA-89783EBD9440}"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5437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B9F11C-50DC-42BB-A3F8-07BF336D91A4}" type="datetime1">
              <a:rPr lang="en-IN" smtClean="0"/>
              <a:t>09-07-2023</a:t>
            </a:fld>
            <a:endParaRPr lang="en-IN"/>
          </a:p>
        </p:txBody>
      </p:sp>
      <p:sp>
        <p:nvSpPr>
          <p:cNvPr id="6" name="Footer Placeholder 5"/>
          <p:cNvSpPr>
            <a:spLocks noGrp="1"/>
          </p:cNvSpPr>
          <p:nvPr>
            <p:ph type="ftr" sz="quarter" idx="11"/>
          </p:nvPr>
        </p:nvSpPr>
        <p:spPr/>
        <p:txBody>
          <a:bodyPr/>
          <a:lstStyle/>
          <a:p>
            <a:r>
              <a:rPr lang="en-IN"/>
              <a:t>2243076 N B PATEL</a:t>
            </a:r>
          </a:p>
        </p:txBody>
      </p:sp>
      <p:sp>
        <p:nvSpPr>
          <p:cNvPr id="7" name="Slide Number Placeholder 6"/>
          <p:cNvSpPr>
            <a:spLocks noGrp="1"/>
          </p:cNvSpPr>
          <p:nvPr>
            <p:ph type="sldNum" sz="quarter" idx="12"/>
          </p:nvPr>
        </p:nvSpPr>
        <p:spPr/>
        <p:txBody>
          <a:bodyPr/>
          <a:lstStyle/>
          <a:p>
            <a:fld id="{93A9E1DD-48D9-4630-A0FA-89783EBD9440}" type="slidenum">
              <a:rPr lang="en-IN" smtClean="0"/>
              <a:t>‹#›</a:t>
            </a:fld>
            <a:endParaRPr lang="en-IN"/>
          </a:p>
        </p:txBody>
      </p:sp>
    </p:spTree>
    <p:extLst>
      <p:ext uri="{BB962C8B-B14F-4D97-AF65-F5344CB8AC3E}">
        <p14:creationId xmlns:p14="http://schemas.microsoft.com/office/powerpoint/2010/main" val="2134511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97F124-AD4F-4FD1-B548-AF98394DB23E}" type="datetime1">
              <a:rPr lang="en-IN" smtClean="0"/>
              <a:t>09-07-2023</a:t>
            </a:fld>
            <a:endParaRPr lang="en-IN"/>
          </a:p>
        </p:txBody>
      </p:sp>
      <p:sp>
        <p:nvSpPr>
          <p:cNvPr id="6" name="Footer Placeholder 5"/>
          <p:cNvSpPr>
            <a:spLocks noGrp="1"/>
          </p:cNvSpPr>
          <p:nvPr>
            <p:ph type="ftr" sz="quarter" idx="11"/>
          </p:nvPr>
        </p:nvSpPr>
        <p:spPr/>
        <p:txBody>
          <a:bodyPr/>
          <a:lstStyle/>
          <a:p>
            <a:r>
              <a:rPr lang="en-IN"/>
              <a:t>2243076 N B PATEL</a:t>
            </a:r>
          </a:p>
        </p:txBody>
      </p:sp>
      <p:sp>
        <p:nvSpPr>
          <p:cNvPr id="7" name="Slide Number Placeholder 6"/>
          <p:cNvSpPr>
            <a:spLocks noGrp="1"/>
          </p:cNvSpPr>
          <p:nvPr>
            <p:ph type="sldNum" sz="quarter" idx="12"/>
          </p:nvPr>
        </p:nvSpPr>
        <p:spPr/>
        <p:txBody>
          <a:bodyPr/>
          <a:lstStyle/>
          <a:p>
            <a:fld id="{93A9E1DD-48D9-4630-A0FA-89783EBD9440}" type="slidenum">
              <a:rPr lang="en-IN" smtClean="0"/>
              <a:t>‹#›</a:t>
            </a:fld>
            <a:endParaRPr lang="en-IN"/>
          </a:p>
        </p:txBody>
      </p:sp>
    </p:spTree>
    <p:extLst>
      <p:ext uri="{BB962C8B-B14F-4D97-AF65-F5344CB8AC3E}">
        <p14:creationId xmlns:p14="http://schemas.microsoft.com/office/powerpoint/2010/main" val="3689296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1AF721-CD13-4783-BB49-F18E74273E92}" type="datetime1">
              <a:rPr lang="en-IN" smtClean="0"/>
              <a:t>09-07-2023</a:t>
            </a:fld>
            <a:endParaRPr lang="en-IN"/>
          </a:p>
        </p:txBody>
      </p:sp>
      <p:sp>
        <p:nvSpPr>
          <p:cNvPr id="5" name="Footer Placeholder 4"/>
          <p:cNvSpPr>
            <a:spLocks noGrp="1"/>
          </p:cNvSpPr>
          <p:nvPr>
            <p:ph type="ftr" sz="quarter" idx="11"/>
          </p:nvPr>
        </p:nvSpPr>
        <p:spPr/>
        <p:txBody>
          <a:bodyPr/>
          <a:lstStyle/>
          <a:p>
            <a:r>
              <a:rPr lang="en-IN"/>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89088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3B47E3-6930-4CDA-9AD3-77A75A4540E8}" type="datetime1">
              <a:rPr lang="en-IN" smtClean="0"/>
              <a:t>09-07-2023</a:t>
            </a:fld>
            <a:endParaRPr lang="en-IN"/>
          </a:p>
        </p:txBody>
      </p:sp>
      <p:sp>
        <p:nvSpPr>
          <p:cNvPr id="5" name="Footer Placeholder 4"/>
          <p:cNvSpPr>
            <a:spLocks noGrp="1"/>
          </p:cNvSpPr>
          <p:nvPr>
            <p:ph type="ftr" sz="quarter" idx="11"/>
          </p:nvPr>
        </p:nvSpPr>
        <p:spPr/>
        <p:txBody>
          <a:bodyPr/>
          <a:lstStyle/>
          <a:p>
            <a:r>
              <a:rPr lang="en-IN"/>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900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4DE31F-E59F-4A5B-92BD-99AC5F4E7C57}" type="datetime1">
              <a:rPr lang="en-IN" smtClean="0"/>
              <a:t>09-07-2023</a:t>
            </a:fld>
            <a:endParaRPr lang="en-IN"/>
          </a:p>
        </p:txBody>
      </p:sp>
      <p:sp>
        <p:nvSpPr>
          <p:cNvPr id="5" name="Footer Placeholder 4"/>
          <p:cNvSpPr>
            <a:spLocks noGrp="1"/>
          </p:cNvSpPr>
          <p:nvPr>
            <p:ph type="ftr" sz="quarter" idx="11"/>
          </p:nvPr>
        </p:nvSpPr>
        <p:spPr/>
        <p:txBody>
          <a:bodyPr/>
          <a:lstStyle/>
          <a:p>
            <a:r>
              <a:rPr lang="en-IN"/>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a:p>
        </p:txBody>
      </p:sp>
    </p:spTree>
    <p:extLst>
      <p:ext uri="{BB962C8B-B14F-4D97-AF65-F5344CB8AC3E}">
        <p14:creationId xmlns:p14="http://schemas.microsoft.com/office/powerpoint/2010/main" val="2599222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11030-601C-4AD6-91A8-E1176F32ED4E}" type="datetime1">
              <a:rPr lang="en-IN" smtClean="0"/>
              <a:t>09-07-2023</a:t>
            </a:fld>
            <a:endParaRPr lang="en-IN"/>
          </a:p>
        </p:txBody>
      </p:sp>
      <p:sp>
        <p:nvSpPr>
          <p:cNvPr id="5" name="Footer Placeholder 4"/>
          <p:cNvSpPr>
            <a:spLocks noGrp="1"/>
          </p:cNvSpPr>
          <p:nvPr>
            <p:ph type="ftr" sz="quarter" idx="11"/>
          </p:nvPr>
        </p:nvSpPr>
        <p:spPr/>
        <p:txBody>
          <a:bodyPr/>
          <a:lstStyle/>
          <a:p>
            <a:r>
              <a:rPr lang="en-IN"/>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4390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A1ED39-375E-4768-AB5A-79C055135096}" type="datetime1">
              <a:rPr lang="en-IN" smtClean="0"/>
              <a:t>09-07-2023</a:t>
            </a:fld>
            <a:endParaRPr lang="en-IN"/>
          </a:p>
        </p:txBody>
      </p:sp>
      <p:sp>
        <p:nvSpPr>
          <p:cNvPr id="5" name="Footer Placeholder 4"/>
          <p:cNvSpPr>
            <a:spLocks noGrp="1"/>
          </p:cNvSpPr>
          <p:nvPr>
            <p:ph type="ftr" sz="quarter" idx="11"/>
          </p:nvPr>
        </p:nvSpPr>
        <p:spPr/>
        <p:txBody>
          <a:bodyPr/>
          <a:lstStyle/>
          <a:p>
            <a:r>
              <a:rPr lang="en-IN"/>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6344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8410B2-5DED-437F-AB33-4923AF91E953}" type="datetime1">
              <a:rPr lang="en-IN" smtClean="0"/>
              <a:t>09-07-2023</a:t>
            </a:fld>
            <a:endParaRPr lang="en-IN"/>
          </a:p>
        </p:txBody>
      </p:sp>
      <p:sp>
        <p:nvSpPr>
          <p:cNvPr id="5" name="Footer Placeholder 4"/>
          <p:cNvSpPr>
            <a:spLocks noGrp="1"/>
          </p:cNvSpPr>
          <p:nvPr>
            <p:ph type="ftr" sz="quarter" idx="11"/>
          </p:nvPr>
        </p:nvSpPr>
        <p:spPr/>
        <p:txBody>
          <a:bodyPr/>
          <a:lstStyle/>
          <a:p>
            <a:r>
              <a:rPr lang="en-IN"/>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2270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3D434-30CB-4E11-B155-E6B50E140538}" type="datetime1">
              <a:rPr lang="en-IN" smtClean="0"/>
              <a:t>09-07-2023</a:t>
            </a:fld>
            <a:endParaRPr lang="en-IN"/>
          </a:p>
        </p:txBody>
      </p:sp>
      <p:sp>
        <p:nvSpPr>
          <p:cNvPr id="5" name="Footer Placeholder 4"/>
          <p:cNvSpPr>
            <a:spLocks noGrp="1"/>
          </p:cNvSpPr>
          <p:nvPr>
            <p:ph type="ftr" sz="quarter" idx="11"/>
          </p:nvPr>
        </p:nvSpPr>
        <p:spPr/>
        <p:txBody>
          <a:bodyPr/>
          <a:lstStyle/>
          <a:p>
            <a:r>
              <a:rPr lang="en-IN"/>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8068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8457555-B09E-4E8B-8CD3-598F60279246}" type="datetime1">
              <a:rPr lang="en-IN" smtClean="0"/>
              <a:t>09-07-2023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IN"/>
              <a:t>2243076 N B PATEL</a:t>
            </a: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3A9E1DD-48D9-4630-A0FA-89783EBD9440}" type="slidenum">
              <a:rPr lang="en-IN" smtClean="0"/>
              <a:t>‹#›</a:t>
            </a:fld>
            <a:endParaRPr lang="en-IN"/>
          </a:p>
        </p:txBody>
      </p:sp>
    </p:spTree>
    <p:extLst>
      <p:ext uri="{BB962C8B-B14F-4D97-AF65-F5344CB8AC3E}">
        <p14:creationId xmlns:p14="http://schemas.microsoft.com/office/powerpoint/2010/main" val="19851854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D70C-0188-75FC-E9CD-228490AAB12D}"/>
              </a:ext>
            </a:extLst>
          </p:cNvPr>
          <p:cNvSpPr>
            <a:spLocks noGrp="1"/>
          </p:cNvSpPr>
          <p:nvPr>
            <p:ph type="title"/>
          </p:nvPr>
        </p:nvSpPr>
        <p:spPr/>
        <p:txBody>
          <a:bodyPr>
            <a:normAutofit/>
          </a:bodyPr>
          <a:lstStyle/>
          <a:p>
            <a:pPr algn="l"/>
            <a:r>
              <a:rPr lang="en-IN" sz="3200" b="1" dirty="0">
                <a:latin typeface="Arial" panose="020B0604020202020204" pitchFamily="34" charset="0"/>
                <a:cs typeface="Arial" panose="020B0604020202020204" pitchFamily="34" charset="0"/>
              </a:rPr>
              <a:t>UNIVERSITY OF WALES TRINITY SAINT DAVID</a:t>
            </a:r>
            <a:br>
              <a:rPr lang="en-IN" sz="3200" b="1" dirty="0">
                <a:latin typeface="Arial" panose="020B0604020202020204" pitchFamily="34" charset="0"/>
                <a:cs typeface="Arial" panose="020B0604020202020204" pitchFamily="34" charset="0"/>
              </a:rPr>
            </a:br>
            <a:r>
              <a:rPr lang="en-IN" sz="3200" b="1" dirty="0">
                <a:latin typeface="Arial" panose="020B0604020202020204" pitchFamily="34" charset="0"/>
                <a:cs typeface="Arial" panose="020B0604020202020204" pitchFamily="34" charset="0"/>
              </a:rPr>
              <a:t>BIRMIGHAM CAMPUS </a:t>
            </a:r>
          </a:p>
        </p:txBody>
      </p:sp>
      <p:sp>
        <p:nvSpPr>
          <p:cNvPr id="3" name="Content Placeholder 2">
            <a:extLst>
              <a:ext uri="{FF2B5EF4-FFF2-40B4-BE49-F238E27FC236}">
                <a16:creationId xmlns:a16="http://schemas.microsoft.com/office/drawing/2014/main" id="{398A9032-09A2-3551-C153-9F3AE0B868BF}"/>
              </a:ext>
            </a:extLst>
          </p:cNvPr>
          <p:cNvSpPr>
            <a:spLocks noGrp="1"/>
          </p:cNvSpPr>
          <p:nvPr>
            <p:ph idx="1"/>
          </p:nvPr>
        </p:nvSpPr>
        <p:spPr/>
        <p:txBody>
          <a:bodyPr/>
          <a:lstStyle/>
          <a:p>
            <a:r>
              <a:rPr lang="en-IN" dirty="0">
                <a:solidFill>
                  <a:schemeClr val="tx1"/>
                </a:solidFill>
                <a:latin typeface="Arial" panose="020B0604020202020204" pitchFamily="34" charset="0"/>
                <a:cs typeface="Arial" panose="020B0604020202020204" pitchFamily="34" charset="0"/>
              </a:rPr>
              <a:t>ASSIGNMENT –       2 </a:t>
            </a:r>
          </a:p>
          <a:p>
            <a:r>
              <a:rPr lang="en-IN" dirty="0">
                <a:solidFill>
                  <a:schemeClr val="tx1"/>
                </a:solidFill>
                <a:latin typeface="Arial" panose="020B0604020202020204" pitchFamily="34" charset="0"/>
                <a:cs typeface="Arial" panose="020B0604020202020204" pitchFamily="34" charset="0"/>
              </a:rPr>
              <a:t>SUBJECT        -        Marketing Management</a:t>
            </a:r>
          </a:p>
          <a:p>
            <a:r>
              <a:rPr lang="en-IN" dirty="0">
                <a:solidFill>
                  <a:schemeClr val="tx1"/>
                </a:solidFill>
                <a:latin typeface="Arial" panose="020B0604020202020204" pitchFamily="34" charset="0"/>
                <a:cs typeface="Arial" panose="020B0604020202020204" pitchFamily="34" charset="0"/>
              </a:rPr>
              <a:t>Module code    -        LCMB7001</a:t>
            </a:r>
          </a:p>
          <a:p>
            <a:r>
              <a:rPr lang="en-IN" dirty="0">
                <a:solidFill>
                  <a:schemeClr val="tx1"/>
                </a:solidFill>
                <a:latin typeface="Arial" panose="020B0604020202020204" pitchFamily="34" charset="0"/>
                <a:cs typeface="Arial" panose="020B0604020202020204" pitchFamily="34" charset="0"/>
              </a:rPr>
              <a:t>Lecturer           -        </a:t>
            </a:r>
            <a:r>
              <a:rPr lang="en-IN" dirty="0" err="1">
                <a:solidFill>
                  <a:schemeClr val="tx1"/>
                </a:solidFill>
                <a:latin typeface="Arial" panose="020B0604020202020204" pitchFamily="34" charset="0"/>
                <a:cs typeface="Arial" panose="020B0604020202020204" pitchFamily="34" charset="0"/>
              </a:rPr>
              <a:t>Efua</a:t>
            </a:r>
            <a:r>
              <a:rPr lang="en-IN" dirty="0">
                <a:solidFill>
                  <a:schemeClr val="tx1"/>
                </a:solidFill>
                <a:latin typeface="Arial" panose="020B0604020202020204" pitchFamily="34" charset="0"/>
                <a:cs typeface="Arial" panose="020B0604020202020204" pitchFamily="34" charset="0"/>
              </a:rPr>
              <a:t> Adams</a:t>
            </a:r>
          </a:p>
          <a:p>
            <a:r>
              <a:rPr lang="en-IN" dirty="0">
                <a:solidFill>
                  <a:schemeClr val="tx1"/>
                </a:solidFill>
                <a:latin typeface="Arial" panose="020B0604020202020204" pitchFamily="34" charset="0"/>
                <a:cs typeface="Arial" panose="020B0604020202020204" pitchFamily="34" charset="0"/>
              </a:rPr>
              <a:t>Name              -        </a:t>
            </a:r>
            <a:r>
              <a:rPr lang="en-IN" dirty="0" err="1">
                <a:solidFill>
                  <a:schemeClr val="tx1"/>
                </a:solidFill>
                <a:latin typeface="Arial" panose="020B0604020202020204" pitchFamily="34" charset="0"/>
                <a:cs typeface="Arial" panose="020B0604020202020204" pitchFamily="34" charset="0"/>
              </a:rPr>
              <a:t>Nayankumar</a:t>
            </a:r>
            <a:r>
              <a:rPr lang="en-IN" dirty="0">
                <a:solidFill>
                  <a:schemeClr val="tx1"/>
                </a:solidFill>
                <a:latin typeface="Arial" panose="020B0604020202020204" pitchFamily="34" charset="0"/>
                <a:cs typeface="Arial" panose="020B0604020202020204" pitchFamily="34" charset="0"/>
              </a:rPr>
              <a:t> </a:t>
            </a:r>
            <a:r>
              <a:rPr lang="en-IN" dirty="0" err="1">
                <a:solidFill>
                  <a:schemeClr val="tx1"/>
                </a:solidFill>
                <a:latin typeface="Arial" panose="020B0604020202020204" pitchFamily="34" charset="0"/>
                <a:cs typeface="Arial" panose="020B0604020202020204" pitchFamily="34" charset="0"/>
              </a:rPr>
              <a:t>Bipinbhai</a:t>
            </a:r>
            <a:r>
              <a:rPr lang="en-IN" dirty="0">
                <a:solidFill>
                  <a:schemeClr val="tx1"/>
                </a:solidFill>
                <a:latin typeface="Arial" panose="020B0604020202020204" pitchFamily="34" charset="0"/>
                <a:cs typeface="Arial" panose="020B0604020202020204" pitchFamily="34" charset="0"/>
              </a:rPr>
              <a:t> Patel</a:t>
            </a:r>
          </a:p>
          <a:p>
            <a:r>
              <a:rPr lang="en-IN" dirty="0">
                <a:solidFill>
                  <a:schemeClr val="tx1"/>
                </a:solidFill>
                <a:latin typeface="Arial" panose="020B0604020202020204" pitchFamily="34" charset="0"/>
                <a:cs typeface="Arial" panose="020B0604020202020204" pitchFamily="34" charset="0"/>
              </a:rPr>
              <a:t>Student </a:t>
            </a:r>
            <a:r>
              <a:rPr lang="en-IN">
                <a:solidFill>
                  <a:schemeClr val="tx1"/>
                </a:solidFill>
                <a:latin typeface="Arial" panose="020B0604020202020204" pitchFamily="34" charset="0"/>
                <a:cs typeface="Arial" panose="020B0604020202020204" pitchFamily="34" charset="0"/>
              </a:rPr>
              <a:t>Id       -        2243076</a:t>
            </a:r>
            <a:endParaRPr lang="en-IN" dirty="0">
              <a:solidFill>
                <a:schemeClr val="tx1"/>
              </a:solidFill>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1283F57C-5499-AA75-9FD5-910361DAA97A}"/>
              </a:ext>
            </a:extLst>
          </p:cNvPr>
          <p:cNvSpPr>
            <a:spLocks noGrp="1"/>
          </p:cNvSpPr>
          <p:nvPr>
            <p:ph type="ftr" sz="quarter" idx="11"/>
          </p:nvPr>
        </p:nvSpPr>
        <p:spPr/>
        <p:txBody>
          <a:bodyPr/>
          <a:lstStyle/>
          <a:p>
            <a:r>
              <a:rPr lang="en-IN"/>
              <a:t>2243076 N B PATEL</a:t>
            </a:r>
          </a:p>
        </p:txBody>
      </p:sp>
      <p:sp>
        <p:nvSpPr>
          <p:cNvPr id="5" name="Slide Number Placeholder 4">
            <a:extLst>
              <a:ext uri="{FF2B5EF4-FFF2-40B4-BE49-F238E27FC236}">
                <a16:creationId xmlns:a16="http://schemas.microsoft.com/office/drawing/2014/main" id="{891B3D4C-2BBF-A91B-6F41-028F5FFE6985}"/>
              </a:ext>
            </a:extLst>
          </p:cNvPr>
          <p:cNvSpPr>
            <a:spLocks noGrp="1"/>
          </p:cNvSpPr>
          <p:nvPr>
            <p:ph type="sldNum" sz="quarter" idx="12"/>
          </p:nvPr>
        </p:nvSpPr>
        <p:spPr/>
        <p:txBody>
          <a:bodyPr/>
          <a:lstStyle/>
          <a:p>
            <a:fld id="{93A9E1DD-48D9-4630-A0FA-89783EBD9440}" type="slidenum">
              <a:rPr lang="en-IN" smtClean="0"/>
              <a:t>1</a:t>
            </a:fld>
            <a:endParaRPr lang="en-IN"/>
          </a:p>
        </p:txBody>
      </p:sp>
    </p:spTree>
    <p:extLst>
      <p:ext uri="{BB962C8B-B14F-4D97-AF65-F5344CB8AC3E}">
        <p14:creationId xmlns:p14="http://schemas.microsoft.com/office/powerpoint/2010/main" val="172446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05309-FB67-9E3C-FAC2-EF08499DC664}"/>
              </a:ext>
            </a:extLst>
          </p:cNvPr>
          <p:cNvSpPr>
            <a:spLocks noGrp="1"/>
          </p:cNvSpPr>
          <p:nvPr>
            <p:ph type="title"/>
          </p:nvPr>
        </p:nvSpPr>
        <p:spPr/>
        <p:txBody>
          <a:bodyPr/>
          <a:lstStyle/>
          <a:p>
            <a:r>
              <a:rPr lang="en-US" dirty="0"/>
              <a:t>Content Page</a:t>
            </a:r>
          </a:p>
        </p:txBody>
      </p:sp>
      <p:sp>
        <p:nvSpPr>
          <p:cNvPr id="3" name="Content Placeholder 2">
            <a:extLst>
              <a:ext uri="{FF2B5EF4-FFF2-40B4-BE49-F238E27FC236}">
                <a16:creationId xmlns:a16="http://schemas.microsoft.com/office/drawing/2014/main" id="{2B49B7A7-42A8-C313-7311-D71C99CF592F}"/>
              </a:ext>
            </a:extLst>
          </p:cNvPr>
          <p:cNvSpPr>
            <a:spLocks noGrp="1"/>
          </p:cNvSpPr>
          <p:nvPr>
            <p:ph idx="1"/>
          </p:nvPr>
        </p:nvSpPr>
        <p:spPr/>
        <p:txBody>
          <a:bodyPr>
            <a:normAutofit fontScale="62500" lnSpcReduction="20000"/>
          </a:bodyPr>
          <a:lstStyle/>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Introduction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Description of Organization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Market Analysis of Nike (Internal Factor)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Market Ana</a:t>
            </a: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lysis of Nike (External Factor)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Key Factors of Market Failure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Implementation of Resources to Meet Challenges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Competitive Strategy for Nike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Green Marketing Strategy of Nike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CSR Strategies of Nike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Recommendations for Competitive Advantage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Conclusion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References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
        <p:nvSpPr>
          <p:cNvPr id="4" name="Footer Placeholder 3">
            <a:extLst>
              <a:ext uri="{FF2B5EF4-FFF2-40B4-BE49-F238E27FC236}">
                <a16:creationId xmlns:a16="http://schemas.microsoft.com/office/drawing/2014/main" id="{4E86496E-9BB3-BC04-AF75-685A05889150}"/>
              </a:ext>
            </a:extLst>
          </p:cNvPr>
          <p:cNvSpPr>
            <a:spLocks noGrp="1"/>
          </p:cNvSpPr>
          <p:nvPr>
            <p:ph type="ftr" sz="quarter" idx="11"/>
          </p:nvPr>
        </p:nvSpPr>
        <p:spPr/>
        <p:txBody>
          <a:bodyPr/>
          <a:lstStyle/>
          <a:p>
            <a:r>
              <a:rPr lang="en-IN"/>
              <a:t>2243076 N B PATEL</a:t>
            </a:r>
          </a:p>
        </p:txBody>
      </p:sp>
      <p:sp>
        <p:nvSpPr>
          <p:cNvPr id="5" name="Slide Number Placeholder 4">
            <a:extLst>
              <a:ext uri="{FF2B5EF4-FFF2-40B4-BE49-F238E27FC236}">
                <a16:creationId xmlns:a16="http://schemas.microsoft.com/office/drawing/2014/main" id="{E6C2068D-F09B-276B-A44F-6C9B68EF6B54}"/>
              </a:ext>
            </a:extLst>
          </p:cNvPr>
          <p:cNvSpPr>
            <a:spLocks noGrp="1"/>
          </p:cNvSpPr>
          <p:nvPr>
            <p:ph type="sldNum" sz="quarter" idx="12"/>
          </p:nvPr>
        </p:nvSpPr>
        <p:spPr/>
        <p:txBody>
          <a:bodyPr/>
          <a:lstStyle/>
          <a:p>
            <a:fld id="{93A9E1DD-48D9-4630-A0FA-89783EBD9440}" type="slidenum">
              <a:rPr lang="en-IN" smtClean="0"/>
              <a:t>2</a:t>
            </a:fld>
            <a:endParaRPr lang="en-IN"/>
          </a:p>
        </p:txBody>
      </p:sp>
    </p:spTree>
    <p:extLst>
      <p:ext uri="{BB962C8B-B14F-4D97-AF65-F5344CB8AC3E}">
        <p14:creationId xmlns:p14="http://schemas.microsoft.com/office/powerpoint/2010/main" val="1057346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51FBC-1BB4-631B-D9B1-5BA9DA30B6C7}"/>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Introduction</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E11AD580-9B8E-16AE-B9FA-16627AF756FA}"/>
              </a:ext>
            </a:extLst>
          </p:cNvPr>
          <p:cNvSpPr>
            <a:spLocks noGrp="1"/>
          </p:cNvSpPr>
          <p:nvPr>
            <p:ph idx="1"/>
          </p:nvPr>
        </p:nvSpPr>
        <p:spPr>
          <a:xfrm>
            <a:off x="1295401" y="2556932"/>
            <a:ext cx="4977062" cy="3318936"/>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 global post-pandemic environment has been influenced by </a:t>
            </a:r>
            <a:r>
              <a:rPr lang="en-US" sz="1100" b="0" i="0" u="none" strike="noStrike" dirty="0" err="1">
                <a:solidFill>
                  <a:srgbClr val="000000"/>
                </a:solidFill>
                <a:effectLst/>
                <a:latin typeface="Arial" panose="020B0604020202020204" pitchFamily="34" charset="0"/>
              </a:rPr>
              <a:t>digitalisation</a:t>
            </a:r>
            <a:r>
              <a:rPr lang="en-US" sz="1100" b="0" i="0" u="none" strike="noStrike" dirty="0">
                <a:solidFill>
                  <a:srgbClr val="000000"/>
                </a:solidFill>
                <a:effectLst/>
                <a:latin typeface="Arial" panose="020B0604020202020204" pitchFamily="34" charset="0"/>
              </a:rPr>
              <a:t>.</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It has also been influenced by green marketing and high-street marketing.</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Brand awareness is helping to gain a competitive edge in the market (</a:t>
            </a:r>
            <a:r>
              <a:rPr lang="en-US" sz="1100" b="0" i="0" u="none" strike="noStrike" dirty="0" err="1">
                <a:solidFill>
                  <a:srgbClr val="000000"/>
                </a:solidFill>
                <a:effectLst/>
                <a:latin typeface="Arial" panose="020B0604020202020204" pitchFamily="34" charset="0"/>
              </a:rPr>
              <a:t>Morteza</a:t>
            </a:r>
            <a:r>
              <a:rPr lang="en-US" sz="1100" b="0" i="0" u="none" strike="noStrike" dirty="0">
                <a:solidFill>
                  <a:srgbClr val="000000"/>
                </a:solidFill>
                <a:effectLst/>
                <a:latin typeface="Arial" panose="020B0604020202020204" pitchFamily="34" charset="0"/>
              </a:rPr>
              <a:t> Rezaei &amp; </a:t>
            </a:r>
            <a:r>
              <a:rPr lang="en-US" sz="1100" b="0" i="0" u="none" strike="noStrike" dirty="0" err="1">
                <a:solidFill>
                  <a:srgbClr val="000000"/>
                </a:solidFill>
                <a:effectLst/>
                <a:latin typeface="Arial" panose="020B0604020202020204" pitchFamily="34" charset="0"/>
              </a:rPr>
              <a:t>Esmaeil</a:t>
            </a:r>
            <a:r>
              <a:rPr lang="en-US" sz="1100" b="0" i="0" u="none" strike="noStrike" dirty="0">
                <a:solidFill>
                  <a:srgbClr val="000000"/>
                </a:solidFill>
                <a:effectLst/>
                <a:latin typeface="Arial" panose="020B0604020202020204" pitchFamily="34" charset="0"/>
              </a:rPr>
              <a:t> Sharifian, 2021).</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Gathering information for marketing conditions helps in gaining a competitive</a:t>
            </a:r>
            <a:r>
              <a:rPr lang="en-US" sz="1100" dirty="0">
                <a:solidFill>
                  <a:srgbClr val="000000"/>
                </a:solidFill>
                <a:latin typeface="Arial" panose="020B0604020202020204" pitchFamily="34" charset="0"/>
              </a:rPr>
              <a:t> </a:t>
            </a:r>
            <a:r>
              <a:rPr lang="en-US" sz="1100" b="0" i="0" u="none" strike="noStrike" dirty="0">
                <a:solidFill>
                  <a:srgbClr val="000000"/>
                </a:solidFill>
                <a:effectLst/>
                <a:latin typeface="Arial" panose="020B0604020202020204" pitchFamily="34" charset="0"/>
              </a:rPr>
              <a:t>advantage. </a:t>
            </a:r>
          </a:p>
          <a:p>
            <a:endParaRPr lang="en-IN" sz="1100" dirty="0"/>
          </a:p>
        </p:txBody>
      </p:sp>
      <p:pic>
        <p:nvPicPr>
          <p:cNvPr id="3074" name="Picture 2" descr="The Global Business Environment - Online Course">
            <a:extLst>
              <a:ext uri="{FF2B5EF4-FFF2-40B4-BE49-F238E27FC236}">
                <a16:creationId xmlns:a16="http://schemas.microsoft.com/office/drawing/2014/main" id="{6080369B-02A2-43FE-4011-0AFD1FC68223}"/>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026443" y="2556932"/>
            <a:ext cx="4084720" cy="271111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412E5F00-CE51-1647-1578-8BF81B12A1A1}"/>
              </a:ext>
            </a:extLst>
          </p:cNvPr>
          <p:cNvSpPr>
            <a:spLocks noGrp="1"/>
          </p:cNvSpPr>
          <p:nvPr>
            <p:ph type="ftr" sz="quarter" idx="11"/>
          </p:nvPr>
        </p:nvSpPr>
        <p:spPr/>
        <p:txBody>
          <a:bodyPr/>
          <a:lstStyle/>
          <a:p>
            <a:r>
              <a:rPr lang="en-IN"/>
              <a:t>2243076 N B PATEL</a:t>
            </a:r>
          </a:p>
        </p:txBody>
      </p:sp>
      <p:sp>
        <p:nvSpPr>
          <p:cNvPr id="5" name="Slide Number Placeholder 4">
            <a:extLst>
              <a:ext uri="{FF2B5EF4-FFF2-40B4-BE49-F238E27FC236}">
                <a16:creationId xmlns:a16="http://schemas.microsoft.com/office/drawing/2014/main" id="{11383752-D02B-CECB-3A62-C1AC1D1EBA90}"/>
              </a:ext>
            </a:extLst>
          </p:cNvPr>
          <p:cNvSpPr>
            <a:spLocks noGrp="1"/>
          </p:cNvSpPr>
          <p:nvPr>
            <p:ph type="sldNum" sz="quarter" idx="12"/>
          </p:nvPr>
        </p:nvSpPr>
        <p:spPr/>
        <p:txBody>
          <a:bodyPr/>
          <a:lstStyle/>
          <a:p>
            <a:fld id="{93A9E1DD-48D9-4630-A0FA-89783EBD9440}" type="slidenum">
              <a:rPr lang="en-IN" smtClean="0"/>
              <a:t>3</a:t>
            </a:fld>
            <a:endParaRPr lang="en-IN"/>
          </a:p>
        </p:txBody>
      </p:sp>
    </p:spTree>
    <p:extLst>
      <p:ext uri="{BB962C8B-B14F-4D97-AF65-F5344CB8AC3E}">
        <p14:creationId xmlns:p14="http://schemas.microsoft.com/office/powerpoint/2010/main" val="1917657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6ED3B-8168-EEAB-2107-1998E206A9C8}"/>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Description of Organisation</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45139E08-3FC6-E0B6-1657-2AAFE524B5FD}"/>
              </a:ext>
            </a:extLst>
          </p:cNvPr>
          <p:cNvSpPr>
            <a:spLocks noGrp="1"/>
          </p:cNvSpPr>
          <p:nvPr>
            <p:ph idx="1"/>
          </p:nvPr>
        </p:nvSpPr>
        <p:spPr>
          <a:xfrm>
            <a:off x="1295401" y="2556932"/>
            <a:ext cx="5041231" cy="3318936"/>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According to the discussion of </a:t>
            </a:r>
            <a:r>
              <a:rPr lang="en-US" sz="1100" b="0" i="0" u="none" strike="noStrike" dirty="0" err="1">
                <a:solidFill>
                  <a:srgbClr val="000000"/>
                </a:solidFill>
                <a:effectLst/>
                <a:latin typeface="Arial" panose="020B0604020202020204" pitchFamily="34" charset="0"/>
              </a:rPr>
              <a:t>Achabou</a:t>
            </a:r>
            <a:r>
              <a:rPr lang="en-US" sz="1100" b="0" i="0" u="none" strike="noStrike" dirty="0">
                <a:solidFill>
                  <a:srgbClr val="000000"/>
                </a:solidFill>
                <a:effectLst/>
                <a:latin typeface="Arial" panose="020B0604020202020204" pitchFamily="34" charset="0"/>
              </a:rPr>
              <a:t> (2020), Nike is one of the emerging footwear-manufacturing multinational corporations in America.</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They provide athletic shoes, sporting goods, athletic apparel and accessories.</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 revenue of Nike is US$46.71 billion by 2022.</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They operate with more than 80k employees.</a:t>
            </a:r>
          </a:p>
          <a:p>
            <a:pPr marL="0" indent="0">
              <a:lnSpc>
                <a:spcPct val="150000"/>
              </a:lnSpc>
              <a:buNone/>
            </a:pPr>
            <a:endParaRPr lang="en-IN" sz="1100" dirty="0"/>
          </a:p>
        </p:txBody>
      </p:sp>
      <p:pic>
        <p:nvPicPr>
          <p:cNvPr id="4098" name="Picture 2" descr="Nike Organization Changes in Technology, Diversity, Asia, and Women's">
            <a:extLst>
              <a:ext uri="{FF2B5EF4-FFF2-40B4-BE49-F238E27FC236}">
                <a16:creationId xmlns:a16="http://schemas.microsoft.com/office/drawing/2014/main" id="{DF461E6E-FEC2-5025-F375-ED5FA0E6C5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7609" y="2584560"/>
            <a:ext cx="3678989" cy="2324324"/>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1479625-9354-1035-C029-B7D79E9349D5}"/>
              </a:ext>
            </a:extLst>
          </p:cNvPr>
          <p:cNvSpPr>
            <a:spLocks noGrp="1"/>
          </p:cNvSpPr>
          <p:nvPr>
            <p:ph type="ftr" sz="quarter" idx="11"/>
          </p:nvPr>
        </p:nvSpPr>
        <p:spPr/>
        <p:txBody>
          <a:bodyPr/>
          <a:lstStyle/>
          <a:p>
            <a:r>
              <a:rPr lang="en-IN"/>
              <a:t>2243076 N B PATEL</a:t>
            </a:r>
          </a:p>
        </p:txBody>
      </p:sp>
      <p:sp>
        <p:nvSpPr>
          <p:cNvPr id="5" name="Slide Number Placeholder 4">
            <a:extLst>
              <a:ext uri="{FF2B5EF4-FFF2-40B4-BE49-F238E27FC236}">
                <a16:creationId xmlns:a16="http://schemas.microsoft.com/office/drawing/2014/main" id="{031D81E7-5B0A-4421-B657-8E075BCC3A9E}"/>
              </a:ext>
            </a:extLst>
          </p:cNvPr>
          <p:cNvSpPr>
            <a:spLocks noGrp="1"/>
          </p:cNvSpPr>
          <p:nvPr>
            <p:ph type="sldNum" sz="quarter" idx="12"/>
          </p:nvPr>
        </p:nvSpPr>
        <p:spPr/>
        <p:txBody>
          <a:bodyPr/>
          <a:lstStyle/>
          <a:p>
            <a:fld id="{93A9E1DD-48D9-4630-A0FA-89783EBD9440}" type="slidenum">
              <a:rPr lang="en-IN" smtClean="0"/>
              <a:t>4</a:t>
            </a:fld>
            <a:endParaRPr lang="en-IN"/>
          </a:p>
        </p:txBody>
      </p:sp>
    </p:spTree>
    <p:extLst>
      <p:ext uri="{BB962C8B-B14F-4D97-AF65-F5344CB8AC3E}">
        <p14:creationId xmlns:p14="http://schemas.microsoft.com/office/powerpoint/2010/main" val="1604049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57353-36DD-88A8-1A87-40FC875DAA6E}"/>
              </a:ext>
            </a:extLst>
          </p:cNvPr>
          <p:cNvSpPr>
            <a:spLocks noGrp="1"/>
          </p:cNvSpPr>
          <p:nvPr>
            <p:ph type="title"/>
          </p:nvPr>
        </p:nvSpPr>
        <p:spPr>
          <a:xfrm>
            <a:off x="1072750" y="862389"/>
            <a:ext cx="10341428" cy="1303867"/>
          </a:xfrm>
        </p:spPr>
        <p:txBody>
          <a:bodyPr>
            <a:normAutofit fontScale="90000"/>
          </a:bodyPr>
          <a:lstStyle/>
          <a:p>
            <a:r>
              <a:rPr lang="en-IN" sz="4400" b="1" i="0" u="none" strike="noStrike" dirty="0">
                <a:solidFill>
                  <a:srgbClr val="000000"/>
                </a:solidFill>
                <a:effectLst/>
                <a:latin typeface="Arial" panose="020B0604020202020204" pitchFamily="34" charset="0"/>
              </a:rPr>
              <a:t>Market Analysis of Nike (Internal Factor)</a:t>
            </a:r>
            <a:br>
              <a:rPr lang="en-IN" b="1" dirty="0"/>
            </a:br>
            <a:endParaRPr lang="en-IN" b="1" dirty="0"/>
          </a:p>
        </p:txBody>
      </p:sp>
      <p:graphicFrame>
        <p:nvGraphicFramePr>
          <p:cNvPr id="8" name="Table 7">
            <a:extLst>
              <a:ext uri="{FF2B5EF4-FFF2-40B4-BE49-F238E27FC236}">
                <a16:creationId xmlns:a16="http://schemas.microsoft.com/office/drawing/2014/main" id="{09023890-9417-8150-CB0E-DDA900001826}"/>
              </a:ext>
            </a:extLst>
          </p:cNvPr>
          <p:cNvGraphicFramePr>
            <a:graphicFrameLocks noGrp="1"/>
          </p:cNvGraphicFramePr>
          <p:nvPr>
            <p:extLst>
              <p:ext uri="{D42A27DB-BD31-4B8C-83A1-F6EECF244321}">
                <p14:modId xmlns:p14="http://schemas.microsoft.com/office/powerpoint/2010/main" val="1664730497"/>
              </p:ext>
            </p:extLst>
          </p:nvPr>
        </p:nvGraphicFramePr>
        <p:xfrm>
          <a:off x="1177243" y="1834354"/>
          <a:ext cx="10132442" cy="3771789"/>
        </p:xfrm>
        <a:graphic>
          <a:graphicData uri="http://schemas.openxmlformats.org/drawingml/2006/table">
            <a:tbl>
              <a:tblPr firstRow="1" firstCol="1" bandRow="1">
                <a:tableStyleId>{5C22544A-7EE6-4342-B048-85BDC9FD1C3A}</a:tableStyleId>
              </a:tblPr>
              <a:tblGrid>
                <a:gridCol w="5066221">
                  <a:extLst>
                    <a:ext uri="{9D8B030D-6E8A-4147-A177-3AD203B41FA5}">
                      <a16:colId xmlns:a16="http://schemas.microsoft.com/office/drawing/2014/main" val="1671373143"/>
                    </a:ext>
                  </a:extLst>
                </a:gridCol>
                <a:gridCol w="5066221">
                  <a:extLst>
                    <a:ext uri="{9D8B030D-6E8A-4147-A177-3AD203B41FA5}">
                      <a16:colId xmlns:a16="http://schemas.microsoft.com/office/drawing/2014/main" val="2465629667"/>
                    </a:ext>
                  </a:extLst>
                </a:gridCol>
              </a:tblGrid>
              <a:tr h="2227885">
                <a:tc>
                  <a:txBody>
                    <a:bodyPr/>
                    <a:lstStyle/>
                    <a:p>
                      <a:pPr algn="ctr">
                        <a:lnSpc>
                          <a:spcPct val="150000"/>
                        </a:lnSpc>
                        <a:spcBef>
                          <a:spcPts val="0"/>
                        </a:spcBef>
                        <a:spcAft>
                          <a:spcPts val="0"/>
                        </a:spcAft>
                      </a:pPr>
                      <a:r>
                        <a:rPr lang="en-IN" sz="1100" b="1" dirty="0">
                          <a:effectLst/>
                          <a:latin typeface="Arial" panose="020B0604020202020204" pitchFamily="34" charset="0"/>
                          <a:cs typeface="Arial" panose="020B0604020202020204" pitchFamily="34" charset="0"/>
                        </a:rPr>
                        <a:t>Strength</a:t>
                      </a:r>
                    </a:p>
                    <a:p>
                      <a:pPr marL="171450" indent="-171450" algn="l">
                        <a:lnSpc>
                          <a:spcPct val="150000"/>
                        </a:lnSpc>
                        <a:spcBef>
                          <a:spcPts val="0"/>
                        </a:spcBef>
                        <a:spcAft>
                          <a:spcPts val="0"/>
                        </a:spcAft>
                        <a:buFont typeface="Arial" panose="020B0604020202020204" pitchFamily="34" charset="0"/>
                        <a:buChar char="•"/>
                      </a:pPr>
                      <a:r>
                        <a:rPr lang="en-IN" sz="1100" b="1" dirty="0">
                          <a:effectLst/>
                          <a:latin typeface="Arial" panose="020B0604020202020204" pitchFamily="34" charset="0"/>
                          <a:cs typeface="Arial" panose="020B0604020202020204" pitchFamily="34" charset="0"/>
                        </a:rPr>
                        <a:t>Strong brand equity</a:t>
                      </a:r>
                    </a:p>
                    <a:p>
                      <a:pPr marL="171450" indent="-171450" algn="l">
                        <a:lnSpc>
                          <a:spcPct val="150000"/>
                        </a:lnSpc>
                        <a:spcBef>
                          <a:spcPts val="0"/>
                        </a:spcBef>
                        <a:spcAft>
                          <a:spcPts val="0"/>
                        </a:spcAft>
                        <a:buFont typeface="Arial" panose="020B0604020202020204" pitchFamily="34" charset="0"/>
                        <a:buChar char="•"/>
                      </a:pPr>
                      <a:r>
                        <a:rPr lang="en-IN" sz="1100" b="1" dirty="0">
                          <a:effectLst/>
                          <a:latin typeface="Arial" panose="020B0604020202020204" pitchFamily="34" charset="0"/>
                          <a:cs typeface="Arial" panose="020B0604020202020204" pitchFamily="34" charset="0"/>
                        </a:rPr>
                        <a:t>High Market Share</a:t>
                      </a:r>
                    </a:p>
                    <a:p>
                      <a:pPr marL="171450" indent="-171450" algn="l">
                        <a:lnSpc>
                          <a:spcPct val="150000"/>
                        </a:lnSpc>
                        <a:spcBef>
                          <a:spcPts val="0"/>
                        </a:spcBef>
                        <a:spcAft>
                          <a:spcPts val="0"/>
                        </a:spcAft>
                        <a:buFont typeface="Arial" panose="020B0604020202020204" pitchFamily="34" charset="0"/>
                        <a:buChar char="•"/>
                      </a:pPr>
                      <a:r>
                        <a:rPr lang="en-IN" sz="1100" b="1" dirty="0">
                          <a:effectLst/>
                          <a:latin typeface="Arial" panose="020B0604020202020204" pitchFamily="34" charset="0"/>
                          <a:cs typeface="Arial" panose="020B0604020202020204" pitchFamily="34" charset="0"/>
                        </a:rPr>
                        <a:t>Low-cost manufacturer</a:t>
                      </a:r>
                    </a:p>
                    <a:p>
                      <a:pPr marL="171450" indent="-171450" algn="l">
                        <a:lnSpc>
                          <a:spcPct val="150000"/>
                        </a:lnSpc>
                        <a:spcBef>
                          <a:spcPts val="0"/>
                        </a:spcBef>
                        <a:spcAft>
                          <a:spcPts val="0"/>
                        </a:spcAft>
                        <a:buFont typeface="Arial" panose="020B0604020202020204" pitchFamily="34" charset="0"/>
                        <a:buChar char="•"/>
                      </a:pPr>
                      <a:r>
                        <a:rPr lang="en-IN" sz="1100" b="1" dirty="0">
                          <a:effectLst/>
                          <a:latin typeface="Arial" panose="020B0604020202020204" pitchFamily="34" charset="0"/>
                          <a:cs typeface="Arial" panose="020B0604020202020204" pitchFamily="34" charset="0"/>
                        </a:rPr>
                        <a:t>Innovative Marketing</a:t>
                      </a:r>
                      <a:endParaRPr lang="en-IN" sz="11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43515" marR="43515" marT="43515" marB="43515">
                    <a:solidFill>
                      <a:schemeClr val="accent1">
                        <a:lumMod val="60000"/>
                        <a:lumOff val="40000"/>
                      </a:schemeClr>
                    </a:solidFill>
                  </a:tcPr>
                </a:tc>
                <a:tc>
                  <a:txBody>
                    <a:bodyPr/>
                    <a:lstStyle/>
                    <a:p>
                      <a:pPr algn="ctr">
                        <a:lnSpc>
                          <a:spcPct val="150000"/>
                        </a:lnSpc>
                        <a:spcBef>
                          <a:spcPts val="0"/>
                        </a:spcBef>
                        <a:spcAft>
                          <a:spcPts val="0"/>
                        </a:spcAft>
                      </a:pPr>
                      <a:r>
                        <a:rPr lang="en-IN" sz="1100" b="1" dirty="0">
                          <a:effectLst/>
                          <a:latin typeface="Arial" panose="020B0604020202020204" pitchFamily="34" charset="0"/>
                          <a:cs typeface="Arial" panose="020B0604020202020204" pitchFamily="34" charset="0"/>
                        </a:rPr>
                        <a:t>Weakness</a:t>
                      </a:r>
                    </a:p>
                    <a:p>
                      <a:pPr marL="171450" indent="-171450" algn="l">
                        <a:lnSpc>
                          <a:spcPct val="150000"/>
                        </a:lnSpc>
                        <a:spcBef>
                          <a:spcPts val="0"/>
                        </a:spcBef>
                        <a:spcAft>
                          <a:spcPts val="0"/>
                        </a:spcAft>
                        <a:buFont typeface="Arial" panose="020B0604020202020204" pitchFamily="34" charset="0"/>
                        <a:buChar char="•"/>
                      </a:pPr>
                      <a:r>
                        <a:rPr lang="en-IN" sz="1100" b="1" dirty="0">
                          <a:effectLst/>
                          <a:latin typeface="Arial" panose="020B0604020202020204" pitchFamily="34" charset="0"/>
                          <a:cs typeface="Arial" panose="020B0604020202020204" pitchFamily="34" charset="0"/>
                        </a:rPr>
                        <a:t>High controversy for labour practice</a:t>
                      </a:r>
                    </a:p>
                    <a:p>
                      <a:pPr marL="171450" indent="-171450" algn="l">
                        <a:lnSpc>
                          <a:spcPct val="150000"/>
                        </a:lnSpc>
                        <a:spcBef>
                          <a:spcPts val="0"/>
                        </a:spcBef>
                        <a:spcAft>
                          <a:spcPts val="0"/>
                        </a:spcAft>
                        <a:buFont typeface="Arial" panose="020B0604020202020204" pitchFamily="34" charset="0"/>
                        <a:buChar char="•"/>
                      </a:pPr>
                      <a:r>
                        <a:rPr lang="en-IN" sz="1100" b="1" dirty="0">
                          <a:effectLst/>
                          <a:latin typeface="Arial" panose="020B0604020202020204" pitchFamily="34" charset="0"/>
                          <a:cs typeface="Arial" panose="020B0604020202020204" pitchFamily="34" charset="0"/>
                        </a:rPr>
                        <a:t>Financial indicators are low (</a:t>
                      </a:r>
                      <a:r>
                        <a:rPr lang="en-IN" sz="1100" b="1" dirty="0" err="1">
                          <a:effectLst/>
                          <a:latin typeface="Arial" panose="020B0604020202020204" pitchFamily="34" charset="0"/>
                          <a:cs typeface="Arial" panose="020B0604020202020204" pitchFamily="34" charset="0"/>
                        </a:rPr>
                        <a:t>Morteza</a:t>
                      </a:r>
                      <a:r>
                        <a:rPr lang="en-IN" sz="1100" b="1" dirty="0">
                          <a:effectLst/>
                          <a:latin typeface="Arial" panose="020B0604020202020204" pitchFamily="34" charset="0"/>
                          <a:cs typeface="Arial" panose="020B0604020202020204" pitchFamily="34" charset="0"/>
                        </a:rPr>
                        <a:t> Rezaei &amp; </a:t>
                      </a:r>
                      <a:r>
                        <a:rPr lang="en-IN" sz="1100" b="1" dirty="0" err="1">
                          <a:effectLst/>
                          <a:latin typeface="Arial" panose="020B0604020202020204" pitchFamily="34" charset="0"/>
                          <a:cs typeface="Arial" panose="020B0604020202020204" pitchFamily="34" charset="0"/>
                        </a:rPr>
                        <a:t>Esmaeil</a:t>
                      </a:r>
                      <a:r>
                        <a:rPr lang="en-IN" sz="1100" b="1" dirty="0">
                          <a:effectLst/>
                          <a:latin typeface="Arial" panose="020B0604020202020204" pitchFamily="34" charset="0"/>
                          <a:cs typeface="Arial" panose="020B0604020202020204" pitchFamily="34" charset="0"/>
                        </a:rPr>
                        <a:t> Sharifian, 2021).</a:t>
                      </a:r>
                    </a:p>
                    <a:p>
                      <a:pPr marL="171450" indent="-171450" algn="l">
                        <a:lnSpc>
                          <a:spcPct val="150000"/>
                        </a:lnSpc>
                        <a:spcBef>
                          <a:spcPts val="0"/>
                        </a:spcBef>
                        <a:spcAft>
                          <a:spcPts val="0"/>
                        </a:spcAft>
                        <a:buFont typeface="Arial" panose="020B0604020202020204" pitchFamily="34" charset="0"/>
                        <a:buChar char="•"/>
                      </a:pPr>
                      <a:r>
                        <a:rPr lang="en-IN" sz="1100" b="1" dirty="0">
                          <a:effectLst/>
                          <a:latin typeface="Arial" panose="020B0604020202020204" pitchFamily="34" charset="0"/>
                          <a:cs typeface="Arial" panose="020B0604020202020204" pitchFamily="34" charset="0"/>
                        </a:rPr>
                        <a:t>Weak relationship with retailers</a:t>
                      </a:r>
                      <a:endParaRPr lang="en-IN" sz="11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43515" marR="43515" marT="43515" marB="43515"/>
                </a:tc>
                <a:extLst>
                  <a:ext uri="{0D108BD9-81ED-4DB2-BD59-A6C34878D82A}">
                    <a16:rowId xmlns:a16="http://schemas.microsoft.com/office/drawing/2014/main" val="1633804900"/>
                  </a:ext>
                </a:extLst>
              </a:tr>
              <a:tr h="1543904">
                <a:tc>
                  <a:txBody>
                    <a:bodyPr/>
                    <a:lstStyle/>
                    <a:p>
                      <a:pPr algn="ctr">
                        <a:lnSpc>
                          <a:spcPct val="150000"/>
                        </a:lnSpc>
                        <a:spcBef>
                          <a:spcPts val="0"/>
                        </a:spcBef>
                        <a:spcAft>
                          <a:spcPts val="0"/>
                        </a:spcAft>
                      </a:pPr>
                      <a:r>
                        <a:rPr lang="en-IN" sz="1100" b="1" dirty="0">
                          <a:effectLst/>
                          <a:latin typeface="Arial" panose="020B0604020202020204" pitchFamily="34" charset="0"/>
                          <a:cs typeface="Arial" panose="020B0604020202020204" pitchFamily="34" charset="0"/>
                        </a:rPr>
                        <a:t>Threat</a:t>
                      </a:r>
                    </a:p>
                    <a:p>
                      <a:pPr marL="171450" indent="-171450" algn="l">
                        <a:lnSpc>
                          <a:spcPct val="150000"/>
                        </a:lnSpc>
                        <a:spcBef>
                          <a:spcPts val="0"/>
                        </a:spcBef>
                        <a:spcAft>
                          <a:spcPts val="0"/>
                        </a:spcAft>
                        <a:buFont typeface="Arial" panose="020B0604020202020204" pitchFamily="34" charset="0"/>
                        <a:buChar char="•"/>
                      </a:pPr>
                      <a:r>
                        <a:rPr lang="en-IN" sz="1100" b="1" dirty="0">
                          <a:effectLst/>
                          <a:latin typeface="Arial" panose="020B0604020202020204" pitchFamily="34" charset="0"/>
                          <a:cs typeface="Arial" panose="020B0604020202020204" pitchFamily="34" charset="0"/>
                        </a:rPr>
                        <a:t>High competition in the market</a:t>
                      </a:r>
                    </a:p>
                    <a:p>
                      <a:pPr marL="171450" indent="-171450" algn="l">
                        <a:lnSpc>
                          <a:spcPct val="150000"/>
                        </a:lnSpc>
                        <a:spcBef>
                          <a:spcPts val="0"/>
                        </a:spcBef>
                        <a:spcAft>
                          <a:spcPts val="0"/>
                        </a:spcAft>
                        <a:buFont typeface="Arial" panose="020B0604020202020204" pitchFamily="34" charset="0"/>
                        <a:buChar char="•"/>
                      </a:pPr>
                      <a:r>
                        <a:rPr lang="en-IN" sz="1100" b="1" dirty="0">
                          <a:effectLst/>
                          <a:latin typeface="Arial" panose="020B0604020202020204" pitchFamily="34" charset="0"/>
                          <a:cs typeface="Arial" panose="020B0604020202020204" pitchFamily="34" charset="0"/>
                        </a:rPr>
                        <a:t>Tension in international trade</a:t>
                      </a:r>
                    </a:p>
                    <a:p>
                      <a:pPr marL="171450" indent="-171450" algn="l">
                        <a:lnSpc>
                          <a:spcPct val="150000"/>
                        </a:lnSpc>
                        <a:spcBef>
                          <a:spcPts val="0"/>
                        </a:spcBef>
                        <a:spcAft>
                          <a:spcPts val="0"/>
                        </a:spcAft>
                        <a:buFont typeface="Arial" panose="020B0604020202020204" pitchFamily="34" charset="0"/>
                        <a:buChar char="•"/>
                      </a:pPr>
                      <a:r>
                        <a:rPr lang="en-IN" sz="1100" b="1" dirty="0">
                          <a:effectLst/>
                          <a:latin typeface="Arial" panose="020B0604020202020204" pitchFamily="34" charset="0"/>
                          <a:cs typeface="Arial" panose="020B0604020202020204" pitchFamily="34" charset="0"/>
                        </a:rPr>
                        <a:t>Abuse Scandal for the Animal-associated Product.</a:t>
                      </a:r>
                      <a:endParaRPr lang="en-IN" sz="11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43515" marR="43515" marT="43515" marB="43515"/>
                </a:tc>
                <a:tc>
                  <a:txBody>
                    <a:bodyPr/>
                    <a:lstStyle/>
                    <a:p>
                      <a:pPr algn="ctr">
                        <a:lnSpc>
                          <a:spcPct val="150000"/>
                        </a:lnSpc>
                        <a:spcBef>
                          <a:spcPts val="0"/>
                        </a:spcBef>
                        <a:spcAft>
                          <a:spcPts val="0"/>
                        </a:spcAft>
                      </a:pPr>
                      <a:r>
                        <a:rPr lang="en-IN" sz="1100" b="1" dirty="0">
                          <a:solidFill>
                            <a:schemeClr val="bg1"/>
                          </a:solidFill>
                          <a:effectLst/>
                          <a:latin typeface="Arial" panose="020B0604020202020204" pitchFamily="34" charset="0"/>
                          <a:cs typeface="Arial" panose="020B0604020202020204" pitchFamily="34" charset="0"/>
                        </a:rPr>
                        <a:t>Opportunity</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bg1"/>
                          </a:solidFill>
                          <a:effectLst/>
                          <a:latin typeface="Arial" panose="020B0604020202020204" pitchFamily="34" charset="0"/>
                          <a:cs typeface="Arial" panose="020B0604020202020204" pitchFamily="34" charset="0"/>
                        </a:rPr>
                        <a:t>Invest in a new market</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bg1"/>
                          </a:solidFill>
                          <a:effectLst/>
                          <a:latin typeface="Arial" panose="020B0604020202020204" pitchFamily="34" charset="0"/>
                          <a:cs typeface="Arial" panose="020B0604020202020204" pitchFamily="34" charset="0"/>
                        </a:rPr>
                        <a:t>The product range is increasing</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bg1"/>
                          </a:solidFill>
                          <a:effectLst/>
                          <a:latin typeface="Arial" panose="020B0604020202020204" pitchFamily="34" charset="0"/>
                          <a:cs typeface="Arial" panose="020B0604020202020204" pitchFamily="34" charset="0"/>
                        </a:rPr>
                        <a:t>Introducing of anti-counterfeiting</a:t>
                      </a:r>
                      <a:endParaRPr lang="en-IN" sz="11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3515" marR="43515" marT="43515" marB="43515">
                    <a:solidFill>
                      <a:schemeClr val="accent1">
                        <a:lumMod val="60000"/>
                        <a:lumOff val="40000"/>
                      </a:schemeClr>
                    </a:solidFill>
                  </a:tcPr>
                </a:tc>
                <a:extLst>
                  <a:ext uri="{0D108BD9-81ED-4DB2-BD59-A6C34878D82A}">
                    <a16:rowId xmlns:a16="http://schemas.microsoft.com/office/drawing/2014/main" val="3781253784"/>
                  </a:ext>
                </a:extLst>
              </a:tr>
            </a:tbl>
          </a:graphicData>
        </a:graphic>
      </p:graphicFrame>
      <p:sp>
        <p:nvSpPr>
          <p:cNvPr id="3" name="Footer Placeholder 2">
            <a:extLst>
              <a:ext uri="{FF2B5EF4-FFF2-40B4-BE49-F238E27FC236}">
                <a16:creationId xmlns:a16="http://schemas.microsoft.com/office/drawing/2014/main" id="{4CB8BBE7-DCF6-A856-15E2-620C491A3F35}"/>
              </a:ext>
            </a:extLst>
          </p:cNvPr>
          <p:cNvSpPr>
            <a:spLocks noGrp="1"/>
          </p:cNvSpPr>
          <p:nvPr>
            <p:ph type="ftr" sz="quarter" idx="11"/>
          </p:nvPr>
        </p:nvSpPr>
        <p:spPr/>
        <p:txBody>
          <a:bodyPr/>
          <a:lstStyle/>
          <a:p>
            <a:r>
              <a:rPr lang="en-IN"/>
              <a:t>2243076 N B PATEL</a:t>
            </a:r>
          </a:p>
        </p:txBody>
      </p:sp>
      <p:sp>
        <p:nvSpPr>
          <p:cNvPr id="4" name="Slide Number Placeholder 3">
            <a:extLst>
              <a:ext uri="{FF2B5EF4-FFF2-40B4-BE49-F238E27FC236}">
                <a16:creationId xmlns:a16="http://schemas.microsoft.com/office/drawing/2014/main" id="{E649F80B-243E-C037-1158-99A5AF33FFC0}"/>
              </a:ext>
            </a:extLst>
          </p:cNvPr>
          <p:cNvSpPr>
            <a:spLocks noGrp="1"/>
          </p:cNvSpPr>
          <p:nvPr>
            <p:ph type="sldNum" sz="quarter" idx="12"/>
          </p:nvPr>
        </p:nvSpPr>
        <p:spPr/>
        <p:txBody>
          <a:bodyPr/>
          <a:lstStyle/>
          <a:p>
            <a:fld id="{93A9E1DD-48D9-4630-A0FA-89783EBD9440}" type="slidenum">
              <a:rPr lang="en-IN" smtClean="0"/>
              <a:t>5</a:t>
            </a:fld>
            <a:endParaRPr lang="en-IN"/>
          </a:p>
        </p:txBody>
      </p:sp>
    </p:spTree>
    <p:extLst>
      <p:ext uri="{BB962C8B-B14F-4D97-AF65-F5344CB8AC3E}">
        <p14:creationId xmlns:p14="http://schemas.microsoft.com/office/powerpoint/2010/main" val="2277335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C0A77-362C-43A9-0816-202912C74D22}"/>
              </a:ext>
            </a:extLst>
          </p:cNvPr>
          <p:cNvSpPr>
            <a:spLocks noGrp="1"/>
          </p:cNvSpPr>
          <p:nvPr>
            <p:ph type="title"/>
          </p:nvPr>
        </p:nvSpPr>
        <p:spPr>
          <a:xfrm>
            <a:off x="960120" y="982132"/>
            <a:ext cx="10252710" cy="1303867"/>
          </a:xfrm>
        </p:spPr>
        <p:txBody>
          <a:bodyPr>
            <a:normAutofit fontScale="90000"/>
          </a:bodyPr>
          <a:lstStyle/>
          <a:p>
            <a:r>
              <a:rPr lang="en-IN" sz="4400" b="1" i="0" u="none" strike="noStrike" dirty="0">
                <a:solidFill>
                  <a:srgbClr val="000000"/>
                </a:solidFill>
                <a:effectLst/>
                <a:latin typeface="Arial" panose="020B0604020202020204" pitchFamily="34" charset="0"/>
                <a:cs typeface="Arial" panose="020B0604020202020204" pitchFamily="34" charset="0"/>
              </a:rPr>
              <a:t>Market Analysis of Nike (External Factor)</a:t>
            </a:r>
            <a:br>
              <a:rPr lang="en-IN" b="1" dirty="0">
                <a:latin typeface="Arial" panose="020B0604020202020204" pitchFamily="34" charset="0"/>
                <a:cs typeface="Arial" panose="020B0604020202020204" pitchFamily="34" charset="0"/>
              </a:rPr>
            </a:br>
            <a:endParaRPr lang="en-IN"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347ED39-D9FF-9F4A-710C-F931660745A2}"/>
              </a:ext>
            </a:extLst>
          </p:cNvPr>
          <p:cNvGraphicFramePr>
            <a:graphicFrameLocks noGrp="1"/>
          </p:cNvGraphicFramePr>
          <p:nvPr>
            <p:ph idx="1"/>
            <p:extLst>
              <p:ext uri="{D42A27DB-BD31-4B8C-83A1-F6EECF244321}">
                <p14:modId xmlns:p14="http://schemas.microsoft.com/office/powerpoint/2010/main" val="2984798354"/>
              </p:ext>
            </p:extLst>
          </p:nvPr>
        </p:nvGraphicFramePr>
        <p:xfrm>
          <a:off x="1146048" y="1975105"/>
          <a:ext cx="9914979" cy="4024645"/>
        </p:xfrm>
        <a:graphic>
          <a:graphicData uri="http://schemas.openxmlformats.org/drawingml/2006/table">
            <a:tbl>
              <a:tblPr/>
              <a:tblGrid>
                <a:gridCol w="2429170">
                  <a:extLst>
                    <a:ext uri="{9D8B030D-6E8A-4147-A177-3AD203B41FA5}">
                      <a16:colId xmlns:a16="http://schemas.microsoft.com/office/drawing/2014/main" val="2043671570"/>
                    </a:ext>
                  </a:extLst>
                </a:gridCol>
                <a:gridCol w="5304514">
                  <a:extLst>
                    <a:ext uri="{9D8B030D-6E8A-4147-A177-3AD203B41FA5}">
                      <a16:colId xmlns:a16="http://schemas.microsoft.com/office/drawing/2014/main" val="3352508695"/>
                    </a:ext>
                  </a:extLst>
                </a:gridCol>
                <a:gridCol w="2181295">
                  <a:extLst>
                    <a:ext uri="{9D8B030D-6E8A-4147-A177-3AD203B41FA5}">
                      <a16:colId xmlns:a16="http://schemas.microsoft.com/office/drawing/2014/main" val="3879564190"/>
                    </a:ext>
                  </a:extLst>
                </a:gridCol>
              </a:tblGrid>
              <a:tr h="623921">
                <a:tc>
                  <a:txBody>
                    <a:bodyPr/>
                    <a:lstStyle/>
                    <a:p>
                      <a:pPr algn="ct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External Factors</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algn="ct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Description</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algn="ct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Impact Level</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3799243089"/>
                  </a:ext>
                </a:extLst>
              </a:tr>
              <a:tr h="850181">
                <a:tc>
                  <a:txBody>
                    <a:bodyPr/>
                    <a:lstStyle/>
                    <a:p>
                      <a:pP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Political</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rtl="0" fontAlgn="t">
                        <a:lnSpc>
                          <a:spcPct val="150000"/>
                        </a:lnSpc>
                        <a:spcBef>
                          <a:spcPts val="0"/>
                        </a:spcBef>
                        <a:spcAft>
                          <a:spcPts val="0"/>
                        </a:spcAft>
                      </a:pPr>
                      <a:r>
                        <a:rPr lang="en-US" sz="1100" b="0" i="0" u="none" strike="noStrike" dirty="0">
                          <a:solidFill>
                            <a:srgbClr val="000000"/>
                          </a:solidFill>
                          <a:effectLst/>
                          <a:latin typeface="Arial" panose="020B0604020202020204" pitchFamily="34" charset="0"/>
                        </a:rPr>
                        <a:t>The political stability is high in America for the manufacturing of products </a:t>
                      </a:r>
                      <a:r>
                        <a:rPr lang="en-IN" sz="1100" kern="1200" dirty="0">
                          <a:solidFill>
                            <a:schemeClr val="tx1"/>
                          </a:solidFill>
                          <a:effectLst/>
                          <a:latin typeface="Arial" panose="020B0604020202020204" pitchFamily="34" charset="0"/>
                          <a:ea typeface="+mn-ea"/>
                          <a:cs typeface="Arial" panose="020B0604020202020204" pitchFamily="34" charset="0"/>
                        </a:rPr>
                        <a:t>(</a:t>
                      </a:r>
                      <a:r>
                        <a:rPr lang="en-IN" sz="1100" kern="1200" dirty="0" err="1">
                          <a:solidFill>
                            <a:schemeClr val="tx1"/>
                          </a:solidFill>
                          <a:effectLst/>
                          <a:latin typeface="Arial" panose="020B0604020202020204" pitchFamily="34" charset="0"/>
                          <a:ea typeface="+mn-ea"/>
                          <a:cs typeface="Arial" panose="020B0604020202020204" pitchFamily="34" charset="0"/>
                        </a:rPr>
                        <a:t>Roshitsh</a:t>
                      </a:r>
                      <a:r>
                        <a:rPr lang="en-IN" sz="1100" kern="1200" dirty="0">
                          <a:solidFill>
                            <a:schemeClr val="tx1"/>
                          </a:solidFill>
                          <a:effectLst/>
                          <a:latin typeface="Arial" panose="020B0604020202020204" pitchFamily="34" charset="0"/>
                          <a:ea typeface="+mn-ea"/>
                          <a:cs typeface="Arial" panose="020B0604020202020204" pitchFamily="34" charset="0"/>
                        </a:rPr>
                        <a:t>, 2022)</a:t>
                      </a:r>
                      <a:r>
                        <a:rPr lang="en-US" sz="1100" b="0" i="0" u="none" strike="noStrike" dirty="0">
                          <a:solidFill>
                            <a:srgbClr val="000000"/>
                          </a:solidFill>
                          <a:effectLst/>
                          <a:latin typeface="Arial" panose="020B0604020202020204" pitchFamily="34" charset="0"/>
                        </a:rPr>
                        <a:t>.</a:t>
                      </a:r>
                      <a:endParaRPr lang="en-US"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rtl="0" fontAlgn="t">
                        <a:lnSpc>
                          <a:spcPct val="150000"/>
                        </a:lnSpc>
                        <a:spcBef>
                          <a:spcPts val="0"/>
                        </a:spcBef>
                        <a:spcAft>
                          <a:spcPts val="0"/>
                        </a:spcAft>
                      </a:pPr>
                      <a:r>
                        <a:rPr lang="en-IN" sz="1100" b="0" i="0" u="none" strike="noStrike">
                          <a:solidFill>
                            <a:srgbClr val="000000"/>
                          </a:solidFill>
                          <a:effectLst/>
                          <a:latin typeface="Arial" panose="020B0604020202020204" pitchFamily="34" charset="0"/>
                        </a:rPr>
                        <a:t>Low</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2753485598"/>
                  </a:ext>
                </a:extLst>
              </a:tr>
              <a:tr h="850181">
                <a:tc>
                  <a:txBody>
                    <a:bodyPr/>
                    <a:lstStyle/>
                    <a:p>
                      <a:pP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Economical</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rtl="0" fontAlgn="t">
                        <a:lnSpc>
                          <a:spcPct val="150000"/>
                        </a:lnSpc>
                        <a:spcBef>
                          <a:spcPts val="0"/>
                        </a:spcBef>
                        <a:spcAft>
                          <a:spcPts val="0"/>
                        </a:spcAft>
                      </a:pPr>
                      <a:r>
                        <a:rPr lang="en-US" sz="1100" b="0" i="0" u="none" strike="noStrike" dirty="0">
                          <a:solidFill>
                            <a:srgbClr val="000000"/>
                          </a:solidFill>
                          <a:effectLst/>
                          <a:latin typeface="Arial" panose="020B0604020202020204" pitchFamily="34" charset="0"/>
                        </a:rPr>
                        <a:t>The economic condition of America gets influenced by the post-pandemic era.</a:t>
                      </a:r>
                      <a:endParaRPr lang="en-US"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rtl="0" fontAlgn="t">
                        <a:lnSpc>
                          <a:spcPct val="150000"/>
                        </a:lnSpc>
                        <a:spcBef>
                          <a:spcPts val="0"/>
                        </a:spcBef>
                        <a:spcAft>
                          <a:spcPts val="0"/>
                        </a:spcAft>
                      </a:pPr>
                      <a:r>
                        <a:rPr lang="en-IN" sz="1100" b="0" i="0" u="none" strike="noStrike">
                          <a:solidFill>
                            <a:srgbClr val="000000"/>
                          </a:solidFill>
                          <a:effectLst/>
                          <a:latin typeface="Arial" panose="020B0604020202020204" pitchFamily="34" charset="0"/>
                        </a:rPr>
                        <a:t>High</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2554434272"/>
                  </a:ext>
                </a:extLst>
              </a:tr>
              <a:tr h="850181">
                <a:tc>
                  <a:txBody>
                    <a:bodyPr/>
                    <a:lstStyle/>
                    <a:p>
                      <a:pP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Social</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rtl="0" fontAlgn="t">
                        <a:lnSpc>
                          <a:spcPct val="150000"/>
                        </a:lnSpc>
                        <a:spcBef>
                          <a:spcPts val="0"/>
                        </a:spcBef>
                        <a:spcAft>
                          <a:spcPts val="0"/>
                        </a:spcAft>
                      </a:pPr>
                      <a:r>
                        <a:rPr lang="en-US" sz="1100" b="0" i="0" u="none" strike="noStrike" dirty="0">
                          <a:solidFill>
                            <a:srgbClr val="000000"/>
                          </a:solidFill>
                          <a:effectLst/>
                          <a:latin typeface="Arial" panose="020B0604020202020204" pitchFamily="34" charset="0"/>
                        </a:rPr>
                        <a:t>As stated by Ell (2019), There are high requirements for quality products. </a:t>
                      </a:r>
                      <a:endParaRPr lang="en-US"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rtl="0" fontAlgn="t">
                        <a:lnSpc>
                          <a:spcPct val="150000"/>
                        </a:lnSpc>
                        <a:spcBef>
                          <a:spcPts val="0"/>
                        </a:spcBef>
                        <a:spcAft>
                          <a:spcPts val="0"/>
                        </a:spcAft>
                      </a:pPr>
                      <a:r>
                        <a:rPr lang="en-IN" sz="1100" b="0" i="0" u="none" strike="noStrike" dirty="0">
                          <a:solidFill>
                            <a:srgbClr val="000000"/>
                          </a:solidFill>
                          <a:effectLst/>
                          <a:latin typeface="Arial" panose="020B0604020202020204" pitchFamily="34" charset="0"/>
                        </a:rPr>
                        <a:t>Moderate</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2720115899"/>
                  </a:ext>
                </a:extLst>
              </a:tr>
              <a:tr h="850181">
                <a:tc>
                  <a:txBody>
                    <a:bodyPr/>
                    <a:lstStyle/>
                    <a:p>
                      <a:pP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Technological</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rtl="0" fontAlgn="t">
                        <a:lnSpc>
                          <a:spcPct val="150000"/>
                        </a:lnSpc>
                        <a:spcBef>
                          <a:spcPts val="0"/>
                        </a:spcBef>
                        <a:spcAft>
                          <a:spcPts val="0"/>
                        </a:spcAft>
                      </a:pPr>
                      <a:r>
                        <a:rPr lang="en-US" sz="1100" b="0" i="0" u="none" strike="noStrike">
                          <a:solidFill>
                            <a:srgbClr val="000000"/>
                          </a:solidFill>
                          <a:effectLst/>
                          <a:latin typeface="Arial" panose="020B0604020202020204" pitchFamily="34" charset="0"/>
                        </a:rPr>
                        <a:t>There is the availability of different technologies. So, productivity could enhance.</a:t>
                      </a:r>
                      <a:endParaRPr lang="en-US"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rtl="0" fontAlgn="t">
                        <a:lnSpc>
                          <a:spcPct val="150000"/>
                        </a:lnSpc>
                        <a:spcBef>
                          <a:spcPts val="0"/>
                        </a:spcBef>
                        <a:spcAft>
                          <a:spcPts val="0"/>
                        </a:spcAft>
                      </a:pPr>
                      <a:r>
                        <a:rPr lang="en-IN" sz="1100" b="0" i="0" u="none" strike="noStrike" dirty="0">
                          <a:solidFill>
                            <a:srgbClr val="000000"/>
                          </a:solidFill>
                          <a:effectLst/>
                          <a:latin typeface="Arial" panose="020B0604020202020204" pitchFamily="34" charset="0"/>
                        </a:rPr>
                        <a:t>Moderate</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3625686160"/>
                  </a:ext>
                </a:extLst>
              </a:tr>
            </a:tbl>
          </a:graphicData>
        </a:graphic>
      </p:graphicFrame>
      <p:sp>
        <p:nvSpPr>
          <p:cNvPr id="5" name="Rectangle 1">
            <a:extLst>
              <a:ext uri="{FF2B5EF4-FFF2-40B4-BE49-F238E27FC236}">
                <a16:creationId xmlns:a16="http://schemas.microsoft.com/office/drawing/2014/main" id="{E34752AD-C1EE-5723-8852-A3D89DA7D259}"/>
              </a:ext>
            </a:extLst>
          </p:cNvPr>
          <p:cNvSpPr>
            <a:spLocks noChangeArrowheads="1"/>
          </p:cNvSpPr>
          <p:nvPr/>
        </p:nvSpPr>
        <p:spPr bwMode="auto">
          <a:xfrm>
            <a:off x="-6267115" y="35458"/>
            <a:ext cx="2560319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latin typeface="Arial" panose="020B060402020202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E8E3554F-13D8-DDFD-23B2-E57239FA54C0}"/>
              </a:ext>
            </a:extLst>
          </p:cNvPr>
          <p:cNvSpPr>
            <a:spLocks noGrp="1"/>
          </p:cNvSpPr>
          <p:nvPr>
            <p:ph type="ftr" sz="quarter" idx="11"/>
          </p:nvPr>
        </p:nvSpPr>
        <p:spPr/>
        <p:txBody>
          <a:bodyPr/>
          <a:lstStyle/>
          <a:p>
            <a:r>
              <a:rPr lang="en-IN">
                <a:latin typeface="Arial" panose="020B0604020202020204" pitchFamily="34" charset="0"/>
                <a:cs typeface="Arial" panose="020B0604020202020204" pitchFamily="34" charset="0"/>
              </a:rPr>
              <a:t>2243076 N B PATEL</a:t>
            </a:r>
          </a:p>
        </p:txBody>
      </p:sp>
      <p:sp>
        <p:nvSpPr>
          <p:cNvPr id="6" name="Slide Number Placeholder 5">
            <a:extLst>
              <a:ext uri="{FF2B5EF4-FFF2-40B4-BE49-F238E27FC236}">
                <a16:creationId xmlns:a16="http://schemas.microsoft.com/office/drawing/2014/main" id="{AA3FD060-3A0E-71DE-ED72-6268D9A10EDD}"/>
              </a:ext>
            </a:extLst>
          </p:cNvPr>
          <p:cNvSpPr>
            <a:spLocks noGrp="1"/>
          </p:cNvSpPr>
          <p:nvPr>
            <p:ph type="sldNum" sz="quarter" idx="12"/>
          </p:nvPr>
        </p:nvSpPr>
        <p:spPr/>
        <p:txBody>
          <a:bodyPr/>
          <a:lstStyle/>
          <a:p>
            <a:fld id="{93A9E1DD-48D9-4630-A0FA-89783EBD9440}" type="slidenum">
              <a:rPr lang="en-IN" smtClean="0">
                <a:latin typeface="Arial" panose="020B0604020202020204" pitchFamily="34" charset="0"/>
                <a:cs typeface="Arial" panose="020B0604020202020204" pitchFamily="34" charset="0"/>
              </a:rPr>
              <a:t>6</a:t>
            </a:fld>
            <a:endParaRPr lang="en-IN">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5798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CE21-32EA-84F9-0F8C-05E437A928B2}"/>
              </a:ext>
            </a:extLst>
          </p:cNvPr>
          <p:cNvSpPr>
            <a:spLocks noGrp="1"/>
          </p:cNvSpPr>
          <p:nvPr>
            <p:ph type="title"/>
          </p:nvPr>
        </p:nvSpPr>
        <p:spPr/>
        <p:txBody>
          <a:bodyPr>
            <a:normAutofit fontScale="90000"/>
          </a:bodyPr>
          <a:lstStyle/>
          <a:p>
            <a:r>
              <a:rPr lang="en-IN" sz="4400" b="1" dirty="0">
                <a:solidFill>
                  <a:srgbClr val="000000"/>
                </a:solidFill>
                <a:effectLst/>
                <a:latin typeface="Times New Roman" panose="02020603050405020304" pitchFamily="18" charset="0"/>
                <a:ea typeface="Times New Roman" panose="02020603050405020304" pitchFamily="18" charset="0"/>
              </a:rPr>
              <a:t>Key Factors of Market Failure</a:t>
            </a:r>
            <a:br>
              <a:rPr lang="en-IN" sz="440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BEACB104-3633-10DF-033D-728D2B5ABE3A}"/>
              </a:ext>
            </a:extLst>
          </p:cNvPr>
          <p:cNvSpPr>
            <a:spLocks noGrp="1"/>
          </p:cNvSpPr>
          <p:nvPr>
            <p:ph idx="1"/>
          </p:nvPr>
        </p:nvSpPr>
        <p:spPr>
          <a:xfrm>
            <a:off x="1295401" y="2556932"/>
            <a:ext cx="5201652" cy="3318936"/>
          </a:xfrm>
        </p:spPr>
        <p:txBody>
          <a:bodyPr>
            <a:normAutofit/>
          </a:bodyPr>
          <a:lstStyle/>
          <a:p>
            <a:pPr marL="342900" lvl="0" indent="-342900" algn="just">
              <a:lnSpc>
                <a:spcPct val="150000"/>
              </a:lnSpc>
              <a:spcBef>
                <a:spcPts val="1200"/>
              </a:spcBef>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Nike has been a prominent market player in the worldwide athletic apparel sector.</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However, the firm faces issues due to some negative factors leading to market failure.</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Retarded economic growth- This negatively impacted Nike’s exchange rate value and interest rates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Alazzawi</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2019)</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1200"/>
              </a:spcAft>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Inflation- This negatively impacts the value stocks of Nike that, caused fluctuations in market price.</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pic>
        <p:nvPicPr>
          <p:cNvPr id="4" name="Picture 3" descr="Market Failure: What It Is in Economics, Common Types, and Causes">
            <a:extLst>
              <a:ext uri="{FF2B5EF4-FFF2-40B4-BE49-F238E27FC236}">
                <a16:creationId xmlns:a16="http://schemas.microsoft.com/office/drawing/2014/main" id="{C71373A8-7DC9-736D-4218-59CA051D793D}"/>
              </a:ext>
            </a:extLst>
          </p:cNvPr>
          <p:cNvPicPr>
            <a:picLocks noChangeAspect="1"/>
          </p:cNvPicPr>
          <p:nvPr/>
        </p:nvPicPr>
        <p:blipFill>
          <a:blip r:embed="rId3">
            <a:extLst>
              <a:ext uri="{28A0092B-C50C-407E-A947-70E740481C1C}">
                <a14:useLocalDpi xmlns:a14="http://schemas.microsoft.com/office/drawing/2010/main" val="0"/>
              </a:ext>
            </a:extLst>
          </a:blip>
          <a:srcRect b="10166"/>
          <a:stretch>
            <a:fillRect/>
          </a:stretch>
        </p:blipFill>
        <p:spPr bwMode="auto">
          <a:xfrm>
            <a:off x="7138737" y="2717353"/>
            <a:ext cx="3870156" cy="2318084"/>
          </a:xfrm>
          <a:prstGeom prst="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A2BEDCBE-61ED-BC71-F3FF-C3BD16EF376C}"/>
              </a:ext>
            </a:extLst>
          </p:cNvPr>
          <p:cNvSpPr txBox="1"/>
          <p:nvPr/>
        </p:nvSpPr>
        <p:spPr>
          <a:xfrm>
            <a:off x="8181473" y="5366528"/>
            <a:ext cx="3392905"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a:t>
            </a:r>
            <a:r>
              <a:rPr lang="en-IN" sz="1800" dirty="0" err="1">
                <a:solidFill>
                  <a:srgbClr val="3A3A3A"/>
                </a:solidFill>
                <a:effectLst/>
                <a:latin typeface="Times New Roman" panose="02020603050405020304" pitchFamily="18" charset="0"/>
                <a:ea typeface="Times New Roman" panose="02020603050405020304" pitchFamily="18" charset="0"/>
              </a:rPr>
              <a:t>Roshitsh</a:t>
            </a:r>
            <a:r>
              <a:rPr lang="en-IN" sz="1800" dirty="0">
                <a:solidFill>
                  <a:srgbClr val="3A3A3A"/>
                </a:solidFill>
                <a:effectLst/>
                <a:latin typeface="Times New Roman" panose="02020603050405020304" pitchFamily="18" charset="0"/>
                <a:ea typeface="Times New Roman" panose="02020603050405020304" pitchFamily="18" charset="0"/>
              </a:rPr>
              <a:t>, 2022)</a:t>
            </a:r>
            <a:endParaRPr lang="en-IN" dirty="0"/>
          </a:p>
        </p:txBody>
      </p:sp>
      <p:sp>
        <p:nvSpPr>
          <p:cNvPr id="5" name="Footer Placeholder 4">
            <a:extLst>
              <a:ext uri="{FF2B5EF4-FFF2-40B4-BE49-F238E27FC236}">
                <a16:creationId xmlns:a16="http://schemas.microsoft.com/office/drawing/2014/main" id="{25A6C57F-FE2F-2637-8796-08E0DB995359}"/>
              </a:ext>
            </a:extLst>
          </p:cNvPr>
          <p:cNvSpPr>
            <a:spLocks noGrp="1"/>
          </p:cNvSpPr>
          <p:nvPr>
            <p:ph type="ftr" sz="quarter" idx="11"/>
          </p:nvPr>
        </p:nvSpPr>
        <p:spPr/>
        <p:txBody>
          <a:bodyPr/>
          <a:lstStyle/>
          <a:p>
            <a:r>
              <a:rPr lang="en-IN"/>
              <a:t>2243076 N B PATEL</a:t>
            </a:r>
          </a:p>
        </p:txBody>
      </p:sp>
      <p:sp>
        <p:nvSpPr>
          <p:cNvPr id="7" name="Slide Number Placeholder 6">
            <a:extLst>
              <a:ext uri="{FF2B5EF4-FFF2-40B4-BE49-F238E27FC236}">
                <a16:creationId xmlns:a16="http://schemas.microsoft.com/office/drawing/2014/main" id="{CF37F086-2531-973E-82BB-13FF4465886C}"/>
              </a:ext>
            </a:extLst>
          </p:cNvPr>
          <p:cNvSpPr>
            <a:spLocks noGrp="1"/>
          </p:cNvSpPr>
          <p:nvPr>
            <p:ph type="sldNum" sz="quarter" idx="12"/>
          </p:nvPr>
        </p:nvSpPr>
        <p:spPr/>
        <p:txBody>
          <a:bodyPr/>
          <a:lstStyle/>
          <a:p>
            <a:fld id="{93A9E1DD-48D9-4630-A0FA-89783EBD9440}" type="slidenum">
              <a:rPr lang="en-IN" smtClean="0"/>
              <a:t>7</a:t>
            </a:fld>
            <a:endParaRPr lang="en-IN"/>
          </a:p>
        </p:txBody>
      </p:sp>
    </p:spTree>
    <p:extLst>
      <p:ext uri="{BB962C8B-B14F-4D97-AF65-F5344CB8AC3E}">
        <p14:creationId xmlns:p14="http://schemas.microsoft.com/office/powerpoint/2010/main" val="1692627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3AA53-7F29-6219-C748-F8C59C7BC2BC}"/>
              </a:ext>
            </a:extLst>
          </p:cNvPr>
          <p:cNvSpPr>
            <a:spLocks noGrp="1"/>
          </p:cNvSpPr>
          <p:nvPr>
            <p:ph type="title"/>
          </p:nvPr>
        </p:nvSpPr>
        <p:spPr/>
        <p:txBody>
          <a:bodyPr>
            <a:normAutofit fontScale="90000"/>
          </a:bodyPr>
          <a:lstStyle/>
          <a:p>
            <a:r>
              <a:rPr lang="en-IN" sz="4400" b="1" dirty="0">
                <a:solidFill>
                  <a:srgbClr val="000000"/>
                </a:solidFill>
                <a:effectLst/>
                <a:latin typeface="Times New Roman" panose="02020603050405020304" pitchFamily="18" charset="0"/>
                <a:ea typeface="Times New Roman" panose="02020603050405020304" pitchFamily="18" charset="0"/>
              </a:rPr>
              <a:t>Implementation of Resources to Meet Challenges</a:t>
            </a:r>
            <a:br>
              <a:rPr lang="en-IN" sz="440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512B1DEA-0635-814B-2EB4-DFEA696FB1FE}"/>
              </a:ext>
            </a:extLst>
          </p:cNvPr>
          <p:cNvSpPr>
            <a:spLocks noGrp="1"/>
          </p:cNvSpPr>
          <p:nvPr>
            <p:ph idx="1"/>
          </p:nvPr>
        </p:nvSpPr>
        <p:spPr>
          <a:xfrm>
            <a:off x="1295401" y="2556932"/>
            <a:ext cx="5169567" cy="3318936"/>
          </a:xfrm>
        </p:spPr>
        <p:txBody>
          <a:bodyPr>
            <a:normAutofit/>
          </a:bodyPr>
          <a:lstStyle/>
          <a:p>
            <a:pPr marL="342900" lvl="0" indent="-342900" algn="just">
              <a:lnSpc>
                <a:spcPct val="150000"/>
              </a:lnSpc>
              <a:spcBef>
                <a:spcPts val="1200"/>
              </a:spcBef>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Auditing- With effective audit performance, Nike is able to point out the regions where its factories are failing.</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Sales and advertising strategies- By offering discount codes and occasional offers, Nike is able to entice its target customers to purchase these products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(Menéndez </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Menéndez</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2020)</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1200"/>
              </a:spcAft>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Human resources- By training its human resources, Nike can accelerate its market growth.</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pic>
        <p:nvPicPr>
          <p:cNvPr id="4" name="Picture 3" descr="Using Resources Around You (No Matter Where You Are!)">
            <a:extLst>
              <a:ext uri="{FF2B5EF4-FFF2-40B4-BE49-F238E27FC236}">
                <a16:creationId xmlns:a16="http://schemas.microsoft.com/office/drawing/2014/main" id="{E100B03E-B4D2-939B-E2A7-152BF30F6E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528162" y="2719288"/>
            <a:ext cx="3077424" cy="2301892"/>
          </a:xfrm>
          <a:prstGeom prst="rect">
            <a:avLst/>
          </a:prstGeom>
          <a:noFill/>
          <a:ln>
            <a:noFill/>
          </a:ln>
        </p:spPr>
      </p:pic>
      <p:sp>
        <p:nvSpPr>
          <p:cNvPr id="5" name="Footer Placeholder 4">
            <a:extLst>
              <a:ext uri="{FF2B5EF4-FFF2-40B4-BE49-F238E27FC236}">
                <a16:creationId xmlns:a16="http://schemas.microsoft.com/office/drawing/2014/main" id="{EEF0A69D-25FE-47CE-CB17-620F4DFB2558}"/>
              </a:ext>
            </a:extLst>
          </p:cNvPr>
          <p:cNvSpPr>
            <a:spLocks noGrp="1"/>
          </p:cNvSpPr>
          <p:nvPr>
            <p:ph type="ftr" sz="quarter" idx="11"/>
          </p:nvPr>
        </p:nvSpPr>
        <p:spPr/>
        <p:txBody>
          <a:bodyPr/>
          <a:lstStyle/>
          <a:p>
            <a:r>
              <a:rPr lang="en-IN"/>
              <a:t>2243076 N B PATEL</a:t>
            </a:r>
          </a:p>
        </p:txBody>
      </p:sp>
      <p:sp>
        <p:nvSpPr>
          <p:cNvPr id="6" name="Slide Number Placeholder 5">
            <a:extLst>
              <a:ext uri="{FF2B5EF4-FFF2-40B4-BE49-F238E27FC236}">
                <a16:creationId xmlns:a16="http://schemas.microsoft.com/office/drawing/2014/main" id="{7AE884A8-2BE5-940D-15BF-6C082D7BE017}"/>
              </a:ext>
            </a:extLst>
          </p:cNvPr>
          <p:cNvSpPr>
            <a:spLocks noGrp="1"/>
          </p:cNvSpPr>
          <p:nvPr>
            <p:ph type="sldNum" sz="quarter" idx="12"/>
          </p:nvPr>
        </p:nvSpPr>
        <p:spPr/>
        <p:txBody>
          <a:bodyPr/>
          <a:lstStyle/>
          <a:p>
            <a:fld id="{93A9E1DD-48D9-4630-A0FA-89783EBD9440}" type="slidenum">
              <a:rPr lang="en-IN" smtClean="0"/>
              <a:t>8</a:t>
            </a:fld>
            <a:endParaRPr lang="en-IN"/>
          </a:p>
        </p:txBody>
      </p:sp>
    </p:spTree>
    <p:extLst>
      <p:ext uri="{BB962C8B-B14F-4D97-AF65-F5344CB8AC3E}">
        <p14:creationId xmlns:p14="http://schemas.microsoft.com/office/powerpoint/2010/main" val="1955385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9CC0C-CC89-98E7-F0AF-C057FF6E5465}"/>
              </a:ext>
            </a:extLst>
          </p:cNvPr>
          <p:cNvSpPr>
            <a:spLocks noGrp="1"/>
          </p:cNvSpPr>
          <p:nvPr>
            <p:ph type="title"/>
          </p:nvPr>
        </p:nvSpPr>
        <p:spPr/>
        <p:txBody>
          <a:bodyPr>
            <a:normAutofit fontScale="90000"/>
          </a:bodyPr>
          <a:lstStyle/>
          <a:p>
            <a:r>
              <a:rPr lang="en-IN" sz="4400" b="1" dirty="0">
                <a:solidFill>
                  <a:srgbClr val="000000"/>
                </a:solidFill>
                <a:effectLst/>
                <a:latin typeface="Times New Roman" panose="02020603050405020304" pitchFamily="18" charset="0"/>
                <a:ea typeface="Times New Roman" panose="02020603050405020304" pitchFamily="18" charset="0"/>
              </a:rPr>
              <a:t>Competitive Strategy for Nike</a:t>
            </a:r>
            <a:br>
              <a:rPr lang="en-IN" sz="440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373C503B-2DE5-73E0-1DC2-1BCE296A292D}"/>
              </a:ext>
            </a:extLst>
          </p:cNvPr>
          <p:cNvSpPr>
            <a:spLocks noGrp="1"/>
          </p:cNvSpPr>
          <p:nvPr>
            <p:ph idx="1"/>
          </p:nvPr>
        </p:nvSpPr>
        <p:spPr>
          <a:xfrm>
            <a:off x="1295401" y="2556932"/>
            <a:ext cx="4800599" cy="3318936"/>
          </a:xfrm>
        </p:spPr>
        <p:txBody>
          <a:bodyPr>
            <a:normAutofit/>
          </a:bodyPr>
          <a:lstStyle/>
          <a:p>
            <a:pPr marL="342900" lvl="0" indent="-342900" algn="just">
              <a:lnSpc>
                <a:spcPct val="150000"/>
              </a:lnSpc>
              <a:spcBef>
                <a:spcPts val="1200"/>
              </a:spcBef>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low price structure helped Nike to develop and maintain its competitive strategy to overcome its market failure.</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Focus on efficient marketing campaigns, product innovation, strategic collaborations, and celebrity endorsements is another efficient marketing campaign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Posbergh</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Andrews and Clevenger, 2022)</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1200"/>
              </a:spcAft>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Nike has brought forth international popularity, brand endorsements, and recognition, enabling Nike to strengthen its followers on social media.</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pic>
        <p:nvPicPr>
          <p:cNvPr id="4" name="Picture 3" descr="Nike's Competitive Advantage Is a Lot Like Amazon's">
            <a:extLst>
              <a:ext uri="{FF2B5EF4-FFF2-40B4-BE49-F238E27FC236}">
                <a16:creationId xmlns:a16="http://schemas.microsoft.com/office/drawing/2014/main" id="{2BEE9065-0C18-16E6-B9F4-019510C19461}"/>
              </a:ext>
            </a:extLst>
          </p:cNvPr>
          <p:cNvPicPr>
            <a:picLocks noChangeAspect="1"/>
          </p:cNvPicPr>
          <p:nvPr/>
        </p:nvPicPr>
        <p:blipFill>
          <a:blip r:embed="rId3">
            <a:extLst>
              <a:ext uri="{28A0092B-C50C-407E-A947-70E740481C1C}">
                <a14:useLocalDpi xmlns:a14="http://schemas.microsoft.com/office/drawing/2010/main" val="0"/>
              </a:ext>
            </a:extLst>
          </a:blip>
          <a:srcRect t="6694" b="6787"/>
          <a:stretch>
            <a:fillRect/>
          </a:stretch>
        </p:blipFill>
        <p:spPr bwMode="auto">
          <a:xfrm>
            <a:off x="6970999" y="2990081"/>
            <a:ext cx="3752396" cy="2095266"/>
          </a:xfrm>
          <a:prstGeom prst="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7089BA73-D6EA-25C0-CE18-FFB60BE98C13}"/>
              </a:ext>
            </a:extLst>
          </p:cNvPr>
          <p:cNvSpPr txBox="1"/>
          <p:nvPr/>
        </p:nvSpPr>
        <p:spPr>
          <a:xfrm>
            <a:off x="8149388" y="5163787"/>
            <a:ext cx="3513221"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a:t>
            </a:r>
            <a:r>
              <a:rPr lang="en-IN" sz="1800" dirty="0">
                <a:solidFill>
                  <a:srgbClr val="3A3A3A"/>
                </a:solidFill>
                <a:effectLst/>
                <a:latin typeface="Times New Roman" panose="02020603050405020304" pitchFamily="18" charset="0"/>
                <a:ea typeface="Times New Roman" panose="02020603050405020304" pitchFamily="18" charset="0"/>
              </a:rPr>
              <a:t>Dyer, 2020</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dirty="0"/>
          </a:p>
        </p:txBody>
      </p:sp>
      <p:sp>
        <p:nvSpPr>
          <p:cNvPr id="5" name="Footer Placeholder 4">
            <a:extLst>
              <a:ext uri="{FF2B5EF4-FFF2-40B4-BE49-F238E27FC236}">
                <a16:creationId xmlns:a16="http://schemas.microsoft.com/office/drawing/2014/main" id="{6F5396CE-C2F6-A665-3DBC-DA4B47F127F0}"/>
              </a:ext>
            </a:extLst>
          </p:cNvPr>
          <p:cNvSpPr>
            <a:spLocks noGrp="1"/>
          </p:cNvSpPr>
          <p:nvPr>
            <p:ph type="ftr" sz="quarter" idx="11"/>
          </p:nvPr>
        </p:nvSpPr>
        <p:spPr/>
        <p:txBody>
          <a:bodyPr/>
          <a:lstStyle/>
          <a:p>
            <a:r>
              <a:rPr lang="en-IN"/>
              <a:t>2243076 N B PATEL</a:t>
            </a:r>
          </a:p>
        </p:txBody>
      </p:sp>
      <p:sp>
        <p:nvSpPr>
          <p:cNvPr id="7" name="Slide Number Placeholder 6">
            <a:extLst>
              <a:ext uri="{FF2B5EF4-FFF2-40B4-BE49-F238E27FC236}">
                <a16:creationId xmlns:a16="http://schemas.microsoft.com/office/drawing/2014/main" id="{3E71B86F-1F0C-0AF3-049F-EA0722DB1002}"/>
              </a:ext>
            </a:extLst>
          </p:cNvPr>
          <p:cNvSpPr>
            <a:spLocks noGrp="1"/>
          </p:cNvSpPr>
          <p:nvPr>
            <p:ph type="sldNum" sz="quarter" idx="12"/>
          </p:nvPr>
        </p:nvSpPr>
        <p:spPr/>
        <p:txBody>
          <a:bodyPr/>
          <a:lstStyle/>
          <a:p>
            <a:fld id="{93A9E1DD-48D9-4630-A0FA-89783EBD9440}" type="slidenum">
              <a:rPr lang="en-IN" smtClean="0"/>
              <a:t>9</a:t>
            </a:fld>
            <a:endParaRPr lang="en-IN"/>
          </a:p>
        </p:txBody>
      </p:sp>
    </p:spTree>
    <p:extLst>
      <p:ext uri="{BB962C8B-B14F-4D97-AF65-F5344CB8AC3E}">
        <p14:creationId xmlns:p14="http://schemas.microsoft.com/office/powerpoint/2010/main" val="1144157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F17C-8EAD-6BAE-760F-6E4016FCCC46}"/>
              </a:ext>
            </a:extLst>
          </p:cNvPr>
          <p:cNvSpPr>
            <a:spLocks noGrp="1"/>
          </p:cNvSpPr>
          <p:nvPr>
            <p:ph type="title"/>
          </p:nvPr>
        </p:nvSpPr>
        <p:spPr/>
        <p:txBody>
          <a:bodyPr>
            <a:normAutofit fontScale="90000"/>
          </a:bodyPr>
          <a:lstStyle/>
          <a:p>
            <a:r>
              <a:rPr lang="en-IN" sz="4400" b="1" dirty="0">
                <a:solidFill>
                  <a:srgbClr val="000000"/>
                </a:solidFill>
                <a:effectLst/>
                <a:latin typeface="Times New Roman" panose="02020603050405020304" pitchFamily="18" charset="0"/>
                <a:ea typeface="Times New Roman" panose="02020603050405020304" pitchFamily="18" charset="0"/>
              </a:rPr>
              <a:t>Competitive Strategy for Nike</a:t>
            </a:r>
            <a:br>
              <a:rPr lang="en-IN" sz="440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994BAE2B-24E1-23CA-349E-B995156A457F}"/>
              </a:ext>
            </a:extLst>
          </p:cNvPr>
          <p:cNvSpPr>
            <a:spLocks noGrp="1"/>
          </p:cNvSpPr>
          <p:nvPr>
            <p:ph idx="1"/>
          </p:nvPr>
        </p:nvSpPr>
        <p:spPr>
          <a:xfrm>
            <a:off x="1295401" y="2556932"/>
            <a:ext cx="4656220" cy="3318936"/>
          </a:xfrm>
        </p:spPr>
        <p:txBody>
          <a:bodyPr>
            <a:normAutofit/>
          </a:bodyPr>
          <a:lstStyle/>
          <a:p>
            <a:pPr marL="342900" lvl="0" indent="-342900" algn="just">
              <a:lnSpc>
                <a:spcPct val="150000"/>
              </a:lnSpc>
              <a:spcBef>
                <a:spcPts val="1200"/>
              </a:spcBef>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Investing in technology, sustainability and innovation enabled Nike to stay competitive and relevant even after its market failure.</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1200"/>
              </a:spcAft>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Presenting strong goals based on their innovative and sustainability efforts allowed the firm to constantly develop opportunities for new designs in their products.</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pic>
        <p:nvPicPr>
          <p:cNvPr id="4" name="Picture 3" descr="Competitive strategy helps your brand win the battles">
            <a:extLst>
              <a:ext uri="{FF2B5EF4-FFF2-40B4-BE49-F238E27FC236}">
                <a16:creationId xmlns:a16="http://schemas.microsoft.com/office/drawing/2014/main" id="{68839E37-79B1-5713-EB43-A3FBD24D5C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620000" y="2556932"/>
            <a:ext cx="3019174" cy="2706370"/>
          </a:xfrm>
          <a:prstGeom prst="rect">
            <a:avLst/>
          </a:prstGeom>
          <a:noFill/>
          <a:ln>
            <a:noFill/>
          </a:ln>
        </p:spPr>
      </p:pic>
      <p:sp>
        <p:nvSpPr>
          <p:cNvPr id="6" name="TextBox 5">
            <a:extLst>
              <a:ext uri="{FF2B5EF4-FFF2-40B4-BE49-F238E27FC236}">
                <a16:creationId xmlns:a16="http://schemas.microsoft.com/office/drawing/2014/main" id="{4CA11B4B-B135-4498-1C92-B4C48205BFED}"/>
              </a:ext>
            </a:extLst>
          </p:cNvPr>
          <p:cNvSpPr txBox="1"/>
          <p:nvPr/>
        </p:nvSpPr>
        <p:spPr>
          <a:xfrm>
            <a:off x="8277726" y="5691201"/>
            <a:ext cx="3136232"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(Ell, 2020)</a:t>
            </a:r>
            <a:endParaRPr lang="en-IN" dirty="0"/>
          </a:p>
        </p:txBody>
      </p:sp>
      <p:sp>
        <p:nvSpPr>
          <p:cNvPr id="5" name="Footer Placeholder 4">
            <a:extLst>
              <a:ext uri="{FF2B5EF4-FFF2-40B4-BE49-F238E27FC236}">
                <a16:creationId xmlns:a16="http://schemas.microsoft.com/office/drawing/2014/main" id="{3F1297E5-3E3B-3A12-CA50-74A30EE37438}"/>
              </a:ext>
            </a:extLst>
          </p:cNvPr>
          <p:cNvSpPr>
            <a:spLocks noGrp="1"/>
          </p:cNvSpPr>
          <p:nvPr>
            <p:ph type="ftr" sz="quarter" idx="11"/>
          </p:nvPr>
        </p:nvSpPr>
        <p:spPr/>
        <p:txBody>
          <a:bodyPr/>
          <a:lstStyle/>
          <a:p>
            <a:r>
              <a:rPr lang="en-IN"/>
              <a:t>2243076 N B PATEL</a:t>
            </a:r>
          </a:p>
        </p:txBody>
      </p:sp>
      <p:sp>
        <p:nvSpPr>
          <p:cNvPr id="7" name="Slide Number Placeholder 6">
            <a:extLst>
              <a:ext uri="{FF2B5EF4-FFF2-40B4-BE49-F238E27FC236}">
                <a16:creationId xmlns:a16="http://schemas.microsoft.com/office/drawing/2014/main" id="{77080022-8982-C89A-654F-BAA5B94DF1AC}"/>
              </a:ext>
            </a:extLst>
          </p:cNvPr>
          <p:cNvSpPr>
            <a:spLocks noGrp="1"/>
          </p:cNvSpPr>
          <p:nvPr>
            <p:ph type="sldNum" sz="quarter" idx="12"/>
          </p:nvPr>
        </p:nvSpPr>
        <p:spPr/>
        <p:txBody>
          <a:bodyPr/>
          <a:lstStyle/>
          <a:p>
            <a:fld id="{93A9E1DD-48D9-4630-A0FA-89783EBD9440}" type="slidenum">
              <a:rPr lang="en-IN" smtClean="0"/>
              <a:t>10</a:t>
            </a:fld>
            <a:endParaRPr lang="en-IN"/>
          </a:p>
        </p:txBody>
      </p:sp>
    </p:spTree>
    <p:extLst>
      <p:ext uri="{BB962C8B-B14F-4D97-AF65-F5344CB8AC3E}">
        <p14:creationId xmlns:p14="http://schemas.microsoft.com/office/powerpoint/2010/main" val="644543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4FDE7-A81B-3296-B50A-E8F62351E602}"/>
              </a:ext>
            </a:extLst>
          </p:cNvPr>
          <p:cNvSpPr>
            <a:spLocks noGrp="1"/>
          </p:cNvSpPr>
          <p:nvPr>
            <p:ph type="title"/>
          </p:nvPr>
        </p:nvSpPr>
        <p:spPr/>
        <p:txBody>
          <a:bodyPr>
            <a:normAutofit fontScale="90000"/>
          </a:bodyPr>
          <a:lstStyle/>
          <a:p>
            <a:r>
              <a:rPr lang="en-IN" sz="4400" b="1" dirty="0">
                <a:solidFill>
                  <a:srgbClr val="000000"/>
                </a:solidFill>
                <a:effectLst/>
                <a:latin typeface="Times New Roman" panose="02020603050405020304" pitchFamily="18" charset="0"/>
                <a:ea typeface="Times New Roman" panose="02020603050405020304" pitchFamily="18" charset="0"/>
              </a:rPr>
              <a:t>Green Marketing Strategy of Nike</a:t>
            </a:r>
            <a:br>
              <a:rPr lang="en-IN" sz="440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ABE998C6-F307-D696-45F0-55101261DC4B}"/>
              </a:ext>
            </a:extLst>
          </p:cNvPr>
          <p:cNvSpPr>
            <a:spLocks noGrp="1"/>
          </p:cNvSpPr>
          <p:nvPr>
            <p:ph idx="1"/>
          </p:nvPr>
        </p:nvSpPr>
        <p:spPr>
          <a:xfrm>
            <a:off x="1295401" y="2556932"/>
            <a:ext cx="4624136" cy="3318936"/>
          </a:xfrm>
        </p:spPr>
        <p:txBody>
          <a:bodyPr>
            <a:normAutofit/>
          </a:bodyPr>
          <a:lstStyle/>
          <a:p>
            <a:pPr marL="342900" lvl="0" indent="-342900" algn="just">
              <a:lnSpc>
                <a:spcPct val="150000"/>
              </a:lnSpc>
              <a:spcBef>
                <a:spcPts val="1200"/>
              </a:spcBef>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Nike has its own sustainability plans and allows its customers to return used footwear and clothes.</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firm reduced its environmental and social impacts with the use of sustainable resources, including renewable energy and other materials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(Menéndez </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Menéndez</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2020)</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1200"/>
              </a:spcAft>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Nike uses recycled, biodegradable or repurposed materials in its packaging.</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pic>
        <p:nvPicPr>
          <p:cNvPr id="4" name="Picture 3" descr="NIKE: Is it the Sustainability Transformation of the Decade? - Technology  and Operations Management">
            <a:extLst>
              <a:ext uri="{FF2B5EF4-FFF2-40B4-BE49-F238E27FC236}">
                <a16:creationId xmlns:a16="http://schemas.microsoft.com/office/drawing/2014/main" id="{8ABD3982-3777-7AC1-3FAC-F9792BA319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193112" y="2556932"/>
            <a:ext cx="3703486" cy="2619575"/>
          </a:xfrm>
          <a:prstGeom prst="rect">
            <a:avLst/>
          </a:prstGeom>
          <a:noFill/>
          <a:ln>
            <a:noFill/>
          </a:ln>
        </p:spPr>
      </p:pic>
      <p:sp>
        <p:nvSpPr>
          <p:cNvPr id="6" name="TextBox 5">
            <a:extLst>
              <a:ext uri="{FF2B5EF4-FFF2-40B4-BE49-F238E27FC236}">
                <a16:creationId xmlns:a16="http://schemas.microsoft.com/office/drawing/2014/main" id="{65775884-84BD-0685-E7BE-95325203F39E}"/>
              </a:ext>
            </a:extLst>
          </p:cNvPr>
          <p:cNvSpPr txBox="1"/>
          <p:nvPr/>
        </p:nvSpPr>
        <p:spPr>
          <a:xfrm>
            <a:off x="8181473" y="5506536"/>
            <a:ext cx="3328737"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(Ell, 2020)</a:t>
            </a:r>
            <a:endParaRPr lang="en-IN" dirty="0"/>
          </a:p>
        </p:txBody>
      </p:sp>
      <p:sp>
        <p:nvSpPr>
          <p:cNvPr id="5" name="Footer Placeholder 4">
            <a:extLst>
              <a:ext uri="{FF2B5EF4-FFF2-40B4-BE49-F238E27FC236}">
                <a16:creationId xmlns:a16="http://schemas.microsoft.com/office/drawing/2014/main" id="{24C513FB-E0CD-4454-31CB-D42407A65983}"/>
              </a:ext>
            </a:extLst>
          </p:cNvPr>
          <p:cNvSpPr>
            <a:spLocks noGrp="1"/>
          </p:cNvSpPr>
          <p:nvPr>
            <p:ph type="ftr" sz="quarter" idx="11"/>
          </p:nvPr>
        </p:nvSpPr>
        <p:spPr/>
        <p:txBody>
          <a:bodyPr/>
          <a:lstStyle/>
          <a:p>
            <a:r>
              <a:rPr lang="en-IN"/>
              <a:t>2243076 N B PATEL</a:t>
            </a:r>
          </a:p>
        </p:txBody>
      </p:sp>
      <p:sp>
        <p:nvSpPr>
          <p:cNvPr id="7" name="Slide Number Placeholder 6">
            <a:extLst>
              <a:ext uri="{FF2B5EF4-FFF2-40B4-BE49-F238E27FC236}">
                <a16:creationId xmlns:a16="http://schemas.microsoft.com/office/drawing/2014/main" id="{272520DA-1DE8-4171-3E3C-FF965025F39D}"/>
              </a:ext>
            </a:extLst>
          </p:cNvPr>
          <p:cNvSpPr>
            <a:spLocks noGrp="1"/>
          </p:cNvSpPr>
          <p:nvPr>
            <p:ph type="sldNum" sz="quarter" idx="12"/>
          </p:nvPr>
        </p:nvSpPr>
        <p:spPr/>
        <p:txBody>
          <a:bodyPr/>
          <a:lstStyle/>
          <a:p>
            <a:fld id="{93A9E1DD-48D9-4630-A0FA-89783EBD9440}" type="slidenum">
              <a:rPr lang="en-IN" smtClean="0"/>
              <a:t>11</a:t>
            </a:fld>
            <a:endParaRPr lang="en-IN"/>
          </a:p>
        </p:txBody>
      </p:sp>
    </p:spTree>
    <p:extLst>
      <p:ext uri="{BB962C8B-B14F-4D97-AF65-F5344CB8AC3E}">
        <p14:creationId xmlns:p14="http://schemas.microsoft.com/office/powerpoint/2010/main" val="174758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21739-56BA-28E2-971F-07ACAEC7AC5C}"/>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Green Marketing Strategy of Nike</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18D6E431-657D-CB64-E855-C58538D8F106}"/>
              </a:ext>
            </a:extLst>
          </p:cNvPr>
          <p:cNvSpPr>
            <a:spLocks noGrp="1"/>
          </p:cNvSpPr>
          <p:nvPr>
            <p:ph idx="1"/>
          </p:nvPr>
        </p:nvSpPr>
        <p:spPr>
          <a:xfrm>
            <a:off x="1382487" y="2591245"/>
            <a:ext cx="4397828" cy="3143554"/>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According to the discussion of </a:t>
            </a:r>
            <a:r>
              <a:rPr lang="en-US" sz="1100" b="0" i="0" u="none" strike="noStrike" dirty="0" err="1">
                <a:solidFill>
                  <a:srgbClr val="000000"/>
                </a:solidFill>
                <a:effectLst/>
                <a:latin typeface="Arial" panose="020B0604020202020204" pitchFamily="34" charset="0"/>
              </a:rPr>
              <a:t>Achabou</a:t>
            </a:r>
            <a:r>
              <a:rPr lang="en-US" sz="1100" b="0" i="0" u="none" strike="noStrike" dirty="0">
                <a:solidFill>
                  <a:srgbClr val="000000"/>
                </a:solidFill>
                <a:effectLst/>
                <a:latin typeface="Arial" panose="020B0604020202020204" pitchFamily="34" charset="0"/>
              </a:rPr>
              <a:t> (2020), Nike uses less plastic for packaging.</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They have faith in recycling and reusing products.</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 amount of wastage has been reduced.</a:t>
            </a:r>
          </a:p>
          <a:p>
            <a:pPr marL="0" indent="0">
              <a:lnSpc>
                <a:spcPct val="150000"/>
              </a:lnSpc>
              <a:buNone/>
            </a:pPr>
            <a:endParaRPr lang="en-IN" sz="1100" dirty="0"/>
          </a:p>
        </p:txBody>
      </p:sp>
      <p:pic>
        <p:nvPicPr>
          <p:cNvPr id="5122" name="Picture 2" descr="Sustainability | Free Full-Text | Green Marketing as the Source of the  Competitive Advantage of the Business">
            <a:extLst>
              <a:ext uri="{FF2B5EF4-FFF2-40B4-BE49-F238E27FC236}">
                <a16:creationId xmlns:a16="http://schemas.microsoft.com/office/drawing/2014/main" id="{5B53342C-D09F-3B36-CDAC-2E36D73ADFB0}"/>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120844" y="2591245"/>
            <a:ext cx="3170918" cy="23541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01A3119-DAB4-93FD-C047-8F99336E028F}"/>
              </a:ext>
            </a:extLst>
          </p:cNvPr>
          <p:cNvSpPr txBox="1"/>
          <p:nvPr/>
        </p:nvSpPr>
        <p:spPr>
          <a:xfrm>
            <a:off x="8021052" y="5250670"/>
            <a:ext cx="263491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a:t>
            </a:r>
            <a:r>
              <a:rPr lang="en-IN" sz="1800" dirty="0">
                <a:solidFill>
                  <a:srgbClr val="3A3A3A"/>
                </a:solidFill>
                <a:effectLst/>
                <a:latin typeface="Times New Roman" panose="02020603050405020304" pitchFamily="18" charset="0"/>
                <a:ea typeface="Times New Roman" panose="02020603050405020304" pitchFamily="18" charset="0"/>
              </a:rPr>
              <a:t>Clark, 2022</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dirty="0"/>
          </a:p>
        </p:txBody>
      </p:sp>
      <p:sp>
        <p:nvSpPr>
          <p:cNvPr id="4" name="Footer Placeholder 3">
            <a:extLst>
              <a:ext uri="{FF2B5EF4-FFF2-40B4-BE49-F238E27FC236}">
                <a16:creationId xmlns:a16="http://schemas.microsoft.com/office/drawing/2014/main" id="{4C321EAB-3B7A-E018-5A5C-3AA5A11E706C}"/>
              </a:ext>
            </a:extLst>
          </p:cNvPr>
          <p:cNvSpPr>
            <a:spLocks noGrp="1"/>
          </p:cNvSpPr>
          <p:nvPr>
            <p:ph type="ftr" sz="quarter" idx="11"/>
          </p:nvPr>
        </p:nvSpPr>
        <p:spPr/>
        <p:txBody>
          <a:bodyPr/>
          <a:lstStyle/>
          <a:p>
            <a:r>
              <a:rPr lang="en-IN"/>
              <a:t>2243076 N B PATEL</a:t>
            </a:r>
          </a:p>
        </p:txBody>
      </p:sp>
      <p:sp>
        <p:nvSpPr>
          <p:cNvPr id="6" name="Slide Number Placeholder 5">
            <a:extLst>
              <a:ext uri="{FF2B5EF4-FFF2-40B4-BE49-F238E27FC236}">
                <a16:creationId xmlns:a16="http://schemas.microsoft.com/office/drawing/2014/main" id="{492E14B0-BD3A-574C-B1D4-D853BF5404FE}"/>
              </a:ext>
            </a:extLst>
          </p:cNvPr>
          <p:cNvSpPr>
            <a:spLocks noGrp="1"/>
          </p:cNvSpPr>
          <p:nvPr>
            <p:ph type="sldNum" sz="quarter" idx="12"/>
          </p:nvPr>
        </p:nvSpPr>
        <p:spPr/>
        <p:txBody>
          <a:bodyPr/>
          <a:lstStyle/>
          <a:p>
            <a:fld id="{93A9E1DD-48D9-4630-A0FA-89783EBD9440}" type="slidenum">
              <a:rPr lang="en-IN" smtClean="0"/>
              <a:t>12</a:t>
            </a:fld>
            <a:endParaRPr lang="en-IN"/>
          </a:p>
        </p:txBody>
      </p:sp>
    </p:spTree>
    <p:extLst>
      <p:ext uri="{BB962C8B-B14F-4D97-AF65-F5344CB8AC3E}">
        <p14:creationId xmlns:p14="http://schemas.microsoft.com/office/powerpoint/2010/main" val="2387625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4B1D6-A2FE-1C40-0978-2042CA034B06}"/>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CSR Strategies of Nike</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B6F6D31E-FD62-A1A2-D9D4-3F7E2700BF2C}"/>
              </a:ext>
            </a:extLst>
          </p:cNvPr>
          <p:cNvSpPr>
            <a:spLocks noGrp="1"/>
          </p:cNvSpPr>
          <p:nvPr>
            <p:ph idx="1"/>
          </p:nvPr>
        </p:nvSpPr>
        <p:spPr>
          <a:xfrm>
            <a:off x="1295401" y="2556932"/>
            <a:ext cx="4800599" cy="3318936"/>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Philanthropy- As opined by Grayson (2019), The development of the mission and vision of the organisation must be done.</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Ethical- Forceful work should not be taken by their employees (</a:t>
            </a:r>
            <a:r>
              <a:rPr lang="en-US" sz="1100" b="0" i="0" u="none" strike="noStrike" dirty="0" err="1">
                <a:solidFill>
                  <a:srgbClr val="000000"/>
                </a:solidFill>
                <a:effectLst/>
                <a:latin typeface="Arial" panose="020B0604020202020204" pitchFamily="34" charset="0"/>
              </a:rPr>
              <a:t>Morteza</a:t>
            </a:r>
            <a:r>
              <a:rPr lang="en-US" sz="1100" b="0" i="0" u="none" strike="noStrike" dirty="0">
                <a:solidFill>
                  <a:srgbClr val="000000"/>
                </a:solidFill>
                <a:effectLst/>
                <a:latin typeface="Arial" panose="020B0604020202020204" pitchFamily="34" charset="0"/>
              </a:rPr>
              <a:t> Rezaei &amp; </a:t>
            </a:r>
            <a:r>
              <a:rPr lang="en-US" sz="1100" b="0" i="0" u="none" strike="noStrike" dirty="0" err="1">
                <a:solidFill>
                  <a:srgbClr val="000000"/>
                </a:solidFill>
                <a:effectLst/>
                <a:latin typeface="Arial" panose="020B0604020202020204" pitchFamily="34" charset="0"/>
              </a:rPr>
              <a:t>Esmaeil</a:t>
            </a:r>
            <a:r>
              <a:rPr lang="en-US" sz="1100" b="0" i="0" u="none" strike="noStrike" dirty="0">
                <a:solidFill>
                  <a:srgbClr val="000000"/>
                </a:solidFill>
                <a:effectLst/>
                <a:latin typeface="Arial" panose="020B0604020202020204" pitchFamily="34" charset="0"/>
              </a:rPr>
              <a:t> Sharifian, 2021).</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Legal- Human rights issues must be resolved in the organisation.</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Economic- First consideration must be the development of the economy.</a:t>
            </a:r>
          </a:p>
          <a:p>
            <a:pPr>
              <a:lnSpc>
                <a:spcPct val="150000"/>
              </a:lnSpc>
            </a:pPr>
            <a:endParaRPr lang="en-IN" sz="1100" dirty="0"/>
          </a:p>
        </p:txBody>
      </p:sp>
      <p:pic>
        <p:nvPicPr>
          <p:cNvPr id="6148" name="Picture 4" descr="What is Corporate Social Responsibility? | Human Resources Management">
            <a:extLst>
              <a:ext uri="{FF2B5EF4-FFF2-40B4-BE49-F238E27FC236}">
                <a16:creationId xmlns:a16="http://schemas.microsoft.com/office/drawing/2014/main" id="{7EB0075A-9D7C-A56C-29D7-2FDFD6F8F9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0364" y="2669228"/>
            <a:ext cx="4154571" cy="262466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002518" y="5492459"/>
            <a:ext cx="1890261" cy="369332"/>
          </a:xfrm>
          <a:prstGeom prst="rect">
            <a:avLst/>
          </a:prstGeom>
        </p:spPr>
        <p:txBody>
          <a:bodyPr wrap="none">
            <a:spAutoFit/>
          </a:bodyPr>
          <a:lstStyle/>
          <a:p>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r>
              <a:rPr lang="en-GB" dirty="0" err="1">
                <a:solidFill>
                  <a:srgbClr val="000000"/>
                </a:solidFill>
                <a:latin typeface="Arial" panose="020B0604020202020204" pitchFamily="34" charset="0"/>
                <a:ea typeface="Times New Roman" panose="02020603050405020304" pitchFamily="18" charset="0"/>
                <a:cs typeface="Arial" panose="020B0604020202020204" pitchFamily="34" charset="0"/>
              </a:rPr>
              <a:t>Achabou</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2020)</a:t>
            </a:r>
            <a:endParaRPr lang="en-IN" dirty="0"/>
          </a:p>
        </p:txBody>
      </p:sp>
      <p:sp>
        <p:nvSpPr>
          <p:cNvPr id="5" name="Footer Placeholder 4">
            <a:extLst>
              <a:ext uri="{FF2B5EF4-FFF2-40B4-BE49-F238E27FC236}">
                <a16:creationId xmlns:a16="http://schemas.microsoft.com/office/drawing/2014/main" id="{2E298CE8-B033-7549-5163-09F7A1FC5BD9}"/>
              </a:ext>
            </a:extLst>
          </p:cNvPr>
          <p:cNvSpPr>
            <a:spLocks noGrp="1"/>
          </p:cNvSpPr>
          <p:nvPr>
            <p:ph type="ftr" sz="quarter" idx="11"/>
          </p:nvPr>
        </p:nvSpPr>
        <p:spPr/>
        <p:txBody>
          <a:bodyPr/>
          <a:lstStyle/>
          <a:p>
            <a:r>
              <a:rPr lang="en-IN"/>
              <a:t>2243076 N B PATEL</a:t>
            </a:r>
          </a:p>
        </p:txBody>
      </p:sp>
      <p:sp>
        <p:nvSpPr>
          <p:cNvPr id="6" name="Slide Number Placeholder 5">
            <a:extLst>
              <a:ext uri="{FF2B5EF4-FFF2-40B4-BE49-F238E27FC236}">
                <a16:creationId xmlns:a16="http://schemas.microsoft.com/office/drawing/2014/main" id="{87768A4A-AD6D-DEEC-C788-81AED067EA36}"/>
              </a:ext>
            </a:extLst>
          </p:cNvPr>
          <p:cNvSpPr>
            <a:spLocks noGrp="1"/>
          </p:cNvSpPr>
          <p:nvPr>
            <p:ph type="sldNum" sz="quarter" idx="12"/>
          </p:nvPr>
        </p:nvSpPr>
        <p:spPr/>
        <p:txBody>
          <a:bodyPr/>
          <a:lstStyle/>
          <a:p>
            <a:fld id="{93A9E1DD-48D9-4630-A0FA-89783EBD9440}" type="slidenum">
              <a:rPr lang="en-IN" smtClean="0"/>
              <a:t>13</a:t>
            </a:fld>
            <a:endParaRPr lang="en-IN"/>
          </a:p>
        </p:txBody>
      </p:sp>
    </p:spTree>
    <p:extLst>
      <p:ext uri="{BB962C8B-B14F-4D97-AF65-F5344CB8AC3E}">
        <p14:creationId xmlns:p14="http://schemas.microsoft.com/office/powerpoint/2010/main" val="326182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4E28E-351D-CA11-6C0F-E2363DB0F805}"/>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CSR Strategies of Nike</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1D0A9A1B-9E92-AD4D-8246-AD1A609CD5E0}"/>
              </a:ext>
            </a:extLst>
          </p:cNvPr>
          <p:cNvSpPr>
            <a:spLocks noGrp="1"/>
          </p:cNvSpPr>
          <p:nvPr>
            <p:ph idx="1"/>
          </p:nvPr>
        </p:nvSpPr>
        <p:spPr>
          <a:xfrm>
            <a:off x="1295402" y="2556932"/>
            <a:ext cx="4974770" cy="3318936"/>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People- As opined by Grayson (2019), Management of the needs of stakeholders must be done.</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Planet- As stated by Ell (2019), </a:t>
            </a:r>
            <a:r>
              <a:rPr lang="en-US" sz="1100" dirty="0" err="1">
                <a:solidFill>
                  <a:srgbClr val="000000"/>
                </a:solidFill>
                <a:latin typeface="Arial" panose="020B0604020202020204" pitchFamily="34" charset="0"/>
              </a:rPr>
              <a:t>o</a:t>
            </a:r>
            <a:r>
              <a:rPr lang="en-US" sz="1100" b="0" i="0" u="none" strike="noStrike" dirty="0" err="1">
                <a:solidFill>
                  <a:srgbClr val="000000"/>
                </a:solidFill>
                <a:effectLst/>
                <a:latin typeface="Arial" panose="020B0604020202020204" pitchFamily="34" charset="0"/>
              </a:rPr>
              <a:t>rganisations</a:t>
            </a:r>
            <a:r>
              <a:rPr lang="en-US" sz="1100" b="0" i="0" u="none" strike="noStrike" dirty="0">
                <a:solidFill>
                  <a:srgbClr val="000000"/>
                </a:solidFill>
                <a:effectLst/>
                <a:latin typeface="Arial" panose="020B0604020202020204" pitchFamily="34" charset="0"/>
              </a:rPr>
              <a:t> must balance social and environmental responsibility.</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Profit- The development of the economy should be the first concern.</a:t>
            </a:r>
          </a:p>
          <a:p>
            <a:pPr marL="0" indent="0">
              <a:lnSpc>
                <a:spcPct val="150000"/>
              </a:lnSpc>
              <a:buNone/>
            </a:pPr>
            <a:endParaRPr lang="en-IN" sz="1100" dirty="0"/>
          </a:p>
        </p:txBody>
      </p:sp>
      <p:pic>
        <p:nvPicPr>
          <p:cNvPr id="8194" name="Picture 2" descr="Triple Bottom Line: measuring social and environmental KPIs">
            <a:extLst>
              <a:ext uri="{FF2B5EF4-FFF2-40B4-BE49-F238E27FC236}">
                <a16:creationId xmlns:a16="http://schemas.microsoft.com/office/drawing/2014/main" id="{5A9C3911-BDFE-A502-7B35-947B2CDAAF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6200" y="2536434"/>
            <a:ext cx="3015916" cy="246870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943F35C-0208-0C62-83C6-F8A812394DBE}"/>
              </a:ext>
            </a:extLst>
          </p:cNvPr>
          <p:cNvSpPr txBox="1"/>
          <p:nvPr/>
        </p:nvSpPr>
        <p:spPr>
          <a:xfrm>
            <a:off x="8494292" y="5438356"/>
            <a:ext cx="3015917"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a:t>
            </a:r>
            <a:r>
              <a:rPr lang="en-IN" sz="1800" dirty="0">
                <a:solidFill>
                  <a:srgbClr val="3A3A3A"/>
                </a:solidFill>
                <a:effectLst/>
                <a:latin typeface="Times New Roman" panose="02020603050405020304" pitchFamily="18" charset="0"/>
                <a:ea typeface="Times New Roman" panose="02020603050405020304" pitchFamily="18" charset="0"/>
              </a:rPr>
              <a:t>Clark, 2022</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dirty="0"/>
          </a:p>
        </p:txBody>
      </p:sp>
      <p:sp>
        <p:nvSpPr>
          <p:cNvPr id="4" name="Footer Placeholder 3">
            <a:extLst>
              <a:ext uri="{FF2B5EF4-FFF2-40B4-BE49-F238E27FC236}">
                <a16:creationId xmlns:a16="http://schemas.microsoft.com/office/drawing/2014/main" id="{3EF606C6-EF32-C334-C2E4-ED0681A156B0}"/>
              </a:ext>
            </a:extLst>
          </p:cNvPr>
          <p:cNvSpPr>
            <a:spLocks noGrp="1"/>
          </p:cNvSpPr>
          <p:nvPr>
            <p:ph type="ftr" sz="quarter" idx="11"/>
          </p:nvPr>
        </p:nvSpPr>
        <p:spPr/>
        <p:txBody>
          <a:bodyPr/>
          <a:lstStyle/>
          <a:p>
            <a:r>
              <a:rPr lang="en-IN"/>
              <a:t>2243076 N B PATEL</a:t>
            </a:r>
          </a:p>
        </p:txBody>
      </p:sp>
      <p:sp>
        <p:nvSpPr>
          <p:cNvPr id="6" name="Slide Number Placeholder 5">
            <a:extLst>
              <a:ext uri="{FF2B5EF4-FFF2-40B4-BE49-F238E27FC236}">
                <a16:creationId xmlns:a16="http://schemas.microsoft.com/office/drawing/2014/main" id="{7A0BB9BA-AC36-C3E4-292D-D034C5D1DB78}"/>
              </a:ext>
            </a:extLst>
          </p:cNvPr>
          <p:cNvSpPr>
            <a:spLocks noGrp="1"/>
          </p:cNvSpPr>
          <p:nvPr>
            <p:ph type="sldNum" sz="quarter" idx="12"/>
          </p:nvPr>
        </p:nvSpPr>
        <p:spPr/>
        <p:txBody>
          <a:bodyPr/>
          <a:lstStyle/>
          <a:p>
            <a:fld id="{93A9E1DD-48D9-4630-A0FA-89783EBD9440}" type="slidenum">
              <a:rPr lang="en-IN" smtClean="0"/>
              <a:t>14</a:t>
            </a:fld>
            <a:endParaRPr lang="en-IN"/>
          </a:p>
        </p:txBody>
      </p:sp>
    </p:spTree>
    <p:extLst>
      <p:ext uri="{BB962C8B-B14F-4D97-AF65-F5344CB8AC3E}">
        <p14:creationId xmlns:p14="http://schemas.microsoft.com/office/powerpoint/2010/main" val="3806996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A7FB8-C595-72C3-B2B8-D63F24F95605}"/>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Recommendations for Competitive Advantage</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C785308D-553D-9684-8C66-B6584FF10D8A}"/>
              </a:ext>
            </a:extLst>
          </p:cNvPr>
          <p:cNvSpPr>
            <a:spLocks noGrp="1"/>
          </p:cNvSpPr>
          <p:nvPr>
            <p:ph idx="1"/>
          </p:nvPr>
        </p:nvSpPr>
        <p:spPr>
          <a:xfrm>
            <a:off x="1295402" y="2721429"/>
            <a:ext cx="4190999" cy="2943284"/>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Nike should work on its pricing strategy.</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They should also work in premium status.</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Nike should resolve customer doubts 24\7.</a:t>
            </a:r>
          </a:p>
          <a:p>
            <a:pPr>
              <a:lnSpc>
                <a:spcPct val="150000"/>
              </a:lnSpc>
            </a:pPr>
            <a:endParaRPr lang="en-IN" sz="1100" dirty="0"/>
          </a:p>
        </p:txBody>
      </p:sp>
      <p:pic>
        <p:nvPicPr>
          <p:cNvPr id="9218" name="Picture 2" descr="Nike SWOT 2023 | SWOT Analysis of Nike | Business Strategy Hub">
            <a:extLst>
              <a:ext uri="{FF2B5EF4-FFF2-40B4-BE49-F238E27FC236}">
                <a16:creationId xmlns:a16="http://schemas.microsoft.com/office/drawing/2014/main" id="{FE9A97DC-E2B4-F866-91CB-BFA6705CD8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62" b="20234"/>
          <a:stretch/>
        </p:blipFill>
        <p:spPr bwMode="auto">
          <a:xfrm>
            <a:off x="6424863" y="2556932"/>
            <a:ext cx="4190999" cy="23136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C8F5104-5477-942C-1004-BAEFB4C1237E}"/>
              </a:ext>
            </a:extLst>
          </p:cNvPr>
          <p:cNvSpPr txBox="1"/>
          <p:nvPr/>
        </p:nvSpPr>
        <p:spPr>
          <a:xfrm>
            <a:off x="6946231" y="5141493"/>
            <a:ext cx="4415587" cy="523220"/>
          </a:xfrm>
          <a:prstGeom prst="rect">
            <a:avLst/>
          </a:prstGeom>
          <a:noFill/>
        </p:spPr>
        <p:txBody>
          <a:bodyPr wrap="square">
            <a:spAutoFit/>
          </a:bodyPr>
          <a:lstStyle/>
          <a:p>
            <a:r>
              <a:rPr lang="en-IN" sz="1400" dirty="0"/>
              <a:t>https://bstrategyhub.com/wp-content/uploads/2023/02/13470-1024x1024.jpeg</a:t>
            </a:r>
          </a:p>
        </p:txBody>
      </p:sp>
      <p:sp>
        <p:nvSpPr>
          <p:cNvPr id="4" name="Footer Placeholder 3">
            <a:extLst>
              <a:ext uri="{FF2B5EF4-FFF2-40B4-BE49-F238E27FC236}">
                <a16:creationId xmlns:a16="http://schemas.microsoft.com/office/drawing/2014/main" id="{6275BB8D-54CE-4254-4FB7-EE6F4CB072AD}"/>
              </a:ext>
            </a:extLst>
          </p:cNvPr>
          <p:cNvSpPr>
            <a:spLocks noGrp="1"/>
          </p:cNvSpPr>
          <p:nvPr>
            <p:ph type="ftr" sz="quarter" idx="11"/>
          </p:nvPr>
        </p:nvSpPr>
        <p:spPr/>
        <p:txBody>
          <a:bodyPr/>
          <a:lstStyle/>
          <a:p>
            <a:r>
              <a:rPr lang="en-IN"/>
              <a:t>2243076 N B PATEL</a:t>
            </a:r>
          </a:p>
        </p:txBody>
      </p:sp>
      <p:sp>
        <p:nvSpPr>
          <p:cNvPr id="6" name="Slide Number Placeholder 5">
            <a:extLst>
              <a:ext uri="{FF2B5EF4-FFF2-40B4-BE49-F238E27FC236}">
                <a16:creationId xmlns:a16="http://schemas.microsoft.com/office/drawing/2014/main" id="{90DCC24C-8783-D824-5099-7521BDAD0C4F}"/>
              </a:ext>
            </a:extLst>
          </p:cNvPr>
          <p:cNvSpPr>
            <a:spLocks noGrp="1"/>
          </p:cNvSpPr>
          <p:nvPr>
            <p:ph type="sldNum" sz="quarter" idx="12"/>
          </p:nvPr>
        </p:nvSpPr>
        <p:spPr/>
        <p:txBody>
          <a:bodyPr/>
          <a:lstStyle/>
          <a:p>
            <a:fld id="{93A9E1DD-48D9-4630-A0FA-89783EBD9440}" type="slidenum">
              <a:rPr lang="en-IN" smtClean="0"/>
              <a:t>15</a:t>
            </a:fld>
            <a:endParaRPr lang="en-IN"/>
          </a:p>
        </p:txBody>
      </p:sp>
    </p:spTree>
    <p:extLst>
      <p:ext uri="{BB962C8B-B14F-4D97-AF65-F5344CB8AC3E}">
        <p14:creationId xmlns:p14="http://schemas.microsoft.com/office/powerpoint/2010/main" val="4139241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F062C-24D4-A790-CB94-1549409221CA}"/>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Recommendations for Competitive Advantage</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016F0E6A-2464-DFC3-BD65-B15D2D2C96C0}"/>
              </a:ext>
            </a:extLst>
          </p:cNvPr>
          <p:cNvSpPr>
            <a:spLocks noGrp="1"/>
          </p:cNvSpPr>
          <p:nvPr>
            <p:ph idx="1"/>
          </p:nvPr>
        </p:nvSpPr>
        <p:spPr>
          <a:xfrm>
            <a:off x="1295402" y="2765479"/>
            <a:ext cx="4223655" cy="3110389"/>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Nike should work on the quality of its products.</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High customer servicing must be given.</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They should enhance the distribution network in their business.</a:t>
            </a:r>
          </a:p>
          <a:p>
            <a:pPr>
              <a:lnSpc>
                <a:spcPct val="150000"/>
              </a:lnSpc>
            </a:pPr>
            <a:endParaRPr lang="en-IN" sz="1100" dirty="0"/>
          </a:p>
        </p:txBody>
      </p:sp>
      <p:pic>
        <p:nvPicPr>
          <p:cNvPr id="10242" name="Picture 2" descr="Nike: The Past, Present And Future Of Sportswear (NYSE:NKE) | Seeking Alpha">
            <a:extLst>
              <a:ext uri="{FF2B5EF4-FFF2-40B4-BE49-F238E27FC236}">
                <a16:creationId xmlns:a16="http://schemas.microsoft.com/office/drawing/2014/main" id="{3D40E291-A311-1359-FA46-4BCCCE07F7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754" b="22105"/>
          <a:stretch/>
        </p:blipFill>
        <p:spPr bwMode="auto">
          <a:xfrm>
            <a:off x="6096000" y="2765479"/>
            <a:ext cx="4534568" cy="20150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FDA902-AD6E-1186-B191-51681C49BCBD}"/>
              </a:ext>
            </a:extLst>
          </p:cNvPr>
          <p:cNvSpPr txBox="1"/>
          <p:nvPr/>
        </p:nvSpPr>
        <p:spPr>
          <a:xfrm>
            <a:off x="6589295" y="5044871"/>
            <a:ext cx="4307303" cy="830997"/>
          </a:xfrm>
          <a:prstGeom prst="rect">
            <a:avLst/>
          </a:prstGeom>
          <a:noFill/>
        </p:spPr>
        <p:txBody>
          <a:bodyPr wrap="square">
            <a:spAutoFit/>
          </a:bodyPr>
          <a:lstStyle/>
          <a:p>
            <a:r>
              <a:rPr lang="en-IN" sz="1200" dirty="0"/>
              <a:t>https://static.seekingalpha.com/uploads/2020/6/18/saupload_7RJA-THSTsrElzKMNSGtMiGZSx8_Eszjxl28MiQyB4-TXvn_lnAnV6EJ_r3J1M2vAW6IvcagOHmHiX3CbWIawCOP7BwkX56G3pax9IhDLkmv1jggvWgOLNcFRqRKI_6zqAF0n6XW.png</a:t>
            </a:r>
          </a:p>
        </p:txBody>
      </p:sp>
      <p:sp>
        <p:nvSpPr>
          <p:cNvPr id="4" name="Footer Placeholder 3">
            <a:extLst>
              <a:ext uri="{FF2B5EF4-FFF2-40B4-BE49-F238E27FC236}">
                <a16:creationId xmlns:a16="http://schemas.microsoft.com/office/drawing/2014/main" id="{A7D05385-FB7E-85BA-2C44-55EB6356D6CD}"/>
              </a:ext>
            </a:extLst>
          </p:cNvPr>
          <p:cNvSpPr>
            <a:spLocks noGrp="1"/>
          </p:cNvSpPr>
          <p:nvPr>
            <p:ph type="ftr" sz="quarter" idx="11"/>
          </p:nvPr>
        </p:nvSpPr>
        <p:spPr/>
        <p:txBody>
          <a:bodyPr/>
          <a:lstStyle/>
          <a:p>
            <a:r>
              <a:rPr lang="en-IN"/>
              <a:t>2243076 N B PATEL</a:t>
            </a:r>
          </a:p>
        </p:txBody>
      </p:sp>
      <p:sp>
        <p:nvSpPr>
          <p:cNvPr id="6" name="Slide Number Placeholder 5">
            <a:extLst>
              <a:ext uri="{FF2B5EF4-FFF2-40B4-BE49-F238E27FC236}">
                <a16:creationId xmlns:a16="http://schemas.microsoft.com/office/drawing/2014/main" id="{6ACE3E15-1781-D9C2-5D0B-7F0A459334E0}"/>
              </a:ext>
            </a:extLst>
          </p:cNvPr>
          <p:cNvSpPr>
            <a:spLocks noGrp="1"/>
          </p:cNvSpPr>
          <p:nvPr>
            <p:ph type="sldNum" sz="quarter" idx="12"/>
          </p:nvPr>
        </p:nvSpPr>
        <p:spPr/>
        <p:txBody>
          <a:bodyPr/>
          <a:lstStyle/>
          <a:p>
            <a:fld id="{93A9E1DD-48D9-4630-A0FA-89783EBD9440}" type="slidenum">
              <a:rPr lang="en-IN" smtClean="0"/>
              <a:t>16</a:t>
            </a:fld>
            <a:endParaRPr lang="en-IN"/>
          </a:p>
        </p:txBody>
      </p:sp>
    </p:spTree>
    <p:extLst>
      <p:ext uri="{BB962C8B-B14F-4D97-AF65-F5344CB8AC3E}">
        <p14:creationId xmlns:p14="http://schemas.microsoft.com/office/powerpoint/2010/main" val="4179390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53660-A969-7D17-A209-9B94E2DA2F54}"/>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Conclusion</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079BEC53-5A81-9CCE-D0A7-68D71FEFC45D}"/>
              </a:ext>
            </a:extLst>
          </p:cNvPr>
          <p:cNvSpPr>
            <a:spLocks noGrp="1"/>
          </p:cNvSpPr>
          <p:nvPr>
            <p:ph idx="1"/>
          </p:nvPr>
        </p:nvSpPr>
        <p:spPr>
          <a:xfrm>
            <a:off x="1295401" y="2732314"/>
            <a:ext cx="4415588" cy="3143554"/>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Standardisation of service and products are the requirement of customers on a global level. </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Promoting green marketing helps in attracting the customer base.</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 economic environment helps in minimizing the risk in the business.</a:t>
            </a:r>
          </a:p>
          <a:p>
            <a:pPr>
              <a:lnSpc>
                <a:spcPct val="150000"/>
              </a:lnSpc>
            </a:pPr>
            <a:endParaRPr lang="en-IN" sz="1100" dirty="0"/>
          </a:p>
        </p:txBody>
      </p:sp>
      <p:pic>
        <p:nvPicPr>
          <p:cNvPr id="4" name="Picture 2" descr="NIKE: Is it the Sustainability Transformation of the Decade? - Technology  and Operations Management">
            <a:extLst>
              <a:ext uri="{FF2B5EF4-FFF2-40B4-BE49-F238E27FC236}">
                <a16:creationId xmlns:a16="http://schemas.microsoft.com/office/drawing/2014/main" id="{FCBEA27C-29EB-B71B-2625-047DB7CC9E38}"/>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6640651" y="2649174"/>
            <a:ext cx="4112405" cy="25123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6210B7C-1BF8-451C-E271-CB04C8B46084}"/>
              </a:ext>
            </a:extLst>
          </p:cNvPr>
          <p:cNvSpPr txBox="1"/>
          <p:nvPr/>
        </p:nvSpPr>
        <p:spPr>
          <a:xfrm>
            <a:off x="6801853" y="5293886"/>
            <a:ext cx="3951203" cy="338554"/>
          </a:xfrm>
          <a:prstGeom prst="rect">
            <a:avLst/>
          </a:prstGeom>
          <a:noFill/>
        </p:spPr>
        <p:txBody>
          <a:bodyPr wrap="square">
            <a:spAutoFit/>
          </a:bodyPr>
          <a:lstStyle/>
          <a:p>
            <a:pPr algn="ctr"/>
            <a:r>
              <a:rPr lang="en-US" sz="1600" dirty="0">
                <a:solidFill>
                  <a:srgbClr val="000000"/>
                </a:solidFill>
                <a:latin typeface="Arial" panose="020B0604020202020204" pitchFamily="34" charset="0"/>
              </a:rPr>
              <a:t>(Grayson, 2019)</a:t>
            </a:r>
            <a:endParaRPr lang="en-IN" sz="1600" dirty="0"/>
          </a:p>
        </p:txBody>
      </p:sp>
      <p:sp>
        <p:nvSpPr>
          <p:cNvPr id="6" name="Footer Placeholder 5">
            <a:extLst>
              <a:ext uri="{FF2B5EF4-FFF2-40B4-BE49-F238E27FC236}">
                <a16:creationId xmlns:a16="http://schemas.microsoft.com/office/drawing/2014/main" id="{4D30577F-C261-1502-C836-C10ADC33C147}"/>
              </a:ext>
            </a:extLst>
          </p:cNvPr>
          <p:cNvSpPr>
            <a:spLocks noGrp="1"/>
          </p:cNvSpPr>
          <p:nvPr>
            <p:ph type="ftr" sz="quarter" idx="11"/>
          </p:nvPr>
        </p:nvSpPr>
        <p:spPr/>
        <p:txBody>
          <a:bodyPr/>
          <a:lstStyle/>
          <a:p>
            <a:r>
              <a:rPr lang="en-IN"/>
              <a:t>2243076 N B PATEL</a:t>
            </a:r>
          </a:p>
        </p:txBody>
      </p:sp>
      <p:sp>
        <p:nvSpPr>
          <p:cNvPr id="7" name="Slide Number Placeholder 6">
            <a:extLst>
              <a:ext uri="{FF2B5EF4-FFF2-40B4-BE49-F238E27FC236}">
                <a16:creationId xmlns:a16="http://schemas.microsoft.com/office/drawing/2014/main" id="{808B256D-57AC-03CD-885A-BAC2433C2204}"/>
              </a:ext>
            </a:extLst>
          </p:cNvPr>
          <p:cNvSpPr>
            <a:spLocks noGrp="1"/>
          </p:cNvSpPr>
          <p:nvPr>
            <p:ph type="sldNum" sz="quarter" idx="12"/>
          </p:nvPr>
        </p:nvSpPr>
        <p:spPr/>
        <p:txBody>
          <a:bodyPr/>
          <a:lstStyle/>
          <a:p>
            <a:fld id="{93A9E1DD-48D9-4630-A0FA-89783EBD9440}" type="slidenum">
              <a:rPr lang="en-IN" smtClean="0"/>
              <a:t>17</a:t>
            </a:fld>
            <a:endParaRPr lang="en-IN"/>
          </a:p>
        </p:txBody>
      </p:sp>
    </p:spTree>
    <p:extLst>
      <p:ext uri="{BB962C8B-B14F-4D97-AF65-F5344CB8AC3E}">
        <p14:creationId xmlns:p14="http://schemas.microsoft.com/office/powerpoint/2010/main" val="2008841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A965-9D8D-4080-1B07-FB2CD15199AC}"/>
              </a:ext>
            </a:extLst>
          </p:cNvPr>
          <p:cNvSpPr>
            <a:spLocks noGrp="1"/>
          </p:cNvSpPr>
          <p:nvPr>
            <p:ph type="title"/>
          </p:nvPr>
        </p:nvSpPr>
        <p:spPr>
          <a:xfrm>
            <a:off x="1295402" y="982133"/>
            <a:ext cx="9601196" cy="580450"/>
          </a:xfrm>
        </p:spPr>
        <p:txBody>
          <a:bodyPr>
            <a:normAutofit fontScale="90000"/>
          </a:bodyPr>
          <a:lstStyle/>
          <a:p>
            <a:r>
              <a:rPr lang="en-IN" b="1" dirty="0"/>
              <a:t>References</a:t>
            </a:r>
          </a:p>
        </p:txBody>
      </p:sp>
      <p:sp>
        <p:nvSpPr>
          <p:cNvPr id="3" name="Content Placeholder 2">
            <a:extLst>
              <a:ext uri="{FF2B5EF4-FFF2-40B4-BE49-F238E27FC236}">
                <a16:creationId xmlns:a16="http://schemas.microsoft.com/office/drawing/2014/main" id="{429329BD-E085-5AB2-11BD-5D8C6133D466}"/>
              </a:ext>
            </a:extLst>
          </p:cNvPr>
          <p:cNvSpPr>
            <a:spLocks noGrp="1"/>
          </p:cNvSpPr>
          <p:nvPr>
            <p:ph idx="1"/>
          </p:nvPr>
        </p:nvSpPr>
        <p:spPr>
          <a:xfrm>
            <a:off x="1295401" y="2419109"/>
            <a:ext cx="9601196" cy="3456759"/>
          </a:xfrm>
        </p:spPr>
        <p:txBody>
          <a:bodyPr>
            <a:noAutofit/>
          </a:bodyPr>
          <a:lstStyle/>
          <a:p>
            <a:pPr algn="just">
              <a:lnSpc>
                <a:spcPct val="150000"/>
              </a:lnSpc>
              <a:spcBef>
                <a:spcPts val="0"/>
              </a:spcBef>
              <a:spcAft>
                <a:spcPts val="0"/>
              </a:spcAft>
            </a:pPr>
            <a:r>
              <a:rPr lang="en-IN" sz="900" dirty="0" err="1">
                <a:effectLst/>
                <a:latin typeface="Times New Roman" panose="02020603050405020304" pitchFamily="18" charset="0"/>
                <a:ea typeface="Times New Roman" panose="02020603050405020304" pitchFamily="18" charset="0"/>
              </a:rPr>
              <a:t>Achabou</a:t>
            </a:r>
            <a:r>
              <a:rPr lang="en-IN" sz="900" dirty="0">
                <a:effectLst/>
                <a:latin typeface="Times New Roman" panose="02020603050405020304" pitchFamily="18" charset="0"/>
                <a:ea typeface="Times New Roman" panose="02020603050405020304" pitchFamily="18" charset="0"/>
              </a:rPr>
              <a:t>, M.A. (2020) ‘The effect of perceived CSR effort on consumer brand preference in the clothing and footwear sector’, European business review, 32(2), pp. 317–347.</a:t>
            </a:r>
          </a:p>
          <a:p>
            <a:pPr algn="just">
              <a:lnSpc>
                <a:spcPct val="150000"/>
              </a:lnSpc>
              <a:spcBef>
                <a:spcPts val="0"/>
              </a:spcBef>
              <a:spcAft>
                <a:spcPts val="0"/>
              </a:spcAft>
            </a:pPr>
            <a:r>
              <a:rPr lang="en-GB" sz="900" dirty="0" err="1">
                <a:solidFill>
                  <a:srgbClr val="000000"/>
                </a:solidFill>
                <a:effectLst/>
                <a:latin typeface="Times New Roman" panose="02020603050405020304" pitchFamily="18" charset="0"/>
                <a:ea typeface="Times New Roman" panose="02020603050405020304" pitchFamily="18" charset="0"/>
              </a:rPr>
              <a:t>Achabou</a:t>
            </a:r>
            <a:r>
              <a:rPr lang="en-GB" sz="900" dirty="0">
                <a:solidFill>
                  <a:srgbClr val="000000"/>
                </a:solidFill>
                <a:effectLst/>
                <a:latin typeface="Times New Roman" panose="02020603050405020304" pitchFamily="18" charset="0"/>
                <a:ea typeface="Times New Roman" panose="02020603050405020304" pitchFamily="18" charset="0"/>
              </a:rPr>
              <a:t>. (2020). The effect of perceived CSR effort on consumer brand preference in the clothing and footwear sector. </a:t>
            </a:r>
            <a:r>
              <a:rPr lang="en-IN" sz="900" i="1" dirty="0">
                <a:effectLst/>
                <a:latin typeface="Times New Roman" panose="02020603050405020304" pitchFamily="18" charset="0"/>
                <a:ea typeface="Times New Roman" panose="02020603050405020304" pitchFamily="18" charset="0"/>
              </a:rPr>
              <a:t>European Business Review</a:t>
            </a:r>
            <a:r>
              <a:rPr lang="en-IN" sz="900" dirty="0">
                <a:effectLst/>
                <a:latin typeface="Times New Roman" panose="02020603050405020304" pitchFamily="18" charset="0"/>
                <a:ea typeface="Times New Roman" panose="02020603050405020304" pitchFamily="18" charset="0"/>
              </a:rPr>
              <a:t>, </a:t>
            </a:r>
            <a:r>
              <a:rPr lang="en-IN" sz="900" i="1" dirty="0">
                <a:effectLst/>
                <a:latin typeface="Times New Roman" panose="02020603050405020304" pitchFamily="18" charset="0"/>
                <a:ea typeface="Times New Roman" panose="02020603050405020304" pitchFamily="18" charset="0"/>
              </a:rPr>
              <a:t>32</a:t>
            </a:r>
            <a:r>
              <a:rPr lang="en-IN" sz="900" dirty="0">
                <a:effectLst/>
                <a:latin typeface="Times New Roman" panose="02020603050405020304" pitchFamily="18" charset="0"/>
                <a:ea typeface="Times New Roman" panose="02020603050405020304" pitchFamily="18" charset="0"/>
              </a:rPr>
              <a:t>(2), 317–347. https://doi.org/10.1108/EBR-11-2018-0198 </a:t>
            </a:r>
            <a:r>
              <a:rPr lang="en-IN" sz="900" dirty="0" err="1">
                <a:effectLst/>
                <a:latin typeface="Times New Roman" panose="02020603050405020304" pitchFamily="18" charset="0"/>
                <a:ea typeface="Times New Roman" panose="02020603050405020304" pitchFamily="18" charset="0"/>
              </a:rPr>
              <a:t>Alazzawi</a:t>
            </a:r>
            <a:r>
              <a:rPr lang="en-IN" sz="900" dirty="0">
                <a:effectLst/>
                <a:latin typeface="Times New Roman" panose="02020603050405020304" pitchFamily="18" charset="0"/>
                <a:ea typeface="Times New Roman" panose="02020603050405020304" pitchFamily="18" charset="0"/>
              </a:rPr>
              <a:t>. (2019). Brand personality dimensions of Nike sportswear -an empirical analysis. Journal of Business &amp; Retail Management Research, 13(4). </a:t>
            </a:r>
          </a:p>
          <a:p>
            <a:pPr algn="just">
              <a:lnSpc>
                <a:spcPct val="150000"/>
              </a:lnSpc>
              <a:spcBef>
                <a:spcPts val="0"/>
              </a:spcBef>
              <a:spcAft>
                <a:spcPts val="0"/>
              </a:spcAft>
            </a:pPr>
            <a:r>
              <a:rPr lang="en-GB" sz="900" dirty="0">
                <a:solidFill>
                  <a:srgbClr val="000000"/>
                </a:solidFill>
                <a:effectLst/>
                <a:latin typeface="Times New Roman" panose="02020603050405020304" pitchFamily="18" charset="0"/>
                <a:ea typeface="Times New Roman" panose="02020603050405020304" pitchFamily="18" charset="0"/>
              </a:rPr>
              <a:t>Clark. (2022). The Dire Message in Nike and VF’s Warnings. </a:t>
            </a:r>
            <a:r>
              <a:rPr lang="en-IN" sz="900" i="1" dirty="0">
                <a:effectLst/>
                <a:latin typeface="Times New Roman" panose="02020603050405020304" pitchFamily="18" charset="0"/>
                <a:ea typeface="Times New Roman" panose="02020603050405020304" pitchFamily="18" charset="0"/>
              </a:rPr>
              <a:t>WWD</a:t>
            </a:r>
            <a:r>
              <a:rPr lang="en-IN" sz="900" dirty="0">
                <a:effectLst/>
                <a:latin typeface="Times New Roman" panose="02020603050405020304" pitchFamily="18" charset="0"/>
                <a:ea typeface="Times New Roman" panose="02020603050405020304" pitchFamily="18" charset="0"/>
              </a:rPr>
              <a:t>, 2–2. </a:t>
            </a:r>
          </a:p>
          <a:p>
            <a:pPr algn="just">
              <a:lnSpc>
                <a:spcPct val="150000"/>
              </a:lnSpc>
              <a:spcBef>
                <a:spcPts val="0"/>
              </a:spcBef>
              <a:spcAft>
                <a:spcPts val="0"/>
              </a:spcAft>
            </a:pPr>
            <a:r>
              <a:rPr lang="en-GB" sz="900" dirty="0">
                <a:solidFill>
                  <a:srgbClr val="000000"/>
                </a:solidFill>
                <a:effectLst/>
                <a:latin typeface="Times New Roman" panose="02020603050405020304" pitchFamily="18" charset="0"/>
                <a:ea typeface="Times New Roman" panose="02020603050405020304" pitchFamily="18" charset="0"/>
              </a:rPr>
              <a:t>Dyer. (2020). A Pragmatic Approach to Resolving Technological Unfairness: the Case of Nike’s </a:t>
            </a:r>
            <a:r>
              <a:rPr lang="en-GB" sz="900" dirty="0" err="1">
                <a:solidFill>
                  <a:srgbClr val="000000"/>
                </a:solidFill>
                <a:effectLst/>
                <a:latin typeface="Times New Roman" panose="02020603050405020304" pitchFamily="18" charset="0"/>
                <a:ea typeface="Times New Roman" panose="02020603050405020304" pitchFamily="18" charset="0"/>
              </a:rPr>
              <a:t>Vaporfly</a:t>
            </a:r>
            <a:r>
              <a:rPr lang="en-GB" sz="900" dirty="0">
                <a:solidFill>
                  <a:srgbClr val="000000"/>
                </a:solidFill>
                <a:effectLst/>
                <a:latin typeface="Times New Roman" panose="02020603050405020304" pitchFamily="18" charset="0"/>
                <a:ea typeface="Times New Roman" panose="02020603050405020304" pitchFamily="18" charset="0"/>
              </a:rPr>
              <a:t> and </a:t>
            </a:r>
            <a:r>
              <a:rPr lang="en-GB" sz="900" dirty="0" err="1">
                <a:solidFill>
                  <a:srgbClr val="000000"/>
                </a:solidFill>
                <a:effectLst/>
                <a:latin typeface="Times New Roman" panose="02020603050405020304" pitchFamily="18" charset="0"/>
                <a:ea typeface="Times New Roman" panose="02020603050405020304" pitchFamily="18" charset="0"/>
              </a:rPr>
              <a:t>Alphafly</a:t>
            </a:r>
            <a:r>
              <a:rPr lang="en-GB" sz="900" dirty="0">
                <a:solidFill>
                  <a:srgbClr val="000000"/>
                </a:solidFill>
                <a:effectLst/>
                <a:latin typeface="Times New Roman" panose="02020603050405020304" pitchFamily="18" charset="0"/>
                <a:ea typeface="Times New Roman" panose="02020603050405020304" pitchFamily="18" charset="0"/>
              </a:rPr>
              <a:t> Running Footwear. </a:t>
            </a:r>
            <a:r>
              <a:rPr lang="en-IN" sz="900" i="1" dirty="0">
                <a:effectLst/>
                <a:latin typeface="Times New Roman" panose="02020603050405020304" pitchFamily="18" charset="0"/>
                <a:ea typeface="Times New Roman" panose="02020603050405020304" pitchFamily="18" charset="0"/>
              </a:rPr>
              <a:t>Sports Medicine - Open</a:t>
            </a:r>
            <a:r>
              <a:rPr lang="en-IN" sz="900" dirty="0">
                <a:effectLst/>
                <a:latin typeface="Times New Roman" panose="02020603050405020304" pitchFamily="18" charset="0"/>
                <a:ea typeface="Times New Roman" panose="02020603050405020304" pitchFamily="18" charset="0"/>
              </a:rPr>
              <a:t>, </a:t>
            </a:r>
            <a:r>
              <a:rPr lang="en-IN" sz="900" i="1" dirty="0">
                <a:effectLst/>
                <a:latin typeface="Times New Roman" panose="02020603050405020304" pitchFamily="18" charset="0"/>
                <a:ea typeface="Times New Roman" panose="02020603050405020304" pitchFamily="18" charset="0"/>
              </a:rPr>
              <a:t>6</a:t>
            </a:r>
            <a:r>
              <a:rPr lang="en-IN" sz="900" dirty="0">
                <a:effectLst/>
                <a:latin typeface="Times New Roman" panose="02020603050405020304" pitchFamily="18" charset="0"/>
                <a:ea typeface="Times New Roman" panose="02020603050405020304" pitchFamily="18" charset="0"/>
              </a:rPr>
              <a:t>(1). https://doi.org/10.1186/s40798-020-00250-1</a:t>
            </a:r>
          </a:p>
          <a:p>
            <a:pPr algn="just">
              <a:lnSpc>
                <a:spcPct val="150000"/>
              </a:lnSpc>
              <a:spcBef>
                <a:spcPts val="0"/>
              </a:spcBef>
              <a:spcAft>
                <a:spcPts val="0"/>
              </a:spcAft>
            </a:pPr>
            <a:r>
              <a:rPr lang="en-GB" sz="900" dirty="0">
                <a:solidFill>
                  <a:srgbClr val="000000"/>
                </a:solidFill>
                <a:effectLst/>
                <a:latin typeface="Times New Roman" panose="02020603050405020304" pitchFamily="18" charset="0"/>
                <a:ea typeface="Times New Roman" panose="02020603050405020304" pitchFamily="18" charset="0"/>
              </a:rPr>
              <a:t>Ell. (2020). Nike Returns to Growth Amid Pandemic. </a:t>
            </a:r>
            <a:r>
              <a:rPr lang="en-IN" sz="900" i="1" dirty="0">
                <a:effectLst/>
                <a:latin typeface="Times New Roman" panose="02020603050405020304" pitchFamily="18" charset="0"/>
                <a:ea typeface="Times New Roman" panose="02020603050405020304" pitchFamily="18" charset="0"/>
              </a:rPr>
              <a:t>WWD</a:t>
            </a:r>
            <a:r>
              <a:rPr lang="en-IN" sz="900" dirty="0">
                <a:effectLst/>
                <a:latin typeface="Times New Roman" panose="02020603050405020304" pitchFamily="18" charset="0"/>
                <a:ea typeface="Times New Roman" panose="02020603050405020304" pitchFamily="18" charset="0"/>
              </a:rPr>
              <a:t>, 2–2. </a:t>
            </a:r>
            <a:endParaRPr lang="en-IN" sz="900" u="sng" dirty="0">
              <a:solidFill>
                <a:srgbClr val="0563C1"/>
              </a:solidFill>
              <a:effectLst/>
              <a:latin typeface="Times New Roman" panose="02020603050405020304" pitchFamily="18" charset="0"/>
              <a:ea typeface="Times New Roman" panose="02020603050405020304" pitchFamily="18" charset="0"/>
            </a:endParaRPr>
          </a:p>
          <a:p>
            <a:pPr algn="just">
              <a:lnSpc>
                <a:spcPct val="150000"/>
              </a:lnSpc>
              <a:spcBef>
                <a:spcPts val="0"/>
              </a:spcBef>
              <a:spcAft>
                <a:spcPts val="0"/>
              </a:spcAft>
            </a:pPr>
            <a:r>
              <a:rPr lang="en-GB" sz="900" dirty="0">
                <a:solidFill>
                  <a:srgbClr val="000000"/>
                </a:solidFill>
                <a:latin typeface="Times New Roman" panose="02020603050405020304" pitchFamily="18" charset="0"/>
                <a:ea typeface="Times New Roman" panose="02020603050405020304" pitchFamily="18" charset="0"/>
              </a:rPr>
              <a:t>Ell. (2021). Nike Continues To Stretch Its Limits. </a:t>
            </a:r>
            <a:r>
              <a:rPr lang="en-IN" sz="900" i="1" dirty="0">
                <a:latin typeface="Times New Roman" panose="02020603050405020304" pitchFamily="18" charset="0"/>
                <a:ea typeface="Times New Roman" panose="02020603050405020304" pitchFamily="18" charset="0"/>
              </a:rPr>
              <a:t>WWD</a:t>
            </a:r>
            <a:r>
              <a:rPr lang="en-IN" sz="900" dirty="0">
                <a:latin typeface="Times New Roman" panose="02020603050405020304" pitchFamily="18" charset="0"/>
                <a:ea typeface="Times New Roman" panose="02020603050405020304" pitchFamily="18" charset="0"/>
              </a:rPr>
              <a:t>, 25–25</a:t>
            </a:r>
          </a:p>
          <a:p>
            <a:pPr algn="just">
              <a:lnSpc>
                <a:spcPct val="150000"/>
              </a:lnSpc>
              <a:spcBef>
                <a:spcPts val="0"/>
              </a:spcBef>
              <a:spcAft>
                <a:spcPts val="0"/>
              </a:spcAft>
            </a:pPr>
            <a:r>
              <a:rPr lang="en-GB" sz="900" dirty="0">
                <a:solidFill>
                  <a:srgbClr val="000000"/>
                </a:solidFill>
                <a:latin typeface="Times New Roman" panose="02020603050405020304" pitchFamily="18" charset="0"/>
                <a:ea typeface="Times New Roman" panose="02020603050405020304" pitchFamily="18" charset="0"/>
              </a:rPr>
              <a:t>Grayson. (2019). Collaborate for success and sustainability. </a:t>
            </a:r>
            <a:r>
              <a:rPr lang="en-IN" sz="900" i="1" dirty="0">
                <a:latin typeface="Times New Roman" panose="02020603050405020304" pitchFamily="18" charset="0"/>
                <a:ea typeface="Times New Roman" panose="02020603050405020304" pitchFamily="18" charset="0"/>
              </a:rPr>
              <a:t>Global Focus (Belgium)</a:t>
            </a:r>
            <a:r>
              <a:rPr lang="en-IN" sz="900" dirty="0">
                <a:latin typeface="Times New Roman" panose="02020603050405020304" pitchFamily="18" charset="0"/>
                <a:ea typeface="Times New Roman" panose="02020603050405020304" pitchFamily="18" charset="0"/>
              </a:rPr>
              <a:t>, </a:t>
            </a:r>
            <a:r>
              <a:rPr lang="en-IN" sz="900" i="1" dirty="0">
                <a:latin typeface="Times New Roman" panose="02020603050405020304" pitchFamily="18" charset="0"/>
                <a:ea typeface="Times New Roman" panose="02020603050405020304" pitchFamily="18" charset="0"/>
              </a:rPr>
              <a:t>13</a:t>
            </a:r>
            <a:r>
              <a:rPr lang="en-IN" sz="900" dirty="0">
                <a:latin typeface="Times New Roman" panose="02020603050405020304" pitchFamily="18" charset="0"/>
                <a:ea typeface="Times New Roman" panose="02020603050405020304" pitchFamily="18" charset="0"/>
              </a:rPr>
              <a:t>(1), 10–13. </a:t>
            </a:r>
          </a:p>
          <a:p>
            <a:pPr algn="just">
              <a:lnSpc>
                <a:spcPct val="150000"/>
              </a:lnSpc>
              <a:spcBef>
                <a:spcPts val="0"/>
              </a:spcBef>
              <a:spcAft>
                <a:spcPts val="0"/>
              </a:spcAft>
            </a:pPr>
            <a:r>
              <a:rPr lang="en-IN" sz="900" dirty="0">
                <a:latin typeface="Times New Roman" panose="02020603050405020304" pitchFamily="18" charset="0"/>
                <a:ea typeface="Times New Roman" panose="02020603050405020304" pitchFamily="18" charset="0"/>
              </a:rPr>
              <a:t>Menéndez </a:t>
            </a:r>
            <a:r>
              <a:rPr lang="en-IN" sz="900" dirty="0" err="1">
                <a:latin typeface="Times New Roman" panose="02020603050405020304" pitchFamily="18" charset="0"/>
                <a:ea typeface="Times New Roman" panose="02020603050405020304" pitchFamily="18" charset="0"/>
              </a:rPr>
              <a:t>Menéndez</a:t>
            </a:r>
            <a:r>
              <a:rPr lang="en-IN" sz="900" dirty="0">
                <a:latin typeface="Times New Roman" panose="02020603050405020304" pitchFamily="18" charset="0"/>
                <a:ea typeface="Times New Roman" panose="02020603050405020304" pitchFamily="18" charset="0"/>
              </a:rPr>
              <a:t>, M.I. (2020) ‘“You’re made of what you do”: (38), pp. 425–432.</a:t>
            </a:r>
          </a:p>
          <a:p>
            <a:pPr algn="just">
              <a:lnSpc>
                <a:spcPct val="150000"/>
              </a:lnSpc>
              <a:spcBef>
                <a:spcPts val="0"/>
              </a:spcBef>
              <a:spcAft>
                <a:spcPts val="0"/>
              </a:spcAft>
            </a:pPr>
            <a:r>
              <a:rPr lang="en-GB" sz="900" dirty="0" err="1">
                <a:solidFill>
                  <a:srgbClr val="000000"/>
                </a:solidFill>
                <a:latin typeface="Times New Roman" panose="02020603050405020304" pitchFamily="18" charset="0"/>
                <a:ea typeface="Times New Roman" panose="02020603050405020304" pitchFamily="18" charset="0"/>
              </a:rPr>
              <a:t>Morteza</a:t>
            </a:r>
            <a:r>
              <a:rPr lang="en-GB" sz="900" dirty="0">
                <a:solidFill>
                  <a:srgbClr val="000000"/>
                </a:solidFill>
                <a:latin typeface="Times New Roman" panose="02020603050405020304" pitchFamily="18" charset="0"/>
                <a:ea typeface="Times New Roman" panose="02020603050405020304" pitchFamily="18" charset="0"/>
              </a:rPr>
              <a:t> </a:t>
            </a:r>
            <a:r>
              <a:rPr lang="en-GB" sz="900" dirty="0" err="1">
                <a:solidFill>
                  <a:srgbClr val="000000"/>
                </a:solidFill>
                <a:latin typeface="Times New Roman" panose="02020603050405020304" pitchFamily="18" charset="0"/>
                <a:ea typeface="Times New Roman" panose="02020603050405020304" pitchFamily="18" charset="0"/>
              </a:rPr>
              <a:t>Rezaei</a:t>
            </a:r>
            <a:r>
              <a:rPr lang="en-GB" sz="900" dirty="0">
                <a:solidFill>
                  <a:srgbClr val="000000"/>
                </a:solidFill>
                <a:latin typeface="Times New Roman" panose="02020603050405020304" pitchFamily="18" charset="0"/>
                <a:ea typeface="Times New Roman" panose="02020603050405020304" pitchFamily="18" charset="0"/>
              </a:rPr>
              <a:t>, &amp; </a:t>
            </a:r>
            <a:r>
              <a:rPr lang="en-GB" sz="900" dirty="0" err="1">
                <a:solidFill>
                  <a:srgbClr val="000000"/>
                </a:solidFill>
                <a:latin typeface="Times New Roman" panose="02020603050405020304" pitchFamily="18" charset="0"/>
                <a:ea typeface="Times New Roman" panose="02020603050405020304" pitchFamily="18" charset="0"/>
              </a:rPr>
              <a:t>Esmaeil</a:t>
            </a:r>
            <a:r>
              <a:rPr lang="en-GB" sz="900" dirty="0">
                <a:solidFill>
                  <a:srgbClr val="000000"/>
                </a:solidFill>
                <a:latin typeface="Times New Roman" panose="02020603050405020304" pitchFamily="18" charset="0"/>
                <a:ea typeface="Times New Roman" panose="02020603050405020304" pitchFamily="18" charset="0"/>
              </a:rPr>
              <a:t> </a:t>
            </a:r>
            <a:r>
              <a:rPr lang="en-GB" sz="900" dirty="0" err="1">
                <a:solidFill>
                  <a:srgbClr val="000000"/>
                </a:solidFill>
                <a:latin typeface="Times New Roman" panose="02020603050405020304" pitchFamily="18" charset="0"/>
                <a:ea typeface="Times New Roman" panose="02020603050405020304" pitchFamily="18" charset="0"/>
              </a:rPr>
              <a:t>Sharifian</a:t>
            </a:r>
            <a:r>
              <a:rPr lang="en-GB" sz="900" dirty="0">
                <a:solidFill>
                  <a:srgbClr val="000000"/>
                </a:solidFill>
                <a:latin typeface="Times New Roman" panose="02020603050405020304" pitchFamily="18" charset="0"/>
                <a:ea typeface="Times New Roman" panose="02020603050405020304" pitchFamily="18" charset="0"/>
              </a:rPr>
              <a:t>. (2021). Assessing the Brand Equity of Majid Brand in Comparison with Nike from the Perspective of Iranian Consumers. </a:t>
            </a:r>
            <a:r>
              <a:rPr lang="en-IN" sz="900" i="1" dirty="0">
                <a:latin typeface="Times New Roman" panose="02020603050405020304" pitchFamily="18" charset="0"/>
                <a:ea typeface="Times New Roman" panose="02020603050405020304" pitchFamily="18" charset="0"/>
              </a:rPr>
              <a:t>Journal of New Studies in Sport Management</a:t>
            </a:r>
            <a:r>
              <a:rPr lang="en-IN" sz="900" dirty="0">
                <a:latin typeface="Times New Roman" panose="02020603050405020304" pitchFamily="18" charset="0"/>
                <a:ea typeface="Times New Roman" panose="02020603050405020304" pitchFamily="18" charset="0"/>
              </a:rPr>
              <a:t>, </a:t>
            </a:r>
            <a:r>
              <a:rPr lang="en-IN" sz="900" i="1" dirty="0">
                <a:latin typeface="Times New Roman" panose="02020603050405020304" pitchFamily="18" charset="0"/>
                <a:ea typeface="Times New Roman" panose="02020603050405020304" pitchFamily="18" charset="0"/>
              </a:rPr>
              <a:t>2</a:t>
            </a:r>
            <a:r>
              <a:rPr lang="en-IN" sz="900" dirty="0">
                <a:latin typeface="Times New Roman" panose="02020603050405020304" pitchFamily="18" charset="0"/>
                <a:ea typeface="Times New Roman" panose="02020603050405020304" pitchFamily="18" charset="0"/>
              </a:rPr>
              <a:t>(2), 192–201. </a:t>
            </a:r>
          </a:p>
          <a:p>
            <a:pPr algn="just">
              <a:lnSpc>
                <a:spcPct val="150000"/>
              </a:lnSpc>
              <a:spcBef>
                <a:spcPts val="0"/>
              </a:spcBef>
              <a:spcAft>
                <a:spcPts val="0"/>
              </a:spcAft>
            </a:pPr>
            <a:r>
              <a:rPr lang="en-IN" sz="900" dirty="0" err="1">
                <a:latin typeface="Times New Roman" panose="02020603050405020304" pitchFamily="18" charset="0"/>
                <a:ea typeface="Times New Roman" panose="02020603050405020304" pitchFamily="18" charset="0"/>
              </a:rPr>
              <a:t>Posbergh</a:t>
            </a:r>
            <a:r>
              <a:rPr lang="en-IN" sz="900" dirty="0">
                <a:latin typeface="Times New Roman" panose="02020603050405020304" pitchFamily="18" charset="0"/>
                <a:ea typeface="Times New Roman" panose="02020603050405020304" pitchFamily="18" charset="0"/>
              </a:rPr>
              <a:t>, A., Andrews, D.L. and Clevenger, S.M. (2022) ‘“Willpower knows no obstacles”: Examining Neoliberal Postfeminist Messaging in Nike’s Transnational Advertisements for Women’, Communication and sport, p. 216747952110635–. </a:t>
            </a:r>
          </a:p>
          <a:p>
            <a:pPr algn="just">
              <a:lnSpc>
                <a:spcPct val="150000"/>
              </a:lnSpc>
              <a:spcBef>
                <a:spcPts val="0"/>
              </a:spcBef>
              <a:spcAft>
                <a:spcPts val="0"/>
              </a:spcAft>
            </a:pPr>
            <a:r>
              <a:rPr lang="en-GB" sz="900" dirty="0" err="1">
                <a:solidFill>
                  <a:srgbClr val="000000"/>
                </a:solidFill>
                <a:latin typeface="Times New Roman" panose="02020603050405020304" pitchFamily="18" charset="0"/>
                <a:ea typeface="Times New Roman" panose="02020603050405020304" pitchFamily="18" charset="0"/>
              </a:rPr>
              <a:t>Roshitsh</a:t>
            </a:r>
            <a:r>
              <a:rPr lang="en-GB" sz="900" dirty="0">
                <a:solidFill>
                  <a:srgbClr val="000000"/>
                </a:solidFill>
                <a:latin typeface="Times New Roman" panose="02020603050405020304" pitchFamily="18" charset="0"/>
                <a:ea typeface="Times New Roman" panose="02020603050405020304" pitchFamily="18" charset="0"/>
              </a:rPr>
              <a:t>. (2022). Sustainability: Nike Execs Talk “Purpose” in Livestream. </a:t>
            </a:r>
            <a:r>
              <a:rPr lang="en-IN" sz="900" i="1" dirty="0">
                <a:latin typeface="Times New Roman" panose="02020603050405020304" pitchFamily="18" charset="0"/>
                <a:ea typeface="Times New Roman" panose="02020603050405020304" pitchFamily="18" charset="0"/>
              </a:rPr>
              <a:t>WWD</a:t>
            </a:r>
            <a:r>
              <a:rPr lang="en-IN" sz="900" dirty="0">
                <a:latin typeface="Times New Roman" panose="02020603050405020304" pitchFamily="18" charset="0"/>
                <a:ea typeface="Times New Roman" panose="02020603050405020304" pitchFamily="18" charset="0"/>
              </a:rPr>
              <a:t>, 2–. </a:t>
            </a:r>
          </a:p>
          <a:p>
            <a:pPr>
              <a:spcBef>
                <a:spcPts val="0"/>
              </a:spcBef>
              <a:spcAft>
                <a:spcPts val="0"/>
              </a:spcAft>
            </a:pPr>
            <a:endParaRPr lang="en-IN" sz="900" dirty="0"/>
          </a:p>
          <a:p>
            <a:pPr marL="0" indent="0" algn="just">
              <a:lnSpc>
                <a:spcPct val="150000"/>
              </a:lnSpc>
              <a:spcBef>
                <a:spcPts val="0"/>
              </a:spcBef>
              <a:spcAft>
                <a:spcPts val="0"/>
              </a:spcAft>
              <a:buNone/>
            </a:pPr>
            <a:endParaRPr lang="en-IN" sz="900" dirty="0">
              <a:effectLst/>
              <a:latin typeface="Times New Roman" panose="02020603050405020304" pitchFamily="18" charset="0"/>
              <a:ea typeface="Times New Roman" panose="02020603050405020304" pitchFamily="18" charset="0"/>
            </a:endParaRPr>
          </a:p>
          <a:p>
            <a:pPr>
              <a:spcBef>
                <a:spcPts val="0"/>
              </a:spcBef>
              <a:spcAft>
                <a:spcPts val="0"/>
              </a:spcAft>
            </a:pPr>
            <a:endParaRPr lang="en-IN" sz="900" dirty="0"/>
          </a:p>
        </p:txBody>
      </p:sp>
      <p:sp>
        <p:nvSpPr>
          <p:cNvPr id="4" name="Footer Placeholder 3">
            <a:extLst>
              <a:ext uri="{FF2B5EF4-FFF2-40B4-BE49-F238E27FC236}">
                <a16:creationId xmlns:a16="http://schemas.microsoft.com/office/drawing/2014/main" id="{0B7D9BF9-0BE2-DB95-07DD-535E12468462}"/>
              </a:ext>
            </a:extLst>
          </p:cNvPr>
          <p:cNvSpPr>
            <a:spLocks noGrp="1"/>
          </p:cNvSpPr>
          <p:nvPr>
            <p:ph type="ftr" sz="quarter" idx="11"/>
          </p:nvPr>
        </p:nvSpPr>
        <p:spPr/>
        <p:txBody>
          <a:bodyPr/>
          <a:lstStyle/>
          <a:p>
            <a:r>
              <a:rPr lang="en-IN"/>
              <a:t>2243076 N B PATEL</a:t>
            </a:r>
          </a:p>
        </p:txBody>
      </p:sp>
      <p:sp>
        <p:nvSpPr>
          <p:cNvPr id="5" name="Slide Number Placeholder 4">
            <a:extLst>
              <a:ext uri="{FF2B5EF4-FFF2-40B4-BE49-F238E27FC236}">
                <a16:creationId xmlns:a16="http://schemas.microsoft.com/office/drawing/2014/main" id="{C528D99C-E682-D585-AC99-7EDF6181FEF4}"/>
              </a:ext>
            </a:extLst>
          </p:cNvPr>
          <p:cNvSpPr>
            <a:spLocks noGrp="1"/>
          </p:cNvSpPr>
          <p:nvPr>
            <p:ph type="sldNum" sz="quarter" idx="12"/>
          </p:nvPr>
        </p:nvSpPr>
        <p:spPr/>
        <p:txBody>
          <a:bodyPr/>
          <a:lstStyle/>
          <a:p>
            <a:fld id="{93A9E1DD-48D9-4630-A0FA-89783EBD9440}" type="slidenum">
              <a:rPr lang="en-IN" smtClean="0"/>
              <a:t>18</a:t>
            </a:fld>
            <a:endParaRPr lang="en-IN"/>
          </a:p>
        </p:txBody>
      </p:sp>
    </p:spTree>
    <p:extLst>
      <p:ext uri="{BB962C8B-B14F-4D97-AF65-F5344CB8AC3E}">
        <p14:creationId xmlns:p14="http://schemas.microsoft.com/office/powerpoint/2010/main" val="11858681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248</TotalTime>
  <Words>2354</Words>
  <Application>Microsoft Office PowerPoint</Application>
  <PresentationFormat>Widescreen</PresentationFormat>
  <Paragraphs>205</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Garamond</vt:lpstr>
      <vt:lpstr>Symbol</vt:lpstr>
      <vt:lpstr>Times New Roman</vt:lpstr>
      <vt:lpstr>Organic</vt:lpstr>
      <vt:lpstr>UNIVERSITY OF WALES TRINITY SAINT DAVID BIRMIGHAM CAMPUS </vt:lpstr>
      <vt:lpstr>Content Page</vt:lpstr>
      <vt:lpstr>Introduction </vt:lpstr>
      <vt:lpstr>Description of Organisation </vt:lpstr>
      <vt:lpstr>Market Analysis of Nike (Internal Factor) </vt:lpstr>
      <vt:lpstr>Market Analysis of Nike (External Factor) </vt:lpstr>
      <vt:lpstr>Key Factors of Market Failure </vt:lpstr>
      <vt:lpstr>Implementation of Resources to Meet Challenges </vt:lpstr>
      <vt:lpstr>Competitive Strategy for Nike </vt:lpstr>
      <vt:lpstr>Competitive Strategy for Nike </vt:lpstr>
      <vt:lpstr>Green Marketing Strategy of Nike </vt:lpstr>
      <vt:lpstr>Green Marketing Strategy of Nike </vt:lpstr>
      <vt:lpstr>CSR Strategies of Nike </vt:lpstr>
      <vt:lpstr>CSR Strategies of Nike </vt:lpstr>
      <vt:lpstr>Recommendations for Competitive Advantage </vt:lpstr>
      <vt:lpstr>Recommendations for Competitive Advantage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 (LCMB7001)</dc:title>
  <dc:creator>Office Laptop</dc:creator>
  <cp:lastModifiedBy>nayan patel</cp:lastModifiedBy>
  <cp:revision>11</cp:revision>
  <dcterms:created xsi:type="dcterms:W3CDTF">2023-07-01T13:28:51Z</dcterms:created>
  <dcterms:modified xsi:type="dcterms:W3CDTF">2023-07-09T15:04:14Z</dcterms:modified>
</cp:coreProperties>
</file>