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4"/>
  </p:notesMasterIdLst>
  <p:sldIdLst>
    <p:sldId id="256" r:id="rId2"/>
    <p:sldId id="257" r:id="rId3"/>
    <p:sldId id="258" r:id="rId4"/>
    <p:sldId id="259" r:id="rId5"/>
    <p:sldId id="280" r:id="rId6"/>
    <p:sldId id="282" r:id="rId7"/>
    <p:sldId id="283" r:id="rId8"/>
    <p:sldId id="263" r:id="rId9"/>
    <p:sldId id="276" r:id="rId10"/>
    <p:sldId id="285" r:id="rId11"/>
    <p:sldId id="268" r:id="rId12"/>
    <p:sldId id="275" r:id="rId13"/>
    <p:sldId id="269" r:id="rId14"/>
    <p:sldId id="288" r:id="rId15"/>
    <p:sldId id="274" r:id="rId16"/>
    <p:sldId id="284" r:id="rId17"/>
    <p:sldId id="287" r:id="rId18"/>
    <p:sldId id="286" r:id="rId19"/>
    <p:sldId id="279" r:id="rId20"/>
    <p:sldId id="261" r:id="rId21"/>
    <p:sldId id="262" r:id="rId22"/>
    <p:sldId id="271" r:id="rId23"/>
  </p:sldIdLst>
  <p:sldSz cx="12192000" cy="6858000"/>
  <p:notesSz cx="6858000" cy="9144000"/>
  <p:embeddedFontLst>
    <p:embeddedFont>
      <p:font typeface="Century Gothic" panose="020B0502020202020204" pitchFamily="3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64" d="100"/>
          <a:sy n="64" d="100"/>
        </p:scale>
        <p:origin x="90" y="18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816829-5212-403A-BCAF-B8D3696EE186}" type="datetimeFigureOut">
              <a:rPr lang="en-GB" smtClean="0"/>
              <a:t>22/10/2018</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7F8F31-48C4-4AAC-9C92-2F66E8F03E10}" type="slidenum">
              <a:rPr lang="en-GB" smtClean="0"/>
              <a:t>‹#›</a:t>
            </a:fld>
            <a:endParaRPr lang="en-GB"/>
          </a:p>
        </p:txBody>
      </p:sp>
    </p:spTree>
    <p:extLst>
      <p:ext uri="{BB962C8B-B14F-4D97-AF65-F5344CB8AC3E}">
        <p14:creationId xmlns:p14="http://schemas.microsoft.com/office/powerpoint/2010/main" val="147595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10/22/2018</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10/22/2018</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10/22/2018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10/22/2018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10/22/2018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10/22/2018</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10/22/2018</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10/22/2018</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Game of Diadems</a:t>
            </a:r>
            <a:endParaRPr lang="en-US" dirty="0"/>
          </a:p>
        </p:txBody>
      </p:sp>
      <p:sp>
        <p:nvSpPr>
          <p:cNvPr id="3" name="Subtitle 2"/>
          <p:cNvSpPr>
            <a:spLocks noGrp="1"/>
          </p:cNvSpPr>
          <p:nvPr>
            <p:ph type="subTitle" idx="1"/>
          </p:nvPr>
        </p:nvSpPr>
        <p:spPr/>
        <p:txBody>
          <a:bodyPr/>
          <a:lstStyle/>
          <a:p>
            <a:r>
              <a:rPr lang="en-GB"/>
              <a:t>INTRODUCTION</a:t>
            </a:r>
            <a:endParaRPr lang="en-US"/>
          </a:p>
        </p:txBody>
      </p:sp>
    </p:spTree>
    <p:extLst>
      <p:ext uri="{BB962C8B-B14F-4D97-AF65-F5344CB8AC3E}">
        <p14:creationId xmlns:p14="http://schemas.microsoft.com/office/powerpoint/2010/main" val="15894512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31162"/>
            <a:ext cx="8610600" cy="1293028"/>
          </a:xfrm>
        </p:spPr>
        <p:txBody>
          <a:bodyPr/>
          <a:lstStyle/>
          <a:p>
            <a:r>
              <a:rPr lang="en-GB"/>
              <a:t>ATTENDANCE</a:t>
            </a:r>
            <a:endParaRPr lang="en-US"/>
          </a:p>
        </p:txBody>
      </p:sp>
      <p:sp>
        <p:nvSpPr>
          <p:cNvPr id="3" name="Content Placeholder 2"/>
          <p:cNvSpPr>
            <a:spLocks noGrp="1"/>
          </p:cNvSpPr>
          <p:nvPr>
            <p:ph idx="1"/>
          </p:nvPr>
        </p:nvSpPr>
        <p:spPr/>
        <p:txBody>
          <a:bodyPr/>
          <a:lstStyle/>
          <a:p>
            <a:r>
              <a:rPr lang="en-GB" dirty="0"/>
              <a:t>Attendance is compulsory</a:t>
            </a:r>
          </a:p>
          <a:p>
            <a:r>
              <a:rPr lang="en-GB" dirty="0"/>
              <a:t>If you do not attend a session in the first </a:t>
            </a:r>
            <a:r>
              <a:rPr lang="en-GB" dirty="0" smtClean="0"/>
              <a:t>week, </a:t>
            </a:r>
            <a:r>
              <a:rPr lang="en-GB" dirty="0"/>
              <a:t>you will be exited from the module. </a:t>
            </a:r>
          </a:p>
          <a:p>
            <a:r>
              <a:rPr lang="en-GB" dirty="0" smtClean="0"/>
              <a:t>After </a:t>
            </a:r>
            <a:r>
              <a:rPr lang="en-GB" dirty="0"/>
              <a:t>week </a:t>
            </a:r>
            <a:r>
              <a:rPr lang="en-GB" dirty="0" smtClean="0"/>
              <a:t>1, </a:t>
            </a:r>
            <a:r>
              <a:rPr lang="en-GB" dirty="0"/>
              <a:t>if you do not attend it will be assumed that your character has died</a:t>
            </a:r>
            <a:r>
              <a:rPr lang="en-GB" dirty="0" smtClean="0"/>
              <a:t>. This will make things rather problematic. </a:t>
            </a:r>
            <a:endParaRPr lang="en-US" dirty="0"/>
          </a:p>
        </p:txBody>
      </p:sp>
    </p:spTree>
    <p:extLst>
      <p:ext uri="{BB962C8B-B14F-4D97-AF65-F5344CB8AC3E}">
        <p14:creationId xmlns:p14="http://schemas.microsoft.com/office/powerpoint/2010/main" val="18313277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this module will work</a:t>
            </a:r>
            <a:endParaRPr lang="en-US"/>
          </a:p>
        </p:txBody>
      </p:sp>
      <p:sp>
        <p:nvSpPr>
          <p:cNvPr id="3" name="Content Placeholder 2"/>
          <p:cNvSpPr>
            <a:spLocks noGrp="1"/>
          </p:cNvSpPr>
          <p:nvPr>
            <p:ph idx="1"/>
          </p:nvPr>
        </p:nvSpPr>
        <p:spPr/>
        <p:txBody>
          <a:bodyPr/>
          <a:lstStyle/>
          <a:p>
            <a:r>
              <a:rPr lang="en-GB" dirty="0"/>
              <a:t>Lectures on topics related to courts and processes within the Hellenistic </a:t>
            </a:r>
            <a:r>
              <a:rPr lang="en-GB" dirty="0" smtClean="0"/>
              <a:t>world.</a:t>
            </a:r>
            <a:endParaRPr lang="en-GB" dirty="0"/>
          </a:p>
          <a:p>
            <a:r>
              <a:rPr lang="en-GB" dirty="0"/>
              <a:t>If there is a topic that you find you want to have a lecture or a discussion on, </a:t>
            </a:r>
            <a:r>
              <a:rPr lang="en-GB" dirty="0" smtClean="0"/>
              <a:t>ask.</a:t>
            </a:r>
            <a:endParaRPr lang="en-GB" dirty="0"/>
          </a:p>
          <a:p>
            <a:r>
              <a:rPr lang="en-GB" dirty="0"/>
              <a:t>Most of the class sections will be court </a:t>
            </a:r>
            <a:r>
              <a:rPr lang="en-GB" dirty="0" smtClean="0"/>
              <a:t>activities and you role-playing your characters</a:t>
            </a:r>
            <a:endParaRPr lang="en-US" dirty="0"/>
          </a:p>
        </p:txBody>
      </p:sp>
    </p:spTree>
    <p:extLst>
      <p:ext uri="{BB962C8B-B14F-4D97-AF65-F5344CB8AC3E}">
        <p14:creationId xmlns:p14="http://schemas.microsoft.com/office/powerpoint/2010/main" val="12823456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Court Structure</a:t>
            </a:r>
            <a:endParaRPr lang="en-US"/>
          </a:p>
        </p:txBody>
      </p:sp>
      <p:sp>
        <p:nvSpPr>
          <p:cNvPr id="3" name="Content Placeholder 2"/>
          <p:cNvSpPr>
            <a:spLocks noGrp="1"/>
          </p:cNvSpPr>
          <p:nvPr>
            <p:ph idx="1"/>
          </p:nvPr>
        </p:nvSpPr>
        <p:spPr/>
        <p:txBody>
          <a:bodyPr>
            <a:normAutofit/>
          </a:bodyPr>
          <a:lstStyle/>
          <a:p>
            <a:r>
              <a:rPr lang="en-GB" dirty="0"/>
              <a:t>You will be assigned to various </a:t>
            </a:r>
            <a:r>
              <a:rPr lang="en-GB" dirty="0" smtClean="0"/>
              <a:t>people </a:t>
            </a:r>
            <a:r>
              <a:rPr lang="en-GB" dirty="0"/>
              <a:t>by lot </a:t>
            </a:r>
            <a:endParaRPr lang="en-GB" dirty="0" smtClean="0"/>
          </a:p>
          <a:p>
            <a:r>
              <a:rPr lang="en-GB" dirty="0" smtClean="0"/>
              <a:t>I </a:t>
            </a:r>
            <a:r>
              <a:rPr lang="en-GB" dirty="0"/>
              <a:t>am </a:t>
            </a:r>
            <a:r>
              <a:rPr lang="en-GB" dirty="0" smtClean="0"/>
              <a:t>the God Zeus, the MA students who are helping are other Olympians</a:t>
            </a:r>
          </a:p>
          <a:p>
            <a:endParaRPr lang="en-GB" dirty="0" smtClean="0"/>
          </a:p>
        </p:txBody>
      </p:sp>
    </p:spTree>
    <p:extLst>
      <p:ext uri="{BB962C8B-B14F-4D97-AF65-F5344CB8AC3E}">
        <p14:creationId xmlns:p14="http://schemas.microsoft.com/office/powerpoint/2010/main" val="17887048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Level 5 Roles</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67225514"/>
              </p:ext>
            </p:extLst>
          </p:nvPr>
        </p:nvGraphicFramePr>
        <p:xfrm>
          <a:off x="762000" y="2193925"/>
          <a:ext cx="10744200" cy="4079240"/>
        </p:xfrm>
        <a:graphic>
          <a:graphicData uri="http://schemas.openxmlformats.org/drawingml/2006/table">
            <a:tbl>
              <a:tblPr firstRow="1" bandRow="1">
                <a:tableStyleId>{93296810-A885-4BE3-A3E7-6D5BEEA58F35}</a:tableStyleId>
              </a:tblPr>
              <a:tblGrid>
                <a:gridCol w="2628900">
                  <a:extLst>
                    <a:ext uri="{9D8B030D-6E8A-4147-A177-3AD203B41FA5}">
                      <a16:colId xmlns:a16="http://schemas.microsoft.com/office/drawing/2014/main" val="2852131471"/>
                    </a:ext>
                  </a:extLst>
                </a:gridCol>
                <a:gridCol w="2705100">
                  <a:extLst>
                    <a:ext uri="{9D8B030D-6E8A-4147-A177-3AD203B41FA5}">
                      <a16:colId xmlns:a16="http://schemas.microsoft.com/office/drawing/2014/main" val="4040499166"/>
                    </a:ext>
                  </a:extLst>
                </a:gridCol>
                <a:gridCol w="2705100">
                  <a:extLst>
                    <a:ext uri="{9D8B030D-6E8A-4147-A177-3AD203B41FA5}">
                      <a16:colId xmlns:a16="http://schemas.microsoft.com/office/drawing/2014/main" val="4137202057"/>
                    </a:ext>
                  </a:extLst>
                </a:gridCol>
                <a:gridCol w="2705100">
                  <a:extLst>
                    <a:ext uri="{9D8B030D-6E8A-4147-A177-3AD203B41FA5}">
                      <a16:colId xmlns:a16="http://schemas.microsoft.com/office/drawing/2014/main" val="3838952037"/>
                    </a:ext>
                  </a:extLst>
                </a:gridCol>
              </a:tblGrid>
              <a:tr h="370840">
                <a:tc>
                  <a:txBody>
                    <a:bodyPr/>
                    <a:lstStyle/>
                    <a:p>
                      <a:r>
                        <a:rPr lang="en-GB" dirty="0" smtClean="0"/>
                        <a:t>Character</a:t>
                      </a:r>
                      <a:endParaRPr lang="en-GB" dirty="0"/>
                    </a:p>
                  </a:txBody>
                  <a:tcPr/>
                </a:tc>
                <a:tc>
                  <a:txBody>
                    <a:bodyPr/>
                    <a:lstStyle/>
                    <a:p>
                      <a:r>
                        <a:rPr lang="en-GB" dirty="0" smtClean="0"/>
                        <a:t>Role under</a:t>
                      </a:r>
                      <a:r>
                        <a:rPr lang="en-GB" baseline="0" dirty="0" smtClean="0"/>
                        <a:t> Alexander</a:t>
                      </a:r>
                      <a:endParaRPr lang="en-GB" dirty="0"/>
                    </a:p>
                  </a:txBody>
                  <a:tcPr/>
                </a:tc>
                <a:tc>
                  <a:txBody>
                    <a:bodyPr/>
                    <a:lstStyle/>
                    <a:p>
                      <a:r>
                        <a:rPr lang="en-GB" dirty="0" smtClean="0"/>
                        <a:t>Location</a:t>
                      </a:r>
                      <a:endParaRPr lang="en-GB" dirty="0"/>
                    </a:p>
                  </a:txBody>
                  <a:tcPr/>
                </a:tc>
                <a:tc>
                  <a:txBody>
                    <a:bodyPr/>
                    <a:lstStyle/>
                    <a:p>
                      <a:r>
                        <a:rPr lang="en-GB" dirty="0" smtClean="0"/>
                        <a:t>Person</a:t>
                      </a:r>
                      <a:endParaRPr lang="en-GB" dirty="0"/>
                    </a:p>
                  </a:txBody>
                  <a:tcPr/>
                </a:tc>
                <a:extLst>
                  <a:ext uri="{0D108BD9-81ED-4DB2-BD59-A6C34878D82A}">
                    <a16:rowId xmlns:a16="http://schemas.microsoft.com/office/drawing/2014/main" val="2656302808"/>
                  </a:ext>
                </a:extLst>
              </a:tr>
              <a:tr h="370840">
                <a:tc>
                  <a:txBody>
                    <a:bodyPr/>
                    <a:lstStyle/>
                    <a:p>
                      <a:pPr algn="l" fontAlgn="b"/>
                      <a:r>
                        <a:rPr lang="en-GB" sz="1100" u="none" strike="noStrike" dirty="0" err="1">
                          <a:effectLst/>
                        </a:rPr>
                        <a:t>Antipatros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Regent in Macedon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Pella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Harry Constable</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554433613"/>
                  </a:ext>
                </a:extLst>
              </a:tr>
              <a:tr h="370840">
                <a:tc>
                  <a:txBody>
                    <a:bodyPr/>
                    <a:lstStyle/>
                    <a:p>
                      <a:pPr algn="l" fontAlgn="b"/>
                      <a:r>
                        <a:rPr lang="en-GB" sz="1100" u="none" strike="noStrike" dirty="0" err="1">
                          <a:effectLst/>
                        </a:rPr>
                        <a:t>Krateros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Commander of retired veterans - remit to become regent in Europe</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Kilikia</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Jordan Kinnicutt</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39471130"/>
                  </a:ext>
                </a:extLst>
              </a:tr>
              <a:tr h="370840">
                <a:tc>
                  <a:txBody>
                    <a:bodyPr/>
                    <a:lstStyle/>
                    <a:p>
                      <a:pPr algn="l" fontAlgn="b"/>
                      <a:r>
                        <a:rPr lang="en-GB" sz="1100" u="none" strike="noStrike" dirty="0">
                          <a:effectLst/>
                        </a:rPr>
                        <a:t>Olympias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Royal Mother</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Pella</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Tom Smith</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45766303"/>
                  </a:ext>
                </a:extLst>
              </a:tr>
              <a:tr h="370840">
                <a:tc>
                  <a:txBody>
                    <a:bodyPr/>
                    <a:lstStyle/>
                    <a:p>
                      <a:pPr algn="l" fontAlgn="b"/>
                      <a:r>
                        <a:rPr lang="en-GB" sz="1100" u="none" strike="noStrike" dirty="0" err="1">
                          <a:effectLst/>
                        </a:rPr>
                        <a:t>Antigonos</a:t>
                      </a:r>
                      <a:r>
                        <a:rPr lang="en-GB" sz="1100" u="none" strike="noStrike" dirty="0">
                          <a:effectLst/>
                        </a:rPr>
                        <a:t> </a:t>
                      </a:r>
                      <a:r>
                        <a:rPr lang="en-GB" sz="1100" u="none" strike="noStrike" dirty="0" err="1">
                          <a:effectLst/>
                        </a:rPr>
                        <a:t>Monopthalmos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Satrap of Greater Phrygia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Kelainai</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James</a:t>
                      </a:r>
                      <a:r>
                        <a:rPr lang="en-GB" sz="1100" b="0" i="0" u="none" strike="noStrike" baseline="0" dirty="0" smtClean="0">
                          <a:solidFill>
                            <a:srgbClr val="000000"/>
                          </a:solidFill>
                          <a:effectLst/>
                          <a:latin typeface="Calibri" panose="020F0502020204030204" pitchFamily="34" charset="0"/>
                        </a:rPr>
                        <a:t> Mills</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57363171"/>
                  </a:ext>
                </a:extLst>
              </a:tr>
              <a:tr h="370840">
                <a:tc>
                  <a:txBody>
                    <a:bodyPr/>
                    <a:lstStyle/>
                    <a:p>
                      <a:pPr algn="l" fontAlgn="b"/>
                      <a:r>
                        <a:rPr lang="en-GB" sz="1100" u="none" strike="noStrike" dirty="0" err="1">
                          <a:effectLst/>
                        </a:rPr>
                        <a:t>Polyperchon</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second in command to </a:t>
                      </a:r>
                      <a:r>
                        <a:rPr lang="en-GB" sz="1100" u="none" strike="noStrike" dirty="0" err="1">
                          <a:effectLst/>
                        </a:rPr>
                        <a:t>Krateros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err="1">
                          <a:effectLst/>
                        </a:rPr>
                        <a:t>Kilikia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err="1" smtClean="0">
                          <a:solidFill>
                            <a:srgbClr val="000000"/>
                          </a:solidFill>
                          <a:effectLst/>
                          <a:latin typeface="Calibri" panose="020F0502020204030204" pitchFamily="34" charset="0"/>
                        </a:rPr>
                        <a:t>Carrina</a:t>
                      </a:r>
                      <a:r>
                        <a:rPr lang="en-GB" sz="1100" b="0" i="0" u="none" strike="noStrike" dirty="0" smtClean="0">
                          <a:solidFill>
                            <a:srgbClr val="000000"/>
                          </a:solidFill>
                          <a:effectLst/>
                          <a:latin typeface="Calibri" panose="020F0502020204030204" pitchFamily="34" charset="0"/>
                        </a:rPr>
                        <a:t> Tucker-Hughes</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87143475"/>
                  </a:ext>
                </a:extLst>
              </a:tr>
              <a:tr h="370840">
                <a:tc>
                  <a:txBody>
                    <a:bodyPr/>
                    <a:lstStyle/>
                    <a:p>
                      <a:pPr algn="l" fontAlgn="b"/>
                      <a:r>
                        <a:rPr lang="en-GB" sz="1100" u="none" strike="noStrike" dirty="0" err="1">
                          <a:effectLst/>
                        </a:rPr>
                        <a:t>Nearchos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Naval commander</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Babylon</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Alexander Naylor</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89556676"/>
                  </a:ext>
                </a:extLst>
              </a:tr>
              <a:tr h="370840">
                <a:tc>
                  <a:txBody>
                    <a:bodyPr/>
                    <a:lstStyle/>
                    <a:p>
                      <a:pPr algn="l" fontAlgn="b"/>
                      <a:r>
                        <a:rPr lang="en-GB" sz="1100" u="none" strike="noStrike" dirty="0" err="1">
                          <a:effectLst/>
                        </a:rPr>
                        <a:t>Peukestas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err="1">
                          <a:effectLst/>
                        </a:rPr>
                        <a:t>Somatophylakes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Babylon</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Sophie Taylor </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729218729"/>
                  </a:ext>
                </a:extLst>
              </a:tr>
              <a:tr h="370840">
                <a:tc>
                  <a:txBody>
                    <a:bodyPr/>
                    <a:lstStyle/>
                    <a:p>
                      <a:pPr algn="l" fontAlgn="b"/>
                      <a:r>
                        <a:rPr lang="en-GB" sz="1100" u="none" strike="noStrike" dirty="0" err="1">
                          <a:effectLst/>
                        </a:rPr>
                        <a:t>Kassander</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Son of </a:t>
                      </a:r>
                      <a:r>
                        <a:rPr lang="en-GB" sz="1100" u="none" strike="noStrike" dirty="0" err="1">
                          <a:effectLst/>
                        </a:rPr>
                        <a:t>Antipatros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Babylon</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Rebecca Carlton</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045178691"/>
                  </a:ext>
                </a:extLst>
              </a:tr>
              <a:tr h="370840">
                <a:tc>
                  <a:txBody>
                    <a:bodyPr/>
                    <a:lstStyle/>
                    <a:p>
                      <a:pPr algn="l" fontAlgn="b"/>
                      <a:r>
                        <a:rPr lang="en-GB" sz="1100" u="none" strike="noStrike" dirty="0" err="1">
                          <a:effectLst/>
                        </a:rPr>
                        <a:t>Adea-Eurydike</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Wife of </a:t>
                      </a:r>
                      <a:r>
                        <a:rPr lang="en-GB" sz="1100" u="none" strike="noStrike" dirty="0" err="1">
                          <a:effectLst/>
                        </a:rPr>
                        <a:t>Arrhidaios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Babylon</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Henry Ash</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09950562"/>
                  </a:ext>
                </a:extLst>
              </a:tr>
              <a:tr h="370840">
                <a:tc>
                  <a:txBody>
                    <a:bodyPr/>
                    <a:lstStyle/>
                    <a:p>
                      <a:pPr algn="l" fontAlgn="b"/>
                      <a:r>
                        <a:rPr lang="en-GB" sz="1100" u="none" strike="noStrike" dirty="0">
                          <a:effectLst/>
                        </a:rPr>
                        <a:t>Cleopatra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Sister of Alexander</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Pella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08992444"/>
                  </a:ext>
                </a:extLst>
              </a:tr>
            </a:tbl>
          </a:graphicData>
        </a:graphic>
      </p:graphicFrame>
    </p:spTree>
    <p:extLst>
      <p:ext uri="{BB962C8B-B14F-4D97-AF65-F5344CB8AC3E}">
        <p14:creationId xmlns:p14="http://schemas.microsoft.com/office/powerpoint/2010/main" val="42630570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Level 5 Roles</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844837534"/>
              </p:ext>
            </p:extLst>
          </p:nvPr>
        </p:nvGraphicFramePr>
        <p:xfrm>
          <a:off x="685800" y="2193925"/>
          <a:ext cx="10820400" cy="4079240"/>
        </p:xfrm>
        <a:graphic>
          <a:graphicData uri="http://schemas.openxmlformats.org/drawingml/2006/table">
            <a:tbl>
              <a:tblPr firstRow="1" bandRow="1">
                <a:tableStyleId>{93296810-A885-4BE3-A3E7-6D5BEEA58F35}</a:tableStyleId>
              </a:tblPr>
              <a:tblGrid>
                <a:gridCol w="2705100">
                  <a:extLst>
                    <a:ext uri="{9D8B030D-6E8A-4147-A177-3AD203B41FA5}">
                      <a16:colId xmlns:a16="http://schemas.microsoft.com/office/drawing/2014/main" val="2852131471"/>
                    </a:ext>
                  </a:extLst>
                </a:gridCol>
                <a:gridCol w="2705100">
                  <a:extLst>
                    <a:ext uri="{9D8B030D-6E8A-4147-A177-3AD203B41FA5}">
                      <a16:colId xmlns:a16="http://schemas.microsoft.com/office/drawing/2014/main" val="4040499166"/>
                    </a:ext>
                  </a:extLst>
                </a:gridCol>
                <a:gridCol w="2705100">
                  <a:extLst>
                    <a:ext uri="{9D8B030D-6E8A-4147-A177-3AD203B41FA5}">
                      <a16:colId xmlns:a16="http://schemas.microsoft.com/office/drawing/2014/main" val="4137202057"/>
                    </a:ext>
                  </a:extLst>
                </a:gridCol>
                <a:gridCol w="2705100">
                  <a:extLst>
                    <a:ext uri="{9D8B030D-6E8A-4147-A177-3AD203B41FA5}">
                      <a16:colId xmlns:a16="http://schemas.microsoft.com/office/drawing/2014/main" val="3838952037"/>
                    </a:ext>
                  </a:extLst>
                </a:gridCol>
              </a:tblGrid>
              <a:tr h="370840">
                <a:tc>
                  <a:txBody>
                    <a:bodyPr/>
                    <a:lstStyle/>
                    <a:p>
                      <a:r>
                        <a:rPr lang="en-GB" dirty="0" smtClean="0"/>
                        <a:t>Character</a:t>
                      </a:r>
                      <a:endParaRPr lang="en-GB" dirty="0"/>
                    </a:p>
                  </a:txBody>
                  <a:tcPr/>
                </a:tc>
                <a:tc>
                  <a:txBody>
                    <a:bodyPr/>
                    <a:lstStyle/>
                    <a:p>
                      <a:r>
                        <a:rPr lang="en-GB" dirty="0" smtClean="0"/>
                        <a:t>Role under</a:t>
                      </a:r>
                      <a:r>
                        <a:rPr lang="en-GB" baseline="0" dirty="0" smtClean="0"/>
                        <a:t> Alexander</a:t>
                      </a:r>
                      <a:endParaRPr lang="en-GB" dirty="0"/>
                    </a:p>
                  </a:txBody>
                  <a:tcPr/>
                </a:tc>
                <a:tc>
                  <a:txBody>
                    <a:bodyPr/>
                    <a:lstStyle/>
                    <a:p>
                      <a:r>
                        <a:rPr lang="en-GB" dirty="0" smtClean="0"/>
                        <a:t>Location</a:t>
                      </a:r>
                      <a:endParaRPr lang="en-GB" dirty="0"/>
                    </a:p>
                  </a:txBody>
                  <a:tcPr/>
                </a:tc>
                <a:tc>
                  <a:txBody>
                    <a:bodyPr/>
                    <a:lstStyle/>
                    <a:p>
                      <a:r>
                        <a:rPr lang="en-GB" dirty="0" smtClean="0"/>
                        <a:t>Person</a:t>
                      </a:r>
                      <a:endParaRPr lang="en-GB" dirty="0"/>
                    </a:p>
                  </a:txBody>
                  <a:tcPr/>
                </a:tc>
                <a:extLst>
                  <a:ext uri="{0D108BD9-81ED-4DB2-BD59-A6C34878D82A}">
                    <a16:rowId xmlns:a16="http://schemas.microsoft.com/office/drawing/2014/main" val="2656302808"/>
                  </a:ext>
                </a:extLst>
              </a:tr>
              <a:tr h="370840">
                <a:tc>
                  <a:txBody>
                    <a:bodyPr/>
                    <a:lstStyle/>
                    <a:p>
                      <a:pPr algn="l" fontAlgn="b"/>
                      <a:r>
                        <a:rPr lang="en-GB" sz="1100" u="none" strike="noStrike" dirty="0">
                          <a:effectLst/>
                        </a:rPr>
                        <a:t>Roxane</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Wife of Alexander</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554433613"/>
                  </a:ext>
                </a:extLst>
              </a:tr>
              <a:tr h="370840">
                <a:tc>
                  <a:txBody>
                    <a:bodyPr/>
                    <a:lstStyle/>
                    <a:p>
                      <a:pPr algn="l" fontAlgn="b"/>
                      <a:r>
                        <a:rPr lang="en-GB" sz="1100" u="none" strike="noStrike" dirty="0" err="1">
                          <a:effectLst/>
                        </a:rPr>
                        <a:t>Perdikkas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Chiliarch of the Companion Cavalry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George Gillson-Gant</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39471130"/>
                  </a:ext>
                </a:extLst>
              </a:tr>
              <a:tr h="370840">
                <a:tc>
                  <a:txBody>
                    <a:bodyPr/>
                    <a:lstStyle/>
                    <a:p>
                      <a:pPr algn="l" fontAlgn="b"/>
                      <a:r>
                        <a:rPr lang="en-GB" sz="1100" u="none" strike="noStrike" dirty="0" err="1">
                          <a:effectLst/>
                        </a:rPr>
                        <a:t>Eumenes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Alexander's secretary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Peter Garters</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45766303"/>
                  </a:ext>
                </a:extLst>
              </a:tr>
              <a:tr h="370840">
                <a:tc>
                  <a:txBody>
                    <a:bodyPr/>
                    <a:lstStyle/>
                    <a:p>
                      <a:pPr algn="l" fontAlgn="b"/>
                      <a:r>
                        <a:rPr lang="en-GB" sz="1100" u="none" strike="noStrike">
                          <a:effectLst/>
                        </a:rPr>
                        <a:t>Leonnatos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Somatophylakes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57363171"/>
                  </a:ext>
                </a:extLst>
              </a:tr>
              <a:tr h="370840">
                <a:tc>
                  <a:txBody>
                    <a:bodyPr/>
                    <a:lstStyle/>
                    <a:p>
                      <a:pPr algn="l" fontAlgn="b"/>
                      <a:r>
                        <a:rPr lang="en-GB" sz="1100" u="none" strike="noStrike">
                          <a:effectLst/>
                        </a:rPr>
                        <a:t>Meleagros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Taxiarch</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Ozzie Major</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87143475"/>
                  </a:ext>
                </a:extLst>
              </a:tr>
              <a:tr h="370840">
                <a:tc>
                  <a:txBody>
                    <a:bodyPr/>
                    <a:lstStyle/>
                    <a:p>
                      <a:pPr algn="l" fontAlgn="b"/>
                      <a:r>
                        <a:rPr lang="en-GB" sz="1100" u="none" strike="noStrike">
                          <a:effectLst/>
                        </a:rPr>
                        <a:t>Ptolemy son of Lagos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Somatophylakes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Sam Gedrych</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89556676"/>
                  </a:ext>
                </a:extLst>
              </a:tr>
              <a:tr h="370840">
                <a:tc>
                  <a:txBody>
                    <a:bodyPr/>
                    <a:lstStyle/>
                    <a:p>
                      <a:pPr algn="l" fontAlgn="b"/>
                      <a:r>
                        <a:rPr lang="en-GB" sz="1100" u="none" strike="noStrike">
                          <a:effectLst/>
                        </a:rPr>
                        <a:t>Seleukos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Royal Hypaspist</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Tamara Bowie</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729218729"/>
                  </a:ext>
                </a:extLst>
              </a:tr>
              <a:tr h="370840">
                <a:tc>
                  <a:txBody>
                    <a:bodyPr/>
                    <a:lstStyle/>
                    <a:p>
                      <a:pPr algn="l" fontAlgn="b"/>
                      <a:r>
                        <a:rPr lang="en-GB" sz="1100" u="none" strike="noStrike">
                          <a:effectLst/>
                        </a:rPr>
                        <a:t>Lysimachos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Somatophylakes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Henry Gilson Gant</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045178691"/>
                  </a:ext>
                </a:extLst>
              </a:tr>
              <a:tr h="370840">
                <a:tc>
                  <a:txBody>
                    <a:bodyPr/>
                    <a:lstStyle/>
                    <a:p>
                      <a:pPr algn="l" fontAlgn="b"/>
                      <a:r>
                        <a:rPr lang="en-GB" sz="1100" u="none" strike="noStrike">
                          <a:effectLst/>
                        </a:rPr>
                        <a:t>Peithon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Somatophylakes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Babylon</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dirty="0" smtClean="0">
                          <a:solidFill>
                            <a:srgbClr val="000000"/>
                          </a:solidFill>
                          <a:effectLst/>
                          <a:latin typeface="Calibri" panose="020F0502020204030204" pitchFamily="34" charset="0"/>
                        </a:rPr>
                        <a:t>Daniel Bartle</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09950562"/>
                  </a:ext>
                </a:extLst>
              </a:tr>
              <a:tr h="370840">
                <a:tc>
                  <a:txBody>
                    <a:bodyPr/>
                    <a:lstStyle/>
                    <a:p>
                      <a:pPr algn="l" fontAlgn="b"/>
                      <a:r>
                        <a:rPr lang="en-GB" sz="1100" u="none" strike="noStrike">
                          <a:effectLst/>
                        </a:rPr>
                        <a:t>Harpalos</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Treasurer (former)</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Athens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b="0" i="0" u="none" strike="noStrike" smtClean="0">
                          <a:solidFill>
                            <a:srgbClr val="000000"/>
                          </a:solidFill>
                          <a:effectLst/>
                          <a:latin typeface="Calibri" panose="020F0502020204030204" pitchFamily="34" charset="0"/>
                        </a:rPr>
                        <a:t>Callum Childs</a:t>
                      </a:r>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08992444"/>
                  </a:ext>
                </a:extLst>
              </a:tr>
            </a:tbl>
          </a:graphicData>
        </a:graphic>
      </p:graphicFrame>
    </p:spTree>
    <p:extLst>
      <p:ext uri="{BB962C8B-B14F-4D97-AF65-F5344CB8AC3E}">
        <p14:creationId xmlns:p14="http://schemas.microsoft.com/office/powerpoint/2010/main" val="30536802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Regions and Resource Model</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518006412"/>
              </p:ext>
            </p:extLst>
          </p:nvPr>
        </p:nvGraphicFramePr>
        <p:xfrm>
          <a:off x="685800" y="2193925"/>
          <a:ext cx="10820400" cy="3708400"/>
        </p:xfrm>
        <a:graphic>
          <a:graphicData uri="http://schemas.openxmlformats.org/drawingml/2006/table">
            <a:tbl>
              <a:tblPr firstRow="1" bandRow="1">
                <a:tableStyleId>{93296810-A885-4BE3-A3E7-6D5BEEA58F35}</a:tableStyleId>
              </a:tblPr>
              <a:tblGrid>
                <a:gridCol w="2164080">
                  <a:extLst>
                    <a:ext uri="{9D8B030D-6E8A-4147-A177-3AD203B41FA5}">
                      <a16:colId xmlns:a16="http://schemas.microsoft.com/office/drawing/2014/main" val="1510109150"/>
                    </a:ext>
                  </a:extLst>
                </a:gridCol>
                <a:gridCol w="2164080">
                  <a:extLst>
                    <a:ext uri="{9D8B030D-6E8A-4147-A177-3AD203B41FA5}">
                      <a16:colId xmlns:a16="http://schemas.microsoft.com/office/drawing/2014/main" val="1565703897"/>
                    </a:ext>
                  </a:extLst>
                </a:gridCol>
                <a:gridCol w="2164080">
                  <a:extLst>
                    <a:ext uri="{9D8B030D-6E8A-4147-A177-3AD203B41FA5}">
                      <a16:colId xmlns:a16="http://schemas.microsoft.com/office/drawing/2014/main" val="1025304602"/>
                    </a:ext>
                  </a:extLst>
                </a:gridCol>
                <a:gridCol w="2164080">
                  <a:extLst>
                    <a:ext uri="{9D8B030D-6E8A-4147-A177-3AD203B41FA5}">
                      <a16:colId xmlns:a16="http://schemas.microsoft.com/office/drawing/2014/main" val="1789222432"/>
                    </a:ext>
                  </a:extLst>
                </a:gridCol>
                <a:gridCol w="2164080">
                  <a:extLst>
                    <a:ext uri="{9D8B030D-6E8A-4147-A177-3AD203B41FA5}">
                      <a16:colId xmlns:a16="http://schemas.microsoft.com/office/drawing/2014/main" val="3743717305"/>
                    </a:ext>
                  </a:extLst>
                </a:gridCol>
              </a:tblGrid>
              <a:tr h="370840">
                <a:tc>
                  <a:txBody>
                    <a:bodyPr/>
                    <a:lstStyle/>
                    <a:p>
                      <a:pPr algn="l" fontAlgn="b"/>
                      <a:r>
                        <a:rPr lang="en-GB" sz="1100" u="none" strike="noStrike" dirty="0">
                          <a:effectLst/>
                        </a:rPr>
                        <a:t>Region</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Person 1</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dirty="0">
                          <a:effectLst/>
                        </a:rPr>
                        <a:t>Person 2</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Person</a:t>
                      </a:r>
                      <a:r>
                        <a:rPr lang="en-GB" sz="1100" b="0" i="0" u="none" strike="noStrike" baseline="0" dirty="0" smtClean="0">
                          <a:solidFill>
                            <a:srgbClr val="000000"/>
                          </a:solidFill>
                          <a:effectLst/>
                          <a:latin typeface="Calibri" panose="020F0502020204030204" pitchFamily="34" charset="0"/>
                        </a:rPr>
                        <a:t> 3</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u="none" strike="noStrike">
                          <a:effectLst/>
                        </a:rPr>
                        <a:t>Level</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69526970"/>
                  </a:ext>
                </a:extLst>
              </a:tr>
              <a:tr h="370840">
                <a:tc>
                  <a:txBody>
                    <a:bodyPr/>
                    <a:lstStyle/>
                    <a:p>
                      <a:pPr algn="l" fontAlgn="b"/>
                      <a:r>
                        <a:rPr lang="en-GB" sz="1100" u="none" strike="noStrike">
                          <a:effectLst/>
                        </a:rPr>
                        <a:t>Egypt</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Rebecca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Sophie</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u="none" strike="noStrike">
                          <a:effectLst/>
                        </a:rPr>
                        <a:t>5</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23625517"/>
                  </a:ext>
                </a:extLst>
              </a:tr>
              <a:tr h="370840">
                <a:tc>
                  <a:txBody>
                    <a:bodyPr/>
                    <a:lstStyle/>
                    <a:p>
                      <a:pPr algn="l" fontAlgn="b"/>
                      <a:r>
                        <a:rPr lang="en-GB" sz="1100" u="none" strike="noStrike">
                          <a:effectLst/>
                        </a:rPr>
                        <a:t>Macedonia</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Alexander</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err="1" smtClean="0">
                          <a:solidFill>
                            <a:srgbClr val="000000"/>
                          </a:solidFill>
                          <a:effectLst/>
                          <a:latin typeface="Calibri" panose="020F0502020204030204" pitchFamily="34" charset="0"/>
                        </a:rPr>
                        <a:t>Carrina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Henry</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u="none" strike="noStrike">
                          <a:effectLst/>
                        </a:rPr>
                        <a:t>5</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21300992"/>
                  </a:ext>
                </a:extLst>
              </a:tr>
              <a:tr h="370840">
                <a:tc>
                  <a:txBody>
                    <a:bodyPr/>
                    <a:lstStyle/>
                    <a:p>
                      <a:pPr algn="l" fontAlgn="b"/>
                      <a:r>
                        <a:rPr lang="en-GB" sz="1100" u="none" strike="noStrike">
                          <a:effectLst/>
                        </a:rPr>
                        <a:t>Thrace</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Tom</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James</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u="none" strike="noStrike">
                          <a:effectLst/>
                        </a:rPr>
                        <a:t>5</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77854915"/>
                  </a:ext>
                </a:extLst>
              </a:tr>
              <a:tr h="370840">
                <a:tc>
                  <a:txBody>
                    <a:bodyPr/>
                    <a:lstStyle/>
                    <a:p>
                      <a:pPr algn="l" fontAlgn="b"/>
                      <a:r>
                        <a:rPr lang="en-GB" sz="1100" u="none" strike="noStrike">
                          <a:effectLst/>
                        </a:rPr>
                        <a:t>Syria</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Jordan</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Harry</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u="none" strike="noStrike">
                          <a:effectLst/>
                        </a:rPr>
                        <a:t>5</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60487241"/>
                  </a:ext>
                </a:extLst>
              </a:tr>
              <a:tr h="370840">
                <a:tc>
                  <a:txBody>
                    <a:bodyPr/>
                    <a:lstStyle/>
                    <a:p>
                      <a:pPr algn="l" fontAlgn="b"/>
                      <a:r>
                        <a:rPr lang="en-GB" sz="1100" u="none" strike="noStrike" dirty="0">
                          <a:effectLst/>
                        </a:rPr>
                        <a:t>Mesopotamia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Callum</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Tamara</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en-GB" sz="1100" u="none" strike="noStrike">
                          <a:effectLst/>
                        </a:rPr>
                        <a:t>6</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3438405"/>
                  </a:ext>
                </a:extLst>
              </a:tr>
              <a:tr h="370840">
                <a:tc>
                  <a:txBody>
                    <a:bodyPr/>
                    <a:lstStyle/>
                    <a:p>
                      <a:pPr algn="l" fontAlgn="b"/>
                      <a:r>
                        <a:rPr lang="en-GB" sz="1100" u="none" strike="noStrike">
                          <a:effectLst/>
                        </a:rPr>
                        <a:t>Persia + Media</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George</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Daniel</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u="none" strike="noStrike">
                          <a:effectLst/>
                        </a:rPr>
                        <a:t>6</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33428402"/>
                  </a:ext>
                </a:extLst>
              </a:tr>
              <a:tr h="370840">
                <a:tc>
                  <a:txBody>
                    <a:bodyPr/>
                    <a:lstStyle/>
                    <a:p>
                      <a:pPr algn="l" fontAlgn="b"/>
                      <a:r>
                        <a:rPr lang="en-GB" sz="1100" u="none" strike="noStrike">
                          <a:effectLst/>
                        </a:rPr>
                        <a:t>Bactria + Sogdiana</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Ozzie</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Peter</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u="none" strike="noStrike">
                          <a:effectLst/>
                        </a:rPr>
                        <a:t>6</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644067448"/>
                  </a:ext>
                </a:extLst>
              </a:tr>
              <a:tr h="370840">
                <a:tc>
                  <a:txBody>
                    <a:bodyPr/>
                    <a:lstStyle/>
                    <a:p>
                      <a:pPr algn="l" fontAlgn="b"/>
                      <a:r>
                        <a:rPr lang="en-GB" sz="1100" u="none" strike="noStrike">
                          <a:effectLst/>
                        </a:rPr>
                        <a:t>Asia Minor</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smtClean="0">
                          <a:solidFill>
                            <a:srgbClr val="000000"/>
                          </a:solidFill>
                          <a:effectLst/>
                          <a:latin typeface="Calibri" panose="020F0502020204030204" pitchFamily="34" charset="0"/>
                        </a:rPr>
                        <a:t>henry</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en-GB" sz="1100" b="0" i="0" u="none" strike="noStrike" dirty="0" err="1" smtClean="0">
                          <a:solidFill>
                            <a:srgbClr val="000000"/>
                          </a:solidFill>
                          <a:effectLst/>
                          <a:latin typeface="Calibri" panose="020F0502020204030204" pitchFamily="34" charset="0"/>
                        </a:rPr>
                        <a:t>sam</a:t>
                      </a:r>
                      <a:r>
                        <a:rPr lang="en-GB" sz="1100" b="0" i="0" u="none" strike="noStrike" dirty="0" smtClean="0">
                          <a:solidFill>
                            <a:srgbClr val="000000"/>
                          </a:solidFill>
                          <a:effectLst/>
                          <a:latin typeface="Calibri" panose="020F0502020204030204" pitchFamily="34" charset="0"/>
                        </a:rPr>
                        <a:t>,</a:t>
                      </a:r>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en-GB" sz="1100" u="none" strike="noStrike">
                          <a:effectLst/>
                        </a:rPr>
                        <a:t>6</a:t>
                      </a:r>
                      <a:endParaRPr lang="en-GB"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538485091"/>
                  </a:ext>
                </a:extLst>
              </a:tr>
              <a:tr h="370840">
                <a:tc>
                  <a:txBody>
                    <a:bodyPr/>
                    <a:lstStyle/>
                    <a:p>
                      <a:pPr algn="l" fontAlgn="b"/>
                      <a:r>
                        <a:rPr lang="en-GB" sz="1100" u="none" strike="noStrike">
                          <a:effectLst/>
                        </a:rPr>
                        <a:t>Alexander's Army</a:t>
                      </a:r>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67987438"/>
                  </a:ext>
                </a:extLst>
              </a:tr>
            </a:tbl>
          </a:graphicData>
        </a:graphic>
      </p:graphicFrame>
    </p:spTree>
    <p:extLst>
      <p:ext uri="{BB962C8B-B14F-4D97-AF65-F5344CB8AC3E}">
        <p14:creationId xmlns:p14="http://schemas.microsoft.com/office/powerpoint/2010/main" val="1045769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 structure of Class will be</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The first part of the course will be preparation of the model which we will then use to operate as a court. This will mean meeting in your groups – both inside and outside of class to come up with:</a:t>
            </a:r>
          </a:p>
          <a:p>
            <a:pPr marL="0" indent="0">
              <a:buNone/>
            </a:pPr>
            <a:r>
              <a:rPr lang="en-GB" dirty="0"/>
              <a:t>A brief history of your </a:t>
            </a:r>
            <a:r>
              <a:rPr lang="en-GB" dirty="0" smtClean="0"/>
              <a:t>region (for background)</a:t>
            </a:r>
          </a:p>
          <a:p>
            <a:pPr marL="0" indent="0">
              <a:buNone/>
            </a:pPr>
            <a:r>
              <a:rPr lang="en-GB" dirty="0" smtClean="0"/>
              <a:t>Who you are going to be (as individuals)</a:t>
            </a:r>
            <a:endParaRPr lang="en-GB" dirty="0"/>
          </a:p>
          <a:p>
            <a:pPr marL="0" indent="0">
              <a:buNone/>
            </a:pPr>
            <a:r>
              <a:rPr lang="en-GB" dirty="0" smtClean="0"/>
              <a:t>Resource model for your region (Engels, Logistics of the Macedonian Army of Alexander the Great). </a:t>
            </a:r>
          </a:p>
          <a:p>
            <a:pPr marL="0" indent="0">
              <a:buNone/>
            </a:pPr>
            <a:r>
              <a:rPr lang="en-GB" dirty="0"/>
              <a:t>	</a:t>
            </a:r>
            <a:r>
              <a:rPr lang="en-GB" dirty="0" smtClean="0"/>
              <a:t>Harvest of grain per year</a:t>
            </a:r>
          </a:p>
          <a:p>
            <a:pPr marL="0" indent="0">
              <a:buNone/>
            </a:pPr>
            <a:r>
              <a:rPr lang="en-GB" dirty="0"/>
              <a:t>	</a:t>
            </a:r>
            <a:r>
              <a:rPr lang="en-GB" dirty="0" smtClean="0"/>
              <a:t>Population (estimate) </a:t>
            </a:r>
          </a:p>
          <a:p>
            <a:pPr marL="0" indent="0">
              <a:buNone/>
            </a:pPr>
            <a:r>
              <a:rPr lang="en-GB" dirty="0"/>
              <a:t>	</a:t>
            </a:r>
            <a:r>
              <a:rPr lang="en-GB" dirty="0" smtClean="0"/>
              <a:t>Regional needs for expenditure</a:t>
            </a:r>
          </a:p>
          <a:p>
            <a:pPr marL="0" indent="0">
              <a:buNone/>
            </a:pPr>
            <a:r>
              <a:rPr lang="en-GB" dirty="0"/>
              <a:t>	</a:t>
            </a:r>
            <a:r>
              <a:rPr lang="en-GB" dirty="0" smtClean="0"/>
              <a:t>Major cities/population centres (and their fortifications)</a:t>
            </a:r>
          </a:p>
          <a:p>
            <a:pPr marL="0" indent="0">
              <a:buNone/>
            </a:pPr>
            <a:r>
              <a:rPr lang="en-GB" dirty="0"/>
              <a:t>	</a:t>
            </a:r>
            <a:r>
              <a:rPr lang="en-GB" dirty="0" smtClean="0"/>
              <a:t>major resources</a:t>
            </a:r>
          </a:p>
          <a:p>
            <a:pPr marL="0" indent="0">
              <a:buNone/>
            </a:pPr>
            <a:r>
              <a:rPr lang="en-GB" dirty="0"/>
              <a:t>	</a:t>
            </a:r>
            <a:r>
              <a:rPr lang="en-GB" dirty="0" smtClean="0"/>
              <a:t>Religion (and what does this mean practically)</a:t>
            </a:r>
          </a:p>
          <a:p>
            <a:pPr marL="0" indent="0">
              <a:buNone/>
            </a:pPr>
            <a:r>
              <a:rPr lang="en-GB" dirty="0"/>
              <a:t>	</a:t>
            </a:r>
            <a:r>
              <a:rPr lang="en-GB" dirty="0" smtClean="0"/>
              <a:t>current political arrangements</a:t>
            </a:r>
          </a:p>
          <a:p>
            <a:pPr marL="0" indent="0">
              <a:buNone/>
            </a:pPr>
            <a:r>
              <a:rPr lang="en-GB" dirty="0" smtClean="0"/>
              <a:t> </a:t>
            </a:r>
            <a:endParaRPr lang="en-GB" dirty="0"/>
          </a:p>
        </p:txBody>
      </p:sp>
    </p:spTree>
    <p:extLst>
      <p:ext uri="{BB962C8B-B14F-4D97-AF65-F5344CB8AC3E}">
        <p14:creationId xmlns:p14="http://schemas.microsoft.com/office/powerpoint/2010/main" val="3085911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 structure of Class will be</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The second part of the course will be the running of the empire:</a:t>
            </a:r>
          </a:p>
          <a:p>
            <a:pPr marL="0" indent="0">
              <a:buNone/>
            </a:pPr>
            <a:r>
              <a:rPr lang="en-GB" dirty="0" smtClean="0"/>
              <a:t>You will have all been given characters and done the resource models.  So you will know what is where. The year will be 323 BC and Alexander is ill. </a:t>
            </a:r>
            <a:endParaRPr lang="en-GB" dirty="0"/>
          </a:p>
          <a:p>
            <a:pPr marL="0" indent="0">
              <a:buNone/>
            </a:pPr>
            <a:r>
              <a:rPr lang="en-GB" dirty="0" smtClean="0"/>
              <a:t>You will be tasked with: </a:t>
            </a:r>
          </a:p>
          <a:p>
            <a:pPr marL="0" indent="0">
              <a:buNone/>
            </a:pPr>
            <a:r>
              <a:rPr lang="en-GB" dirty="0"/>
              <a:t>	</a:t>
            </a:r>
            <a:r>
              <a:rPr lang="en-GB" dirty="0" smtClean="0"/>
              <a:t>Surviving</a:t>
            </a:r>
          </a:p>
          <a:p>
            <a:pPr marL="0" indent="0">
              <a:buNone/>
            </a:pPr>
            <a:r>
              <a:rPr lang="en-GB" dirty="0"/>
              <a:t>	</a:t>
            </a:r>
            <a:endParaRPr lang="en-GB" dirty="0" smtClean="0"/>
          </a:p>
          <a:p>
            <a:pPr marL="0" indent="0">
              <a:buNone/>
            </a:pPr>
            <a:r>
              <a:rPr lang="en-GB" dirty="0" smtClean="0"/>
              <a:t> </a:t>
            </a:r>
            <a:endParaRPr lang="en-GB" dirty="0"/>
          </a:p>
        </p:txBody>
      </p:sp>
    </p:spTree>
    <p:extLst>
      <p:ext uri="{BB962C8B-B14F-4D97-AF65-F5344CB8AC3E}">
        <p14:creationId xmlns:p14="http://schemas.microsoft.com/office/powerpoint/2010/main" val="23902841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Portfolio 70%</a:t>
            </a:r>
            <a:endParaRPr lang="en-GB" dirty="0"/>
          </a:p>
        </p:txBody>
      </p:sp>
      <p:sp>
        <p:nvSpPr>
          <p:cNvPr id="4" name="Text Placeholder 3"/>
          <p:cNvSpPr>
            <a:spLocks noGrp="1"/>
          </p:cNvSpPr>
          <p:nvPr>
            <p:ph type="body" idx="1"/>
          </p:nvPr>
        </p:nvSpPr>
        <p:spPr/>
        <p:txBody>
          <a:bodyPr/>
          <a:lstStyle/>
          <a:p>
            <a:endParaRPr lang="en-GB"/>
          </a:p>
        </p:txBody>
      </p:sp>
    </p:spTree>
    <p:extLst>
      <p:ext uri="{BB962C8B-B14F-4D97-AF65-F5344CB8AC3E}">
        <p14:creationId xmlns:p14="http://schemas.microsoft.com/office/powerpoint/2010/main" val="2140118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1 DUE 26</a:t>
            </a:r>
            <a:r>
              <a:rPr lang="en-GB" baseline="30000" dirty="0" smtClean="0"/>
              <a:t>th</a:t>
            </a:r>
            <a:r>
              <a:rPr lang="en-GB" dirty="0" smtClean="0"/>
              <a:t> October</a:t>
            </a:r>
            <a:endParaRPr lang="en-GB" dirty="0"/>
          </a:p>
        </p:txBody>
      </p:sp>
      <p:sp>
        <p:nvSpPr>
          <p:cNvPr id="3" name="Content Placeholder 2"/>
          <p:cNvSpPr>
            <a:spLocks noGrp="1"/>
          </p:cNvSpPr>
          <p:nvPr>
            <p:ph idx="1"/>
          </p:nvPr>
        </p:nvSpPr>
        <p:spPr/>
        <p:txBody>
          <a:bodyPr>
            <a:normAutofit/>
          </a:bodyPr>
          <a:lstStyle/>
          <a:p>
            <a:r>
              <a:rPr lang="en-GB" dirty="0"/>
              <a:t>Part 1: Character biography (worth 20% of the portfolio)</a:t>
            </a:r>
          </a:p>
          <a:p>
            <a:r>
              <a:rPr lang="en-GB" dirty="0"/>
              <a:t>	You will be assigned a member of the court of Alexander as a character. You must write a 750 word biography of that person. You must reference both the ancient source material and the appropriate modern scholarship on the activities of your character. </a:t>
            </a:r>
          </a:p>
          <a:p>
            <a:pPr marL="0" indent="0">
              <a:buNone/>
            </a:pPr>
            <a:endParaRPr lang="en-GB" dirty="0"/>
          </a:p>
        </p:txBody>
      </p:sp>
    </p:spTree>
    <p:extLst>
      <p:ext uri="{BB962C8B-B14F-4D97-AF65-F5344CB8AC3E}">
        <p14:creationId xmlns:p14="http://schemas.microsoft.com/office/powerpoint/2010/main" val="36080241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 Dossier</a:t>
            </a:r>
            <a:endParaRPr lang="en-GB" dirty="0"/>
          </a:p>
        </p:txBody>
      </p:sp>
      <p:sp>
        <p:nvSpPr>
          <p:cNvPr id="3" name="Content Placeholder 2"/>
          <p:cNvSpPr>
            <a:spLocks noGrp="1"/>
          </p:cNvSpPr>
          <p:nvPr>
            <p:ph idx="1"/>
          </p:nvPr>
        </p:nvSpPr>
        <p:spPr/>
        <p:txBody>
          <a:bodyPr/>
          <a:lstStyle/>
          <a:p>
            <a:r>
              <a:rPr lang="en-GB" dirty="0" smtClean="0"/>
              <a:t>Who are you?</a:t>
            </a:r>
          </a:p>
          <a:p>
            <a:r>
              <a:rPr lang="en-GB" dirty="0" smtClean="0"/>
              <a:t>What is your family background?</a:t>
            </a:r>
          </a:p>
          <a:p>
            <a:r>
              <a:rPr lang="en-GB" dirty="0" smtClean="0"/>
              <a:t>What is your position in society?</a:t>
            </a:r>
          </a:p>
          <a:p>
            <a:r>
              <a:rPr lang="en-GB" dirty="0" smtClean="0"/>
              <a:t>What is your position at the court?</a:t>
            </a:r>
          </a:p>
          <a:p>
            <a:r>
              <a:rPr lang="en-GB" dirty="0" smtClean="0"/>
              <a:t>What is does this person plan to do? </a:t>
            </a:r>
          </a:p>
          <a:p>
            <a:endParaRPr lang="en-GB" dirty="0"/>
          </a:p>
        </p:txBody>
      </p:sp>
    </p:spTree>
    <p:extLst>
      <p:ext uri="{BB962C8B-B14F-4D97-AF65-F5344CB8AC3E}">
        <p14:creationId xmlns:p14="http://schemas.microsoft.com/office/powerpoint/2010/main" val="20055253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4373"/>
            <a:ext cx="10287000" cy="1293028"/>
          </a:xfrm>
        </p:spPr>
        <p:txBody>
          <a:bodyPr/>
          <a:lstStyle/>
          <a:p>
            <a:r>
              <a:rPr lang="en-GB" dirty="0" smtClean="0"/>
              <a:t>Character Journal: </a:t>
            </a:r>
            <a:r>
              <a:rPr lang="en-GB" b="1" dirty="0"/>
              <a:t>DUE </a:t>
            </a:r>
            <a:r>
              <a:rPr lang="en-GB" b="1" dirty="0" smtClean="0"/>
              <a:t>13</a:t>
            </a:r>
            <a:r>
              <a:rPr lang="en-GB" b="1" baseline="30000" dirty="0" smtClean="0"/>
              <a:t>th</a:t>
            </a:r>
            <a:r>
              <a:rPr lang="en-GB" b="1" dirty="0" smtClean="0"/>
              <a:t> November</a:t>
            </a:r>
            <a:endParaRPr lang="en-GB" dirty="0"/>
          </a:p>
        </p:txBody>
      </p:sp>
      <p:sp>
        <p:nvSpPr>
          <p:cNvPr id="5" name="Content Placeholder 4"/>
          <p:cNvSpPr>
            <a:spLocks noGrp="1"/>
          </p:cNvSpPr>
          <p:nvPr>
            <p:ph idx="1"/>
          </p:nvPr>
        </p:nvSpPr>
        <p:spPr/>
        <p:txBody>
          <a:bodyPr>
            <a:normAutofit fontScale="85000" lnSpcReduction="20000"/>
          </a:bodyPr>
          <a:lstStyle/>
          <a:p>
            <a:r>
              <a:rPr lang="en-GB" dirty="0"/>
              <a:t>worth 70% of the </a:t>
            </a:r>
            <a:r>
              <a:rPr lang="en-GB" dirty="0" smtClean="0"/>
              <a:t>portfolio</a:t>
            </a:r>
            <a:r>
              <a:rPr lang="en-GB" b="1" dirty="0" smtClean="0"/>
              <a:t> </a:t>
            </a:r>
            <a:endParaRPr lang="en-GB" dirty="0"/>
          </a:p>
          <a:p>
            <a:endParaRPr lang="en-GB" dirty="0"/>
          </a:p>
          <a:p>
            <a:pPr lvl="0"/>
            <a:r>
              <a:rPr lang="en-GB" sz="2400" dirty="0"/>
              <a:t>For each class, you must write a brief journal entry which outlines the plans of your character for that class. </a:t>
            </a:r>
            <a:endParaRPr lang="en-GB" sz="1600" dirty="0"/>
          </a:p>
          <a:p>
            <a:pPr lvl="0"/>
            <a:r>
              <a:rPr lang="en-GB" sz="2400" dirty="0"/>
              <a:t>This journal must be brought to each class in order for your actions to be approved before the start of that classes activities (in hard copy or electronic).</a:t>
            </a:r>
            <a:endParaRPr lang="en-GB" sz="1600" dirty="0"/>
          </a:p>
          <a:p>
            <a:pPr lvl="0"/>
            <a:r>
              <a:rPr lang="en-GB" sz="2400" dirty="0"/>
              <a:t>Your journal must include the motivations for your character’s planned actions for that class. </a:t>
            </a:r>
            <a:endParaRPr lang="en-GB" sz="1600" dirty="0"/>
          </a:p>
          <a:p>
            <a:pPr lvl="0"/>
            <a:r>
              <a:rPr lang="en-GB" sz="2400" dirty="0"/>
              <a:t>The motivations must be based on: </a:t>
            </a:r>
            <a:endParaRPr lang="en-GB" sz="1600" dirty="0"/>
          </a:p>
          <a:p>
            <a:pPr lvl="1"/>
            <a:r>
              <a:rPr lang="en-GB" dirty="0"/>
              <a:t>the historical source material for your character, </a:t>
            </a:r>
            <a:endParaRPr lang="en-GB" sz="1400" dirty="0"/>
          </a:p>
          <a:p>
            <a:pPr lvl="1"/>
            <a:r>
              <a:rPr lang="en-GB" dirty="0"/>
              <a:t>the activities of courtiers in the Hellenistic period, or</a:t>
            </a:r>
            <a:endParaRPr lang="en-GB" sz="1400" dirty="0"/>
          </a:p>
          <a:p>
            <a:pPr lvl="1"/>
            <a:r>
              <a:rPr lang="en-GB" dirty="0"/>
              <a:t>the scholarly literature on the types of actions taken at a royal court. </a:t>
            </a:r>
            <a:endParaRPr lang="en-GB" sz="1400" dirty="0"/>
          </a:p>
          <a:p>
            <a:pPr lvl="0"/>
            <a:r>
              <a:rPr lang="en-GB" sz="2400" dirty="0"/>
              <a:t>The collection of all of the entries must be submitted to </a:t>
            </a:r>
            <a:r>
              <a:rPr lang="en-GB" sz="2400" dirty="0" err="1"/>
              <a:t>Turnitin</a:t>
            </a:r>
            <a:r>
              <a:rPr lang="en-GB" sz="2400" dirty="0"/>
              <a:t> by the final deadline and this will be marked. </a:t>
            </a:r>
            <a:endParaRPr lang="en-GB" sz="1600" dirty="0"/>
          </a:p>
        </p:txBody>
      </p:sp>
    </p:spTree>
    <p:extLst>
      <p:ext uri="{BB962C8B-B14F-4D97-AF65-F5344CB8AC3E}">
        <p14:creationId xmlns:p14="http://schemas.microsoft.com/office/powerpoint/2010/main" val="9524562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Ideas for Journal</a:t>
            </a:r>
            <a:endParaRPr lang="en-GB" dirty="0"/>
          </a:p>
        </p:txBody>
      </p:sp>
      <p:sp>
        <p:nvSpPr>
          <p:cNvPr id="4" name="Content Placeholder 3"/>
          <p:cNvSpPr>
            <a:spLocks noGrp="1"/>
          </p:cNvSpPr>
          <p:nvPr>
            <p:ph idx="1"/>
          </p:nvPr>
        </p:nvSpPr>
        <p:spPr/>
        <p:txBody>
          <a:bodyPr/>
          <a:lstStyle/>
          <a:p>
            <a:pPr marL="0" indent="0">
              <a:buNone/>
            </a:pPr>
            <a:r>
              <a:rPr lang="en-GB" dirty="0" smtClean="0"/>
              <a:t>Some possible actions (not an exhaustive list)</a:t>
            </a:r>
          </a:p>
          <a:p>
            <a:r>
              <a:rPr lang="en-GB" dirty="0" smtClean="0"/>
              <a:t>Raise an army</a:t>
            </a:r>
          </a:p>
          <a:p>
            <a:r>
              <a:rPr lang="en-GB" dirty="0" smtClean="0"/>
              <a:t>Negotiate with other courtier(s)</a:t>
            </a:r>
          </a:p>
          <a:p>
            <a:r>
              <a:rPr lang="en-GB" dirty="0" smtClean="0"/>
              <a:t>Form an alliance</a:t>
            </a:r>
          </a:p>
          <a:p>
            <a:r>
              <a:rPr lang="en-GB" dirty="0" smtClean="0"/>
              <a:t>Negotiate a trade deal</a:t>
            </a:r>
          </a:p>
          <a:p>
            <a:r>
              <a:rPr lang="en-GB" dirty="0" smtClean="0"/>
              <a:t>Mint local coinage</a:t>
            </a:r>
          </a:p>
          <a:p>
            <a:r>
              <a:rPr lang="en-GB" dirty="0"/>
              <a:t>Kill another member of the </a:t>
            </a:r>
            <a:r>
              <a:rPr lang="en-GB" dirty="0" smtClean="0"/>
              <a:t>court</a:t>
            </a:r>
          </a:p>
          <a:p>
            <a:r>
              <a:rPr lang="en-GB" dirty="0"/>
              <a:t>Introduction of new cult</a:t>
            </a:r>
          </a:p>
          <a:p>
            <a:endParaRPr lang="en-GB" dirty="0"/>
          </a:p>
          <a:p>
            <a:endParaRPr lang="en-GB" dirty="0"/>
          </a:p>
        </p:txBody>
      </p:sp>
    </p:spTree>
    <p:extLst>
      <p:ext uri="{BB962C8B-B14F-4D97-AF65-F5344CB8AC3E}">
        <p14:creationId xmlns:p14="http://schemas.microsoft.com/office/powerpoint/2010/main" val="2309352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write the journal</a:t>
            </a:r>
            <a:endParaRPr lang="en-GB" dirty="0"/>
          </a:p>
        </p:txBody>
      </p:sp>
      <p:sp>
        <p:nvSpPr>
          <p:cNvPr id="3" name="Content Placeholder 2"/>
          <p:cNvSpPr>
            <a:spLocks noGrp="1"/>
          </p:cNvSpPr>
          <p:nvPr>
            <p:ph sz="half" idx="1"/>
          </p:nvPr>
        </p:nvSpPr>
        <p:spPr/>
        <p:txBody>
          <a:bodyPr/>
          <a:lstStyle/>
          <a:p>
            <a:pPr marL="0" indent="0">
              <a:buNone/>
            </a:pPr>
            <a:r>
              <a:rPr lang="en-GB" dirty="0" smtClean="0"/>
              <a:t>Proposed Action</a:t>
            </a:r>
          </a:p>
          <a:p>
            <a:pPr lvl="1"/>
            <a:r>
              <a:rPr lang="en-GB" dirty="0" smtClean="0"/>
              <a:t>What are you planning to do?</a:t>
            </a:r>
          </a:p>
          <a:p>
            <a:pPr lvl="1"/>
            <a:r>
              <a:rPr lang="en-GB" dirty="0" smtClean="0"/>
              <a:t>Why are you planning to do it? </a:t>
            </a:r>
          </a:p>
          <a:p>
            <a:pPr lvl="1"/>
            <a:r>
              <a:rPr lang="en-GB" dirty="0" smtClean="0"/>
              <a:t>How are you planning to do it?</a:t>
            </a:r>
          </a:p>
          <a:p>
            <a:pPr lvl="1"/>
            <a:r>
              <a:rPr lang="en-GB" dirty="0" smtClean="0"/>
              <a:t>What are the consequences if successful?</a:t>
            </a:r>
          </a:p>
          <a:p>
            <a:pPr lvl="1"/>
            <a:r>
              <a:rPr lang="en-GB" dirty="0" smtClean="0"/>
              <a:t>What are the consequences if you fail?</a:t>
            </a:r>
            <a:endParaRPr lang="en-GB" dirty="0"/>
          </a:p>
        </p:txBody>
      </p:sp>
      <p:sp>
        <p:nvSpPr>
          <p:cNvPr id="4" name="Content Placeholder 3"/>
          <p:cNvSpPr>
            <a:spLocks noGrp="1"/>
          </p:cNvSpPr>
          <p:nvPr>
            <p:ph sz="half" idx="2"/>
          </p:nvPr>
        </p:nvSpPr>
        <p:spPr/>
        <p:txBody>
          <a:bodyPr/>
          <a:lstStyle/>
          <a:p>
            <a:pPr marL="0" indent="0">
              <a:buNone/>
            </a:pPr>
            <a:r>
              <a:rPr lang="en-GB" dirty="0" smtClean="0"/>
              <a:t>Justification</a:t>
            </a:r>
          </a:p>
          <a:p>
            <a:pPr lvl="1"/>
            <a:r>
              <a:rPr lang="en-GB" dirty="0" smtClean="0"/>
              <a:t>What is the historical precedent for your proposed action?</a:t>
            </a:r>
          </a:p>
          <a:p>
            <a:pPr lvl="1"/>
            <a:r>
              <a:rPr lang="en-GB" dirty="0" smtClean="0"/>
              <a:t>What is the evidence for the precedent? – literary/epigraphic/</a:t>
            </a:r>
            <a:r>
              <a:rPr lang="en-GB" dirty="0" err="1" smtClean="0"/>
              <a:t>papyrological</a:t>
            </a:r>
            <a:endParaRPr lang="en-GB" dirty="0" smtClean="0"/>
          </a:p>
          <a:p>
            <a:pPr lvl="1"/>
            <a:endParaRPr lang="en-GB" dirty="0" smtClean="0"/>
          </a:p>
          <a:p>
            <a:endParaRPr lang="en-GB" dirty="0"/>
          </a:p>
        </p:txBody>
      </p:sp>
    </p:spTree>
    <p:extLst>
      <p:ext uri="{BB962C8B-B14F-4D97-AF65-F5344CB8AC3E}">
        <p14:creationId xmlns:p14="http://schemas.microsoft.com/office/powerpoint/2010/main" val="15014832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Discussion </a:t>
            </a:r>
            <a:r>
              <a:rPr lang="en-GB" dirty="0"/>
              <a:t>of Plans (500 words</a:t>
            </a:r>
            <a:r>
              <a:rPr lang="en-GB" dirty="0" smtClean="0"/>
              <a:t>): </a:t>
            </a:r>
            <a:r>
              <a:rPr lang="en-GB" dirty="0"/>
              <a:t>Due date: 16</a:t>
            </a:r>
            <a:r>
              <a:rPr lang="en-GB" baseline="30000" dirty="0"/>
              <a:t>th</a:t>
            </a:r>
            <a:r>
              <a:rPr lang="en-GB" dirty="0"/>
              <a:t> November 2018</a:t>
            </a:r>
          </a:p>
        </p:txBody>
      </p:sp>
      <p:sp>
        <p:nvSpPr>
          <p:cNvPr id="3" name="Content Placeholder 2"/>
          <p:cNvSpPr>
            <a:spLocks noGrp="1"/>
          </p:cNvSpPr>
          <p:nvPr>
            <p:ph idx="1"/>
          </p:nvPr>
        </p:nvSpPr>
        <p:spPr/>
        <p:txBody>
          <a:bodyPr/>
          <a:lstStyle/>
          <a:p>
            <a:r>
              <a:rPr lang="en-GB" dirty="0"/>
              <a:t>worth 10</a:t>
            </a:r>
            <a:r>
              <a:rPr lang="en-GB" baseline="30000" dirty="0"/>
              <a:t>% </a:t>
            </a:r>
            <a:r>
              <a:rPr lang="en-GB" dirty="0"/>
              <a:t>of the </a:t>
            </a:r>
            <a:r>
              <a:rPr lang="en-GB" dirty="0" smtClean="0"/>
              <a:t>portfolio</a:t>
            </a:r>
          </a:p>
          <a:p>
            <a:r>
              <a:rPr lang="en-GB" dirty="0"/>
              <a:t>You must submit a 500 word discussion of the failure/success of your plans and how this has influenced your interpretation of events after the death of Alexander. </a:t>
            </a:r>
          </a:p>
          <a:p>
            <a:endParaRPr lang="en-GB" dirty="0"/>
          </a:p>
        </p:txBody>
      </p:sp>
    </p:spTree>
    <p:extLst>
      <p:ext uri="{BB962C8B-B14F-4D97-AF65-F5344CB8AC3E}">
        <p14:creationId xmlns:p14="http://schemas.microsoft.com/office/powerpoint/2010/main" val="3032302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Resource Wiki 30%</a:t>
            </a:r>
            <a:endParaRPr lang="en-GB" dirty="0"/>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20417814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 Wiki: 30% of Module</a:t>
            </a:r>
            <a:br>
              <a:rPr lang="en-GB" dirty="0" smtClean="0"/>
            </a:br>
            <a:r>
              <a:rPr lang="en-GB" dirty="0" smtClean="0"/>
              <a:t>Due 16</a:t>
            </a:r>
            <a:r>
              <a:rPr lang="en-GB" baseline="30000" dirty="0" smtClean="0"/>
              <a:t>th</a:t>
            </a:r>
            <a:r>
              <a:rPr lang="en-GB" dirty="0" smtClean="0"/>
              <a:t> November</a:t>
            </a:r>
            <a:endParaRPr lang="en-GB" dirty="0"/>
          </a:p>
        </p:txBody>
      </p:sp>
      <p:sp>
        <p:nvSpPr>
          <p:cNvPr id="3" name="Content Placeholder 2"/>
          <p:cNvSpPr>
            <a:spLocks noGrp="1"/>
          </p:cNvSpPr>
          <p:nvPr>
            <p:ph idx="1"/>
          </p:nvPr>
        </p:nvSpPr>
        <p:spPr/>
        <p:txBody>
          <a:bodyPr>
            <a:normAutofit fontScale="92500" lnSpcReduction="10000"/>
          </a:bodyPr>
          <a:lstStyle/>
          <a:p>
            <a:r>
              <a:rPr lang="en-GB" dirty="0"/>
              <a:t>For the Group Resource wiki, as a group you need to define what resources you as a group control. This needs to include an analysis of the financial resources for your group</a:t>
            </a:r>
            <a:r>
              <a:rPr lang="en-GB" dirty="0" smtClean="0"/>
              <a:t>,, </a:t>
            </a:r>
            <a:r>
              <a:rPr lang="en-GB" dirty="0"/>
              <a:t>the resources of that territory (including types of crop, potential crop production, population, available man power, other finite resources, trade routes, etc.). As we go through the class, you as members of the group will use these resources, you will be required to update you wiki to show how resources are used and deployed. </a:t>
            </a:r>
          </a:p>
          <a:p>
            <a:endParaRPr lang="en-GB" dirty="0"/>
          </a:p>
          <a:p>
            <a:r>
              <a:rPr lang="en-GB" dirty="0"/>
              <a:t>As a group, you will also need to keep notes as to how the contributions to the wiki were divided amongst the group. </a:t>
            </a:r>
          </a:p>
          <a:p>
            <a:endParaRPr lang="en-GB" dirty="0"/>
          </a:p>
          <a:p>
            <a:r>
              <a:rPr lang="en-GB" dirty="0"/>
              <a:t>You will need to use the wiki created for you on Moodle, and not submit on </a:t>
            </a:r>
            <a:r>
              <a:rPr lang="en-GB" dirty="0" err="1"/>
              <a:t>Turnitin</a:t>
            </a:r>
            <a:r>
              <a:rPr lang="en-GB" dirty="0"/>
              <a:t>. You will receive individual feedback on the wikis through </a:t>
            </a:r>
            <a:r>
              <a:rPr lang="en-GB" dirty="0" err="1"/>
              <a:t>Turnitin</a:t>
            </a:r>
            <a:r>
              <a:rPr lang="en-GB" dirty="0"/>
              <a:t>. </a:t>
            </a:r>
          </a:p>
          <a:p>
            <a:endParaRPr lang="en-GB" dirty="0"/>
          </a:p>
        </p:txBody>
      </p:sp>
    </p:spTree>
    <p:extLst>
      <p:ext uri="{BB962C8B-B14F-4D97-AF65-F5344CB8AC3E}">
        <p14:creationId xmlns:p14="http://schemas.microsoft.com/office/powerpoint/2010/main" val="15527118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Death</a:t>
            </a:r>
            <a:endParaRPr lang="en-GB" dirty="0"/>
          </a:p>
        </p:txBody>
      </p:sp>
      <p:sp>
        <p:nvSpPr>
          <p:cNvPr id="3" name="Content Placeholder 2"/>
          <p:cNvSpPr>
            <a:spLocks noGrp="1"/>
          </p:cNvSpPr>
          <p:nvPr>
            <p:ph idx="1"/>
          </p:nvPr>
        </p:nvSpPr>
        <p:spPr/>
        <p:txBody>
          <a:bodyPr/>
          <a:lstStyle/>
          <a:p>
            <a:r>
              <a:rPr lang="en-GB" dirty="0" smtClean="0"/>
              <a:t>There is a possibility that your character might die</a:t>
            </a:r>
          </a:p>
          <a:p>
            <a:r>
              <a:rPr lang="en-GB" dirty="0" smtClean="0"/>
              <a:t>You may not avenge your death</a:t>
            </a:r>
          </a:p>
          <a:p>
            <a:r>
              <a:rPr lang="en-GB" dirty="0" smtClean="0"/>
              <a:t>You will be resurrected as a low ranking mercenary. You will not be able to take part for that hour. After that you may be hired by another group. You must also include in journal why and how you were killed. </a:t>
            </a:r>
            <a:endParaRPr lang="en-GB" dirty="0"/>
          </a:p>
        </p:txBody>
      </p:sp>
    </p:spTree>
    <p:extLst>
      <p:ext uri="{BB962C8B-B14F-4D97-AF65-F5344CB8AC3E}">
        <p14:creationId xmlns:p14="http://schemas.microsoft.com/office/powerpoint/2010/main" val="24898447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Questions to investigate</a:t>
            </a:r>
            <a:endParaRPr lang="en-US"/>
          </a:p>
        </p:txBody>
      </p:sp>
      <p:sp>
        <p:nvSpPr>
          <p:cNvPr id="3" name="Content Placeholder 2"/>
          <p:cNvSpPr>
            <a:spLocks noGrp="1"/>
          </p:cNvSpPr>
          <p:nvPr>
            <p:ph idx="1"/>
          </p:nvPr>
        </p:nvSpPr>
        <p:spPr>
          <a:xfrm>
            <a:off x="801777" y="2057401"/>
            <a:ext cx="10820400" cy="4024125"/>
          </a:xfrm>
        </p:spPr>
        <p:txBody>
          <a:bodyPr/>
          <a:lstStyle/>
          <a:p>
            <a:r>
              <a:rPr lang="en-GB" dirty="0"/>
              <a:t>'How do hereditary monarchies of the patrimonial type reproduce themselves from one ruler to the next, often over a period of centuries? (</a:t>
            </a:r>
            <a:r>
              <a:rPr lang="en-GB" dirty="0" err="1"/>
              <a:t>Spawforth</a:t>
            </a:r>
            <a:r>
              <a:rPr lang="en-GB" dirty="0"/>
              <a:t> 2007, 5 after Elias 1983)</a:t>
            </a:r>
          </a:p>
          <a:p>
            <a:r>
              <a:rPr lang="en-GB" dirty="0"/>
              <a:t>Social interchange and negotiation</a:t>
            </a:r>
          </a:p>
          <a:p>
            <a:r>
              <a:rPr lang="en-GB" dirty="0"/>
              <a:t>Cultural markers – </a:t>
            </a:r>
            <a:r>
              <a:rPr lang="en-GB" dirty="0" smtClean="0"/>
              <a:t>conspicuous </a:t>
            </a:r>
            <a:r>
              <a:rPr lang="en-GB" dirty="0"/>
              <a:t>consumption, </a:t>
            </a:r>
            <a:r>
              <a:rPr lang="en-GB" dirty="0" err="1"/>
              <a:t>euregetism</a:t>
            </a:r>
            <a:r>
              <a:rPr lang="en-GB" dirty="0"/>
              <a:t>, etc. </a:t>
            </a:r>
          </a:p>
          <a:p>
            <a:endParaRPr lang="en-GB" dirty="0"/>
          </a:p>
        </p:txBody>
      </p:sp>
    </p:spTree>
    <p:extLst>
      <p:ext uri="{BB962C8B-B14F-4D97-AF65-F5344CB8AC3E}">
        <p14:creationId xmlns:p14="http://schemas.microsoft.com/office/powerpoint/2010/main" val="19011624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More questions</a:t>
            </a:r>
            <a:endParaRPr lang="en-US"/>
          </a:p>
        </p:txBody>
      </p:sp>
      <p:sp>
        <p:nvSpPr>
          <p:cNvPr id="3" name="Content Placeholder 2"/>
          <p:cNvSpPr>
            <a:spLocks noGrp="1"/>
          </p:cNvSpPr>
          <p:nvPr>
            <p:ph idx="1"/>
          </p:nvPr>
        </p:nvSpPr>
        <p:spPr/>
        <p:txBody>
          <a:bodyPr/>
          <a:lstStyle/>
          <a:p>
            <a:r>
              <a:rPr lang="en-GB" dirty="0"/>
              <a:t>Who belongs to a court? </a:t>
            </a:r>
          </a:p>
          <a:p>
            <a:r>
              <a:rPr lang="en-GB" dirty="0"/>
              <a:t>How does membership break down into different status groups?</a:t>
            </a:r>
          </a:p>
          <a:p>
            <a:r>
              <a:rPr lang="en-GB" dirty="0"/>
              <a:t>What structures of communication characterise the court? </a:t>
            </a:r>
          </a:p>
          <a:p>
            <a:r>
              <a:rPr lang="en-GB" dirty="0"/>
              <a:t>'Does the court display "stateliness", in the sense of clearly amounting to an institution in its own right, acquiring organisational complexity, or coming to function of its own volition, or influencing social attitudes, or generating an autonomous "court society"? (</a:t>
            </a:r>
            <a:r>
              <a:rPr lang="en-GB" dirty="0" err="1"/>
              <a:t>Spawforth</a:t>
            </a:r>
            <a:r>
              <a:rPr lang="en-GB" dirty="0"/>
              <a:t> 2007, 8)</a:t>
            </a:r>
          </a:p>
          <a:p>
            <a:endParaRPr lang="en-US" dirty="0"/>
          </a:p>
        </p:txBody>
      </p:sp>
    </p:spTree>
    <p:extLst>
      <p:ext uri="{BB962C8B-B14F-4D97-AF65-F5344CB8AC3E}">
        <p14:creationId xmlns:p14="http://schemas.microsoft.com/office/powerpoint/2010/main" val="20655308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Tree>
    <p:extLst>
      <p:ext uri="{BB962C8B-B14F-4D97-AF65-F5344CB8AC3E}">
        <p14:creationId xmlns:p14="http://schemas.microsoft.com/office/powerpoint/2010/main" val="99481083"/>
      </p:ext>
    </p:extLst>
  </p:cSld>
  <p:clrMapOvr>
    <a:masterClrMapping/>
  </p:clrMapOvr>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VaporTrail_16x9</Template>
  <TotalTime>1581</TotalTime>
  <Words>1194</Words>
  <Application>Microsoft Office PowerPoint</Application>
  <PresentationFormat>Widescreen</PresentationFormat>
  <Paragraphs>224</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Century Gothic</vt:lpstr>
      <vt:lpstr>Calibri</vt:lpstr>
      <vt:lpstr>Vapor Trail</vt:lpstr>
      <vt:lpstr>Game of Diadems</vt:lpstr>
      <vt:lpstr>ATTENDANCE</vt:lpstr>
      <vt:lpstr>How this module will work</vt:lpstr>
      <vt:lpstr>Court Structure</vt:lpstr>
      <vt:lpstr>Level 5 Roles</vt:lpstr>
      <vt:lpstr>Level 5 Roles</vt:lpstr>
      <vt:lpstr>Regions and Resource Model</vt:lpstr>
      <vt:lpstr>What the structure of Class will be</vt:lpstr>
      <vt:lpstr>What the structure of Class will be</vt:lpstr>
      <vt:lpstr>Portfolio 70%</vt:lpstr>
      <vt:lpstr>Assessment 1 DUE 26th October</vt:lpstr>
      <vt:lpstr>Character Dossier</vt:lpstr>
      <vt:lpstr>Character Journal: DUE 13th November</vt:lpstr>
      <vt:lpstr>Ideas for Journal</vt:lpstr>
      <vt:lpstr>How to write the journal</vt:lpstr>
      <vt:lpstr>Discussion of Plans (500 words): Due date: 16th November 2018</vt:lpstr>
      <vt:lpstr>Resource Wiki 30%</vt:lpstr>
      <vt:lpstr>Resource Wiki: 30% of Module Due 16th November</vt:lpstr>
      <vt:lpstr>Death</vt:lpstr>
      <vt:lpstr>Questions to investigate</vt:lpstr>
      <vt:lpstr>More questions</vt:lpstr>
      <vt:lpstr>Break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Kyle Erickson</dc:creator>
  <cp:lastModifiedBy>Kyle Erickson</cp:lastModifiedBy>
  <cp:revision>82</cp:revision>
  <dcterms:created xsi:type="dcterms:W3CDTF">2015-09-15T19:26:11Z</dcterms:created>
  <dcterms:modified xsi:type="dcterms:W3CDTF">2018-10-22T11:35:36Z</dcterms:modified>
</cp:coreProperties>
</file>