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handoutMasterIdLst>
    <p:handoutMasterId r:id="rId45"/>
  </p:handoutMasterIdLst>
  <p:sldIdLst>
    <p:sldId id="256" r:id="rId5"/>
    <p:sldId id="310" r:id="rId6"/>
    <p:sldId id="321" r:id="rId7"/>
    <p:sldId id="291" r:id="rId8"/>
    <p:sldId id="293" r:id="rId9"/>
    <p:sldId id="323" r:id="rId10"/>
    <p:sldId id="324" r:id="rId11"/>
    <p:sldId id="325" r:id="rId12"/>
    <p:sldId id="326" r:id="rId13"/>
    <p:sldId id="266" r:id="rId14"/>
    <p:sldId id="268" r:id="rId15"/>
    <p:sldId id="269" r:id="rId16"/>
    <p:sldId id="270" r:id="rId17"/>
    <p:sldId id="327" r:id="rId18"/>
    <p:sldId id="272" r:id="rId19"/>
    <p:sldId id="273" r:id="rId20"/>
    <p:sldId id="306" r:id="rId21"/>
    <p:sldId id="275" r:id="rId22"/>
    <p:sldId id="328" r:id="rId23"/>
    <p:sldId id="276" r:id="rId24"/>
    <p:sldId id="295" r:id="rId25"/>
    <p:sldId id="329" r:id="rId26"/>
    <p:sldId id="330" r:id="rId27"/>
    <p:sldId id="331" r:id="rId28"/>
    <p:sldId id="278" r:id="rId29"/>
    <p:sldId id="297" r:id="rId30"/>
    <p:sldId id="298" r:id="rId31"/>
    <p:sldId id="299" r:id="rId32"/>
    <p:sldId id="300" r:id="rId33"/>
    <p:sldId id="301" r:id="rId34"/>
    <p:sldId id="302" r:id="rId35"/>
    <p:sldId id="307" r:id="rId36"/>
    <p:sldId id="322" r:id="rId37"/>
    <p:sldId id="308" r:id="rId38"/>
    <p:sldId id="319" r:id="rId39"/>
    <p:sldId id="320" r:id="rId40"/>
    <p:sldId id="283" r:id="rId41"/>
    <p:sldId id="309" r:id="rId42"/>
    <p:sldId id="30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594"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7E6DB-B46D-466D-89A5-D23162EFD1A4}" type="doc">
      <dgm:prSet loTypeId="urn:microsoft.com/office/officeart/2005/8/layout/vList6" loCatId="list" qsTypeId="urn:microsoft.com/office/officeart/2005/8/quickstyle/simple1#1" qsCatId="simple" csTypeId="urn:microsoft.com/office/officeart/2005/8/colors/accent1_2#1" csCatId="accent1" phldr="1"/>
      <dgm:spPr/>
      <dgm:t>
        <a:bodyPr/>
        <a:lstStyle/>
        <a:p>
          <a:endParaRPr lang="en-US"/>
        </a:p>
      </dgm:t>
    </dgm:pt>
    <dgm:pt modelId="{01C4F79E-81E2-4699-8901-BB832AFA94DA}">
      <dgm:prSet phldrT="[Text]" custT="1"/>
      <dgm:spPr/>
      <dgm:t>
        <a:bodyPr/>
        <a:lstStyle/>
        <a:p>
          <a:r>
            <a:rPr lang="en-US" sz="3600" dirty="0"/>
            <a:t>Cultural Sensitivity or</a:t>
          </a:r>
        </a:p>
        <a:p>
          <a:r>
            <a:rPr lang="en-US" sz="3600" dirty="0"/>
            <a:t>Cultural Empathy?</a:t>
          </a:r>
        </a:p>
      </dgm:t>
    </dgm:pt>
    <dgm:pt modelId="{C5D75A98-2881-4810-B578-599EA4012FB9}" type="parTrans" cxnId="{5834414B-DB8D-4AFB-A83F-24B46AA90E4A}">
      <dgm:prSet/>
      <dgm:spPr/>
      <dgm:t>
        <a:bodyPr/>
        <a:lstStyle/>
        <a:p>
          <a:endParaRPr lang="en-US"/>
        </a:p>
      </dgm:t>
    </dgm:pt>
    <dgm:pt modelId="{19EB17BD-3B35-4511-8A64-95317C5DE903}" type="sibTrans" cxnId="{5834414B-DB8D-4AFB-A83F-24B46AA90E4A}">
      <dgm:prSet/>
      <dgm:spPr/>
      <dgm:t>
        <a:bodyPr/>
        <a:lstStyle/>
        <a:p>
          <a:endParaRPr lang="en-US"/>
        </a:p>
      </dgm:t>
    </dgm:pt>
    <dgm:pt modelId="{FD9FE979-F4DE-4E6B-9389-A292EB10B2AF}">
      <dgm:prSet phldrT="[Text]" custT="1"/>
      <dgm:spPr/>
      <dgm:t>
        <a:bodyPr/>
        <a:lstStyle/>
        <a:p>
          <a:r>
            <a:rPr lang="en-US" sz="2800" dirty="0"/>
            <a:t>An awareness of and an honest caring about another individual’s culture.</a:t>
          </a:r>
        </a:p>
      </dgm:t>
    </dgm:pt>
    <dgm:pt modelId="{AC94FFAB-81EF-43FD-AD34-95F78407DE54}" type="parTrans" cxnId="{5E08BEBD-49BB-44A0-8A61-DFE3CB11D6D6}">
      <dgm:prSet/>
      <dgm:spPr/>
      <dgm:t>
        <a:bodyPr/>
        <a:lstStyle/>
        <a:p>
          <a:endParaRPr lang="en-US"/>
        </a:p>
      </dgm:t>
    </dgm:pt>
    <dgm:pt modelId="{E4931771-9713-4CF6-9CC8-256C919E977D}" type="sibTrans" cxnId="{5E08BEBD-49BB-44A0-8A61-DFE3CB11D6D6}">
      <dgm:prSet/>
      <dgm:spPr/>
      <dgm:t>
        <a:bodyPr/>
        <a:lstStyle/>
        <a:p>
          <a:endParaRPr lang="en-US"/>
        </a:p>
      </dgm:t>
    </dgm:pt>
    <dgm:pt modelId="{2C8BA83E-3B85-4CC6-8827-DF6D3B401907}">
      <dgm:prSet phldrT="[Text]" phldr="1" custT="1"/>
      <dgm:spPr/>
      <dgm:t>
        <a:bodyPr/>
        <a:lstStyle/>
        <a:p>
          <a:endParaRPr lang="en-US" sz="800" dirty="0"/>
        </a:p>
      </dgm:t>
    </dgm:pt>
    <dgm:pt modelId="{D224937D-BF92-43A5-A8FF-4BAE1F2639CC}" type="parTrans" cxnId="{6AE4C2DA-E814-4631-B7D2-783F2F30C101}">
      <dgm:prSet/>
      <dgm:spPr/>
      <dgm:t>
        <a:bodyPr/>
        <a:lstStyle/>
        <a:p>
          <a:endParaRPr lang="en-US"/>
        </a:p>
      </dgm:t>
    </dgm:pt>
    <dgm:pt modelId="{F6CDD501-8796-45E2-95FE-7113A7F0A0C0}" type="sibTrans" cxnId="{6AE4C2DA-E814-4631-B7D2-783F2F30C101}">
      <dgm:prSet/>
      <dgm:spPr/>
      <dgm:t>
        <a:bodyPr/>
        <a:lstStyle/>
        <a:p>
          <a:endParaRPr lang="en-US"/>
        </a:p>
      </dgm:t>
    </dgm:pt>
    <dgm:pt modelId="{06B20899-A77E-40BE-8A16-E9D50E811287}">
      <dgm:prSet phldrT="[Text]" custT="1"/>
      <dgm:spPr/>
      <dgm:t>
        <a:bodyPr/>
        <a:lstStyle/>
        <a:p>
          <a:r>
            <a:rPr lang="en-US" sz="2800" dirty="0"/>
            <a:t>Lack of it can create conflict and management failures especially in IBC</a:t>
          </a:r>
        </a:p>
      </dgm:t>
    </dgm:pt>
    <dgm:pt modelId="{998E7004-ADCF-4DFB-8FE7-FFE399267A50}" type="parTrans" cxnId="{AB1D6288-9E91-447B-B28A-99BFFD720777}">
      <dgm:prSet/>
      <dgm:spPr/>
      <dgm:t>
        <a:bodyPr/>
        <a:lstStyle/>
        <a:p>
          <a:endParaRPr lang="en-GB"/>
        </a:p>
      </dgm:t>
    </dgm:pt>
    <dgm:pt modelId="{0E14125D-E045-4BB2-B15F-CC7B0C65F353}" type="sibTrans" cxnId="{AB1D6288-9E91-447B-B28A-99BFFD720777}">
      <dgm:prSet/>
      <dgm:spPr/>
      <dgm:t>
        <a:bodyPr/>
        <a:lstStyle/>
        <a:p>
          <a:endParaRPr lang="en-GB"/>
        </a:p>
      </dgm:t>
    </dgm:pt>
    <dgm:pt modelId="{A79D2AD8-D572-47A8-A14F-897EBE94050C}" type="pres">
      <dgm:prSet presAssocID="{EB87E6DB-B46D-466D-89A5-D23162EFD1A4}" presName="Name0" presStyleCnt="0">
        <dgm:presLayoutVars>
          <dgm:dir/>
          <dgm:animLvl val="lvl"/>
          <dgm:resizeHandles/>
        </dgm:presLayoutVars>
      </dgm:prSet>
      <dgm:spPr/>
    </dgm:pt>
    <dgm:pt modelId="{8C96C4D2-5EB8-4C28-895A-00EDF9E437CD}" type="pres">
      <dgm:prSet presAssocID="{01C4F79E-81E2-4699-8901-BB832AFA94DA}" presName="linNode" presStyleCnt="0"/>
      <dgm:spPr/>
    </dgm:pt>
    <dgm:pt modelId="{76670983-FF71-4219-A231-8B91E1065C87}" type="pres">
      <dgm:prSet presAssocID="{01C4F79E-81E2-4699-8901-BB832AFA94DA}" presName="parentShp" presStyleLbl="node1" presStyleIdx="0" presStyleCnt="1" custScaleX="71832" custLinFactNeighborX="-44444" custLinFactNeighborY="-4034">
        <dgm:presLayoutVars>
          <dgm:bulletEnabled val="1"/>
        </dgm:presLayoutVars>
      </dgm:prSet>
      <dgm:spPr/>
    </dgm:pt>
    <dgm:pt modelId="{7F373651-2CA1-4EEE-9DBA-610E5FEFE7C1}" type="pres">
      <dgm:prSet presAssocID="{01C4F79E-81E2-4699-8901-BB832AFA94DA}" presName="childShp" presStyleLbl="bgAccFollowNode1" presStyleIdx="0" presStyleCnt="1" custScaleX="114568">
        <dgm:presLayoutVars>
          <dgm:bulletEnabled val="1"/>
        </dgm:presLayoutVars>
      </dgm:prSet>
      <dgm:spPr/>
    </dgm:pt>
  </dgm:ptLst>
  <dgm:cxnLst>
    <dgm:cxn modelId="{CF099D05-6FB7-4B6E-92CF-B6AF7632655A}" type="presOf" srcId="{FD9FE979-F4DE-4E6B-9389-A292EB10B2AF}" destId="{7F373651-2CA1-4EEE-9DBA-610E5FEFE7C1}" srcOrd="0" destOrd="0" presId="urn:microsoft.com/office/officeart/2005/8/layout/vList6"/>
    <dgm:cxn modelId="{8EC52320-8EB6-4CA5-945B-0D97B0FAA9B7}" type="presOf" srcId="{EB87E6DB-B46D-466D-89A5-D23162EFD1A4}" destId="{A79D2AD8-D572-47A8-A14F-897EBE94050C}" srcOrd="0" destOrd="0" presId="urn:microsoft.com/office/officeart/2005/8/layout/vList6"/>
    <dgm:cxn modelId="{D7611C60-A9C6-4B66-BC62-0E5EFC1621F9}" type="presOf" srcId="{2C8BA83E-3B85-4CC6-8827-DF6D3B401907}" destId="{7F373651-2CA1-4EEE-9DBA-610E5FEFE7C1}" srcOrd="0" destOrd="2" presId="urn:microsoft.com/office/officeart/2005/8/layout/vList6"/>
    <dgm:cxn modelId="{5834414B-DB8D-4AFB-A83F-24B46AA90E4A}" srcId="{EB87E6DB-B46D-466D-89A5-D23162EFD1A4}" destId="{01C4F79E-81E2-4699-8901-BB832AFA94DA}" srcOrd="0" destOrd="0" parTransId="{C5D75A98-2881-4810-B578-599EA4012FB9}" sibTransId="{19EB17BD-3B35-4511-8A64-95317C5DE903}"/>
    <dgm:cxn modelId="{AB1D6288-9E91-447B-B28A-99BFFD720777}" srcId="{01C4F79E-81E2-4699-8901-BB832AFA94DA}" destId="{06B20899-A77E-40BE-8A16-E9D50E811287}" srcOrd="1" destOrd="0" parTransId="{998E7004-ADCF-4DFB-8FE7-FFE399267A50}" sibTransId="{0E14125D-E045-4BB2-B15F-CC7B0C65F353}"/>
    <dgm:cxn modelId="{1E38F38E-531F-4728-9870-7249E246E273}" type="presOf" srcId="{01C4F79E-81E2-4699-8901-BB832AFA94DA}" destId="{76670983-FF71-4219-A231-8B91E1065C87}" srcOrd="0" destOrd="0" presId="urn:microsoft.com/office/officeart/2005/8/layout/vList6"/>
    <dgm:cxn modelId="{5E08BEBD-49BB-44A0-8A61-DFE3CB11D6D6}" srcId="{01C4F79E-81E2-4699-8901-BB832AFA94DA}" destId="{FD9FE979-F4DE-4E6B-9389-A292EB10B2AF}" srcOrd="0" destOrd="0" parTransId="{AC94FFAB-81EF-43FD-AD34-95F78407DE54}" sibTransId="{E4931771-9713-4CF6-9CC8-256C919E977D}"/>
    <dgm:cxn modelId="{6AD22AC6-6BFB-47E9-82FA-1A2C8055F732}" type="presOf" srcId="{06B20899-A77E-40BE-8A16-E9D50E811287}" destId="{7F373651-2CA1-4EEE-9DBA-610E5FEFE7C1}" srcOrd="0" destOrd="1" presId="urn:microsoft.com/office/officeart/2005/8/layout/vList6"/>
    <dgm:cxn modelId="{6AE4C2DA-E814-4631-B7D2-783F2F30C101}" srcId="{01C4F79E-81E2-4699-8901-BB832AFA94DA}" destId="{2C8BA83E-3B85-4CC6-8827-DF6D3B401907}" srcOrd="2" destOrd="0" parTransId="{D224937D-BF92-43A5-A8FF-4BAE1F2639CC}" sibTransId="{F6CDD501-8796-45E2-95FE-7113A7F0A0C0}"/>
    <dgm:cxn modelId="{D29B0A8C-C8C0-4B21-8BFD-2A32C95D9B60}" type="presParOf" srcId="{A79D2AD8-D572-47A8-A14F-897EBE94050C}" destId="{8C96C4D2-5EB8-4C28-895A-00EDF9E437CD}" srcOrd="0" destOrd="0" presId="urn:microsoft.com/office/officeart/2005/8/layout/vList6"/>
    <dgm:cxn modelId="{26AF56AA-7039-44C8-A255-B4F24E2FD9AB}" type="presParOf" srcId="{8C96C4D2-5EB8-4C28-895A-00EDF9E437CD}" destId="{76670983-FF71-4219-A231-8B91E1065C87}" srcOrd="0" destOrd="0" presId="urn:microsoft.com/office/officeart/2005/8/layout/vList6"/>
    <dgm:cxn modelId="{B5769DB1-E73B-47F1-BB95-034B68B47EF4}" type="presParOf" srcId="{8C96C4D2-5EB8-4C28-895A-00EDF9E437CD}" destId="{7F373651-2CA1-4EEE-9DBA-610E5FEFE7C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CAD4B5-99A7-4590-AEB1-950F39C4637A}" type="doc">
      <dgm:prSet loTypeId="urn:microsoft.com/office/officeart/2005/8/layout/cycle2" loCatId="cycle" qsTypeId="urn:microsoft.com/office/officeart/2005/8/quickstyle/simple1#2" qsCatId="simple" csTypeId="urn:microsoft.com/office/officeart/2005/8/colors/accent1_2#2" csCatId="accent1"/>
      <dgm:spPr/>
      <dgm:t>
        <a:bodyPr/>
        <a:lstStyle/>
        <a:p>
          <a:endParaRPr lang="en-US"/>
        </a:p>
      </dgm:t>
    </dgm:pt>
    <dgm:pt modelId="{6AA60563-7B48-460A-8346-F4B461E5DA81}">
      <dgm:prSet/>
      <dgm:spPr/>
      <dgm:t>
        <a:bodyPr/>
        <a:lstStyle/>
        <a:p>
          <a:pPr rtl="0"/>
          <a:r>
            <a:rPr lang="en-US" b="1" dirty="0"/>
            <a:t>Kinship</a:t>
          </a:r>
          <a:endParaRPr lang="en-US" dirty="0"/>
        </a:p>
      </dgm:t>
    </dgm:pt>
    <dgm:pt modelId="{2C11EFA8-60B2-47C6-8617-37C3FB3FE3A3}" type="parTrans" cxnId="{87E0D462-7544-484D-9AD3-5636DDDBA4A1}">
      <dgm:prSet/>
      <dgm:spPr/>
      <dgm:t>
        <a:bodyPr/>
        <a:lstStyle/>
        <a:p>
          <a:endParaRPr lang="en-US"/>
        </a:p>
      </dgm:t>
    </dgm:pt>
    <dgm:pt modelId="{68935D04-48AE-48EB-BE42-7A1FE110C01C}" type="sibTrans" cxnId="{87E0D462-7544-484D-9AD3-5636DDDBA4A1}">
      <dgm:prSet/>
      <dgm:spPr/>
      <dgm:t>
        <a:bodyPr/>
        <a:lstStyle/>
        <a:p>
          <a:endParaRPr lang="en-US" dirty="0"/>
        </a:p>
      </dgm:t>
    </dgm:pt>
    <dgm:pt modelId="{23E6C9B4-8306-4DB3-8C45-C591F164A102}">
      <dgm:prSet/>
      <dgm:spPr/>
      <dgm:t>
        <a:bodyPr/>
        <a:lstStyle/>
        <a:p>
          <a:pPr rtl="0"/>
          <a:r>
            <a:rPr lang="en-US" b="1" dirty="0"/>
            <a:t>Education System</a:t>
          </a:r>
          <a:endParaRPr lang="en-US" dirty="0"/>
        </a:p>
      </dgm:t>
    </dgm:pt>
    <dgm:pt modelId="{46FE20E5-3889-46EE-A1C8-5172E1FE9764}" type="parTrans" cxnId="{BA281906-05D8-4778-87F5-075E685CB4AB}">
      <dgm:prSet/>
      <dgm:spPr/>
      <dgm:t>
        <a:bodyPr/>
        <a:lstStyle/>
        <a:p>
          <a:endParaRPr lang="en-US"/>
        </a:p>
      </dgm:t>
    </dgm:pt>
    <dgm:pt modelId="{6B003566-4E01-4F91-8FF4-DA35EF50F785}" type="sibTrans" cxnId="{BA281906-05D8-4778-87F5-075E685CB4AB}">
      <dgm:prSet/>
      <dgm:spPr/>
      <dgm:t>
        <a:bodyPr/>
        <a:lstStyle/>
        <a:p>
          <a:endParaRPr lang="en-US" dirty="0"/>
        </a:p>
      </dgm:t>
    </dgm:pt>
    <dgm:pt modelId="{49072283-3B1A-467D-8522-4F86030B24AB}">
      <dgm:prSet/>
      <dgm:spPr/>
      <dgm:t>
        <a:bodyPr/>
        <a:lstStyle/>
        <a:p>
          <a:pPr rtl="0"/>
          <a:r>
            <a:rPr lang="en-US" b="1" dirty="0"/>
            <a:t>Economic System</a:t>
          </a:r>
          <a:endParaRPr lang="en-US" dirty="0"/>
        </a:p>
      </dgm:t>
    </dgm:pt>
    <dgm:pt modelId="{BBE503C3-35F7-4C85-B093-9C216A10D291}" type="parTrans" cxnId="{86CB94CF-2EE6-4B5F-9617-863939BFA2A1}">
      <dgm:prSet/>
      <dgm:spPr/>
      <dgm:t>
        <a:bodyPr/>
        <a:lstStyle/>
        <a:p>
          <a:endParaRPr lang="en-US"/>
        </a:p>
      </dgm:t>
    </dgm:pt>
    <dgm:pt modelId="{AB3152C6-AFC7-4322-83F2-D6D86259FB51}" type="sibTrans" cxnId="{86CB94CF-2EE6-4B5F-9617-863939BFA2A1}">
      <dgm:prSet/>
      <dgm:spPr/>
      <dgm:t>
        <a:bodyPr/>
        <a:lstStyle/>
        <a:p>
          <a:endParaRPr lang="en-US" dirty="0"/>
        </a:p>
      </dgm:t>
    </dgm:pt>
    <dgm:pt modelId="{E6B22AF8-110B-4229-B9DA-B67A8491DC95}">
      <dgm:prSet/>
      <dgm:spPr/>
      <dgm:t>
        <a:bodyPr/>
        <a:lstStyle/>
        <a:p>
          <a:pPr rtl="0"/>
          <a:r>
            <a:rPr lang="en-US" b="1" dirty="0"/>
            <a:t>Political System</a:t>
          </a:r>
          <a:endParaRPr lang="en-US" dirty="0"/>
        </a:p>
      </dgm:t>
    </dgm:pt>
    <dgm:pt modelId="{8016D9B4-DFBF-4FF3-99DF-ECA9BC6E97C5}" type="parTrans" cxnId="{3646F21B-6FA1-4A81-9A2A-0529DF6585DD}">
      <dgm:prSet/>
      <dgm:spPr/>
      <dgm:t>
        <a:bodyPr/>
        <a:lstStyle/>
        <a:p>
          <a:endParaRPr lang="en-US"/>
        </a:p>
      </dgm:t>
    </dgm:pt>
    <dgm:pt modelId="{6C3EB1C2-1DCD-45F2-82B9-87B005419445}" type="sibTrans" cxnId="{3646F21B-6FA1-4A81-9A2A-0529DF6585DD}">
      <dgm:prSet/>
      <dgm:spPr/>
      <dgm:t>
        <a:bodyPr/>
        <a:lstStyle/>
        <a:p>
          <a:endParaRPr lang="en-US" dirty="0"/>
        </a:p>
      </dgm:t>
    </dgm:pt>
    <dgm:pt modelId="{0B0C3A25-2623-4FD6-9846-14CED01D737B}">
      <dgm:prSet/>
      <dgm:spPr/>
      <dgm:t>
        <a:bodyPr/>
        <a:lstStyle/>
        <a:p>
          <a:pPr rtl="0"/>
          <a:r>
            <a:rPr lang="en-US" b="1" dirty="0"/>
            <a:t>Health System</a:t>
          </a:r>
          <a:endParaRPr lang="en-US" dirty="0"/>
        </a:p>
      </dgm:t>
    </dgm:pt>
    <dgm:pt modelId="{55302E10-5B31-45E0-8651-7A7ACF86FCAD}" type="parTrans" cxnId="{E29401CB-3418-46F5-9560-E0370EBDF105}">
      <dgm:prSet/>
      <dgm:spPr/>
      <dgm:t>
        <a:bodyPr/>
        <a:lstStyle/>
        <a:p>
          <a:endParaRPr lang="en-US"/>
        </a:p>
      </dgm:t>
    </dgm:pt>
    <dgm:pt modelId="{011B5672-8189-4841-B064-4042806AC30A}" type="sibTrans" cxnId="{E29401CB-3418-46F5-9560-E0370EBDF105}">
      <dgm:prSet/>
      <dgm:spPr/>
      <dgm:t>
        <a:bodyPr/>
        <a:lstStyle/>
        <a:p>
          <a:endParaRPr lang="en-US" dirty="0"/>
        </a:p>
      </dgm:t>
    </dgm:pt>
    <dgm:pt modelId="{CF6D24AE-31F4-44DE-A679-9A3DD5EFD078}">
      <dgm:prSet/>
      <dgm:spPr/>
      <dgm:t>
        <a:bodyPr/>
        <a:lstStyle/>
        <a:p>
          <a:pPr rtl="0"/>
          <a:r>
            <a:rPr lang="en-US" b="1" dirty="0"/>
            <a:t>Recreation</a:t>
          </a:r>
          <a:endParaRPr lang="en-US" dirty="0"/>
        </a:p>
      </dgm:t>
    </dgm:pt>
    <dgm:pt modelId="{11995323-53FA-467F-8E4E-B3DBC9FF160D}" type="parTrans" cxnId="{7221927D-CFC7-4EB0-83FC-04EFA8D6AA52}">
      <dgm:prSet/>
      <dgm:spPr/>
      <dgm:t>
        <a:bodyPr/>
        <a:lstStyle/>
        <a:p>
          <a:endParaRPr lang="en-US"/>
        </a:p>
      </dgm:t>
    </dgm:pt>
    <dgm:pt modelId="{3CFEAC9B-1A24-48A6-951C-0405A0D73079}" type="sibTrans" cxnId="{7221927D-CFC7-4EB0-83FC-04EFA8D6AA52}">
      <dgm:prSet/>
      <dgm:spPr/>
      <dgm:t>
        <a:bodyPr/>
        <a:lstStyle/>
        <a:p>
          <a:endParaRPr lang="en-US" dirty="0"/>
        </a:p>
      </dgm:t>
    </dgm:pt>
    <dgm:pt modelId="{273D967A-8D06-4E83-B68C-1A8C989448F8}">
      <dgm:prSet/>
      <dgm:spPr/>
      <dgm:t>
        <a:bodyPr/>
        <a:lstStyle/>
        <a:p>
          <a:pPr rtl="0"/>
          <a:r>
            <a:rPr lang="en-US" b="1" dirty="0"/>
            <a:t>Religion</a:t>
          </a:r>
        </a:p>
      </dgm:t>
    </dgm:pt>
    <dgm:pt modelId="{8828D9ED-3744-4F5F-94EA-36FF9D5CB851}" type="parTrans" cxnId="{ABA2C3A3-0969-4DEC-A850-2D9EB1CC163A}">
      <dgm:prSet/>
      <dgm:spPr/>
      <dgm:t>
        <a:bodyPr/>
        <a:lstStyle/>
        <a:p>
          <a:endParaRPr lang="en-US"/>
        </a:p>
      </dgm:t>
    </dgm:pt>
    <dgm:pt modelId="{ECA32B25-C3F9-4107-B03D-DAE5495FA93F}" type="sibTrans" cxnId="{ABA2C3A3-0969-4DEC-A850-2D9EB1CC163A}">
      <dgm:prSet/>
      <dgm:spPr/>
      <dgm:t>
        <a:bodyPr/>
        <a:lstStyle/>
        <a:p>
          <a:endParaRPr lang="en-US" dirty="0"/>
        </a:p>
      </dgm:t>
    </dgm:pt>
    <dgm:pt modelId="{1749F5E9-0A93-41D1-8512-C0CB1D74D4E0}" type="pres">
      <dgm:prSet presAssocID="{C1CAD4B5-99A7-4590-AEB1-950F39C4637A}" presName="cycle" presStyleCnt="0">
        <dgm:presLayoutVars>
          <dgm:dir/>
          <dgm:resizeHandles val="exact"/>
        </dgm:presLayoutVars>
      </dgm:prSet>
      <dgm:spPr/>
    </dgm:pt>
    <dgm:pt modelId="{454065FA-DE61-4863-97BA-32D3B1396E61}" type="pres">
      <dgm:prSet presAssocID="{6AA60563-7B48-460A-8346-F4B461E5DA81}" presName="node" presStyleLbl="node1" presStyleIdx="0" presStyleCnt="7">
        <dgm:presLayoutVars>
          <dgm:bulletEnabled val="1"/>
        </dgm:presLayoutVars>
      </dgm:prSet>
      <dgm:spPr/>
    </dgm:pt>
    <dgm:pt modelId="{E41BB1D8-D195-4661-914E-8CEBB3CAD3D1}" type="pres">
      <dgm:prSet presAssocID="{68935D04-48AE-48EB-BE42-7A1FE110C01C}" presName="sibTrans" presStyleLbl="sibTrans2D1" presStyleIdx="0" presStyleCnt="7"/>
      <dgm:spPr/>
    </dgm:pt>
    <dgm:pt modelId="{E5AB4274-EED2-4F0A-87A4-21E9829FE57F}" type="pres">
      <dgm:prSet presAssocID="{68935D04-48AE-48EB-BE42-7A1FE110C01C}" presName="connectorText" presStyleLbl="sibTrans2D1" presStyleIdx="0" presStyleCnt="7"/>
      <dgm:spPr/>
    </dgm:pt>
    <dgm:pt modelId="{C659338E-3B96-405C-BDAB-84BDD888AADA}" type="pres">
      <dgm:prSet presAssocID="{23E6C9B4-8306-4DB3-8C45-C591F164A102}" presName="node" presStyleLbl="node1" presStyleIdx="1" presStyleCnt="7">
        <dgm:presLayoutVars>
          <dgm:bulletEnabled val="1"/>
        </dgm:presLayoutVars>
      </dgm:prSet>
      <dgm:spPr/>
    </dgm:pt>
    <dgm:pt modelId="{5AD2616D-9190-4F3D-A5B4-24C6FD7CBA74}" type="pres">
      <dgm:prSet presAssocID="{6B003566-4E01-4F91-8FF4-DA35EF50F785}" presName="sibTrans" presStyleLbl="sibTrans2D1" presStyleIdx="1" presStyleCnt="7"/>
      <dgm:spPr/>
    </dgm:pt>
    <dgm:pt modelId="{0A782AE9-A354-40EE-9889-3F5B7A2267B2}" type="pres">
      <dgm:prSet presAssocID="{6B003566-4E01-4F91-8FF4-DA35EF50F785}" presName="connectorText" presStyleLbl="sibTrans2D1" presStyleIdx="1" presStyleCnt="7"/>
      <dgm:spPr/>
    </dgm:pt>
    <dgm:pt modelId="{FB0B6277-914A-41FA-85F1-CDD8FDB43ED9}" type="pres">
      <dgm:prSet presAssocID="{49072283-3B1A-467D-8522-4F86030B24AB}" presName="node" presStyleLbl="node1" presStyleIdx="2" presStyleCnt="7">
        <dgm:presLayoutVars>
          <dgm:bulletEnabled val="1"/>
        </dgm:presLayoutVars>
      </dgm:prSet>
      <dgm:spPr/>
    </dgm:pt>
    <dgm:pt modelId="{7CC87484-43D9-44B7-BC56-AED9128F58D3}" type="pres">
      <dgm:prSet presAssocID="{AB3152C6-AFC7-4322-83F2-D6D86259FB51}" presName="sibTrans" presStyleLbl="sibTrans2D1" presStyleIdx="2" presStyleCnt="7"/>
      <dgm:spPr/>
    </dgm:pt>
    <dgm:pt modelId="{39B0DA5D-6E85-4994-89F5-4C09A4DB2F21}" type="pres">
      <dgm:prSet presAssocID="{AB3152C6-AFC7-4322-83F2-D6D86259FB51}" presName="connectorText" presStyleLbl="sibTrans2D1" presStyleIdx="2" presStyleCnt="7"/>
      <dgm:spPr/>
    </dgm:pt>
    <dgm:pt modelId="{E7743693-0F8C-4FE3-9991-8EF5F00C12EB}" type="pres">
      <dgm:prSet presAssocID="{E6B22AF8-110B-4229-B9DA-B67A8491DC95}" presName="node" presStyleLbl="node1" presStyleIdx="3" presStyleCnt="7">
        <dgm:presLayoutVars>
          <dgm:bulletEnabled val="1"/>
        </dgm:presLayoutVars>
      </dgm:prSet>
      <dgm:spPr/>
    </dgm:pt>
    <dgm:pt modelId="{22D61165-A9C9-4B56-BC44-94F7C7A7CD84}" type="pres">
      <dgm:prSet presAssocID="{6C3EB1C2-1DCD-45F2-82B9-87B005419445}" presName="sibTrans" presStyleLbl="sibTrans2D1" presStyleIdx="3" presStyleCnt="7"/>
      <dgm:spPr/>
    </dgm:pt>
    <dgm:pt modelId="{A0457C5C-92C3-440E-B3FB-1F5BD88416B9}" type="pres">
      <dgm:prSet presAssocID="{6C3EB1C2-1DCD-45F2-82B9-87B005419445}" presName="connectorText" presStyleLbl="sibTrans2D1" presStyleIdx="3" presStyleCnt="7"/>
      <dgm:spPr/>
    </dgm:pt>
    <dgm:pt modelId="{59D13B59-E0E1-48FF-8479-7D4CE290F452}" type="pres">
      <dgm:prSet presAssocID="{0B0C3A25-2623-4FD6-9846-14CED01D737B}" presName="node" presStyleLbl="node1" presStyleIdx="4" presStyleCnt="7">
        <dgm:presLayoutVars>
          <dgm:bulletEnabled val="1"/>
        </dgm:presLayoutVars>
      </dgm:prSet>
      <dgm:spPr/>
    </dgm:pt>
    <dgm:pt modelId="{23FBCAB7-82A3-4425-B368-BAC7398E58E5}" type="pres">
      <dgm:prSet presAssocID="{011B5672-8189-4841-B064-4042806AC30A}" presName="sibTrans" presStyleLbl="sibTrans2D1" presStyleIdx="4" presStyleCnt="7"/>
      <dgm:spPr/>
    </dgm:pt>
    <dgm:pt modelId="{A6BBB6FA-7727-41A9-9703-BCD631F07BAE}" type="pres">
      <dgm:prSet presAssocID="{011B5672-8189-4841-B064-4042806AC30A}" presName="connectorText" presStyleLbl="sibTrans2D1" presStyleIdx="4" presStyleCnt="7"/>
      <dgm:spPr/>
    </dgm:pt>
    <dgm:pt modelId="{B97558DC-475D-4DE3-8B8D-1826A2AB4DEF}" type="pres">
      <dgm:prSet presAssocID="{CF6D24AE-31F4-44DE-A679-9A3DD5EFD078}" presName="node" presStyleLbl="node1" presStyleIdx="5" presStyleCnt="7">
        <dgm:presLayoutVars>
          <dgm:bulletEnabled val="1"/>
        </dgm:presLayoutVars>
      </dgm:prSet>
      <dgm:spPr/>
    </dgm:pt>
    <dgm:pt modelId="{CEBCAE44-AAFA-47F5-90A1-E26C7BA48436}" type="pres">
      <dgm:prSet presAssocID="{3CFEAC9B-1A24-48A6-951C-0405A0D73079}" presName="sibTrans" presStyleLbl="sibTrans2D1" presStyleIdx="5" presStyleCnt="7"/>
      <dgm:spPr/>
    </dgm:pt>
    <dgm:pt modelId="{E223375E-87A2-46A4-9AE9-D0ED20FB4AB2}" type="pres">
      <dgm:prSet presAssocID="{3CFEAC9B-1A24-48A6-951C-0405A0D73079}" presName="connectorText" presStyleLbl="sibTrans2D1" presStyleIdx="5" presStyleCnt="7"/>
      <dgm:spPr/>
    </dgm:pt>
    <dgm:pt modelId="{E4FF8FCF-BCC9-4F5D-A52A-8E1EB156F772}" type="pres">
      <dgm:prSet presAssocID="{273D967A-8D06-4E83-B68C-1A8C989448F8}" presName="node" presStyleLbl="node1" presStyleIdx="6" presStyleCnt="7">
        <dgm:presLayoutVars>
          <dgm:bulletEnabled val="1"/>
        </dgm:presLayoutVars>
      </dgm:prSet>
      <dgm:spPr/>
    </dgm:pt>
    <dgm:pt modelId="{EBA0D777-DD57-4252-B5EF-E037D1348B9B}" type="pres">
      <dgm:prSet presAssocID="{ECA32B25-C3F9-4107-B03D-DAE5495FA93F}" presName="sibTrans" presStyleLbl="sibTrans2D1" presStyleIdx="6" presStyleCnt="7"/>
      <dgm:spPr/>
    </dgm:pt>
    <dgm:pt modelId="{A611C124-C052-4CC0-B670-1BB2AD051816}" type="pres">
      <dgm:prSet presAssocID="{ECA32B25-C3F9-4107-B03D-DAE5495FA93F}" presName="connectorText" presStyleLbl="sibTrans2D1" presStyleIdx="6" presStyleCnt="7"/>
      <dgm:spPr/>
    </dgm:pt>
  </dgm:ptLst>
  <dgm:cxnLst>
    <dgm:cxn modelId="{B004A401-EF9E-4DF9-B11C-D2CDEE2D3A7C}" type="presOf" srcId="{3CFEAC9B-1A24-48A6-951C-0405A0D73079}" destId="{E223375E-87A2-46A4-9AE9-D0ED20FB4AB2}" srcOrd="1" destOrd="0" presId="urn:microsoft.com/office/officeart/2005/8/layout/cycle2"/>
    <dgm:cxn modelId="{A1EFA501-77F6-45C3-8BAD-833936FD2DB3}" type="presOf" srcId="{0B0C3A25-2623-4FD6-9846-14CED01D737B}" destId="{59D13B59-E0E1-48FF-8479-7D4CE290F452}" srcOrd="0" destOrd="0" presId="urn:microsoft.com/office/officeart/2005/8/layout/cycle2"/>
    <dgm:cxn modelId="{BA281906-05D8-4778-87F5-075E685CB4AB}" srcId="{C1CAD4B5-99A7-4590-AEB1-950F39C4637A}" destId="{23E6C9B4-8306-4DB3-8C45-C591F164A102}" srcOrd="1" destOrd="0" parTransId="{46FE20E5-3889-46EE-A1C8-5172E1FE9764}" sibTransId="{6B003566-4E01-4F91-8FF4-DA35EF50F785}"/>
    <dgm:cxn modelId="{5EAA0709-3C06-41C0-8727-263AA2AF68A0}" type="presOf" srcId="{AB3152C6-AFC7-4322-83F2-D6D86259FB51}" destId="{7CC87484-43D9-44B7-BC56-AED9128F58D3}" srcOrd="0" destOrd="0" presId="urn:microsoft.com/office/officeart/2005/8/layout/cycle2"/>
    <dgm:cxn modelId="{A2A96610-63FA-41F4-A87B-08D2DD41C947}" type="presOf" srcId="{68935D04-48AE-48EB-BE42-7A1FE110C01C}" destId="{E5AB4274-EED2-4F0A-87A4-21E9829FE57F}" srcOrd="1" destOrd="0" presId="urn:microsoft.com/office/officeart/2005/8/layout/cycle2"/>
    <dgm:cxn modelId="{59409913-76A9-41F7-92BA-CBD854E20D9A}" type="presOf" srcId="{6C3EB1C2-1DCD-45F2-82B9-87B005419445}" destId="{22D61165-A9C9-4B56-BC44-94F7C7A7CD84}" srcOrd="0" destOrd="0" presId="urn:microsoft.com/office/officeart/2005/8/layout/cycle2"/>
    <dgm:cxn modelId="{6D7E3E1B-C96C-41B6-A8F1-5867A19DCE12}" type="presOf" srcId="{ECA32B25-C3F9-4107-B03D-DAE5495FA93F}" destId="{A611C124-C052-4CC0-B670-1BB2AD051816}" srcOrd="1" destOrd="0" presId="urn:microsoft.com/office/officeart/2005/8/layout/cycle2"/>
    <dgm:cxn modelId="{3646F21B-6FA1-4A81-9A2A-0529DF6585DD}" srcId="{C1CAD4B5-99A7-4590-AEB1-950F39C4637A}" destId="{E6B22AF8-110B-4229-B9DA-B67A8491DC95}" srcOrd="3" destOrd="0" parTransId="{8016D9B4-DFBF-4FF3-99DF-ECA9BC6E97C5}" sibTransId="{6C3EB1C2-1DCD-45F2-82B9-87B005419445}"/>
    <dgm:cxn modelId="{D62A732A-250E-4587-89A3-4A181EBCAC82}" type="presOf" srcId="{6AA60563-7B48-460A-8346-F4B461E5DA81}" destId="{454065FA-DE61-4863-97BA-32D3B1396E61}" srcOrd="0" destOrd="0" presId="urn:microsoft.com/office/officeart/2005/8/layout/cycle2"/>
    <dgm:cxn modelId="{87E0D462-7544-484D-9AD3-5636DDDBA4A1}" srcId="{C1CAD4B5-99A7-4590-AEB1-950F39C4637A}" destId="{6AA60563-7B48-460A-8346-F4B461E5DA81}" srcOrd="0" destOrd="0" parTransId="{2C11EFA8-60B2-47C6-8617-37C3FB3FE3A3}" sibTransId="{68935D04-48AE-48EB-BE42-7A1FE110C01C}"/>
    <dgm:cxn modelId="{EE732165-17CD-4408-8731-24C89DEAFA13}" type="presOf" srcId="{6B003566-4E01-4F91-8FF4-DA35EF50F785}" destId="{0A782AE9-A354-40EE-9889-3F5B7A2267B2}" srcOrd="1" destOrd="0" presId="urn:microsoft.com/office/officeart/2005/8/layout/cycle2"/>
    <dgm:cxn modelId="{4B19C565-553E-4F63-8092-6FF4E52F93D5}" type="presOf" srcId="{AB3152C6-AFC7-4322-83F2-D6D86259FB51}" destId="{39B0DA5D-6E85-4994-89F5-4C09A4DB2F21}" srcOrd="1" destOrd="0" presId="urn:microsoft.com/office/officeart/2005/8/layout/cycle2"/>
    <dgm:cxn modelId="{5BB89D67-5813-451D-B32A-50FAFBF47B93}" type="presOf" srcId="{68935D04-48AE-48EB-BE42-7A1FE110C01C}" destId="{E41BB1D8-D195-4661-914E-8CEBB3CAD3D1}" srcOrd="0" destOrd="0" presId="urn:microsoft.com/office/officeart/2005/8/layout/cycle2"/>
    <dgm:cxn modelId="{90889C68-21C7-4666-A312-A94DCA5129C1}" type="presOf" srcId="{3CFEAC9B-1A24-48A6-951C-0405A0D73079}" destId="{CEBCAE44-AAFA-47F5-90A1-E26C7BA48436}" srcOrd="0" destOrd="0" presId="urn:microsoft.com/office/officeart/2005/8/layout/cycle2"/>
    <dgm:cxn modelId="{44537778-E6D4-4F44-A287-10DCB5DB3C6F}" type="presOf" srcId="{273D967A-8D06-4E83-B68C-1A8C989448F8}" destId="{E4FF8FCF-BCC9-4F5D-A52A-8E1EB156F772}" srcOrd="0" destOrd="0" presId="urn:microsoft.com/office/officeart/2005/8/layout/cycle2"/>
    <dgm:cxn modelId="{7221927D-CFC7-4EB0-83FC-04EFA8D6AA52}" srcId="{C1CAD4B5-99A7-4590-AEB1-950F39C4637A}" destId="{CF6D24AE-31F4-44DE-A679-9A3DD5EFD078}" srcOrd="5" destOrd="0" parTransId="{11995323-53FA-467F-8E4E-B3DBC9FF160D}" sibTransId="{3CFEAC9B-1A24-48A6-951C-0405A0D73079}"/>
    <dgm:cxn modelId="{7266419B-DCE5-4768-B765-8471E2FDD6E4}" type="presOf" srcId="{ECA32B25-C3F9-4107-B03D-DAE5495FA93F}" destId="{EBA0D777-DD57-4252-B5EF-E037D1348B9B}" srcOrd="0" destOrd="0" presId="urn:microsoft.com/office/officeart/2005/8/layout/cycle2"/>
    <dgm:cxn modelId="{52757AA2-BF6B-4107-9CBC-BBCF7A7DB7C9}" type="presOf" srcId="{49072283-3B1A-467D-8522-4F86030B24AB}" destId="{FB0B6277-914A-41FA-85F1-CDD8FDB43ED9}" srcOrd="0" destOrd="0" presId="urn:microsoft.com/office/officeart/2005/8/layout/cycle2"/>
    <dgm:cxn modelId="{ABA2C3A3-0969-4DEC-A850-2D9EB1CC163A}" srcId="{C1CAD4B5-99A7-4590-AEB1-950F39C4637A}" destId="{273D967A-8D06-4E83-B68C-1A8C989448F8}" srcOrd="6" destOrd="0" parTransId="{8828D9ED-3744-4F5F-94EA-36FF9D5CB851}" sibTransId="{ECA32B25-C3F9-4107-B03D-DAE5495FA93F}"/>
    <dgm:cxn modelId="{4135C5A4-21CC-4A17-A0BB-D4BC37103DED}" type="presOf" srcId="{6B003566-4E01-4F91-8FF4-DA35EF50F785}" destId="{5AD2616D-9190-4F3D-A5B4-24C6FD7CBA74}" srcOrd="0" destOrd="0" presId="urn:microsoft.com/office/officeart/2005/8/layout/cycle2"/>
    <dgm:cxn modelId="{E0B2B9BC-C7AE-4626-8057-8CE0FCBE054B}" type="presOf" srcId="{011B5672-8189-4841-B064-4042806AC30A}" destId="{A6BBB6FA-7727-41A9-9703-BCD631F07BAE}" srcOrd="1" destOrd="0" presId="urn:microsoft.com/office/officeart/2005/8/layout/cycle2"/>
    <dgm:cxn modelId="{5CFF04BD-FDCF-4BB6-8C98-4B6E0442C2A5}" type="presOf" srcId="{6C3EB1C2-1DCD-45F2-82B9-87B005419445}" destId="{A0457C5C-92C3-440E-B3FB-1F5BD88416B9}" srcOrd="1" destOrd="0" presId="urn:microsoft.com/office/officeart/2005/8/layout/cycle2"/>
    <dgm:cxn modelId="{5EDFA1C0-8324-47DD-B57E-8D75B6241A2B}" type="presOf" srcId="{E6B22AF8-110B-4229-B9DA-B67A8491DC95}" destId="{E7743693-0F8C-4FE3-9991-8EF5F00C12EB}" srcOrd="0" destOrd="0" presId="urn:microsoft.com/office/officeart/2005/8/layout/cycle2"/>
    <dgm:cxn modelId="{49E752C5-2693-484E-AE8F-07169D3F1761}" type="presOf" srcId="{CF6D24AE-31F4-44DE-A679-9A3DD5EFD078}" destId="{B97558DC-475D-4DE3-8B8D-1826A2AB4DEF}" srcOrd="0" destOrd="0" presId="urn:microsoft.com/office/officeart/2005/8/layout/cycle2"/>
    <dgm:cxn modelId="{932A07C6-BF40-4186-8E92-0C61D095422A}" type="presOf" srcId="{C1CAD4B5-99A7-4590-AEB1-950F39C4637A}" destId="{1749F5E9-0A93-41D1-8512-C0CB1D74D4E0}" srcOrd="0" destOrd="0" presId="urn:microsoft.com/office/officeart/2005/8/layout/cycle2"/>
    <dgm:cxn modelId="{2DDB11C9-178E-4AA6-8892-1C67FED43B4C}" type="presOf" srcId="{23E6C9B4-8306-4DB3-8C45-C591F164A102}" destId="{C659338E-3B96-405C-BDAB-84BDD888AADA}" srcOrd="0" destOrd="0" presId="urn:microsoft.com/office/officeart/2005/8/layout/cycle2"/>
    <dgm:cxn modelId="{E29401CB-3418-46F5-9560-E0370EBDF105}" srcId="{C1CAD4B5-99A7-4590-AEB1-950F39C4637A}" destId="{0B0C3A25-2623-4FD6-9846-14CED01D737B}" srcOrd="4" destOrd="0" parTransId="{55302E10-5B31-45E0-8651-7A7ACF86FCAD}" sibTransId="{011B5672-8189-4841-B064-4042806AC30A}"/>
    <dgm:cxn modelId="{86CB94CF-2EE6-4B5F-9617-863939BFA2A1}" srcId="{C1CAD4B5-99A7-4590-AEB1-950F39C4637A}" destId="{49072283-3B1A-467D-8522-4F86030B24AB}" srcOrd="2" destOrd="0" parTransId="{BBE503C3-35F7-4C85-B093-9C216A10D291}" sibTransId="{AB3152C6-AFC7-4322-83F2-D6D86259FB51}"/>
    <dgm:cxn modelId="{9143D4D6-DA90-48F2-A98B-86D8197375FE}" type="presOf" srcId="{011B5672-8189-4841-B064-4042806AC30A}" destId="{23FBCAB7-82A3-4425-B368-BAC7398E58E5}" srcOrd="0" destOrd="0" presId="urn:microsoft.com/office/officeart/2005/8/layout/cycle2"/>
    <dgm:cxn modelId="{7AF252AD-EA4A-4942-BD09-E61FCBD0962A}" type="presParOf" srcId="{1749F5E9-0A93-41D1-8512-C0CB1D74D4E0}" destId="{454065FA-DE61-4863-97BA-32D3B1396E61}" srcOrd="0" destOrd="0" presId="urn:microsoft.com/office/officeart/2005/8/layout/cycle2"/>
    <dgm:cxn modelId="{7997BBBC-72D1-4C58-99D1-6F1442B9FB9A}" type="presParOf" srcId="{1749F5E9-0A93-41D1-8512-C0CB1D74D4E0}" destId="{E41BB1D8-D195-4661-914E-8CEBB3CAD3D1}" srcOrd="1" destOrd="0" presId="urn:microsoft.com/office/officeart/2005/8/layout/cycle2"/>
    <dgm:cxn modelId="{F6FC7A66-D321-4BA0-BDFA-F0DC62C76F23}" type="presParOf" srcId="{E41BB1D8-D195-4661-914E-8CEBB3CAD3D1}" destId="{E5AB4274-EED2-4F0A-87A4-21E9829FE57F}" srcOrd="0" destOrd="0" presId="urn:microsoft.com/office/officeart/2005/8/layout/cycle2"/>
    <dgm:cxn modelId="{A882CFB4-A0CA-42BD-8B44-D82D9EB12DA2}" type="presParOf" srcId="{1749F5E9-0A93-41D1-8512-C0CB1D74D4E0}" destId="{C659338E-3B96-405C-BDAB-84BDD888AADA}" srcOrd="2" destOrd="0" presId="urn:microsoft.com/office/officeart/2005/8/layout/cycle2"/>
    <dgm:cxn modelId="{6F12D639-9282-4634-B548-B57B7848ADB5}" type="presParOf" srcId="{1749F5E9-0A93-41D1-8512-C0CB1D74D4E0}" destId="{5AD2616D-9190-4F3D-A5B4-24C6FD7CBA74}" srcOrd="3" destOrd="0" presId="urn:microsoft.com/office/officeart/2005/8/layout/cycle2"/>
    <dgm:cxn modelId="{B0C6DAC6-E098-4B4D-A126-33D4EDE14156}" type="presParOf" srcId="{5AD2616D-9190-4F3D-A5B4-24C6FD7CBA74}" destId="{0A782AE9-A354-40EE-9889-3F5B7A2267B2}" srcOrd="0" destOrd="0" presId="urn:microsoft.com/office/officeart/2005/8/layout/cycle2"/>
    <dgm:cxn modelId="{5DF6A220-3E43-4A25-8B17-50823CF7CDCA}" type="presParOf" srcId="{1749F5E9-0A93-41D1-8512-C0CB1D74D4E0}" destId="{FB0B6277-914A-41FA-85F1-CDD8FDB43ED9}" srcOrd="4" destOrd="0" presId="urn:microsoft.com/office/officeart/2005/8/layout/cycle2"/>
    <dgm:cxn modelId="{61A6689A-3B45-4FFF-89A1-7E7E89DDF563}" type="presParOf" srcId="{1749F5E9-0A93-41D1-8512-C0CB1D74D4E0}" destId="{7CC87484-43D9-44B7-BC56-AED9128F58D3}" srcOrd="5" destOrd="0" presId="urn:microsoft.com/office/officeart/2005/8/layout/cycle2"/>
    <dgm:cxn modelId="{FD07C2B6-342D-4119-8853-10322868C6DE}" type="presParOf" srcId="{7CC87484-43D9-44B7-BC56-AED9128F58D3}" destId="{39B0DA5D-6E85-4994-89F5-4C09A4DB2F21}" srcOrd="0" destOrd="0" presId="urn:microsoft.com/office/officeart/2005/8/layout/cycle2"/>
    <dgm:cxn modelId="{D71ECB05-D851-4735-9F56-99631E6659D9}" type="presParOf" srcId="{1749F5E9-0A93-41D1-8512-C0CB1D74D4E0}" destId="{E7743693-0F8C-4FE3-9991-8EF5F00C12EB}" srcOrd="6" destOrd="0" presId="urn:microsoft.com/office/officeart/2005/8/layout/cycle2"/>
    <dgm:cxn modelId="{88AA0330-8F47-4AE9-9D4D-5FD517F7820E}" type="presParOf" srcId="{1749F5E9-0A93-41D1-8512-C0CB1D74D4E0}" destId="{22D61165-A9C9-4B56-BC44-94F7C7A7CD84}" srcOrd="7" destOrd="0" presId="urn:microsoft.com/office/officeart/2005/8/layout/cycle2"/>
    <dgm:cxn modelId="{F4785F4D-7BEC-4E8F-9DBD-A2448C0CCD6B}" type="presParOf" srcId="{22D61165-A9C9-4B56-BC44-94F7C7A7CD84}" destId="{A0457C5C-92C3-440E-B3FB-1F5BD88416B9}" srcOrd="0" destOrd="0" presId="urn:microsoft.com/office/officeart/2005/8/layout/cycle2"/>
    <dgm:cxn modelId="{6F7E27CE-4277-4250-A6C8-B0B68B4328F6}" type="presParOf" srcId="{1749F5E9-0A93-41D1-8512-C0CB1D74D4E0}" destId="{59D13B59-E0E1-48FF-8479-7D4CE290F452}" srcOrd="8" destOrd="0" presId="urn:microsoft.com/office/officeart/2005/8/layout/cycle2"/>
    <dgm:cxn modelId="{8AA7FCBC-F1A0-402A-9EF8-30252D16BB73}" type="presParOf" srcId="{1749F5E9-0A93-41D1-8512-C0CB1D74D4E0}" destId="{23FBCAB7-82A3-4425-B368-BAC7398E58E5}" srcOrd="9" destOrd="0" presId="urn:microsoft.com/office/officeart/2005/8/layout/cycle2"/>
    <dgm:cxn modelId="{854C40AE-4D7F-44A5-8698-207966D3CD25}" type="presParOf" srcId="{23FBCAB7-82A3-4425-B368-BAC7398E58E5}" destId="{A6BBB6FA-7727-41A9-9703-BCD631F07BAE}" srcOrd="0" destOrd="0" presId="urn:microsoft.com/office/officeart/2005/8/layout/cycle2"/>
    <dgm:cxn modelId="{E8A1C343-6D67-43B0-8772-AD5CC5A4089B}" type="presParOf" srcId="{1749F5E9-0A93-41D1-8512-C0CB1D74D4E0}" destId="{B97558DC-475D-4DE3-8B8D-1826A2AB4DEF}" srcOrd="10" destOrd="0" presId="urn:microsoft.com/office/officeart/2005/8/layout/cycle2"/>
    <dgm:cxn modelId="{D79752ED-F5DC-4F61-A70F-9E5DE6E42FED}" type="presParOf" srcId="{1749F5E9-0A93-41D1-8512-C0CB1D74D4E0}" destId="{CEBCAE44-AAFA-47F5-90A1-E26C7BA48436}" srcOrd="11" destOrd="0" presId="urn:microsoft.com/office/officeart/2005/8/layout/cycle2"/>
    <dgm:cxn modelId="{6D685C13-BA1A-4490-AA59-6D28BC40A99C}" type="presParOf" srcId="{CEBCAE44-AAFA-47F5-90A1-E26C7BA48436}" destId="{E223375E-87A2-46A4-9AE9-D0ED20FB4AB2}" srcOrd="0" destOrd="0" presId="urn:microsoft.com/office/officeart/2005/8/layout/cycle2"/>
    <dgm:cxn modelId="{D49A685D-5C4E-41C0-AB5E-DADD5FE5C755}" type="presParOf" srcId="{1749F5E9-0A93-41D1-8512-C0CB1D74D4E0}" destId="{E4FF8FCF-BCC9-4F5D-A52A-8E1EB156F772}" srcOrd="12" destOrd="0" presId="urn:microsoft.com/office/officeart/2005/8/layout/cycle2"/>
    <dgm:cxn modelId="{2566A27D-E2CE-4317-AF56-E899ECCDD9AF}" type="presParOf" srcId="{1749F5E9-0A93-41D1-8512-C0CB1D74D4E0}" destId="{EBA0D777-DD57-4252-B5EF-E037D1348B9B}" srcOrd="13" destOrd="0" presId="urn:microsoft.com/office/officeart/2005/8/layout/cycle2"/>
    <dgm:cxn modelId="{8CBEE7C8-B369-4783-8527-6B4270EC9CAD}" type="presParOf" srcId="{EBA0D777-DD57-4252-B5EF-E037D1348B9B}" destId="{A611C124-C052-4CC0-B670-1BB2AD05181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69F87F-BA06-45D3-B077-28C55C388086}" type="doc">
      <dgm:prSet loTypeId="urn:microsoft.com/office/officeart/2005/8/layout/bProcess4" loCatId="process" qsTypeId="urn:microsoft.com/office/officeart/2005/8/quickstyle/simple1#3" qsCatId="simple" csTypeId="urn:microsoft.com/office/officeart/2005/8/colors/accent1_2#3" csCatId="accent1"/>
      <dgm:spPr/>
      <dgm:t>
        <a:bodyPr/>
        <a:lstStyle/>
        <a:p>
          <a:endParaRPr lang="en-US"/>
        </a:p>
      </dgm:t>
    </dgm:pt>
    <dgm:pt modelId="{88FAFAAE-50BC-4C52-890D-CDB1DDD26861}">
      <dgm:prSet custT="1"/>
      <dgm:spPr/>
      <dgm:t>
        <a:bodyPr/>
        <a:lstStyle/>
        <a:p>
          <a:pPr rtl="0"/>
          <a:r>
            <a:rPr lang="en-US" sz="3600" b="1" i="1" dirty="0"/>
            <a:t>Values </a:t>
          </a:r>
          <a:endParaRPr lang="en-US" sz="3600" dirty="0"/>
        </a:p>
      </dgm:t>
    </dgm:pt>
    <dgm:pt modelId="{040EAB0F-CA8A-4BC3-ACA3-A6BB4223274B}" type="parTrans" cxnId="{888AAD09-1BCC-49E1-87ED-5062A2F5A479}">
      <dgm:prSet/>
      <dgm:spPr/>
      <dgm:t>
        <a:bodyPr/>
        <a:lstStyle/>
        <a:p>
          <a:endParaRPr lang="en-US"/>
        </a:p>
      </dgm:t>
    </dgm:pt>
    <dgm:pt modelId="{8ADC4838-AF7B-4BAC-8C0F-D9053EEA76DA}" type="sibTrans" cxnId="{888AAD09-1BCC-49E1-87ED-5062A2F5A479}">
      <dgm:prSet/>
      <dgm:spPr/>
      <dgm:t>
        <a:bodyPr/>
        <a:lstStyle/>
        <a:p>
          <a:endParaRPr lang="en-US" dirty="0"/>
        </a:p>
      </dgm:t>
    </dgm:pt>
    <dgm:pt modelId="{C311F5F7-A5DA-472C-8B5F-99A9DB9A42D2}">
      <dgm:prSet/>
      <dgm:spPr/>
      <dgm:t>
        <a:bodyPr/>
        <a:lstStyle/>
        <a:p>
          <a:pPr rtl="0"/>
          <a:r>
            <a:rPr lang="en-US" b="1" dirty="0"/>
            <a:t>Are a society’s ideas about what is good or bad, right or wrong</a:t>
          </a:r>
          <a:endParaRPr lang="en-US" dirty="0"/>
        </a:p>
      </dgm:t>
    </dgm:pt>
    <dgm:pt modelId="{1600C95C-8F94-407A-9305-134697542D73}" type="parTrans" cxnId="{9AE7BD6F-0DD3-4234-B9AB-8F18BCE96C35}">
      <dgm:prSet/>
      <dgm:spPr/>
      <dgm:t>
        <a:bodyPr/>
        <a:lstStyle/>
        <a:p>
          <a:endParaRPr lang="en-US"/>
        </a:p>
      </dgm:t>
    </dgm:pt>
    <dgm:pt modelId="{0199C09C-0A39-494F-B7A6-E1B4EE0ADB98}" type="sibTrans" cxnId="{9AE7BD6F-0DD3-4234-B9AB-8F18BCE96C35}">
      <dgm:prSet/>
      <dgm:spPr/>
      <dgm:t>
        <a:bodyPr/>
        <a:lstStyle/>
        <a:p>
          <a:endParaRPr lang="en-US" dirty="0"/>
        </a:p>
      </dgm:t>
    </dgm:pt>
    <dgm:pt modelId="{48851660-0EFD-4AEF-AC85-E5597B249C80}">
      <dgm:prSet/>
      <dgm:spPr/>
      <dgm:t>
        <a:bodyPr/>
        <a:lstStyle/>
        <a:p>
          <a:pPr rtl="0"/>
          <a:r>
            <a:rPr lang="en-US" b="1" dirty="0"/>
            <a:t>Determine how individuals will probably respond in any given circumstances</a:t>
          </a:r>
          <a:endParaRPr lang="en-US" dirty="0"/>
        </a:p>
      </dgm:t>
    </dgm:pt>
    <dgm:pt modelId="{BDD57466-B97D-425D-8AE9-BE92428E4C7F}" type="parTrans" cxnId="{678B0F5F-4C5F-4898-B173-417530CFB94B}">
      <dgm:prSet/>
      <dgm:spPr/>
      <dgm:t>
        <a:bodyPr/>
        <a:lstStyle/>
        <a:p>
          <a:endParaRPr lang="en-US"/>
        </a:p>
      </dgm:t>
    </dgm:pt>
    <dgm:pt modelId="{208D3A6E-C6CB-4248-BACE-551C9A08E104}" type="sibTrans" cxnId="{678B0F5F-4C5F-4898-B173-417530CFB94B}">
      <dgm:prSet/>
      <dgm:spPr/>
      <dgm:t>
        <a:bodyPr/>
        <a:lstStyle/>
        <a:p>
          <a:endParaRPr lang="en-US" dirty="0"/>
        </a:p>
      </dgm:t>
    </dgm:pt>
    <dgm:pt modelId="{7980F96F-390B-4F90-BEF7-AEE37CAF0C75}">
      <dgm:prSet/>
      <dgm:spPr/>
      <dgm:t>
        <a:bodyPr/>
        <a:lstStyle/>
        <a:p>
          <a:pPr rtl="0"/>
          <a:r>
            <a:rPr lang="en-US" b="1" dirty="0"/>
            <a:t>Help managers anticipate likely cultural effects</a:t>
          </a:r>
          <a:endParaRPr lang="en-US" dirty="0"/>
        </a:p>
      </dgm:t>
    </dgm:pt>
    <dgm:pt modelId="{2E96499F-916E-47F8-916B-4E2FD4BEE718}" type="parTrans" cxnId="{488A6AFB-9592-4EFE-90EC-06C63FA2C1BF}">
      <dgm:prSet/>
      <dgm:spPr/>
      <dgm:t>
        <a:bodyPr/>
        <a:lstStyle/>
        <a:p>
          <a:endParaRPr lang="en-US"/>
        </a:p>
      </dgm:t>
    </dgm:pt>
    <dgm:pt modelId="{55DC6A31-CCA1-48C2-85C8-7DE9AA0A155C}" type="sibTrans" cxnId="{488A6AFB-9592-4EFE-90EC-06C63FA2C1BF}">
      <dgm:prSet/>
      <dgm:spPr/>
      <dgm:t>
        <a:bodyPr/>
        <a:lstStyle/>
        <a:p>
          <a:endParaRPr lang="en-US" dirty="0"/>
        </a:p>
      </dgm:t>
    </dgm:pt>
    <dgm:pt modelId="{A2C0D8D6-47FA-4983-B671-B91B54E9FF5A}">
      <dgm:prSet/>
      <dgm:spPr/>
      <dgm:t>
        <a:bodyPr/>
        <a:lstStyle/>
        <a:p>
          <a:pPr rtl="0"/>
          <a:r>
            <a:rPr lang="en-US" b="1" dirty="0"/>
            <a:t>Allow for contingency management</a:t>
          </a:r>
          <a:endParaRPr lang="en-US" dirty="0"/>
        </a:p>
      </dgm:t>
    </dgm:pt>
    <dgm:pt modelId="{A33A693E-85BC-4793-8B85-21EE307CBE3B}" type="parTrans" cxnId="{846196B6-158D-4655-BCFC-7B639E59D6E7}">
      <dgm:prSet/>
      <dgm:spPr/>
      <dgm:t>
        <a:bodyPr/>
        <a:lstStyle/>
        <a:p>
          <a:endParaRPr lang="en-US"/>
        </a:p>
      </dgm:t>
    </dgm:pt>
    <dgm:pt modelId="{ACEEC771-A273-4D0C-89AA-11CEB02DC688}" type="sibTrans" cxnId="{846196B6-158D-4655-BCFC-7B639E59D6E7}">
      <dgm:prSet/>
      <dgm:spPr/>
      <dgm:t>
        <a:bodyPr/>
        <a:lstStyle/>
        <a:p>
          <a:endParaRPr lang="en-US" dirty="0"/>
        </a:p>
      </dgm:t>
    </dgm:pt>
    <dgm:pt modelId="{E6DB249E-70DA-443E-AB79-34B162D6FE51}">
      <dgm:prSet/>
      <dgm:spPr/>
      <dgm:t>
        <a:bodyPr/>
        <a:lstStyle/>
        <a:p>
          <a:pPr rtl="0"/>
          <a:r>
            <a:rPr lang="en-US" b="1" dirty="0"/>
            <a:t>Can vary across subcultures</a:t>
          </a:r>
        </a:p>
      </dgm:t>
    </dgm:pt>
    <dgm:pt modelId="{8030F7CA-3A13-4051-A6D5-EFE9D2E76262}" type="parTrans" cxnId="{11012B01-E64E-488B-9DAD-DCF75E309FB8}">
      <dgm:prSet/>
      <dgm:spPr/>
      <dgm:t>
        <a:bodyPr/>
        <a:lstStyle/>
        <a:p>
          <a:endParaRPr lang="en-US"/>
        </a:p>
      </dgm:t>
    </dgm:pt>
    <dgm:pt modelId="{901B781E-4EC8-4C98-8687-F4FFDA8F630B}" type="sibTrans" cxnId="{11012B01-E64E-488B-9DAD-DCF75E309FB8}">
      <dgm:prSet/>
      <dgm:spPr/>
      <dgm:t>
        <a:bodyPr/>
        <a:lstStyle/>
        <a:p>
          <a:endParaRPr lang="en-US"/>
        </a:p>
      </dgm:t>
    </dgm:pt>
    <dgm:pt modelId="{B5E1478A-4D0D-4E46-BA1B-5DFC5FD8D57F}" type="pres">
      <dgm:prSet presAssocID="{4E69F87F-BA06-45D3-B077-28C55C388086}" presName="Name0" presStyleCnt="0">
        <dgm:presLayoutVars>
          <dgm:dir/>
          <dgm:resizeHandles/>
        </dgm:presLayoutVars>
      </dgm:prSet>
      <dgm:spPr/>
    </dgm:pt>
    <dgm:pt modelId="{E63B40DA-1F01-48AF-B56B-F883A6263745}" type="pres">
      <dgm:prSet presAssocID="{88FAFAAE-50BC-4C52-890D-CDB1DDD26861}" presName="compNode" presStyleCnt="0"/>
      <dgm:spPr/>
    </dgm:pt>
    <dgm:pt modelId="{9F4636C9-C1A0-43ED-8057-26216B9BEE92}" type="pres">
      <dgm:prSet presAssocID="{88FAFAAE-50BC-4C52-890D-CDB1DDD26861}" presName="dummyConnPt" presStyleCnt="0"/>
      <dgm:spPr/>
    </dgm:pt>
    <dgm:pt modelId="{B5BE3485-7911-4EC6-833F-968289328500}" type="pres">
      <dgm:prSet presAssocID="{88FAFAAE-50BC-4C52-890D-CDB1DDD26861}" presName="node" presStyleLbl="node1" presStyleIdx="0" presStyleCnt="6">
        <dgm:presLayoutVars>
          <dgm:bulletEnabled val="1"/>
        </dgm:presLayoutVars>
      </dgm:prSet>
      <dgm:spPr/>
    </dgm:pt>
    <dgm:pt modelId="{87AEBECA-DF45-46E5-9D0E-39CB2F235B08}" type="pres">
      <dgm:prSet presAssocID="{8ADC4838-AF7B-4BAC-8C0F-D9053EEA76DA}" presName="sibTrans" presStyleLbl="bgSibTrans2D1" presStyleIdx="0" presStyleCnt="5"/>
      <dgm:spPr/>
    </dgm:pt>
    <dgm:pt modelId="{7D7ADFD5-DD4F-4142-A099-D98D2476F478}" type="pres">
      <dgm:prSet presAssocID="{C311F5F7-A5DA-472C-8B5F-99A9DB9A42D2}" presName="compNode" presStyleCnt="0"/>
      <dgm:spPr/>
    </dgm:pt>
    <dgm:pt modelId="{25392022-9715-4FBF-B627-9335770ACF57}" type="pres">
      <dgm:prSet presAssocID="{C311F5F7-A5DA-472C-8B5F-99A9DB9A42D2}" presName="dummyConnPt" presStyleCnt="0"/>
      <dgm:spPr/>
    </dgm:pt>
    <dgm:pt modelId="{8B21CDC0-4A7C-43C7-A905-EE03B7E28DC9}" type="pres">
      <dgm:prSet presAssocID="{C311F5F7-A5DA-472C-8B5F-99A9DB9A42D2}" presName="node" presStyleLbl="node1" presStyleIdx="1" presStyleCnt="6">
        <dgm:presLayoutVars>
          <dgm:bulletEnabled val="1"/>
        </dgm:presLayoutVars>
      </dgm:prSet>
      <dgm:spPr/>
    </dgm:pt>
    <dgm:pt modelId="{E4CC8EDC-1DAB-4134-B725-D1A0F80781B9}" type="pres">
      <dgm:prSet presAssocID="{0199C09C-0A39-494F-B7A6-E1B4EE0ADB98}" presName="sibTrans" presStyleLbl="bgSibTrans2D1" presStyleIdx="1" presStyleCnt="5"/>
      <dgm:spPr/>
    </dgm:pt>
    <dgm:pt modelId="{022E1839-2E41-4100-99D8-2CA785B025EF}" type="pres">
      <dgm:prSet presAssocID="{48851660-0EFD-4AEF-AC85-E5597B249C80}" presName="compNode" presStyleCnt="0"/>
      <dgm:spPr/>
    </dgm:pt>
    <dgm:pt modelId="{289A7F3D-AA47-4790-93A0-F7222CE84CCF}" type="pres">
      <dgm:prSet presAssocID="{48851660-0EFD-4AEF-AC85-E5597B249C80}" presName="dummyConnPt" presStyleCnt="0"/>
      <dgm:spPr/>
    </dgm:pt>
    <dgm:pt modelId="{E23D4605-5291-41B0-B218-9EBAC8765D01}" type="pres">
      <dgm:prSet presAssocID="{48851660-0EFD-4AEF-AC85-E5597B249C80}" presName="node" presStyleLbl="node1" presStyleIdx="2" presStyleCnt="6">
        <dgm:presLayoutVars>
          <dgm:bulletEnabled val="1"/>
        </dgm:presLayoutVars>
      </dgm:prSet>
      <dgm:spPr/>
    </dgm:pt>
    <dgm:pt modelId="{F263F101-9A3F-4FED-A841-F71D973AEB2E}" type="pres">
      <dgm:prSet presAssocID="{208D3A6E-C6CB-4248-BACE-551C9A08E104}" presName="sibTrans" presStyleLbl="bgSibTrans2D1" presStyleIdx="2" presStyleCnt="5"/>
      <dgm:spPr/>
    </dgm:pt>
    <dgm:pt modelId="{EFD54954-D415-440C-A08F-5F51A384DEB2}" type="pres">
      <dgm:prSet presAssocID="{7980F96F-390B-4F90-BEF7-AEE37CAF0C75}" presName="compNode" presStyleCnt="0"/>
      <dgm:spPr/>
    </dgm:pt>
    <dgm:pt modelId="{05501659-3F46-4929-9FA4-260A4406BC1E}" type="pres">
      <dgm:prSet presAssocID="{7980F96F-390B-4F90-BEF7-AEE37CAF0C75}" presName="dummyConnPt" presStyleCnt="0"/>
      <dgm:spPr/>
    </dgm:pt>
    <dgm:pt modelId="{D31FC4B7-9DF2-466D-AF04-F7DBC2026501}" type="pres">
      <dgm:prSet presAssocID="{7980F96F-390B-4F90-BEF7-AEE37CAF0C75}" presName="node" presStyleLbl="node1" presStyleIdx="3" presStyleCnt="6">
        <dgm:presLayoutVars>
          <dgm:bulletEnabled val="1"/>
        </dgm:presLayoutVars>
      </dgm:prSet>
      <dgm:spPr/>
    </dgm:pt>
    <dgm:pt modelId="{FEF5E43B-1FCD-4F1B-B4B5-5EF7907E976F}" type="pres">
      <dgm:prSet presAssocID="{55DC6A31-CCA1-48C2-85C8-7DE9AA0A155C}" presName="sibTrans" presStyleLbl="bgSibTrans2D1" presStyleIdx="3" presStyleCnt="5"/>
      <dgm:spPr/>
    </dgm:pt>
    <dgm:pt modelId="{B269CD4C-0794-4543-B58A-0F89A6023F0E}" type="pres">
      <dgm:prSet presAssocID="{A2C0D8D6-47FA-4983-B671-B91B54E9FF5A}" presName="compNode" presStyleCnt="0"/>
      <dgm:spPr/>
    </dgm:pt>
    <dgm:pt modelId="{8523E87F-B7BB-4D98-9F4D-75FC2E11F9AE}" type="pres">
      <dgm:prSet presAssocID="{A2C0D8D6-47FA-4983-B671-B91B54E9FF5A}" presName="dummyConnPt" presStyleCnt="0"/>
      <dgm:spPr/>
    </dgm:pt>
    <dgm:pt modelId="{3B7C7813-401A-444B-BBB0-A87C44DE4A2D}" type="pres">
      <dgm:prSet presAssocID="{A2C0D8D6-47FA-4983-B671-B91B54E9FF5A}" presName="node" presStyleLbl="node1" presStyleIdx="4" presStyleCnt="6">
        <dgm:presLayoutVars>
          <dgm:bulletEnabled val="1"/>
        </dgm:presLayoutVars>
      </dgm:prSet>
      <dgm:spPr/>
    </dgm:pt>
    <dgm:pt modelId="{866702D4-CCD7-4ADB-9914-9756AD8775E9}" type="pres">
      <dgm:prSet presAssocID="{ACEEC771-A273-4D0C-89AA-11CEB02DC688}" presName="sibTrans" presStyleLbl="bgSibTrans2D1" presStyleIdx="4" presStyleCnt="5"/>
      <dgm:spPr/>
    </dgm:pt>
    <dgm:pt modelId="{F1838F30-C835-4CC0-9773-987D7911743A}" type="pres">
      <dgm:prSet presAssocID="{E6DB249E-70DA-443E-AB79-34B162D6FE51}" presName="compNode" presStyleCnt="0"/>
      <dgm:spPr/>
    </dgm:pt>
    <dgm:pt modelId="{30E2A5CB-B7CD-4285-8CDD-E4E1891D0C74}" type="pres">
      <dgm:prSet presAssocID="{E6DB249E-70DA-443E-AB79-34B162D6FE51}" presName="dummyConnPt" presStyleCnt="0"/>
      <dgm:spPr/>
    </dgm:pt>
    <dgm:pt modelId="{87B3B8A2-2C17-4CAC-8BC5-51D2D466B817}" type="pres">
      <dgm:prSet presAssocID="{E6DB249E-70DA-443E-AB79-34B162D6FE51}" presName="node" presStyleLbl="node1" presStyleIdx="5" presStyleCnt="6">
        <dgm:presLayoutVars>
          <dgm:bulletEnabled val="1"/>
        </dgm:presLayoutVars>
      </dgm:prSet>
      <dgm:spPr/>
    </dgm:pt>
  </dgm:ptLst>
  <dgm:cxnLst>
    <dgm:cxn modelId="{11012B01-E64E-488B-9DAD-DCF75E309FB8}" srcId="{4E69F87F-BA06-45D3-B077-28C55C388086}" destId="{E6DB249E-70DA-443E-AB79-34B162D6FE51}" srcOrd="5" destOrd="0" parTransId="{8030F7CA-3A13-4051-A6D5-EFE9D2E76262}" sibTransId="{901B781E-4EC8-4C98-8687-F4FFDA8F630B}"/>
    <dgm:cxn modelId="{06324306-4E39-4487-8573-A130D3BA4467}" type="presOf" srcId="{88FAFAAE-50BC-4C52-890D-CDB1DDD26861}" destId="{B5BE3485-7911-4EC6-833F-968289328500}" srcOrd="0" destOrd="0" presId="urn:microsoft.com/office/officeart/2005/8/layout/bProcess4"/>
    <dgm:cxn modelId="{7994CE07-19F7-402F-B4D5-0199FD79F3D8}" type="presOf" srcId="{A2C0D8D6-47FA-4983-B671-B91B54E9FF5A}" destId="{3B7C7813-401A-444B-BBB0-A87C44DE4A2D}" srcOrd="0" destOrd="0" presId="urn:microsoft.com/office/officeart/2005/8/layout/bProcess4"/>
    <dgm:cxn modelId="{888AAD09-1BCC-49E1-87ED-5062A2F5A479}" srcId="{4E69F87F-BA06-45D3-B077-28C55C388086}" destId="{88FAFAAE-50BC-4C52-890D-CDB1DDD26861}" srcOrd="0" destOrd="0" parTransId="{040EAB0F-CA8A-4BC3-ACA3-A6BB4223274B}" sibTransId="{8ADC4838-AF7B-4BAC-8C0F-D9053EEA76DA}"/>
    <dgm:cxn modelId="{2382970F-D2C8-4370-BD71-159C785EE750}" type="presOf" srcId="{208D3A6E-C6CB-4248-BACE-551C9A08E104}" destId="{F263F101-9A3F-4FED-A841-F71D973AEB2E}" srcOrd="0" destOrd="0" presId="urn:microsoft.com/office/officeart/2005/8/layout/bProcess4"/>
    <dgm:cxn modelId="{0AB47910-A84D-4586-96A8-EF42776E18C6}" type="presOf" srcId="{55DC6A31-CCA1-48C2-85C8-7DE9AA0A155C}" destId="{FEF5E43B-1FCD-4F1B-B4B5-5EF7907E976F}" srcOrd="0" destOrd="0" presId="urn:microsoft.com/office/officeart/2005/8/layout/bProcess4"/>
    <dgm:cxn modelId="{4420915C-8800-4D0B-A925-2FDB02443F7E}" type="presOf" srcId="{4E69F87F-BA06-45D3-B077-28C55C388086}" destId="{B5E1478A-4D0D-4E46-BA1B-5DFC5FD8D57F}" srcOrd="0" destOrd="0" presId="urn:microsoft.com/office/officeart/2005/8/layout/bProcess4"/>
    <dgm:cxn modelId="{678B0F5F-4C5F-4898-B173-417530CFB94B}" srcId="{4E69F87F-BA06-45D3-B077-28C55C388086}" destId="{48851660-0EFD-4AEF-AC85-E5597B249C80}" srcOrd="2" destOrd="0" parTransId="{BDD57466-B97D-425D-8AE9-BE92428E4C7F}" sibTransId="{208D3A6E-C6CB-4248-BACE-551C9A08E104}"/>
    <dgm:cxn modelId="{7A9D1762-C638-494F-89C3-8FAB873485F4}" type="presOf" srcId="{C311F5F7-A5DA-472C-8B5F-99A9DB9A42D2}" destId="{8B21CDC0-4A7C-43C7-A905-EE03B7E28DC9}" srcOrd="0" destOrd="0" presId="urn:microsoft.com/office/officeart/2005/8/layout/bProcess4"/>
    <dgm:cxn modelId="{9AE7BD6F-0DD3-4234-B9AB-8F18BCE96C35}" srcId="{4E69F87F-BA06-45D3-B077-28C55C388086}" destId="{C311F5F7-A5DA-472C-8B5F-99A9DB9A42D2}" srcOrd="1" destOrd="0" parTransId="{1600C95C-8F94-407A-9305-134697542D73}" sibTransId="{0199C09C-0A39-494F-B7A6-E1B4EE0ADB98}"/>
    <dgm:cxn modelId="{A6B98C9C-9B70-4529-A4D5-EE2C93759953}" type="presOf" srcId="{48851660-0EFD-4AEF-AC85-E5597B249C80}" destId="{E23D4605-5291-41B0-B218-9EBAC8765D01}" srcOrd="0" destOrd="0" presId="urn:microsoft.com/office/officeart/2005/8/layout/bProcess4"/>
    <dgm:cxn modelId="{2CBC94B4-4C53-4980-8E7A-FED2DFAAD8A3}" type="presOf" srcId="{0199C09C-0A39-494F-B7A6-E1B4EE0ADB98}" destId="{E4CC8EDC-1DAB-4134-B725-D1A0F80781B9}" srcOrd="0" destOrd="0" presId="urn:microsoft.com/office/officeart/2005/8/layout/bProcess4"/>
    <dgm:cxn modelId="{846196B6-158D-4655-BCFC-7B639E59D6E7}" srcId="{4E69F87F-BA06-45D3-B077-28C55C388086}" destId="{A2C0D8D6-47FA-4983-B671-B91B54E9FF5A}" srcOrd="4" destOrd="0" parTransId="{A33A693E-85BC-4793-8B85-21EE307CBE3B}" sibTransId="{ACEEC771-A273-4D0C-89AA-11CEB02DC688}"/>
    <dgm:cxn modelId="{0F4F9BD0-48B5-4A39-86FE-5A71AC84D66A}" type="presOf" srcId="{8ADC4838-AF7B-4BAC-8C0F-D9053EEA76DA}" destId="{87AEBECA-DF45-46E5-9D0E-39CB2F235B08}" srcOrd="0" destOrd="0" presId="urn:microsoft.com/office/officeart/2005/8/layout/bProcess4"/>
    <dgm:cxn modelId="{046C49E8-361C-4EE0-9B7B-215428D368AB}" type="presOf" srcId="{ACEEC771-A273-4D0C-89AA-11CEB02DC688}" destId="{866702D4-CCD7-4ADB-9914-9756AD8775E9}" srcOrd="0" destOrd="0" presId="urn:microsoft.com/office/officeart/2005/8/layout/bProcess4"/>
    <dgm:cxn modelId="{09F949EB-0154-4E7A-A470-C36121858AD5}" type="presOf" srcId="{7980F96F-390B-4F90-BEF7-AEE37CAF0C75}" destId="{D31FC4B7-9DF2-466D-AF04-F7DBC2026501}" srcOrd="0" destOrd="0" presId="urn:microsoft.com/office/officeart/2005/8/layout/bProcess4"/>
    <dgm:cxn modelId="{6C4C70ED-9013-4DBA-9373-505BD4856188}" type="presOf" srcId="{E6DB249E-70DA-443E-AB79-34B162D6FE51}" destId="{87B3B8A2-2C17-4CAC-8BC5-51D2D466B817}" srcOrd="0" destOrd="0" presId="urn:microsoft.com/office/officeart/2005/8/layout/bProcess4"/>
    <dgm:cxn modelId="{488A6AFB-9592-4EFE-90EC-06C63FA2C1BF}" srcId="{4E69F87F-BA06-45D3-B077-28C55C388086}" destId="{7980F96F-390B-4F90-BEF7-AEE37CAF0C75}" srcOrd="3" destOrd="0" parTransId="{2E96499F-916E-47F8-916B-4E2FD4BEE718}" sibTransId="{55DC6A31-CCA1-48C2-85C8-7DE9AA0A155C}"/>
    <dgm:cxn modelId="{67F74F72-C090-4628-BC55-59E93CDAC204}" type="presParOf" srcId="{B5E1478A-4D0D-4E46-BA1B-5DFC5FD8D57F}" destId="{E63B40DA-1F01-48AF-B56B-F883A6263745}" srcOrd="0" destOrd="0" presId="urn:microsoft.com/office/officeart/2005/8/layout/bProcess4"/>
    <dgm:cxn modelId="{1B85895F-D726-48EB-9121-1BEA3E30FFE9}" type="presParOf" srcId="{E63B40DA-1F01-48AF-B56B-F883A6263745}" destId="{9F4636C9-C1A0-43ED-8057-26216B9BEE92}" srcOrd="0" destOrd="0" presId="urn:microsoft.com/office/officeart/2005/8/layout/bProcess4"/>
    <dgm:cxn modelId="{5D13E43C-4850-4B12-9240-80F6F87134A4}" type="presParOf" srcId="{E63B40DA-1F01-48AF-B56B-F883A6263745}" destId="{B5BE3485-7911-4EC6-833F-968289328500}" srcOrd="1" destOrd="0" presId="urn:microsoft.com/office/officeart/2005/8/layout/bProcess4"/>
    <dgm:cxn modelId="{FE383E20-B0C3-41DC-82E3-D00BCF4F3756}" type="presParOf" srcId="{B5E1478A-4D0D-4E46-BA1B-5DFC5FD8D57F}" destId="{87AEBECA-DF45-46E5-9D0E-39CB2F235B08}" srcOrd="1" destOrd="0" presId="urn:microsoft.com/office/officeart/2005/8/layout/bProcess4"/>
    <dgm:cxn modelId="{7CEB7961-8C9E-4662-9D52-5C7D75D16AE2}" type="presParOf" srcId="{B5E1478A-4D0D-4E46-BA1B-5DFC5FD8D57F}" destId="{7D7ADFD5-DD4F-4142-A099-D98D2476F478}" srcOrd="2" destOrd="0" presId="urn:microsoft.com/office/officeart/2005/8/layout/bProcess4"/>
    <dgm:cxn modelId="{8D9583BD-2A73-4827-B279-32773C5BA3FC}" type="presParOf" srcId="{7D7ADFD5-DD4F-4142-A099-D98D2476F478}" destId="{25392022-9715-4FBF-B627-9335770ACF57}" srcOrd="0" destOrd="0" presId="urn:microsoft.com/office/officeart/2005/8/layout/bProcess4"/>
    <dgm:cxn modelId="{E2FCEFFB-AA88-42E5-8BB3-3258978AC9CA}" type="presParOf" srcId="{7D7ADFD5-DD4F-4142-A099-D98D2476F478}" destId="{8B21CDC0-4A7C-43C7-A905-EE03B7E28DC9}" srcOrd="1" destOrd="0" presId="urn:microsoft.com/office/officeart/2005/8/layout/bProcess4"/>
    <dgm:cxn modelId="{330856EF-BB87-4C16-B748-77255E8A57EC}" type="presParOf" srcId="{B5E1478A-4D0D-4E46-BA1B-5DFC5FD8D57F}" destId="{E4CC8EDC-1DAB-4134-B725-D1A0F80781B9}" srcOrd="3" destOrd="0" presId="urn:microsoft.com/office/officeart/2005/8/layout/bProcess4"/>
    <dgm:cxn modelId="{4F9C62E1-D01D-4BEA-B804-7C2C8BC79F8A}" type="presParOf" srcId="{B5E1478A-4D0D-4E46-BA1B-5DFC5FD8D57F}" destId="{022E1839-2E41-4100-99D8-2CA785B025EF}" srcOrd="4" destOrd="0" presId="urn:microsoft.com/office/officeart/2005/8/layout/bProcess4"/>
    <dgm:cxn modelId="{67FC6381-3AEC-4BCF-A976-C4DF39D9151F}" type="presParOf" srcId="{022E1839-2E41-4100-99D8-2CA785B025EF}" destId="{289A7F3D-AA47-4790-93A0-F7222CE84CCF}" srcOrd="0" destOrd="0" presId="urn:microsoft.com/office/officeart/2005/8/layout/bProcess4"/>
    <dgm:cxn modelId="{F96BA3AD-E058-42C1-81FA-52216C9E3307}" type="presParOf" srcId="{022E1839-2E41-4100-99D8-2CA785B025EF}" destId="{E23D4605-5291-41B0-B218-9EBAC8765D01}" srcOrd="1" destOrd="0" presId="urn:microsoft.com/office/officeart/2005/8/layout/bProcess4"/>
    <dgm:cxn modelId="{2F6AC519-E636-4A6E-8CB5-5045EA8DB9B1}" type="presParOf" srcId="{B5E1478A-4D0D-4E46-BA1B-5DFC5FD8D57F}" destId="{F263F101-9A3F-4FED-A841-F71D973AEB2E}" srcOrd="5" destOrd="0" presId="urn:microsoft.com/office/officeart/2005/8/layout/bProcess4"/>
    <dgm:cxn modelId="{F1F15056-E2D2-4461-A3FE-B2DFBC4DB581}" type="presParOf" srcId="{B5E1478A-4D0D-4E46-BA1B-5DFC5FD8D57F}" destId="{EFD54954-D415-440C-A08F-5F51A384DEB2}" srcOrd="6" destOrd="0" presId="urn:microsoft.com/office/officeart/2005/8/layout/bProcess4"/>
    <dgm:cxn modelId="{83EC0622-C616-40B4-9265-E60AC89901A7}" type="presParOf" srcId="{EFD54954-D415-440C-A08F-5F51A384DEB2}" destId="{05501659-3F46-4929-9FA4-260A4406BC1E}" srcOrd="0" destOrd="0" presId="urn:microsoft.com/office/officeart/2005/8/layout/bProcess4"/>
    <dgm:cxn modelId="{6BF66A6F-F031-4E4D-A705-43D85A17024F}" type="presParOf" srcId="{EFD54954-D415-440C-A08F-5F51A384DEB2}" destId="{D31FC4B7-9DF2-466D-AF04-F7DBC2026501}" srcOrd="1" destOrd="0" presId="urn:microsoft.com/office/officeart/2005/8/layout/bProcess4"/>
    <dgm:cxn modelId="{371242FB-ACA1-41D8-9BD9-D8124554E73B}" type="presParOf" srcId="{B5E1478A-4D0D-4E46-BA1B-5DFC5FD8D57F}" destId="{FEF5E43B-1FCD-4F1B-B4B5-5EF7907E976F}" srcOrd="7" destOrd="0" presId="urn:microsoft.com/office/officeart/2005/8/layout/bProcess4"/>
    <dgm:cxn modelId="{BDD74F5C-F315-47A1-AD51-59E766EFB471}" type="presParOf" srcId="{B5E1478A-4D0D-4E46-BA1B-5DFC5FD8D57F}" destId="{B269CD4C-0794-4543-B58A-0F89A6023F0E}" srcOrd="8" destOrd="0" presId="urn:microsoft.com/office/officeart/2005/8/layout/bProcess4"/>
    <dgm:cxn modelId="{7FF473DE-0BE6-43D1-9850-E88F8F155D4E}" type="presParOf" srcId="{B269CD4C-0794-4543-B58A-0F89A6023F0E}" destId="{8523E87F-B7BB-4D98-9F4D-75FC2E11F9AE}" srcOrd="0" destOrd="0" presId="urn:microsoft.com/office/officeart/2005/8/layout/bProcess4"/>
    <dgm:cxn modelId="{BE394C51-08BE-4E0E-9DE8-DFD348AF4329}" type="presParOf" srcId="{B269CD4C-0794-4543-B58A-0F89A6023F0E}" destId="{3B7C7813-401A-444B-BBB0-A87C44DE4A2D}" srcOrd="1" destOrd="0" presId="urn:microsoft.com/office/officeart/2005/8/layout/bProcess4"/>
    <dgm:cxn modelId="{D8B00184-C21C-4E14-8D07-2E91BB13E546}" type="presParOf" srcId="{B5E1478A-4D0D-4E46-BA1B-5DFC5FD8D57F}" destId="{866702D4-CCD7-4ADB-9914-9756AD8775E9}" srcOrd="9" destOrd="0" presId="urn:microsoft.com/office/officeart/2005/8/layout/bProcess4"/>
    <dgm:cxn modelId="{91AD6542-9F9D-4A3B-B787-2B9DB7140030}" type="presParOf" srcId="{B5E1478A-4D0D-4E46-BA1B-5DFC5FD8D57F}" destId="{F1838F30-C835-4CC0-9773-987D7911743A}" srcOrd="10" destOrd="0" presId="urn:microsoft.com/office/officeart/2005/8/layout/bProcess4"/>
    <dgm:cxn modelId="{3CC8EBAF-E69C-4445-9619-6B2E1D5B7E56}" type="presParOf" srcId="{F1838F30-C835-4CC0-9773-987D7911743A}" destId="{30E2A5CB-B7CD-4285-8CDD-E4E1891D0C74}" srcOrd="0" destOrd="0" presId="urn:microsoft.com/office/officeart/2005/8/layout/bProcess4"/>
    <dgm:cxn modelId="{AB93CE32-B63B-47C5-BF9B-21C7A167692B}" type="presParOf" srcId="{F1838F30-C835-4CC0-9773-987D7911743A}" destId="{87B3B8A2-2C17-4CAC-8BC5-51D2D466B81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636366-613E-4F03-A730-8273EF48BAD5}" type="doc">
      <dgm:prSet loTypeId="urn:microsoft.com/office/officeart/2005/8/layout/vList5" loCatId="list" qsTypeId="urn:microsoft.com/office/officeart/2005/8/quickstyle/simple4" qsCatId="simple" csTypeId="urn:microsoft.com/office/officeart/2005/8/colors/accent1_2#4" csCatId="accent1" phldr="1"/>
      <dgm:spPr/>
      <dgm:t>
        <a:bodyPr/>
        <a:lstStyle/>
        <a:p>
          <a:endParaRPr lang="en-US"/>
        </a:p>
      </dgm:t>
    </dgm:pt>
    <dgm:pt modelId="{E3E880FD-2A53-46EB-A58C-681FCE721698}">
      <dgm:prSet phldrT="[Text]">
        <dgm:style>
          <a:lnRef idx="2">
            <a:schemeClr val="dk1"/>
          </a:lnRef>
          <a:fillRef idx="1">
            <a:schemeClr val="lt1"/>
          </a:fillRef>
          <a:effectRef idx="0">
            <a:schemeClr val="dk1"/>
          </a:effectRef>
          <a:fontRef idx="minor">
            <a:schemeClr val="dk1"/>
          </a:fontRef>
        </dgm:style>
      </dgm:prSet>
      <dgm:spPr/>
      <dgm:t>
        <a:bodyPr/>
        <a:lstStyle/>
        <a:p>
          <a:r>
            <a:rPr lang="en-US" b="1" dirty="0"/>
            <a:t>Assertiveness</a:t>
          </a:r>
        </a:p>
        <a:p>
          <a:r>
            <a:rPr lang="en-US" dirty="0"/>
            <a:t> (expected that people should be tough, competitive, confrontational)</a:t>
          </a:r>
        </a:p>
      </dgm:t>
    </dgm:pt>
    <dgm:pt modelId="{BE77C29C-904C-468D-B6A2-4700D679B468}" type="parTrans" cxnId="{7B842400-42DC-4D7B-95A2-4616C78E5BEB}">
      <dgm:prSet/>
      <dgm:spPr/>
      <dgm:t>
        <a:bodyPr/>
        <a:lstStyle/>
        <a:p>
          <a:endParaRPr lang="en-US"/>
        </a:p>
      </dgm:t>
    </dgm:pt>
    <dgm:pt modelId="{5F8E5309-9758-4C60-B419-9AA76AA7E7D8}" type="sibTrans" cxnId="{7B842400-42DC-4D7B-95A2-4616C78E5BEB}">
      <dgm:prSet/>
      <dgm:spPr/>
      <dgm:t>
        <a:bodyPr/>
        <a:lstStyle/>
        <a:p>
          <a:endParaRPr lang="en-US"/>
        </a:p>
      </dgm:t>
    </dgm:pt>
    <dgm:pt modelId="{B8DE6364-E07E-4541-BC21-977DE2582E0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Sweden, Japan, Switzerland</a:t>
          </a:r>
        </a:p>
      </dgm:t>
    </dgm:pt>
    <dgm:pt modelId="{7B9E6733-79FC-4E02-B5EE-20F5D9DE1816}" type="parTrans" cxnId="{B4607E84-4F55-426E-AD39-E1DC3B2E79B1}">
      <dgm:prSet/>
      <dgm:spPr/>
      <dgm:t>
        <a:bodyPr/>
        <a:lstStyle/>
        <a:p>
          <a:endParaRPr lang="en-US"/>
        </a:p>
      </dgm:t>
    </dgm:pt>
    <dgm:pt modelId="{2A50A251-6B94-4903-BBCF-F3ABA4CE5BC5}" type="sibTrans" cxnId="{B4607E84-4F55-426E-AD39-E1DC3B2E79B1}">
      <dgm:prSet/>
      <dgm:spPr/>
      <dgm:t>
        <a:bodyPr/>
        <a:lstStyle/>
        <a:p>
          <a:endParaRPr lang="en-US"/>
        </a:p>
      </dgm:t>
    </dgm:pt>
    <dgm:pt modelId="{0FC11AC7-BDF4-45B4-AEC9-A66690693147}">
      <dgm:prSet phldrT="[Text]" custT="1"/>
      <dgm:spPr>
        <a:solidFill>
          <a:srgbClr val="F9ECD2">
            <a:alpha val="90000"/>
          </a:srgbClr>
        </a:solidFill>
      </dgm:spPr>
      <dgm:t>
        <a:bodyPr/>
        <a:lstStyle/>
        <a:p>
          <a:r>
            <a:rPr lang="en-US" sz="2700" dirty="0">
              <a:solidFill>
                <a:srgbClr val="7030A0"/>
              </a:solidFill>
            </a:rPr>
            <a:t>High</a:t>
          </a:r>
          <a:r>
            <a:rPr lang="en-US" sz="2700" dirty="0"/>
            <a:t>: </a:t>
          </a:r>
          <a:r>
            <a:rPr lang="en-US" sz="2400" dirty="0"/>
            <a:t>Greece, Austria, Germany</a:t>
          </a:r>
        </a:p>
      </dgm:t>
    </dgm:pt>
    <dgm:pt modelId="{2731DFFB-DE57-4A1D-99D4-8228EDC7D510}" type="parTrans" cxnId="{9DC7029E-8805-4A36-A910-6597EEEA3D41}">
      <dgm:prSet/>
      <dgm:spPr/>
      <dgm:t>
        <a:bodyPr/>
        <a:lstStyle/>
        <a:p>
          <a:endParaRPr lang="en-US"/>
        </a:p>
      </dgm:t>
    </dgm:pt>
    <dgm:pt modelId="{7366E970-5BA6-4A13-9EA7-F42EE5D5F437}" type="sibTrans" cxnId="{9DC7029E-8805-4A36-A910-6597EEEA3D41}">
      <dgm:prSet/>
      <dgm:spPr/>
      <dgm:t>
        <a:bodyPr/>
        <a:lstStyle/>
        <a:p>
          <a:endParaRPr lang="en-US"/>
        </a:p>
      </dgm:t>
    </dgm:pt>
    <dgm:pt modelId="{465D5A30-E472-4CCA-8BA7-185695C2DB8F}">
      <dgm:prSet phldrT="[Text]">
        <dgm:style>
          <a:lnRef idx="2">
            <a:schemeClr val="dk1"/>
          </a:lnRef>
          <a:fillRef idx="1">
            <a:schemeClr val="lt1"/>
          </a:fillRef>
          <a:effectRef idx="0">
            <a:schemeClr val="dk1"/>
          </a:effectRef>
          <a:fontRef idx="minor">
            <a:schemeClr val="dk1"/>
          </a:fontRef>
        </dgm:style>
      </dgm:prSet>
      <dgm:spPr/>
      <dgm:t>
        <a:bodyPr/>
        <a:lstStyle/>
        <a:p>
          <a:r>
            <a:rPr lang="en-US" b="1" dirty="0"/>
            <a:t>Performance Orientation </a:t>
          </a:r>
          <a:r>
            <a:rPr lang="en-US" dirty="0"/>
            <a:t>(value attached to performance improvement and excellence, encouragement </a:t>
          </a:r>
          <a:r>
            <a:rPr lang="en-US" dirty="0" err="1"/>
            <a:t>etc</a:t>
          </a:r>
          <a:endParaRPr lang="en-US" dirty="0"/>
        </a:p>
      </dgm:t>
    </dgm:pt>
    <dgm:pt modelId="{52E02FA6-C6F0-4B65-BC0A-D9798E42610F}" type="parTrans" cxnId="{1612EEE8-3C5D-4CDD-A612-E354D0255F7F}">
      <dgm:prSet/>
      <dgm:spPr/>
      <dgm:t>
        <a:bodyPr/>
        <a:lstStyle/>
        <a:p>
          <a:endParaRPr lang="en-US"/>
        </a:p>
      </dgm:t>
    </dgm:pt>
    <dgm:pt modelId="{C5652DC5-D7D9-4CEC-A135-C76C141DCC34}" type="sibTrans" cxnId="{1612EEE8-3C5D-4CDD-A612-E354D0255F7F}">
      <dgm:prSet/>
      <dgm:spPr/>
      <dgm:t>
        <a:bodyPr/>
        <a:lstStyle/>
        <a:p>
          <a:endParaRPr lang="en-US"/>
        </a:p>
      </dgm:t>
    </dgm:pt>
    <dgm:pt modelId="{F6EDCF97-71F3-4238-8920-0B04E333989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Russia, Argentina, Italy</a:t>
          </a:r>
        </a:p>
      </dgm:t>
    </dgm:pt>
    <dgm:pt modelId="{C916155C-DC7C-4936-B437-CF53FA3B3764}" type="parTrans" cxnId="{48A84CCD-F374-4AAB-BDBF-83C5BCBDE4F3}">
      <dgm:prSet/>
      <dgm:spPr/>
      <dgm:t>
        <a:bodyPr/>
        <a:lstStyle/>
        <a:p>
          <a:endParaRPr lang="en-US"/>
        </a:p>
      </dgm:t>
    </dgm:pt>
    <dgm:pt modelId="{E03074D7-179E-4933-988C-6D533EA73468}" type="sibTrans" cxnId="{48A84CCD-F374-4AAB-BDBF-83C5BCBDE4F3}">
      <dgm:prSet/>
      <dgm:spPr/>
      <dgm:t>
        <a:bodyPr/>
        <a:lstStyle/>
        <a:p>
          <a:endParaRPr lang="en-US"/>
        </a:p>
      </dgm:t>
    </dgm:pt>
    <dgm:pt modelId="{1B050BC9-AEB2-4602-8B30-D6B98443C214}">
      <dgm:prSet phldrT="[Text]" custT="1"/>
      <dgm:spPr>
        <a:solidFill>
          <a:srgbClr val="F9ECD2">
            <a:alpha val="90000"/>
          </a:srgbClr>
        </a:solidFill>
      </dgm:spPr>
      <dgm:t>
        <a:bodyPr/>
        <a:lstStyle/>
        <a:p>
          <a:r>
            <a:rPr lang="en-US" sz="2700" dirty="0">
              <a:solidFill>
                <a:srgbClr val="7030A0"/>
              </a:solidFill>
            </a:rPr>
            <a:t>High</a:t>
          </a:r>
          <a:r>
            <a:rPr lang="en-US" sz="2700" dirty="0"/>
            <a:t>: U.S.</a:t>
          </a:r>
          <a:r>
            <a:rPr lang="en-US" sz="2400" dirty="0"/>
            <a:t>, Hong Kong, Singapore</a:t>
          </a:r>
        </a:p>
      </dgm:t>
    </dgm:pt>
    <dgm:pt modelId="{A428F9E3-4803-417B-A5F8-6627C5AA322E}" type="parTrans" cxnId="{D8752035-644C-4080-94FF-C890D7356B5C}">
      <dgm:prSet/>
      <dgm:spPr/>
      <dgm:t>
        <a:bodyPr/>
        <a:lstStyle/>
        <a:p>
          <a:endParaRPr lang="en-US"/>
        </a:p>
      </dgm:t>
    </dgm:pt>
    <dgm:pt modelId="{FBE4F6BA-C8A5-46F7-BE48-C71C2CCBDF9A}" type="sibTrans" cxnId="{D8752035-644C-4080-94FF-C890D7356B5C}">
      <dgm:prSet/>
      <dgm:spPr/>
      <dgm:t>
        <a:bodyPr/>
        <a:lstStyle/>
        <a:p>
          <a:endParaRPr lang="en-US"/>
        </a:p>
      </dgm:t>
    </dgm:pt>
    <dgm:pt modelId="{3BE6CC0F-0208-46C0-8F45-204A141CC4AA}" type="pres">
      <dgm:prSet presAssocID="{A4636366-613E-4F03-A730-8273EF48BAD5}" presName="Name0" presStyleCnt="0">
        <dgm:presLayoutVars>
          <dgm:dir/>
          <dgm:animLvl val="lvl"/>
          <dgm:resizeHandles val="exact"/>
        </dgm:presLayoutVars>
      </dgm:prSet>
      <dgm:spPr/>
    </dgm:pt>
    <dgm:pt modelId="{392D33B8-4CCB-4779-9AC8-C09F48799B09}" type="pres">
      <dgm:prSet presAssocID="{E3E880FD-2A53-46EB-A58C-681FCE721698}" presName="linNode" presStyleCnt="0"/>
      <dgm:spPr/>
    </dgm:pt>
    <dgm:pt modelId="{E451525E-3707-4A0C-ACE0-06380B8484E8}" type="pres">
      <dgm:prSet presAssocID="{E3E880FD-2A53-46EB-A58C-681FCE721698}" presName="parentText" presStyleLbl="node1" presStyleIdx="0" presStyleCnt="2" custScaleX="150213">
        <dgm:presLayoutVars>
          <dgm:chMax val="1"/>
          <dgm:bulletEnabled val="1"/>
        </dgm:presLayoutVars>
      </dgm:prSet>
      <dgm:spPr/>
    </dgm:pt>
    <dgm:pt modelId="{9FF39FB4-378C-4762-86C0-288051F4B353}" type="pres">
      <dgm:prSet presAssocID="{E3E880FD-2A53-46EB-A58C-681FCE721698}" presName="descendantText" presStyleLbl="alignAccFollowNode1" presStyleIdx="0" presStyleCnt="2">
        <dgm:presLayoutVars>
          <dgm:bulletEnabled val="1"/>
        </dgm:presLayoutVars>
      </dgm:prSet>
      <dgm:spPr/>
    </dgm:pt>
    <dgm:pt modelId="{31172166-1872-463D-90C7-50A3C9A68A4A}" type="pres">
      <dgm:prSet presAssocID="{5F8E5309-9758-4C60-B419-9AA76AA7E7D8}" presName="sp" presStyleCnt="0"/>
      <dgm:spPr/>
    </dgm:pt>
    <dgm:pt modelId="{1E33F6B4-5DC1-410E-BB5C-2CDCAE472A46}" type="pres">
      <dgm:prSet presAssocID="{465D5A30-E472-4CCA-8BA7-185695C2DB8F}" presName="linNode" presStyleCnt="0"/>
      <dgm:spPr/>
    </dgm:pt>
    <dgm:pt modelId="{2BB860A1-632D-4447-AFBB-3928831A1EF5}" type="pres">
      <dgm:prSet presAssocID="{465D5A30-E472-4CCA-8BA7-185695C2DB8F}" presName="parentText" presStyleLbl="node1" presStyleIdx="1" presStyleCnt="2" custScaleX="150238">
        <dgm:presLayoutVars>
          <dgm:chMax val="1"/>
          <dgm:bulletEnabled val="1"/>
        </dgm:presLayoutVars>
      </dgm:prSet>
      <dgm:spPr/>
    </dgm:pt>
    <dgm:pt modelId="{4E363B71-555E-4493-B1C7-E7933E1A1FCB}" type="pres">
      <dgm:prSet presAssocID="{465D5A30-E472-4CCA-8BA7-185695C2DB8F}" presName="descendantText" presStyleLbl="alignAccFollowNode1" presStyleIdx="1" presStyleCnt="2">
        <dgm:presLayoutVars>
          <dgm:bulletEnabled val="1"/>
        </dgm:presLayoutVars>
      </dgm:prSet>
      <dgm:spPr/>
    </dgm:pt>
  </dgm:ptLst>
  <dgm:cxnLst>
    <dgm:cxn modelId="{7B842400-42DC-4D7B-95A2-4616C78E5BEB}" srcId="{A4636366-613E-4F03-A730-8273EF48BAD5}" destId="{E3E880FD-2A53-46EB-A58C-681FCE721698}" srcOrd="0" destOrd="0" parTransId="{BE77C29C-904C-468D-B6A2-4700D679B468}" sibTransId="{5F8E5309-9758-4C60-B419-9AA76AA7E7D8}"/>
    <dgm:cxn modelId="{24B39D04-AB16-4CCC-93EA-7BAC2ECC5C00}" type="presOf" srcId="{0FC11AC7-BDF4-45B4-AEC9-A66690693147}" destId="{9FF39FB4-378C-4762-86C0-288051F4B353}" srcOrd="0" destOrd="1" presId="urn:microsoft.com/office/officeart/2005/8/layout/vList5"/>
    <dgm:cxn modelId="{ED4BDD1F-428A-4D52-BD8F-24C95FCE8E9B}" type="presOf" srcId="{F6EDCF97-71F3-4238-8920-0B04E3339895}" destId="{4E363B71-555E-4493-B1C7-E7933E1A1FCB}" srcOrd="0" destOrd="0" presId="urn:microsoft.com/office/officeart/2005/8/layout/vList5"/>
    <dgm:cxn modelId="{D8752035-644C-4080-94FF-C890D7356B5C}" srcId="{465D5A30-E472-4CCA-8BA7-185695C2DB8F}" destId="{1B050BC9-AEB2-4602-8B30-D6B98443C214}" srcOrd="1" destOrd="0" parTransId="{A428F9E3-4803-417B-A5F8-6627C5AA322E}" sibTransId="{FBE4F6BA-C8A5-46F7-BE48-C71C2CCBDF9A}"/>
    <dgm:cxn modelId="{19166339-145A-48A0-A7D3-0488314D3D1D}" type="presOf" srcId="{A4636366-613E-4F03-A730-8273EF48BAD5}" destId="{3BE6CC0F-0208-46C0-8F45-204A141CC4AA}" srcOrd="0" destOrd="0" presId="urn:microsoft.com/office/officeart/2005/8/layout/vList5"/>
    <dgm:cxn modelId="{49EC384F-18F8-464E-B2FF-7CD83C95A66C}" type="presOf" srcId="{B8DE6364-E07E-4541-BC21-977DE2582E05}" destId="{9FF39FB4-378C-4762-86C0-288051F4B353}" srcOrd="0" destOrd="0" presId="urn:microsoft.com/office/officeart/2005/8/layout/vList5"/>
    <dgm:cxn modelId="{B4607E84-4F55-426E-AD39-E1DC3B2E79B1}" srcId="{E3E880FD-2A53-46EB-A58C-681FCE721698}" destId="{B8DE6364-E07E-4541-BC21-977DE2582E05}" srcOrd="0" destOrd="0" parTransId="{7B9E6733-79FC-4E02-B5EE-20F5D9DE1816}" sibTransId="{2A50A251-6B94-4903-BBCF-F3ABA4CE5BC5}"/>
    <dgm:cxn modelId="{9DC7029E-8805-4A36-A910-6597EEEA3D41}" srcId="{E3E880FD-2A53-46EB-A58C-681FCE721698}" destId="{0FC11AC7-BDF4-45B4-AEC9-A66690693147}" srcOrd="1" destOrd="0" parTransId="{2731DFFB-DE57-4A1D-99D4-8228EDC7D510}" sibTransId="{7366E970-5BA6-4A13-9EA7-F42EE5D5F437}"/>
    <dgm:cxn modelId="{EF7EF1AD-2890-4D09-A601-7339E11A29AB}" type="presOf" srcId="{465D5A30-E472-4CCA-8BA7-185695C2DB8F}" destId="{2BB860A1-632D-4447-AFBB-3928831A1EF5}" srcOrd="0" destOrd="0" presId="urn:microsoft.com/office/officeart/2005/8/layout/vList5"/>
    <dgm:cxn modelId="{90906DC5-FA15-41DB-B1DC-5C45163D1808}" type="presOf" srcId="{E3E880FD-2A53-46EB-A58C-681FCE721698}" destId="{E451525E-3707-4A0C-ACE0-06380B8484E8}" srcOrd="0" destOrd="0" presId="urn:microsoft.com/office/officeart/2005/8/layout/vList5"/>
    <dgm:cxn modelId="{48A84CCD-F374-4AAB-BDBF-83C5BCBDE4F3}" srcId="{465D5A30-E472-4CCA-8BA7-185695C2DB8F}" destId="{F6EDCF97-71F3-4238-8920-0B04E3339895}" srcOrd="0" destOrd="0" parTransId="{C916155C-DC7C-4936-B437-CF53FA3B3764}" sibTransId="{E03074D7-179E-4933-988C-6D533EA73468}"/>
    <dgm:cxn modelId="{2B7505DC-A0AD-40CB-89B6-7BBC058C91FF}" type="presOf" srcId="{1B050BC9-AEB2-4602-8B30-D6B98443C214}" destId="{4E363B71-555E-4493-B1C7-E7933E1A1FCB}" srcOrd="0" destOrd="1" presId="urn:microsoft.com/office/officeart/2005/8/layout/vList5"/>
    <dgm:cxn modelId="{1612EEE8-3C5D-4CDD-A612-E354D0255F7F}" srcId="{A4636366-613E-4F03-A730-8273EF48BAD5}" destId="{465D5A30-E472-4CCA-8BA7-185695C2DB8F}" srcOrd="1" destOrd="0" parTransId="{52E02FA6-C6F0-4B65-BC0A-D9798E42610F}" sibTransId="{C5652DC5-D7D9-4CEC-A135-C76C141DCC34}"/>
    <dgm:cxn modelId="{3F95611C-0D56-43D3-9076-3FF3B3583BD7}" type="presParOf" srcId="{3BE6CC0F-0208-46C0-8F45-204A141CC4AA}" destId="{392D33B8-4CCB-4779-9AC8-C09F48799B09}" srcOrd="0" destOrd="0" presId="urn:microsoft.com/office/officeart/2005/8/layout/vList5"/>
    <dgm:cxn modelId="{26A8FB68-098B-4C80-BB95-27FE96766CE0}" type="presParOf" srcId="{392D33B8-4CCB-4779-9AC8-C09F48799B09}" destId="{E451525E-3707-4A0C-ACE0-06380B8484E8}" srcOrd="0" destOrd="0" presId="urn:microsoft.com/office/officeart/2005/8/layout/vList5"/>
    <dgm:cxn modelId="{D6F54CD7-10B6-487F-ACE3-D9DB5F1853EF}" type="presParOf" srcId="{392D33B8-4CCB-4779-9AC8-C09F48799B09}" destId="{9FF39FB4-378C-4762-86C0-288051F4B353}" srcOrd="1" destOrd="0" presId="urn:microsoft.com/office/officeart/2005/8/layout/vList5"/>
    <dgm:cxn modelId="{C9E66071-D7E4-48FF-BAF1-F36766CCA68F}" type="presParOf" srcId="{3BE6CC0F-0208-46C0-8F45-204A141CC4AA}" destId="{31172166-1872-463D-90C7-50A3C9A68A4A}" srcOrd="1" destOrd="0" presId="urn:microsoft.com/office/officeart/2005/8/layout/vList5"/>
    <dgm:cxn modelId="{87D81DD3-6578-408E-ABC4-6BBED74412B1}" type="presParOf" srcId="{3BE6CC0F-0208-46C0-8F45-204A141CC4AA}" destId="{1E33F6B4-5DC1-410E-BB5C-2CDCAE472A46}" srcOrd="2" destOrd="0" presId="urn:microsoft.com/office/officeart/2005/8/layout/vList5"/>
    <dgm:cxn modelId="{C4305F6A-A031-49FD-947A-1B221F698055}" type="presParOf" srcId="{1E33F6B4-5DC1-410E-BB5C-2CDCAE472A46}" destId="{2BB860A1-632D-4447-AFBB-3928831A1EF5}" srcOrd="0" destOrd="0" presId="urn:microsoft.com/office/officeart/2005/8/layout/vList5"/>
    <dgm:cxn modelId="{D79624E8-ADB0-4529-8E39-9D711C74CE53}" type="presParOf" srcId="{1E33F6B4-5DC1-410E-BB5C-2CDCAE472A46}" destId="{4E363B71-555E-4493-B1C7-E7933E1A1FC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636366-613E-4F03-A730-8273EF48BAD5}" type="doc">
      <dgm:prSet loTypeId="urn:microsoft.com/office/officeart/2005/8/layout/vList5" loCatId="list" qsTypeId="urn:microsoft.com/office/officeart/2005/8/quickstyle/simple4" qsCatId="simple" csTypeId="urn:microsoft.com/office/officeart/2005/8/colors/accent1_2#5" csCatId="accent1" phldr="1"/>
      <dgm:spPr/>
      <dgm:t>
        <a:bodyPr/>
        <a:lstStyle/>
        <a:p>
          <a:endParaRPr lang="en-US"/>
        </a:p>
      </dgm:t>
    </dgm:pt>
    <dgm:pt modelId="{E3E880FD-2A53-46EB-A58C-681FCE721698}">
      <dgm:prSet phldrT="[Text]">
        <dgm:style>
          <a:lnRef idx="2">
            <a:schemeClr val="dk1"/>
          </a:lnRef>
          <a:fillRef idx="1">
            <a:schemeClr val="lt1"/>
          </a:fillRef>
          <a:effectRef idx="0">
            <a:schemeClr val="dk1"/>
          </a:effectRef>
          <a:fontRef idx="minor">
            <a:schemeClr val="dk1"/>
          </a:fontRef>
        </dgm:style>
      </dgm:prSet>
      <dgm:spPr/>
      <dgm:t>
        <a:bodyPr/>
        <a:lstStyle/>
        <a:p>
          <a:r>
            <a:rPr lang="en-US" b="1" dirty="0"/>
            <a:t>Future Orientation </a:t>
          </a:r>
          <a:r>
            <a:rPr lang="en-US" dirty="0"/>
            <a:t>(importance attached to future behaviour such as of planning, invest in the future, long term plans, having a vision </a:t>
          </a:r>
          <a:r>
            <a:rPr lang="en-US" dirty="0" err="1"/>
            <a:t>etc</a:t>
          </a:r>
          <a:r>
            <a:rPr lang="en-US" dirty="0"/>
            <a:t>)</a:t>
          </a:r>
        </a:p>
      </dgm:t>
    </dgm:pt>
    <dgm:pt modelId="{BE77C29C-904C-468D-B6A2-4700D679B468}" type="parTrans" cxnId="{7B842400-42DC-4D7B-95A2-4616C78E5BEB}">
      <dgm:prSet/>
      <dgm:spPr/>
      <dgm:t>
        <a:bodyPr/>
        <a:lstStyle/>
        <a:p>
          <a:endParaRPr lang="en-US"/>
        </a:p>
      </dgm:t>
    </dgm:pt>
    <dgm:pt modelId="{5F8E5309-9758-4C60-B419-9AA76AA7E7D8}" type="sibTrans" cxnId="{7B842400-42DC-4D7B-95A2-4616C78E5BEB}">
      <dgm:prSet/>
      <dgm:spPr/>
      <dgm:t>
        <a:bodyPr/>
        <a:lstStyle/>
        <a:p>
          <a:endParaRPr lang="en-US"/>
        </a:p>
      </dgm:t>
    </dgm:pt>
    <dgm:pt modelId="{B8DE6364-E07E-4541-BC21-977DE2582E0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Russia, Argentina, Italy</a:t>
          </a:r>
        </a:p>
      </dgm:t>
    </dgm:pt>
    <dgm:pt modelId="{7B9E6733-79FC-4E02-B5EE-20F5D9DE1816}" type="parTrans" cxnId="{B4607E84-4F55-426E-AD39-E1DC3B2E79B1}">
      <dgm:prSet/>
      <dgm:spPr/>
      <dgm:t>
        <a:bodyPr/>
        <a:lstStyle/>
        <a:p>
          <a:endParaRPr lang="en-US"/>
        </a:p>
      </dgm:t>
    </dgm:pt>
    <dgm:pt modelId="{2A50A251-6B94-4903-BBCF-F3ABA4CE5BC5}" type="sibTrans" cxnId="{B4607E84-4F55-426E-AD39-E1DC3B2E79B1}">
      <dgm:prSet/>
      <dgm:spPr/>
      <dgm:t>
        <a:bodyPr/>
        <a:lstStyle/>
        <a:p>
          <a:endParaRPr lang="en-US"/>
        </a:p>
      </dgm:t>
    </dgm:pt>
    <dgm:pt modelId="{0FC11AC7-BDF4-45B4-AEC9-A66690693147}">
      <dgm:prSet phldrT="[Text]" custT="1"/>
      <dgm:spPr>
        <a:solidFill>
          <a:srgbClr val="F9ECD2">
            <a:alpha val="90000"/>
          </a:srgbClr>
        </a:solidFill>
      </dgm:spPr>
      <dgm:t>
        <a:bodyPr/>
        <a:lstStyle/>
        <a:p>
          <a:r>
            <a:rPr lang="en-US" sz="2700" dirty="0">
              <a:solidFill>
                <a:srgbClr val="7030A0"/>
              </a:solidFill>
            </a:rPr>
            <a:t>High</a:t>
          </a:r>
          <a:r>
            <a:rPr lang="en-US" sz="2700" dirty="0"/>
            <a:t>: </a:t>
          </a:r>
          <a:r>
            <a:rPr lang="en-US" sz="2400" dirty="0"/>
            <a:t>Netherlands, Switzerland, Singapore</a:t>
          </a:r>
        </a:p>
      </dgm:t>
    </dgm:pt>
    <dgm:pt modelId="{2731DFFB-DE57-4A1D-99D4-8228EDC7D510}" type="parTrans" cxnId="{9DC7029E-8805-4A36-A910-6597EEEA3D41}">
      <dgm:prSet/>
      <dgm:spPr/>
      <dgm:t>
        <a:bodyPr/>
        <a:lstStyle/>
        <a:p>
          <a:endParaRPr lang="en-US"/>
        </a:p>
      </dgm:t>
    </dgm:pt>
    <dgm:pt modelId="{7366E970-5BA6-4A13-9EA7-F42EE5D5F437}" type="sibTrans" cxnId="{9DC7029E-8805-4A36-A910-6597EEEA3D41}">
      <dgm:prSet/>
      <dgm:spPr/>
      <dgm:t>
        <a:bodyPr/>
        <a:lstStyle/>
        <a:p>
          <a:endParaRPr lang="en-US"/>
        </a:p>
      </dgm:t>
    </dgm:pt>
    <dgm:pt modelId="{465D5A30-E472-4CCA-8BA7-185695C2DB8F}">
      <dgm:prSet phldrT="[Text]">
        <dgm:style>
          <a:lnRef idx="2">
            <a:schemeClr val="dk1"/>
          </a:lnRef>
          <a:fillRef idx="1">
            <a:schemeClr val="lt1"/>
          </a:fillRef>
          <a:effectRef idx="0">
            <a:schemeClr val="dk1"/>
          </a:effectRef>
          <a:fontRef idx="minor">
            <a:schemeClr val="dk1"/>
          </a:fontRef>
        </dgm:style>
      </dgm:prSet>
      <dgm:spPr/>
      <dgm:t>
        <a:bodyPr/>
        <a:lstStyle/>
        <a:p>
          <a:r>
            <a:rPr lang="en-US" b="1" dirty="0"/>
            <a:t>Humane Orientation </a:t>
          </a:r>
          <a:r>
            <a:rPr lang="en-US" dirty="0"/>
            <a:t>(importance attached to people to be rewarded if they are fair, altruistic, generous, kind, caring </a:t>
          </a:r>
          <a:r>
            <a:rPr lang="en-US" dirty="0" err="1"/>
            <a:t>etc</a:t>
          </a:r>
          <a:r>
            <a:rPr lang="en-US" dirty="0"/>
            <a:t>)</a:t>
          </a:r>
        </a:p>
      </dgm:t>
    </dgm:pt>
    <dgm:pt modelId="{52E02FA6-C6F0-4B65-BC0A-D9798E42610F}" type="parTrans" cxnId="{1612EEE8-3C5D-4CDD-A612-E354D0255F7F}">
      <dgm:prSet/>
      <dgm:spPr/>
      <dgm:t>
        <a:bodyPr/>
        <a:lstStyle/>
        <a:p>
          <a:endParaRPr lang="en-US"/>
        </a:p>
      </dgm:t>
    </dgm:pt>
    <dgm:pt modelId="{C5652DC5-D7D9-4CEC-A135-C76C141DCC34}" type="sibTrans" cxnId="{1612EEE8-3C5D-4CDD-A612-E354D0255F7F}">
      <dgm:prSet/>
      <dgm:spPr/>
      <dgm:t>
        <a:bodyPr/>
        <a:lstStyle/>
        <a:p>
          <a:endParaRPr lang="en-US"/>
        </a:p>
      </dgm:t>
    </dgm:pt>
    <dgm:pt modelId="{F6EDCF97-71F3-4238-8920-0B04E3339895}">
      <dgm:prSet phldrT="[Text]" custT="1"/>
      <dgm:spPr>
        <a:solidFill>
          <a:srgbClr val="F9ECD2">
            <a:alpha val="90000"/>
          </a:srgbClr>
        </a:solidFill>
      </dgm:spPr>
      <dgm:t>
        <a:bodyPr/>
        <a:lstStyle/>
        <a:p>
          <a:r>
            <a:rPr lang="en-US" sz="2700" dirty="0">
              <a:solidFill>
                <a:srgbClr val="7030A0"/>
              </a:solidFill>
            </a:rPr>
            <a:t>Low</a:t>
          </a:r>
          <a:r>
            <a:rPr lang="en-US" sz="2700" dirty="0"/>
            <a:t>: </a:t>
          </a:r>
          <a:r>
            <a:rPr lang="en-US" sz="2400" dirty="0"/>
            <a:t>Germany, Spain, France</a:t>
          </a:r>
        </a:p>
      </dgm:t>
    </dgm:pt>
    <dgm:pt modelId="{C916155C-DC7C-4936-B437-CF53FA3B3764}" type="parTrans" cxnId="{48A84CCD-F374-4AAB-BDBF-83C5BCBDE4F3}">
      <dgm:prSet/>
      <dgm:spPr/>
      <dgm:t>
        <a:bodyPr/>
        <a:lstStyle/>
        <a:p>
          <a:endParaRPr lang="en-US"/>
        </a:p>
      </dgm:t>
    </dgm:pt>
    <dgm:pt modelId="{E03074D7-179E-4933-988C-6D533EA73468}" type="sibTrans" cxnId="{48A84CCD-F374-4AAB-BDBF-83C5BCBDE4F3}">
      <dgm:prSet/>
      <dgm:spPr/>
      <dgm:t>
        <a:bodyPr/>
        <a:lstStyle/>
        <a:p>
          <a:endParaRPr lang="en-US"/>
        </a:p>
      </dgm:t>
    </dgm:pt>
    <dgm:pt modelId="{1B050BC9-AEB2-4602-8B30-D6B98443C214}">
      <dgm:prSet phldrT="[Text]" custT="1"/>
      <dgm:spPr>
        <a:solidFill>
          <a:srgbClr val="F9ECD2">
            <a:alpha val="90000"/>
          </a:srgbClr>
        </a:solidFill>
      </dgm:spPr>
      <dgm:t>
        <a:bodyPr/>
        <a:lstStyle/>
        <a:p>
          <a:r>
            <a:rPr lang="en-US" sz="2700" dirty="0">
              <a:solidFill>
                <a:srgbClr val="7030A0"/>
              </a:solidFill>
            </a:rPr>
            <a:t>High</a:t>
          </a:r>
          <a:r>
            <a:rPr lang="en-US" sz="2700" dirty="0"/>
            <a:t>: </a:t>
          </a:r>
          <a:r>
            <a:rPr lang="en-US" sz="2400" dirty="0"/>
            <a:t>Malaysia, Ireland, Philippines</a:t>
          </a:r>
        </a:p>
      </dgm:t>
    </dgm:pt>
    <dgm:pt modelId="{A428F9E3-4803-417B-A5F8-6627C5AA322E}" type="parTrans" cxnId="{D8752035-644C-4080-94FF-C890D7356B5C}">
      <dgm:prSet/>
      <dgm:spPr/>
      <dgm:t>
        <a:bodyPr/>
        <a:lstStyle/>
        <a:p>
          <a:endParaRPr lang="en-US"/>
        </a:p>
      </dgm:t>
    </dgm:pt>
    <dgm:pt modelId="{FBE4F6BA-C8A5-46F7-BE48-C71C2CCBDF9A}" type="sibTrans" cxnId="{D8752035-644C-4080-94FF-C890D7356B5C}">
      <dgm:prSet/>
      <dgm:spPr/>
      <dgm:t>
        <a:bodyPr/>
        <a:lstStyle/>
        <a:p>
          <a:endParaRPr lang="en-US"/>
        </a:p>
      </dgm:t>
    </dgm:pt>
    <dgm:pt modelId="{3BE6CC0F-0208-46C0-8F45-204A141CC4AA}" type="pres">
      <dgm:prSet presAssocID="{A4636366-613E-4F03-A730-8273EF48BAD5}" presName="Name0" presStyleCnt="0">
        <dgm:presLayoutVars>
          <dgm:dir/>
          <dgm:animLvl val="lvl"/>
          <dgm:resizeHandles val="exact"/>
        </dgm:presLayoutVars>
      </dgm:prSet>
      <dgm:spPr/>
    </dgm:pt>
    <dgm:pt modelId="{392D33B8-4CCB-4779-9AC8-C09F48799B09}" type="pres">
      <dgm:prSet presAssocID="{E3E880FD-2A53-46EB-A58C-681FCE721698}" presName="linNode" presStyleCnt="0"/>
      <dgm:spPr/>
    </dgm:pt>
    <dgm:pt modelId="{E451525E-3707-4A0C-ACE0-06380B8484E8}" type="pres">
      <dgm:prSet presAssocID="{E3E880FD-2A53-46EB-A58C-681FCE721698}" presName="parentText" presStyleLbl="node1" presStyleIdx="0" presStyleCnt="2" custScaleX="252422">
        <dgm:presLayoutVars>
          <dgm:chMax val="1"/>
          <dgm:bulletEnabled val="1"/>
        </dgm:presLayoutVars>
      </dgm:prSet>
      <dgm:spPr/>
    </dgm:pt>
    <dgm:pt modelId="{9FF39FB4-378C-4762-86C0-288051F4B353}" type="pres">
      <dgm:prSet presAssocID="{E3E880FD-2A53-46EB-A58C-681FCE721698}" presName="descendantText" presStyleLbl="alignAccFollowNode1" presStyleIdx="0" presStyleCnt="2">
        <dgm:presLayoutVars>
          <dgm:bulletEnabled val="1"/>
        </dgm:presLayoutVars>
      </dgm:prSet>
      <dgm:spPr/>
    </dgm:pt>
    <dgm:pt modelId="{31172166-1872-463D-90C7-50A3C9A68A4A}" type="pres">
      <dgm:prSet presAssocID="{5F8E5309-9758-4C60-B419-9AA76AA7E7D8}" presName="sp" presStyleCnt="0"/>
      <dgm:spPr/>
    </dgm:pt>
    <dgm:pt modelId="{1E33F6B4-5DC1-410E-BB5C-2CDCAE472A46}" type="pres">
      <dgm:prSet presAssocID="{465D5A30-E472-4CCA-8BA7-185695C2DB8F}" presName="linNode" presStyleCnt="0"/>
      <dgm:spPr/>
    </dgm:pt>
    <dgm:pt modelId="{2BB860A1-632D-4447-AFBB-3928831A1EF5}" type="pres">
      <dgm:prSet presAssocID="{465D5A30-E472-4CCA-8BA7-185695C2DB8F}" presName="parentText" presStyleLbl="node1" presStyleIdx="1" presStyleCnt="2" custScaleX="254248">
        <dgm:presLayoutVars>
          <dgm:chMax val="1"/>
          <dgm:bulletEnabled val="1"/>
        </dgm:presLayoutVars>
      </dgm:prSet>
      <dgm:spPr/>
    </dgm:pt>
    <dgm:pt modelId="{4E363B71-555E-4493-B1C7-E7933E1A1FCB}" type="pres">
      <dgm:prSet presAssocID="{465D5A30-E472-4CCA-8BA7-185695C2DB8F}" presName="descendantText" presStyleLbl="alignAccFollowNode1" presStyleIdx="1" presStyleCnt="2">
        <dgm:presLayoutVars>
          <dgm:bulletEnabled val="1"/>
        </dgm:presLayoutVars>
      </dgm:prSet>
      <dgm:spPr/>
    </dgm:pt>
  </dgm:ptLst>
  <dgm:cxnLst>
    <dgm:cxn modelId="{7B842400-42DC-4D7B-95A2-4616C78E5BEB}" srcId="{A4636366-613E-4F03-A730-8273EF48BAD5}" destId="{E3E880FD-2A53-46EB-A58C-681FCE721698}" srcOrd="0" destOrd="0" parTransId="{BE77C29C-904C-468D-B6A2-4700D679B468}" sibTransId="{5F8E5309-9758-4C60-B419-9AA76AA7E7D8}"/>
    <dgm:cxn modelId="{1CAC930B-D97C-45BF-B059-4E601A70A204}" type="presOf" srcId="{1B050BC9-AEB2-4602-8B30-D6B98443C214}" destId="{4E363B71-555E-4493-B1C7-E7933E1A1FCB}" srcOrd="0" destOrd="1" presId="urn:microsoft.com/office/officeart/2005/8/layout/vList5"/>
    <dgm:cxn modelId="{6ED99820-0E02-4B8D-85E9-F7AB5D68561F}" type="presOf" srcId="{0FC11AC7-BDF4-45B4-AEC9-A66690693147}" destId="{9FF39FB4-378C-4762-86C0-288051F4B353}" srcOrd="0" destOrd="1" presId="urn:microsoft.com/office/officeart/2005/8/layout/vList5"/>
    <dgm:cxn modelId="{D8752035-644C-4080-94FF-C890D7356B5C}" srcId="{465D5A30-E472-4CCA-8BA7-185695C2DB8F}" destId="{1B050BC9-AEB2-4602-8B30-D6B98443C214}" srcOrd="1" destOrd="0" parTransId="{A428F9E3-4803-417B-A5F8-6627C5AA322E}" sibTransId="{FBE4F6BA-C8A5-46F7-BE48-C71C2CCBDF9A}"/>
    <dgm:cxn modelId="{6B0E4F81-CE85-4B1A-BF5C-559DC0C4A9A2}" type="presOf" srcId="{F6EDCF97-71F3-4238-8920-0B04E3339895}" destId="{4E363B71-555E-4493-B1C7-E7933E1A1FCB}" srcOrd="0" destOrd="0" presId="urn:microsoft.com/office/officeart/2005/8/layout/vList5"/>
    <dgm:cxn modelId="{B4607E84-4F55-426E-AD39-E1DC3B2E79B1}" srcId="{E3E880FD-2A53-46EB-A58C-681FCE721698}" destId="{B8DE6364-E07E-4541-BC21-977DE2582E05}" srcOrd="0" destOrd="0" parTransId="{7B9E6733-79FC-4E02-B5EE-20F5D9DE1816}" sibTransId="{2A50A251-6B94-4903-BBCF-F3ABA4CE5BC5}"/>
    <dgm:cxn modelId="{909E2885-2ABD-444D-861B-9987FD567769}" type="presOf" srcId="{A4636366-613E-4F03-A730-8273EF48BAD5}" destId="{3BE6CC0F-0208-46C0-8F45-204A141CC4AA}" srcOrd="0" destOrd="0" presId="urn:microsoft.com/office/officeart/2005/8/layout/vList5"/>
    <dgm:cxn modelId="{9DC7029E-8805-4A36-A910-6597EEEA3D41}" srcId="{E3E880FD-2A53-46EB-A58C-681FCE721698}" destId="{0FC11AC7-BDF4-45B4-AEC9-A66690693147}" srcOrd="1" destOrd="0" parTransId="{2731DFFB-DE57-4A1D-99D4-8228EDC7D510}" sibTransId="{7366E970-5BA6-4A13-9EA7-F42EE5D5F437}"/>
    <dgm:cxn modelId="{1E121BC3-188A-4C40-A7B1-1B85C11442C2}" type="presOf" srcId="{B8DE6364-E07E-4541-BC21-977DE2582E05}" destId="{9FF39FB4-378C-4762-86C0-288051F4B353}" srcOrd="0" destOrd="0" presId="urn:microsoft.com/office/officeart/2005/8/layout/vList5"/>
    <dgm:cxn modelId="{48A84CCD-F374-4AAB-BDBF-83C5BCBDE4F3}" srcId="{465D5A30-E472-4CCA-8BA7-185695C2DB8F}" destId="{F6EDCF97-71F3-4238-8920-0B04E3339895}" srcOrd="0" destOrd="0" parTransId="{C916155C-DC7C-4936-B437-CF53FA3B3764}" sibTransId="{E03074D7-179E-4933-988C-6D533EA73468}"/>
    <dgm:cxn modelId="{7DF1C7D1-6728-4A49-A341-45681C48355E}" type="presOf" srcId="{E3E880FD-2A53-46EB-A58C-681FCE721698}" destId="{E451525E-3707-4A0C-ACE0-06380B8484E8}" srcOrd="0" destOrd="0" presId="urn:microsoft.com/office/officeart/2005/8/layout/vList5"/>
    <dgm:cxn modelId="{1612EEE8-3C5D-4CDD-A612-E354D0255F7F}" srcId="{A4636366-613E-4F03-A730-8273EF48BAD5}" destId="{465D5A30-E472-4CCA-8BA7-185695C2DB8F}" srcOrd="1" destOrd="0" parTransId="{52E02FA6-C6F0-4B65-BC0A-D9798E42610F}" sibTransId="{C5652DC5-D7D9-4CEC-A135-C76C141DCC34}"/>
    <dgm:cxn modelId="{D1FF27F4-3479-4C3D-ABB6-BF42EEB4D24A}" type="presOf" srcId="{465D5A30-E472-4CCA-8BA7-185695C2DB8F}" destId="{2BB860A1-632D-4447-AFBB-3928831A1EF5}" srcOrd="0" destOrd="0" presId="urn:microsoft.com/office/officeart/2005/8/layout/vList5"/>
    <dgm:cxn modelId="{5D5BADA2-9D73-4F72-9FC8-DDA46E35E814}" type="presParOf" srcId="{3BE6CC0F-0208-46C0-8F45-204A141CC4AA}" destId="{392D33B8-4CCB-4779-9AC8-C09F48799B09}" srcOrd="0" destOrd="0" presId="urn:microsoft.com/office/officeart/2005/8/layout/vList5"/>
    <dgm:cxn modelId="{31B3ADAC-179A-48AF-9E40-F9FE87310604}" type="presParOf" srcId="{392D33B8-4CCB-4779-9AC8-C09F48799B09}" destId="{E451525E-3707-4A0C-ACE0-06380B8484E8}" srcOrd="0" destOrd="0" presId="urn:microsoft.com/office/officeart/2005/8/layout/vList5"/>
    <dgm:cxn modelId="{BC0FE9DE-49BC-4929-86F5-CE83B21299D9}" type="presParOf" srcId="{392D33B8-4CCB-4779-9AC8-C09F48799B09}" destId="{9FF39FB4-378C-4762-86C0-288051F4B353}" srcOrd="1" destOrd="0" presId="urn:microsoft.com/office/officeart/2005/8/layout/vList5"/>
    <dgm:cxn modelId="{51EB22BF-D8F3-44B4-B912-F49F7D8754C4}" type="presParOf" srcId="{3BE6CC0F-0208-46C0-8F45-204A141CC4AA}" destId="{31172166-1872-463D-90C7-50A3C9A68A4A}" srcOrd="1" destOrd="0" presId="urn:microsoft.com/office/officeart/2005/8/layout/vList5"/>
    <dgm:cxn modelId="{8220B200-DE2C-49BE-A08C-8DDFCA735010}" type="presParOf" srcId="{3BE6CC0F-0208-46C0-8F45-204A141CC4AA}" destId="{1E33F6B4-5DC1-410E-BB5C-2CDCAE472A46}" srcOrd="2" destOrd="0" presId="urn:microsoft.com/office/officeart/2005/8/layout/vList5"/>
    <dgm:cxn modelId="{0F9837DB-3BB0-412F-AF06-C16B0A0DE919}" type="presParOf" srcId="{1E33F6B4-5DC1-410E-BB5C-2CDCAE472A46}" destId="{2BB860A1-632D-4447-AFBB-3928831A1EF5}" srcOrd="0" destOrd="0" presId="urn:microsoft.com/office/officeart/2005/8/layout/vList5"/>
    <dgm:cxn modelId="{0DB7867C-A302-4468-9CF1-5DAFB2FA17C3}" type="presParOf" srcId="{1E33F6B4-5DC1-410E-BB5C-2CDCAE472A46}" destId="{4E363B71-555E-4493-B1C7-E7933E1A1FC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5C9F2F-EDB8-41A1-8D66-7D56E6C02B19}" type="doc">
      <dgm:prSet loTypeId="urn:microsoft.com/office/officeart/2005/8/layout/matrix3" loCatId="matrix" qsTypeId="urn:microsoft.com/office/officeart/2005/8/quickstyle/simple1#4" qsCatId="simple" csTypeId="urn:microsoft.com/office/officeart/2005/8/colors/accent1_2#6" csCatId="accent1" phldr="1"/>
      <dgm:spPr/>
      <dgm:t>
        <a:bodyPr/>
        <a:lstStyle/>
        <a:p>
          <a:endParaRPr lang="en-US"/>
        </a:p>
      </dgm:t>
    </dgm:pt>
    <dgm:pt modelId="{5C07BBE5-516F-4ABA-88EF-F25B93EFF912}">
      <dgm:prSet custT="1">
        <dgm:style>
          <a:lnRef idx="2">
            <a:schemeClr val="dk1"/>
          </a:lnRef>
          <a:fillRef idx="1">
            <a:schemeClr val="lt1"/>
          </a:fillRef>
          <a:effectRef idx="0">
            <a:schemeClr val="dk1"/>
          </a:effectRef>
          <a:fontRef idx="minor">
            <a:schemeClr val="dk1"/>
          </a:fontRef>
        </dgm:style>
      </dgm:prSet>
      <dgm:spPr/>
      <dgm:t>
        <a:bodyPr/>
        <a:lstStyle/>
        <a:p>
          <a:pPr algn="ctr" rtl="0"/>
          <a:r>
            <a:rPr lang="en-US" sz="2000" b="1" cap="none" spc="0" dirty="0">
              <a:ln w="0"/>
              <a:solidFill>
                <a:schemeClr val="tx1"/>
              </a:solidFill>
              <a:effectLst>
                <a:outerShdw blurRad="38100" dist="19050" dir="2700000" algn="tl" rotWithShape="0">
                  <a:schemeClr val="dk1">
                    <a:alpha val="40000"/>
                  </a:schemeClr>
                </a:outerShdw>
              </a:effectLst>
            </a:rPr>
            <a:t>Power Distance </a:t>
          </a:r>
        </a:p>
        <a:p>
          <a:pPr algn="l" rtl="0"/>
          <a:r>
            <a:rPr lang="en-US" sz="1800" b="0" dirty="0"/>
            <a:t>The level of acceptance by a society of the unequal distribution of power in institutions</a:t>
          </a:r>
        </a:p>
        <a:p>
          <a:pPr algn="l" rtl="0"/>
          <a:r>
            <a:rPr lang="en-US" sz="1800" b="0" dirty="0"/>
            <a:t>Views about hierarchy and respect for authority which may be socially determined</a:t>
          </a:r>
        </a:p>
      </dgm:t>
    </dgm:pt>
    <dgm:pt modelId="{B58405F4-770F-4780-A9AD-BA3BD4A5424F}" type="parTrans" cxnId="{86D3AE23-6779-4280-920E-4B742E68931E}">
      <dgm:prSet/>
      <dgm:spPr/>
      <dgm:t>
        <a:bodyPr/>
        <a:lstStyle/>
        <a:p>
          <a:endParaRPr lang="en-US"/>
        </a:p>
      </dgm:t>
    </dgm:pt>
    <dgm:pt modelId="{BB98CACF-1E00-4E30-8B02-C22A4838D926}" type="sibTrans" cxnId="{86D3AE23-6779-4280-920E-4B742E68931E}">
      <dgm:prSet/>
      <dgm:spPr/>
      <dgm:t>
        <a:bodyPr/>
        <a:lstStyle/>
        <a:p>
          <a:endParaRPr lang="en-US"/>
        </a:p>
      </dgm:t>
    </dgm:pt>
    <dgm:pt modelId="{F8AACDBC-7A8A-4265-99A7-A9E54B5A0D6D}">
      <dgm:prSet custT="1">
        <dgm:style>
          <a:lnRef idx="2">
            <a:schemeClr val="dk1"/>
          </a:lnRef>
          <a:fillRef idx="1">
            <a:schemeClr val="lt1"/>
          </a:fillRef>
          <a:effectRef idx="0">
            <a:schemeClr val="dk1"/>
          </a:effectRef>
          <a:fontRef idx="minor">
            <a:schemeClr val="dk1"/>
          </a:fontRef>
        </dgm:style>
      </dgm:prSet>
      <dgm:spPr/>
      <dgm:t>
        <a:bodyPr/>
        <a:lstStyle/>
        <a:p>
          <a:pPr rtl="0"/>
          <a:r>
            <a:rPr lang="en-US" sz="2000" b="1" cap="none" spc="0" dirty="0">
              <a:ln w="0"/>
              <a:solidFill>
                <a:schemeClr val="tx1"/>
              </a:solidFill>
              <a:effectLst>
                <a:outerShdw blurRad="38100" dist="19050" dir="2700000" algn="tl" rotWithShape="0">
                  <a:schemeClr val="dk1">
                    <a:alpha val="40000"/>
                  </a:schemeClr>
                </a:outerShdw>
              </a:effectLst>
            </a:rPr>
            <a:t>Uncertainty Avoidance </a:t>
          </a:r>
        </a:p>
        <a:p>
          <a:pPr rtl="0"/>
          <a:r>
            <a:rPr lang="en-US" sz="1800" b="0" dirty="0"/>
            <a:t>The extent to which people in a society feel threatened by ambiguous situations. Hence strict rules and procedures are usually in place to society may have sense of nationalism and change resistance</a:t>
          </a:r>
        </a:p>
      </dgm:t>
    </dgm:pt>
    <dgm:pt modelId="{23D3D09F-533D-4563-A666-3FD90C8D5577}" type="parTrans" cxnId="{C849787E-F82A-4561-B722-DBDAC99CCE6E}">
      <dgm:prSet/>
      <dgm:spPr/>
      <dgm:t>
        <a:bodyPr/>
        <a:lstStyle/>
        <a:p>
          <a:endParaRPr lang="en-US"/>
        </a:p>
      </dgm:t>
    </dgm:pt>
    <dgm:pt modelId="{904AAFCB-0A34-4582-A196-65218B1AA43B}" type="sibTrans" cxnId="{C849787E-F82A-4561-B722-DBDAC99CCE6E}">
      <dgm:prSet/>
      <dgm:spPr/>
      <dgm:t>
        <a:bodyPr/>
        <a:lstStyle/>
        <a:p>
          <a:endParaRPr lang="en-US"/>
        </a:p>
      </dgm:t>
    </dgm:pt>
    <dgm:pt modelId="{493D958A-2C54-4F00-8A5F-0C5FEE533764}">
      <dgm:prSet custT="1">
        <dgm:style>
          <a:lnRef idx="2">
            <a:schemeClr val="dk1"/>
          </a:lnRef>
          <a:fillRef idx="1">
            <a:schemeClr val="lt1"/>
          </a:fillRef>
          <a:effectRef idx="0">
            <a:schemeClr val="dk1"/>
          </a:effectRef>
          <a:fontRef idx="minor">
            <a:schemeClr val="dk1"/>
          </a:fontRef>
        </dgm:style>
      </dgm:prSet>
      <dgm:spPr/>
      <dgm:t>
        <a:bodyPr/>
        <a:lstStyle/>
        <a:p>
          <a:pPr rtl="0"/>
          <a:r>
            <a:rPr lang="en-US" sz="2000" b="1" cap="none" spc="0" dirty="0">
              <a:ln w="0"/>
              <a:solidFill>
                <a:schemeClr val="tx1"/>
              </a:solidFill>
              <a:effectLst>
                <a:outerShdw blurRad="38100" dist="19050" dir="2700000" algn="tl" rotWithShape="0">
                  <a:schemeClr val="dk1">
                    <a:alpha val="40000"/>
                  </a:schemeClr>
                </a:outerShdw>
              </a:effectLst>
            </a:rPr>
            <a:t>Individualism </a:t>
          </a:r>
        </a:p>
        <a:p>
          <a:pPr rtl="0"/>
          <a:r>
            <a:rPr lang="en-US" sz="1800" b="0" dirty="0"/>
            <a:t>The tendency of people to look after themselves and their immediate families only and to neglect the needs of society. Value individual achievements and relationships</a:t>
          </a:r>
        </a:p>
      </dgm:t>
    </dgm:pt>
    <dgm:pt modelId="{D46E8238-8BF0-4245-912C-66622940E5EF}" type="parTrans" cxnId="{68110620-8D54-4A1C-9366-36D058252D3B}">
      <dgm:prSet/>
      <dgm:spPr/>
      <dgm:t>
        <a:bodyPr/>
        <a:lstStyle/>
        <a:p>
          <a:endParaRPr lang="en-US"/>
        </a:p>
      </dgm:t>
    </dgm:pt>
    <dgm:pt modelId="{4CF6DC4C-60B2-49AD-AFE2-A0254D710712}" type="sibTrans" cxnId="{68110620-8D54-4A1C-9366-36D058252D3B}">
      <dgm:prSet/>
      <dgm:spPr/>
      <dgm:t>
        <a:bodyPr/>
        <a:lstStyle/>
        <a:p>
          <a:endParaRPr lang="en-US"/>
        </a:p>
      </dgm:t>
    </dgm:pt>
    <dgm:pt modelId="{C0D8F7FB-53CE-458A-B231-2BBFA947F5C7}">
      <dgm:prSet custT="1">
        <dgm:style>
          <a:lnRef idx="2">
            <a:schemeClr val="dk1"/>
          </a:lnRef>
          <a:fillRef idx="1">
            <a:schemeClr val="lt1"/>
          </a:fillRef>
          <a:effectRef idx="0">
            <a:schemeClr val="dk1"/>
          </a:effectRef>
          <a:fontRef idx="minor">
            <a:schemeClr val="dk1"/>
          </a:fontRef>
        </dgm:style>
      </dgm:prSet>
      <dgm:spPr/>
      <dgm:t>
        <a:bodyPr/>
        <a:lstStyle/>
        <a:p>
          <a:pPr rtl="0"/>
          <a:r>
            <a:rPr lang="en-US" sz="2000" b="1" cap="none" spc="0" dirty="0">
              <a:ln w="0"/>
              <a:solidFill>
                <a:schemeClr val="tx1"/>
              </a:solidFill>
              <a:effectLst>
                <a:outerShdw blurRad="38100" dist="19050" dir="2700000" algn="tl" rotWithShape="0">
                  <a:schemeClr val="dk1">
                    <a:alpha val="40000"/>
                  </a:schemeClr>
                </a:outerShdw>
              </a:effectLst>
            </a:rPr>
            <a:t>Collectivism </a:t>
          </a:r>
        </a:p>
        <a:p>
          <a:pPr rtl="0"/>
          <a:r>
            <a:rPr lang="en-US" sz="1800" b="0" dirty="0"/>
            <a:t>The desire for tight social frameworks, emotional dependence on belonging to “the organization,” and a strong belief in group decisions making, group achievements </a:t>
          </a:r>
          <a:r>
            <a:rPr lang="en-US" sz="1800" b="0" dirty="0" err="1"/>
            <a:t>etc</a:t>
          </a:r>
          <a:endParaRPr lang="en-US" sz="1800" b="0" dirty="0"/>
        </a:p>
      </dgm:t>
    </dgm:pt>
    <dgm:pt modelId="{74ACDF18-4CE2-4F6F-9D95-30A638C4D854}" type="parTrans" cxnId="{584D4C1A-1464-4EBA-A339-E22156145AF5}">
      <dgm:prSet/>
      <dgm:spPr/>
      <dgm:t>
        <a:bodyPr/>
        <a:lstStyle/>
        <a:p>
          <a:endParaRPr lang="en-US"/>
        </a:p>
      </dgm:t>
    </dgm:pt>
    <dgm:pt modelId="{4923C2DF-F2AA-47AF-8CEB-1EFBAC42DBF5}" type="sibTrans" cxnId="{584D4C1A-1464-4EBA-A339-E22156145AF5}">
      <dgm:prSet/>
      <dgm:spPr/>
      <dgm:t>
        <a:bodyPr/>
        <a:lstStyle/>
        <a:p>
          <a:endParaRPr lang="en-US"/>
        </a:p>
      </dgm:t>
    </dgm:pt>
    <dgm:pt modelId="{52668F56-0662-4E87-A7A4-211E4D00A302}" type="pres">
      <dgm:prSet presAssocID="{C65C9F2F-EDB8-41A1-8D66-7D56E6C02B19}" presName="matrix" presStyleCnt="0">
        <dgm:presLayoutVars>
          <dgm:chMax val="1"/>
          <dgm:dir/>
          <dgm:resizeHandles val="exact"/>
        </dgm:presLayoutVars>
      </dgm:prSet>
      <dgm:spPr/>
    </dgm:pt>
    <dgm:pt modelId="{253ABEAF-1C18-422F-B8CD-A0AAAE5D7A13}" type="pres">
      <dgm:prSet presAssocID="{C65C9F2F-EDB8-41A1-8D66-7D56E6C02B19}" presName="diamond" presStyleLbl="bgShp" presStyleIdx="0" presStyleCnt="1" custScaleX="151526" custLinFactNeighborX="-6734" custLinFactNeighborY="1684"/>
      <dgm:spPr/>
    </dgm:pt>
    <dgm:pt modelId="{A9561306-C92B-4FDB-91D8-A82B28AEB272}" type="pres">
      <dgm:prSet presAssocID="{C65C9F2F-EDB8-41A1-8D66-7D56E6C02B19}" presName="quad1" presStyleLbl="node1" presStyleIdx="0" presStyleCnt="4" custScaleX="207400" custScaleY="115794" custLinFactNeighborX="-43401" custLinFactNeighborY="-7091">
        <dgm:presLayoutVars>
          <dgm:chMax val="0"/>
          <dgm:chPref val="0"/>
          <dgm:bulletEnabled val="1"/>
        </dgm:presLayoutVars>
      </dgm:prSet>
      <dgm:spPr/>
    </dgm:pt>
    <dgm:pt modelId="{AA91DF2D-260D-4E1E-BB00-7843C8F360EB}" type="pres">
      <dgm:prSet presAssocID="{C65C9F2F-EDB8-41A1-8D66-7D56E6C02B19}" presName="quad2" presStyleLbl="node1" presStyleIdx="1" presStyleCnt="4" custScaleX="229959" custScaleY="110301" custLinFactNeighborX="68937" custLinFactNeighborY="-12032">
        <dgm:presLayoutVars>
          <dgm:chMax val="0"/>
          <dgm:chPref val="0"/>
          <dgm:bulletEnabled val="1"/>
        </dgm:presLayoutVars>
      </dgm:prSet>
      <dgm:spPr/>
    </dgm:pt>
    <dgm:pt modelId="{2D17EB1B-46FB-4174-89D6-970B04F23BDC}" type="pres">
      <dgm:prSet presAssocID="{C65C9F2F-EDB8-41A1-8D66-7D56E6C02B19}" presName="quad3" presStyleLbl="node1" presStyleIdx="2" presStyleCnt="4" custFlipHor="1" custScaleX="214099" custScaleY="117269" custLinFactNeighborX="-43640" custLinFactNeighborY="5382">
        <dgm:presLayoutVars>
          <dgm:chMax val="0"/>
          <dgm:chPref val="0"/>
          <dgm:bulletEnabled val="1"/>
        </dgm:presLayoutVars>
      </dgm:prSet>
      <dgm:spPr/>
    </dgm:pt>
    <dgm:pt modelId="{8474BA3C-8170-4C0F-B2DF-D6DAC552BE64}" type="pres">
      <dgm:prSet presAssocID="{C65C9F2F-EDB8-41A1-8D66-7D56E6C02B19}" presName="quad4" presStyleLbl="node1" presStyleIdx="3" presStyleCnt="4" custScaleX="227427" custScaleY="119398" custLinFactNeighborX="67452" custLinFactNeighborY="6828">
        <dgm:presLayoutVars>
          <dgm:chMax val="0"/>
          <dgm:chPref val="0"/>
          <dgm:bulletEnabled val="1"/>
        </dgm:presLayoutVars>
      </dgm:prSet>
      <dgm:spPr/>
    </dgm:pt>
  </dgm:ptLst>
  <dgm:cxnLst>
    <dgm:cxn modelId="{584D4C1A-1464-4EBA-A339-E22156145AF5}" srcId="{C65C9F2F-EDB8-41A1-8D66-7D56E6C02B19}" destId="{C0D8F7FB-53CE-458A-B231-2BBFA947F5C7}" srcOrd="3" destOrd="0" parTransId="{74ACDF18-4CE2-4F6F-9D95-30A638C4D854}" sibTransId="{4923C2DF-F2AA-47AF-8CEB-1EFBAC42DBF5}"/>
    <dgm:cxn modelId="{68110620-8D54-4A1C-9366-36D058252D3B}" srcId="{C65C9F2F-EDB8-41A1-8D66-7D56E6C02B19}" destId="{493D958A-2C54-4F00-8A5F-0C5FEE533764}" srcOrd="2" destOrd="0" parTransId="{D46E8238-8BF0-4245-912C-66622940E5EF}" sibTransId="{4CF6DC4C-60B2-49AD-AFE2-A0254D710712}"/>
    <dgm:cxn modelId="{6BC11B22-87F3-4AF0-A9AF-A2D07DBBDBED}" type="presOf" srcId="{C65C9F2F-EDB8-41A1-8D66-7D56E6C02B19}" destId="{52668F56-0662-4E87-A7A4-211E4D00A302}" srcOrd="0" destOrd="0" presId="urn:microsoft.com/office/officeart/2005/8/layout/matrix3"/>
    <dgm:cxn modelId="{86D3AE23-6779-4280-920E-4B742E68931E}" srcId="{C65C9F2F-EDB8-41A1-8D66-7D56E6C02B19}" destId="{5C07BBE5-516F-4ABA-88EF-F25B93EFF912}" srcOrd="0" destOrd="0" parTransId="{B58405F4-770F-4780-A9AD-BA3BD4A5424F}" sibTransId="{BB98CACF-1E00-4E30-8B02-C22A4838D926}"/>
    <dgm:cxn modelId="{45192669-1A4C-4CD6-843F-D35807372975}" type="presOf" srcId="{C0D8F7FB-53CE-458A-B231-2BBFA947F5C7}" destId="{8474BA3C-8170-4C0F-B2DF-D6DAC552BE64}" srcOrd="0" destOrd="0" presId="urn:microsoft.com/office/officeart/2005/8/layout/matrix3"/>
    <dgm:cxn modelId="{C849787E-F82A-4561-B722-DBDAC99CCE6E}" srcId="{C65C9F2F-EDB8-41A1-8D66-7D56E6C02B19}" destId="{F8AACDBC-7A8A-4265-99A7-A9E54B5A0D6D}" srcOrd="1" destOrd="0" parTransId="{23D3D09F-533D-4563-A666-3FD90C8D5577}" sibTransId="{904AAFCB-0A34-4582-A196-65218B1AA43B}"/>
    <dgm:cxn modelId="{ADA9998C-9C3E-4F3E-ABE7-94E301C51B35}" type="presOf" srcId="{F8AACDBC-7A8A-4265-99A7-A9E54B5A0D6D}" destId="{AA91DF2D-260D-4E1E-BB00-7843C8F360EB}" srcOrd="0" destOrd="0" presId="urn:microsoft.com/office/officeart/2005/8/layout/matrix3"/>
    <dgm:cxn modelId="{DDA8E2CF-404D-43EF-8B40-24E7D6F08808}" type="presOf" srcId="{493D958A-2C54-4F00-8A5F-0C5FEE533764}" destId="{2D17EB1B-46FB-4174-89D6-970B04F23BDC}" srcOrd="0" destOrd="0" presId="urn:microsoft.com/office/officeart/2005/8/layout/matrix3"/>
    <dgm:cxn modelId="{E70935EF-91D4-4C4A-876F-3353DB98A6F7}" type="presOf" srcId="{5C07BBE5-516F-4ABA-88EF-F25B93EFF912}" destId="{A9561306-C92B-4FDB-91D8-A82B28AEB272}" srcOrd="0" destOrd="0" presId="urn:microsoft.com/office/officeart/2005/8/layout/matrix3"/>
    <dgm:cxn modelId="{50F6B078-C3F6-440A-BBF9-314DB5D83E52}" type="presParOf" srcId="{52668F56-0662-4E87-A7A4-211E4D00A302}" destId="{253ABEAF-1C18-422F-B8CD-A0AAAE5D7A13}" srcOrd="0" destOrd="0" presId="urn:microsoft.com/office/officeart/2005/8/layout/matrix3"/>
    <dgm:cxn modelId="{C0D19E68-0D21-46B4-B391-DFC80E519E5B}" type="presParOf" srcId="{52668F56-0662-4E87-A7A4-211E4D00A302}" destId="{A9561306-C92B-4FDB-91D8-A82B28AEB272}" srcOrd="1" destOrd="0" presId="urn:microsoft.com/office/officeart/2005/8/layout/matrix3"/>
    <dgm:cxn modelId="{10916179-CAEA-4B64-ADF0-28DBFFB3DBC2}" type="presParOf" srcId="{52668F56-0662-4E87-A7A4-211E4D00A302}" destId="{AA91DF2D-260D-4E1E-BB00-7843C8F360EB}" srcOrd="2" destOrd="0" presId="urn:microsoft.com/office/officeart/2005/8/layout/matrix3"/>
    <dgm:cxn modelId="{97BBBC59-6C7A-41BB-A94D-0A18D5411879}" type="presParOf" srcId="{52668F56-0662-4E87-A7A4-211E4D00A302}" destId="{2D17EB1B-46FB-4174-89D6-970B04F23BDC}" srcOrd="3" destOrd="0" presId="urn:microsoft.com/office/officeart/2005/8/layout/matrix3"/>
    <dgm:cxn modelId="{2D2B1FF8-AE08-41B8-9400-03275DBBF5F2}" type="presParOf" srcId="{52668F56-0662-4E87-A7A4-211E4D00A302}" destId="{8474BA3C-8170-4C0F-B2DF-D6DAC552BE6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73651-2CA1-4EEE-9DBA-610E5FEFE7C1}">
      <dsp:nvSpPr>
        <dsp:cNvPr id="0" name=""/>
        <dsp:cNvSpPr/>
      </dsp:nvSpPr>
      <dsp:spPr>
        <a:xfrm>
          <a:off x="2667388" y="0"/>
          <a:ext cx="6112761" cy="5145435"/>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An awareness of and an honest caring about another individual’s culture.</a:t>
          </a:r>
        </a:p>
        <a:p>
          <a:pPr marL="285750" lvl="1" indent="-285750" algn="l" defTabSz="1244600">
            <a:lnSpc>
              <a:spcPct val="90000"/>
            </a:lnSpc>
            <a:spcBef>
              <a:spcPct val="0"/>
            </a:spcBef>
            <a:spcAft>
              <a:spcPct val="15000"/>
            </a:spcAft>
            <a:buChar char="•"/>
          </a:pPr>
          <a:r>
            <a:rPr lang="en-US" sz="2800" kern="1200" dirty="0"/>
            <a:t>Lack of it can create conflict and management failures especially in IBC</a:t>
          </a:r>
        </a:p>
        <a:p>
          <a:pPr marL="57150" lvl="1" indent="-57150" algn="l" defTabSz="355600">
            <a:lnSpc>
              <a:spcPct val="90000"/>
            </a:lnSpc>
            <a:spcBef>
              <a:spcPct val="0"/>
            </a:spcBef>
            <a:spcAft>
              <a:spcPct val="15000"/>
            </a:spcAft>
            <a:buChar char="•"/>
          </a:pPr>
          <a:endParaRPr lang="en-US" sz="800" kern="1200" dirty="0"/>
        </a:p>
      </dsp:txBody>
      <dsp:txXfrm>
        <a:off x="2667388" y="643179"/>
        <a:ext cx="4183223" cy="3859077"/>
      </dsp:txXfrm>
    </dsp:sp>
    <dsp:sp modelId="{76670983-FF71-4219-A231-8B91E1065C87}">
      <dsp:nvSpPr>
        <dsp:cNvPr id="0" name=""/>
        <dsp:cNvSpPr/>
      </dsp:nvSpPr>
      <dsp:spPr>
        <a:xfrm>
          <a:off x="0" y="0"/>
          <a:ext cx="2555058" cy="514543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dirty="0"/>
            <a:t>Cultural Sensitivity or</a:t>
          </a:r>
        </a:p>
        <a:p>
          <a:pPr marL="0" lvl="0" indent="0" algn="ctr" defTabSz="1600200">
            <a:lnSpc>
              <a:spcPct val="90000"/>
            </a:lnSpc>
            <a:spcBef>
              <a:spcPct val="0"/>
            </a:spcBef>
            <a:spcAft>
              <a:spcPct val="35000"/>
            </a:spcAft>
            <a:buNone/>
          </a:pPr>
          <a:r>
            <a:rPr lang="en-US" sz="3600" kern="1200" dirty="0"/>
            <a:t>Cultural Empathy?</a:t>
          </a:r>
        </a:p>
      </dsp:txBody>
      <dsp:txXfrm>
        <a:off x="124728" y="124728"/>
        <a:ext cx="2305602" cy="48959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065FA-DE61-4863-97BA-32D3B1396E61}">
      <dsp:nvSpPr>
        <dsp:cNvPr id="0" name=""/>
        <dsp:cNvSpPr/>
      </dsp:nvSpPr>
      <dsp:spPr>
        <a:xfrm>
          <a:off x="3883721" y="2303"/>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Kinship</a:t>
          </a:r>
          <a:endParaRPr lang="en-US" sz="1100" kern="1200" dirty="0"/>
        </a:p>
      </dsp:txBody>
      <dsp:txXfrm>
        <a:off x="4037934" y="156516"/>
        <a:ext cx="744603" cy="744603"/>
      </dsp:txXfrm>
    </dsp:sp>
    <dsp:sp modelId="{E41BB1D8-D195-4661-914E-8CEBB3CAD3D1}">
      <dsp:nvSpPr>
        <dsp:cNvPr id="0" name=""/>
        <dsp:cNvSpPr/>
      </dsp:nvSpPr>
      <dsp:spPr>
        <a:xfrm rot="1542857">
          <a:off x="4975605" y="690913"/>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4979771" y="743740"/>
        <a:ext cx="196309" cy="213239"/>
      </dsp:txXfrm>
    </dsp:sp>
    <dsp:sp modelId="{C659338E-3B96-405C-BDAB-84BDD888AADA}">
      <dsp:nvSpPr>
        <dsp:cNvPr id="0" name=""/>
        <dsp:cNvSpPr/>
      </dsp:nvSpPr>
      <dsp:spPr>
        <a:xfrm>
          <a:off x="5309203" y="688779"/>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Education System</a:t>
          </a:r>
          <a:endParaRPr lang="en-US" sz="1100" kern="1200" dirty="0"/>
        </a:p>
      </dsp:txBody>
      <dsp:txXfrm>
        <a:off x="5463416" y="842992"/>
        <a:ext cx="744603" cy="744603"/>
      </dsp:txXfrm>
    </dsp:sp>
    <dsp:sp modelId="{5AD2616D-9190-4F3D-A5B4-24C6FD7CBA74}">
      <dsp:nvSpPr>
        <dsp:cNvPr id="0" name=""/>
        <dsp:cNvSpPr/>
      </dsp:nvSpPr>
      <dsp:spPr>
        <a:xfrm rot="4628571">
          <a:off x="5869763" y="1801106"/>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5902469" y="1831173"/>
        <a:ext cx="196309" cy="213239"/>
      </dsp:txXfrm>
    </dsp:sp>
    <dsp:sp modelId="{FB0B6277-914A-41FA-85F1-CDD8FDB43ED9}">
      <dsp:nvSpPr>
        <dsp:cNvPr id="0" name=""/>
        <dsp:cNvSpPr/>
      </dsp:nvSpPr>
      <dsp:spPr>
        <a:xfrm>
          <a:off x="5661268" y="2231277"/>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Economic System</a:t>
          </a:r>
          <a:endParaRPr lang="en-US" sz="1100" kern="1200" dirty="0"/>
        </a:p>
      </dsp:txBody>
      <dsp:txXfrm>
        <a:off x="5815481" y="2385490"/>
        <a:ext cx="744603" cy="744603"/>
      </dsp:txXfrm>
    </dsp:sp>
    <dsp:sp modelId="{7CC87484-43D9-44B7-BC56-AED9128F58D3}">
      <dsp:nvSpPr>
        <dsp:cNvPr id="0" name=""/>
        <dsp:cNvSpPr/>
      </dsp:nvSpPr>
      <dsp:spPr>
        <a:xfrm rot="7714286">
          <a:off x="5559278" y="3192381"/>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5627573" y="3230571"/>
        <a:ext cx="196309" cy="213239"/>
      </dsp:txXfrm>
    </dsp:sp>
    <dsp:sp modelId="{E7743693-0F8C-4FE3-9991-8EF5F00C12EB}">
      <dsp:nvSpPr>
        <dsp:cNvPr id="0" name=""/>
        <dsp:cNvSpPr/>
      </dsp:nvSpPr>
      <dsp:spPr>
        <a:xfrm>
          <a:off x="4674804" y="3468264"/>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Political System</a:t>
          </a:r>
          <a:endParaRPr lang="en-US" sz="1100" kern="1200" dirty="0"/>
        </a:p>
      </dsp:txBody>
      <dsp:txXfrm>
        <a:off x="4829017" y="3622477"/>
        <a:ext cx="744603" cy="744603"/>
      </dsp:txXfrm>
    </dsp:sp>
    <dsp:sp modelId="{22D61165-A9C9-4B56-BC44-94F7C7A7CD84}">
      <dsp:nvSpPr>
        <dsp:cNvPr id="0" name=""/>
        <dsp:cNvSpPr/>
      </dsp:nvSpPr>
      <dsp:spPr>
        <a:xfrm rot="10800000">
          <a:off x="4277951" y="3817080"/>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4362084" y="3888159"/>
        <a:ext cx="196309" cy="213239"/>
      </dsp:txXfrm>
    </dsp:sp>
    <dsp:sp modelId="{59D13B59-E0E1-48FF-8479-7D4CE290F452}">
      <dsp:nvSpPr>
        <dsp:cNvPr id="0" name=""/>
        <dsp:cNvSpPr/>
      </dsp:nvSpPr>
      <dsp:spPr>
        <a:xfrm>
          <a:off x="3092637" y="3468264"/>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Health System</a:t>
          </a:r>
          <a:endParaRPr lang="en-US" sz="1100" kern="1200" dirty="0"/>
        </a:p>
      </dsp:txBody>
      <dsp:txXfrm>
        <a:off x="3246850" y="3622477"/>
        <a:ext cx="744603" cy="744603"/>
      </dsp:txXfrm>
    </dsp:sp>
    <dsp:sp modelId="{23FBCAB7-82A3-4425-B368-BAC7398E58E5}">
      <dsp:nvSpPr>
        <dsp:cNvPr id="0" name=""/>
        <dsp:cNvSpPr/>
      </dsp:nvSpPr>
      <dsp:spPr>
        <a:xfrm rot="13885714">
          <a:off x="2990648" y="3204792"/>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rot="10800000">
        <a:off x="3058943" y="3308760"/>
        <a:ext cx="196309" cy="213239"/>
      </dsp:txXfrm>
    </dsp:sp>
    <dsp:sp modelId="{B97558DC-475D-4DE3-8B8D-1826A2AB4DEF}">
      <dsp:nvSpPr>
        <dsp:cNvPr id="0" name=""/>
        <dsp:cNvSpPr/>
      </dsp:nvSpPr>
      <dsp:spPr>
        <a:xfrm>
          <a:off x="2106173" y="2231277"/>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Recreation</a:t>
          </a:r>
          <a:endParaRPr lang="en-US" sz="1100" kern="1200" dirty="0"/>
        </a:p>
      </dsp:txBody>
      <dsp:txXfrm>
        <a:off x="2260386" y="2385490"/>
        <a:ext cx="744603" cy="744603"/>
      </dsp:txXfrm>
    </dsp:sp>
    <dsp:sp modelId="{CEBCAE44-AAFA-47F5-90A1-E26C7BA48436}">
      <dsp:nvSpPr>
        <dsp:cNvPr id="0" name=""/>
        <dsp:cNvSpPr/>
      </dsp:nvSpPr>
      <dsp:spPr>
        <a:xfrm rot="16971429">
          <a:off x="2666733" y="1816582"/>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2699439" y="1928673"/>
        <a:ext cx="196309" cy="213239"/>
      </dsp:txXfrm>
    </dsp:sp>
    <dsp:sp modelId="{E4FF8FCF-BCC9-4F5D-A52A-8E1EB156F772}">
      <dsp:nvSpPr>
        <dsp:cNvPr id="0" name=""/>
        <dsp:cNvSpPr/>
      </dsp:nvSpPr>
      <dsp:spPr>
        <a:xfrm>
          <a:off x="2458238" y="688779"/>
          <a:ext cx="1053029" cy="105302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b="1" kern="1200" dirty="0"/>
            <a:t>Religion</a:t>
          </a:r>
        </a:p>
      </dsp:txBody>
      <dsp:txXfrm>
        <a:off x="2612451" y="842992"/>
        <a:ext cx="744603" cy="744603"/>
      </dsp:txXfrm>
    </dsp:sp>
    <dsp:sp modelId="{EBA0D777-DD57-4252-B5EF-E037D1348B9B}">
      <dsp:nvSpPr>
        <dsp:cNvPr id="0" name=""/>
        <dsp:cNvSpPr/>
      </dsp:nvSpPr>
      <dsp:spPr>
        <a:xfrm rot="20057143">
          <a:off x="3550122" y="697801"/>
          <a:ext cx="280442" cy="3553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dirty="0"/>
        </a:p>
      </dsp:txBody>
      <dsp:txXfrm>
        <a:off x="3554288" y="787132"/>
        <a:ext cx="196309" cy="2132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EBECA-DF45-46E5-9D0E-39CB2F235B08}">
      <dsp:nvSpPr>
        <dsp:cNvPr id="0" name=""/>
        <dsp:cNvSpPr/>
      </dsp:nvSpPr>
      <dsp:spPr>
        <a:xfrm rot="5400000">
          <a:off x="555053" y="1030559"/>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BE3485-7911-4EC6-833F-968289328500}">
      <dsp:nvSpPr>
        <dsp:cNvPr id="0" name=""/>
        <dsp:cNvSpPr/>
      </dsp:nvSpPr>
      <dsp:spPr>
        <a:xfrm>
          <a:off x="920555" y="2152"/>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b="1" i="1" kern="1200" dirty="0"/>
            <a:t>Values </a:t>
          </a:r>
          <a:endParaRPr lang="en-US" sz="3600" kern="1200" dirty="0"/>
        </a:p>
      </dsp:txBody>
      <dsp:txXfrm>
        <a:off x="958394" y="39991"/>
        <a:ext cx="2077492" cy="1216224"/>
      </dsp:txXfrm>
    </dsp:sp>
    <dsp:sp modelId="{E4CC8EDC-1DAB-4134-B725-D1A0F80781B9}">
      <dsp:nvSpPr>
        <dsp:cNvPr id="0" name=""/>
        <dsp:cNvSpPr/>
      </dsp:nvSpPr>
      <dsp:spPr>
        <a:xfrm rot="5400000">
          <a:off x="555053" y="2645437"/>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21CDC0-4A7C-43C7-A905-EE03B7E28DC9}">
      <dsp:nvSpPr>
        <dsp:cNvPr id="0" name=""/>
        <dsp:cNvSpPr/>
      </dsp:nvSpPr>
      <dsp:spPr>
        <a:xfrm>
          <a:off x="920555" y="1617030"/>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Are a society’s ideas about what is good or bad, right or wrong</a:t>
          </a:r>
          <a:endParaRPr lang="en-US" sz="1400" kern="1200" dirty="0"/>
        </a:p>
      </dsp:txBody>
      <dsp:txXfrm>
        <a:off x="958394" y="1654869"/>
        <a:ext cx="2077492" cy="1216224"/>
      </dsp:txXfrm>
    </dsp:sp>
    <dsp:sp modelId="{F263F101-9A3F-4FED-A841-F71D973AEB2E}">
      <dsp:nvSpPr>
        <dsp:cNvPr id="0" name=""/>
        <dsp:cNvSpPr/>
      </dsp:nvSpPr>
      <dsp:spPr>
        <a:xfrm>
          <a:off x="1362492" y="3452876"/>
          <a:ext cx="2852414"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3D4605-5291-41B0-B218-9EBAC8765D01}">
      <dsp:nvSpPr>
        <dsp:cNvPr id="0" name=""/>
        <dsp:cNvSpPr/>
      </dsp:nvSpPr>
      <dsp:spPr>
        <a:xfrm>
          <a:off x="920555" y="3231908"/>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Determine how individuals will probably respond in any given circumstances</a:t>
          </a:r>
          <a:endParaRPr lang="en-US" sz="1400" kern="1200" dirty="0"/>
        </a:p>
      </dsp:txBody>
      <dsp:txXfrm>
        <a:off x="958394" y="3269747"/>
        <a:ext cx="2077492" cy="1216224"/>
      </dsp:txXfrm>
    </dsp:sp>
    <dsp:sp modelId="{FEF5E43B-1FCD-4F1B-B4B5-5EF7907E976F}">
      <dsp:nvSpPr>
        <dsp:cNvPr id="0" name=""/>
        <dsp:cNvSpPr/>
      </dsp:nvSpPr>
      <dsp:spPr>
        <a:xfrm rot="16200000">
          <a:off x="3418771" y="2645437"/>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31FC4B7-9DF2-466D-AF04-F7DBC2026501}">
      <dsp:nvSpPr>
        <dsp:cNvPr id="0" name=""/>
        <dsp:cNvSpPr/>
      </dsp:nvSpPr>
      <dsp:spPr>
        <a:xfrm>
          <a:off x="3784273" y="3231908"/>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Help managers anticipate likely cultural effects</a:t>
          </a:r>
          <a:endParaRPr lang="en-US" sz="1400" kern="1200" dirty="0"/>
        </a:p>
      </dsp:txBody>
      <dsp:txXfrm>
        <a:off x="3822112" y="3269747"/>
        <a:ext cx="2077492" cy="1216224"/>
      </dsp:txXfrm>
    </dsp:sp>
    <dsp:sp modelId="{866702D4-CCD7-4ADB-9914-9756AD8775E9}">
      <dsp:nvSpPr>
        <dsp:cNvPr id="0" name=""/>
        <dsp:cNvSpPr/>
      </dsp:nvSpPr>
      <dsp:spPr>
        <a:xfrm rot="16200000">
          <a:off x="3418771" y="1030559"/>
          <a:ext cx="1603575" cy="193785"/>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7C7813-401A-444B-BBB0-A87C44DE4A2D}">
      <dsp:nvSpPr>
        <dsp:cNvPr id="0" name=""/>
        <dsp:cNvSpPr/>
      </dsp:nvSpPr>
      <dsp:spPr>
        <a:xfrm>
          <a:off x="3784273" y="1617030"/>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Allow for contingency management</a:t>
          </a:r>
          <a:endParaRPr lang="en-US" sz="1400" kern="1200" dirty="0"/>
        </a:p>
      </dsp:txBody>
      <dsp:txXfrm>
        <a:off x="3822112" y="1654869"/>
        <a:ext cx="2077492" cy="1216224"/>
      </dsp:txXfrm>
    </dsp:sp>
    <dsp:sp modelId="{87B3B8A2-2C17-4CAC-8BC5-51D2D466B817}">
      <dsp:nvSpPr>
        <dsp:cNvPr id="0" name=""/>
        <dsp:cNvSpPr/>
      </dsp:nvSpPr>
      <dsp:spPr>
        <a:xfrm>
          <a:off x="3784273" y="2152"/>
          <a:ext cx="2153170" cy="129190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b="1" kern="1200" dirty="0"/>
            <a:t>Can vary across subcultures</a:t>
          </a:r>
        </a:p>
      </dsp:txBody>
      <dsp:txXfrm>
        <a:off x="3822112" y="39991"/>
        <a:ext cx="2077492" cy="1216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39FB4-378C-4762-86C0-288051F4B353}">
      <dsp:nvSpPr>
        <dsp:cNvPr id="0" name=""/>
        <dsp:cNvSpPr/>
      </dsp:nvSpPr>
      <dsp:spPr>
        <a:xfrm rot="5400000">
          <a:off x="5425191" y="-1134780"/>
          <a:ext cx="2007925" cy="4779593"/>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Sweden, Japan, Switzerland</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a:t>
          </a:r>
          <a:r>
            <a:rPr lang="en-US" sz="2400" kern="1200" dirty="0"/>
            <a:t>Greece, Austria, Germany</a:t>
          </a:r>
        </a:p>
      </dsp:txBody>
      <dsp:txXfrm rot="-5400000">
        <a:off x="4039358" y="349072"/>
        <a:ext cx="4681574" cy="1811887"/>
      </dsp:txXfrm>
    </dsp:sp>
    <dsp:sp modelId="{E451525E-3707-4A0C-ACE0-06380B8484E8}">
      <dsp:nvSpPr>
        <dsp:cNvPr id="0" name=""/>
        <dsp:cNvSpPr/>
      </dsp:nvSpPr>
      <dsp:spPr>
        <a:xfrm>
          <a:off x="849" y="62"/>
          <a:ext cx="4038508" cy="2509907"/>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Assertiveness</a:t>
          </a:r>
        </a:p>
        <a:p>
          <a:pPr marL="0" lvl="0" indent="0" algn="ctr" defTabSz="1066800">
            <a:lnSpc>
              <a:spcPct val="90000"/>
            </a:lnSpc>
            <a:spcBef>
              <a:spcPct val="0"/>
            </a:spcBef>
            <a:spcAft>
              <a:spcPct val="35000"/>
            </a:spcAft>
            <a:buNone/>
          </a:pPr>
          <a:r>
            <a:rPr lang="en-US" sz="2400" kern="1200" dirty="0"/>
            <a:t> (expected that people should be tough, competitive, confrontational)</a:t>
          </a:r>
        </a:p>
      </dsp:txBody>
      <dsp:txXfrm>
        <a:off x="123373" y="122586"/>
        <a:ext cx="3793460" cy="2264859"/>
      </dsp:txXfrm>
    </dsp:sp>
    <dsp:sp modelId="{4E363B71-555E-4493-B1C7-E7933E1A1FCB}">
      <dsp:nvSpPr>
        <dsp:cNvPr id="0" name=""/>
        <dsp:cNvSpPr/>
      </dsp:nvSpPr>
      <dsp:spPr>
        <a:xfrm rot="5400000">
          <a:off x="5425863" y="1500622"/>
          <a:ext cx="2007925" cy="4779593"/>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Russia, Argentina, Italy</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U.S.</a:t>
          </a:r>
          <a:r>
            <a:rPr lang="en-US" sz="2400" kern="1200" dirty="0"/>
            <a:t>, Hong Kong, Singapore</a:t>
          </a:r>
        </a:p>
      </dsp:txBody>
      <dsp:txXfrm rot="-5400000">
        <a:off x="4040030" y="2984475"/>
        <a:ext cx="4681574" cy="1811887"/>
      </dsp:txXfrm>
    </dsp:sp>
    <dsp:sp modelId="{2BB860A1-632D-4447-AFBB-3928831A1EF5}">
      <dsp:nvSpPr>
        <dsp:cNvPr id="0" name=""/>
        <dsp:cNvSpPr/>
      </dsp:nvSpPr>
      <dsp:spPr>
        <a:xfrm>
          <a:off x="849" y="2635465"/>
          <a:ext cx="4039180" cy="2509907"/>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t>Performance Orientation </a:t>
          </a:r>
          <a:r>
            <a:rPr lang="en-US" sz="2400" kern="1200" dirty="0"/>
            <a:t>(value attached to performance improvement and excellence, encouragement </a:t>
          </a:r>
          <a:r>
            <a:rPr lang="en-US" sz="2400" kern="1200" dirty="0" err="1"/>
            <a:t>etc</a:t>
          </a:r>
          <a:endParaRPr lang="en-US" sz="2400" kern="1200" dirty="0"/>
        </a:p>
      </dsp:txBody>
      <dsp:txXfrm>
        <a:off x="123373" y="2757989"/>
        <a:ext cx="3794132" cy="22648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39FB4-378C-4762-86C0-288051F4B353}">
      <dsp:nvSpPr>
        <dsp:cNvPr id="0" name=""/>
        <dsp:cNvSpPr/>
      </dsp:nvSpPr>
      <dsp:spPr>
        <a:xfrm rot="5400000">
          <a:off x="6132496" y="-571424"/>
          <a:ext cx="2072178" cy="3733202"/>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Russia, Argentina, Italy</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a:t>
          </a:r>
          <a:r>
            <a:rPr lang="en-US" sz="2400" kern="1200" dirty="0"/>
            <a:t>Netherlands, Switzerland, Singapore</a:t>
          </a:r>
        </a:p>
      </dsp:txBody>
      <dsp:txXfrm rot="-5400000">
        <a:off x="5301985" y="360242"/>
        <a:ext cx="3632047" cy="1869868"/>
      </dsp:txXfrm>
    </dsp:sp>
    <dsp:sp modelId="{E451525E-3707-4A0C-ACE0-06380B8484E8}">
      <dsp:nvSpPr>
        <dsp:cNvPr id="0" name=""/>
        <dsp:cNvSpPr/>
      </dsp:nvSpPr>
      <dsp:spPr>
        <a:xfrm>
          <a:off x="1308" y="64"/>
          <a:ext cx="5300676" cy="2590223"/>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dirty="0"/>
            <a:t>Future Orientation </a:t>
          </a:r>
          <a:r>
            <a:rPr lang="en-US" sz="2800" kern="1200" dirty="0"/>
            <a:t>(importance attached to future behaviour such as of planning, invest in the future, long term plans, having a vision </a:t>
          </a:r>
          <a:r>
            <a:rPr lang="en-US" sz="2800" kern="1200" dirty="0" err="1"/>
            <a:t>etc</a:t>
          </a:r>
          <a:r>
            <a:rPr lang="en-US" sz="2800" kern="1200" dirty="0"/>
            <a:t>)</a:t>
          </a:r>
        </a:p>
      </dsp:txBody>
      <dsp:txXfrm>
        <a:off x="127752" y="126508"/>
        <a:ext cx="5047788" cy="2337335"/>
      </dsp:txXfrm>
    </dsp:sp>
    <dsp:sp modelId="{4E363B71-555E-4493-B1C7-E7933E1A1FCB}">
      <dsp:nvSpPr>
        <dsp:cNvPr id="0" name=""/>
        <dsp:cNvSpPr/>
      </dsp:nvSpPr>
      <dsp:spPr>
        <a:xfrm rot="5400000">
          <a:off x="6138137" y="2156781"/>
          <a:ext cx="2072178" cy="3716258"/>
        </a:xfrm>
        <a:prstGeom prst="round2SameRect">
          <a:avLst/>
        </a:prstGeom>
        <a:solidFill>
          <a:srgbClr val="F9ECD2">
            <a:alpha val="90000"/>
          </a:srgb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1200150">
            <a:lnSpc>
              <a:spcPct val="90000"/>
            </a:lnSpc>
            <a:spcBef>
              <a:spcPct val="0"/>
            </a:spcBef>
            <a:spcAft>
              <a:spcPct val="15000"/>
            </a:spcAft>
            <a:buChar char="•"/>
          </a:pPr>
          <a:r>
            <a:rPr lang="en-US" sz="2700" kern="1200" dirty="0">
              <a:solidFill>
                <a:srgbClr val="7030A0"/>
              </a:solidFill>
            </a:rPr>
            <a:t>Low</a:t>
          </a:r>
          <a:r>
            <a:rPr lang="en-US" sz="2700" kern="1200" dirty="0"/>
            <a:t>: </a:t>
          </a:r>
          <a:r>
            <a:rPr lang="en-US" sz="2400" kern="1200" dirty="0"/>
            <a:t>Germany, Spain, France</a:t>
          </a:r>
        </a:p>
        <a:p>
          <a:pPr marL="228600" lvl="1" indent="-228600" algn="l" defTabSz="1200150">
            <a:lnSpc>
              <a:spcPct val="90000"/>
            </a:lnSpc>
            <a:spcBef>
              <a:spcPct val="0"/>
            </a:spcBef>
            <a:spcAft>
              <a:spcPct val="15000"/>
            </a:spcAft>
            <a:buChar char="•"/>
          </a:pPr>
          <a:r>
            <a:rPr lang="en-US" sz="2700" kern="1200" dirty="0">
              <a:solidFill>
                <a:srgbClr val="7030A0"/>
              </a:solidFill>
            </a:rPr>
            <a:t>High</a:t>
          </a:r>
          <a:r>
            <a:rPr lang="en-US" sz="2700" kern="1200" dirty="0"/>
            <a:t>: </a:t>
          </a:r>
          <a:r>
            <a:rPr lang="en-US" sz="2400" kern="1200" dirty="0"/>
            <a:t>Malaysia, Ireland, Philippines</a:t>
          </a:r>
        </a:p>
      </dsp:txBody>
      <dsp:txXfrm rot="-5400000">
        <a:off x="5316098" y="3079976"/>
        <a:ext cx="3615103" cy="1869868"/>
      </dsp:txXfrm>
    </dsp:sp>
    <dsp:sp modelId="{2BB860A1-632D-4447-AFBB-3928831A1EF5}">
      <dsp:nvSpPr>
        <dsp:cNvPr id="0" name=""/>
        <dsp:cNvSpPr/>
      </dsp:nvSpPr>
      <dsp:spPr>
        <a:xfrm>
          <a:off x="1308" y="2719799"/>
          <a:ext cx="5314789" cy="2590223"/>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dirty="0"/>
            <a:t>Humane Orientation </a:t>
          </a:r>
          <a:r>
            <a:rPr lang="en-US" sz="2800" kern="1200" dirty="0"/>
            <a:t>(importance attached to people to be rewarded if they are fair, altruistic, generous, kind, caring </a:t>
          </a:r>
          <a:r>
            <a:rPr lang="en-US" sz="2800" kern="1200" dirty="0" err="1"/>
            <a:t>etc</a:t>
          </a:r>
          <a:r>
            <a:rPr lang="en-US" sz="2800" kern="1200" dirty="0"/>
            <a:t>)</a:t>
          </a:r>
        </a:p>
      </dsp:txBody>
      <dsp:txXfrm>
        <a:off x="127752" y="2846243"/>
        <a:ext cx="5061901" cy="23373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ABEAF-1C18-422F-B8CD-A0AAAE5D7A13}">
      <dsp:nvSpPr>
        <dsp:cNvPr id="0" name=""/>
        <dsp:cNvSpPr/>
      </dsp:nvSpPr>
      <dsp:spPr>
        <a:xfrm>
          <a:off x="291673" y="0"/>
          <a:ext cx="7796673" cy="514543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561306-C92B-4FDB-91D8-A82B28AEB272}">
      <dsp:nvSpPr>
        <dsp:cNvPr id="0" name=""/>
        <dsp:cNvSpPr/>
      </dsp:nvSpPr>
      <dsp:spPr>
        <a:xfrm>
          <a:off x="504056" y="188049"/>
          <a:ext cx="4161937" cy="2323661"/>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Power Distance </a:t>
          </a:r>
        </a:p>
        <a:p>
          <a:pPr marL="0" lvl="0" indent="0" algn="l" defTabSz="889000" rtl="0">
            <a:lnSpc>
              <a:spcPct val="90000"/>
            </a:lnSpc>
            <a:spcBef>
              <a:spcPct val="0"/>
            </a:spcBef>
            <a:spcAft>
              <a:spcPct val="35000"/>
            </a:spcAft>
            <a:buNone/>
          </a:pPr>
          <a:r>
            <a:rPr lang="en-US" sz="1800" b="0" kern="1200" dirty="0"/>
            <a:t>The level of acceptance by a society of the unequal distribution of power in institutions</a:t>
          </a:r>
        </a:p>
        <a:p>
          <a:pPr marL="0" lvl="0" indent="0" algn="l" defTabSz="889000" rtl="0">
            <a:lnSpc>
              <a:spcPct val="90000"/>
            </a:lnSpc>
            <a:spcBef>
              <a:spcPct val="0"/>
            </a:spcBef>
            <a:spcAft>
              <a:spcPct val="35000"/>
            </a:spcAft>
            <a:buNone/>
          </a:pPr>
          <a:r>
            <a:rPr lang="en-US" sz="1800" b="0" kern="1200" dirty="0"/>
            <a:t>Views about hierarchy and respect for authority which may be socially determined</a:t>
          </a:r>
        </a:p>
      </dsp:txBody>
      <dsp:txXfrm>
        <a:off x="617488" y="301481"/>
        <a:ext cx="3935073" cy="2096797"/>
      </dsp:txXfrm>
    </dsp:sp>
    <dsp:sp modelId="{AA91DF2D-260D-4E1E-BB00-7843C8F360EB}">
      <dsp:nvSpPr>
        <dsp:cNvPr id="0" name=""/>
        <dsp:cNvSpPr/>
      </dsp:nvSpPr>
      <dsp:spPr>
        <a:xfrm>
          <a:off x="4458373" y="144011"/>
          <a:ext cx="4614633" cy="2213432"/>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Uncertainty Avoidance </a:t>
          </a:r>
        </a:p>
        <a:p>
          <a:pPr marL="0" lvl="0" indent="0" algn="ctr" defTabSz="889000" rtl="0">
            <a:lnSpc>
              <a:spcPct val="90000"/>
            </a:lnSpc>
            <a:spcBef>
              <a:spcPct val="0"/>
            </a:spcBef>
            <a:spcAft>
              <a:spcPct val="35000"/>
            </a:spcAft>
            <a:buNone/>
          </a:pPr>
          <a:r>
            <a:rPr lang="en-US" sz="1800" b="0" kern="1200" dirty="0"/>
            <a:t>The extent to which people in a society feel threatened by ambiguous situations. Hence strict rules and procedures are usually in place to society may have sense of nationalism and change resistance</a:t>
          </a:r>
        </a:p>
      </dsp:txBody>
      <dsp:txXfrm>
        <a:off x="4566424" y="252062"/>
        <a:ext cx="4398531" cy="1997330"/>
      </dsp:txXfrm>
    </dsp:sp>
    <dsp:sp modelId="{2D17EB1B-46FB-4174-89D6-970B04F23BDC}">
      <dsp:nvSpPr>
        <dsp:cNvPr id="0" name=""/>
        <dsp:cNvSpPr/>
      </dsp:nvSpPr>
      <dsp:spPr>
        <a:xfrm flipH="1">
          <a:off x="432045" y="2584630"/>
          <a:ext cx="4296367" cy="2353260"/>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Individualism </a:t>
          </a:r>
        </a:p>
        <a:p>
          <a:pPr marL="0" lvl="0" indent="0" algn="ctr" defTabSz="889000" rtl="0">
            <a:lnSpc>
              <a:spcPct val="90000"/>
            </a:lnSpc>
            <a:spcBef>
              <a:spcPct val="0"/>
            </a:spcBef>
            <a:spcAft>
              <a:spcPct val="35000"/>
            </a:spcAft>
            <a:buNone/>
          </a:pPr>
          <a:r>
            <a:rPr lang="en-US" sz="1800" b="0" kern="1200" dirty="0"/>
            <a:t>The tendency of people to look after themselves and their immediate families only and to neglect the needs of society. Value individual achievements and relationships</a:t>
          </a:r>
        </a:p>
      </dsp:txBody>
      <dsp:txXfrm>
        <a:off x="546922" y="2699507"/>
        <a:ext cx="4066613" cy="2123506"/>
      </dsp:txXfrm>
    </dsp:sp>
    <dsp:sp modelId="{8474BA3C-8170-4C0F-B2DF-D6DAC552BE64}">
      <dsp:nvSpPr>
        <dsp:cNvPr id="0" name=""/>
        <dsp:cNvSpPr/>
      </dsp:nvSpPr>
      <dsp:spPr>
        <a:xfrm>
          <a:off x="4509183" y="2592286"/>
          <a:ext cx="4563823" cy="2395983"/>
        </a:xfrm>
        <a:prstGeom prst="round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cap="none" spc="0" dirty="0">
              <a:ln w="0"/>
              <a:solidFill>
                <a:schemeClr val="tx1"/>
              </a:solidFill>
              <a:effectLst>
                <a:outerShdw blurRad="38100" dist="19050" dir="2700000" algn="tl" rotWithShape="0">
                  <a:schemeClr val="dk1">
                    <a:alpha val="40000"/>
                  </a:schemeClr>
                </a:outerShdw>
              </a:effectLst>
            </a:rPr>
            <a:t>Collectivism </a:t>
          </a:r>
        </a:p>
        <a:p>
          <a:pPr marL="0" lvl="0" indent="0" algn="ctr" defTabSz="889000" rtl="0">
            <a:lnSpc>
              <a:spcPct val="90000"/>
            </a:lnSpc>
            <a:spcBef>
              <a:spcPct val="0"/>
            </a:spcBef>
            <a:spcAft>
              <a:spcPct val="35000"/>
            </a:spcAft>
            <a:buNone/>
          </a:pPr>
          <a:r>
            <a:rPr lang="en-US" sz="1800" b="0" kern="1200" dirty="0"/>
            <a:t>The desire for tight social frameworks, emotional dependence on belonging to “the organization,” and a strong belief in group decisions making, group achievements </a:t>
          </a:r>
          <a:r>
            <a:rPr lang="en-US" sz="1800" b="0" kern="1200" dirty="0" err="1"/>
            <a:t>etc</a:t>
          </a:r>
          <a:endParaRPr lang="en-US" sz="1800" b="0" kern="1200" dirty="0"/>
        </a:p>
      </dsp:txBody>
      <dsp:txXfrm>
        <a:off x="4626145" y="2709248"/>
        <a:ext cx="4329899" cy="2162059"/>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30/05/2023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5/30/2023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54B1090F-B43F-48EA-A3F8-3D4BBD18BE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FB162A72-7B64-495A-AAD3-12A03D9D127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4E0746BE-14B7-43D2-A499-3774E67418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AAEF854A-6ADC-4862-BD8D-165D85C6B538}" type="slidenum">
              <a:rPr lang="en-US" altLang="en-US" sz="1200">
                <a:latin typeface="Calibri" panose="020F0502020204030204" pitchFamily="34" charset="0"/>
              </a:rPr>
              <a:pPr/>
              <a:t>2</a:t>
            </a:fld>
            <a:endParaRPr lang="en-US" altLang="en-US" sz="1200">
              <a:latin typeface="Calibri" panose="020F0502020204030204" pitchFamily="34" charset="0"/>
            </a:endParaRPr>
          </a:p>
        </p:txBody>
      </p:sp>
      <p:sp>
        <p:nvSpPr>
          <p:cNvPr id="47109" name="Footer Placeholder 4">
            <a:extLst>
              <a:ext uri="{FF2B5EF4-FFF2-40B4-BE49-F238E27FC236}">
                <a16:creationId xmlns:a16="http://schemas.microsoft.com/office/drawing/2014/main" id="{AD6A9B89-086F-4E53-9F95-B43C16DC225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3</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1892832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511AC614-9A7C-4D4D-B1EE-BC1851DA40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3F21B729-4B0B-4CA1-8B72-2F16ADD7BC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8132" name="Slide Number Placeholder 3">
            <a:extLst>
              <a:ext uri="{FF2B5EF4-FFF2-40B4-BE49-F238E27FC236}">
                <a16:creationId xmlns:a16="http://schemas.microsoft.com/office/drawing/2014/main" id="{740B754B-5A7E-4073-BB16-87DBA2FF1A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4EE723E-7B11-48F9-9B55-DBE3D57FDED6}" type="slidenum">
              <a:rPr lang="en-US" altLang="en-US" sz="1200">
                <a:latin typeface="Calibri" panose="020F0502020204030204" pitchFamily="34" charset="0"/>
              </a:rPr>
              <a:pPr/>
              <a:t>4</a:t>
            </a:fld>
            <a:endParaRPr lang="en-US" altLang="en-US" sz="1200">
              <a:latin typeface="Calibri" panose="020F0502020204030204" pitchFamily="34" charset="0"/>
            </a:endParaRPr>
          </a:p>
        </p:txBody>
      </p:sp>
      <p:sp>
        <p:nvSpPr>
          <p:cNvPr id="48133" name="Footer Placeholder 4">
            <a:extLst>
              <a:ext uri="{FF2B5EF4-FFF2-40B4-BE49-F238E27FC236}">
                <a16:creationId xmlns:a16="http://schemas.microsoft.com/office/drawing/2014/main" id="{A9272E44-1539-4A99-970A-984BD6D86EA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5</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6</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3625998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33846085-95B9-4135-A352-26AD78E310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6F06F16C-F6D1-47FF-B369-68FB3D2C6F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45C32A82-8013-4A26-83B8-8CD7579030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2803323-B472-45DA-91E0-DD12E6107C93}" type="slidenum">
              <a:rPr lang="en-US" altLang="en-US" sz="1200">
                <a:latin typeface="Calibri" panose="020F0502020204030204" pitchFamily="34" charset="0"/>
              </a:rPr>
              <a:pPr/>
              <a:t>7</a:t>
            </a:fld>
            <a:endParaRPr lang="en-US" altLang="en-US" sz="1200">
              <a:latin typeface="Calibri" panose="020F0502020204030204" pitchFamily="34" charset="0"/>
            </a:endParaRPr>
          </a:p>
        </p:txBody>
      </p:sp>
      <p:sp>
        <p:nvSpPr>
          <p:cNvPr id="53253" name="Footer Placeholder 4">
            <a:extLst>
              <a:ext uri="{FF2B5EF4-FFF2-40B4-BE49-F238E27FC236}">
                <a16:creationId xmlns:a16="http://schemas.microsoft.com/office/drawing/2014/main" id="{B91F66E7-7C24-43DB-92B2-B053ED3D5A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4056533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8</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3898056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6A9AD100-098B-4750-AA04-ACE2F2299A4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8063D540-AD59-400E-99C2-A95376D4EC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9156" name="Slide Number Placeholder 3">
            <a:extLst>
              <a:ext uri="{FF2B5EF4-FFF2-40B4-BE49-F238E27FC236}">
                <a16:creationId xmlns:a16="http://schemas.microsoft.com/office/drawing/2014/main" id="{A04B80DD-A4C4-462C-BEE7-1777FDA6E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3A35882-BF7A-4911-BBF3-C48D904C7BAE}" type="slidenum">
              <a:rPr lang="en-US" altLang="en-US" sz="1200">
                <a:latin typeface="Calibri" panose="020F0502020204030204" pitchFamily="34" charset="0"/>
              </a:rPr>
              <a:pPr/>
              <a:t>9</a:t>
            </a:fld>
            <a:endParaRPr lang="en-US" altLang="en-US" sz="1200">
              <a:latin typeface="Calibri" panose="020F0502020204030204" pitchFamily="34" charset="0"/>
            </a:endParaRPr>
          </a:p>
        </p:txBody>
      </p:sp>
      <p:sp>
        <p:nvSpPr>
          <p:cNvPr id="49157" name="Footer Placeholder 4">
            <a:extLst>
              <a:ext uri="{FF2B5EF4-FFF2-40B4-BE49-F238E27FC236}">
                <a16:creationId xmlns:a16="http://schemas.microsoft.com/office/drawing/2014/main" id="{F98DE5B5-60F1-41E8-B64C-AA9CBA59B08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16027628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ECA1B712-A974-440F-8DBB-1AA2D1FAA0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623CC14-B8C2-4D4E-B461-B5FC88D8EE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 is the shared values, understandings, assumptions and goals that are learned from earlier generations, imposed by present members of a society and passed on to succeeding generations. It often results in shared attitudes, codes of conduct, and expectations that subconsciously guide and control certain norms of behavior.</a:t>
            </a:r>
          </a:p>
          <a:p>
            <a:pPr eaLnBrk="1" hangingPunct="1">
              <a:spcBef>
                <a:spcPct val="0"/>
              </a:spcBef>
            </a:pPr>
            <a:endParaRPr lang="en-US" altLang="en-US"/>
          </a:p>
          <a:p>
            <a:pPr eaLnBrk="1" hangingPunct="1">
              <a:spcBef>
                <a:spcPct val="0"/>
              </a:spcBef>
            </a:pPr>
            <a:r>
              <a:rPr lang="en-US" altLang="en-US"/>
              <a:t>As shown in this figure, national and socio-cultural variables provide the context for cultural variables, which in turn determine attitudes toward work, time, materialism, individualism, and change. Attitudes affect behavior and, thus, individual</a:t>
            </a:r>
            <a:r>
              <a:rPr lang="ja-JP" altLang="en-US"/>
              <a:t>’</a:t>
            </a:r>
            <a:r>
              <a:rPr lang="en-US" altLang="ja-JP"/>
              <a:t>s motivation and expectations regarding work and workplace relations. </a:t>
            </a:r>
          </a:p>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07B5205E-D694-45C3-9A76-8BDAB47F0C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1AAFA2FD-ED7D-48DE-9475-E930ED12305A}" type="slidenum">
              <a:rPr lang="en-US" altLang="en-US" sz="1200">
                <a:latin typeface="Calibri" panose="020F0502020204030204" pitchFamily="34" charset="0"/>
              </a:rPr>
              <a:pPr/>
              <a:t>10</a:t>
            </a:fld>
            <a:endParaRPr lang="en-US" altLang="en-US" sz="1200">
              <a:latin typeface="Calibri" panose="020F0502020204030204" pitchFamily="34" charset="0"/>
            </a:endParaRPr>
          </a:p>
        </p:txBody>
      </p:sp>
      <p:sp>
        <p:nvSpPr>
          <p:cNvPr id="54277" name="Footer Placeholder 4">
            <a:extLst>
              <a:ext uri="{FF2B5EF4-FFF2-40B4-BE49-F238E27FC236}">
                <a16:creationId xmlns:a16="http://schemas.microsoft.com/office/drawing/2014/main" id="{00DE6C5D-7DBA-4E0C-8069-3A23F5927C0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4F8BA0BA-6ADF-4EE7-8E70-4FBF3AE725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B490FA9C-8956-485D-8A33-0BDD3FD1B2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614A4BD2-69A5-4595-B385-5E48700EC3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D60F024-5760-4368-8E94-09A7DF243B72}" type="slidenum">
              <a:rPr lang="en-US" altLang="en-US" sz="1200">
                <a:latin typeface="Calibri" panose="020F0502020204030204" pitchFamily="34" charset="0"/>
              </a:rPr>
              <a:pPr/>
              <a:t>11</a:t>
            </a:fld>
            <a:endParaRPr lang="en-US" altLang="en-US" sz="1200">
              <a:latin typeface="Calibri" panose="020F0502020204030204" pitchFamily="34" charset="0"/>
            </a:endParaRPr>
          </a:p>
        </p:txBody>
      </p:sp>
      <p:sp>
        <p:nvSpPr>
          <p:cNvPr id="55301" name="Footer Placeholder 4">
            <a:extLst>
              <a:ext uri="{FF2B5EF4-FFF2-40B4-BE49-F238E27FC236}">
                <a16:creationId xmlns:a16="http://schemas.microsoft.com/office/drawing/2014/main" id="{65764FD7-BE71-456B-B020-957BA4E5681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1875C209-47CA-4757-8168-2561C23339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28721BBD-3A2F-46C3-A698-D493FFE74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Organizational culture functions equivalently to societal culture, but varies a great deal from one organization to another—even within a single societal culture. Nonetheless, organizational culture is at least partially a function of and must respond to societal culture.</a:t>
            </a:r>
          </a:p>
          <a:p>
            <a:pPr eaLnBrk="1" hangingPunct="1">
              <a:spcBef>
                <a:spcPct val="0"/>
              </a:spcBef>
            </a:pPr>
            <a:endParaRPr lang="en-US" altLang="en-US"/>
          </a:p>
          <a:p>
            <a:pPr eaLnBrk="1" hangingPunct="1">
              <a:spcBef>
                <a:spcPct val="0"/>
              </a:spcBef>
            </a:pPr>
            <a:r>
              <a:rPr lang="en-US" altLang="en-US"/>
              <a:t>Airline KLM responded to Dutch attitudes regarding families and norms regarding relationships by extending its travel benefits policy to any couple who formally registered as living together—regardless of whether the couple was heterosexual or homosexual, formally married or not.</a:t>
            </a:r>
          </a:p>
          <a:p>
            <a:pPr eaLnBrk="1" hangingPunct="1">
              <a:spcBef>
                <a:spcPct val="0"/>
              </a:spcBef>
            </a:pPr>
            <a:endParaRPr lang="en-US" altLang="en-US"/>
          </a:p>
          <a:p>
            <a:pPr eaLnBrk="1" hangingPunct="1">
              <a:spcBef>
                <a:spcPct val="0"/>
              </a:spcBef>
            </a:pPr>
            <a:r>
              <a:rPr lang="en-US" altLang="en-US"/>
              <a:t>McDonald</a:t>
            </a:r>
            <a:r>
              <a:rPr lang="ja-JP" altLang="en-US"/>
              <a:t>’</a:t>
            </a:r>
            <a:r>
              <a:rPr lang="en-US" altLang="ja-JP"/>
              <a:t>s provides more extensive training to employees in Russia than to those in the US because Russians are less familiar with working within a capitalist system.</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B967537D-9F58-427A-AC5C-4001BC6C41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21200B5-47BA-4115-AEA3-9CCCCCF8E059}" type="slidenum">
              <a:rPr lang="en-US" altLang="en-US" sz="1200">
                <a:latin typeface="Calibri" panose="020F0502020204030204" pitchFamily="34" charset="0"/>
              </a:rPr>
              <a:pPr/>
              <a:t>12</a:t>
            </a:fld>
            <a:endParaRPr lang="en-US" altLang="en-US" sz="1200">
              <a:latin typeface="Calibri" panose="020F0502020204030204" pitchFamily="34" charset="0"/>
            </a:endParaRPr>
          </a:p>
        </p:txBody>
      </p:sp>
      <p:sp>
        <p:nvSpPr>
          <p:cNvPr id="56325" name="Footer Placeholder 4">
            <a:extLst>
              <a:ext uri="{FF2B5EF4-FFF2-40B4-BE49-F238E27FC236}">
                <a16:creationId xmlns:a16="http://schemas.microsoft.com/office/drawing/2014/main" id="{BB2B9B00-C327-42DF-90D0-0668EC3F587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C84A7327-E9EA-4544-AF42-61D080CD7E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792835CC-210C-436B-9382-F338CF4980D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extent to which culture affects organizational processes is a subject of debate. Some say that convergence is leading management styles to become more similar to one another due to issues such as industrialization and worldwide coordination. This slide is a condensed version of the information in Exhibit 3-2, and suggests ways that differences between US and other cultures might influence organizational functions.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74748394-B1A9-4BB1-BA7B-FD6257267B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B418047C-16D9-4C0E-BEC7-B746BE7A8388}" type="slidenum">
              <a:rPr lang="en-US" altLang="en-US" sz="1200">
                <a:latin typeface="Calibri" panose="020F0502020204030204" pitchFamily="34" charset="0"/>
              </a:rPr>
              <a:pPr/>
              <a:t>13</a:t>
            </a:fld>
            <a:endParaRPr lang="en-US" altLang="en-US" sz="1200">
              <a:latin typeface="Calibri" panose="020F0502020204030204" pitchFamily="34" charset="0"/>
            </a:endParaRPr>
          </a:p>
        </p:txBody>
      </p:sp>
      <p:sp>
        <p:nvSpPr>
          <p:cNvPr id="57349" name="Footer Placeholder 4">
            <a:extLst>
              <a:ext uri="{FF2B5EF4-FFF2-40B4-BE49-F238E27FC236}">
                <a16:creationId xmlns:a16="http://schemas.microsoft.com/office/drawing/2014/main" id="{FABB83EF-8BCF-43DB-A49C-D4F7EDC80F4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1875C209-47CA-4757-8168-2561C23339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28721BBD-3A2F-46C3-A698-D493FFE74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Organizational culture functions equivalently to societal culture, but varies a great deal from one organization to another—even within a single societal culture. Nonetheless, organizational culture is at least partially a function of and must respond to societal culture.</a:t>
            </a:r>
          </a:p>
          <a:p>
            <a:pPr eaLnBrk="1" hangingPunct="1">
              <a:spcBef>
                <a:spcPct val="0"/>
              </a:spcBef>
            </a:pPr>
            <a:endParaRPr lang="en-US" altLang="en-US"/>
          </a:p>
          <a:p>
            <a:pPr eaLnBrk="1" hangingPunct="1">
              <a:spcBef>
                <a:spcPct val="0"/>
              </a:spcBef>
            </a:pPr>
            <a:r>
              <a:rPr lang="en-US" altLang="en-US"/>
              <a:t>Airline KLM responded to Dutch attitudes regarding families and norms regarding relationships by extending its travel benefits policy to any couple who formally registered as living together—regardless of whether the couple was heterosexual or homosexual, formally married or not.</a:t>
            </a:r>
          </a:p>
          <a:p>
            <a:pPr eaLnBrk="1" hangingPunct="1">
              <a:spcBef>
                <a:spcPct val="0"/>
              </a:spcBef>
            </a:pPr>
            <a:endParaRPr lang="en-US" altLang="en-US"/>
          </a:p>
          <a:p>
            <a:pPr eaLnBrk="1" hangingPunct="1">
              <a:spcBef>
                <a:spcPct val="0"/>
              </a:spcBef>
            </a:pPr>
            <a:r>
              <a:rPr lang="en-US" altLang="en-US"/>
              <a:t>McDonald</a:t>
            </a:r>
            <a:r>
              <a:rPr lang="ja-JP" altLang="en-US"/>
              <a:t>’</a:t>
            </a:r>
            <a:r>
              <a:rPr lang="en-US" altLang="ja-JP"/>
              <a:t>s provides more extensive training to employees in Russia than to those in the US because Russians are less familiar with working within a capitalist system.</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B967537D-9F58-427A-AC5C-4001BC6C41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21200B5-47BA-4115-AEA3-9CCCCCF8E059}" type="slidenum">
              <a:rPr lang="en-US" altLang="en-US" sz="1200">
                <a:latin typeface="Calibri" panose="020F0502020204030204" pitchFamily="34" charset="0"/>
              </a:rPr>
              <a:pPr/>
              <a:t>14</a:t>
            </a:fld>
            <a:endParaRPr lang="en-US" altLang="en-US" sz="1200">
              <a:latin typeface="Calibri" panose="020F0502020204030204" pitchFamily="34" charset="0"/>
            </a:endParaRPr>
          </a:p>
        </p:txBody>
      </p:sp>
      <p:sp>
        <p:nvSpPr>
          <p:cNvPr id="56325" name="Footer Placeholder 4">
            <a:extLst>
              <a:ext uri="{FF2B5EF4-FFF2-40B4-BE49-F238E27FC236}">
                <a16:creationId xmlns:a16="http://schemas.microsoft.com/office/drawing/2014/main" id="{BB2B9B00-C327-42DF-90D0-0668EC3F587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13453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8A141BBE-B929-4BF9-B02F-6F0A7C449B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DF5314D7-6379-48AF-B041-BEFBF833F2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self-reference criterion is the unconscious reference point of one</a:t>
            </a:r>
            <a:r>
              <a:rPr lang="ja-JP" altLang="en-US"/>
              <a:t>’</a:t>
            </a:r>
            <a:r>
              <a:rPr lang="en-US" altLang="ja-JP"/>
              <a:t>s own cultural values. It means people often understand and relate to others only in terms of their own culture. An example of the need to overcome the self-reference criterion is when Japanese workers must put courtesy aside and interrupt conversations with Americans when there are problems.</a:t>
            </a:r>
          </a:p>
          <a:p>
            <a:pPr eaLnBrk="1" hangingPunct="1">
              <a:spcBef>
                <a:spcPct val="0"/>
              </a:spcBef>
            </a:pPr>
            <a:endParaRPr lang="en-US" altLang="en-US"/>
          </a:p>
          <a:p>
            <a:pPr eaLnBrk="1" hangingPunct="1">
              <a:spcBef>
                <a:spcPct val="0"/>
              </a:spcBef>
            </a:pPr>
            <a:r>
              <a:rPr lang="en-US" altLang="en-US"/>
              <a:t>Parochialism occurs when a person expects those from another culture to automatically fall into patterns of behavior common in his/her own culture.</a:t>
            </a:r>
          </a:p>
          <a:p>
            <a:pPr eaLnBrk="1" hangingPunct="1">
              <a:spcBef>
                <a:spcPct val="0"/>
              </a:spcBef>
            </a:pPr>
            <a:endParaRPr lang="en-US" altLang="en-US"/>
          </a:p>
          <a:p>
            <a:pPr eaLnBrk="1" hangingPunct="1">
              <a:spcBef>
                <a:spcPct val="0"/>
              </a:spcBef>
            </a:pPr>
            <a:r>
              <a:rPr lang="en-US" altLang="en-US"/>
              <a:t>Ethnocentrism describes the attitude of those who operate from the assumption their ways of doing things are best under all conditions. P &amp; G demonstrated ethnocentrism when they ran a popular European ad for Camay soap in Japan. The ad depicted a man walking in on his wife in the bath. The commercial backfired in Japan because the Japanese viewed the man</a:t>
            </a:r>
            <a:r>
              <a:rPr lang="ja-JP" altLang="en-US"/>
              <a:t>’</a:t>
            </a:r>
            <a:r>
              <a:rPr lang="en-US" altLang="ja-JP"/>
              <a:t>s behavior as bad manners.</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4633DF3B-9226-4764-B568-6E75FEF3A93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760CA67-3563-472D-86FF-CCA14ECE887B}" type="slidenum">
              <a:rPr lang="en-US" altLang="en-US" sz="1200">
                <a:latin typeface="Calibri" panose="020F0502020204030204" pitchFamily="34" charset="0"/>
              </a:rPr>
              <a:pPr/>
              <a:t>15</a:t>
            </a:fld>
            <a:endParaRPr lang="en-US" altLang="en-US" sz="1200">
              <a:latin typeface="Calibri" panose="020F0502020204030204" pitchFamily="34" charset="0"/>
            </a:endParaRPr>
          </a:p>
        </p:txBody>
      </p:sp>
      <p:sp>
        <p:nvSpPr>
          <p:cNvPr id="58373" name="Footer Placeholder 4">
            <a:extLst>
              <a:ext uri="{FF2B5EF4-FFF2-40B4-BE49-F238E27FC236}">
                <a16:creationId xmlns:a16="http://schemas.microsoft.com/office/drawing/2014/main" id="{35822A96-351E-407F-888A-1298F599FFF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B89314B9-3A7A-490A-B434-32515FDDA14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FC4704A0-E216-4F49-9637-8F58CE6AB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4DF3AD49-8E3C-4E3D-A411-F5C3D03AE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BA55F35-4E1C-4A3B-A362-0E4BCDE42843}" type="slidenum">
              <a:rPr lang="en-US" altLang="en-US" sz="1200">
                <a:latin typeface="Calibri" panose="020F0502020204030204" pitchFamily="34" charset="0"/>
              </a:rPr>
              <a:pPr/>
              <a:t>16</a:t>
            </a:fld>
            <a:endParaRPr lang="en-US" altLang="en-US" sz="1200">
              <a:latin typeface="Calibri" panose="020F0502020204030204" pitchFamily="34" charset="0"/>
            </a:endParaRPr>
          </a:p>
        </p:txBody>
      </p:sp>
      <p:sp>
        <p:nvSpPr>
          <p:cNvPr id="59397" name="Footer Placeholder 4">
            <a:extLst>
              <a:ext uri="{FF2B5EF4-FFF2-40B4-BE49-F238E27FC236}">
                <a16:creationId xmlns:a16="http://schemas.microsoft.com/office/drawing/2014/main" id="{EA6BA994-EA6A-4FD7-95CF-8830587B286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45C95141-69AB-4830-AE0C-75775097CD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399CDB08-749A-4634-9A48-BFCE3F2CF1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Kinship is the system adopted by a given society to guide family relationships. In the US, this system consists primarily of the nuclear family. In some other countries the system consists of the extended family. In the latter case, family loyalty may be given primary consideration in corporate activities.</a:t>
            </a:r>
          </a:p>
          <a:p>
            <a:pPr eaLnBrk="1" hangingPunct="1">
              <a:spcBef>
                <a:spcPct val="0"/>
              </a:spcBef>
            </a:pPr>
            <a:endParaRPr lang="en-US" altLang="en-US"/>
          </a:p>
          <a:p>
            <a:pPr eaLnBrk="1" hangingPunct="1">
              <a:spcBef>
                <a:spcPct val="0"/>
              </a:spcBef>
            </a:pPr>
            <a:r>
              <a:rPr lang="en-US" altLang="en-US"/>
              <a:t>The formal and informal education received by workers influences the expectations placed on those workers and managers</a:t>
            </a:r>
            <a:r>
              <a:rPr lang="ja-JP" altLang="en-US"/>
              <a:t>’</a:t>
            </a:r>
            <a:r>
              <a:rPr lang="en-US" altLang="ja-JP"/>
              <a:t> choices about recruitment, staffing, training, and leadership.</a:t>
            </a:r>
          </a:p>
          <a:p>
            <a:pPr eaLnBrk="1" hangingPunct="1">
              <a:spcBef>
                <a:spcPct val="0"/>
              </a:spcBef>
            </a:pPr>
            <a:endParaRPr lang="en-US" altLang="en-US"/>
          </a:p>
          <a:p>
            <a:pPr eaLnBrk="1" hangingPunct="1">
              <a:spcBef>
                <a:spcPct val="0"/>
              </a:spcBef>
            </a:pPr>
            <a:r>
              <a:rPr lang="en-US" altLang="en-US"/>
              <a:t>The economic system influences sourcing, distribution, incentives, and reparation of capital.</a:t>
            </a:r>
          </a:p>
          <a:p>
            <a:pPr eaLnBrk="1" hangingPunct="1">
              <a:spcBef>
                <a:spcPct val="0"/>
              </a:spcBef>
            </a:pPr>
            <a:endParaRPr lang="en-US" altLang="en-US"/>
          </a:p>
          <a:p>
            <a:pPr eaLnBrk="1" hangingPunct="1">
              <a:spcBef>
                <a:spcPct val="0"/>
              </a:spcBef>
            </a:pPr>
            <a:r>
              <a:rPr lang="en-US" altLang="en-US"/>
              <a:t>The government imposes varying constraints on organizations and their freedom to do business.</a:t>
            </a:r>
          </a:p>
          <a:p>
            <a:pPr eaLnBrk="1" hangingPunct="1">
              <a:spcBef>
                <a:spcPct val="0"/>
              </a:spcBef>
            </a:pPr>
            <a:endParaRPr lang="en-US" altLang="en-US"/>
          </a:p>
          <a:p>
            <a:pPr eaLnBrk="1" hangingPunct="1">
              <a:spcBef>
                <a:spcPct val="0"/>
              </a:spcBef>
            </a:pPr>
            <a:r>
              <a:rPr lang="en-US" altLang="en-US"/>
              <a:t>Religion commonly underlies moral and economic norms. In some countries, religious beliefs and practices permeate everyday business transactions and on-the-job behaviors. For instance, McDonald</a:t>
            </a:r>
            <a:r>
              <a:rPr lang="ja-JP" altLang="en-US"/>
              <a:t>’</a:t>
            </a:r>
            <a:r>
              <a:rPr lang="en-US" altLang="ja-JP"/>
              <a:t>s does not serve beef or pork in India out of respect for Hindus and Muslims. In Saudi Arabia, Islamic law prohibits the charging of interest.</a:t>
            </a:r>
          </a:p>
          <a:p>
            <a:pPr eaLnBrk="1" hangingPunct="1">
              <a:spcBef>
                <a:spcPct val="0"/>
              </a:spcBef>
            </a:pPr>
            <a:endParaRPr lang="en-US" altLang="en-US"/>
          </a:p>
          <a:p>
            <a:pPr eaLnBrk="1" hangingPunct="1">
              <a:spcBef>
                <a:spcPct val="0"/>
              </a:spcBef>
            </a:pPr>
            <a:r>
              <a:rPr lang="en-US" altLang="en-US"/>
              <a:t>Various associations arise from the formal and informal groups that make up a society.</a:t>
            </a:r>
          </a:p>
          <a:p>
            <a:pPr eaLnBrk="1" hangingPunct="1">
              <a:spcBef>
                <a:spcPct val="0"/>
              </a:spcBef>
            </a:pPr>
            <a:endParaRPr lang="en-US" altLang="en-US"/>
          </a:p>
          <a:p>
            <a:pPr eaLnBrk="1" hangingPunct="1">
              <a:spcBef>
                <a:spcPct val="0"/>
              </a:spcBef>
            </a:pPr>
            <a:r>
              <a:rPr lang="en-US" altLang="en-US"/>
              <a:t>A country</a:t>
            </a:r>
            <a:r>
              <a:rPr lang="ja-JP" altLang="en-US"/>
              <a:t>’</a:t>
            </a:r>
            <a:r>
              <a:rPr lang="en-US" altLang="ja-JP"/>
              <a:t>s system of health affects employee productivity, expectations, and attitudes toward physical fitness, which in turn affect decisions about health care benefits, insurance, physical facilities, and sick days.</a:t>
            </a:r>
          </a:p>
          <a:p>
            <a:pPr eaLnBrk="1" hangingPunct="1">
              <a:spcBef>
                <a:spcPct val="0"/>
              </a:spcBef>
            </a:pPr>
            <a:br>
              <a:rPr lang="en-US" altLang="en-US"/>
            </a:br>
            <a:r>
              <a:rPr lang="en-US" altLang="en-US"/>
              <a:t>Workers</a:t>
            </a:r>
            <a:r>
              <a:rPr lang="ja-JP" altLang="en-US"/>
              <a:t>’</a:t>
            </a:r>
            <a:r>
              <a:rPr lang="en-US" altLang="ja-JP"/>
              <a:t> attitudes about recreation can affect their work behavior and their perception of the role of work in their lives. </a:t>
            </a:r>
          </a:p>
          <a:p>
            <a:pPr eaLnBrk="1" hangingPunct="1">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7419F7C6-97DF-419D-AC33-443265F2FF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828D7EE-874C-429F-B4AA-192860355506}" type="slidenum">
              <a:rPr lang="en-US" altLang="en-US" sz="1200">
                <a:latin typeface="Calibri" panose="020F0502020204030204" pitchFamily="34" charset="0"/>
              </a:rPr>
              <a:pPr/>
              <a:t>17</a:t>
            </a:fld>
            <a:endParaRPr lang="en-US" altLang="en-US" sz="1200">
              <a:latin typeface="Calibri" panose="020F0502020204030204" pitchFamily="34" charset="0"/>
            </a:endParaRPr>
          </a:p>
        </p:txBody>
      </p:sp>
      <p:sp>
        <p:nvSpPr>
          <p:cNvPr id="60421" name="Footer Placeholder 4">
            <a:extLst>
              <a:ext uri="{FF2B5EF4-FFF2-40B4-BE49-F238E27FC236}">
                <a16:creationId xmlns:a16="http://schemas.microsoft.com/office/drawing/2014/main" id="{86BBEF8E-182D-40B5-864A-5582121A12F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CCC58B48-7CD8-4005-B631-1991B78085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37911066-F2B0-4254-BE99-A2F4195A3E6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Values determine how individuals probably will act in given circumstances. They are communicated via the eight subsystems just described and are passed down through generations.</a:t>
            </a:r>
          </a:p>
          <a:p>
            <a:pPr eaLnBrk="1" hangingPunct="1">
              <a:spcBef>
                <a:spcPct val="0"/>
              </a:spcBef>
            </a:pPr>
            <a:endParaRPr lang="en-US" altLang="en-US"/>
          </a:p>
          <a:p>
            <a:pPr eaLnBrk="1" hangingPunct="1">
              <a:spcBef>
                <a:spcPct val="0"/>
              </a:spcBef>
            </a:pPr>
            <a:r>
              <a:rPr lang="en-US" altLang="en-US"/>
              <a:t>Contingency management requires managers to adapt to the local environment and people and to adjust their management styles accordingly.</a:t>
            </a:r>
          </a:p>
          <a:p>
            <a:pPr eaLnBrk="1" hangingPunct="1">
              <a:spcBef>
                <a:spcPct val="0"/>
              </a:spcBef>
            </a:pPr>
            <a:endParaRPr lang="en-US" altLang="en-US"/>
          </a:p>
          <a:p>
            <a:pPr eaLnBrk="1" hangingPunct="1">
              <a:spcBef>
                <a:spcPct val="0"/>
              </a:spcBef>
            </a:pPr>
            <a:r>
              <a:rPr lang="en-US" altLang="en-US"/>
              <a:t>Value dimensions and resulting cultural profiles provide only an approximation of national character. There may be variations in national culture—i.e., subcultures may exist as well. For example, American tend to think of the Chinese as culturally homogenous, but distinct ethnic groups within China have their own customs and dialects.</a:t>
            </a:r>
          </a:p>
          <a:p>
            <a:pPr eaLnBrk="1" hangingPunct="1">
              <a:spcBef>
                <a:spcPct val="0"/>
              </a:spcBef>
            </a:pPr>
            <a:endParaRPr lang="en-US" altLang="en-US"/>
          </a:p>
        </p:txBody>
      </p:sp>
      <p:sp>
        <p:nvSpPr>
          <p:cNvPr id="62468" name="Slide Number Placeholder 3">
            <a:extLst>
              <a:ext uri="{FF2B5EF4-FFF2-40B4-BE49-F238E27FC236}">
                <a16:creationId xmlns:a16="http://schemas.microsoft.com/office/drawing/2014/main" id="{FBFEF8EA-B273-490C-B786-EB974B3EB3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2872317-B8B3-404D-BA91-2F0553787D08}" type="slidenum">
              <a:rPr lang="en-US" altLang="en-US" sz="1200">
                <a:latin typeface="Calibri" panose="020F0502020204030204" pitchFamily="34" charset="0"/>
              </a:rPr>
              <a:pPr/>
              <a:t>18</a:t>
            </a:fld>
            <a:endParaRPr lang="en-US" altLang="en-US" sz="1200">
              <a:latin typeface="Calibri" panose="020F0502020204030204" pitchFamily="34" charset="0"/>
            </a:endParaRPr>
          </a:p>
        </p:txBody>
      </p:sp>
      <p:sp>
        <p:nvSpPr>
          <p:cNvPr id="62469" name="Footer Placeholder 4">
            <a:extLst>
              <a:ext uri="{FF2B5EF4-FFF2-40B4-BE49-F238E27FC236}">
                <a16:creationId xmlns:a16="http://schemas.microsoft.com/office/drawing/2014/main" id="{F0173BCD-DB0F-4CA6-845D-6BB7C33DF58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9339740-2560-4CAA-ADB7-C2824947B9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C8A4548F-5B9D-4492-85FC-E14F37D842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GLOBE (Global Leadership and Organizational Behavior Effectiveness) dimensions are based on data gathered by 170 researchers over seven years. The data were collected from 18,000 managers in sixty-two countries. There are nine dimensions that distinguish cultures from one another and have implications for managers: assertiveness, future orientation, performance orientation, humane orientation, gender differentiation, uncertainty avoidance, power distance, institutional collectivism vs. individualism, and in-group collectivism.  Only four are discussed in the text because the other five overlap with Hofstede</a:t>
            </a:r>
            <a:r>
              <a:rPr lang="ja-JP" altLang="en-US"/>
              <a:t>’</a:t>
            </a:r>
            <a:r>
              <a:rPr lang="en-US" altLang="ja-JP"/>
              <a:t>s dimensions.</a:t>
            </a:r>
          </a:p>
          <a:p>
            <a:pPr eaLnBrk="1" hangingPunct="1">
              <a:spcBef>
                <a:spcPct val="0"/>
              </a:spcBef>
            </a:pPr>
            <a:endParaRPr lang="en-US" altLang="en-US"/>
          </a:p>
          <a:p>
            <a:pPr eaLnBrk="1" hangingPunct="1">
              <a:spcBef>
                <a:spcPct val="0"/>
              </a:spcBef>
            </a:pPr>
            <a:r>
              <a:rPr lang="en-US" altLang="en-US"/>
              <a:t>Assertiveness concerns how much people are expected to be tough, confrontational, and competitive versus modest and tender. Low assertiveness countries have sympathy for the weak and emphasize loyalty and solidarity.</a:t>
            </a:r>
          </a:p>
          <a:p>
            <a:pPr eaLnBrk="1" hangingPunct="1">
              <a:spcBef>
                <a:spcPct val="0"/>
              </a:spcBef>
            </a:pPr>
            <a:endParaRPr lang="en-US" altLang="en-US"/>
          </a:p>
          <a:p>
            <a:pPr eaLnBrk="1" hangingPunct="1">
              <a:spcBef>
                <a:spcPct val="0"/>
              </a:spcBef>
            </a:pPr>
            <a:r>
              <a:rPr lang="en-US" altLang="en-US"/>
              <a:t>Performance orientation concerns the importance of performance improvement and excellence and refers to whether people are encouraged to strive for continued improvement. Low performance orientation countries place priority on things like tradition, loyalty, family, and background. They associate competition with defeat.</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94F6209A-E1C0-4E5C-86B9-069C632A35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6CD025AC-2ACC-4B13-942E-CF80C4FAD149}" type="slidenum">
              <a:rPr lang="en-US" altLang="en-US" sz="1200">
                <a:latin typeface="Calibri" panose="020F0502020204030204" pitchFamily="34" charset="0"/>
              </a:rPr>
              <a:pPr/>
              <a:t>20</a:t>
            </a:fld>
            <a:endParaRPr lang="en-US" altLang="en-US" sz="1200">
              <a:latin typeface="Calibri" panose="020F0502020204030204" pitchFamily="34" charset="0"/>
            </a:endParaRPr>
          </a:p>
        </p:txBody>
      </p:sp>
      <p:sp>
        <p:nvSpPr>
          <p:cNvPr id="63493" name="Footer Placeholder 4">
            <a:extLst>
              <a:ext uri="{FF2B5EF4-FFF2-40B4-BE49-F238E27FC236}">
                <a16:creationId xmlns:a16="http://schemas.microsoft.com/office/drawing/2014/main" id="{43B6A4BD-40AD-4BEE-852B-E9B6DB29EBF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901329A3-ED80-4E23-9B6C-81CCC62F83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48BBF783-7594-4D3F-AB97-21E6604B2E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A24EB4D4-892C-43BC-8CE1-BC5D886B14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3099E7F0-C578-4F32-80D9-9A87CA0B91D5}" type="slidenum">
              <a:rPr lang="en-US" altLang="en-US" sz="1200">
                <a:latin typeface="Calibri" panose="020F0502020204030204" pitchFamily="34" charset="0"/>
              </a:rPr>
              <a:pPr/>
              <a:t>21</a:t>
            </a:fld>
            <a:endParaRPr lang="en-US" altLang="en-US" sz="1200">
              <a:latin typeface="Calibri" panose="020F0502020204030204" pitchFamily="34" charset="0"/>
            </a:endParaRPr>
          </a:p>
        </p:txBody>
      </p:sp>
      <p:sp>
        <p:nvSpPr>
          <p:cNvPr id="64517" name="Footer Placeholder 4">
            <a:extLst>
              <a:ext uri="{FF2B5EF4-FFF2-40B4-BE49-F238E27FC236}">
                <a16:creationId xmlns:a16="http://schemas.microsoft.com/office/drawing/2014/main" id="{6C054BC0-9F52-4331-B3F1-444AD3406D7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938413AE-4A62-4BA0-8C78-09ED8FA2BA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C2850B-58DA-4BE0-A86D-E4BE905583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Hofstede</a:t>
            </a:r>
            <a:r>
              <a:rPr lang="ja-JP" altLang="en-US"/>
              <a:t>’</a:t>
            </a:r>
            <a:r>
              <a:rPr lang="en-US" altLang="ja-JP"/>
              <a:t>s research, which was conducted prior to the GLOBE project, is based on 116,000 people in 50 countries. Nonetheless, all of the research was conducted in a single firm—IBM. As such, the result should be interpreted with caution.</a:t>
            </a:r>
          </a:p>
          <a:p>
            <a:pPr eaLnBrk="1" hangingPunct="1">
              <a:spcBef>
                <a:spcPct val="0"/>
              </a:spcBef>
            </a:pPr>
            <a:endParaRPr lang="en-US" altLang="en-US"/>
          </a:p>
          <a:p>
            <a:pPr eaLnBrk="1" hangingPunct="1">
              <a:spcBef>
                <a:spcPct val="0"/>
              </a:spcBef>
            </a:pPr>
            <a:r>
              <a:rPr lang="en-US" altLang="en-US"/>
              <a:t>Power distance is a society</a:t>
            </a:r>
            <a:r>
              <a:rPr lang="ja-JP" altLang="en-US"/>
              <a:t>’</a:t>
            </a:r>
            <a:r>
              <a:rPr lang="en-US" altLang="ja-JP"/>
              <a:t>s acceptance of unequal power distribution. In high power distance cultures, formal authority and hierarchy are very respected. Thus leadership tends to be autocratic and centralized. In low power distance cultures superiors and subordinates are more likely to view one another as equals, leading to more cooperation.</a:t>
            </a:r>
          </a:p>
          <a:p>
            <a:pPr eaLnBrk="1" hangingPunct="1">
              <a:spcBef>
                <a:spcPct val="0"/>
              </a:spcBef>
            </a:pPr>
            <a:endParaRPr lang="en-US" altLang="en-US"/>
          </a:p>
          <a:p>
            <a:pPr eaLnBrk="1" hangingPunct="1">
              <a:spcBef>
                <a:spcPct val="0"/>
              </a:spcBef>
            </a:pPr>
            <a:r>
              <a:rPr lang="en-US" altLang="en-US"/>
              <a:t>Uncertainty avoidance is the extent to which people feel threatened by ambiguous situations. High uncertainty avoidance cultures are very uncomfortable with ambiguity and tend to have strict laws and closely followed procedures. In businesses, managers tend to make low-risk decisions, employees are not aggressive, and lifetime employment is common. Low uncertainty avoidance cultures are more comfortable with ambiguity. In these cultures, company activities are less formal and structured, managers take more risks, and employees have more job mobility.</a:t>
            </a:r>
          </a:p>
          <a:p>
            <a:pPr eaLnBrk="1" hangingPunct="1">
              <a:spcBef>
                <a:spcPct val="0"/>
              </a:spcBef>
            </a:pPr>
            <a:endParaRPr lang="en-US" altLang="en-US"/>
          </a:p>
          <a:p>
            <a:pPr eaLnBrk="1" hangingPunct="1">
              <a:spcBef>
                <a:spcPct val="0"/>
              </a:spcBef>
            </a:pPr>
            <a:r>
              <a:rPr lang="en-US" altLang="en-US"/>
              <a:t>Individualism is the tendency for people to look after themselves and their immediate families only and to neglect the needs of society. Democracy, individual initiative, and achievement are valued. Collectivism entails tight social frameworks, emotional dependence on the organization, and strong belief in group decisions. Countries scoring higher on individualism tend to have higher GNPs and freer political systems. Social loafing is more common in individual than in collective cultures.</a:t>
            </a:r>
          </a:p>
          <a:p>
            <a:pPr eaLnBrk="1" hangingPunct="1">
              <a:spcBef>
                <a:spcPct val="0"/>
              </a:spcBef>
            </a:pPr>
            <a:endParaRPr lang="en-US" altLang="en-US"/>
          </a:p>
          <a:p>
            <a:pPr eaLnBrk="1" hangingPunct="1">
              <a:spcBef>
                <a:spcPct val="0"/>
              </a:spcBef>
            </a:pPr>
            <a:r>
              <a:rPr lang="en-US" altLang="en-US"/>
              <a:t>Masculinity refers to the degree to which  traditionally masculine values (e.g., assertiveness, materialism, and lack of concern for others) prevail. Femininity emphasizes the traditionally feminine values of concern for others, relationships, and quality of life. In more feminine cultures one tends to find less work-family conflict, less job stress, more women in high-level jobs, and a reduced need for assertiveness.</a:t>
            </a:r>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FD1A9243-8B53-41E7-A5DC-D01A2568CE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B390CE72-62FB-4305-A356-60D26A1BE136}" type="slidenum">
              <a:rPr lang="en-US" altLang="en-US" sz="1200">
                <a:latin typeface="Calibri" panose="020F0502020204030204" pitchFamily="34" charset="0"/>
              </a:rPr>
              <a:pPr/>
              <a:t>25</a:t>
            </a:fld>
            <a:endParaRPr lang="en-US" altLang="en-US" sz="1200">
              <a:latin typeface="Calibri" panose="020F0502020204030204" pitchFamily="34" charset="0"/>
            </a:endParaRPr>
          </a:p>
        </p:txBody>
      </p:sp>
      <p:sp>
        <p:nvSpPr>
          <p:cNvPr id="66565" name="Footer Placeholder 4">
            <a:extLst>
              <a:ext uri="{FF2B5EF4-FFF2-40B4-BE49-F238E27FC236}">
                <a16:creationId xmlns:a16="http://schemas.microsoft.com/office/drawing/2014/main" id="{8E559930-CB3A-43FD-BD24-C9721903E8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039024AC-EB39-480F-921B-93285F37BC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436DE5C0-444D-42D6-8D95-97314B2E77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Trompenaar</a:t>
            </a:r>
            <a:r>
              <a:rPr lang="ja-JP" altLang="en-US"/>
              <a:t>’</a:t>
            </a:r>
            <a:r>
              <a:rPr lang="en-US" altLang="ja-JP"/>
              <a:t>s research gathered data from 15,000 managers from 28 countries, representing 47 national cultures. Some of these are similar to other dimensions already discussed, and are not addressed here.</a:t>
            </a:r>
          </a:p>
          <a:p>
            <a:pPr eaLnBrk="1" hangingPunct="1">
              <a:spcBef>
                <a:spcPct val="0"/>
              </a:spcBef>
            </a:pPr>
            <a:endParaRPr lang="en-US" altLang="en-US"/>
          </a:p>
          <a:p>
            <a:pPr eaLnBrk="1" hangingPunct="1">
              <a:spcBef>
                <a:spcPct val="0"/>
              </a:spcBef>
            </a:pPr>
            <a:r>
              <a:rPr lang="en-US" altLang="en-US"/>
              <a:t>Universalistic cultures apply rules and systems objectively, without consideration of individual circumstances. Particularistic cultures tend to put more emphasis on relationships and apply rules more subjectively. </a:t>
            </a:r>
          </a:p>
          <a:p>
            <a:pPr eaLnBrk="1" hangingPunct="1">
              <a:spcBef>
                <a:spcPct val="0"/>
              </a:spcBef>
            </a:pPr>
            <a:endParaRPr lang="en-US" altLang="en-US"/>
          </a:p>
          <a:p>
            <a:pPr eaLnBrk="1" hangingPunct="1">
              <a:spcBef>
                <a:spcPct val="0"/>
              </a:spcBef>
            </a:pPr>
            <a:r>
              <a:rPr lang="en-US" altLang="en-US"/>
              <a:t>Affective cultures tend to express emotions openly, whereas neutral cultures do not.</a:t>
            </a:r>
          </a:p>
          <a:p>
            <a:pPr eaLnBrk="1" hangingPunct="1">
              <a:spcBef>
                <a:spcPct val="0"/>
              </a:spcBef>
            </a:pPr>
            <a:endParaRPr lang="en-US" altLang="en-US"/>
          </a:p>
        </p:txBody>
      </p:sp>
      <p:sp>
        <p:nvSpPr>
          <p:cNvPr id="67588" name="Footer Placeholder 3">
            <a:extLst>
              <a:ext uri="{FF2B5EF4-FFF2-40B4-BE49-F238E27FC236}">
                <a16:creationId xmlns:a16="http://schemas.microsoft.com/office/drawing/2014/main" id="{8B95D976-13BB-46F8-BE43-8014CA34CDF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
        <p:nvSpPr>
          <p:cNvPr id="67589" name="Slide Number Placeholder 4">
            <a:extLst>
              <a:ext uri="{FF2B5EF4-FFF2-40B4-BE49-F238E27FC236}">
                <a16:creationId xmlns:a16="http://schemas.microsoft.com/office/drawing/2014/main" id="{2F4E4509-A857-4DF7-B95B-BF37500D67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5743DC04-BDDA-4804-8385-5030542F18CB}" type="slidenum">
              <a:rPr lang="en-US" altLang="en-US" sz="1200">
                <a:latin typeface="Calibri" panose="020F0502020204030204" pitchFamily="34" charset="0"/>
              </a:rPr>
              <a:pPr/>
              <a:t>29</a:t>
            </a:fld>
            <a:endParaRPr lang="en-US" altLang="en-US" sz="1200">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5C003D21-4328-4A26-8330-F14A5AB045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B3EC8F7C-3C92-4A45-B670-9252F89DAB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People in specific cultures compartmentalize their work and private lives, and they are more open and direct. In diffuse cultures work spills over into personal relationships and vice versa.</a:t>
            </a:r>
          </a:p>
          <a:p>
            <a:pPr eaLnBrk="1" hangingPunct="1">
              <a:spcBef>
                <a:spcPct val="0"/>
              </a:spcBef>
            </a:pPr>
            <a:endParaRPr lang="en-US" altLang="en-US"/>
          </a:p>
          <a:p>
            <a:pPr eaLnBrk="1" hangingPunct="1">
              <a:spcBef>
                <a:spcPct val="0"/>
              </a:spcBef>
            </a:pPr>
            <a:r>
              <a:rPr lang="en-US" altLang="en-US"/>
              <a:t>In achievement-oriented cultures individual achievement is the source of status and influence. In ascription-oriented cultures status and influence come from class, age, gender, etc.</a:t>
            </a:r>
          </a:p>
          <a:p>
            <a:pPr eaLnBrk="1" hangingPunct="1">
              <a:spcBef>
                <a:spcPct val="0"/>
              </a:spcBef>
            </a:pPr>
            <a:endParaRPr lang="en-US" altLang="en-US"/>
          </a:p>
        </p:txBody>
      </p:sp>
      <p:sp>
        <p:nvSpPr>
          <p:cNvPr id="68612" name="Footer Placeholder 3">
            <a:extLst>
              <a:ext uri="{FF2B5EF4-FFF2-40B4-BE49-F238E27FC236}">
                <a16:creationId xmlns:a16="http://schemas.microsoft.com/office/drawing/2014/main" id="{16458998-3344-4B8E-B606-75B29D5679C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
        <p:nvSpPr>
          <p:cNvPr id="68613" name="Slide Number Placeholder 4">
            <a:extLst>
              <a:ext uri="{FF2B5EF4-FFF2-40B4-BE49-F238E27FC236}">
                <a16:creationId xmlns:a16="http://schemas.microsoft.com/office/drawing/2014/main" id="{E6A526AE-341D-48C8-99F0-635D41A5B9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4182526-5BF3-40EF-90E7-6BCC18636B69}" type="slidenum">
              <a:rPr lang="en-US" altLang="en-US" sz="1200">
                <a:latin typeface="Calibri" panose="020F0502020204030204" pitchFamily="34" charset="0"/>
              </a:rPr>
              <a:pPr/>
              <a:t>30</a:t>
            </a:fld>
            <a:endParaRPr lang="en-US" altLang="en-US" sz="1200">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7B5CD2A-3B08-43DA-AA11-EF395CB0237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2304EC64-4496-4B73-BBDC-CB1BF0E694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To Americans, time is money and schedules are strictly kept. In Latin America the word for tomorrow is used to mean </a:t>
            </a:r>
            <a:r>
              <a:rPr lang="ja-JP" altLang="en-US"/>
              <a:t>“</a:t>
            </a:r>
            <a:r>
              <a:rPr lang="en-US" altLang="ja-JP"/>
              <a:t>sometime in the future.</a:t>
            </a:r>
            <a:r>
              <a:rPr lang="ja-JP" altLang="en-US"/>
              <a:t>”</a:t>
            </a:r>
            <a:endParaRPr lang="en-US" altLang="ja-JP"/>
          </a:p>
          <a:p>
            <a:pPr eaLnBrk="1" hangingPunct="1">
              <a:spcBef>
                <a:spcPct val="0"/>
              </a:spcBef>
            </a:pPr>
            <a:endParaRPr lang="en-US" altLang="en-US"/>
          </a:p>
          <a:p>
            <a:pPr eaLnBrk="1" hangingPunct="1">
              <a:spcBef>
                <a:spcPct val="0"/>
              </a:spcBef>
            </a:pPr>
            <a:r>
              <a:rPr lang="en-US" altLang="en-US"/>
              <a:t>Many non-Western societies believe in destiny of the will of their God and, thus, tend to be passive and hostile toward change. For example, to a Chinese worker, the change to power machinery might suggest dissatisfaction with his father</a:t>
            </a:r>
            <a:r>
              <a:rPr lang="ja-JP" altLang="en-US"/>
              <a:t>’</a:t>
            </a:r>
            <a:r>
              <a:rPr lang="en-US" altLang="ja-JP"/>
              <a:t>s way of life.</a:t>
            </a:r>
          </a:p>
          <a:p>
            <a:pPr eaLnBrk="1" hangingPunct="1">
              <a:spcBef>
                <a:spcPct val="0"/>
              </a:spcBef>
            </a:pPr>
            <a:endParaRPr lang="en-US" altLang="en-US"/>
          </a:p>
          <a:p>
            <a:pPr eaLnBrk="1" hangingPunct="1">
              <a:spcBef>
                <a:spcPct val="0"/>
              </a:spcBef>
            </a:pPr>
            <a:r>
              <a:rPr lang="en-US" altLang="en-US"/>
              <a:t>Americans tend to value physical goods and status symbols. Many non-Westerners value the aesthetic and spiritual realm instead.</a:t>
            </a:r>
          </a:p>
          <a:p>
            <a:pPr eaLnBrk="1" hangingPunct="1">
              <a:spcBef>
                <a:spcPct val="0"/>
              </a:spcBef>
            </a:pPr>
            <a:endParaRPr lang="en-US" altLang="en-US"/>
          </a:p>
          <a:p>
            <a:pPr eaLnBrk="1" hangingPunct="1">
              <a:spcBef>
                <a:spcPct val="0"/>
              </a:spcBef>
            </a:pPr>
            <a:r>
              <a:rPr lang="en-US" altLang="en-US"/>
              <a:t>In the US, individual achievement takes precedent. There is a focus on </a:t>
            </a:r>
            <a:r>
              <a:rPr lang="ja-JP" altLang="en-US"/>
              <a:t>“</a:t>
            </a:r>
            <a:r>
              <a:rPr lang="en-US" altLang="ja-JP"/>
              <a:t>I.</a:t>
            </a:r>
            <a:r>
              <a:rPr lang="ja-JP" altLang="en-US"/>
              <a:t>”</a:t>
            </a:r>
            <a:r>
              <a:rPr lang="en-US" altLang="ja-JP"/>
              <a:t> In countries like China, there is more emphasis on conformity and cooperation.</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6BA4CD4F-B16B-47B1-A586-A6EA31E26F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ED9A29F9-555F-4412-99F7-F3ADD672B439}" type="slidenum">
              <a:rPr lang="en-US" altLang="en-US" sz="1200">
                <a:latin typeface="Calibri" panose="020F0502020204030204" pitchFamily="34" charset="0"/>
              </a:rPr>
              <a:pPr/>
              <a:t>31</a:t>
            </a:fld>
            <a:endParaRPr lang="en-US" altLang="en-US" sz="1200">
              <a:latin typeface="Calibri" panose="020F0502020204030204" pitchFamily="34" charset="0"/>
            </a:endParaRPr>
          </a:p>
        </p:txBody>
      </p:sp>
      <p:sp>
        <p:nvSpPr>
          <p:cNvPr id="69637" name="Footer Placeholder 4">
            <a:extLst>
              <a:ext uri="{FF2B5EF4-FFF2-40B4-BE49-F238E27FC236}">
                <a16:creationId xmlns:a16="http://schemas.microsoft.com/office/drawing/2014/main" id="{6D84E505-74A0-49CA-BB35-DE919C2F2C7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7B63CF3B-7C64-4163-B065-8350795A5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D70FCA29-2141-476F-8198-633B2D5AC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profiles have their limitations, managers can use them to anticipate differences in the level of motivation, communication, ethics, loyalty, and individual and group productivity that may be encountered in a given culture. This Comparative Management in Focus section illustrates how to synthesize information from Hofstede and others to gain a sense of the character of a society.</a:t>
            </a:r>
          </a:p>
          <a:p>
            <a:pPr eaLnBrk="1" hangingPunct="1">
              <a:spcBef>
                <a:spcPct val="0"/>
              </a:spcBef>
            </a:pPr>
            <a:endParaRPr lang="en-US" altLang="en-US"/>
          </a:p>
          <a:p>
            <a:pPr eaLnBrk="1" hangingPunct="1">
              <a:spcBef>
                <a:spcPct val="0"/>
              </a:spcBef>
            </a:pPr>
            <a:r>
              <a:rPr lang="en-US" altLang="en-US"/>
              <a:t>Much of Japanese culture and working relationships can be explained by the principle of </a:t>
            </a:r>
            <a:r>
              <a:rPr lang="en-US" altLang="en-US" i="1"/>
              <a:t>wa</a:t>
            </a:r>
            <a:r>
              <a:rPr lang="en-US" altLang="en-US"/>
              <a:t>. Wa is embedded in the value of indulgent love, which leads to mutual confidence, faith, and honor necessary for business relationships. As such, the workplace is characterized by a mix of authoritarianism and humanism—much like a family. Management systems stress rank and looking after employees. There is devotion to work, collective responsibility, and a high degree of employee productivity. </a:t>
            </a:r>
          </a:p>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E326D12E-1868-4E03-9981-907F0D50A7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E4E37D0-E666-4989-9421-8C8C833F5DB5}" type="slidenum">
              <a:rPr lang="en-US" altLang="en-US" sz="1200">
                <a:latin typeface="Calibri" panose="020F0502020204030204" pitchFamily="34" charset="0"/>
              </a:rPr>
              <a:pPr/>
              <a:t>32</a:t>
            </a:fld>
            <a:endParaRPr lang="en-US" altLang="en-US" sz="1200">
              <a:latin typeface="Calibri" panose="020F0502020204030204" pitchFamily="34" charset="0"/>
            </a:endParaRPr>
          </a:p>
        </p:txBody>
      </p:sp>
      <p:sp>
        <p:nvSpPr>
          <p:cNvPr id="72709" name="Footer Placeholder 4">
            <a:extLst>
              <a:ext uri="{FF2B5EF4-FFF2-40B4-BE49-F238E27FC236}">
                <a16:creationId xmlns:a16="http://schemas.microsoft.com/office/drawing/2014/main" id="{9B53262B-4095-4205-8371-B9540B4F72A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7B63CF3B-7C64-4163-B065-8350795A5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D70FCA29-2141-476F-8198-633B2D5ACD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profiles have their limitations, managers can use them to anticipate differences in the level of motivation, communication, ethics, loyalty, and individual and group productivity that may be encountered in a given culture. This Comparative Management in Focus section illustrates how to synthesize information from Hofstede and others to gain a sense of the character of a society.</a:t>
            </a:r>
          </a:p>
          <a:p>
            <a:pPr eaLnBrk="1" hangingPunct="1">
              <a:spcBef>
                <a:spcPct val="0"/>
              </a:spcBef>
            </a:pPr>
            <a:endParaRPr lang="en-US" altLang="en-US"/>
          </a:p>
          <a:p>
            <a:pPr eaLnBrk="1" hangingPunct="1">
              <a:spcBef>
                <a:spcPct val="0"/>
              </a:spcBef>
            </a:pPr>
            <a:r>
              <a:rPr lang="en-US" altLang="en-US"/>
              <a:t>Much of Japanese culture and working relationships can be explained by the principle of </a:t>
            </a:r>
            <a:r>
              <a:rPr lang="en-US" altLang="en-US" i="1"/>
              <a:t>wa</a:t>
            </a:r>
            <a:r>
              <a:rPr lang="en-US" altLang="en-US"/>
              <a:t>. Wa is embedded in the value of indulgent love, which leads to mutual confidence, faith, and honor necessary for business relationships. As such, the workplace is characterized by a mix of authoritarianism and humanism—much like a family. Management systems stress rank and looking after employees. There is devotion to work, collective responsibility, and a high degree of employee productivity. </a:t>
            </a:r>
          </a:p>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E326D12E-1868-4E03-9981-907F0D50A7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E4E37D0-E666-4989-9421-8C8C833F5DB5}" type="slidenum">
              <a:rPr lang="en-US" altLang="en-US" sz="1200">
                <a:latin typeface="Calibri" panose="020F0502020204030204" pitchFamily="34" charset="0"/>
              </a:rPr>
              <a:pPr/>
              <a:t>33</a:t>
            </a:fld>
            <a:endParaRPr lang="en-US" altLang="en-US" sz="1200">
              <a:latin typeface="Calibri" panose="020F0502020204030204" pitchFamily="34" charset="0"/>
            </a:endParaRPr>
          </a:p>
        </p:txBody>
      </p:sp>
      <p:sp>
        <p:nvSpPr>
          <p:cNvPr id="72709" name="Footer Placeholder 4">
            <a:extLst>
              <a:ext uri="{FF2B5EF4-FFF2-40B4-BE49-F238E27FC236}">
                <a16:creationId xmlns:a16="http://schemas.microsoft.com/office/drawing/2014/main" id="{9B53262B-4095-4205-8371-B9540B4F72A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extLst>
      <p:ext uri="{BB962C8B-B14F-4D97-AF65-F5344CB8AC3E}">
        <p14:creationId xmlns:p14="http://schemas.microsoft.com/office/powerpoint/2010/main" val="36427565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772AD9F-E9A5-4D3C-8ABB-A221CBF6D8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93B2B7E8-DB6D-4181-A10C-474203A6E7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C1F33D87-0968-457B-B451-47F8C00A52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CF4BBC91-B24F-4762-A0D8-36B35893F9A5}" type="slidenum">
              <a:rPr lang="en-US" altLang="en-US" sz="1200">
                <a:latin typeface="Calibri" panose="020F0502020204030204" pitchFamily="34" charset="0"/>
              </a:rPr>
              <a:pPr/>
              <a:t>34</a:t>
            </a:fld>
            <a:endParaRPr lang="en-US" altLang="en-US" sz="1200">
              <a:latin typeface="Calibri" panose="020F0502020204030204" pitchFamily="34" charset="0"/>
            </a:endParaRPr>
          </a:p>
        </p:txBody>
      </p:sp>
      <p:sp>
        <p:nvSpPr>
          <p:cNvPr id="73733" name="Footer Placeholder 4">
            <a:extLst>
              <a:ext uri="{FF2B5EF4-FFF2-40B4-BE49-F238E27FC236}">
                <a16:creationId xmlns:a16="http://schemas.microsoft.com/office/drawing/2014/main" id="{53AD0A41-2B29-4B23-862E-21FE87AAEA2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1F03BB41-B719-4E94-B837-877D4A09CF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2DA8CFF9-2006-47B3-8CC4-926BFB0357AC}" type="slidenum">
              <a:rPr lang="en-US" altLang="en-US" sz="1200">
                <a:latin typeface="Calibri" panose="020F0502020204030204" pitchFamily="34" charset="0"/>
              </a:rPr>
              <a:pPr/>
              <a:t>36</a:t>
            </a:fld>
            <a:endParaRPr lang="en-US" altLang="en-US" sz="1200">
              <a:latin typeface="Calibri" panose="020F0502020204030204" pitchFamily="34" charset="0"/>
            </a:endParaRPr>
          </a:p>
        </p:txBody>
      </p:sp>
      <p:sp>
        <p:nvSpPr>
          <p:cNvPr id="74755" name="Rectangle 2">
            <a:extLst>
              <a:ext uri="{FF2B5EF4-FFF2-40B4-BE49-F238E27FC236}">
                <a16:creationId xmlns:a16="http://schemas.microsoft.com/office/drawing/2014/main" id="{87A669B1-8AEF-4918-84B1-ADC1E7CD47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6" name="Rectangle 3">
            <a:extLst>
              <a:ext uri="{FF2B5EF4-FFF2-40B4-BE49-F238E27FC236}">
                <a16:creationId xmlns:a16="http://schemas.microsoft.com/office/drawing/2014/main" id="{0871BD09-0292-47A7-A322-5D642B9C7D2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Islam permeates Saudi life—Allah is always present, controls everything, and is frequently referred to in conversation.83 Employees may spend more than two hours a day in prayer as part of the life pattern that intertwines work with religion, politics, and social life. Outsiders must realize that establishing a trusting relationship and respect for Arab social norms has to precede any attempts at business discussions. Honor, pride, and dignity are at the core of shame societies such as the Arabs. As such, shame and honor provide the basis for social control and motivation. Circumstances dictate what is right or wrong and what constitutes acceptable behavior. </a:t>
            </a:r>
          </a:p>
          <a:p>
            <a:pPr eaLnBrk="1" hangingPunct="1">
              <a:spcBef>
                <a:spcPct val="0"/>
              </a:spcBef>
            </a:pPr>
            <a:endParaRPr lang="en-US" altLang="en-US"/>
          </a:p>
          <a:p>
            <a:pPr eaLnBrk="1" hangingPunct="1">
              <a:spcBef>
                <a:spcPct val="0"/>
              </a:spcBef>
            </a:pPr>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0EC85133-1846-418A-AB10-F924453D05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8EBDE2FD-51A9-4B43-9291-318AB6CB02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predominance of small businesses means that they are likely to become part of the value chain for most foreign firms.</a:t>
            </a:r>
          </a:p>
          <a:p>
            <a:pPr eaLnBrk="1" hangingPunct="1">
              <a:spcBef>
                <a:spcPct val="0"/>
              </a:spcBef>
            </a:pPr>
            <a:endParaRPr lang="en-US" altLang="en-US"/>
          </a:p>
          <a:p>
            <a:pPr eaLnBrk="1" hangingPunct="1">
              <a:spcBef>
                <a:spcPct val="0"/>
              </a:spcBef>
            </a:pPr>
            <a:r>
              <a:rPr lang="en-US" altLang="en-US"/>
              <a:t>Guanxi refers to the network of relationships that the Chinese cultivate, and it entails the exchange of favors and gifts to provide an obligation to reciprocate favors. </a:t>
            </a:r>
          </a:p>
          <a:p>
            <a:pPr eaLnBrk="1" hangingPunct="1">
              <a:spcBef>
                <a:spcPct val="0"/>
              </a:spcBef>
            </a:pPr>
            <a:endParaRPr lang="en-US" altLang="en-US"/>
          </a:p>
          <a:p>
            <a:pPr eaLnBrk="1" hangingPunct="1">
              <a:spcBef>
                <a:spcPct val="0"/>
              </a:spcBef>
            </a:pPr>
            <a:r>
              <a:rPr lang="en-US" altLang="en-US"/>
              <a:t>Leadership tends to be centralized and autocratic, but leaders feel a responsibility for their employees. As such, caring for people is put ahead of business concerns and efficiency.</a:t>
            </a:r>
          </a:p>
          <a:p>
            <a:pPr eaLnBrk="1" hangingPunct="1">
              <a:spcBef>
                <a:spcPct val="0"/>
              </a:spcBef>
            </a:pPr>
            <a:endParaRPr lang="en-US" altLang="en-US"/>
          </a:p>
          <a:p>
            <a:pPr eaLnBrk="1" hangingPunct="1">
              <a:spcBef>
                <a:spcPct val="0"/>
              </a:spcBef>
            </a:pPr>
            <a:r>
              <a:rPr lang="en-US" altLang="en-US"/>
              <a:t>Because organizations tend to be centralized, most have only two primary hierarchical levels. The highest level includes the boss and a few family members. The second level includes all of the employees.</a:t>
            </a:r>
          </a:p>
          <a:p>
            <a:pPr eaLnBrk="1" hangingPunct="1">
              <a:spcBef>
                <a:spcPct val="0"/>
              </a:spcBef>
            </a:pPr>
            <a:endParaRPr lang="en-US" altLang="en-US"/>
          </a:p>
          <a:p>
            <a:pPr eaLnBrk="1" hangingPunct="1">
              <a:spcBef>
                <a:spcPct val="0"/>
              </a:spcBef>
            </a:pPr>
            <a:r>
              <a:rPr lang="en-US" altLang="en-US"/>
              <a:t>Today, younger Chinese managers are integrating both Western and Chinese management styles to some extent.</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E4EAD11B-2C77-4EB4-A492-C1870C9958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9D73B409-195C-442C-8784-D9A2E1FAA7D1}" type="slidenum">
              <a:rPr lang="en-US" altLang="en-US" sz="1200">
                <a:latin typeface="Calibri" panose="020F0502020204030204" pitchFamily="34" charset="0"/>
              </a:rPr>
              <a:pPr/>
              <a:t>37</a:t>
            </a:fld>
            <a:endParaRPr lang="en-US" altLang="en-US" sz="1200">
              <a:latin typeface="Calibri" panose="020F0502020204030204" pitchFamily="34" charset="0"/>
            </a:endParaRPr>
          </a:p>
        </p:txBody>
      </p:sp>
      <p:sp>
        <p:nvSpPr>
          <p:cNvPr id="75781" name="Footer Placeholder 4">
            <a:extLst>
              <a:ext uri="{FF2B5EF4-FFF2-40B4-BE49-F238E27FC236}">
                <a16:creationId xmlns:a16="http://schemas.microsoft.com/office/drawing/2014/main" id="{B6D41B8B-BDC0-4224-9E94-F39DF3D9156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200">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br>
              <a:rPr lang="en-GB" i="1" dirty="0">
                <a:solidFill>
                  <a:schemeClr val="bg1"/>
                </a:solidFill>
              </a:rPr>
            </a:br>
            <a:br>
              <a:rPr lang="en-GB" i="1" dirty="0">
                <a:solidFill>
                  <a:schemeClr val="bg1"/>
                </a:solidFill>
              </a:rPr>
            </a:br>
            <a:r>
              <a:rPr lang="en-GB" i="1" dirty="0">
                <a:solidFill>
                  <a:schemeClr val="bg1"/>
                </a:solidFill>
              </a:rPr>
              <a:t>Week three: </a:t>
            </a:r>
            <a:r>
              <a:rPr lang="en-US" i="1" dirty="0">
                <a:solidFill>
                  <a:schemeClr val="bg1"/>
                </a:solidFill>
              </a:rPr>
              <a:t>The role of culture in international business communication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96E4E646-B42C-4443-B770-0E0BAB9B9358}"/>
              </a:ext>
            </a:extLst>
          </p:cNvPr>
          <p:cNvSpPr>
            <a:spLocks noGrp="1"/>
          </p:cNvSpPr>
          <p:nvPr>
            <p:ph type="sldNum" sz="quarter" idx="12"/>
          </p:nvPr>
        </p:nvSpPr>
        <p:spPr>
          <a:xfrm>
            <a:off x="152400" y="5791200"/>
            <a:ext cx="457200" cy="609600"/>
          </a:xfrm>
        </p:spPr>
        <p:txBody>
          <a:bodyPr/>
          <a:lstStyle/>
          <a:p>
            <a:pPr fontAlgn="auto">
              <a:spcBef>
                <a:spcPts val="0"/>
              </a:spcBef>
              <a:spcAft>
                <a:spcPts val="0"/>
              </a:spcAft>
              <a:defRPr/>
            </a:pPr>
            <a:r>
              <a:rPr lang="en-US" dirty="0">
                <a:latin typeface="+mj-lt"/>
                <a:ea typeface="+mj-ea"/>
                <a:cs typeface="+mj-cs"/>
              </a:rPr>
              <a:t>3-1</a:t>
            </a:r>
          </a:p>
        </p:txBody>
      </p:sp>
      <p:sp>
        <p:nvSpPr>
          <p:cNvPr id="10" name="AutoShape 2">
            <a:extLst>
              <a:ext uri="{FF2B5EF4-FFF2-40B4-BE49-F238E27FC236}">
                <a16:creationId xmlns:a16="http://schemas.microsoft.com/office/drawing/2014/main" id="{6C7D6C5D-F109-4C32-B2CB-2F69EB747551}"/>
              </a:ext>
            </a:extLst>
          </p:cNvPr>
          <p:cNvSpPr>
            <a:spLocks noChangeArrowheads="1"/>
          </p:cNvSpPr>
          <p:nvPr/>
        </p:nvSpPr>
        <p:spPr bwMode="auto">
          <a:xfrm>
            <a:off x="762000" y="116633"/>
            <a:ext cx="7696200" cy="1347265"/>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3: Understanding the Role of Culture</a:t>
            </a:r>
          </a:p>
        </p:txBody>
      </p:sp>
      <p:sp>
        <p:nvSpPr>
          <p:cNvPr id="6148" name="TextBox 2">
            <a:extLst>
              <a:ext uri="{FF2B5EF4-FFF2-40B4-BE49-F238E27FC236}">
                <a16:creationId xmlns:a16="http://schemas.microsoft.com/office/drawing/2014/main" id="{6A778E22-47DA-49CD-9B6A-F685B76B9816}"/>
              </a:ext>
            </a:extLst>
          </p:cNvPr>
          <p:cNvSpPr txBox="1">
            <a:spLocks noChangeArrowheads="1"/>
          </p:cNvSpPr>
          <p:nvPr/>
        </p:nvSpPr>
        <p:spPr bwMode="auto">
          <a:xfrm>
            <a:off x="6919456" y="5011752"/>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2000" b="1" dirty="0"/>
              <a:t>Ninth Edition</a:t>
            </a:r>
          </a:p>
          <a:p>
            <a:r>
              <a:rPr lang="en-US" altLang="en-US" sz="2000" b="1" dirty="0"/>
              <a:t>Global Edition</a:t>
            </a:r>
          </a:p>
        </p:txBody>
      </p:sp>
      <p:pic>
        <p:nvPicPr>
          <p:cNvPr id="6149" name="Picture 1">
            <a:extLst>
              <a:ext uri="{FF2B5EF4-FFF2-40B4-BE49-F238E27FC236}">
                <a16:creationId xmlns:a16="http://schemas.microsoft.com/office/drawing/2014/main" id="{F980F8CF-5D62-4D17-AC80-4E2E235AE26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1556792"/>
            <a:ext cx="3456384"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019EEDB4-EAC8-4F36-A22E-57DBE5769B9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395536" y="0"/>
            <a:ext cx="8229600" cy="6206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Recap from Lecture 2</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0" y="625168"/>
            <a:ext cx="9036496" cy="5150896"/>
          </a:xfrm>
          <a:ln/>
        </p:spPr>
        <p:style>
          <a:lnRef idx="2">
            <a:schemeClr val="dk1"/>
          </a:lnRef>
          <a:fillRef idx="1">
            <a:schemeClr val="lt1"/>
          </a:fillRef>
          <a:effectRef idx="0">
            <a:schemeClr val="dk1"/>
          </a:effectRef>
          <a:fontRef idx="minor">
            <a:schemeClr val="dk1"/>
          </a:fontRef>
        </p:style>
        <p:txBody>
          <a:bodyPr>
            <a:normAutofit fontScale="55000" lnSpcReduction="20000"/>
          </a:bodyPr>
          <a:lstStyle/>
          <a:p>
            <a:pPr eaLnBrk="1" hangingPunct="1">
              <a:lnSpc>
                <a:spcPct val="120000"/>
              </a:lnSpc>
              <a:buFont typeface="Wingdings" panose="05000000000000000000" pitchFamily="2" charset="2"/>
              <a:buChar char="§"/>
              <a:defRPr/>
            </a:pPr>
            <a:r>
              <a:rPr lang="en-US" altLang="en-US" sz="4200" dirty="0">
                <a:latin typeface="Arial" panose="020B0604020202020204" pitchFamily="34" charset="0"/>
                <a:cs typeface="Arial" panose="020B0604020202020204" pitchFamily="34" charset="0"/>
              </a:rPr>
              <a:t>We looked at 3 issues in international business management and communications. </a:t>
            </a:r>
          </a:p>
          <a:p>
            <a:pPr eaLnBrk="1" hangingPunct="1">
              <a:lnSpc>
                <a:spcPct val="120000"/>
              </a:lnSpc>
              <a:buFont typeface="Wingdings" panose="05000000000000000000" pitchFamily="2" charset="2"/>
              <a:buChar char="§"/>
              <a:defRPr/>
            </a:pPr>
            <a:r>
              <a:rPr lang="en-US" altLang="en-US" sz="4200" dirty="0">
                <a:latin typeface="Arial" panose="020B0604020202020204" pitchFamily="34" charset="0"/>
                <a:cs typeface="Arial" panose="020B0604020202020204" pitchFamily="34" charset="0"/>
              </a:rPr>
              <a:t>The issue of </a:t>
            </a:r>
            <a:r>
              <a:rPr lang="en-US" altLang="en-US" sz="4200" b="1" dirty="0">
                <a:latin typeface="Arial" panose="020B0604020202020204" pitchFamily="34" charset="0"/>
                <a:cs typeface="Arial" panose="020B0604020202020204" pitchFamily="34" charset="0"/>
              </a:rPr>
              <a:t>Social Responsibility </a:t>
            </a:r>
            <a:r>
              <a:rPr lang="en-US" altLang="en-US" sz="4200" dirty="0">
                <a:latin typeface="Arial" panose="020B0604020202020204" pitchFamily="34" charset="0"/>
                <a:cs typeface="Arial" panose="020B0604020202020204" pitchFamily="34" charset="0"/>
              </a:rPr>
              <a:t>in international business and management's view about who is responsible of what  </a:t>
            </a:r>
          </a:p>
          <a:p>
            <a:pPr marL="0" indent="0" eaLnBrk="1" hangingPunct="1">
              <a:lnSpc>
                <a:spcPct val="120000"/>
              </a:lnSpc>
              <a:buNone/>
              <a:defRPr/>
            </a:pPr>
            <a:r>
              <a:rPr lang="en-US" altLang="en-US" sz="4200" dirty="0">
                <a:latin typeface="Arial" panose="020B0604020202020204" pitchFamily="34" charset="0"/>
                <a:cs typeface="Arial" panose="020B0604020202020204" pitchFamily="34" charset="0"/>
              </a:rPr>
              <a:t> </a:t>
            </a:r>
          </a:p>
          <a:p>
            <a:pPr eaLnBrk="1" hangingPunct="1">
              <a:lnSpc>
                <a:spcPct val="120000"/>
              </a:lnSpc>
              <a:buFont typeface="Wingdings" panose="05000000000000000000" pitchFamily="2" charset="2"/>
              <a:buChar char="§"/>
              <a:defRPr/>
            </a:pPr>
            <a:r>
              <a:rPr lang="en-US" altLang="en-US" sz="4200" dirty="0">
                <a:latin typeface="Arial" panose="020B0604020202020204" pitchFamily="34" charset="0"/>
                <a:cs typeface="Arial" panose="020B0604020202020204" pitchFamily="34" charset="0"/>
              </a:rPr>
              <a:t>The issue of </a:t>
            </a:r>
            <a:r>
              <a:rPr lang="en-US" altLang="en-US" sz="4200" b="1" dirty="0">
                <a:latin typeface="Arial" panose="020B0604020202020204" pitchFamily="34" charset="0"/>
                <a:cs typeface="Arial" panose="020B0604020202020204" pitchFamily="34" charset="0"/>
              </a:rPr>
              <a:t>Ethics</a:t>
            </a:r>
            <a:r>
              <a:rPr lang="en-US" altLang="en-US" sz="4200" dirty="0">
                <a:latin typeface="Arial" panose="020B0604020202020204" pitchFamily="34" charset="0"/>
                <a:cs typeface="Arial" panose="020B0604020202020204" pitchFamily="34" charset="0"/>
              </a:rPr>
              <a:t> in international business management and communications and how it can help improve image and other benefits for businesses</a:t>
            </a:r>
          </a:p>
          <a:p>
            <a:pPr eaLnBrk="1" hangingPunct="1">
              <a:lnSpc>
                <a:spcPct val="120000"/>
              </a:lnSpc>
              <a:buFont typeface="Wingdings" panose="05000000000000000000" pitchFamily="2" charset="2"/>
              <a:buChar char="§"/>
              <a:defRPr/>
            </a:pPr>
            <a:r>
              <a:rPr lang="en-US" altLang="en-US" sz="4200" dirty="0">
                <a:latin typeface="Arial" panose="020B0604020202020204" pitchFamily="34" charset="0"/>
                <a:cs typeface="Arial" panose="020B0604020202020204" pitchFamily="34" charset="0"/>
              </a:rPr>
              <a:t>The importance of considering </a:t>
            </a:r>
            <a:r>
              <a:rPr lang="en-US" altLang="en-US" sz="4200" b="1" dirty="0">
                <a:latin typeface="Arial" panose="020B0604020202020204" pitchFamily="34" charset="0"/>
                <a:cs typeface="Arial" panose="020B0604020202020204" pitchFamily="34" charset="0"/>
              </a:rPr>
              <a:t>Sustainability</a:t>
            </a:r>
            <a:r>
              <a:rPr lang="en-US" altLang="en-US" sz="4200" dirty="0">
                <a:latin typeface="Arial" panose="020B0604020202020204" pitchFamily="34" charset="0"/>
                <a:cs typeface="Arial" panose="020B0604020202020204" pitchFamily="34" charset="0"/>
              </a:rPr>
              <a:t> issues in International business</a:t>
            </a:r>
          </a:p>
          <a:p>
            <a:pPr marL="0" indent="0" eaLnBrk="1" hangingPunct="1">
              <a:lnSpc>
                <a:spcPct val="120000"/>
              </a:lnSpc>
              <a:buNone/>
              <a:defRPr/>
            </a:pPr>
            <a:endParaRPr lang="en-US" altLang="en-US" sz="4200" dirty="0">
              <a:latin typeface="Arial" panose="020B0604020202020204" pitchFamily="34" charset="0"/>
              <a:cs typeface="Arial" panose="020B0604020202020204" pitchFamily="34" charset="0"/>
            </a:endParaRPr>
          </a:p>
          <a:p>
            <a:pPr eaLnBrk="1" hangingPunct="1">
              <a:lnSpc>
                <a:spcPct val="120000"/>
              </a:lnSpc>
              <a:buFont typeface="Wingdings" panose="05000000000000000000" pitchFamily="2" charset="2"/>
              <a:buChar char="§"/>
              <a:defRPr/>
            </a:pPr>
            <a:r>
              <a:rPr lang="en-US" altLang="en-US" sz="4200" dirty="0">
                <a:latin typeface="Arial" panose="020B0604020202020204" pitchFamily="34" charset="0"/>
                <a:cs typeface="Arial" panose="020B0604020202020204" pitchFamily="34" charset="0"/>
              </a:rPr>
              <a:t>All these 3 issues can be influenced and motivated by </a:t>
            </a:r>
            <a:r>
              <a:rPr lang="en-US" altLang="en-US" sz="4200" b="1" dirty="0">
                <a:solidFill>
                  <a:srgbClr val="C00000"/>
                </a:solidFill>
                <a:latin typeface="Arial" panose="020B0604020202020204" pitchFamily="34" charset="0"/>
                <a:cs typeface="Arial" panose="020B0604020202020204" pitchFamily="34" charset="0"/>
              </a:rPr>
              <a:t>CULTURE</a:t>
            </a:r>
            <a:endParaRPr lang="en-US" altLang="en-US" sz="4200" b="1" dirty="0">
              <a:solidFill>
                <a:srgbClr val="C00000"/>
              </a:solidFill>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3</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74556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1000"/>
                                        <p:tgtEl>
                                          <p:spTgt spid="3">
                                            <p:bg/>
                                          </p:spTgt>
                                        </p:tgtEl>
                                      </p:cBhvr>
                                    </p:animEffect>
                                    <p:anim calcmode="lin" valueType="num">
                                      <p:cBhvr>
                                        <p:cTn id="13" dur="1000" fill="hold"/>
                                        <p:tgtEl>
                                          <p:spTgt spid="3">
                                            <p:bg/>
                                          </p:spTgt>
                                        </p:tgtEl>
                                        <p:attrNameLst>
                                          <p:attrName>ppt_x</p:attrName>
                                        </p:attrNameLst>
                                      </p:cBhvr>
                                      <p:tavLst>
                                        <p:tav tm="0">
                                          <p:val>
                                            <p:strVal val="#ppt_x"/>
                                          </p:val>
                                        </p:tav>
                                        <p:tav tm="100000">
                                          <p:val>
                                            <p:strVal val="#ppt_x"/>
                                          </p:val>
                                        </p:tav>
                                      </p:tavLst>
                                    </p:anim>
                                    <p:anim calcmode="lin" valueType="num">
                                      <p:cBhvr>
                                        <p:cTn id="14"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3" end="3"/>
                                            </p:txEl>
                                          </p:spTgt>
                                        </p:tgtEl>
                                        <p:attrNameLst>
                                          <p:attrName>style.visibility</p:attrName>
                                        </p:attrNameLst>
                                      </p:cBhvr>
                                      <p:to>
                                        <p:strVal val="visible"/>
                                      </p:to>
                                    </p:set>
                                    <p:animEffect transition="in" filter="fade">
                                      <p:cBhvr>
                                        <p:cTn id="40" dur="1000"/>
                                        <p:tgtEl>
                                          <p:spTgt spid="3">
                                            <p:txEl>
                                              <p:pRg st="3" end="3"/>
                                            </p:txEl>
                                          </p:spTgt>
                                        </p:tgtEl>
                                      </p:cBhvr>
                                    </p:animEffect>
                                    <p:anim calcmode="lin" valueType="num">
                                      <p:cBhvr>
                                        <p:cTn id="4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1000"/>
                                        <p:tgtEl>
                                          <p:spTgt spid="3">
                                            <p:txEl>
                                              <p:pRg st="4" end="4"/>
                                            </p:txEl>
                                          </p:spTgt>
                                        </p:tgtEl>
                                      </p:cBhvr>
                                    </p:animEffect>
                                    <p:anim calcmode="lin" valueType="num">
                                      <p:cBhvr>
                                        <p:cTn id="4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26251-1C16-447B-BDE8-CA39B90DC915}"/>
              </a:ext>
            </a:extLst>
          </p:cNvPr>
          <p:cNvSpPr>
            <a:spLocks noGrp="1"/>
          </p:cNvSpPr>
          <p:nvPr>
            <p:ph type="title"/>
          </p:nvPr>
        </p:nvSpPr>
        <p:spPr>
          <a:xfrm>
            <a:off x="179513" y="0"/>
            <a:ext cx="8856983" cy="836712"/>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Learning Outcomes</a:t>
            </a:r>
          </a:p>
        </p:txBody>
      </p:sp>
      <p:sp>
        <p:nvSpPr>
          <p:cNvPr id="3" name="Content Placeholder 2">
            <a:extLst>
              <a:ext uri="{FF2B5EF4-FFF2-40B4-BE49-F238E27FC236}">
                <a16:creationId xmlns:a16="http://schemas.microsoft.com/office/drawing/2014/main" id="{E4B99FEB-92A7-4039-839D-C859189E867C}"/>
              </a:ext>
            </a:extLst>
          </p:cNvPr>
          <p:cNvSpPr>
            <a:spLocks noGrp="1"/>
          </p:cNvSpPr>
          <p:nvPr>
            <p:ph sz="quarter" idx="1"/>
          </p:nvPr>
        </p:nvSpPr>
        <p:spPr>
          <a:xfrm>
            <a:off x="107504" y="951701"/>
            <a:ext cx="8928993" cy="4525963"/>
          </a:xfrm>
          <a:ln/>
        </p:spPr>
        <p:style>
          <a:lnRef idx="2">
            <a:schemeClr val="dk1"/>
          </a:lnRef>
          <a:fillRef idx="1">
            <a:schemeClr val="lt1"/>
          </a:fillRef>
          <a:effectRef idx="0">
            <a:schemeClr val="dk1"/>
          </a:effectRef>
          <a:fontRef idx="minor">
            <a:schemeClr val="dk1"/>
          </a:fontRef>
        </p:style>
        <p:txBody>
          <a:bodyPr>
            <a:normAutofit/>
          </a:bodyPr>
          <a:lstStyle/>
          <a:p>
            <a:pPr eaLnBrk="1" hangingPunct="1">
              <a:buFont typeface="Wingdings" panose="05000000000000000000" pitchFamily="2" charset="2"/>
              <a:buChar char="§"/>
              <a:defRPr/>
            </a:pPr>
            <a:r>
              <a:rPr lang="en-US" altLang="en-US" sz="2800" dirty="0">
                <a:solidFill>
                  <a:srgbClr val="000000"/>
                </a:solidFill>
                <a:latin typeface="Arial" panose="020B0604020202020204" pitchFamily="34" charset="0"/>
                <a:cs typeface="Arial" panose="020B0604020202020204" pitchFamily="34" charset="0"/>
              </a:rPr>
              <a:t>To understand how culture affects all aspects of international business management </a:t>
            </a:r>
          </a:p>
          <a:p>
            <a:pPr marL="0" indent="0" eaLnBrk="1" hangingPunct="1">
              <a:buNone/>
              <a:defRPr/>
            </a:pPr>
            <a:endParaRPr lang="en-US" altLang="en-US" sz="2800" dirty="0">
              <a:solidFill>
                <a:srgbClr val="000000"/>
              </a:solidFill>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sz="2800" dirty="0">
                <a:solidFill>
                  <a:srgbClr val="000000"/>
                </a:solidFill>
                <a:latin typeface="Arial" panose="020B0604020202020204" pitchFamily="34" charset="0"/>
                <a:cs typeface="Arial" panose="020B0604020202020204" pitchFamily="34" charset="0"/>
              </a:rPr>
              <a:t>To be able to distinguish the major value dimensions which define cultural differences among societies or groups</a:t>
            </a:r>
          </a:p>
          <a:p>
            <a:pPr marL="0" indent="0" eaLnBrk="1" hangingPunct="1">
              <a:buNone/>
              <a:defRPr/>
            </a:pPr>
            <a:endParaRPr lang="en-US" altLang="en-US" sz="2800" dirty="0">
              <a:solidFill>
                <a:srgbClr val="000000"/>
              </a:solidFill>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US" altLang="en-US" sz="2800" dirty="0">
                <a:latin typeface="Arial" panose="020B0604020202020204" pitchFamily="34" charset="0"/>
                <a:cs typeface="Arial" panose="020B0604020202020204" pitchFamily="34" charset="0"/>
              </a:rPr>
              <a:t>To understand the interaction between cultures and the use of the Internet in facilitating cultural diffusion</a:t>
            </a:r>
          </a:p>
          <a:p>
            <a:pPr marL="457200" indent="-457200" eaLnBrk="1" hangingPunct="1">
              <a:buFont typeface="Franklin Gothic Book" pitchFamily="34" charset="0"/>
              <a:buAutoNum type="arabicPeriod"/>
              <a:defRPr/>
            </a:pPr>
            <a:endParaRPr lang="en-US" altLang="en-US" sz="2800" b="1" dirty="0">
              <a:solidFill>
                <a:srgbClr val="000000"/>
              </a:solidFill>
            </a:endParaRPr>
          </a:p>
          <a:p>
            <a:pPr marL="457200" indent="-457200" eaLnBrk="1" hangingPunct="1">
              <a:buFont typeface="Franklin Gothic Book" pitchFamily="34" charset="0"/>
              <a:buAutoNum type="arabicPeriod"/>
              <a:defRPr/>
            </a:pPr>
            <a:endParaRPr lang="en-US" altLang="en-US" sz="2800" b="1" dirty="0">
              <a:solidFill>
                <a:srgbClr val="000000"/>
              </a:solidFill>
            </a:endParaRPr>
          </a:p>
        </p:txBody>
      </p:sp>
      <p:sp>
        <p:nvSpPr>
          <p:cNvPr id="7172" name="Slide Number Placeholder 5">
            <a:extLst>
              <a:ext uri="{FF2B5EF4-FFF2-40B4-BE49-F238E27FC236}">
                <a16:creationId xmlns:a16="http://schemas.microsoft.com/office/drawing/2014/main" id="{9162E5EA-1567-4384-86CE-7C204D9FFED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D0C967AB-69BC-4F5D-B25B-4873CC4682E9}" type="slidenum">
              <a:rPr lang="en-US" altLang="en-US" sz="1400">
                <a:solidFill>
                  <a:srgbClr val="FFFFFF"/>
                </a:solidFill>
                <a:latin typeface="Franklin Gothic Book" panose="020B0503020102020204" pitchFamily="34" charset="0"/>
              </a:rPr>
              <a:pPr/>
              <a:t>4</a:t>
            </a:fld>
            <a:endParaRPr lang="en-US" altLang="en-US" sz="1400">
              <a:solidFill>
                <a:srgbClr val="FFFFFF"/>
              </a:solidFill>
              <a:latin typeface="Franklin Gothic Book" panose="020B0503020102020204" pitchFamily="34" charset="0"/>
            </a:endParaRPr>
          </a:p>
        </p:txBody>
      </p:sp>
      <p:sp>
        <p:nvSpPr>
          <p:cNvPr id="7173" name="Footer Placeholder 7">
            <a:extLst>
              <a:ext uri="{FF2B5EF4-FFF2-40B4-BE49-F238E27FC236}">
                <a16:creationId xmlns:a16="http://schemas.microsoft.com/office/drawing/2014/main" id="{31A5CE3C-4330-41E1-B6CE-5DCE9DAEAEA8}"/>
              </a:ext>
            </a:extLst>
          </p:cNvPr>
          <p:cNvSpPr>
            <a:spLocks noGrp="1"/>
          </p:cNvSpPr>
          <p:nvPr>
            <p:ph type="ftr" sz="quarter" idx="11"/>
          </p:nvPr>
        </p:nvSpPr>
        <p:spPr bwMode="auto">
          <a:xfrm>
            <a:off x="6858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457200" y="121583"/>
            <a:ext cx="8229600" cy="859145"/>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Learning </a:t>
            </a:r>
            <a:r>
              <a:rPr lang="en-US" sz="3200" b="1" dirty="0">
                <a:solidFill>
                  <a:srgbClr val="996600"/>
                </a:solidFill>
              </a:rPr>
              <a:t>Outcomes</a:t>
            </a:r>
            <a:endParaRPr lang="en-US" sz="3200" b="1" dirty="0">
              <a:solidFill>
                <a:srgbClr val="996600"/>
              </a:solidFill>
              <a:latin typeface="+mn-lt"/>
              <a:ea typeface="+mn-ea"/>
              <a:cs typeface="+mn-cs"/>
            </a:endParaRP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107504" y="1253393"/>
            <a:ext cx="8928991" cy="4351213"/>
          </a:xfrm>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80000"/>
              </a:lnSpc>
              <a:buFont typeface="Wingdings" panose="05000000000000000000" pitchFamily="2" charset="2"/>
              <a:buChar char="§"/>
              <a:defRPr/>
            </a:pPr>
            <a:endParaRPr lang="en-US" altLang="en-US" sz="2400" dirty="0">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To be able to develop a working cultural profile for each country or region in which you operate to aid management </a:t>
            </a:r>
          </a:p>
          <a:p>
            <a:pPr marL="0" indent="0" eaLnBrk="1" hangingPunct="1">
              <a:lnSpc>
                <a:spcPct val="80000"/>
              </a:lnSpc>
              <a:buNone/>
              <a:defRPr/>
            </a:pPr>
            <a:r>
              <a:rPr lang="en-US" altLang="en-US" sz="2400" dirty="0">
                <a:latin typeface="Arial" panose="020B0604020202020204" pitchFamily="34" charset="0"/>
                <a:cs typeface="Arial" panose="020B0604020202020204" pitchFamily="34" charset="0"/>
              </a:rPr>
              <a:t>(reflecting on attitudes toward work, negotiations, ethics, dress, type of language use in communication and so on)   </a:t>
            </a:r>
          </a:p>
          <a:p>
            <a:pPr marL="0" indent="-457200" eaLnBrk="1" hangingPunct="1">
              <a:lnSpc>
                <a:spcPct val="80000"/>
              </a:lnSpc>
              <a:buFont typeface="Wingdings" panose="05000000000000000000" pitchFamily="2" charset="2"/>
              <a:buChar char="§"/>
              <a:defRPr/>
            </a:pPr>
            <a:endParaRPr lang="en-US" altLang="en-US" sz="2400" dirty="0">
              <a:solidFill>
                <a:schemeClr val="accent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Understand effects of cultural differences on organisations and management</a:t>
            </a:r>
          </a:p>
          <a:p>
            <a:pPr marL="0" indent="0" eaLnBrk="1" hangingPunct="1">
              <a:lnSpc>
                <a:spcPct val="8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Appreciate how understanding </a:t>
            </a:r>
            <a:r>
              <a:rPr lang="en-US" altLang="en-US" sz="2400" b="1" dirty="0">
                <a:latin typeface="Arial" panose="020B0604020202020204" pitchFamily="34" charset="0"/>
                <a:cs typeface="Arial" panose="020B0604020202020204" pitchFamily="34" charset="0"/>
              </a:rPr>
              <a:t>local cultures </a:t>
            </a:r>
            <a:r>
              <a:rPr lang="en-US" altLang="en-US" sz="2400" dirty="0">
                <a:latin typeface="Arial" panose="020B0604020202020204" pitchFamily="34" charset="0"/>
                <a:cs typeface="Arial" panose="020B0604020202020204" pitchFamily="34" charset="0"/>
              </a:rPr>
              <a:t>and the </a:t>
            </a:r>
            <a:r>
              <a:rPr lang="en-US" altLang="en-US" sz="2400" b="1" dirty="0">
                <a:latin typeface="Arial" panose="020B0604020202020204" pitchFamily="34" charset="0"/>
                <a:cs typeface="Arial" panose="020B0604020202020204" pitchFamily="34" charset="0"/>
              </a:rPr>
              <a:t>business environment </a:t>
            </a:r>
            <a:r>
              <a:rPr lang="en-US" altLang="en-US" sz="2400" dirty="0">
                <a:latin typeface="Arial" panose="020B0604020202020204" pitchFamily="34" charset="0"/>
                <a:cs typeface="Arial" panose="020B0604020202020204" pitchFamily="34" charset="0"/>
              </a:rPr>
              <a:t>create competitive advantage for managers and businesses</a:t>
            </a:r>
          </a:p>
          <a:p>
            <a:pPr marL="0" indent="-457200" eaLnBrk="1" hangingPunct="1">
              <a:lnSpc>
                <a:spcPct val="80000"/>
              </a:lnSpc>
              <a:buFont typeface="Wingdings" panose="05000000000000000000" pitchFamily="2" charset="2"/>
              <a:buChar char="§"/>
              <a:defRPr/>
            </a:pPr>
            <a:endParaRPr lang="en-US" altLang="en-US" sz="2400" b="1" dirty="0">
              <a:solidFill>
                <a:schemeClr val="accent1"/>
              </a:solidFill>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5</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bg/>
                                          </p:spTgt>
                                        </p:tgtEl>
                                        <p:attrNameLst>
                                          <p:attrName>style.visibility</p:attrName>
                                        </p:attrNameLst>
                                      </p:cBhvr>
                                      <p:to>
                                        <p:strVal val="visible"/>
                                      </p:to>
                                    </p:set>
                                    <p:animEffect transition="in" filter="fade">
                                      <p:cBhvr>
                                        <p:cTn id="13" dur="500"/>
                                        <p:tgtEl>
                                          <p:spTgt spid="3">
                                            <p:bg/>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179512" y="121583"/>
            <a:ext cx="8712968" cy="64312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anose="020B0604020202020204" pitchFamily="34" charset="0"/>
                <a:cs typeface="Arial" panose="020B0604020202020204" pitchFamily="34" charset="0"/>
              </a:rPr>
              <a:t>What is Culture</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80080" y="980728"/>
            <a:ext cx="9036496" cy="4752528"/>
          </a:xfrm>
          <a:ln/>
        </p:spPr>
        <p:style>
          <a:lnRef idx="2">
            <a:schemeClr val="dk1"/>
          </a:lnRef>
          <a:fillRef idx="1">
            <a:schemeClr val="lt1"/>
          </a:fillRef>
          <a:effectRef idx="0">
            <a:schemeClr val="dk1"/>
          </a:effectRef>
          <a:fontRef idx="minor">
            <a:schemeClr val="dk1"/>
          </a:fontRef>
        </p:style>
        <p:txBody>
          <a:bodyPr>
            <a:normAutofit lnSpcReduction="10000"/>
          </a:bodyPr>
          <a:lstStyle/>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A set of shared values, beliefs, practices, behaviours, understandings, norms and assumptions</a:t>
            </a:r>
          </a:p>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Usually transmitted from earlier generations to the present and can either be imposed or develop gradually</a:t>
            </a:r>
          </a:p>
          <a:p>
            <a:pPr>
              <a:defRPr/>
            </a:pPr>
            <a:endPar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endParaRPr>
          </a:p>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It shapes the way we think, behave, view things and how we interact with each other and our environment</a:t>
            </a:r>
          </a:p>
          <a:p>
            <a:pPr marL="0" indent="0">
              <a:buNone/>
              <a:defRPr/>
            </a:pPr>
            <a:endPar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endParaRPr>
          </a:p>
          <a:p>
            <a:pPr>
              <a:buFont typeface="Wingdings" panose="05000000000000000000" pitchFamily="2" charset="2"/>
              <a:buChar char="§"/>
              <a:defRPr/>
            </a:pPr>
            <a:r>
              <a:rPr lang="en-US" sz="26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Culture is not static (it is dynamic). So can change over time due to several factors such as globalisation,  migration, ICT, economic hardship, consensus building</a:t>
            </a:r>
            <a:endParaRPr lang="en-US" altLang="en-US" sz="2600" dirty="0">
              <a:solidFill>
                <a:schemeClr val="tx1"/>
              </a:solidFill>
              <a:latin typeface="Arial" panose="020B0604020202020204" pitchFamily="34" charset="0"/>
              <a:cs typeface="Arial" panose="020B0604020202020204" pitchFamily="34" charset="0"/>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6</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389007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C908E-B386-4142-986A-11B5BCF38453}"/>
              </a:ext>
            </a:extLst>
          </p:cNvPr>
          <p:cNvSpPr>
            <a:spLocks noGrp="1"/>
          </p:cNvSpPr>
          <p:nvPr>
            <p:ph type="title"/>
          </p:nvPr>
        </p:nvSpPr>
        <p:spPr>
          <a:xfrm>
            <a:off x="693440" y="80645"/>
            <a:ext cx="7772400" cy="756067"/>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What is Culture</a:t>
            </a:r>
          </a:p>
        </p:txBody>
      </p:sp>
      <p:sp>
        <p:nvSpPr>
          <p:cNvPr id="3" name="Content Placeholder 2">
            <a:extLst>
              <a:ext uri="{FF2B5EF4-FFF2-40B4-BE49-F238E27FC236}">
                <a16:creationId xmlns:a16="http://schemas.microsoft.com/office/drawing/2014/main" id="{A285AA5C-F0BD-49E8-954B-F89A1AF4FAB4}"/>
              </a:ext>
            </a:extLst>
          </p:cNvPr>
          <p:cNvSpPr>
            <a:spLocks noGrp="1"/>
          </p:cNvSpPr>
          <p:nvPr>
            <p:ph sz="quarter" idx="1"/>
          </p:nvPr>
        </p:nvSpPr>
        <p:spPr>
          <a:xfrm>
            <a:off x="2514600" y="2133600"/>
            <a:ext cx="5638800" cy="2971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400" b="1"/>
          </a:p>
        </p:txBody>
      </p:sp>
      <p:sp>
        <p:nvSpPr>
          <p:cNvPr id="13316" name="Slide Number Placeholder 5">
            <a:extLst>
              <a:ext uri="{FF2B5EF4-FFF2-40B4-BE49-F238E27FC236}">
                <a16:creationId xmlns:a16="http://schemas.microsoft.com/office/drawing/2014/main" id="{E19E4F27-E05D-4BC2-8270-92CD35E42F2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B6DA849F-4F3B-4F44-82E4-C795C2BE0447}" type="slidenum">
              <a:rPr lang="en-US" altLang="en-US" sz="1400">
                <a:solidFill>
                  <a:srgbClr val="FFFFFF"/>
                </a:solidFill>
                <a:latin typeface="Franklin Gothic Book" panose="020B0503020102020204" pitchFamily="34" charset="0"/>
              </a:rPr>
              <a:pPr/>
              <a:t>7</a:t>
            </a:fld>
            <a:endParaRPr lang="en-US" altLang="en-US" sz="1400">
              <a:solidFill>
                <a:srgbClr val="FFFFFF"/>
              </a:solidFill>
              <a:latin typeface="Franklin Gothic Book" panose="020B0503020102020204" pitchFamily="34" charset="0"/>
            </a:endParaRPr>
          </a:p>
        </p:txBody>
      </p:sp>
      <p:sp>
        <p:nvSpPr>
          <p:cNvPr id="13317" name="Footer Placeholder 8">
            <a:extLst>
              <a:ext uri="{FF2B5EF4-FFF2-40B4-BE49-F238E27FC236}">
                <a16:creationId xmlns:a16="http://schemas.microsoft.com/office/drawing/2014/main" id="{C6BD7F44-090F-45C2-AF56-C903EA5D51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8" name="Bevel 7">
            <a:extLst>
              <a:ext uri="{FF2B5EF4-FFF2-40B4-BE49-F238E27FC236}">
                <a16:creationId xmlns:a16="http://schemas.microsoft.com/office/drawing/2014/main" id="{943BD0C1-ECB5-440D-96EA-F548069C1F5C}"/>
              </a:ext>
            </a:extLst>
          </p:cNvPr>
          <p:cNvSpPr/>
          <p:nvPr/>
        </p:nvSpPr>
        <p:spPr>
          <a:xfrm>
            <a:off x="-108520" y="692696"/>
            <a:ext cx="9252520" cy="4692724"/>
          </a:xfrm>
          <a:prstGeom prst="bevel">
            <a:avLst/>
          </a:prstGeom>
        </p:spPr>
        <p:style>
          <a:lnRef idx="2">
            <a:schemeClr val="accent6"/>
          </a:lnRef>
          <a:fillRef idx="1">
            <a:schemeClr val="lt1"/>
          </a:fillRef>
          <a:effectRef idx="0">
            <a:schemeClr val="accent6"/>
          </a:effectRef>
          <a:fontRef idx="minor">
            <a:schemeClr val="dk1"/>
          </a:fontRef>
        </p:style>
        <p:txBody>
          <a:bodyPr/>
          <a:lstStyle/>
          <a:p>
            <a:pPr marL="342900" indent="-342900" eaLnBrk="1" hangingPunct="1">
              <a:buFont typeface="Wingdings" panose="05000000000000000000" pitchFamily="2" charset="2"/>
              <a:buChar char="§"/>
              <a:defRPr/>
            </a:pP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Culture is also quite </a:t>
            </a: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implicit </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and </a:t>
            </a:r>
          </a:p>
          <a:p>
            <a:pPr marL="342900" indent="-342900" eaLnBrk="1" hangingPunct="1">
              <a:buFont typeface="Wingdings" panose="05000000000000000000" pitchFamily="2" charset="2"/>
              <a:buChar char="§"/>
              <a:defRPr/>
            </a:pP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Emotional</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 which makes it hard to work with</a:t>
            </a:r>
          </a:p>
          <a:p>
            <a:pPr marL="342900" indent="-342900" eaLnBrk="1" hangingPunct="1">
              <a:buFont typeface="Wingdings" panose="05000000000000000000" pitchFamily="2" charset="2"/>
              <a:buChar char="§"/>
              <a:defRPr/>
            </a:pP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But can also be powerful way to gain advantage if well understood</a:t>
            </a:r>
          </a:p>
          <a:p>
            <a:pPr marL="342900" indent="-342900" eaLnBrk="1" hangingPunct="1">
              <a:buFont typeface="Wingdings" panose="05000000000000000000" pitchFamily="2" charset="2"/>
              <a:buChar char="§"/>
              <a:defRPr/>
            </a:pP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Before we proceed, we should remember the distinction between</a:t>
            </a:r>
          </a:p>
          <a:p>
            <a:pPr marL="342900" indent="-342900" eaLnBrk="1" hangingPunct="1">
              <a:buFont typeface="Wingdings" panose="05000000000000000000" pitchFamily="2" charset="2"/>
              <a:buChar char="§"/>
              <a:defRPr/>
            </a:pP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Organisational culture </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which refers to the internal way of doing things and </a:t>
            </a:r>
          </a:p>
          <a:p>
            <a:pPr marL="342900" indent="-342900" eaLnBrk="1" hangingPunct="1">
              <a:buFont typeface="Wingdings" panose="05000000000000000000" pitchFamily="2" charset="2"/>
              <a:buChar char="§"/>
              <a:defRPr/>
            </a:pPr>
            <a:r>
              <a:rPr lang="en-US" sz="2300" b="1"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Societal culture </a:t>
            </a:r>
            <a:r>
              <a:rPr lang="en-US" sz="23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S PGothic" pitchFamily="34" charset="-128"/>
                <a:cs typeface="Arial" panose="020B0604020202020204" pitchFamily="34" charset="0"/>
              </a:rPr>
              <a:t>which refers to the beliefs and norms of a society and may be external to businesses</a:t>
            </a:r>
            <a:endParaRPr lang="en-US" sz="2300" dirty="0">
              <a:solidFill>
                <a:srgbClr val="FFFF00"/>
              </a:solidFill>
              <a:ea typeface="MS PGothic" pitchFamily="34" charset="-128"/>
            </a:endParaRPr>
          </a:p>
        </p:txBody>
      </p:sp>
    </p:spTree>
    <p:extLst>
      <p:ext uri="{BB962C8B-B14F-4D97-AF65-F5344CB8AC3E}">
        <p14:creationId xmlns:p14="http://schemas.microsoft.com/office/powerpoint/2010/main" val="17714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ppt_w</p:attrName>
                                        </p:attrNameLst>
                                      </p:cBhvr>
                                      <p:tavLst>
                                        <p:tav tm="0">
                                          <p:val>
                                            <p:fltVal val="0"/>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179512" y="121583"/>
            <a:ext cx="8712968" cy="64312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anose="020B0604020202020204" pitchFamily="34" charset="0"/>
                <a:cs typeface="Arial" panose="020B0604020202020204" pitchFamily="34" charset="0"/>
              </a:rPr>
              <a:t>Importance of Culture in Management</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80080" y="980728"/>
            <a:ext cx="9036496" cy="4752528"/>
          </a:xfrm>
          <a:ln/>
        </p:spPr>
        <p:style>
          <a:lnRef idx="2">
            <a:schemeClr val="dk1"/>
          </a:lnRef>
          <a:fillRef idx="1">
            <a:schemeClr val="lt1"/>
          </a:fillRef>
          <a:effectRef idx="0">
            <a:schemeClr val="dk1"/>
          </a:effectRef>
          <a:fontRef idx="minor">
            <a:schemeClr val="dk1"/>
          </a:fontRef>
        </p:style>
        <p:txBody>
          <a:bodyPr>
            <a:normAutofit fontScale="92500" lnSpcReduction="10000"/>
          </a:bodyPr>
          <a:lstStyle/>
          <a:p>
            <a:pPr eaLnBrk="1" hangingPunct="1">
              <a:lnSpc>
                <a:spcPct val="80000"/>
              </a:lnSpc>
              <a:buFont typeface="Wingdings" panose="05000000000000000000" pitchFamily="2" charset="2"/>
              <a:buChar char="§"/>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Black and Mendenhall found that 40% of expatriate managers leave their jobs early due to poor performance or lack of adjustments to local cultures</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Poor understanding of cross-cultural differences leads to failed negotiations and interactions costing USA firms about $2bn per year</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Therefore, Cultural sensitivity and empathy is vital in IBC and the entire management processes</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Hence </a:t>
            </a:r>
            <a:r>
              <a:rPr lang="en-US" altLang="en-US" sz="2800" b="1" dirty="0">
                <a:solidFill>
                  <a:schemeClr val="tx1"/>
                </a:solidFill>
                <a:latin typeface="Arial" panose="020B0604020202020204" pitchFamily="34" charset="0"/>
                <a:cs typeface="Arial" panose="020B0604020202020204" pitchFamily="34" charset="0"/>
              </a:rPr>
              <a:t>training</a:t>
            </a:r>
            <a:r>
              <a:rPr lang="en-US" altLang="en-US" sz="2800" dirty="0">
                <a:solidFill>
                  <a:schemeClr val="tx1"/>
                </a:solidFill>
                <a:latin typeface="Arial" panose="020B0604020202020204" pitchFamily="34" charset="0"/>
                <a:cs typeface="Arial" panose="020B0604020202020204" pitchFamily="34" charset="0"/>
              </a:rPr>
              <a:t> and </a:t>
            </a:r>
            <a:r>
              <a:rPr lang="en-US" altLang="en-US" sz="2800" b="1" dirty="0">
                <a:solidFill>
                  <a:schemeClr val="tx1"/>
                </a:solidFill>
                <a:latin typeface="Arial" panose="020B0604020202020204" pitchFamily="34" charset="0"/>
                <a:cs typeface="Arial" panose="020B0604020202020204" pitchFamily="34" charset="0"/>
              </a:rPr>
              <a:t>inductions</a:t>
            </a:r>
            <a:r>
              <a:rPr lang="en-US" altLang="en-US" sz="2800" dirty="0">
                <a:solidFill>
                  <a:schemeClr val="tx1"/>
                </a:solidFill>
                <a:latin typeface="Arial" panose="020B0604020202020204" pitchFamily="34" charset="0"/>
                <a:cs typeface="Arial" panose="020B0604020202020204" pitchFamily="34" charset="0"/>
              </a:rPr>
              <a:t> could be incorporated to enable understanding of cultural differences</a:t>
            </a:r>
            <a:endParaRPr lang="en-US" altLang="en-US" sz="2400" dirty="0">
              <a:solidFill>
                <a:schemeClr val="tx1"/>
              </a:solidFill>
            </a:endParaRPr>
          </a:p>
          <a:p>
            <a:pPr marL="0" indent="-457200" eaLnBrk="1" hangingPunct="1">
              <a:lnSpc>
                <a:spcPct val="80000"/>
              </a:lnSpc>
              <a:buFont typeface="Franklin Gothic Book" pitchFamily="34" charset="0"/>
              <a:buAutoNum type="arabicPeriod" startAt="5"/>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8</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393811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28BD-54DB-4238-9B32-7E43235131AC}"/>
              </a:ext>
            </a:extLst>
          </p:cNvPr>
          <p:cNvSpPr>
            <a:spLocks noGrp="1"/>
          </p:cNvSpPr>
          <p:nvPr>
            <p:ph type="title"/>
          </p:nvPr>
        </p:nvSpPr>
        <p:spPr>
          <a:xfrm>
            <a:off x="179512" y="121583"/>
            <a:ext cx="8712968" cy="64312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anose="020B0604020202020204" pitchFamily="34" charset="0"/>
                <a:cs typeface="Arial" panose="020B0604020202020204" pitchFamily="34" charset="0"/>
              </a:rPr>
              <a:t>Importance of Culture in Management</a:t>
            </a:r>
          </a:p>
        </p:txBody>
      </p:sp>
      <p:sp>
        <p:nvSpPr>
          <p:cNvPr id="3" name="Content Placeholder 2">
            <a:extLst>
              <a:ext uri="{FF2B5EF4-FFF2-40B4-BE49-F238E27FC236}">
                <a16:creationId xmlns:a16="http://schemas.microsoft.com/office/drawing/2014/main" id="{6D3E84C4-47CB-4913-BE0D-E9F56EC1C956}"/>
              </a:ext>
            </a:extLst>
          </p:cNvPr>
          <p:cNvSpPr>
            <a:spLocks noGrp="1"/>
          </p:cNvSpPr>
          <p:nvPr>
            <p:ph sz="quarter" idx="1"/>
          </p:nvPr>
        </p:nvSpPr>
        <p:spPr>
          <a:xfrm>
            <a:off x="80080" y="980728"/>
            <a:ext cx="9036496" cy="4752528"/>
          </a:xfrm>
          <a:ln/>
        </p:spPr>
        <p:style>
          <a:lnRef idx="2">
            <a:schemeClr val="dk1"/>
          </a:lnRef>
          <a:fillRef idx="1">
            <a:schemeClr val="lt1"/>
          </a:fillRef>
          <a:effectRef idx="0">
            <a:schemeClr val="dk1"/>
          </a:effectRef>
          <a:fontRef idx="minor">
            <a:schemeClr val="dk1"/>
          </a:fontRef>
        </p:style>
        <p:txBody>
          <a:bodyPr>
            <a:normAutofit fontScale="92500" lnSpcReduction="10000"/>
          </a:bodyPr>
          <a:lstStyle/>
          <a:p>
            <a:pPr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Cultural variables and differences around the world do determine a lot of things which managers must be aware of and device plans to manage them well</a:t>
            </a:r>
          </a:p>
          <a:p>
            <a:pPr marL="0" indent="0" eaLnBrk="1" hangingPunct="1">
              <a:lnSpc>
                <a:spcPct val="80000"/>
              </a:lnSpc>
              <a:buNone/>
              <a:defRPr/>
            </a:pPr>
            <a:endParaRPr lang="en-US" altLang="en-US" sz="2800" dirty="0">
              <a:solidFill>
                <a:schemeClr val="tx1"/>
              </a:solidFill>
              <a:latin typeface="Arial" panose="020B0604020202020204" pitchFamily="34" charset="0"/>
              <a:cs typeface="Arial" panose="020B0604020202020204" pitchFamily="34" charset="0"/>
            </a:endParaRPr>
          </a:p>
          <a:p>
            <a:pPr eaLnBrk="1" hangingPunct="1">
              <a:lnSpc>
                <a:spcPct val="80000"/>
              </a:lnSpc>
              <a:buFont typeface="Wingdings" panose="05000000000000000000" pitchFamily="2" charset="2"/>
              <a:buChar char="§"/>
              <a:defRPr/>
            </a:pPr>
            <a:r>
              <a:rPr lang="en-US" altLang="en-US" sz="2800" b="1" dirty="0" err="1">
                <a:solidFill>
                  <a:schemeClr val="tx1"/>
                </a:solidFill>
                <a:latin typeface="Arial" panose="020B0604020202020204" pitchFamily="34" charset="0"/>
                <a:cs typeface="Arial" panose="020B0604020202020204" pitchFamily="34" charset="0"/>
              </a:rPr>
              <a:t>Eg</a:t>
            </a:r>
            <a:r>
              <a:rPr lang="en-US" altLang="en-US" sz="2800" b="1" dirty="0">
                <a:solidFill>
                  <a:schemeClr val="tx1"/>
                </a:solidFill>
                <a:latin typeface="Arial" panose="020B0604020202020204" pitchFamily="34" charset="0"/>
                <a:cs typeface="Arial" panose="020B0604020202020204" pitchFamily="34" charset="0"/>
              </a:rPr>
              <a:t>:</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Attitudes and expectations towards work</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Towards time management</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Towards change and how it is accepted and embraced</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Team or group working and develop relationships rather than being individualistic</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Address and solve problems when they arise</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Trust, loyalty and commitments</a:t>
            </a:r>
          </a:p>
          <a:p>
            <a:pPr marL="538163" eaLnBrk="1" hangingPunct="1">
              <a:lnSpc>
                <a:spcPct val="80000"/>
              </a:lnSpc>
              <a:buFont typeface="Wingdings" panose="05000000000000000000" pitchFamily="2" charset="2"/>
              <a:buChar char="§"/>
              <a:defRPr/>
            </a:pPr>
            <a:r>
              <a:rPr lang="en-US" altLang="en-US" sz="2800" dirty="0">
                <a:solidFill>
                  <a:schemeClr val="tx1"/>
                </a:solidFill>
                <a:latin typeface="Arial" panose="020B0604020202020204" pitchFamily="34" charset="0"/>
                <a:cs typeface="Arial" panose="020B0604020202020204" pitchFamily="34" charset="0"/>
              </a:rPr>
              <a:t>The PESTLE factors and how they impact business operations and transactions</a:t>
            </a:r>
          </a:p>
          <a:p>
            <a:pPr eaLnBrk="1" hangingPunct="1">
              <a:lnSpc>
                <a:spcPct val="80000"/>
              </a:lnSpc>
              <a:buFont typeface="Wingdings" panose="05000000000000000000" pitchFamily="2" charset="2"/>
              <a:buChar char="§"/>
              <a:defRPr/>
            </a:pPr>
            <a:endParaRPr lang="en-US" altLang="en-US" sz="2200" b="1" dirty="0">
              <a:solidFill>
                <a:srgbClr val="000000"/>
              </a:solidFill>
            </a:endParaRPr>
          </a:p>
        </p:txBody>
      </p:sp>
      <p:sp>
        <p:nvSpPr>
          <p:cNvPr id="8196" name="Slide Number Placeholder 5">
            <a:extLst>
              <a:ext uri="{FF2B5EF4-FFF2-40B4-BE49-F238E27FC236}">
                <a16:creationId xmlns:a16="http://schemas.microsoft.com/office/drawing/2014/main" id="{0F0D505F-276C-4A4D-81D4-5578999B64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B8F5C3-A6D1-4B45-83FE-3D0D644C088B}" type="slidenum">
              <a:rPr lang="en-US" altLang="en-US" sz="1400">
                <a:solidFill>
                  <a:srgbClr val="FFFFFF"/>
                </a:solidFill>
                <a:latin typeface="Franklin Gothic Book" panose="020B0503020102020204" pitchFamily="34" charset="0"/>
              </a:rPr>
              <a:pPr/>
              <a:t>9</a:t>
            </a:fld>
            <a:endParaRPr lang="en-US" altLang="en-US" sz="1400">
              <a:solidFill>
                <a:srgbClr val="FFFFFF"/>
              </a:solidFill>
              <a:latin typeface="Franklin Gothic Book" panose="020B0503020102020204" pitchFamily="34" charset="0"/>
            </a:endParaRPr>
          </a:p>
        </p:txBody>
      </p:sp>
      <p:sp>
        <p:nvSpPr>
          <p:cNvPr id="8197" name="Footer Placeholder 7">
            <a:extLst>
              <a:ext uri="{FF2B5EF4-FFF2-40B4-BE49-F238E27FC236}">
                <a16:creationId xmlns:a16="http://schemas.microsoft.com/office/drawing/2014/main" id="{51BCADF0-5C68-4670-AA96-BF174C07B2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extLst>
      <p:ext uri="{BB962C8B-B14F-4D97-AF65-F5344CB8AC3E}">
        <p14:creationId xmlns:p14="http://schemas.microsoft.com/office/powerpoint/2010/main" val="2897634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32141-017A-4EE0-9065-AEAA0FA9022C}"/>
              </a:ext>
            </a:extLst>
          </p:cNvPr>
          <p:cNvSpPr>
            <a:spLocks noGrp="1"/>
          </p:cNvSpPr>
          <p:nvPr>
            <p:ph type="title"/>
          </p:nvPr>
        </p:nvSpPr>
        <p:spPr>
          <a:xfrm>
            <a:off x="107504" y="274638"/>
            <a:ext cx="8839512" cy="638397"/>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mn-lt"/>
                <a:ea typeface="+mn-ea"/>
                <a:cs typeface="+mn-cs"/>
              </a:rPr>
              <a:t>Cultural Variables to Consider in Management</a:t>
            </a:r>
          </a:p>
        </p:txBody>
      </p:sp>
      <p:sp>
        <p:nvSpPr>
          <p:cNvPr id="14339" name="Slide Number Placeholder 5">
            <a:extLst>
              <a:ext uri="{FF2B5EF4-FFF2-40B4-BE49-F238E27FC236}">
                <a16:creationId xmlns:a16="http://schemas.microsoft.com/office/drawing/2014/main" id="{60FEA8A4-BE0F-4BC3-82AD-039ADBD3728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2B26A790-E49F-45C8-BB60-BF1C2C4A24B4}" type="slidenum">
              <a:rPr lang="en-US" altLang="en-US" sz="1400">
                <a:solidFill>
                  <a:srgbClr val="FFFFFF"/>
                </a:solidFill>
                <a:latin typeface="Franklin Gothic Book" panose="020B0503020102020204" pitchFamily="34" charset="0"/>
              </a:rPr>
              <a:pPr/>
              <a:t>10</a:t>
            </a:fld>
            <a:endParaRPr lang="en-US" altLang="en-US" sz="1400">
              <a:solidFill>
                <a:srgbClr val="FFFFFF"/>
              </a:solidFill>
              <a:latin typeface="Franklin Gothic Book" panose="020B0503020102020204" pitchFamily="34" charset="0"/>
            </a:endParaRPr>
          </a:p>
        </p:txBody>
      </p:sp>
      <p:sp>
        <p:nvSpPr>
          <p:cNvPr id="14340" name="Footer Placeholder 8">
            <a:extLst>
              <a:ext uri="{FF2B5EF4-FFF2-40B4-BE49-F238E27FC236}">
                <a16:creationId xmlns:a16="http://schemas.microsoft.com/office/drawing/2014/main" id="{263D5658-A2FB-464F-8D3B-437811177F4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14342" name="Picture 7">
            <a:extLst>
              <a:ext uri="{FF2B5EF4-FFF2-40B4-BE49-F238E27FC236}">
                <a16:creationId xmlns:a16="http://schemas.microsoft.com/office/drawing/2014/main" id="{E2747D39-6660-4DDC-914E-80507CF8EF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7092" y="1054893"/>
            <a:ext cx="8489816" cy="474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D94BA-F103-4B66-B824-951E1408EDC0}"/>
              </a:ext>
            </a:extLst>
          </p:cNvPr>
          <p:cNvSpPr>
            <a:spLocks noGrp="1"/>
          </p:cNvSpPr>
          <p:nvPr>
            <p:ph type="title"/>
          </p:nvPr>
        </p:nvSpPr>
        <p:spPr>
          <a:xfrm>
            <a:off x="457200" y="0"/>
            <a:ext cx="8229600" cy="83671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Culture and its Effects on Organizations</a:t>
            </a:r>
          </a:p>
        </p:txBody>
      </p:sp>
      <p:graphicFrame>
        <p:nvGraphicFramePr>
          <p:cNvPr id="8" name="Content Placeholder 7">
            <a:extLst>
              <a:ext uri="{FF2B5EF4-FFF2-40B4-BE49-F238E27FC236}">
                <a16:creationId xmlns:a16="http://schemas.microsoft.com/office/drawing/2014/main" id="{894EACFD-BD14-4040-97CA-C1436D7585D2}"/>
              </a:ext>
            </a:extLst>
          </p:cNvPr>
          <p:cNvGraphicFramePr>
            <a:graphicFrameLocks noGrp="1"/>
          </p:cNvGraphicFramePr>
          <p:nvPr>
            <p:ph sz="quarter" idx="1"/>
            <p:extLst>
              <p:ext uri="{D42A27DB-BD31-4B8C-83A1-F6EECF244321}">
                <p14:modId xmlns:p14="http://schemas.microsoft.com/office/powerpoint/2010/main" val="3442406983"/>
              </p:ext>
            </p:extLst>
          </p:nvPr>
        </p:nvGraphicFramePr>
        <p:xfrm>
          <a:off x="251520" y="980728"/>
          <a:ext cx="8892480" cy="51454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4" name="Slide Number Placeholder 5">
            <a:extLst>
              <a:ext uri="{FF2B5EF4-FFF2-40B4-BE49-F238E27FC236}">
                <a16:creationId xmlns:a16="http://schemas.microsoft.com/office/drawing/2014/main" id="{738C46CA-EBEA-4E0E-9E66-D13501979FC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2EC9AD7-F386-4917-BD80-C9288928E0CE}" type="slidenum">
              <a:rPr lang="en-US" altLang="en-US" sz="1400">
                <a:solidFill>
                  <a:srgbClr val="FFFFFF"/>
                </a:solidFill>
                <a:latin typeface="Franklin Gothic Book" panose="020B0503020102020204" pitchFamily="34" charset="0"/>
              </a:rPr>
              <a:pPr/>
              <a:t>11</a:t>
            </a:fld>
            <a:endParaRPr lang="en-US" altLang="en-US" sz="1400">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EA4FF93C-A774-4A9B-BCE9-86C490B8F0D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D049-33B7-45DA-B5F7-4F16EEF1E54D}"/>
              </a:ext>
            </a:extLst>
          </p:cNvPr>
          <p:cNvSpPr>
            <a:spLocks noGrp="1"/>
          </p:cNvSpPr>
          <p:nvPr>
            <p:ph type="title"/>
          </p:nvPr>
        </p:nvSpPr>
        <p:spPr>
          <a:xfrm>
            <a:off x="323528" y="31095"/>
            <a:ext cx="8229600" cy="661601"/>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Case Study</a:t>
            </a:r>
          </a:p>
        </p:txBody>
      </p:sp>
      <p:sp>
        <p:nvSpPr>
          <p:cNvPr id="17412" name="Slide Number Placeholder 5">
            <a:extLst>
              <a:ext uri="{FF2B5EF4-FFF2-40B4-BE49-F238E27FC236}">
                <a16:creationId xmlns:a16="http://schemas.microsoft.com/office/drawing/2014/main" id="{698F0584-D6DA-4866-BCC5-8EE3F3CC95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2B628EE-A03F-4996-B1E6-A8B9FA8531B3}" type="slidenum">
              <a:rPr lang="en-US" altLang="en-US" sz="1400">
                <a:solidFill>
                  <a:srgbClr val="FFFFFF"/>
                </a:solidFill>
                <a:latin typeface="Franklin Gothic Book" panose="020B0503020102020204" pitchFamily="34" charset="0"/>
              </a:rPr>
              <a:pPr/>
              <a:t>12</a:t>
            </a:fld>
            <a:endParaRPr lang="en-US" altLang="en-US" sz="1400">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1BA84472-1A65-4CB4-81FD-860530BF166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Inc </a:t>
            </a:r>
          </a:p>
        </p:txBody>
      </p:sp>
      <p:sp>
        <p:nvSpPr>
          <p:cNvPr id="7" name="Content Placeholder 6">
            <a:extLst>
              <a:ext uri="{FF2B5EF4-FFF2-40B4-BE49-F238E27FC236}">
                <a16:creationId xmlns:a16="http://schemas.microsoft.com/office/drawing/2014/main" id="{08880785-84B0-8BD9-DA8F-305F6A3E0EF0}"/>
              </a:ext>
            </a:extLst>
          </p:cNvPr>
          <p:cNvSpPr>
            <a:spLocks noGrp="1"/>
          </p:cNvSpPr>
          <p:nvPr>
            <p:ph idx="1"/>
          </p:nvPr>
        </p:nvSpPr>
        <p:spPr>
          <a:xfrm>
            <a:off x="16664" y="692697"/>
            <a:ext cx="9127336" cy="5134812"/>
          </a:xfrm>
        </p:spPr>
        <p:txBody>
          <a:bodyPr>
            <a:normAutofit fontScale="77500" lnSpcReduction="20000"/>
          </a:bodyPr>
          <a:lstStyle/>
          <a:p>
            <a:r>
              <a:rPr lang="en-GB" dirty="0"/>
              <a:t>Daimler-Bence and Chrysler alliance collapsed in 2007.</a:t>
            </a:r>
          </a:p>
          <a:p>
            <a:r>
              <a:rPr lang="en-GB" dirty="0"/>
              <a:t>It was viewed that Daimler-Benz is more conservative and rigid in its corporate bureaucracy, product development and quality standards which reflects a corporate culture aligned with that of Germany’s national culture. </a:t>
            </a:r>
          </a:p>
          <a:p>
            <a:pPr marL="0" indent="0">
              <a:buNone/>
            </a:pPr>
            <a:endParaRPr lang="en-GB" dirty="0"/>
          </a:p>
          <a:p>
            <a:r>
              <a:rPr lang="en-GB" dirty="0"/>
              <a:t>Chrysler’s corporate culture was viewed as American with more informal, outward oriented and somewhat less rigid way of management. The cultural mismatch created problems associated with future planning, R&amp;D, salary and labour relations, degree of supervision etc</a:t>
            </a:r>
          </a:p>
          <a:p>
            <a:pPr marL="0" indent="0">
              <a:buNone/>
            </a:pPr>
            <a:endParaRPr lang="en-GB" dirty="0"/>
          </a:p>
          <a:p>
            <a:r>
              <a:rPr lang="en-GB" dirty="0"/>
              <a:t>Walmart on the other hand acknowledged that their successes in some countries is not transferrable to other countries (hence context is important)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85B27-9B97-4297-9F96-A06995D2732E}"/>
              </a:ext>
            </a:extLst>
          </p:cNvPr>
          <p:cNvSpPr>
            <a:spLocks noGrp="1"/>
          </p:cNvSpPr>
          <p:nvPr>
            <p:ph type="title"/>
          </p:nvPr>
        </p:nvSpPr>
        <p:spPr>
          <a:xfrm>
            <a:off x="107504" y="33355"/>
            <a:ext cx="8928992"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mn-lt"/>
                <a:ea typeface="+mn-ea"/>
                <a:cs typeface="+mn-cs"/>
              </a:rPr>
              <a:t>The Effect of Societal Culture on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Organizational Process</a:t>
            </a:r>
          </a:p>
        </p:txBody>
      </p:sp>
      <p:sp>
        <p:nvSpPr>
          <p:cNvPr id="18435" name="Footer Placeholder 12">
            <a:extLst>
              <a:ext uri="{FF2B5EF4-FFF2-40B4-BE49-F238E27FC236}">
                <a16:creationId xmlns:a16="http://schemas.microsoft.com/office/drawing/2014/main" id="{1EA890C8-4CFD-4DB1-B143-51231E8CF26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18436" name="Slide Number Placeholder 5">
            <a:extLst>
              <a:ext uri="{FF2B5EF4-FFF2-40B4-BE49-F238E27FC236}">
                <a16:creationId xmlns:a16="http://schemas.microsoft.com/office/drawing/2014/main" id="{445C7411-A3D2-46D5-A833-CFDB4E69352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E79D0437-C27C-4207-B5EC-0E0FFBE1B2AA}" type="slidenum">
              <a:rPr lang="en-US" altLang="en-US" sz="1400">
                <a:solidFill>
                  <a:srgbClr val="FFFFFF"/>
                </a:solidFill>
                <a:latin typeface="Franklin Gothic Book" panose="020B0503020102020204" pitchFamily="34" charset="0"/>
              </a:rPr>
              <a:pPr/>
              <a:t>13</a:t>
            </a:fld>
            <a:endParaRPr lang="en-US" altLang="en-US" sz="1400">
              <a:solidFill>
                <a:srgbClr val="FFFFFF"/>
              </a:solidFill>
              <a:latin typeface="Franklin Gothic Book" panose="020B0503020102020204" pitchFamily="34" charset="0"/>
            </a:endParaRPr>
          </a:p>
        </p:txBody>
      </p:sp>
      <p:graphicFrame>
        <p:nvGraphicFramePr>
          <p:cNvPr id="12" name="Table 11">
            <a:extLst>
              <a:ext uri="{FF2B5EF4-FFF2-40B4-BE49-F238E27FC236}">
                <a16:creationId xmlns:a16="http://schemas.microsoft.com/office/drawing/2014/main" id="{2729A950-0134-4B2E-B9CC-736CDF863D16}"/>
              </a:ext>
            </a:extLst>
          </p:cNvPr>
          <p:cNvGraphicFramePr>
            <a:graphicFrameLocks noGrp="1"/>
          </p:cNvGraphicFramePr>
          <p:nvPr>
            <p:extLst>
              <p:ext uri="{D42A27DB-BD31-4B8C-83A1-F6EECF244321}">
                <p14:modId xmlns:p14="http://schemas.microsoft.com/office/powerpoint/2010/main" val="3872165164"/>
              </p:ext>
            </p:extLst>
          </p:nvPr>
        </p:nvGraphicFramePr>
        <p:xfrm>
          <a:off x="179512" y="1321905"/>
          <a:ext cx="8856984" cy="4098742"/>
        </p:xfrm>
        <a:graphic>
          <a:graphicData uri="http://schemas.openxmlformats.org/drawingml/2006/table">
            <a:tbl>
              <a:tblPr/>
              <a:tblGrid>
                <a:gridCol w="2952328">
                  <a:extLst>
                    <a:ext uri="{9D8B030D-6E8A-4147-A177-3AD203B41FA5}">
                      <a16:colId xmlns:a16="http://schemas.microsoft.com/office/drawing/2014/main" val="20000"/>
                    </a:ext>
                  </a:extLst>
                </a:gridCol>
                <a:gridCol w="2952328">
                  <a:extLst>
                    <a:ext uri="{9D8B030D-6E8A-4147-A177-3AD203B41FA5}">
                      <a16:colId xmlns:a16="http://schemas.microsoft.com/office/drawing/2014/main" val="20001"/>
                    </a:ext>
                  </a:extLst>
                </a:gridCol>
                <a:gridCol w="2952328">
                  <a:extLst>
                    <a:ext uri="{9D8B030D-6E8A-4147-A177-3AD203B41FA5}">
                      <a16:colId xmlns:a16="http://schemas.microsoft.com/office/drawing/2014/main" val="20002"/>
                    </a:ext>
                  </a:extLst>
                </a:gridCol>
              </a:tblGrid>
              <a:tr h="666935">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400" b="1" i="0" u="none" strike="noStrike" cap="none" normalizeH="0" baseline="0" dirty="0">
                          <a:ln>
                            <a:noFill/>
                          </a:ln>
                          <a:solidFill>
                            <a:schemeClr val="tx1"/>
                          </a:solidFill>
                          <a:effectLst/>
                          <a:latin typeface="Arial" charset="0"/>
                        </a:rPr>
                        <a:t>U.S. Culture</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400" b="1" i="0" u="none" strike="noStrike" cap="none" normalizeH="0" baseline="0" dirty="0">
                          <a:ln>
                            <a:noFill/>
                          </a:ln>
                          <a:solidFill>
                            <a:schemeClr val="tx1"/>
                          </a:solidFill>
                          <a:effectLst/>
                          <a:latin typeface="Arial" charset="0"/>
                        </a:rPr>
                        <a:t>Alternative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400" b="1" i="0" u="none" strike="noStrike" cap="none" normalizeH="0" baseline="0" dirty="0">
                          <a:ln>
                            <a:noFill/>
                          </a:ln>
                          <a:solidFill>
                            <a:schemeClr val="tx1"/>
                          </a:solidFill>
                          <a:effectLst/>
                          <a:latin typeface="Arial" charset="0"/>
                        </a:rPr>
                        <a:t>Function Affected</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7920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Individual influences future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Life is preordained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Planning, scheduling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909930">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The environment is changeable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People adjust to the environment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Morale, productivity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818262">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Hark work leads to success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Wisdom and luck are also needed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Motivation, rewards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r h="911527">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Employment contracts can be ended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Employment is for a lifetime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90000"/>
                        <a:buFont typeface="Wingdings" pitchFamily="2" charset="2"/>
                        <a:buNone/>
                        <a:tabLst/>
                      </a:pPr>
                      <a:r>
                        <a:rPr kumimoji="0" lang="en-US" sz="2200" b="0" i="0" u="none" strike="noStrike" cap="none" normalizeH="0" baseline="0" dirty="0">
                          <a:ln>
                            <a:noFill/>
                          </a:ln>
                          <a:solidFill>
                            <a:schemeClr val="tx1"/>
                          </a:solidFill>
                          <a:effectLst/>
                          <a:latin typeface="Arial" charset="0"/>
                        </a:rPr>
                        <a:t>Promotions, recruitment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D049-33B7-45DA-B5F7-4F16EEF1E54D}"/>
              </a:ext>
            </a:extLst>
          </p:cNvPr>
          <p:cNvSpPr>
            <a:spLocks noGrp="1"/>
          </p:cNvSpPr>
          <p:nvPr>
            <p:ph type="title"/>
          </p:nvPr>
        </p:nvSpPr>
        <p:spPr>
          <a:xfrm>
            <a:off x="323528" y="31095"/>
            <a:ext cx="8229600" cy="778098"/>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Lessons to Consider</a:t>
            </a:r>
          </a:p>
        </p:txBody>
      </p:sp>
      <p:sp>
        <p:nvSpPr>
          <p:cNvPr id="17412" name="Slide Number Placeholder 5">
            <a:extLst>
              <a:ext uri="{FF2B5EF4-FFF2-40B4-BE49-F238E27FC236}">
                <a16:creationId xmlns:a16="http://schemas.microsoft.com/office/drawing/2014/main" id="{698F0584-D6DA-4866-BCC5-8EE3F3CC95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2B628EE-A03F-4996-B1E6-A8B9FA8531B3}" type="slidenum">
              <a:rPr lang="en-US" altLang="en-US" sz="1400">
                <a:solidFill>
                  <a:srgbClr val="FFFFFF"/>
                </a:solidFill>
                <a:latin typeface="Franklin Gothic Book" panose="020B0503020102020204" pitchFamily="34" charset="0"/>
              </a:rPr>
              <a:pPr/>
              <a:t>14</a:t>
            </a:fld>
            <a:endParaRPr lang="en-US" altLang="en-US" sz="1400">
              <a:solidFill>
                <a:srgbClr val="FFFFFF"/>
              </a:solidFill>
              <a:latin typeface="Franklin Gothic Book" panose="020B0503020102020204" pitchFamily="34" charset="0"/>
            </a:endParaRPr>
          </a:p>
        </p:txBody>
      </p:sp>
      <p:sp>
        <p:nvSpPr>
          <p:cNvPr id="17413" name="Footer Placeholder 8">
            <a:extLst>
              <a:ext uri="{FF2B5EF4-FFF2-40B4-BE49-F238E27FC236}">
                <a16:creationId xmlns:a16="http://schemas.microsoft.com/office/drawing/2014/main" id="{1BA84472-1A65-4CB4-81FD-860530BF166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Inc </a:t>
            </a:r>
          </a:p>
        </p:txBody>
      </p:sp>
      <p:sp>
        <p:nvSpPr>
          <p:cNvPr id="7" name="Content Placeholder 6">
            <a:extLst>
              <a:ext uri="{FF2B5EF4-FFF2-40B4-BE49-F238E27FC236}">
                <a16:creationId xmlns:a16="http://schemas.microsoft.com/office/drawing/2014/main" id="{08880785-84B0-8BD9-DA8F-305F6A3E0EF0}"/>
              </a:ext>
            </a:extLst>
          </p:cNvPr>
          <p:cNvSpPr>
            <a:spLocks noGrp="1"/>
          </p:cNvSpPr>
          <p:nvPr>
            <p:ph idx="1"/>
          </p:nvPr>
        </p:nvSpPr>
        <p:spPr>
          <a:xfrm>
            <a:off x="289472" y="1196751"/>
            <a:ext cx="8856984" cy="4725009"/>
          </a:xfrm>
        </p:spPr>
        <p:txBody>
          <a:bodyPr>
            <a:normAutofit fontScale="85000" lnSpcReduction="10000"/>
          </a:bodyPr>
          <a:lstStyle/>
          <a:p>
            <a:r>
              <a:rPr lang="en-GB" dirty="0"/>
              <a:t>Thus, management must consider which aspects of organisational  operations can be affected by culture (technical and production, R&amp;D, HR, sales, procurement etc) and</a:t>
            </a:r>
          </a:p>
          <a:p>
            <a:pPr marL="0" indent="0">
              <a:buNone/>
            </a:pPr>
            <a:endParaRPr lang="en-GB" dirty="0"/>
          </a:p>
          <a:p>
            <a:r>
              <a:rPr lang="en-GB" dirty="0"/>
              <a:t>Which aspects of culture can offer </a:t>
            </a:r>
            <a:r>
              <a:rPr lang="en-GB" b="1" dirty="0">
                <a:solidFill>
                  <a:srgbClr val="C00000"/>
                </a:solidFill>
              </a:rPr>
              <a:t>synergy</a:t>
            </a:r>
            <a:r>
              <a:rPr lang="en-GB" dirty="0"/>
              <a:t> and or</a:t>
            </a:r>
          </a:p>
          <a:p>
            <a:r>
              <a:rPr lang="en-GB" dirty="0"/>
              <a:t>Offer </a:t>
            </a:r>
            <a:r>
              <a:rPr lang="en-GB" b="1" dirty="0">
                <a:solidFill>
                  <a:srgbClr val="C00000"/>
                </a:solidFill>
              </a:rPr>
              <a:t>disruptions</a:t>
            </a:r>
            <a:r>
              <a:rPr lang="en-GB" dirty="0"/>
              <a:t> and operational challenges for your business</a:t>
            </a:r>
          </a:p>
          <a:p>
            <a:pPr marL="0" indent="0">
              <a:buNone/>
            </a:pPr>
            <a:endParaRPr lang="en-GB" dirty="0"/>
          </a:p>
          <a:p>
            <a:r>
              <a:rPr lang="en-GB" dirty="0"/>
              <a:t>Consider managing in cultural diversity rather than accepting cultural distance and avoid certain issues</a:t>
            </a:r>
          </a:p>
        </p:txBody>
      </p:sp>
    </p:spTree>
    <p:extLst>
      <p:ext uri="{BB962C8B-B14F-4D97-AF65-F5344CB8AC3E}">
        <p14:creationId xmlns:p14="http://schemas.microsoft.com/office/powerpoint/2010/main" val="376672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7F026-1C31-4CF2-BC75-646ED9835D95}"/>
              </a:ext>
            </a:extLst>
          </p:cNvPr>
          <p:cNvSpPr>
            <a:spLocks noGrp="1"/>
          </p:cNvSpPr>
          <p:nvPr>
            <p:ph type="title"/>
          </p:nvPr>
        </p:nvSpPr>
        <p:spPr>
          <a:xfrm>
            <a:off x="115144" y="13647"/>
            <a:ext cx="8928992" cy="1039089"/>
          </a:xfrm>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en-US" sz="3600" b="1" dirty="0">
                <a:solidFill>
                  <a:srgbClr val="996600"/>
                </a:solidFill>
                <a:latin typeface="Perpetua" pitchFamily="18" charset="0"/>
              </a:rPr>
              <a:t>Different Approaches or Views Managing in Different Culture</a:t>
            </a:r>
            <a:r>
              <a:rPr lang="ja-JP" altLang="en-US" sz="3600" b="1" dirty="0">
                <a:solidFill>
                  <a:srgbClr val="996600"/>
                </a:solidFill>
                <a:latin typeface="Perpetua" pitchFamily="18" charset="0"/>
              </a:rPr>
              <a:t>’</a:t>
            </a:r>
            <a:r>
              <a:rPr lang="en-US" altLang="ja-JP" sz="3600" b="1" dirty="0">
                <a:solidFill>
                  <a:srgbClr val="996600"/>
                </a:solidFill>
                <a:latin typeface="Perpetua" pitchFamily="18" charset="0"/>
              </a:rPr>
              <a:t>s</a:t>
            </a:r>
            <a:endParaRPr lang="en-US" altLang="en-US" sz="3600" b="1" dirty="0">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1E993F27-16D0-48DA-BD46-3E18196EFCCD}"/>
              </a:ext>
            </a:extLst>
          </p:cNvPr>
          <p:cNvSpPr>
            <a:spLocks noGrp="1"/>
          </p:cNvSpPr>
          <p:nvPr>
            <p:ph sz="quarter" idx="1"/>
          </p:nvPr>
        </p:nvSpPr>
        <p:spPr>
          <a:xfrm>
            <a:off x="115144" y="1124743"/>
            <a:ext cx="8928992" cy="4608513"/>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Convergence</a:t>
            </a:r>
            <a:r>
              <a:rPr lang="en-US" altLang="en-US" sz="2400" dirty="0">
                <a:solidFill>
                  <a:srgbClr val="000000"/>
                </a:solidFill>
                <a:latin typeface="Arial" panose="020B0604020202020204" pitchFamily="34" charset="0"/>
                <a:cs typeface="Arial" panose="020B0604020202020204" pitchFamily="34" charset="0"/>
              </a:rPr>
              <a:t>—The phenomenon of shifting individual management styles to another region</a:t>
            </a: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Self-Reference Criterion</a:t>
            </a:r>
            <a:r>
              <a:rPr lang="en-US" altLang="en-US" sz="2400" dirty="0">
                <a:latin typeface="Arial" panose="020B0604020202020204" pitchFamily="34" charset="0"/>
                <a:cs typeface="Arial" panose="020B0604020202020204" pitchFamily="34" charset="0"/>
              </a:rPr>
              <a:t>—the subconscious reference point of ones own cultural values.  Many people in the world understand and relate to others only in terms of their own cultures  </a:t>
            </a:r>
            <a:endParaRPr lang="en-US" altLang="en-US" sz="2400" dirty="0">
              <a:solidFill>
                <a:srgbClr val="7030A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Parochialism</a:t>
            </a:r>
            <a:r>
              <a:rPr lang="en-US" altLang="en-US" sz="2400" dirty="0">
                <a:latin typeface="Arial" panose="020B0604020202020204" pitchFamily="34" charset="0"/>
                <a:cs typeface="Arial" panose="020B0604020202020204" pitchFamily="34" charset="0"/>
              </a:rPr>
              <a:t>—occurs, for example, when a Frenchman expects those from or in another country to automatically fall into patterns of behavior common in France</a:t>
            </a: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Ethnocentrism</a:t>
            </a:r>
            <a:r>
              <a:rPr lang="en-US" altLang="en-US" sz="2400" dirty="0">
                <a:latin typeface="Arial" panose="020B0604020202020204" pitchFamily="34" charset="0"/>
                <a:cs typeface="Arial" panose="020B0604020202020204" pitchFamily="34" charset="0"/>
              </a:rPr>
              <a:t>—describes the attitude of those who operate from the assumption that their ways of doing things are best—no matter where or under what conditions they are applied</a:t>
            </a:r>
          </a:p>
          <a:p>
            <a:pPr eaLnBrk="1" hangingPunct="1">
              <a:lnSpc>
                <a:spcPct val="90000"/>
              </a:lnSpc>
              <a:buFont typeface="Wingdings" panose="05000000000000000000" pitchFamily="2" charset="2"/>
              <a:buChar char="§"/>
              <a:defRPr/>
            </a:pPr>
            <a:r>
              <a:rPr lang="en-US" altLang="en-US" sz="2400" dirty="0">
                <a:solidFill>
                  <a:srgbClr val="7030A0"/>
                </a:solidFill>
                <a:latin typeface="Arial" panose="020B0604020202020204" pitchFamily="34" charset="0"/>
                <a:cs typeface="Arial" panose="020B0604020202020204" pitchFamily="34" charset="0"/>
              </a:rPr>
              <a:t>Contingency Management- </a:t>
            </a:r>
            <a:r>
              <a:rPr lang="en-US" altLang="en-US" sz="2400" dirty="0">
                <a:solidFill>
                  <a:schemeClr val="tx1"/>
                </a:solidFill>
                <a:latin typeface="Arial" panose="020B0604020202020204" pitchFamily="34" charset="0"/>
                <a:cs typeface="Arial" panose="020B0604020202020204" pitchFamily="34" charset="0"/>
              </a:rPr>
              <a:t>to adapt to local cultures which requires adapting to business practices too</a:t>
            </a:r>
          </a:p>
          <a:p>
            <a:pPr marL="457200" indent="-457200" eaLnBrk="1" hangingPunct="1">
              <a:lnSpc>
                <a:spcPct val="90000"/>
              </a:lnSpc>
              <a:buFont typeface="Wingdings 2" panose="05020102010507070707" pitchFamily="18" charset="2"/>
              <a:buNone/>
              <a:defRPr/>
            </a:pPr>
            <a:endParaRPr lang="en-US" altLang="en-US" sz="2400" b="1" dirty="0"/>
          </a:p>
        </p:txBody>
      </p:sp>
      <p:sp>
        <p:nvSpPr>
          <p:cNvPr id="19460" name="Slide Number Placeholder 5">
            <a:extLst>
              <a:ext uri="{FF2B5EF4-FFF2-40B4-BE49-F238E27FC236}">
                <a16:creationId xmlns:a16="http://schemas.microsoft.com/office/drawing/2014/main" id="{237F5B6E-CC8D-40FE-9515-AF84068A861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37EF6C27-2321-49A7-B9ED-172C5C621940}" type="slidenum">
              <a:rPr lang="en-US" altLang="en-US" sz="1400">
                <a:solidFill>
                  <a:srgbClr val="FFFFFF"/>
                </a:solidFill>
                <a:latin typeface="Franklin Gothic Book" panose="020B0503020102020204" pitchFamily="34" charset="0"/>
              </a:rPr>
              <a:pPr/>
              <a:t>15</a:t>
            </a:fld>
            <a:endParaRPr lang="en-US" altLang="en-US" sz="1400">
              <a:solidFill>
                <a:srgbClr val="FFFFFF"/>
              </a:solidFill>
              <a:latin typeface="Franklin Gothic Book" panose="020B0503020102020204" pitchFamily="34" charset="0"/>
            </a:endParaRPr>
          </a:p>
        </p:txBody>
      </p:sp>
      <p:sp>
        <p:nvSpPr>
          <p:cNvPr id="19461" name="Footer Placeholder 9">
            <a:extLst>
              <a:ext uri="{FF2B5EF4-FFF2-40B4-BE49-F238E27FC236}">
                <a16:creationId xmlns:a16="http://schemas.microsoft.com/office/drawing/2014/main" id="{3C502D67-F441-4444-9C0D-B5486E8C68F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9787A-B093-4850-9572-4D03A238284C}"/>
              </a:ext>
            </a:extLst>
          </p:cNvPr>
          <p:cNvSpPr>
            <a:spLocks noGrp="1"/>
          </p:cNvSpPr>
          <p:nvPr>
            <p:ph type="title"/>
          </p:nvPr>
        </p:nvSpPr>
        <p:spPr>
          <a:xfrm>
            <a:off x="467544" y="76200"/>
            <a:ext cx="8371656" cy="631377"/>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Influences on National Culture</a:t>
            </a:r>
          </a:p>
        </p:txBody>
      </p:sp>
      <p:sp>
        <p:nvSpPr>
          <p:cNvPr id="10" name="Text Placeholder 9">
            <a:extLst>
              <a:ext uri="{FF2B5EF4-FFF2-40B4-BE49-F238E27FC236}">
                <a16:creationId xmlns:a16="http://schemas.microsoft.com/office/drawing/2014/main" id="{E2580775-FB0E-479F-9F52-A878E10057EE}"/>
              </a:ext>
            </a:extLst>
          </p:cNvPr>
          <p:cNvSpPr>
            <a:spLocks noGrp="1"/>
          </p:cNvSpPr>
          <p:nvPr>
            <p:ph type="body" idx="1"/>
          </p:nvPr>
        </p:nvSpPr>
        <p:spPr>
          <a:xfrm>
            <a:off x="535360" y="762000"/>
            <a:ext cx="4265240" cy="762000"/>
          </a:xfrm>
          <a:solidFill>
            <a:schemeClr val="accent1"/>
          </a:solidFill>
          <a:ln w="9525" cap="flat">
            <a:solidFill>
              <a:schemeClr val="accent1"/>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chemeClr val="bg1"/>
                </a:solidFill>
              </a:rPr>
              <a:t>Subcultures</a:t>
            </a:r>
          </a:p>
        </p:txBody>
      </p:sp>
      <p:sp>
        <p:nvSpPr>
          <p:cNvPr id="13" name="Text Placeholder 12">
            <a:extLst>
              <a:ext uri="{FF2B5EF4-FFF2-40B4-BE49-F238E27FC236}">
                <a16:creationId xmlns:a16="http://schemas.microsoft.com/office/drawing/2014/main" id="{93DD148E-64BA-46A1-9403-137AEE60C1AD}"/>
              </a:ext>
            </a:extLst>
          </p:cNvPr>
          <p:cNvSpPr>
            <a:spLocks noGrp="1"/>
          </p:cNvSpPr>
          <p:nvPr>
            <p:ph type="body" sz="half" idx="3"/>
          </p:nvPr>
        </p:nvSpPr>
        <p:spPr>
          <a:xfrm>
            <a:off x="5004048" y="771239"/>
            <a:ext cx="3835152" cy="762000"/>
          </a:xfrm>
          <a:solidFill>
            <a:schemeClr val="accent1"/>
          </a:solidFill>
          <a:ln w="9525" cap="flat">
            <a:solidFill>
              <a:srgbClr val="80B606"/>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chemeClr val="bg1"/>
                </a:solidFill>
              </a:rPr>
              <a:t>Stereotyping</a:t>
            </a:r>
          </a:p>
        </p:txBody>
      </p:sp>
      <p:sp>
        <p:nvSpPr>
          <p:cNvPr id="20485" name="Footer Placeholder 10">
            <a:extLst>
              <a:ext uri="{FF2B5EF4-FFF2-40B4-BE49-F238E27FC236}">
                <a16:creationId xmlns:a16="http://schemas.microsoft.com/office/drawing/2014/main" id="{9F0A8973-EA8F-472C-A931-4DFAC2A6C10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20486" name="Slide Number Placeholder 5">
            <a:extLst>
              <a:ext uri="{FF2B5EF4-FFF2-40B4-BE49-F238E27FC236}">
                <a16:creationId xmlns:a16="http://schemas.microsoft.com/office/drawing/2014/main" id="{1D3A89CB-3AEF-42D9-BFF1-B14C5CA03EF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6F830B5-3936-45BF-92AD-96FAD116D200}" type="slidenum">
              <a:rPr lang="en-US" altLang="en-US" sz="1400">
                <a:solidFill>
                  <a:srgbClr val="FFFFFF"/>
                </a:solidFill>
                <a:latin typeface="Franklin Gothic Book" panose="020B0503020102020204" pitchFamily="34" charset="0"/>
              </a:rPr>
              <a:pPr/>
              <a:t>16</a:t>
            </a:fld>
            <a:endParaRPr lang="en-US" altLang="en-US" sz="140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4F592DC1-9693-4781-BA09-A8DE68CEB933}"/>
              </a:ext>
            </a:extLst>
          </p:cNvPr>
          <p:cNvSpPr>
            <a:spLocks noGrp="1"/>
          </p:cNvSpPr>
          <p:nvPr>
            <p:ph sz="half" idx="2"/>
          </p:nvPr>
        </p:nvSpPr>
        <p:spPr>
          <a:xfrm>
            <a:off x="611560" y="1563183"/>
            <a:ext cx="4265240" cy="3886200"/>
          </a:xfrm>
          <a:ln>
            <a:headEnd/>
            <a:tailEnd/>
          </a:ln>
          <a:extLst>
            <a:ext uri="{FAA26D3D-D897-4be2-8F04-BA451C77F1D7}"/>
          </a:extLst>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457200" indent="-457200" eaLnBrk="1" fontAlgn="auto" hangingPunct="1">
              <a:spcBef>
                <a:spcPts val="580"/>
              </a:spcBef>
              <a:spcAft>
                <a:spcPts val="0"/>
              </a:spcAft>
              <a:buFont typeface="Wingdings 2"/>
              <a:buChar char=""/>
              <a:defRPr/>
            </a:pPr>
            <a:r>
              <a:rPr lang="en-US" sz="2600" dirty="0"/>
              <a:t>Many countries comprise diverse </a:t>
            </a:r>
            <a:r>
              <a:rPr lang="en-US" sz="2600" i="1" dirty="0"/>
              <a:t>subcultures</a:t>
            </a:r>
            <a:r>
              <a:rPr lang="en-US" sz="2600" dirty="0"/>
              <a:t> whose constituents conform only  in varying degrees to the national character.  Example: Canada, SSA</a:t>
            </a:r>
          </a:p>
          <a:p>
            <a:pPr marL="0" indent="0" eaLnBrk="1" fontAlgn="auto" hangingPunct="1">
              <a:spcBef>
                <a:spcPts val="580"/>
              </a:spcBef>
              <a:spcAft>
                <a:spcPts val="0"/>
              </a:spcAft>
              <a:buNone/>
              <a:defRPr/>
            </a:pPr>
            <a:endParaRPr lang="en-US" sz="2600" dirty="0"/>
          </a:p>
          <a:p>
            <a:pPr marL="457200" indent="-457200" eaLnBrk="1" fontAlgn="auto" hangingPunct="1">
              <a:spcBef>
                <a:spcPts val="580"/>
              </a:spcBef>
              <a:spcAft>
                <a:spcPts val="0"/>
              </a:spcAft>
              <a:buFont typeface="Wingdings 2"/>
              <a:buChar char=""/>
              <a:defRPr/>
            </a:pPr>
            <a:r>
              <a:rPr lang="en-US" sz="2600" dirty="0"/>
              <a:t>Hence, managers must be aware that generalization can be difficult when operating in other countries</a:t>
            </a:r>
          </a:p>
          <a:p>
            <a:pPr marL="457200" indent="-457200" eaLnBrk="1" fontAlgn="auto" hangingPunct="1">
              <a:spcBef>
                <a:spcPts val="580"/>
              </a:spcBef>
              <a:spcAft>
                <a:spcPts val="0"/>
              </a:spcAft>
              <a:buFont typeface="Wingdings 2"/>
              <a:buNone/>
              <a:defRPr/>
            </a:pPr>
            <a:r>
              <a:rPr lang="en-US" sz="2600" dirty="0"/>
              <a:t> </a:t>
            </a:r>
          </a:p>
          <a:p>
            <a:pPr marL="2103120" lvl="6" indent="-457200">
              <a:defRPr/>
            </a:pPr>
            <a:endParaRPr lang="en-US" sz="1600" b="1" dirty="0"/>
          </a:p>
          <a:p>
            <a:pPr marL="457200" indent="-457200" eaLnBrk="1" fontAlgn="auto" hangingPunct="1">
              <a:spcBef>
                <a:spcPts val="580"/>
              </a:spcBef>
              <a:spcAft>
                <a:spcPts val="0"/>
              </a:spcAft>
              <a:buFont typeface="Wingdings 2"/>
              <a:buChar char=""/>
              <a:defRPr/>
            </a:pPr>
            <a:endParaRPr lang="en-US" sz="2400" b="1" dirty="0"/>
          </a:p>
          <a:p>
            <a:pPr marL="457200" indent="-457200" eaLnBrk="1" fontAlgn="auto" hangingPunct="1">
              <a:spcBef>
                <a:spcPts val="580"/>
              </a:spcBef>
              <a:spcAft>
                <a:spcPts val="0"/>
              </a:spcAft>
              <a:buFont typeface="Wingdings 2"/>
              <a:buChar char=""/>
              <a:defRPr/>
            </a:pPr>
            <a:endParaRPr lang="en-US" sz="1800" dirty="0"/>
          </a:p>
          <a:p>
            <a:pPr marL="457200" indent="-457200" eaLnBrk="1" fontAlgn="auto" hangingPunct="1">
              <a:spcBef>
                <a:spcPts val="580"/>
              </a:spcBef>
              <a:spcAft>
                <a:spcPts val="0"/>
              </a:spcAft>
              <a:buFont typeface="Wingdings 2"/>
              <a:buNone/>
              <a:defRPr/>
            </a:pPr>
            <a:endParaRPr lang="en-US" sz="2400" b="1" dirty="0">
              <a:solidFill>
                <a:schemeClr val="tx1"/>
              </a:solidFill>
            </a:endParaRPr>
          </a:p>
        </p:txBody>
      </p:sp>
      <p:sp>
        <p:nvSpPr>
          <p:cNvPr id="14" name="Content Placeholder 13">
            <a:extLst>
              <a:ext uri="{FF2B5EF4-FFF2-40B4-BE49-F238E27FC236}">
                <a16:creationId xmlns:a16="http://schemas.microsoft.com/office/drawing/2014/main" id="{F16B00DA-9FAD-4FB4-AD72-1051ABC69C19}"/>
              </a:ext>
            </a:extLst>
          </p:cNvPr>
          <p:cNvSpPr>
            <a:spLocks noGrp="1"/>
          </p:cNvSpPr>
          <p:nvPr>
            <p:ph sz="half" idx="4"/>
          </p:nvPr>
        </p:nvSpPr>
        <p:spPr>
          <a:xfrm>
            <a:off x="5004048" y="1533239"/>
            <a:ext cx="4139952" cy="3886200"/>
          </a:xfrm>
          <a:ln/>
        </p:spPr>
        <p:style>
          <a:lnRef idx="2">
            <a:schemeClr val="dk1"/>
          </a:lnRef>
          <a:fillRef idx="1">
            <a:schemeClr val="lt1"/>
          </a:fillRef>
          <a:effectRef idx="0">
            <a:schemeClr val="dk1"/>
          </a:effectRef>
          <a:fontRef idx="minor">
            <a:schemeClr val="dk1"/>
          </a:fontRef>
        </p:style>
        <p:txBody>
          <a:bodyPr>
            <a:normAutofit fontScale="85000" lnSpcReduction="20000"/>
          </a:bodyPr>
          <a:lstStyle/>
          <a:p>
            <a:pPr eaLnBrk="1" hangingPunct="1">
              <a:defRPr/>
            </a:pPr>
            <a:r>
              <a:rPr lang="en-US" altLang="en-US" sz="2200" dirty="0">
                <a:solidFill>
                  <a:srgbClr val="000000"/>
                </a:solidFill>
              </a:rPr>
              <a:t>A widely held view about a particular person or society</a:t>
            </a:r>
          </a:p>
          <a:p>
            <a:pPr eaLnBrk="1" hangingPunct="1">
              <a:defRPr/>
            </a:pPr>
            <a:r>
              <a:rPr lang="en-US" altLang="en-US" sz="2200" dirty="0">
                <a:solidFill>
                  <a:srgbClr val="000000"/>
                </a:solidFill>
              </a:rPr>
              <a:t>However, to have a </a:t>
            </a:r>
            <a:r>
              <a:rPr lang="en-US" altLang="en-US" sz="2200" i="1" dirty="0">
                <a:solidFill>
                  <a:srgbClr val="000000"/>
                </a:solidFill>
              </a:rPr>
              <a:t>cultural</a:t>
            </a:r>
            <a:r>
              <a:rPr lang="en-US" altLang="en-US" sz="2200" dirty="0">
                <a:solidFill>
                  <a:srgbClr val="000000"/>
                </a:solidFill>
              </a:rPr>
              <a:t> </a:t>
            </a:r>
            <a:r>
              <a:rPr lang="en-US" altLang="en-US" sz="2200" i="1" dirty="0">
                <a:solidFill>
                  <a:srgbClr val="000000"/>
                </a:solidFill>
              </a:rPr>
              <a:t>profile can help managers t</a:t>
            </a:r>
            <a:r>
              <a:rPr lang="en-US" altLang="en-US" sz="2200" dirty="0">
                <a:solidFill>
                  <a:srgbClr val="000000"/>
                </a:solidFill>
              </a:rPr>
              <a:t>o develop some tentative expectations of understanding some cultures</a:t>
            </a:r>
          </a:p>
          <a:p>
            <a:pPr marL="0" indent="0" eaLnBrk="1" hangingPunct="1">
              <a:buNone/>
              <a:defRPr/>
            </a:pPr>
            <a:endParaRPr lang="en-US" altLang="en-US" sz="2200" dirty="0">
              <a:solidFill>
                <a:srgbClr val="000000"/>
              </a:solidFill>
            </a:endParaRPr>
          </a:p>
          <a:p>
            <a:pPr eaLnBrk="1" hangingPunct="1">
              <a:defRPr/>
            </a:pPr>
            <a:r>
              <a:rPr lang="en-US" altLang="en-US" sz="2200" dirty="0">
                <a:solidFill>
                  <a:srgbClr val="000000"/>
                </a:solidFill>
              </a:rPr>
              <a:t>However, some cultural context—as a backdrop to managing in a specific international setting</a:t>
            </a:r>
            <a:endParaRPr lang="en-US" altLang="en-US" sz="2200" i="1" dirty="0">
              <a:solidFill>
                <a:srgbClr val="000000"/>
              </a:solidFill>
            </a:endParaRPr>
          </a:p>
        </p:txBody>
      </p:sp>
      <p:pic>
        <p:nvPicPr>
          <p:cNvPr id="20490" name="Picture 3" descr="C:\Users\Mohamad\AppData\Local\Microsoft\Windows\Temporary Internet Files\Content.IE5\IXA6BSJX\MPj04332430000[1].jpg">
            <a:extLst>
              <a:ext uri="{FF2B5EF4-FFF2-40B4-BE49-F238E27FC236}">
                <a16:creationId xmlns:a16="http://schemas.microsoft.com/office/drawing/2014/main" id="{CB4A1186-F0F5-483E-B1AD-60F182366BE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83168" y="4725144"/>
            <a:ext cx="1752600" cy="938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91" name="Picture 5">
            <a:extLst>
              <a:ext uri="{FF2B5EF4-FFF2-40B4-BE49-F238E27FC236}">
                <a16:creationId xmlns:a16="http://schemas.microsoft.com/office/drawing/2014/main" id="{9AA4983B-982B-40C7-AEDB-D6AD87CEF12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035" y="4095302"/>
            <a:ext cx="703542" cy="133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FCD6A-92A4-4EF2-8718-30C2B3200674}"/>
              </a:ext>
            </a:extLst>
          </p:cNvPr>
          <p:cNvSpPr>
            <a:spLocks noGrp="1"/>
          </p:cNvSpPr>
          <p:nvPr>
            <p:ph type="title"/>
          </p:nvPr>
        </p:nvSpPr>
        <p:spPr>
          <a:xfrm>
            <a:off x="107504" y="41920"/>
            <a:ext cx="8928992"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Subsystems that Influence People and Their  Behavior</a:t>
            </a:r>
          </a:p>
        </p:txBody>
      </p:sp>
      <p:sp>
        <p:nvSpPr>
          <p:cNvPr id="21507" name="Slide Number Placeholder 5">
            <a:extLst>
              <a:ext uri="{FF2B5EF4-FFF2-40B4-BE49-F238E27FC236}">
                <a16:creationId xmlns:a16="http://schemas.microsoft.com/office/drawing/2014/main" id="{F929038D-270F-48B0-92AA-01929D49FA7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A651822C-82DF-4304-A855-32B0001F5B95}" type="slidenum">
              <a:rPr lang="en-US" altLang="en-US" sz="1400">
                <a:solidFill>
                  <a:srgbClr val="FFFFFF"/>
                </a:solidFill>
                <a:latin typeface="Franklin Gothic Book" panose="020B0503020102020204" pitchFamily="34" charset="0"/>
              </a:rPr>
              <a:pPr/>
              <a:t>17</a:t>
            </a:fld>
            <a:endParaRPr lang="en-US" altLang="en-US" sz="1400">
              <a:solidFill>
                <a:srgbClr val="FFFFFF"/>
              </a:solidFill>
              <a:latin typeface="Franklin Gothic Book" panose="020B0503020102020204" pitchFamily="34" charset="0"/>
            </a:endParaRPr>
          </a:p>
        </p:txBody>
      </p:sp>
      <p:sp>
        <p:nvSpPr>
          <p:cNvPr id="21508" name="Footer Placeholder 9">
            <a:extLst>
              <a:ext uri="{FF2B5EF4-FFF2-40B4-BE49-F238E27FC236}">
                <a16:creationId xmlns:a16="http://schemas.microsoft.com/office/drawing/2014/main" id="{431D9A34-B034-4E6E-A90C-9E12287752F8}"/>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graphicFrame>
        <p:nvGraphicFramePr>
          <p:cNvPr id="9" name="Content Placeholder 8">
            <a:extLst>
              <a:ext uri="{FF2B5EF4-FFF2-40B4-BE49-F238E27FC236}">
                <a16:creationId xmlns:a16="http://schemas.microsoft.com/office/drawing/2014/main" id="{EE39685D-D145-4309-A89B-7E8F5F64D5B8}"/>
              </a:ext>
            </a:extLst>
          </p:cNvPr>
          <p:cNvGraphicFramePr>
            <a:graphicFrameLocks noGrp="1"/>
          </p:cNvGraphicFramePr>
          <p:nvPr>
            <p:ph sz="quarter" idx="1"/>
            <p:extLst>
              <p:ext uri="{D42A27DB-BD31-4B8C-83A1-F6EECF244321}">
                <p14:modId xmlns:p14="http://schemas.microsoft.com/office/powerpoint/2010/main" val="3120243251"/>
              </p:ext>
            </p:extLst>
          </p:nvPr>
        </p:nvGraphicFramePr>
        <p:xfrm>
          <a:off x="323528" y="1412776"/>
          <a:ext cx="8820472" cy="45235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10" name="Picture 5">
            <a:extLst>
              <a:ext uri="{FF2B5EF4-FFF2-40B4-BE49-F238E27FC236}">
                <a16:creationId xmlns:a16="http://schemas.microsoft.com/office/drawing/2014/main" id="{90A8F17D-0A39-4085-8E13-1DF4093E3D3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4149080"/>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FBB86-3D0A-44B4-A383-1DC760CEBE2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Value Dimensions</a:t>
            </a:r>
          </a:p>
        </p:txBody>
      </p:sp>
      <p:graphicFrame>
        <p:nvGraphicFramePr>
          <p:cNvPr id="12" name="Content Placeholder 11">
            <a:extLst>
              <a:ext uri="{FF2B5EF4-FFF2-40B4-BE49-F238E27FC236}">
                <a16:creationId xmlns:a16="http://schemas.microsoft.com/office/drawing/2014/main" id="{FF7E1F4D-371D-41BC-9456-B4B5DEB16E5D}"/>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6" name="Slide Number Placeholder 5">
            <a:extLst>
              <a:ext uri="{FF2B5EF4-FFF2-40B4-BE49-F238E27FC236}">
                <a16:creationId xmlns:a16="http://schemas.microsoft.com/office/drawing/2014/main" id="{77562309-34C4-4CA9-96CD-C4FD4014E99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F8639836-F970-4F97-B9EF-1365120170BE}" type="slidenum">
              <a:rPr lang="en-US" altLang="en-US" sz="1400">
                <a:solidFill>
                  <a:srgbClr val="FFFFFF"/>
                </a:solidFill>
                <a:latin typeface="Franklin Gothic Book" panose="020B0503020102020204" pitchFamily="34" charset="0"/>
              </a:rPr>
              <a:pPr/>
              <a:t>18</a:t>
            </a:fld>
            <a:endParaRPr lang="en-US" altLang="en-US" sz="1400">
              <a:solidFill>
                <a:srgbClr val="FFFFFF"/>
              </a:solidFill>
              <a:latin typeface="Franklin Gothic Book" panose="020B0503020102020204" pitchFamily="34" charset="0"/>
            </a:endParaRPr>
          </a:p>
        </p:txBody>
      </p:sp>
      <p:sp>
        <p:nvSpPr>
          <p:cNvPr id="23557" name="Footer Placeholder 9">
            <a:extLst>
              <a:ext uri="{FF2B5EF4-FFF2-40B4-BE49-F238E27FC236}">
                <a16:creationId xmlns:a16="http://schemas.microsoft.com/office/drawing/2014/main" id="{EF4198FE-39AE-4F87-A1AA-4BCF2A66982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23558" name="Picture 5">
            <a:extLst>
              <a:ext uri="{FF2B5EF4-FFF2-40B4-BE49-F238E27FC236}">
                <a16:creationId xmlns:a16="http://schemas.microsoft.com/office/drawing/2014/main" id="{30BDE340-55D3-4D38-8900-284D0ECFF168}"/>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4329" y="3645024"/>
            <a:ext cx="1539875"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59259-E6C7-35BE-F757-8FF9509167EB}"/>
              </a:ext>
            </a:extLst>
          </p:cNvPr>
          <p:cNvSpPr>
            <a:spLocks noGrp="1"/>
          </p:cNvSpPr>
          <p:nvPr>
            <p:ph type="title"/>
          </p:nvPr>
        </p:nvSpPr>
        <p:spPr>
          <a:xfrm>
            <a:off x="457200" y="16808"/>
            <a:ext cx="8229600" cy="1143000"/>
          </a:xfrm>
        </p:spPr>
        <p:txBody>
          <a:bodyPr>
            <a:normAutofit fontScale="90000"/>
          </a:bodyPr>
          <a:lstStyle/>
          <a:p>
            <a:r>
              <a:rPr lang="en-GB" dirty="0"/>
              <a:t>Global Perspective on the Role of Culture in Management</a:t>
            </a:r>
          </a:p>
        </p:txBody>
      </p:sp>
      <p:sp>
        <p:nvSpPr>
          <p:cNvPr id="3" name="Content Placeholder 2">
            <a:extLst>
              <a:ext uri="{FF2B5EF4-FFF2-40B4-BE49-F238E27FC236}">
                <a16:creationId xmlns:a16="http://schemas.microsoft.com/office/drawing/2014/main" id="{F575CAFF-D146-BBB6-6D97-FED1792501C3}"/>
              </a:ext>
            </a:extLst>
          </p:cNvPr>
          <p:cNvSpPr>
            <a:spLocks noGrp="1"/>
          </p:cNvSpPr>
          <p:nvPr>
            <p:ph idx="1"/>
          </p:nvPr>
        </p:nvSpPr>
        <p:spPr>
          <a:xfrm>
            <a:off x="107504" y="1268760"/>
            <a:ext cx="8856984" cy="4536504"/>
          </a:xfrm>
        </p:spPr>
        <p:txBody>
          <a:bodyPr>
            <a:normAutofit fontScale="70000" lnSpcReduction="20000"/>
          </a:bodyPr>
          <a:lstStyle/>
          <a:p>
            <a:r>
              <a:rPr lang="en-GB" dirty="0"/>
              <a:t>The Global Leadership and Organisational Behaviour Effectiveness (GLOBE)</a:t>
            </a:r>
          </a:p>
          <a:p>
            <a:r>
              <a:rPr lang="en-GB" dirty="0"/>
              <a:t>170 researchers across the world</a:t>
            </a:r>
          </a:p>
          <a:p>
            <a:r>
              <a:rPr lang="en-GB" dirty="0"/>
              <a:t>Collected data over a 7-year period on cultural values and practices, and leadership attributes from 18000 managers in 62 countries.</a:t>
            </a:r>
          </a:p>
          <a:p>
            <a:endParaRPr lang="en-GB" dirty="0"/>
          </a:p>
          <a:p>
            <a:r>
              <a:rPr lang="en-GB" dirty="0"/>
              <a:t>Identified (9) cultural dimensions that distinguishes societies from one another </a:t>
            </a:r>
          </a:p>
          <a:p>
            <a:pPr marL="0" indent="0">
              <a:buNone/>
            </a:pPr>
            <a:endParaRPr lang="en-GB" dirty="0"/>
          </a:p>
          <a:p>
            <a:r>
              <a:rPr lang="en-GB" dirty="0"/>
              <a:t>Assertiveness, future orientation, performance orientation, humane orientation, gender differentiation, uncertainty avoidance, power distance, institutional collectivism vs individualism, and in-group collectivism</a:t>
            </a:r>
          </a:p>
        </p:txBody>
      </p:sp>
    </p:spTree>
    <p:extLst>
      <p:ext uri="{BB962C8B-B14F-4D97-AF65-F5344CB8AC3E}">
        <p14:creationId xmlns:p14="http://schemas.microsoft.com/office/powerpoint/2010/main" val="3246321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9E423-2267-4FFB-92CB-28DDD7888A1F}"/>
              </a:ext>
            </a:extLst>
          </p:cNvPr>
          <p:cNvSpPr>
            <a:spLocks noGrp="1"/>
          </p:cNvSpPr>
          <p:nvPr>
            <p:ph type="title"/>
          </p:nvPr>
        </p:nvSpPr>
        <p:spPr>
          <a:xfrm>
            <a:off x="457200" y="69518"/>
            <a:ext cx="8229600" cy="767194"/>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GLOBE Research Project Dimensions</a:t>
            </a:r>
          </a:p>
        </p:txBody>
      </p:sp>
      <p:graphicFrame>
        <p:nvGraphicFramePr>
          <p:cNvPr id="8" name="Content Placeholder 7">
            <a:extLst>
              <a:ext uri="{FF2B5EF4-FFF2-40B4-BE49-F238E27FC236}">
                <a16:creationId xmlns:a16="http://schemas.microsoft.com/office/drawing/2014/main" id="{686343B5-A2FA-4D08-929A-144470D75256}"/>
              </a:ext>
            </a:extLst>
          </p:cNvPr>
          <p:cNvGraphicFramePr>
            <a:graphicFrameLocks noGrp="1"/>
          </p:cNvGraphicFramePr>
          <p:nvPr>
            <p:ph sz="quarter" idx="1"/>
            <p:extLst>
              <p:ext uri="{D42A27DB-BD31-4B8C-83A1-F6EECF244321}">
                <p14:modId xmlns:p14="http://schemas.microsoft.com/office/powerpoint/2010/main" val="3400641097"/>
              </p:ext>
            </p:extLst>
          </p:nvPr>
        </p:nvGraphicFramePr>
        <p:xfrm>
          <a:off x="323528" y="980728"/>
          <a:ext cx="8820472" cy="51454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D6103181-B077-4164-8995-C1176812A36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DE59E77-A5A2-4789-BE47-3E24EC5F4437}" type="slidenum">
              <a:rPr lang="en-US" altLang="en-US" sz="1400">
                <a:solidFill>
                  <a:srgbClr val="FFFFFF"/>
                </a:solidFill>
                <a:latin typeface="Franklin Gothic Book" panose="020B0503020102020204" pitchFamily="34" charset="0"/>
              </a:rPr>
              <a:pPr/>
              <a:t>20</a:t>
            </a:fld>
            <a:endParaRPr lang="en-US" altLang="en-US" sz="1400">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E5330662-46EA-4C37-B0E8-2473DE82796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B2D76-B4C1-438F-B024-97F9D535F6E1}"/>
              </a:ext>
            </a:extLst>
          </p:cNvPr>
          <p:cNvSpPr>
            <a:spLocks noGrp="1"/>
          </p:cNvSpPr>
          <p:nvPr>
            <p:ph type="title"/>
          </p:nvPr>
        </p:nvSpPr>
        <p:spPr>
          <a:xfrm>
            <a:off x="457200" y="46623"/>
            <a:ext cx="8229600" cy="70609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GLOBE Research Project Dimensions</a:t>
            </a:r>
          </a:p>
        </p:txBody>
      </p:sp>
      <p:graphicFrame>
        <p:nvGraphicFramePr>
          <p:cNvPr id="8" name="Content Placeholder 7">
            <a:extLst>
              <a:ext uri="{FF2B5EF4-FFF2-40B4-BE49-F238E27FC236}">
                <a16:creationId xmlns:a16="http://schemas.microsoft.com/office/drawing/2014/main" id="{1E8CDC3D-601C-450F-AE3B-96A3E35546CB}"/>
              </a:ext>
            </a:extLst>
          </p:cNvPr>
          <p:cNvGraphicFramePr>
            <a:graphicFrameLocks noGrp="1"/>
          </p:cNvGraphicFramePr>
          <p:nvPr>
            <p:ph sz="quarter" idx="1"/>
            <p:extLst>
              <p:ext uri="{D42A27DB-BD31-4B8C-83A1-F6EECF244321}">
                <p14:modId xmlns:p14="http://schemas.microsoft.com/office/powerpoint/2010/main" val="14448298"/>
              </p:ext>
            </p:extLst>
          </p:nvPr>
        </p:nvGraphicFramePr>
        <p:xfrm>
          <a:off x="0" y="836712"/>
          <a:ext cx="9036496" cy="5310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38A6DEC9-FC4F-42EC-9D51-57329E22F1A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B807BB66-F6AE-4DEE-A4FF-2AE394D714B6}" type="slidenum">
              <a:rPr lang="en-US" altLang="en-US" sz="1400">
                <a:solidFill>
                  <a:srgbClr val="FFFFFF"/>
                </a:solidFill>
                <a:latin typeface="Franklin Gothic Book" panose="020B0503020102020204" pitchFamily="34" charset="0"/>
              </a:rPr>
              <a:pPr/>
              <a:t>21</a:t>
            </a:fld>
            <a:endParaRPr lang="en-US" altLang="en-US" sz="1400">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2C3E479C-3479-4261-9B97-B300EB6323A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C376A-3FC4-701B-CC76-BDB80D64BC10}"/>
              </a:ext>
            </a:extLst>
          </p:cNvPr>
          <p:cNvSpPr>
            <a:spLocks noGrp="1"/>
          </p:cNvSpPr>
          <p:nvPr>
            <p:ph type="title"/>
          </p:nvPr>
        </p:nvSpPr>
        <p:spPr>
          <a:xfrm>
            <a:off x="457200" y="-23832"/>
            <a:ext cx="8229600" cy="860544"/>
          </a:xfrm>
        </p:spPr>
        <p:txBody>
          <a:bodyPr/>
          <a:lstStyle/>
          <a:p>
            <a:r>
              <a:rPr lang="en-GB" dirty="0"/>
              <a:t>Further Studies by GLOBE</a:t>
            </a:r>
          </a:p>
        </p:txBody>
      </p:sp>
      <p:sp>
        <p:nvSpPr>
          <p:cNvPr id="3" name="Content Placeholder 2">
            <a:extLst>
              <a:ext uri="{FF2B5EF4-FFF2-40B4-BE49-F238E27FC236}">
                <a16:creationId xmlns:a16="http://schemas.microsoft.com/office/drawing/2014/main" id="{1D2DF928-90E5-933B-EC8D-963564474167}"/>
              </a:ext>
            </a:extLst>
          </p:cNvPr>
          <p:cNvSpPr>
            <a:spLocks noGrp="1"/>
          </p:cNvSpPr>
          <p:nvPr>
            <p:ph idx="1"/>
          </p:nvPr>
        </p:nvSpPr>
        <p:spPr>
          <a:xfrm>
            <a:off x="11440" y="692696"/>
            <a:ext cx="9025056" cy="4968552"/>
          </a:xfrm>
        </p:spPr>
        <p:txBody>
          <a:bodyPr>
            <a:normAutofit fontScale="85000" lnSpcReduction="20000"/>
          </a:bodyPr>
          <a:lstStyle/>
          <a:p>
            <a:r>
              <a:rPr lang="en-GB" dirty="0"/>
              <a:t>Assesses whether there are some similarities in the (9) cultural dimensions around the world</a:t>
            </a:r>
          </a:p>
          <a:p>
            <a:pPr marL="0" indent="0">
              <a:buNone/>
            </a:pPr>
            <a:endParaRPr lang="en-GB" dirty="0"/>
          </a:p>
          <a:p>
            <a:r>
              <a:rPr lang="en-GB" dirty="0"/>
              <a:t>They further discovered 10 cultural clusters around the world</a:t>
            </a:r>
          </a:p>
          <a:p>
            <a:pPr marL="0" indent="0">
              <a:buNone/>
            </a:pPr>
            <a:endParaRPr lang="en-GB" dirty="0"/>
          </a:p>
          <a:p>
            <a:r>
              <a:rPr lang="en-GB" dirty="0"/>
              <a:t>Concluded that multinational corporations will find it less risky and more profitable to operate in clusters that have similar cultural dimensions</a:t>
            </a:r>
          </a:p>
          <a:p>
            <a:pPr marL="0" indent="0">
              <a:buNone/>
            </a:pPr>
            <a:endParaRPr lang="en-GB" dirty="0"/>
          </a:p>
          <a:p>
            <a:r>
              <a:rPr lang="en-GB" dirty="0"/>
              <a:t>Nordic Europe: SSA: Latin America: Confucian Asia: Eastern Europe: Latin Europe: Germanic Europe: Arab World: South Asia: and Anglo</a:t>
            </a:r>
          </a:p>
        </p:txBody>
      </p:sp>
    </p:spTree>
    <p:extLst>
      <p:ext uri="{BB962C8B-B14F-4D97-AF65-F5344CB8AC3E}">
        <p14:creationId xmlns:p14="http://schemas.microsoft.com/office/powerpoint/2010/main" val="3384155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C376A-3FC4-701B-CC76-BDB80D64BC10}"/>
              </a:ext>
            </a:extLst>
          </p:cNvPr>
          <p:cNvSpPr>
            <a:spLocks noGrp="1"/>
          </p:cNvSpPr>
          <p:nvPr>
            <p:ph type="title"/>
          </p:nvPr>
        </p:nvSpPr>
        <p:spPr>
          <a:xfrm>
            <a:off x="457200" y="-23832"/>
            <a:ext cx="8229600" cy="428496"/>
          </a:xfrm>
        </p:spPr>
        <p:txBody>
          <a:bodyPr>
            <a:normAutofit fontScale="90000"/>
          </a:bodyPr>
          <a:lstStyle/>
          <a:p>
            <a:r>
              <a:rPr lang="en-GB" dirty="0"/>
              <a:t>Further Studies by GLOBE</a:t>
            </a:r>
          </a:p>
        </p:txBody>
      </p:sp>
      <p:pic>
        <p:nvPicPr>
          <p:cNvPr id="9" name="Content Placeholder 8">
            <a:extLst>
              <a:ext uri="{FF2B5EF4-FFF2-40B4-BE49-F238E27FC236}">
                <a16:creationId xmlns:a16="http://schemas.microsoft.com/office/drawing/2014/main" id="{1B097E19-A93A-2BB0-36EE-0DB29736C096}"/>
              </a:ext>
            </a:extLst>
          </p:cNvPr>
          <p:cNvPicPr>
            <a:picLocks noGrp="1" noChangeAspect="1"/>
          </p:cNvPicPr>
          <p:nvPr>
            <p:ph idx="1"/>
          </p:nvPr>
        </p:nvPicPr>
        <p:blipFill rotWithShape="1">
          <a:blip r:embed="rId2"/>
          <a:srcRect l="20696" t="24634" r="25581" b="2106"/>
          <a:stretch/>
        </p:blipFill>
        <p:spPr>
          <a:xfrm>
            <a:off x="0" y="548680"/>
            <a:ext cx="9108504" cy="5328592"/>
          </a:xfrm>
        </p:spPr>
      </p:pic>
    </p:spTree>
    <p:extLst>
      <p:ext uri="{BB962C8B-B14F-4D97-AF65-F5344CB8AC3E}">
        <p14:creationId xmlns:p14="http://schemas.microsoft.com/office/powerpoint/2010/main" val="3436154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68EE-6366-36E3-375C-B690F5CAECD4}"/>
              </a:ext>
            </a:extLst>
          </p:cNvPr>
          <p:cNvSpPr>
            <a:spLocks noGrp="1"/>
          </p:cNvSpPr>
          <p:nvPr>
            <p:ph type="title"/>
          </p:nvPr>
        </p:nvSpPr>
        <p:spPr>
          <a:xfrm>
            <a:off x="457200" y="116632"/>
            <a:ext cx="8229600" cy="1143000"/>
          </a:xfrm>
        </p:spPr>
        <p:txBody>
          <a:bodyPr>
            <a:normAutofit fontScale="90000"/>
          </a:bodyPr>
          <a:lstStyle/>
          <a:p>
            <a:r>
              <a:rPr lang="en-GB" dirty="0"/>
              <a:t>We can Understand Cultural dimensions more from Theory too</a:t>
            </a:r>
          </a:p>
        </p:txBody>
      </p:sp>
      <p:sp>
        <p:nvSpPr>
          <p:cNvPr id="3" name="Content Placeholder 2">
            <a:extLst>
              <a:ext uri="{FF2B5EF4-FFF2-40B4-BE49-F238E27FC236}">
                <a16:creationId xmlns:a16="http://schemas.microsoft.com/office/drawing/2014/main" id="{90A017E5-E325-DB91-55C5-C474B40CE441}"/>
              </a:ext>
            </a:extLst>
          </p:cNvPr>
          <p:cNvSpPr>
            <a:spLocks noGrp="1"/>
          </p:cNvSpPr>
          <p:nvPr>
            <p:ph idx="1"/>
          </p:nvPr>
        </p:nvSpPr>
        <p:spPr>
          <a:xfrm>
            <a:off x="0" y="1259632"/>
            <a:ext cx="9036496" cy="4473624"/>
          </a:xfrm>
        </p:spPr>
        <p:txBody>
          <a:bodyPr>
            <a:normAutofit fontScale="85000" lnSpcReduction="10000"/>
          </a:bodyPr>
          <a:lstStyle/>
          <a:p>
            <a:r>
              <a:rPr lang="en-GB" sz="2800" dirty="0">
                <a:latin typeface="Arial" panose="020B0604020202020204" pitchFamily="34" charset="0"/>
                <a:cs typeface="Arial" panose="020B0604020202020204" pitchFamily="34" charset="0"/>
              </a:rPr>
              <a:t>Hofstede’s Cultural Dimension Theory is widely used to understand cultural differences across countries and regions</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It identifies four(4)  cultural dimensions that businesses can use to understand how different cultures approach and treat issues including planning, decision making, teamwork, communications etc</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Power Distance: Uncertainty Avoidance: Individualism: Masculinity.</a:t>
            </a:r>
          </a:p>
          <a:p>
            <a:r>
              <a:rPr lang="en-GB" sz="2800" dirty="0">
                <a:latin typeface="Arial" panose="020B0604020202020204" pitchFamily="34" charset="0"/>
                <a:cs typeface="Arial" panose="020B0604020202020204" pitchFamily="34" charset="0"/>
              </a:rPr>
              <a:t>Recent studies have added Femininity, Short VS Long term orientations, collectivism vs Individualism</a:t>
            </a:r>
          </a:p>
          <a:p>
            <a:endParaRPr lang="en-GB" dirty="0"/>
          </a:p>
          <a:p>
            <a:endParaRPr lang="en-GB" dirty="0"/>
          </a:p>
        </p:txBody>
      </p:sp>
    </p:spTree>
    <p:extLst>
      <p:ext uri="{BB962C8B-B14F-4D97-AF65-F5344CB8AC3E}">
        <p14:creationId xmlns:p14="http://schemas.microsoft.com/office/powerpoint/2010/main" val="41534027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B2F2B-2AC5-4C30-A540-30CEA214AD66}"/>
              </a:ext>
            </a:extLst>
          </p:cNvPr>
          <p:cNvSpPr>
            <a:spLocks noGrp="1"/>
          </p:cNvSpPr>
          <p:nvPr>
            <p:ph type="title"/>
          </p:nvPr>
        </p:nvSpPr>
        <p:spPr>
          <a:xfrm>
            <a:off x="457200" y="31095"/>
            <a:ext cx="8229600" cy="825698"/>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dirty="0">
                <a:solidFill>
                  <a:srgbClr val="996600"/>
                </a:solidFill>
                <a:latin typeface="Perpetua" pitchFamily="18" charset="0"/>
              </a:rPr>
              <a:t>Hofstede</a:t>
            </a:r>
            <a:r>
              <a:rPr lang="ja-JP" altLang="en-US" sz="3200" b="1" dirty="0">
                <a:solidFill>
                  <a:srgbClr val="996600"/>
                </a:solidFill>
                <a:latin typeface="Perpetua" pitchFamily="18" charset="0"/>
              </a:rPr>
              <a:t>’</a:t>
            </a:r>
            <a:r>
              <a:rPr lang="en-US" altLang="ja-JP" sz="3200" b="1" dirty="0">
                <a:solidFill>
                  <a:srgbClr val="996600"/>
                </a:solidFill>
                <a:latin typeface="Perpetua" pitchFamily="18" charset="0"/>
              </a:rPr>
              <a:t>s Value Dimensions</a:t>
            </a:r>
            <a:endParaRPr lang="en-US" altLang="en-US" sz="3200" b="1" dirty="0">
              <a:solidFill>
                <a:srgbClr val="996600"/>
              </a:solidFill>
              <a:latin typeface="Perpetua" pitchFamily="18" charset="0"/>
            </a:endParaRPr>
          </a:p>
        </p:txBody>
      </p:sp>
      <p:graphicFrame>
        <p:nvGraphicFramePr>
          <p:cNvPr id="10" name="Content Placeholder 9">
            <a:extLst>
              <a:ext uri="{FF2B5EF4-FFF2-40B4-BE49-F238E27FC236}">
                <a16:creationId xmlns:a16="http://schemas.microsoft.com/office/drawing/2014/main" id="{728EC4B3-ECD4-4D19-A86D-606C856A3572}"/>
              </a:ext>
            </a:extLst>
          </p:cNvPr>
          <p:cNvGraphicFramePr>
            <a:graphicFrameLocks noGrp="1"/>
          </p:cNvGraphicFramePr>
          <p:nvPr>
            <p:ph sz="quarter" idx="1"/>
            <p:extLst>
              <p:ext uri="{D42A27DB-BD31-4B8C-83A1-F6EECF244321}">
                <p14:modId xmlns:p14="http://schemas.microsoft.com/office/powerpoint/2010/main" val="4039462899"/>
              </p:ext>
            </p:extLst>
          </p:nvPr>
        </p:nvGraphicFramePr>
        <p:xfrm>
          <a:off x="-108520" y="980728"/>
          <a:ext cx="9073007" cy="5145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652" name="Slide Number Placeholder 5">
            <a:extLst>
              <a:ext uri="{FF2B5EF4-FFF2-40B4-BE49-F238E27FC236}">
                <a16:creationId xmlns:a16="http://schemas.microsoft.com/office/drawing/2014/main" id="{9114D10D-0982-4022-B8D0-967F032F5B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EC94F5E-E34A-4035-A3E6-8306902A6466}" type="slidenum">
              <a:rPr lang="en-US" altLang="en-US" sz="1400">
                <a:solidFill>
                  <a:srgbClr val="FFFFFF"/>
                </a:solidFill>
                <a:latin typeface="Franklin Gothic Book" panose="020B0503020102020204" pitchFamily="34" charset="0"/>
              </a:rPr>
              <a:pPr/>
              <a:t>25</a:t>
            </a:fld>
            <a:endParaRPr lang="en-US" altLang="en-US" sz="1400">
              <a:solidFill>
                <a:srgbClr val="FFFFFF"/>
              </a:solidFill>
              <a:latin typeface="Franklin Gothic Book" panose="020B0503020102020204" pitchFamily="34" charset="0"/>
            </a:endParaRPr>
          </a:p>
        </p:txBody>
      </p:sp>
      <p:sp>
        <p:nvSpPr>
          <p:cNvPr id="27653" name="Footer Placeholder 8">
            <a:extLst>
              <a:ext uri="{FF2B5EF4-FFF2-40B4-BE49-F238E27FC236}">
                <a16:creationId xmlns:a16="http://schemas.microsoft.com/office/drawing/2014/main" id="{052019B5-5806-47FE-99EA-651C3E61F3C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9E2B0-C346-4949-AD86-94DBC2C5FB60}"/>
              </a:ext>
            </a:extLst>
          </p:cNvPr>
          <p:cNvSpPr>
            <a:spLocks noGrp="1"/>
          </p:cNvSpPr>
          <p:nvPr>
            <p:ph type="title"/>
          </p:nvPr>
        </p:nvSpPr>
        <p:spPr>
          <a:xfrm>
            <a:off x="146651" y="58738"/>
            <a:ext cx="8850698" cy="1183208"/>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0000"/>
          </a:bodyPr>
          <a:lstStyle/>
          <a:p>
            <a:pPr algn="ctr" eaLnBrk="1" hangingPunct="1">
              <a:defRPr/>
            </a:pPr>
            <a:r>
              <a:rPr lang="en-US" altLang="en-US" b="1" dirty="0">
                <a:solidFill>
                  <a:srgbClr val="996600"/>
                </a:solidFill>
                <a:latin typeface="Perpetua" pitchFamily="18" charset="0"/>
              </a:rPr>
              <a:t>Countries Location in Hofstede</a:t>
            </a:r>
            <a:r>
              <a:rPr lang="ja-JP" altLang="en-US" b="1" dirty="0">
                <a:solidFill>
                  <a:srgbClr val="996600"/>
                </a:solidFill>
                <a:latin typeface="Perpetua" pitchFamily="18" charset="0"/>
              </a:rPr>
              <a:t>’</a:t>
            </a:r>
            <a:r>
              <a:rPr lang="en-US" altLang="ja-JP" b="1" dirty="0">
                <a:solidFill>
                  <a:srgbClr val="996600"/>
                </a:solidFill>
                <a:latin typeface="Perpetua" pitchFamily="18" charset="0"/>
              </a:rPr>
              <a:t>s Value Dimensions</a:t>
            </a:r>
            <a:endParaRPr lang="en-US" altLang="en-US" dirty="0">
              <a:solidFill>
                <a:srgbClr val="000000"/>
              </a:solidFill>
              <a:latin typeface="Perpetua" pitchFamily="18" charset="0"/>
            </a:endParaRPr>
          </a:p>
        </p:txBody>
      </p:sp>
      <p:sp>
        <p:nvSpPr>
          <p:cNvPr id="28675" name="Footer Placeholder 2">
            <a:extLst>
              <a:ext uri="{FF2B5EF4-FFF2-40B4-BE49-F238E27FC236}">
                <a16:creationId xmlns:a16="http://schemas.microsoft.com/office/drawing/2014/main" id="{51704CCB-30ED-4610-B642-47EB3947924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28676" name="Slide Number Placeholder 3">
            <a:extLst>
              <a:ext uri="{FF2B5EF4-FFF2-40B4-BE49-F238E27FC236}">
                <a16:creationId xmlns:a16="http://schemas.microsoft.com/office/drawing/2014/main" id="{4485740C-8FC6-4B87-A81B-8E4AFE004F5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343D261-6EFA-4329-A684-16D42DEC08F0}" type="slidenum">
              <a:rPr lang="en-US" altLang="en-US" sz="1400">
                <a:solidFill>
                  <a:srgbClr val="FFFFFF"/>
                </a:solidFill>
                <a:latin typeface="Franklin Gothic Book" panose="020B0503020102020204" pitchFamily="34" charset="0"/>
              </a:rPr>
              <a:pPr/>
              <a:t>26</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8A8126EF-72A9-476D-80FD-D76520A94FFC}"/>
              </a:ext>
            </a:extLst>
          </p:cNvPr>
          <p:cNvSpPr>
            <a:spLocks noGrp="1"/>
          </p:cNvSpPr>
          <p:nvPr>
            <p:ph sz="quarter" idx="1"/>
          </p:nvPr>
        </p:nvSpPr>
        <p:spPr>
          <a:xfrm>
            <a:off x="395536" y="1340768"/>
            <a:ext cx="8601813" cy="4572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buFont typeface="Wingdings 2" panose="05020102010507070707" pitchFamily="18" charset="2"/>
              <a:buNone/>
              <a:defRPr/>
            </a:pPr>
            <a:r>
              <a:rPr lang="en-US" altLang="en-US" sz="2800" dirty="0">
                <a:solidFill>
                  <a:srgbClr val="000000"/>
                </a:solidFill>
              </a:rPr>
              <a:t>Power Distance</a:t>
            </a: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400" dirty="0">
                <a:solidFill>
                  <a:srgbClr val="000000"/>
                </a:solidFill>
              </a:rPr>
              <a:t>MAL  PHI  MEX  IND FRA  ITA  JPN  SPA  ARG  US  GER  UK  DEN  ISR  AUT</a:t>
            </a:r>
            <a:r>
              <a:rPr lang="en-US" altLang="en-US" sz="1600" dirty="0">
                <a:solidFill>
                  <a:srgbClr val="000000"/>
                </a:solidFill>
              </a:rPr>
              <a:t>	</a:t>
            </a:r>
          </a:p>
          <a:p>
            <a:pPr algn="ctr" eaLnBrk="1" hangingPunct="1">
              <a:buFont typeface="Wingdings 2" panose="05020102010507070707" pitchFamily="18" charset="2"/>
              <a:buNone/>
              <a:defRPr/>
            </a:pPr>
            <a:r>
              <a:rPr lang="en-US" altLang="en-US" sz="2800" dirty="0">
                <a:solidFill>
                  <a:srgbClr val="000000"/>
                </a:solidFill>
              </a:rPr>
              <a:t>Uncertainty Avoidance</a:t>
            </a:r>
          </a:p>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a:t>
            </a:r>
            <a:r>
              <a:rPr lang="en-US" altLang="en-US" sz="1400" dirty="0">
                <a:solidFill>
                  <a:srgbClr val="000000"/>
                </a:solidFill>
              </a:rPr>
              <a:t>GRE   JPN   POR   KOR   ARA   GER   AUL   CAN   US   UK   IND   DEN   SIN</a:t>
            </a:r>
          </a:p>
        </p:txBody>
      </p:sp>
      <p:sp>
        <p:nvSpPr>
          <p:cNvPr id="8" name="Left-Right Arrow 7">
            <a:extLst>
              <a:ext uri="{FF2B5EF4-FFF2-40B4-BE49-F238E27FC236}">
                <a16:creationId xmlns:a16="http://schemas.microsoft.com/office/drawing/2014/main" id="{4E023CE9-632D-4D80-B100-3F54A453C8F2}"/>
              </a:ext>
            </a:extLst>
          </p:cNvPr>
          <p:cNvSpPr/>
          <p:nvPr/>
        </p:nvSpPr>
        <p:spPr>
          <a:xfrm>
            <a:off x="1360488" y="2028825"/>
            <a:ext cx="6934200" cy="11430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High	                 Orientation Toward Authority 		  Low</a:t>
            </a:r>
          </a:p>
        </p:txBody>
      </p:sp>
      <p:sp>
        <p:nvSpPr>
          <p:cNvPr id="9" name="Left-Right Arrow 8">
            <a:extLst>
              <a:ext uri="{FF2B5EF4-FFF2-40B4-BE49-F238E27FC236}">
                <a16:creationId xmlns:a16="http://schemas.microsoft.com/office/drawing/2014/main" id="{EF6F5EA8-4222-46A9-831E-1B62FB364F52}"/>
              </a:ext>
            </a:extLst>
          </p:cNvPr>
          <p:cNvSpPr/>
          <p:nvPr/>
        </p:nvSpPr>
        <p:spPr>
          <a:xfrm>
            <a:off x="1342728" y="3955928"/>
            <a:ext cx="6858000" cy="12192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High		        Desire for Stability		Low</a:t>
            </a:r>
          </a:p>
        </p:txBody>
      </p:sp>
      <p:pic>
        <p:nvPicPr>
          <p:cNvPr id="28680" name="Picture 5">
            <a:extLst>
              <a:ext uri="{FF2B5EF4-FFF2-40B4-BE49-F238E27FC236}">
                <a16:creationId xmlns:a16="http://schemas.microsoft.com/office/drawing/2014/main" id="{83CB9794-6999-467C-8ABE-E8B43C7730D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6651" y="4365104"/>
            <a:ext cx="457200" cy="125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5526A-56BF-4B90-8353-89371F748EEE}"/>
              </a:ext>
            </a:extLst>
          </p:cNvPr>
          <p:cNvSpPr>
            <a:spLocks noGrp="1"/>
          </p:cNvSpPr>
          <p:nvPr>
            <p:ph type="title"/>
          </p:nvPr>
        </p:nvSpPr>
        <p:spPr>
          <a:xfrm>
            <a:off x="107504" y="61913"/>
            <a:ext cx="8712968" cy="1143000"/>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0000"/>
          </a:bodyPr>
          <a:lstStyle/>
          <a:p>
            <a:pPr algn="ctr" eaLnBrk="1" hangingPunct="1">
              <a:defRPr/>
            </a:pPr>
            <a:r>
              <a:rPr lang="en-US" altLang="en-US" b="1" dirty="0">
                <a:solidFill>
                  <a:srgbClr val="996600"/>
                </a:solidFill>
                <a:latin typeface="Perpetua" pitchFamily="18" charset="0"/>
              </a:rPr>
              <a:t>Countries Location in Hofstede</a:t>
            </a:r>
            <a:r>
              <a:rPr lang="ja-JP" altLang="en-US" b="1" dirty="0">
                <a:solidFill>
                  <a:srgbClr val="996600"/>
                </a:solidFill>
                <a:latin typeface="Perpetua" pitchFamily="18" charset="0"/>
              </a:rPr>
              <a:t>’</a:t>
            </a:r>
            <a:r>
              <a:rPr lang="en-US" altLang="ja-JP" b="1" dirty="0">
                <a:solidFill>
                  <a:srgbClr val="996600"/>
                </a:solidFill>
                <a:latin typeface="Perpetua" pitchFamily="18" charset="0"/>
              </a:rPr>
              <a:t>s Value Dimensions</a:t>
            </a:r>
            <a:endParaRPr lang="en-US" altLang="en-US" dirty="0">
              <a:solidFill>
                <a:srgbClr val="000000"/>
              </a:solidFill>
              <a:latin typeface="Perpetua" pitchFamily="18" charset="0"/>
            </a:endParaRPr>
          </a:p>
        </p:txBody>
      </p:sp>
      <p:sp>
        <p:nvSpPr>
          <p:cNvPr id="29699" name="Footer Placeholder 2">
            <a:extLst>
              <a:ext uri="{FF2B5EF4-FFF2-40B4-BE49-F238E27FC236}">
                <a16:creationId xmlns:a16="http://schemas.microsoft.com/office/drawing/2014/main" id="{4592F071-2E0E-4AAF-90DD-BBA0819DE19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29700" name="Slide Number Placeholder 3">
            <a:extLst>
              <a:ext uri="{FF2B5EF4-FFF2-40B4-BE49-F238E27FC236}">
                <a16:creationId xmlns:a16="http://schemas.microsoft.com/office/drawing/2014/main" id="{DE043696-2335-4645-9FB9-9226D4176CB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FB07B34-EB06-4BDF-B4E7-9FCE286B3A4F}" type="slidenum">
              <a:rPr lang="en-US" altLang="en-US" sz="1400">
                <a:solidFill>
                  <a:srgbClr val="FFFFFF"/>
                </a:solidFill>
                <a:latin typeface="Franklin Gothic Book" panose="020B0503020102020204" pitchFamily="34" charset="0"/>
              </a:rPr>
              <a:pPr/>
              <a:t>27</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33CD6F52-5A85-466F-AF04-78A452A4F311}"/>
              </a:ext>
            </a:extLst>
          </p:cNvPr>
          <p:cNvSpPr>
            <a:spLocks noGrp="1"/>
          </p:cNvSpPr>
          <p:nvPr>
            <p:ph sz="quarter" idx="1"/>
          </p:nvPr>
        </p:nvSpPr>
        <p:spPr>
          <a:xfrm>
            <a:off x="645581" y="1340768"/>
            <a:ext cx="8390915" cy="45720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buFont typeface="Wingdings 2" panose="05020102010507070707" pitchFamily="18" charset="2"/>
              <a:buNone/>
              <a:defRPr/>
            </a:pPr>
            <a:r>
              <a:rPr lang="en-US" altLang="en-US" sz="2800" dirty="0">
                <a:solidFill>
                  <a:srgbClr val="000000"/>
                </a:solidFill>
              </a:rPr>
              <a:t>Individualism</a:t>
            </a: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AUL   US   UK   CAN    FRA    GER   SPA    JPN   MEX    ITA   KOR   SIN</a:t>
            </a:r>
          </a:p>
          <a:p>
            <a:pPr eaLnBrk="1" hangingPunct="1">
              <a:buFont typeface="Wingdings 2" panose="05020102010507070707" pitchFamily="18" charset="2"/>
              <a:buNone/>
              <a:defRPr/>
            </a:pPr>
            <a:endParaRPr lang="en-US" altLang="en-US" sz="16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Masculinity: assertiveness, little concern for others</a:t>
            </a:r>
          </a:p>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JPN   MEX   GER   UK  US   ARA   FRA   KOR  POR  CHC   DEN  SWE</a:t>
            </a:r>
          </a:p>
        </p:txBody>
      </p:sp>
      <p:sp>
        <p:nvSpPr>
          <p:cNvPr id="8" name="Left-Right Arrow 7">
            <a:extLst>
              <a:ext uri="{FF2B5EF4-FFF2-40B4-BE49-F238E27FC236}">
                <a16:creationId xmlns:a16="http://schemas.microsoft.com/office/drawing/2014/main" id="{163748C8-4663-4738-9B0A-B11DD91468B4}"/>
              </a:ext>
            </a:extLst>
          </p:cNvPr>
          <p:cNvSpPr/>
          <p:nvPr/>
        </p:nvSpPr>
        <p:spPr>
          <a:xfrm>
            <a:off x="1360488" y="2028825"/>
            <a:ext cx="6934200" cy="11430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Individualism	                 		  	        Collectivism</a:t>
            </a:r>
          </a:p>
        </p:txBody>
      </p:sp>
      <p:sp>
        <p:nvSpPr>
          <p:cNvPr id="9" name="Left-Right Arrow 8">
            <a:extLst>
              <a:ext uri="{FF2B5EF4-FFF2-40B4-BE49-F238E27FC236}">
                <a16:creationId xmlns:a16="http://schemas.microsoft.com/office/drawing/2014/main" id="{14EBDA52-7BA7-4766-B09B-924B157C4240}"/>
              </a:ext>
            </a:extLst>
          </p:cNvPr>
          <p:cNvSpPr/>
          <p:nvPr/>
        </p:nvSpPr>
        <p:spPr>
          <a:xfrm>
            <a:off x="1360488" y="4296112"/>
            <a:ext cx="6858000" cy="12192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Assertive/Materialistic			         Relational</a:t>
            </a:r>
          </a:p>
        </p:txBody>
      </p:sp>
      <p:pic>
        <p:nvPicPr>
          <p:cNvPr id="29704" name="Picture 5">
            <a:extLst>
              <a:ext uri="{FF2B5EF4-FFF2-40B4-BE49-F238E27FC236}">
                <a16:creationId xmlns:a16="http://schemas.microsoft.com/office/drawing/2014/main" id="{823AFC5D-AA04-4A9B-A79D-B89352CC400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4074441"/>
            <a:ext cx="64558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889EA-75AF-40F3-9F28-AA621AB2973E}"/>
              </a:ext>
            </a:extLst>
          </p:cNvPr>
          <p:cNvSpPr>
            <a:spLocks noGrp="1"/>
          </p:cNvSpPr>
          <p:nvPr>
            <p:ph type="title"/>
          </p:nvPr>
        </p:nvSpPr>
        <p:spPr>
          <a:xfrm>
            <a:off x="1295400" y="304800"/>
            <a:ext cx="7162800" cy="99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sz="3500" b="1" dirty="0" err="1">
                <a:solidFill>
                  <a:srgbClr val="996600"/>
                </a:solidFill>
                <a:latin typeface="Perpetua" pitchFamily="18" charset="0"/>
              </a:rPr>
              <a:t>Hofstede</a:t>
            </a:r>
            <a:r>
              <a:rPr lang="ja-JP" altLang="en-US" sz="3500" b="1">
                <a:solidFill>
                  <a:srgbClr val="996600"/>
                </a:solidFill>
                <a:latin typeface="Perpetua" pitchFamily="18" charset="0"/>
              </a:rPr>
              <a:t>’</a:t>
            </a:r>
            <a:r>
              <a:rPr lang="en-US" altLang="ja-JP" sz="3500" b="1" dirty="0">
                <a:solidFill>
                  <a:srgbClr val="996600"/>
                </a:solidFill>
                <a:latin typeface="Perpetua" pitchFamily="18" charset="0"/>
              </a:rPr>
              <a:t>s Value Dimensions</a:t>
            </a:r>
            <a:endParaRPr lang="en-US" altLang="en-US" sz="3500" dirty="0">
              <a:solidFill>
                <a:srgbClr val="000000"/>
              </a:solidFill>
              <a:latin typeface="Perpetua" pitchFamily="18" charset="0"/>
            </a:endParaRPr>
          </a:p>
        </p:txBody>
      </p:sp>
      <p:sp>
        <p:nvSpPr>
          <p:cNvPr id="30723" name="Footer Placeholder 2">
            <a:extLst>
              <a:ext uri="{FF2B5EF4-FFF2-40B4-BE49-F238E27FC236}">
                <a16:creationId xmlns:a16="http://schemas.microsoft.com/office/drawing/2014/main" id="{D623561E-913E-45E7-B8CD-1A556DC29592}"/>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30724" name="Slide Number Placeholder 3">
            <a:extLst>
              <a:ext uri="{FF2B5EF4-FFF2-40B4-BE49-F238E27FC236}">
                <a16:creationId xmlns:a16="http://schemas.microsoft.com/office/drawing/2014/main" id="{557F4116-BCA0-4439-996E-DD4FF2682BD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686E724E-86E8-4E3E-BF8A-AD2AFDED6550}" type="slidenum">
              <a:rPr lang="en-US" altLang="en-US" sz="1400">
                <a:solidFill>
                  <a:srgbClr val="FFFFFF"/>
                </a:solidFill>
                <a:latin typeface="Franklin Gothic Book" panose="020B0503020102020204" pitchFamily="34" charset="0"/>
              </a:rPr>
              <a:pPr/>
              <a:t>28</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07D6D01C-6920-4ED1-BFE7-24396AA1E9F4}"/>
              </a:ext>
            </a:extLst>
          </p:cNvPr>
          <p:cNvSpPr>
            <a:spLocks noGrp="1"/>
          </p:cNvSpPr>
          <p:nvPr>
            <p:ph sz="quarter" idx="1"/>
          </p:nvPr>
        </p:nvSpPr>
        <p:spPr>
          <a:xfrm>
            <a:off x="1371600" y="1447800"/>
            <a:ext cx="7010400" cy="4114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endParaRPr lang="en-US" altLang="en-US" sz="28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Long-term/Short-term Orientation</a:t>
            </a: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CHI    HK   JPN    TAI    VIE   BRA   IND    US   CAN    UK     E/W    AFR</a:t>
            </a:r>
          </a:p>
        </p:txBody>
      </p:sp>
      <p:sp>
        <p:nvSpPr>
          <p:cNvPr id="8" name="Left-Right Arrow 7">
            <a:extLst>
              <a:ext uri="{FF2B5EF4-FFF2-40B4-BE49-F238E27FC236}">
                <a16:creationId xmlns:a16="http://schemas.microsoft.com/office/drawing/2014/main" id="{4203172F-F4F3-4B05-AA5E-EF8D593630B9}"/>
              </a:ext>
            </a:extLst>
          </p:cNvPr>
          <p:cNvSpPr/>
          <p:nvPr/>
        </p:nvSpPr>
        <p:spPr>
          <a:xfrm>
            <a:off x="1371600" y="3124200"/>
            <a:ext cx="6934200" cy="114300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High				 		  Low</a:t>
            </a:r>
          </a:p>
        </p:txBody>
      </p:sp>
      <p:pic>
        <p:nvPicPr>
          <p:cNvPr id="30727" name="Picture 5">
            <a:extLst>
              <a:ext uri="{FF2B5EF4-FFF2-40B4-BE49-F238E27FC236}">
                <a16:creationId xmlns:a16="http://schemas.microsoft.com/office/drawing/2014/main" id="{F8CD7599-03B3-4DB1-A342-AF3299BD4BC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267200"/>
            <a:ext cx="1066800" cy="134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3A6C9-2AF3-4CE7-A2D7-BD8BEBDBC836}"/>
              </a:ext>
            </a:extLst>
          </p:cNvPr>
          <p:cNvSpPr>
            <a:spLocks noGrp="1"/>
          </p:cNvSpPr>
          <p:nvPr>
            <p:ph type="title"/>
          </p:nvPr>
        </p:nvSpPr>
        <p:spPr>
          <a:xfrm>
            <a:off x="136624" y="38100"/>
            <a:ext cx="8856984" cy="99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b="1" dirty="0" err="1">
                <a:solidFill>
                  <a:srgbClr val="996600"/>
                </a:solidFill>
                <a:latin typeface="Perpetua" pitchFamily="18" charset="0"/>
              </a:rPr>
              <a:t>Trompenaar</a:t>
            </a:r>
            <a:r>
              <a:rPr lang="ja-JP" altLang="en-US" b="1" dirty="0">
                <a:solidFill>
                  <a:srgbClr val="996600"/>
                </a:solidFill>
                <a:latin typeface="Perpetua" pitchFamily="18" charset="0"/>
              </a:rPr>
              <a:t>’</a:t>
            </a:r>
            <a:r>
              <a:rPr lang="en-US" altLang="ja-JP" b="1" dirty="0">
                <a:solidFill>
                  <a:srgbClr val="996600"/>
                </a:solidFill>
                <a:latin typeface="Perpetua" pitchFamily="18" charset="0"/>
              </a:rPr>
              <a:t>s Dimensions Theory</a:t>
            </a:r>
            <a:endParaRPr lang="en-US" altLang="en-US" dirty="0">
              <a:solidFill>
                <a:srgbClr val="000000"/>
              </a:solidFill>
              <a:latin typeface="Perpetua" pitchFamily="18" charset="0"/>
            </a:endParaRPr>
          </a:p>
        </p:txBody>
      </p:sp>
      <p:sp>
        <p:nvSpPr>
          <p:cNvPr id="31747" name="Footer Placeholder 2">
            <a:extLst>
              <a:ext uri="{FF2B5EF4-FFF2-40B4-BE49-F238E27FC236}">
                <a16:creationId xmlns:a16="http://schemas.microsoft.com/office/drawing/2014/main" id="{55641EC4-372E-4BF1-B273-B38E07FFFAE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31748" name="Slide Number Placeholder 3">
            <a:extLst>
              <a:ext uri="{FF2B5EF4-FFF2-40B4-BE49-F238E27FC236}">
                <a16:creationId xmlns:a16="http://schemas.microsoft.com/office/drawing/2014/main" id="{C106C036-03E3-4E75-8D62-3E2532F5E7A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1394C13-B1E4-4B1F-A829-5E0BF1C35375}" type="slidenum">
              <a:rPr lang="en-US" altLang="en-US" sz="1400">
                <a:solidFill>
                  <a:srgbClr val="FFFFFF"/>
                </a:solidFill>
                <a:latin typeface="Franklin Gothic Book" panose="020B0503020102020204" pitchFamily="34" charset="0"/>
              </a:rPr>
              <a:pPr/>
              <a:t>29</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CA3116DC-7668-423E-B9AB-6AE851D499A4}"/>
              </a:ext>
            </a:extLst>
          </p:cNvPr>
          <p:cNvSpPr>
            <a:spLocks noGrp="1"/>
          </p:cNvSpPr>
          <p:nvPr>
            <p:ph sz="quarter" idx="1"/>
          </p:nvPr>
        </p:nvSpPr>
        <p:spPr>
          <a:xfrm>
            <a:off x="336872" y="1540835"/>
            <a:ext cx="8640960" cy="4495800"/>
          </a:xfrm>
          <a:ln/>
        </p:spPr>
        <p:style>
          <a:lnRef idx="2">
            <a:schemeClr val="dk1"/>
          </a:lnRef>
          <a:fillRef idx="1">
            <a:schemeClr val="lt1"/>
          </a:fillRef>
          <a:effectRef idx="0">
            <a:schemeClr val="dk1"/>
          </a:effectRef>
          <a:fontRef idx="minor">
            <a:schemeClr val="dk1"/>
          </a:fontRef>
        </p:style>
        <p:txBody>
          <a:bodyPr>
            <a:normAutofit lnSpcReduction="10000"/>
          </a:bodyPr>
          <a:lstStyle/>
          <a:p>
            <a:pPr algn="ctr" eaLnBrk="1" hangingPunct="1">
              <a:buFont typeface="Wingdings 2" panose="05020102010507070707" pitchFamily="18" charset="2"/>
              <a:buNone/>
              <a:defRPr/>
            </a:pPr>
            <a:r>
              <a:rPr lang="en-US" altLang="en-US" sz="2800" dirty="0">
                <a:solidFill>
                  <a:srgbClr val="000000"/>
                </a:solidFill>
              </a:rPr>
              <a:t>Obligation</a:t>
            </a:r>
          </a:p>
          <a:p>
            <a:pPr eaLnBrk="1" hangingPunct="1">
              <a:buFont typeface="Wingdings 2" panose="05020102010507070707" pitchFamily="18" charset="2"/>
              <a:buNone/>
              <a:defRPr/>
            </a:pPr>
            <a:r>
              <a:rPr lang="en-US" altLang="en-US" dirty="0">
                <a:solidFill>
                  <a:srgbClr val="000000"/>
                </a:solidFill>
              </a:rPr>
              <a:t>		  </a:t>
            </a:r>
            <a:r>
              <a:rPr lang="en-US" altLang="en-US" sz="2400" dirty="0">
                <a:solidFill>
                  <a:srgbClr val="000000"/>
                </a:solidFill>
              </a:rPr>
              <a:t>High					Low</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US	GER   SWE   UK   ITA	   FRA	 JPN   SPA    SIN</a:t>
            </a:r>
          </a:p>
          <a:p>
            <a:pPr eaLnBrk="1" hangingPunct="1">
              <a:buFont typeface="Wingdings 2" panose="05020102010507070707" pitchFamily="18" charset="2"/>
              <a:buNone/>
              <a:defRPr/>
            </a:pPr>
            <a:endParaRPr lang="en-US" altLang="en-US" sz="16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Emotional Orientation in Relationship</a:t>
            </a:r>
          </a:p>
          <a:p>
            <a:pPr eaLnBrk="1" hangingPunct="1">
              <a:buFont typeface="Wingdings 2" panose="05020102010507070707" pitchFamily="18" charset="2"/>
              <a:buNone/>
              <a:defRPr/>
            </a:pPr>
            <a:r>
              <a:rPr lang="en-US" altLang="en-US" sz="2800" dirty="0">
                <a:solidFill>
                  <a:srgbClr val="000000"/>
                </a:solidFill>
              </a:rPr>
              <a:t>		   </a:t>
            </a:r>
            <a:r>
              <a:rPr lang="en-US" altLang="en-US" sz="2400" dirty="0">
                <a:solidFill>
                  <a:srgbClr val="000000"/>
                </a:solidFill>
              </a:rPr>
              <a:t>High					Low</a:t>
            </a: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endParaRPr lang="en-US" altLang="en-US" sz="16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JPN	   UK   GER   SWE	USA	FRA   SPA   ITA        CHI</a:t>
            </a:r>
          </a:p>
        </p:txBody>
      </p:sp>
      <p:sp>
        <p:nvSpPr>
          <p:cNvPr id="8" name="Left-Right Arrow 7">
            <a:extLst>
              <a:ext uri="{FF2B5EF4-FFF2-40B4-BE49-F238E27FC236}">
                <a16:creationId xmlns:a16="http://schemas.microsoft.com/office/drawing/2014/main" id="{BFBCC21E-74A6-4041-AFCB-E918ADD279A4}"/>
              </a:ext>
            </a:extLst>
          </p:cNvPr>
          <p:cNvSpPr/>
          <p:nvPr/>
        </p:nvSpPr>
        <p:spPr>
          <a:xfrm>
            <a:off x="336872" y="2285256"/>
            <a:ext cx="8470256" cy="11430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Universalistic</a:t>
            </a:r>
            <a:r>
              <a:rPr lang="en-US" sz="1800" dirty="0"/>
              <a:t>	</a:t>
            </a:r>
            <a:r>
              <a:rPr lang="en-US" sz="1800" dirty="0">
                <a:solidFill>
                  <a:schemeClr val="tx1"/>
                </a:solidFill>
              </a:rPr>
              <a:t>(apply rules and systems objectively)                </a:t>
            </a:r>
            <a:r>
              <a:rPr lang="en-US" dirty="0">
                <a:solidFill>
                  <a:schemeClr val="tx1"/>
                </a:solidFill>
              </a:rPr>
              <a:t>       </a:t>
            </a:r>
            <a:r>
              <a:rPr lang="en-US" sz="1800" b="1" dirty="0">
                <a:solidFill>
                  <a:schemeClr val="accent1"/>
                </a:solidFill>
              </a:rPr>
              <a:t>Particularistic (</a:t>
            </a:r>
            <a:r>
              <a:rPr lang="en-US" sz="1800" dirty="0">
                <a:solidFill>
                  <a:schemeClr val="tx1"/>
                </a:solidFill>
              </a:rPr>
              <a:t>subjective application &amp; relationships matter)</a:t>
            </a:r>
          </a:p>
        </p:txBody>
      </p:sp>
      <p:sp>
        <p:nvSpPr>
          <p:cNvPr id="9" name="Left-Right Arrow 8">
            <a:extLst>
              <a:ext uri="{FF2B5EF4-FFF2-40B4-BE49-F238E27FC236}">
                <a16:creationId xmlns:a16="http://schemas.microsoft.com/office/drawing/2014/main" id="{FCE034BE-DF02-48AB-8DAB-ED4676E8DD62}"/>
              </a:ext>
            </a:extLst>
          </p:cNvPr>
          <p:cNvSpPr/>
          <p:nvPr/>
        </p:nvSpPr>
        <p:spPr>
          <a:xfrm>
            <a:off x="531128" y="4392290"/>
            <a:ext cx="7086600" cy="12192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Neutral</a:t>
            </a:r>
            <a:r>
              <a:rPr lang="en-US" sz="1800" dirty="0"/>
              <a:t>		         		          </a:t>
            </a:r>
            <a:r>
              <a:rPr lang="en-US" sz="1800" b="1" dirty="0">
                <a:solidFill>
                  <a:schemeClr val="accent1"/>
                </a:solidFill>
              </a:rPr>
              <a:t>Affective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32789-9809-485C-A5F4-70527CF60159}"/>
              </a:ext>
            </a:extLst>
          </p:cNvPr>
          <p:cNvSpPr>
            <a:spLocks noGrp="1"/>
          </p:cNvSpPr>
          <p:nvPr>
            <p:ph type="title"/>
          </p:nvPr>
        </p:nvSpPr>
        <p:spPr>
          <a:xfrm>
            <a:off x="1219200" y="304800"/>
            <a:ext cx="7772400" cy="99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b="1">
                <a:solidFill>
                  <a:srgbClr val="996600"/>
                </a:solidFill>
                <a:latin typeface="Perpetua" pitchFamily="18" charset="0"/>
              </a:rPr>
              <a:t>Trompenaar</a:t>
            </a:r>
            <a:r>
              <a:rPr lang="ja-JP" altLang="en-US" b="1">
                <a:solidFill>
                  <a:srgbClr val="996600"/>
                </a:solidFill>
                <a:latin typeface="Perpetua" pitchFamily="18" charset="0"/>
              </a:rPr>
              <a:t>’</a:t>
            </a:r>
            <a:r>
              <a:rPr lang="en-US" altLang="ja-JP" b="1">
                <a:solidFill>
                  <a:srgbClr val="996600"/>
                </a:solidFill>
                <a:latin typeface="Perpetua" pitchFamily="18" charset="0"/>
              </a:rPr>
              <a:t>s Dimensions</a:t>
            </a:r>
            <a:endParaRPr lang="en-US" altLang="en-US">
              <a:solidFill>
                <a:srgbClr val="000000"/>
              </a:solidFill>
              <a:latin typeface="Perpetua" pitchFamily="18" charset="0"/>
            </a:endParaRPr>
          </a:p>
        </p:txBody>
      </p:sp>
      <p:sp>
        <p:nvSpPr>
          <p:cNvPr id="32771" name="Footer Placeholder 2">
            <a:extLst>
              <a:ext uri="{FF2B5EF4-FFF2-40B4-BE49-F238E27FC236}">
                <a16:creationId xmlns:a16="http://schemas.microsoft.com/office/drawing/2014/main" id="{A625966D-B4B5-4DE2-B54A-77237C999CF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
        <p:nvSpPr>
          <p:cNvPr id="32772" name="Slide Number Placeholder 3">
            <a:extLst>
              <a:ext uri="{FF2B5EF4-FFF2-40B4-BE49-F238E27FC236}">
                <a16:creationId xmlns:a16="http://schemas.microsoft.com/office/drawing/2014/main" id="{3E6D162B-440B-4EEE-8735-FDF4585C606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788C8CC1-D23C-4236-9C91-C32B9C8A2A6C}" type="slidenum">
              <a:rPr lang="en-US" altLang="en-US" sz="1400">
                <a:solidFill>
                  <a:srgbClr val="FFFFFF"/>
                </a:solidFill>
                <a:latin typeface="Franklin Gothic Book" panose="020B0503020102020204" pitchFamily="34" charset="0"/>
              </a:rPr>
              <a:pPr/>
              <a:t>30</a:t>
            </a:fld>
            <a:endParaRPr lang="en-US" altLang="en-US" sz="1400">
              <a:solidFill>
                <a:srgbClr val="FFFFFF"/>
              </a:solidFill>
              <a:latin typeface="Franklin Gothic Book" panose="020B0503020102020204" pitchFamily="34" charset="0"/>
            </a:endParaRPr>
          </a:p>
        </p:txBody>
      </p:sp>
      <p:sp>
        <p:nvSpPr>
          <p:cNvPr id="7" name="Content Placeholder 6">
            <a:extLst>
              <a:ext uri="{FF2B5EF4-FFF2-40B4-BE49-F238E27FC236}">
                <a16:creationId xmlns:a16="http://schemas.microsoft.com/office/drawing/2014/main" id="{D0CFBC5E-2954-4CCC-A914-7E26E828F790}"/>
              </a:ext>
            </a:extLst>
          </p:cNvPr>
          <p:cNvSpPr>
            <a:spLocks noGrp="1"/>
          </p:cNvSpPr>
          <p:nvPr>
            <p:ph sz="quarter" idx="1"/>
          </p:nvPr>
        </p:nvSpPr>
        <p:spPr>
          <a:xfrm>
            <a:off x="1371600" y="1447800"/>
            <a:ext cx="7620000" cy="4572000"/>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algn="ctr" eaLnBrk="1" hangingPunct="1">
              <a:buFont typeface="Wingdings 2" panose="05020102010507070707" pitchFamily="18" charset="2"/>
              <a:buNone/>
              <a:defRPr/>
            </a:pPr>
            <a:r>
              <a:rPr lang="en-US" altLang="en-US" sz="2800" dirty="0">
                <a:solidFill>
                  <a:srgbClr val="000000"/>
                </a:solidFill>
              </a:rPr>
              <a:t>Privacy in Relationship</a:t>
            </a:r>
          </a:p>
          <a:p>
            <a:pPr eaLnBrk="1" hangingPunct="1">
              <a:buFont typeface="Wingdings 2" panose="05020102010507070707" pitchFamily="18" charset="2"/>
              <a:buNone/>
              <a:defRPr/>
            </a:pPr>
            <a:r>
              <a:rPr lang="en-US" altLang="en-US" dirty="0">
                <a:solidFill>
                  <a:srgbClr val="000000"/>
                </a:solidFill>
              </a:rPr>
              <a:t>		  </a:t>
            </a:r>
            <a:r>
              <a:rPr lang="en-US" altLang="en-US" sz="2400" dirty="0">
                <a:solidFill>
                  <a:srgbClr val="000000"/>
                </a:solidFill>
              </a:rPr>
              <a:t>High					         Low</a:t>
            </a:r>
          </a:p>
          <a:p>
            <a:pPr eaLnBrk="1" hangingPunct="1">
              <a:buFont typeface="Wingdings 2" panose="05020102010507070707" pitchFamily="18" charset="2"/>
              <a:buNone/>
              <a:defRPr/>
            </a:pPr>
            <a:endParaRPr lang="en-US" altLang="en-US" dirty="0">
              <a:solidFill>
                <a:srgbClr val="000000"/>
              </a:solidFill>
            </a:endParaRPr>
          </a:p>
          <a:p>
            <a:pPr eaLnBrk="1" hangingPunct="1">
              <a:buFont typeface="Wingdings 2" panose="05020102010507070707" pitchFamily="18" charset="2"/>
              <a:buNone/>
              <a:defRPr/>
            </a:pPr>
            <a:r>
              <a:rPr lang="en-US" altLang="en-US" dirty="0">
                <a:solidFill>
                  <a:srgbClr val="000000"/>
                </a:solidFill>
              </a:rPr>
              <a:t>		 </a:t>
            </a:r>
            <a:r>
              <a:rPr lang="en-US" altLang="en-US" sz="1600" dirty="0">
                <a:solidFill>
                  <a:srgbClr val="000000"/>
                </a:solidFill>
              </a:rPr>
              <a:t>UK   US	FRA          GER	            ITA   JPN   SWE        SPA   CHI</a:t>
            </a:r>
          </a:p>
          <a:p>
            <a:pPr eaLnBrk="1" hangingPunct="1">
              <a:buFont typeface="Wingdings 2" panose="05020102010507070707" pitchFamily="18" charset="2"/>
              <a:buNone/>
              <a:defRPr/>
            </a:pPr>
            <a:endParaRPr lang="en-US" altLang="en-US" sz="1600" dirty="0">
              <a:solidFill>
                <a:srgbClr val="000000"/>
              </a:solidFill>
            </a:endParaRPr>
          </a:p>
          <a:p>
            <a:pPr algn="ctr" eaLnBrk="1" hangingPunct="1">
              <a:buFont typeface="Wingdings 2" panose="05020102010507070707" pitchFamily="18" charset="2"/>
              <a:buNone/>
              <a:defRPr/>
            </a:pPr>
            <a:r>
              <a:rPr lang="en-US" altLang="en-US" sz="2800" dirty="0">
                <a:solidFill>
                  <a:srgbClr val="000000"/>
                </a:solidFill>
              </a:rPr>
              <a:t>Source of Power and Status</a:t>
            </a:r>
          </a:p>
          <a:p>
            <a:pPr eaLnBrk="1" hangingPunct="1">
              <a:buFont typeface="Wingdings 2" panose="05020102010507070707" pitchFamily="18" charset="2"/>
              <a:buNone/>
              <a:defRPr/>
            </a:pPr>
            <a:r>
              <a:rPr lang="en-US" altLang="en-US" sz="2800" dirty="0">
                <a:solidFill>
                  <a:srgbClr val="000000"/>
                </a:solidFill>
              </a:rPr>
              <a:t>		   </a:t>
            </a:r>
            <a:r>
              <a:rPr lang="en-US" altLang="en-US" sz="2400" dirty="0">
                <a:solidFill>
                  <a:srgbClr val="000000"/>
                </a:solidFill>
              </a:rPr>
              <a:t>High					        Low</a:t>
            </a:r>
          </a:p>
          <a:p>
            <a:pPr algn="ctr" eaLnBrk="1" hangingPunct="1">
              <a:buFont typeface="Wingdings 2" panose="05020102010507070707" pitchFamily="18" charset="2"/>
              <a:buNone/>
              <a:defRPr/>
            </a:pPr>
            <a:endParaRPr lang="en-US" altLang="en-US" sz="2800" dirty="0">
              <a:solidFill>
                <a:srgbClr val="000000"/>
              </a:solidFill>
            </a:endParaRPr>
          </a:p>
          <a:p>
            <a:pPr eaLnBrk="1" hangingPunct="1">
              <a:buFont typeface="Wingdings 2" panose="05020102010507070707" pitchFamily="18" charset="2"/>
              <a:buNone/>
              <a:defRPr/>
            </a:pPr>
            <a:r>
              <a:rPr lang="en-US" altLang="en-US" sz="1600" dirty="0">
                <a:solidFill>
                  <a:srgbClr val="000000"/>
                </a:solidFill>
              </a:rPr>
              <a:t>		  US   UK   SWE   GER   FRA		      ITA   SPA   JPN   CHI</a:t>
            </a:r>
          </a:p>
        </p:txBody>
      </p:sp>
      <p:sp>
        <p:nvSpPr>
          <p:cNvPr id="8" name="Left-Right Arrow 7">
            <a:extLst>
              <a:ext uri="{FF2B5EF4-FFF2-40B4-BE49-F238E27FC236}">
                <a16:creationId xmlns:a16="http://schemas.microsoft.com/office/drawing/2014/main" id="{38DD496C-EC7A-444B-BA73-B27B0714F316}"/>
              </a:ext>
            </a:extLst>
          </p:cNvPr>
          <p:cNvSpPr/>
          <p:nvPr/>
        </p:nvSpPr>
        <p:spPr>
          <a:xfrm>
            <a:off x="1371600" y="2133600"/>
            <a:ext cx="7391400" cy="11430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Specific</a:t>
            </a:r>
            <a:r>
              <a:rPr lang="en-US" sz="1800" dirty="0"/>
              <a:t>	                 		  	            </a:t>
            </a:r>
            <a:r>
              <a:rPr lang="en-US" sz="1800" b="1" dirty="0">
                <a:solidFill>
                  <a:schemeClr val="accent1"/>
                </a:solidFill>
              </a:rPr>
              <a:t>Diffuse</a:t>
            </a:r>
          </a:p>
        </p:txBody>
      </p:sp>
      <p:sp>
        <p:nvSpPr>
          <p:cNvPr id="9" name="Left-Right Arrow 8">
            <a:extLst>
              <a:ext uri="{FF2B5EF4-FFF2-40B4-BE49-F238E27FC236}">
                <a16:creationId xmlns:a16="http://schemas.microsoft.com/office/drawing/2014/main" id="{2FD11E6E-6D84-4321-B1F8-FA2BF92585ED}"/>
              </a:ext>
            </a:extLst>
          </p:cNvPr>
          <p:cNvSpPr/>
          <p:nvPr/>
        </p:nvSpPr>
        <p:spPr>
          <a:xfrm>
            <a:off x="1371600" y="4343400"/>
            <a:ext cx="7391400" cy="1219200"/>
          </a:xfrm>
          <a:prstGeom prst="lef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800" dirty="0"/>
              <a:t>     </a:t>
            </a:r>
            <a:r>
              <a:rPr lang="en-US" sz="1800" b="1" dirty="0">
                <a:solidFill>
                  <a:schemeClr val="accent1"/>
                </a:solidFill>
              </a:rPr>
              <a:t>Personal</a:t>
            </a:r>
            <a:r>
              <a:rPr lang="en-US" sz="1800" dirty="0"/>
              <a:t>		         		          </a:t>
            </a:r>
            <a:r>
              <a:rPr lang="en-US" sz="1800" b="1" dirty="0">
                <a:solidFill>
                  <a:schemeClr val="accent1"/>
                </a:solidFill>
              </a:rPr>
              <a:t>Society</a:t>
            </a:r>
          </a:p>
        </p:txBody>
      </p:sp>
      <p:pic>
        <p:nvPicPr>
          <p:cNvPr id="32776" name="Picture 5">
            <a:extLst>
              <a:ext uri="{FF2B5EF4-FFF2-40B4-BE49-F238E27FC236}">
                <a16:creationId xmlns:a16="http://schemas.microsoft.com/office/drawing/2014/main" id="{1E6284DB-D3D4-4F51-894A-0750943188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3675" y="4293023"/>
            <a:ext cx="1025525"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DC64B-D392-4E33-845D-C5777C87C58B}"/>
              </a:ext>
            </a:extLst>
          </p:cNvPr>
          <p:cNvSpPr>
            <a:spLocks noGrp="1"/>
          </p:cNvSpPr>
          <p:nvPr>
            <p:ph type="title"/>
          </p:nvPr>
        </p:nvSpPr>
        <p:spPr>
          <a:xfrm>
            <a:off x="457200" y="234580"/>
            <a:ext cx="8229600" cy="813064"/>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mn-lt"/>
                <a:ea typeface="+mn-ea"/>
                <a:cs typeface="+mn-cs"/>
              </a:rPr>
              <a:t>Critical Operational Value Differences</a:t>
            </a:r>
          </a:p>
        </p:txBody>
      </p:sp>
      <p:sp>
        <p:nvSpPr>
          <p:cNvPr id="3" name="Content Placeholder 2">
            <a:extLst>
              <a:ext uri="{FF2B5EF4-FFF2-40B4-BE49-F238E27FC236}">
                <a16:creationId xmlns:a16="http://schemas.microsoft.com/office/drawing/2014/main" id="{661184FB-4104-4FA2-8552-9CCADE9ACE70}"/>
              </a:ext>
            </a:extLst>
          </p:cNvPr>
          <p:cNvSpPr>
            <a:spLocks noGrp="1"/>
          </p:cNvSpPr>
          <p:nvPr>
            <p:ph sz="quarter" idx="1"/>
          </p:nvPr>
        </p:nvSpPr>
        <p:spPr>
          <a:xfrm>
            <a:off x="107504" y="1172388"/>
            <a:ext cx="8980184" cy="4349080"/>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defRPr/>
            </a:pPr>
            <a:r>
              <a:rPr lang="en-US" altLang="en-US" sz="2400" b="1" i="1" dirty="0">
                <a:solidFill>
                  <a:srgbClr val="7030A0"/>
                </a:solidFill>
              </a:rPr>
              <a:t>Time</a:t>
            </a:r>
            <a:r>
              <a:rPr lang="en-US" altLang="en-US" sz="2400" b="1" dirty="0">
                <a:solidFill>
                  <a:srgbClr val="000000"/>
                </a:solidFill>
              </a:rPr>
              <a:t>—</a:t>
            </a:r>
            <a:r>
              <a:rPr lang="en-US" altLang="en-US" sz="2400" dirty="0">
                <a:solidFill>
                  <a:srgbClr val="000000"/>
                </a:solidFill>
              </a:rPr>
              <a:t>differences in temporal values (views about how time is treasured and managed</a:t>
            </a:r>
            <a:endParaRPr lang="en-US" altLang="en-US" sz="2400" i="1" dirty="0">
              <a:solidFill>
                <a:srgbClr val="000000"/>
              </a:solidFill>
            </a:endParaRPr>
          </a:p>
          <a:p>
            <a:pPr eaLnBrk="1" hangingPunct="1">
              <a:buFont typeface="Wingdings 2" panose="05020102010507070707" pitchFamily="18" charset="2"/>
              <a:buNone/>
              <a:defRPr/>
            </a:pPr>
            <a:endParaRPr lang="en-US" altLang="en-US" sz="2400" b="1" i="1" dirty="0">
              <a:solidFill>
                <a:srgbClr val="000000"/>
              </a:solidFill>
            </a:endParaRPr>
          </a:p>
          <a:p>
            <a:pPr eaLnBrk="1" hangingPunct="1">
              <a:buFont typeface="Wingdings 2" panose="05020102010507070707" pitchFamily="18" charset="2"/>
              <a:buNone/>
              <a:defRPr/>
            </a:pPr>
            <a:endParaRPr lang="en-US" altLang="en-US" sz="2400" b="1" i="1" dirty="0">
              <a:solidFill>
                <a:srgbClr val="000000"/>
              </a:solidFill>
            </a:endParaRPr>
          </a:p>
          <a:p>
            <a:pPr eaLnBrk="1" hangingPunct="1">
              <a:defRPr/>
            </a:pPr>
            <a:r>
              <a:rPr lang="en-US" altLang="en-US" sz="2400" b="1" i="1" dirty="0">
                <a:solidFill>
                  <a:srgbClr val="7030A0"/>
                </a:solidFill>
              </a:rPr>
              <a:t>Change</a:t>
            </a:r>
            <a:r>
              <a:rPr lang="en-US" altLang="en-US" sz="2400" b="1" dirty="0">
                <a:solidFill>
                  <a:srgbClr val="000000"/>
                </a:solidFill>
              </a:rPr>
              <a:t>—</a:t>
            </a:r>
            <a:r>
              <a:rPr lang="en-US" altLang="en-US" sz="2400" dirty="0">
                <a:solidFill>
                  <a:srgbClr val="000000"/>
                </a:solidFill>
              </a:rPr>
              <a:t>control and pace of change</a:t>
            </a:r>
          </a:p>
          <a:p>
            <a:pPr marL="0" indent="0" eaLnBrk="1" hangingPunct="1">
              <a:buNone/>
              <a:defRPr/>
            </a:pPr>
            <a:endParaRPr lang="en-US" altLang="en-US" sz="2400" dirty="0">
              <a:solidFill>
                <a:srgbClr val="000000"/>
              </a:solidFill>
            </a:endParaRPr>
          </a:p>
          <a:p>
            <a:pPr eaLnBrk="1" hangingPunct="1">
              <a:defRPr/>
            </a:pPr>
            <a:r>
              <a:rPr lang="en-US" altLang="en-US" sz="2400" b="1" i="1" dirty="0">
                <a:solidFill>
                  <a:srgbClr val="7030A0"/>
                </a:solidFill>
              </a:rPr>
              <a:t>Material</a:t>
            </a:r>
            <a:r>
              <a:rPr lang="en-US" altLang="en-US" sz="2400" b="1" i="1" dirty="0">
                <a:solidFill>
                  <a:srgbClr val="000000"/>
                </a:solidFill>
              </a:rPr>
              <a:t> </a:t>
            </a:r>
            <a:r>
              <a:rPr lang="en-US" altLang="en-US" sz="2400" b="1" i="1" dirty="0">
                <a:solidFill>
                  <a:srgbClr val="7030A0"/>
                </a:solidFill>
              </a:rPr>
              <a:t>Factors</a:t>
            </a:r>
            <a:r>
              <a:rPr lang="en-US" altLang="en-US" sz="2400" b="1" i="1" dirty="0">
                <a:solidFill>
                  <a:srgbClr val="000000"/>
                </a:solidFill>
              </a:rPr>
              <a:t>—</a:t>
            </a:r>
            <a:r>
              <a:rPr lang="en-US" altLang="en-US" sz="2400" dirty="0">
                <a:solidFill>
                  <a:srgbClr val="000000"/>
                </a:solidFill>
              </a:rPr>
              <a:t>physical goods and status symbols versus aesthetics and the spiritual realism</a:t>
            </a:r>
          </a:p>
          <a:p>
            <a:pPr eaLnBrk="1" hangingPunct="1">
              <a:defRPr/>
            </a:pPr>
            <a:endParaRPr lang="en-US" altLang="en-US" sz="2400" b="1" i="1" dirty="0">
              <a:solidFill>
                <a:srgbClr val="7030A0"/>
              </a:solidFill>
            </a:endParaRPr>
          </a:p>
          <a:p>
            <a:pPr eaLnBrk="1" hangingPunct="1">
              <a:buFont typeface="Wingdings 2" panose="05020102010507070707" pitchFamily="18" charset="2"/>
              <a:buNone/>
              <a:defRPr/>
            </a:pPr>
            <a:endParaRPr lang="en-US" altLang="en-US" sz="2400" b="1" i="1" dirty="0">
              <a:solidFill>
                <a:srgbClr val="7030A0"/>
              </a:solidFill>
            </a:endParaRPr>
          </a:p>
          <a:p>
            <a:pPr eaLnBrk="1" hangingPunct="1">
              <a:defRPr/>
            </a:pPr>
            <a:r>
              <a:rPr lang="en-US" altLang="en-US" sz="2400" b="1" i="1" dirty="0">
                <a:solidFill>
                  <a:srgbClr val="7030A0"/>
                </a:solidFill>
              </a:rPr>
              <a:t>Individualism</a:t>
            </a:r>
            <a:r>
              <a:rPr lang="en-US" altLang="en-US" sz="2400" b="1" dirty="0">
                <a:solidFill>
                  <a:srgbClr val="000000"/>
                </a:solidFill>
              </a:rPr>
              <a:t>—</a:t>
            </a:r>
            <a:r>
              <a:rPr lang="ja-JP" altLang="en-US" sz="2400" dirty="0">
                <a:solidFill>
                  <a:srgbClr val="000000"/>
                </a:solidFill>
              </a:rPr>
              <a:t>“</a:t>
            </a:r>
            <a:r>
              <a:rPr lang="en-US" altLang="ja-JP" sz="2400" dirty="0">
                <a:solidFill>
                  <a:srgbClr val="000000"/>
                </a:solidFill>
              </a:rPr>
              <a:t>me/I</a:t>
            </a:r>
            <a:r>
              <a:rPr lang="ja-JP" altLang="en-US" sz="2400" dirty="0">
                <a:solidFill>
                  <a:srgbClr val="000000"/>
                </a:solidFill>
              </a:rPr>
              <a:t>”</a:t>
            </a:r>
            <a:r>
              <a:rPr lang="en-US" altLang="ja-JP" sz="2400" dirty="0">
                <a:solidFill>
                  <a:srgbClr val="000000"/>
                </a:solidFill>
              </a:rPr>
              <a:t> versus </a:t>
            </a:r>
            <a:r>
              <a:rPr lang="ja-JP" altLang="en-US" sz="2400" dirty="0">
                <a:solidFill>
                  <a:srgbClr val="000000"/>
                </a:solidFill>
              </a:rPr>
              <a:t>“</a:t>
            </a:r>
            <a:r>
              <a:rPr lang="en-US" altLang="ja-JP" sz="2400" dirty="0">
                <a:solidFill>
                  <a:srgbClr val="000000"/>
                </a:solidFill>
              </a:rPr>
              <a:t>we</a:t>
            </a:r>
            <a:r>
              <a:rPr lang="ja-JP" altLang="en-US" sz="2400" dirty="0">
                <a:solidFill>
                  <a:srgbClr val="000000"/>
                </a:solidFill>
              </a:rPr>
              <a:t>”</a:t>
            </a:r>
            <a:endParaRPr lang="en-US" altLang="ja-JP" sz="2400" i="1" dirty="0">
              <a:solidFill>
                <a:srgbClr val="000000"/>
              </a:solidFill>
            </a:endParaRPr>
          </a:p>
          <a:p>
            <a:pPr eaLnBrk="1" hangingPunct="1">
              <a:defRPr/>
            </a:pPr>
            <a:endParaRPr lang="en-US" altLang="en-US" sz="2400" dirty="0">
              <a:solidFill>
                <a:srgbClr val="000000"/>
              </a:solidFill>
            </a:endParaRPr>
          </a:p>
        </p:txBody>
      </p:sp>
      <p:sp>
        <p:nvSpPr>
          <p:cNvPr id="33796" name="Slide Number Placeholder 5">
            <a:extLst>
              <a:ext uri="{FF2B5EF4-FFF2-40B4-BE49-F238E27FC236}">
                <a16:creationId xmlns:a16="http://schemas.microsoft.com/office/drawing/2014/main" id="{D04DB70B-FE18-4F8E-9751-CE75F6C417C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EF55645-6E30-4AFC-AE23-D8BC084358B9}" type="slidenum">
              <a:rPr lang="en-US" altLang="en-US" sz="1400">
                <a:solidFill>
                  <a:srgbClr val="FFFFFF"/>
                </a:solidFill>
                <a:latin typeface="Franklin Gothic Book" panose="020B0503020102020204" pitchFamily="34" charset="0"/>
              </a:rPr>
              <a:pPr/>
              <a:t>31</a:t>
            </a:fld>
            <a:endParaRPr lang="en-US" altLang="en-US" sz="1400">
              <a:solidFill>
                <a:srgbClr val="FFFFFF"/>
              </a:solidFill>
              <a:latin typeface="Franklin Gothic Book" panose="020B0503020102020204" pitchFamily="34" charset="0"/>
            </a:endParaRPr>
          </a:p>
        </p:txBody>
      </p:sp>
      <p:sp>
        <p:nvSpPr>
          <p:cNvPr id="33797" name="Footer Placeholder 8">
            <a:extLst>
              <a:ext uri="{FF2B5EF4-FFF2-40B4-BE49-F238E27FC236}">
                <a16:creationId xmlns:a16="http://schemas.microsoft.com/office/drawing/2014/main" id="{5B9DE409-A00E-4928-BC99-87CDD9B5945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1B64-C2AC-4933-84A6-325975D0FC0A}"/>
              </a:ext>
            </a:extLst>
          </p:cNvPr>
          <p:cNvSpPr>
            <a:spLocks noGrp="1"/>
          </p:cNvSpPr>
          <p:nvPr>
            <p:ph type="title"/>
          </p:nvPr>
        </p:nvSpPr>
        <p:spPr>
          <a:xfrm>
            <a:off x="107504" y="83244"/>
            <a:ext cx="8889840" cy="507104"/>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Autofit/>
          </a:bodyPr>
          <a:lstStyle/>
          <a:p>
            <a:pPr algn="ctr" eaLnBrk="1" fontAlgn="auto" hangingPunct="1">
              <a:spcAft>
                <a:spcPts val="0"/>
              </a:spcAft>
              <a:defRPr/>
            </a:pPr>
            <a:r>
              <a:rPr lang="en-US" sz="3200" b="1" dirty="0">
                <a:solidFill>
                  <a:srgbClr val="996600"/>
                </a:solidFill>
                <a:latin typeface="Arial" panose="020B0604020202020204" pitchFamily="34" charset="0"/>
                <a:ea typeface="+mn-ea"/>
                <a:cs typeface="Arial" panose="020B0604020202020204" pitchFamily="34" charset="0"/>
              </a:rPr>
              <a:t>Managing in Diversity (two elements)</a:t>
            </a:r>
          </a:p>
        </p:txBody>
      </p:sp>
      <p:sp>
        <p:nvSpPr>
          <p:cNvPr id="11" name="Text Placeholder 10">
            <a:extLst>
              <a:ext uri="{FF2B5EF4-FFF2-40B4-BE49-F238E27FC236}">
                <a16:creationId xmlns:a16="http://schemas.microsoft.com/office/drawing/2014/main" id="{E83411D5-648C-4B35-BFFF-7B5E1A148806}"/>
              </a:ext>
            </a:extLst>
          </p:cNvPr>
          <p:cNvSpPr>
            <a:spLocks noGrp="1"/>
          </p:cNvSpPr>
          <p:nvPr>
            <p:ph type="body" idx="1"/>
          </p:nvPr>
        </p:nvSpPr>
        <p:spPr>
          <a:xfrm>
            <a:off x="107504" y="677458"/>
            <a:ext cx="5319816" cy="807326"/>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Cultural Intelligence or</a:t>
            </a:r>
          </a:p>
          <a:p>
            <a:pPr algn="ctr" eaLnBrk="1" fontAlgn="auto" hangingPunct="1">
              <a:spcBef>
                <a:spcPts val="580"/>
              </a:spcBef>
              <a:spcAft>
                <a:spcPts val="0"/>
              </a:spcAft>
              <a:buFont typeface="Wingdings 2"/>
              <a:buNone/>
              <a:defRPr/>
            </a:pPr>
            <a:r>
              <a:rPr lang="en-US" dirty="0">
                <a:solidFill>
                  <a:srgbClr val="FFFF00"/>
                </a:solidFill>
              </a:rPr>
              <a:t>    Cultural Quotient (CT)</a:t>
            </a:r>
            <a:r>
              <a:rPr lang="en-US" dirty="0"/>
              <a:t>	</a:t>
            </a:r>
          </a:p>
        </p:txBody>
      </p:sp>
      <p:sp>
        <p:nvSpPr>
          <p:cNvPr id="12" name="Text Placeholder 11">
            <a:extLst>
              <a:ext uri="{FF2B5EF4-FFF2-40B4-BE49-F238E27FC236}">
                <a16:creationId xmlns:a16="http://schemas.microsoft.com/office/drawing/2014/main" id="{DF6B7279-E0A6-4471-86E7-B9F42BF25309}"/>
              </a:ext>
            </a:extLst>
          </p:cNvPr>
          <p:cNvSpPr>
            <a:spLocks noGrp="1"/>
          </p:cNvSpPr>
          <p:nvPr>
            <p:ph type="body" sz="half" idx="3"/>
          </p:nvPr>
        </p:nvSpPr>
        <p:spPr>
          <a:xfrm>
            <a:off x="5431708" y="673334"/>
            <a:ext cx="3664560" cy="807326"/>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normAutofit fontScale="92500" lnSpcReduction="10000"/>
          </a:bodyPr>
          <a:lstStyle/>
          <a:p>
            <a:pPr algn="ctr" eaLnBrk="1" fontAlgn="auto" hangingPunct="1">
              <a:spcBef>
                <a:spcPts val="580"/>
              </a:spcBef>
              <a:spcAft>
                <a:spcPts val="0"/>
              </a:spcAft>
              <a:buFont typeface="Wingdings 2"/>
              <a:buNone/>
              <a:defRPr/>
            </a:pPr>
            <a:r>
              <a:rPr lang="en-US" dirty="0">
                <a:solidFill>
                  <a:srgbClr val="FFFF00"/>
                </a:solidFill>
              </a:rPr>
              <a:t>Understand PESTLEF</a:t>
            </a:r>
          </a:p>
        </p:txBody>
      </p:sp>
      <p:sp>
        <p:nvSpPr>
          <p:cNvPr id="38917" name="Footer Placeholder 8">
            <a:extLst>
              <a:ext uri="{FF2B5EF4-FFF2-40B4-BE49-F238E27FC236}">
                <a16:creationId xmlns:a16="http://schemas.microsoft.com/office/drawing/2014/main" id="{19490FC1-4274-416B-BC13-8D5D25E67D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38918" name="Slide Number Placeholder 5">
            <a:extLst>
              <a:ext uri="{FF2B5EF4-FFF2-40B4-BE49-F238E27FC236}">
                <a16:creationId xmlns:a16="http://schemas.microsoft.com/office/drawing/2014/main" id="{FD69F6ED-624D-41A4-8793-FC4D8ABBE9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4144B2E-93D8-4E86-B5D8-6F35C1BC82A3}" type="slidenum">
              <a:rPr lang="en-US" altLang="en-US" sz="1400">
                <a:solidFill>
                  <a:srgbClr val="FFFFFF"/>
                </a:solidFill>
                <a:latin typeface="Franklin Gothic Book" panose="020B0503020102020204" pitchFamily="34" charset="0"/>
              </a:rPr>
              <a:pPr/>
              <a:t>32</a:t>
            </a:fld>
            <a:endParaRPr lang="en-US" altLang="en-US" sz="140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83EBAF1F-7DB2-40D5-8DE5-06DCD9DA8E54}"/>
              </a:ext>
            </a:extLst>
          </p:cNvPr>
          <p:cNvSpPr>
            <a:spLocks noGrp="1"/>
          </p:cNvSpPr>
          <p:nvPr>
            <p:ph sz="half" idx="2"/>
          </p:nvPr>
        </p:nvSpPr>
        <p:spPr>
          <a:xfrm>
            <a:off x="47732" y="1472312"/>
            <a:ext cx="5319816" cy="4332952"/>
          </a:xfrm>
          <a:ln/>
        </p:spPr>
        <p:style>
          <a:lnRef idx="2">
            <a:schemeClr val="dk1"/>
          </a:lnRef>
          <a:fillRef idx="1">
            <a:schemeClr val="lt1"/>
          </a:fillRef>
          <a:effectRef idx="0">
            <a:schemeClr val="dk1"/>
          </a:effectRef>
          <a:fontRef idx="minor">
            <a:schemeClr val="dk1"/>
          </a:fontRef>
        </p:style>
        <p:txBody>
          <a:bodyPr>
            <a:noAutofit/>
          </a:bodyPr>
          <a:lstStyle/>
          <a:p>
            <a:pPr eaLnBrk="1" hangingPunct="1">
              <a:buFont typeface="Wingdings" panose="05000000000000000000" pitchFamily="2" charset="2"/>
              <a:buChar char="§"/>
              <a:defRPr/>
            </a:pPr>
            <a:r>
              <a:rPr lang="en-GB" altLang="ja-JP" sz="2200" dirty="0">
                <a:latin typeface="Arial" panose="020B0604020202020204" pitchFamily="34" charset="0"/>
                <a:cs typeface="Arial" panose="020B0604020202020204" pitchFamily="34" charset="0"/>
              </a:rPr>
              <a:t>Important to develop an understanding of the cultural variables that can affect operations and decisions making process when managing people and processes in different countries or in same country composed of people from different countries</a:t>
            </a:r>
          </a:p>
          <a:p>
            <a:pPr marL="0" indent="0" eaLnBrk="1" hangingPunct="1">
              <a:buNone/>
              <a:defRPr/>
            </a:pPr>
            <a:endParaRPr lang="en-GB" altLang="ja-JP" sz="2200" dirty="0">
              <a:latin typeface="Arial" panose="020B0604020202020204" pitchFamily="34" charset="0"/>
              <a:cs typeface="Arial" panose="020B0604020202020204" pitchFamily="34" charset="0"/>
            </a:endParaRPr>
          </a:p>
          <a:p>
            <a:pPr eaLnBrk="1" hangingPunct="1">
              <a:buFont typeface="Wingdings" panose="05000000000000000000" pitchFamily="2" charset="2"/>
              <a:buChar char="§"/>
              <a:defRPr/>
            </a:pPr>
            <a:r>
              <a:rPr lang="en-GB" altLang="ja-JP" sz="2200" dirty="0">
                <a:latin typeface="Arial" panose="020B0604020202020204" pitchFamily="34" charset="0"/>
                <a:cs typeface="Arial" panose="020B0604020202020204" pitchFamily="34" charset="0"/>
              </a:rPr>
              <a:t>Cultural intelligence refers to ability to develop, adapt and manage in different cultural settings</a:t>
            </a:r>
            <a:endParaRPr lang="en-US" altLang="ja-JP" sz="2200" dirty="0">
              <a:latin typeface="Arial" panose="020B0604020202020204" pitchFamily="34" charset="0"/>
              <a:cs typeface="Arial" panose="020B0604020202020204" pitchFamily="34" charset="0"/>
            </a:endParaRPr>
          </a:p>
        </p:txBody>
      </p:sp>
      <p:sp>
        <p:nvSpPr>
          <p:cNvPr id="13" name="Content Placeholder 12">
            <a:extLst>
              <a:ext uri="{FF2B5EF4-FFF2-40B4-BE49-F238E27FC236}">
                <a16:creationId xmlns:a16="http://schemas.microsoft.com/office/drawing/2014/main" id="{BA1F58EB-2593-4BF0-930D-B1E24F3E50CF}"/>
              </a:ext>
            </a:extLst>
          </p:cNvPr>
          <p:cNvSpPr>
            <a:spLocks noGrp="1"/>
          </p:cNvSpPr>
          <p:nvPr>
            <p:ph sz="half" idx="4"/>
          </p:nvPr>
        </p:nvSpPr>
        <p:spPr>
          <a:xfrm>
            <a:off x="5367548" y="1484784"/>
            <a:ext cx="3733108" cy="4104456"/>
          </a:xfrm>
          <a:ln/>
        </p:spPr>
        <p:style>
          <a:lnRef idx="2">
            <a:schemeClr val="dk1"/>
          </a:lnRef>
          <a:fillRef idx="1">
            <a:schemeClr val="lt1"/>
          </a:fillRef>
          <a:effectRef idx="0">
            <a:schemeClr val="dk1"/>
          </a:effectRef>
          <a:fontRef idx="minor">
            <a:schemeClr val="dk1"/>
          </a:fontRef>
        </p:style>
        <p:txBody>
          <a:bodyPr>
            <a:normAutofit fontScale="92500"/>
          </a:bodyPr>
          <a:lstStyle/>
          <a:p>
            <a:pPr eaLnBrk="1" hangingPunct="1">
              <a:lnSpc>
                <a:spcPct val="90000"/>
              </a:lnSpc>
              <a:buFont typeface="Wingdings" panose="05000000000000000000" pitchFamily="2" charset="2"/>
              <a:buChar char="§"/>
              <a:defRPr/>
            </a:pPr>
            <a:r>
              <a:rPr lang="en-US" sz="2500" dirty="0">
                <a:solidFill>
                  <a:srgbClr val="000000"/>
                </a:solidFill>
                <a:latin typeface="Arial" panose="020B0604020202020204" pitchFamily="34" charset="0"/>
                <a:cs typeface="Arial" panose="020B0604020202020204" pitchFamily="34" charset="0"/>
              </a:rPr>
              <a:t>Important to be aware of all the PESTLEF factors that can positively or negatively affect management decisions and operations</a:t>
            </a:r>
          </a:p>
          <a:p>
            <a:pPr marL="0" indent="0" eaLnBrk="1" hangingPunct="1">
              <a:lnSpc>
                <a:spcPct val="90000"/>
              </a:lnSpc>
              <a:buNone/>
              <a:defRPr/>
            </a:pPr>
            <a:endParaRPr lang="en-US" sz="25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sz="2500" dirty="0">
                <a:solidFill>
                  <a:srgbClr val="000000"/>
                </a:solidFill>
                <a:latin typeface="Arial" panose="020B0604020202020204" pitchFamily="34" charset="0"/>
                <a:cs typeface="Arial" panose="020B0604020202020204" pitchFamily="34" charset="0"/>
              </a:rPr>
              <a:t>These two are central in any management process (plan, organize, lead, control and anticipate)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bg/>
                                          </p:spTgt>
                                        </p:tgtEl>
                                        <p:attrNameLst>
                                          <p:attrName>style.visibility</p:attrName>
                                        </p:attrNameLst>
                                      </p:cBhvr>
                                      <p:to>
                                        <p:strVal val="visible"/>
                                      </p:to>
                                    </p:set>
                                    <p:anim calcmode="lin" valueType="num">
                                      <p:cBhvr additive="base">
                                        <p:cTn id="13" dur="500" fill="hold"/>
                                        <p:tgtEl>
                                          <p:spTgt spid="11">
                                            <p:bg/>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bg/>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 calcmode="lin" valueType="num">
                                      <p:cBhvr additive="base">
                                        <p:cTn id="1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xEl>
                                              <p:pRg st="1" end="1"/>
                                            </p:txEl>
                                          </p:spTgt>
                                        </p:tgtEl>
                                        <p:attrNameLst>
                                          <p:attrName>style.visibility</p:attrName>
                                        </p:attrNameLst>
                                      </p:cBhvr>
                                      <p:to>
                                        <p:strVal val="visible"/>
                                      </p:to>
                                    </p:set>
                                    <p:anim calcmode="lin" valueType="num">
                                      <p:cBhvr additive="base">
                                        <p:cTn id="25"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bg/>
                                          </p:spTgt>
                                        </p:tgtEl>
                                        <p:attrNameLst>
                                          <p:attrName>style.visibility</p:attrName>
                                        </p:attrNameLst>
                                      </p:cBhvr>
                                      <p:to>
                                        <p:strVal val="visible"/>
                                      </p:to>
                                    </p:set>
                                    <p:anim calcmode="lin" valueType="num">
                                      <p:cBhvr additive="base">
                                        <p:cTn id="31" dur="500" fill="hold"/>
                                        <p:tgtEl>
                                          <p:spTgt spid="12">
                                            <p:bg/>
                                          </p:spTgt>
                                        </p:tgtEl>
                                        <p:attrNameLst>
                                          <p:attrName>ppt_x</p:attrName>
                                        </p:attrNameLst>
                                      </p:cBhvr>
                                      <p:tavLst>
                                        <p:tav tm="0">
                                          <p:val>
                                            <p:strVal val="#ppt_x"/>
                                          </p:val>
                                        </p:tav>
                                        <p:tav tm="100000">
                                          <p:val>
                                            <p:strVal val="#ppt_x"/>
                                          </p:val>
                                        </p:tav>
                                      </p:tavLst>
                                    </p:anim>
                                    <p:anim calcmode="lin" valueType="num">
                                      <p:cBhvr additive="base">
                                        <p:cTn id="32" dur="500" fill="hold"/>
                                        <p:tgtEl>
                                          <p:spTgt spid="12">
                                            <p:bg/>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 calcmode="lin" valueType="num">
                                      <p:cBhvr additive="base">
                                        <p:cTn id="37"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bg/>
                                          </p:spTgt>
                                        </p:tgtEl>
                                        <p:attrNameLst>
                                          <p:attrName>style.visibility</p:attrName>
                                        </p:attrNameLst>
                                      </p:cBhvr>
                                      <p:to>
                                        <p:strVal val="visible"/>
                                      </p:to>
                                    </p:set>
                                    <p:anim calcmode="lin" valueType="num">
                                      <p:cBhvr additive="base">
                                        <p:cTn id="43" dur="500" fill="hold"/>
                                        <p:tgtEl>
                                          <p:spTgt spid="3">
                                            <p:bg/>
                                          </p:spTgt>
                                        </p:tgtEl>
                                        <p:attrNameLst>
                                          <p:attrName>ppt_x</p:attrName>
                                        </p:attrNameLst>
                                      </p:cBhvr>
                                      <p:tavLst>
                                        <p:tav tm="0">
                                          <p:val>
                                            <p:strVal val="#ppt_x"/>
                                          </p:val>
                                        </p:tav>
                                        <p:tav tm="100000">
                                          <p:val>
                                            <p:strVal val="#ppt_x"/>
                                          </p:val>
                                        </p:tav>
                                      </p:tavLst>
                                    </p:anim>
                                    <p:anim calcmode="lin" valueType="num">
                                      <p:cBhvr additive="base">
                                        <p:cTn id="44"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0" end="0"/>
                                            </p:txEl>
                                          </p:spTgt>
                                        </p:tgtEl>
                                        <p:attrNameLst>
                                          <p:attrName>style.visibility</p:attrName>
                                        </p:attrNameLst>
                                      </p:cBhvr>
                                      <p:to>
                                        <p:strVal val="visible"/>
                                      </p:to>
                                    </p:set>
                                    <p:anim calcmode="lin" valueType="num">
                                      <p:cBhvr additive="base">
                                        <p:cTn id="4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2" end="2"/>
                                            </p:txEl>
                                          </p:spTgt>
                                        </p:tgtEl>
                                        <p:attrNameLst>
                                          <p:attrName>style.visibility</p:attrName>
                                        </p:attrNameLst>
                                      </p:cBhvr>
                                      <p:to>
                                        <p:strVal val="visible"/>
                                      </p:to>
                                    </p:set>
                                    <p:anim calcmode="lin" valueType="num">
                                      <p:cBhvr additive="base">
                                        <p:cTn id="5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3">
                                            <p:bg/>
                                          </p:spTgt>
                                        </p:tgtEl>
                                        <p:attrNameLst>
                                          <p:attrName>style.visibility</p:attrName>
                                        </p:attrNameLst>
                                      </p:cBhvr>
                                      <p:to>
                                        <p:strVal val="visible"/>
                                      </p:to>
                                    </p:set>
                                    <p:animEffect transition="in" filter="fade">
                                      <p:cBhvr>
                                        <p:cTn id="61" dur="1000"/>
                                        <p:tgtEl>
                                          <p:spTgt spid="13">
                                            <p:bg/>
                                          </p:spTgt>
                                        </p:tgtEl>
                                      </p:cBhvr>
                                    </p:animEffect>
                                    <p:anim calcmode="lin" valueType="num">
                                      <p:cBhvr>
                                        <p:cTn id="62" dur="1000" fill="hold"/>
                                        <p:tgtEl>
                                          <p:spTgt spid="13">
                                            <p:bg/>
                                          </p:spTgt>
                                        </p:tgtEl>
                                        <p:attrNameLst>
                                          <p:attrName>ppt_x</p:attrName>
                                        </p:attrNameLst>
                                      </p:cBhvr>
                                      <p:tavLst>
                                        <p:tav tm="0">
                                          <p:val>
                                            <p:strVal val="#ppt_x"/>
                                          </p:val>
                                        </p:tav>
                                        <p:tav tm="100000">
                                          <p:val>
                                            <p:strVal val="#ppt_x"/>
                                          </p:val>
                                        </p:tav>
                                      </p:tavLst>
                                    </p:anim>
                                    <p:anim calcmode="lin" valueType="num">
                                      <p:cBhvr>
                                        <p:cTn id="63" dur="1000" fill="hold"/>
                                        <p:tgtEl>
                                          <p:spTgt spid="13">
                                            <p:bg/>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3">
                                            <p:txEl>
                                              <p:pRg st="0" end="0"/>
                                            </p:txEl>
                                          </p:spTgt>
                                        </p:tgtEl>
                                        <p:attrNameLst>
                                          <p:attrName>style.visibility</p:attrName>
                                        </p:attrNameLst>
                                      </p:cBhvr>
                                      <p:to>
                                        <p:strVal val="visible"/>
                                      </p:to>
                                    </p:set>
                                    <p:animEffect transition="in" filter="fade">
                                      <p:cBhvr>
                                        <p:cTn id="68" dur="1000"/>
                                        <p:tgtEl>
                                          <p:spTgt spid="13">
                                            <p:txEl>
                                              <p:pRg st="0" end="0"/>
                                            </p:txEl>
                                          </p:spTgt>
                                        </p:tgtEl>
                                      </p:cBhvr>
                                    </p:animEffect>
                                    <p:anim calcmode="lin" valueType="num">
                                      <p:cBhvr>
                                        <p:cTn id="69"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70"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13">
                                            <p:txEl>
                                              <p:pRg st="2" end="2"/>
                                            </p:txEl>
                                          </p:spTgt>
                                        </p:tgtEl>
                                        <p:attrNameLst>
                                          <p:attrName>style.visibility</p:attrName>
                                        </p:attrNameLst>
                                      </p:cBhvr>
                                      <p:to>
                                        <p:strVal val="visible"/>
                                      </p:to>
                                    </p:set>
                                    <p:animEffect transition="in" filter="fade">
                                      <p:cBhvr>
                                        <p:cTn id="75" dur="1000"/>
                                        <p:tgtEl>
                                          <p:spTgt spid="13">
                                            <p:txEl>
                                              <p:pRg st="2" end="2"/>
                                            </p:txEl>
                                          </p:spTgt>
                                        </p:tgtEl>
                                      </p:cBhvr>
                                    </p:animEffect>
                                    <p:anim calcmode="lin" valueType="num">
                                      <p:cBhvr>
                                        <p:cTn id="76" dur="1000" fill="hold"/>
                                        <p:tgtEl>
                                          <p:spTgt spid="13">
                                            <p:txEl>
                                              <p:pRg st="2" end="2"/>
                                            </p:txEl>
                                          </p:spTgt>
                                        </p:tgtEl>
                                        <p:attrNameLst>
                                          <p:attrName>ppt_x</p:attrName>
                                        </p:attrNameLst>
                                      </p:cBhvr>
                                      <p:tavLst>
                                        <p:tav tm="0">
                                          <p:val>
                                            <p:strVal val="#ppt_x"/>
                                          </p:val>
                                        </p:tav>
                                        <p:tav tm="100000">
                                          <p:val>
                                            <p:strVal val="#ppt_x"/>
                                          </p:val>
                                        </p:tav>
                                      </p:tavLst>
                                    </p:anim>
                                    <p:anim calcmode="lin" valueType="num">
                                      <p:cBhvr>
                                        <p:cTn id="77" dur="1000" fill="hold"/>
                                        <p:tgtEl>
                                          <p:spTgt spid="1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1" grpId="0" build="p" animBg="1"/>
      <p:bldP spid="12" grpId="0" build="p" animBg="1"/>
      <p:bldP spid="3" grpId="0" build="p" animBg="1"/>
      <p:bldP spid="13"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F1B64-C2AC-4933-84A6-325975D0FC0A}"/>
              </a:ext>
            </a:extLst>
          </p:cNvPr>
          <p:cNvSpPr>
            <a:spLocks noGrp="1"/>
          </p:cNvSpPr>
          <p:nvPr>
            <p:ph type="title"/>
          </p:nvPr>
        </p:nvSpPr>
        <p:spPr>
          <a:xfrm>
            <a:off x="1143000" y="381000"/>
            <a:ext cx="7772400" cy="11430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a:t>
            </a:r>
          </a:p>
        </p:txBody>
      </p:sp>
      <p:sp>
        <p:nvSpPr>
          <p:cNvPr id="11" name="Text Placeholder 10">
            <a:extLst>
              <a:ext uri="{FF2B5EF4-FFF2-40B4-BE49-F238E27FC236}">
                <a16:creationId xmlns:a16="http://schemas.microsoft.com/office/drawing/2014/main" id="{E83411D5-648C-4B35-BFFF-7B5E1A148806}"/>
              </a:ext>
            </a:extLst>
          </p:cNvPr>
          <p:cNvSpPr>
            <a:spLocks noGrp="1"/>
          </p:cNvSpPr>
          <p:nvPr>
            <p:ph type="body" idx="1"/>
          </p:nvPr>
        </p:nvSpPr>
        <p:spPr>
          <a:xfrm>
            <a:off x="1219200" y="1447800"/>
            <a:ext cx="3886200" cy="685800"/>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rgbClr val="FFFF00"/>
                </a:solidFill>
              </a:rPr>
              <a:t>Japan</a:t>
            </a:r>
            <a:r>
              <a:rPr lang="en-US" dirty="0"/>
              <a:t>	</a:t>
            </a:r>
          </a:p>
        </p:txBody>
      </p:sp>
      <p:sp>
        <p:nvSpPr>
          <p:cNvPr id="12" name="Text Placeholder 11">
            <a:extLst>
              <a:ext uri="{FF2B5EF4-FFF2-40B4-BE49-F238E27FC236}">
                <a16:creationId xmlns:a16="http://schemas.microsoft.com/office/drawing/2014/main" id="{DF6B7279-E0A6-4471-86E7-B9F42BF25309}"/>
              </a:ext>
            </a:extLst>
          </p:cNvPr>
          <p:cNvSpPr>
            <a:spLocks noGrp="1"/>
          </p:cNvSpPr>
          <p:nvPr>
            <p:ph type="body" sz="half" idx="3"/>
          </p:nvPr>
        </p:nvSpPr>
        <p:spPr>
          <a:xfrm>
            <a:off x="5105400" y="1447800"/>
            <a:ext cx="3733800" cy="762000"/>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rgbClr val="FFFF00"/>
                </a:solidFill>
              </a:rPr>
              <a:t>Germany</a:t>
            </a:r>
          </a:p>
        </p:txBody>
      </p:sp>
      <p:sp>
        <p:nvSpPr>
          <p:cNvPr id="38917" name="Footer Placeholder 8">
            <a:extLst>
              <a:ext uri="{FF2B5EF4-FFF2-40B4-BE49-F238E27FC236}">
                <a16:creationId xmlns:a16="http://schemas.microsoft.com/office/drawing/2014/main" id="{19490FC1-4274-416B-BC13-8D5D25E67D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38918" name="Slide Number Placeholder 5">
            <a:extLst>
              <a:ext uri="{FF2B5EF4-FFF2-40B4-BE49-F238E27FC236}">
                <a16:creationId xmlns:a16="http://schemas.microsoft.com/office/drawing/2014/main" id="{FD69F6ED-624D-41A4-8793-FC4D8ABBE9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84144B2E-93D8-4E86-B5D8-6F35C1BC82A3}" type="slidenum">
              <a:rPr lang="en-US" altLang="en-US" sz="1400">
                <a:solidFill>
                  <a:srgbClr val="FFFFFF"/>
                </a:solidFill>
                <a:latin typeface="Franklin Gothic Book" panose="020B0503020102020204" pitchFamily="34" charset="0"/>
              </a:rPr>
              <a:pPr/>
              <a:t>33</a:t>
            </a:fld>
            <a:endParaRPr lang="en-US" altLang="en-US" sz="1400">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83EBAF1F-7DB2-40D5-8DE5-06DCD9DA8E54}"/>
              </a:ext>
            </a:extLst>
          </p:cNvPr>
          <p:cNvSpPr>
            <a:spLocks noGrp="1"/>
          </p:cNvSpPr>
          <p:nvPr>
            <p:ph sz="half" idx="2"/>
          </p:nvPr>
        </p:nvSpPr>
        <p:spPr>
          <a:xfrm>
            <a:off x="1295400" y="22098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ja-JP" altLang="en-US" sz="2100" b="1"/>
              <a:t>“</a:t>
            </a:r>
            <a:r>
              <a:rPr lang="en-US" altLang="ja-JP" sz="2100" b="1" dirty="0" err="1"/>
              <a:t>Wa</a:t>
            </a:r>
            <a:r>
              <a:rPr lang="ja-JP" altLang="en-US" sz="2100" b="1"/>
              <a:t>”</a:t>
            </a:r>
            <a:r>
              <a:rPr lang="en-US" altLang="ja-JP" sz="2100" b="1" dirty="0"/>
              <a:t>—peace and harmony</a:t>
            </a:r>
          </a:p>
          <a:p>
            <a:pPr eaLnBrk="1" hangingPunct="1">
              <a:defRPr/>
            </a:pPr>
            <a:r>
              <a:rPr lang="en-US" altLang="en-US" sz="2100" b="1" dirty="0"/>
              <a:t>A mix of authoritarian and humanism in the workplace</a:t>
            </a:r>
          </a:p>
          <a:p>
            <a:pPr eaLnBrk="1" hangingPunct="1">
              <a:defRPr/>
            </a:pPr>
            <a:r>
              <a:rPr lang="en-US" altLang="en-US" sz="2100" b="1" dirty="0"/>
              <a:t>Emphasis on participative management, consensus, and duty</a:t>
            </a:r>
          </a:p>
          <a:p>
            <a:pPr eaLnBrk="1" hangingPunct="1">
              <a:defRPr/>
            </a:pPr>
            <a:r>
              <a:rPr lang="en-US" altLang="en-US" sz="2100" b="1" dirty="0"/>
              <a:t>Open expression and conflict discouraged</a:t>
            </a:r>
          </a:p>
        </p:txBody>
      </p:sp>
      <p:sp>
        <p:nvSpPr>
          <p:cNvPr id="13" name="Content Placeholder 12">
            <a:extLst>
              <a:ext uri="{FF2B5EF4-FFF2-40B4-BE49-F238E27FC236}">
                <a16:creationId xmlns:a16="http://schemas.microsoft.com/office/drawing/2014/main" id="{BA1F58EB-2593-4BF0-930D-B1E24F3E50CF}"/>
              </a:ext>
            </a:extLst>
          </p:cNvPr>
          <p:cNvSpPr>
            <a:spLocks noGrp="1"/>
          </p:cNvSpPr>
          <p:nvPr>
            <p:ph sz="half" idx="4"/>
          </p:nvPr>
        </p:nvSpPr>
        <p:spPr>
          <a:xfrm>
            <a:off x="5105400" y="22860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90000"/>
              </a:lnSpc>
              <a:defRPr/>
            </a:pPr>
            <a:r>
              <a:rPr lang="en-US" sz="2500" b="1" dirty="0">
                <a:solidFill>
                  <a:srgbClr val="000000"/>
                </a:solidFill>
                <a:ea typeface="+mn-ea"/>
                <a:cs typeface="+mn-cs"/>
              </a:rPr>
              <a:t>Preference for rules and order, privacy</a:t>
            </a:r>
          </a:p>
          <a:p>
            <a:pPr eaLnBrk="1" hangingPunct="1">
              <a:lnSpc>
                <a:spcPct val="90000"/>
              </a:lnSpc>
              <a:defRPr/>
            </a:pPr>
            <a:r>
              <a:rPr lang="en-US" sz="2500" b="1" dirty="0">
                <a:solidFill>
                  <a:srgbClr val="000000"/>
                </a:solidFill>
                <a:ea typeface="+mn-ea"/>
                <a:cs typeface="+mn-cs"/>
              </a:rPr>
              <a:t>Dislike of inefficiency and tardiness</a:t>
            </a:r>
          </a:p>
          <a:p>
            <a:pPr eaLnBrk="1" hangingPunct="1">
              <a:lnSpc>
                <a:spcPct val="90000"/>
              </a:lnSpc>
              <a:defRPr/>
            </a:pPr>
            <a:r>
              <a:rPr lang="en-US" sz="2500" b="1" dirty="0">
                <a:solidFill>
                  <a:srgbClr val="000000"/>
                </a:solidFill>
                <a:ea typeface="+mn-ea"/>
                <a:cs typeface="+mn-cs"/>
              </a:rPr>
              <a:t>Assertive, but not aggressive</a:t>
            </a:r>
          </a:p>
          <a:p>
            <a:pPr eaLnBrk="1" hangingPunct="1">
              <a:lnSpc>
                <a:spcPct val="90000"/>
              </a:lnSpc>
              <a:defRPr/>
            </a:pPr>
            <a:r>
              <a:rPr lang="en-US" sz="2500" b="1" dirty="0">
                <a:solidFill>
                  <a:srgbClr val="000000"/>
                </a:solidFill>
                <a:ea typeface="+mn-ea"/>
                <a:cs typeface="+mn-cs"/>
              </a:rPr>
              <a:t>Organizations are centralized but still favor consensus decision making</a:t>
            </a:r>
          </a:p>
        </p:txBody>
      </p:sp>
      <p:pic>
        <p:nvPicPr>
          <p:cNvPr id="38921" name="Picture 5">
            <a:extLst>
              <a:ext uri="{FF2B5EF4-FFF2-40B4-BE49-F238E27FC236}">
                <a16:creationId xmlns:a16="http://schemas.microsoft.com/office/drawing/2014/main" id="{EE924298-20E2-4907-BB2B-AD5A630B99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700" y="44958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6909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A508D-846F-4113-8766-9C88A389F058}"/>
              </a:ext>
            </a:extLst>
          </p:cNvPr>
          <p:cNvSpPr>
            <a:spLocks noGrp="1"/>
          </p:cNvSpPr>
          <p:nvPr>
            <p:ph type="title"/>
          </p:nvPr>
        </p:nvSpPr>
        <p:spPr>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a:t>
            </a:r>
          </a:p>
        </p:txBody>
      </p:sp>
      <p:sp>
        <p:nvSpPr>
          <p:cNvPr id="12" name="Text Placeholder 11">
            <a:extLst>
              <a:ext uri="{FF2B5EF4-FFF2-40B4-BE49-F238E27FC236}">
                <a16:creationId xmlns:a16="http://schemas.microsoft.com/office/drawing/2014/main" id="{0AB41C19-3C9E-412D-B415-9EEA52DAD71C}"/>
              </a:ext>
            </a:extLst>
          </p:cNvPr>
          <p:cNvSpPr>
            <a:spLocks noGrp="1"/>
          </p:cNvSpPr>
          <p:nvPr>
            <p:ph type="body" sz="half" idx="3"/>
          </p:nvPr>
        </p:nvSpPr>
        <p:spPr>
          <a:xfrm>
            <a:off x="2895600" y="1447800"/>
            <a:ext cx="3733800" cy="762000"/>
          </a:xfrm>
          <a:solidFill>
            <a:schemeClr val="accent1"/>
          </a:solidFill>
          <a:ln w="9525" cap="flat">
            <a:solidFill>
              <a:srgbClr val="D34412"/>
            </a:solidFill>
          </a:ln>
          <a:effectLst>
            <a:outerShdw blurRad="40000" dist="23000" dir="5400000" rotWithShape="0">
              <a:srgbClr val="000000">
                <a:alpha val="34998"/>
              </a:srgbClr>
            </a:outerShdw>
          </a:effectLst>
        </p:spPr>
        <p:txBody>
          <a:bodyPr anchor="ctr"/>
          <a:lstStyle/>
          <a:p>
            <a:pPr algn="ctr" eaLnBrk="1" fontAlgn="auto" hangingPunct="1">
              <a:spcBef>
                <a:spcPts val="580"/>
              </a:spcBef>
              <a:spcAft>
                <a:spcPts val="0"/>
              </a:spcAft>
              <a:buFont typeface="Wingdings 2"/>
              <a:buNone/>
              <a:defRPr/>
            </a:pPr>
            <a:r>
              <a:rPr lang="en-US" dirty="0">
                <a:solidFill>
                  <a:srgbClr val="FFFF00"/>
                </a:solidFill>
              </a:rPr>
              <a:t>Latin America</a:t>
            </a:r>
          </a:p>
        </p:txBody>
      </p:sp>
      <p:sp>
        <p:nvSpPr>
          <p:cNvPr id="39940" name="Footer Placeholder 8">
            <a:extLst>
              <a:ext uri="{FF2B5EF4-FFF2-40B4-BE49-F238E27FC236}">
                <a16:creationId xmlns:a16="http://schemas.microsoft.com/office/drawing/2014/main" id="{F1AA92FA-0463-424C-B8CF-F7DF185B35A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39941" name="Slide Number Placeholder 5">
            <a:extLst>
              <a:ext uri="{FF2B5EF4-FFF2-40B4-BE49-F238E27FC236}">
                <a16:creationId xmlns:a16="http://schemas.microsoft.com/office/drawing/2014/main" id="{EDD40EA4-FC1B-417B-A335-BDF35593F3D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5366AA59-A694-48AD-8B01-03D732CD35D4}" type="slidenum">
              <a:rPr lang="en-US" altLang="en-US" sz="1400">
                <a:solidFill>
                  <a:srgbClr val="FFFFFF"/>
                </a:solidFill>
                <a:latin typeface="Franklin Gothic Book" panose="020B0503020102020204" pitchFamily="34" charset="0"/>
              </a:rPr>
              <a:pPr/>
              <a:t>34</a:t>
            </a:fld>
            <a:endParaRPr lang="en-US" altLang="en-US" sz="1400">
              <a:solidFill>
                <a:srgbClr val="FFFFFF"/>
              </a:solidFill>
              <a:latin typeface="Franklin Gothic Book" panose="020B0503020102020204" pitchFamily="34" charset="0"/>
            </a:endParaRPr>
          </a:p>
        </p:txBody>
      </p:sp>
      <p:sp>
        <p:nvSpPr>
          <p:cNvPr id="13" name="Content Placeholder 12">
            <a:extLst>
              <a:ext uri="{FF2B5EF4-FFF2-40B4-BE49-F238E27FC236}">
                <a16:creationId xmlns:a16="http://schemas.microsoft.com/office/drawing/2014/main" id="{61E5B4D2-CC49-4E5C-91E1-9F00E3977725}"/>
              </a:ext>
            </a:extLst>
          </p:cNvPr>
          <p:cNvSpPr>
            <a:spLocks noGrp="1"/>
          </p:cNvSpPr>
          <p:nvPr>
            <p:ph sz="half" idx="4"/>
          </p:nvPr>
        </p:nvSpPr>
        <p:spPr>
          <a:xfrm>
            <a:off x="2895600" y="22098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80000"/>
              </a:lnSpc>
              <a:defRPr/>
            </a:pPr>
            <a:r>
              <a:rPr lang="en-US" altLang="en-US" sz="2400" b="1">
                <a:solidFill>
                  <a:srgbClr val="000000"/>
                </a:solidFill>
              </a:rPr>
              <a:t>Not homogenous, but common similarities</a:t>
            </a:r>
          </a:p>
          <a:p>
            <a:pPr eaLnBrk="1" hangingPunct="1">
              <a:lnSpc>
                <a:spcPct val="80000"/>
              </a:lnSpc>
              <a:defRPr/>
            </a:pPr>
            <a:r>
              <a:rPr lang="ja-JP" altLang="en-US" sz="2400" b="1">
                <a:solidFill>
                  <a:srgbClr val="000000"/>
                </a:solidFill>
              </a:rPr>
              <a:t>“</a:t>
            </a:r>
            <a:r>
              <a:rPr lang="en-US" altLang="ja-JP" sz="2400" b="1">
                <a:solidFill>
                  <a:srgbClr val="000000"/>
                </a:solidFill>
              </a:rPr>
              <a:t>Being-oriented</a:t>
            </a:r>
            <a:r>
              <a:rPr lang="ja-JP" altLang="en-US" sz="2400" b="1">
                <a:solidFill>
                  <a:srgbClr val="000000"/>
                </a:solidFill>
              </a:rPr>
              <a:t>”</a:t>
            </a:r>
            <a:r>
              <a:rPr lang="en-US" altLang="ja-JP" sz="2400" b="1">
                <a:solidFill>
                  <a:srgbClr val="000000"/>
                </a:solidFill>
              </a:rPr>
              <a:t> compared with </a:t>
            </a:r>
            <a:r>
              <a:rPr lang="ja-JP" altLang="en-US" sz="2400" b="1">
                <a:solidFill>
                  <a:srgbClr val="000000"/>
                </a:solidFill>
              </a:rPr>
              <a:t>“</a:t>
            </a:r>
            <a:r>
              <a:rPr lang="en-US" altLang="ja-JP" sz="2400" b="1">
                <a:solidFill>
                  <a:srgbClr val="000000"/>
                </a:solidFill>
              </a:rPr>
              <a:t>doing-oriented</a:t>
            </a:r>
            <a:r>
              <a:rPr lang="ja-JP" altLang="en-US" sz="2400" b="1">
                <a:solidFill>
                  <a:srgbClr val="000000"/>
                </a:solidFill>
              </a:rPr>
              <a:t>”</a:t>
            </a:r>
            <a:endParaRPr lang="en-US" altLang="ja-JP" sz="2400" b="1">
              <a:solidFill>
                <a:srgbClr val="000000"/>
              </a:solidFill>
            </a:endParaRPr>
          </a:p>
          <a:p>
            <a:pPr eaLnBrk="1" hangingPunct="1">
              <a:lnSpc>
                <a:spcPct val="80000"/>
              </a:lnSpc>
              <a:defRPr/>
            </a:pPr>
            <a:r>
              <a:rPr lang="en-US" altLang="en-US" sz="2400" b="1">
                <a:solidFill>
                  <a:srgbClr val="000000"/>
                </a:solidFill>
              </a:rPr>
              <a:t>Work and private lives are more closely integrated</a:t>
            </a:r>
          </a:p>
          <a:p>
            <a:pPr eaLnBrk="1" hangingPunct="1">
              <a:lnSpc>
                <a:spcPct val="80000"/>
              </a:lnSpc>
              <a:defRPr/>
            </a:pPr>
            <a:r>
              <a:rPr lang="en-US" altLang="en-US" sz="2400" b="1">
                <a:solidFill>
                  <a:srgbClr val="000000"/>
                </a:solidFill>
              </a:rPr>
              <a:t>Very important to maintain harmony and save face</a:t>
            </a:r>
          </a:p>
        </p:txBody>
      </p:sp>
      <p:pic>
        <p:nvPicPr>
          <p:cNvPr id="39943" name="Picture 5">
            <a:extLst>
              <a:ext uri="{FF2B5EF4-FFF2-40B4-BE49-F238E27FC236}">
                <a16:creationId xmlns:a16="http://schemas.microsoft.com/office/drawing/2014/main" id="{97214317-164A-45B5-9287-6195ED9D90D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130675"/>
            <a:ext cx="1616075"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41B40074-43C5-4634-A32E-C8BF6C91F89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41987" name="Slide Number Placeholder 2">
            <a:extLst>
              <a:ext uri="{FF2B5EF4-FFF2-40B4-BE49-F238E27FC236}">
                <a16:creationId xmlns:a16="http://schemas.microsoft.com/office/drawing/2014/main" id="{FDF6DF25-D605-4F28-95FC-033349C1A07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EA4BD672-BF8B-4883-BE95-10B5CA1D4F66}" type="slidenum">
              <a:rPr lang="en-US" altLang="en-US" sz="1400">
                <a:solidFill>
                  <a:srgbClr val="FFFFFF"/>
                </a:solidFill>
                <a:latin typeface="Franklin Gothic Book" panose="020B0503020102020204" pitchFamily="34" charset="0"/>
              </a:rPr>
              <a:pPr/>
              <a:t>35</a:t>
            </a:fld>
            <a:endParaRPr lang="en-US" altLang="en-US" sz="1400">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105DEFB-200E-406F-9852-71AF9CF7E762}"/>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Doing Business in Brazil</a:t>
            </a:r>
          </a:p>
        </p:txBody>
      </p:sp>
      <p:sp>
        <p:nvSpPr>
          <p:cNvPr id="6" name="Content Placeholder 2">
            <a:extLst>
              <a:ext uri="{FF2B5EF4-FFF2-40B4-BE49-F238E27FC236}">
                <a16:creationId xmlns:a16="http://schemas.microsoft.com/office/drawing/2014/main" id="{3EC09236-B6A2-4E48-93DB-C919759F5AAB}"/>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defRPr/>
            </a:pPr>
            <a:r>
              <a:rPr lang="en-US" sz="2400" b="1" dirty="0">
                <a:solidFill>
                  <a:srgbClr val="000000"/>
                </a:solidFill>
              </a:rPr>
              <a:t>Almost everyone has a combination of European, African, and indigenous ancestry</a:t>
            </a:r>
          </a:p>
          <a:p>
            <a:pPr eaLnBrk="1" hangingPunct="1">
              <a:defRPr/>
            </a:pPr>
            <a:r>
              <a:rPr lang="en-US" sz="2400" b="1" dirty="0">
                <a:solidFill>
                  <a:srgbClr val="000000"/>
                </a:solidFill>
              </a:rPr>
              <a:t>Individual relationships are important</a:t>
            </a:r>
          </a:p>
          <a:p>
            <a:pPr eaLnBrk="1" hangingPunct="1">
              <a:defRPr/>
            </a:pPr>
            <a:r>
              <a:rPr lang="en-US" sz="2400" b="1" dirty="0">
                <a:solidFill>
                  <a:srgbClr val="000000"/>
                </a:solidFill>
              </a:rPr>
              <a:t>Brazilians take time when negotiating</a:t>
            </a:r>
          </a:p>
          <a:p>
            <a:pPr eaLnBrk="1" hangingPunct="1">
              <a:defRPr/>
            </a:pPr>
            <a:r>
              <a:rPr lang="en-US" sz="2400" b="1" dirty="0">
                <a:solidFill>
                  <a:srgbClr val="000000"/>
                </a:solidFill>
              </a:rPr>
              <a:t>Brazilian business is hierarchical, and meetings are required</a:t>
            </a:r>
          </a:p>
          <a:p>
            <a:pPr eaLnBrk="1" hangingPunct="1">
              <a:defRPr/>
            </a:pPr>
            <a:r>
              <a:rPr lang="en-US" sz="2400" b="1" dirty="0">
                <a:solidFill>
                  <a:srgbClr val="000000"/>
                </a:solidFill>
              </a:rPr>
              <a:t>Avoid confrontations</a:t>
            </a:r>
          </a:p>
          <a:p>
            <a:pPr eaLnBrk="1" hangingPunct="1">
              <a:defRPr/>
            </a:pPr>
            <a:r>
              <a:rPr lang="en-US" sz="2400" b="1" dirty="0">
                <a:solidFill>
                  <a:srgbClr val="000000"/>
                </a:solidFill>
              </a:rPr>
              <a:t>Dress well and conservatively</a:t>
            </a:r>
          </a:p>
          <a:p>
            <a:pPr eaLnBrk="1" hangingPunct="1">
              <a:defRPr/>
            </a:pPr>
            <a:r>
              <a:rPr lang="en-US" sz="2400" b="1" dirty="0">
                <a:solidFill>
                  <a:srgbClr val="000000"/>
                </a:solidFill>
              </a:rPr>
              <a:t>Business cards are exchanged</a:t>
            </a:r>
          </a:p>
          <a:p>
            <a:pPr lvl="1" eaLnBrk="1" hangingPunct="1">
              <a:defRPr/>
            </a:pPr>
            <a:r>
              <a:rPr lang="en-US" sz="2000" b="1" i="1" dirty="0">
                <a:solidFill>
                  <a:srgbClr val="000000"/>
                </a:solidFill>
              </a:rPr>
              <a:t>Having your business card printed in Portuguese on the opposite side is a good idea.</a:t>
            </a:r>
          </a:p>
        </p:txBody>
      </p:sp>
      <p:pic>
        <p:nvPicPr>
          <p:cNvPr id="41990" name="Picture 5">
            <a:extLst>
              <a:ext uri="{FF2B5EF4-FFF2-40B4-BE49-F238E27FC236}">
                <a16:creationId xmlns:a16="http://schemas.microsoft.com/office/drawing/2014/main" id="{72BD7A95-682C-4375-AF4E-C6BD7030F5C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4462" y="3863181"/>
            <a:ext cx="1539875"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Rectangle 2">
            <a:extLst>
              <a:ext uri="{FF2B5EF4-FFF2-40B4-BE49-F238E27FC236}">
                <a16:creationId xmlns:a16="http://schemas.microsoft.com/office/drawing/2014/main" id="{03DBB708-85E4-4E9F-8182-0300E1596CF2}"/>
              </a:ext>
            </a:extLst>
          </p:cNvPr>
          <p:cNvSpPr>
            <a:spLocks noGrp="1" noChangeArrowheads="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lstStyle/>
          <a:p>
            <a:pPr algn="ctr" eaLnBrk="1" hangingPunct="1">
              <a:defRPr/>
            </a:pPr>
            <a:r>
              <a:rPr lang="en-US" altLang="en-US" sz="3200" b="1">
                <a:solidFill>
                  <a:srgbClr val="996600"/>
                </a:solidFill>
                <a:latin typeface="Perpetua" pitchFamily="18" charset="0"/>
              </a:rPr>
              <a:t>Developing Management Styles and Ways of Doing Business: Saudi Arabia</a:t>
            </a:r>
            <a:endParaRPr lang="en-US" altLang="en-US" sz="3800">
              <a:solidFill>
                <a:srgbClr val="000000"/>
              </a:solidFill>
              <a:latin typeface="Perpetua" pitchFamily="18" charset="0"/>
            </a:endParaRPr>
          </a:p>
        </p:txBody>
      </p:sp>
      <p:sp>
        <p:nvSpPr>
          <p:cNvPr id="43011" name="Slide Number Placeholder 4">
            <a:extLst>
              <a:ext uri="{FF2B5EF4-FFF2-40B4-BE49-F238E27FC236}">
                <a16:creationId xmlns:a16="http://schemas.microsoft.com/office/drawing/2014/main" id="{45F756E2-6D08-490E-8F14-32F1BE2C969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nchor="b"/>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l"/>
            <a:r>
              <a:rPr lang="en-US" altLang="en-US" sz="1400">
                <a:solidFill>
                  <a:srgbClr val="FFFFFF"/>
                </a:solidFill>
                <a:latin typeface="Franklin Gothic Book" panose="020B0503020102020204" pitchFamily="34" charset="0"/>
              </a:rPr>
              <a:t>3-</a:t>
            </a:r>
            <a:fld id="{5E57739C-8B91-4B9A-8781-97BDAC66B392}" type="slidenum">
              <a:rPr lang="en-US" altLang="en-US" sz="1400">
                <a:solidFill>
                  <a:srgbClr val="FFFFFF"/>
                </a:solidFill>
                <a:latin typeface="Franklin Gothic Book" panose="020B0503020102020204" pitchFamily="34" charset="0"/>
              </a:rPr>
              <a:pPr algn="l"/>
              <a:t>36</a:t>
            </a:fld>
            <a:endParaRPr lang="en-US" altLang="en-US" sz="1400">
              <a:solidFill>
                <a:srgbClr val="FFFFFF"/>
              </a:solidFill>
              <a:latin typeface="Franklin Gothic Book" panose="020B0503020102020204" pitchFamily="34" charset="0"/>
            </a:endParaRPr>
          </a:p>
        </p:txBody>
      </p:sp>
      <p:sp>
        <p:nvSpPr>
          <p:cNvPr id="43012" name="Text Box 4">
            <a:extLst>
              <a:ext uri="{FF2B5EF4-FFF2-40B4-BE49-F238E27FC236}">
                <a16:creationId xmlns:a16="http://schemas.microsoft.com/office/drawing/2014/main" id="{C385F0C4-9557-410A-BC17-1A602AEA26DD}"/>
              </a:ext>
            </a:extLst>
          </p:cNvPr>
          <p:cNvSpPr txBox="1">
            <a:spLocks noChangeArrowheads="1"/>
          </p:cNvSpPr>
          <p:nvPr/>
        </p:nvSpPr>
        <p:spPr bwMode="auto">
          <a:xfrm>
            <a:off x="1331913" y="1981200"/>
            <a:ext cx="14049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Tribalism</a:t>
            </a:r>
          </a:p>
        </p:txBody>
      </p:sp>
      <p:sp>
        <p:nvSpPr>
          <p:cNvPr id="43013" name="Text Box 5">
            <a:extLst>
              <a:ext uri="{FF2B5EF4-FFF2-40B4-BE49-F238E27FC236}">
                <a16:creationId xmlns:a16="http://schemas.microsoft.com/office/drawing/2014/main" id="{7733D621-7B8D-46EA-877C-5BDF35ADFEBC}"/>
              </a:ext>
            </a:extLst>
          </p:cNvPr>
          <p:cNvSpPr txBox="1">
            <a:spLocks noChangeArrowheads="1"/>
          </p:cNvSpPr>
          <p:nvPr/>
        </p:nvSpPr>
        <p:spPr bwMode="auto">
          <a:xfrm>
            <a:off x="5029200" y="1809750"/>
            <a:ext cx="35052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Paternalism, </a:t>
            </a:r>
          </a:p>
          <a:p>
            <a:pPr algn="ctr" eaLnBrk="1" hangingPunct="1"/>
            <a:r>
              <a:rPr lang="en-US" altLang="en-US" b="1">
                <a:latin typeface="Perpetua" panose="02020502060401020303" pitchFamily="18" charset="0"/>
              </a:rPr>
              <a:t>nepotism</a:t>
            </a:r>
          </a:p>
        </p:txBody>
      </p:sp>
      <p:sp>
        <p:nvSpPr>
          <p:cNvPr id="43014" name="Text Box 6">
            <a:extLst>
              <a:ext uri="{FF2B5EF4-FFF2-40B4-BE49-F238E27FC236}">
                <a16:creationId xmlns:a16="http://schemas.microsoft.com/office/drawing/2014/main" id="{3FDD1EA6-E4E1-469F-9E25-BA21747BF450}"/>
              </a:ext>
            </a:extLst>
          </p:cNvPr>
          <p:cNvSpPr txBox="1">
            <a:spLocks noChangeArrowheads="1"/>
          </p:cNvSpPr>
          <p:nvPr/>
        </p:nvSpPr>
        <p:spPr bwMode="auto">
          <a:xfrm>
            <a:off x="685800" y="3276600"/>
            <a:ext cx="2590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Close </a:t>
            </a:r>
          </a:p>
          <a:p>
            <a:pPr algn="ctr" eaLnBrk="1" hangingPunct="1"/>
            <a:r>
              <a:rPr lang="en-US" altLang="en-US" b="1">
                <a:latin typeface="Perpetua" panose="02020502060401020303" pitchFamily="18" charset="0"/>
              </a:rPr>
              <a:t>friendships</a:t>
            </a:r>
          </a:p>
        </p:txBody>
      </p:sp>
      <p:sp>
        <p:nvSpPr>
          <p:cNvPr id="43015" name="Text Box 7">
            <a:extLst>
              <a:ext uri="{FF2B5EF4-FFF2-40B4-BE49-F238E27FC236}">
                <a16:creationId xmlns:a16="http://schemas.microsoft.com/office/drawing/2014/main" id="{1945ADB5-C5E9-48E3-8904-33CD0C49C9BB}"/>
              </a:ext>
            </a:extLst>
          </p:cNvPr>
          <p:cNvSpPr txBox="1">
            <a:spLocks noChangeArrowheads="1"/>
          </p:cNvSpPr>
          <p:nvPr/>
        </p:nvSpPr>
        <p:spPr bwMode="auto">
          <a:xfrm>
            <a:off x="5181600" y="3200400"/>
            <a:ext cx="35052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Person-orientation,</a:t>
            </a:r>
          </a:p>
          <a:p>
            <a:pPr algn="ctr" eaLnBrk="1" hangingPunct="1"/>
            <a:r>
              <a:rPr lang="en-US" altLang="en-US" b="1">
                <a:latin typeface="Perpetua" panose="02020502060401020303" pitchFamily="18" charset="0"/>
              </a:rPr>
              <a:t>Theory Y management (treat workers with freedom and respect)</a:t>
            </a:r>
          </a:p>
        </p:txBody>
      </p:sp>
      <p:sp>
        <p:nvSpPr>
          <p:cNvPr id="43016" name="Text Box 8">
            <a:extLst>
              <a:ext uri="{FF2B5EF4-FFF2-40B4-BE49-F238E27FC236}">
                <a16:creationId xmlns:a16="http://schemas.microsoft.com/office/drawing/2014/main" id="{7F947220-A01B-4EA3-AA6E-688314086D71}"/>
              </a:ext>
            </a:extLst>
          </p:cNvPr>
          <p:cNvSpPr txBox="1">
            <a:spLocks noChangeArrowheads="1"/>
          </p:cNvSpPr>
          <p:nvPr/>
        </p:nvSpPr>
        <p:spPr bwMode="auto">
          <a:xfrm>
            <a:off x="457200" y="4800600"/>
            <a:ext cx="25908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Honor, </a:t>
            </a:r>
          </a:p>
          <a:p>
            <a:pPr algn="ctr" eaLnBrk="1" hangingPunct="1"/>
            <a:r>
              <a:rPr lang="en-US" altLang="en-US" b="1">
                <a:latin typeface="Perpetua" panose="02020502060401020303" pitchFamily="18" charset="0"/>
              </a:rPr>
              <a:t>shame</a:t>
            </a:r>
          </a:p>
        </p:txBody>
      </p:sp>
      <p:sp>
        <p:nvSpPr>
          <p:cNvPr id="43017" name="Text Box 9">
            <a:extLst>
              <a:ext uri="{FF2B5EF4-FFF2-40B4-BE49-F238E27FC236}">
                <a16:creationId xmlns:a16="http://schemas.microsoft.com/office/drawing/2014/main" id="{8743105E-203F-460B-B45F-7DF52AB83C03}"/>
              </a:ext>
            </a:extLst>
          </p:cNvPr>
          <p:cNvSpPr txBox="1">
            <a:spLocks noChangeArrowheads="1"/>
          </p:cNvSpPr>
          <p:nvPr/>
        </p:nvSpPr>
        <p:spPr bwMode="auto">
          <a:xfrm>
            <a:off x="4970463" y="4724400"/>
            <a:ext cx="4191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US" altLang="en-US" b="1">
                <a:latin typeface="Perpetua" panose="02020502060401020303" pitchFamily="18" charset="0"/>
              </a:rPr>
              <a:t>Conflict avoidance,</a:t>
            </a:r>
          </a:p>
          <a:p>
            <a:pPr algn="ctr" eaLnBrk="1" hangingPunct="1"/>
            <a:r>
              <a:rPr lang="en-US" altLang="en-US" b="1">
                <a:latin typeface="Perpetua" panose="02020502060401020303" pitchFamily="18" charset="0"/>
              </a:rPr>
              <a:t>positive reinforcement</a:t>
            </a:r>
          </a:p>
        </p:txBody>
      </p:sp>
      <p:sp>
        <p:nvSpPr>
          <p:cNvPr id="191498" name="AutoShape 10">
            <a:extLst>
              <a:ext uri="{FF2B5EF4-FFF2-40B4-BE49-F238E27FC236}">
                <a16:creationId xmlns:a16="http://schemas.microsoft.com/office/drawing/2014/main" id="{59DE0C7A-6FF4-4241-AAB6-3998D1466886}"/>
              </a:ext>
            </a:extLst>
          </p:cNvPr>
          <p:cNvSpPr>
            <a:spLocks noChangeArrowheads="1"/>
          </p:cNvSpPr>
          <p:nvPr/>
        </p:nvSpPr>
        <p:spPr bwMode="auto">
          <a:xfrm>
            <a:off x="3124200" y="2057400"/>
            <a:ext cx="2286000" cy="457200"/>
          </a:xfrm>
          <a:custGeom>
            <a:avLst/>
            <a:gdLst>
              <a:gd name="T0" fmla="*/ 181451250 w 21600"/>
              <a:gd name="T1" fmla="*/ 0 h 21600"/>
              <a:gd name="T2" fmla="*/ 0 w 21600"/>
              <a:gd name="T3" fmla="*/ 4838700 h 21600"/>
              <a:gd name="T4" fmla="*/ 181451250 w 21600"/>
              <a:gd name="T5" fmla="*/ 9677400 h 21600"/>
              <a:gd name="T6" fmla="*/ 241935000 w 21600"/>
              <a:gd name="T7" fmla="*/ 48387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cap="flat" cmpd="sng">
            <a:solidFill>
              <a:srgbClr val="D34412"/>
            </a:solidFill>
            <a:prstDash val="solid"/>
            <a:round/>
            <a:headEnd/>
            <a:tailEnd/>
          </a:ln>
          <a:effectLst>
            <a:outerShdw blurRad="40000" dist="23000" dir="5400000" rotWithShape="0">
              <a:srgbClr val="000000">
                <a:alpha val="34998"/>
              </a:srgbClr>
            </a:outerShdw>
          </a:effectLst>
        </p:spPr>
        <p:txBody>
          <a:bodyPr wrap="none" anchor="ctr"/>
          <a:lstStyle/>
          <a:p>
            <a:pPr eaLnBrk="1" hangingPunct="1">
              <a:defRPr/>
            </a:pPr>
            <a:endParaRPr lang="en-US"/>
          </a:p>
        </p:txBody>
      </p:sp>
      <p:sp>
        <p:nvSpPr>
          <p:cNvPr id="191499" name="AutoShape 11">
            <a:extLst>
              <a:ext uri="{FF2B5EF4-FFF2-40B4-BE49-F238E27FC236}">
                <a16:creationId xmlns:a16="http://schemas.microsoft.com/office/drawing/2014/main" id="{22C54C39-461C-47CE-A404-0913496DB13B}"/>
              </a:ext>
            </a:extLst>
          </p:cNvPr>
          <p:cNvSpPr>
            <a:spLocks noChangeArrowheads="1"/>
          </p:cNvSpPr>
          <p:nvPr/>
        </p:nvSpPr>
        <p:spPr bwMode="auto">
          <a:xfrm>
            <a:off x="3124200" y="3581400"/>
            <a:ext cx="2286000" cy="457200"/>
          </a:xfrm>
          <a:custGeom>
            <a:avLst/>
            <a:gdLst>
              <a:gd name="T0" fmla="*/ 181451250 w 21600"/>
              <a:gd name="T1" fmla="*/ 0 h 21600"/>
              <a:gd name="T2" fmla="*/ 0 w 21600"/>
              <a:gd name="T3" fmla="*/ 4838700 h 21600"/>
              <a:gd name="T4" fmla="*/ 181451250 w 21600"/>
              <a:gd name="T5" fmla="*/ 9677400 h 21600"/>
              <a:gd name="T6" fmla="*/ 241935000 w 21600"/>
              <a:gd name="T7" fmla="*/ 48387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cap="flat" cmpd="sng">
            <a:solidFill>
              <a:srgbClr val="D34412"/>
            </a:solidFill>
            <a:prstDash val="solid"/>
            <a:round/>
            <a:headEnd/>
            <a:tailEnd/>
          </a:ln>
          <a:effectLst>
            <a:outerShdw blurRad="40000" dist="23000" dir="5400000" rotWithShape="0">
              <a:srgbClr val="000000">
                <a:alpha val="34998"/>
              </a:srgbClr>
            </a:outerShdw>
          </a:effectLst>
        </p:spPr>
        <p:txBody>
          <a:bodyPr wrap="none" anchor="ctr"/>
          <a:lstStyle/>
          <a:p>
            <a:pPr eaLnBrk="1" hangingPunct="1">
              <a:defRPr/>
            </a:pPr>
            <a:endParaRPr lang="en-US"/>
          </a:p>
        </p:txBody>
      </p:sp>
      <p:sp>
        <p:nvSpPr>
          <p:cNvPr id="191500" name="AutoShape 12">
            <a:extLst>
              <a:ext uri="{FF2B5EF4-FFF2-40B4-BE49-F238E27FC236}">
                <a16:creationId xmlns:a16="http://schemas.microsoft.com/office/drawing/2014/main" id="{5034EF7A-8C3D-49AF-BB52-B91A52ABE57C}"/>
              </a:ext>
            </a:extLst>
          </p:cNvPr>
          <p:cNvSpPr>
            <a:spLocks noChangeArrowheads="1"/>
          </p:cNvSpPr>
          <p:nvPr/>
        </p:nvSpPr>
        <p:spPr bwMode="auto">
          <a:xfrm>
            <a:off x="3124200" y="4953000"/>
            <a:ext cx="2286000" cy="457200"/>
          </a:xfrm>
          <a:custGeom>
            <a:avLst/>
            <a:gdLst>
              <a:gd name="T0" fmla="*/ 181451250 w 21600"/>
              <a:gd name="T1" fmla="*/ 0 h 21600"/>
              <a:gd name="T2" fmla="*/ 0 w 21600"/>
              <a:gd name="T3" fmla="*/ 4838700 h 21600"/>
              <a:gd name="T4" fmla="*/ 181451250 w 21600"/>
              <a:gd name="T5" fmla="*/ 9677400 h 21600"/>
              <a:gd name="T6" fmla="*/ 241935000 w 21600"/>
              <a:gd name="T7" fmla="*/ 48387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1"/>
          </a:solidFill>
          <a:ln w="9525" cap="flat" cmpd="sng">
            <a:solidFill>
              <a:srgbClr val="D34412"/>
            </a:solidFill>
            <a:prstDash val="solid"/>
            <a:round/>
            <a:headEnd/>
            <a:tailEnd/>
          </a:ln>
          <a:effectLst>
            <a:outerShdw blurRad="40000" dist="23000" dir="5400000" rotWithShape="0">
              <a:srgbClr val="000000">
                <a:alpha val="34998"/>
              </a:srgbClr>
            </a:outerShdw>
          </a:effectLst>
        </p:spPr>
        <p:txBody>
          <a:bodyPr wrap="none" anchor="ctr"/>
          <a:lstStyle/>
          <a:p>
            <a:pPr eaLnBrk="1" hangingPunct="1">
              <a:defRPr/>
            </a:pPr>
            <a:endParaRPr lang="en-US"/>
          </a:p>
        </p:txBody>
      </p:sp>
      <p:sp>
        <p:nvSpPr>
          <p:cNvPr id="43021" name="Footer Placeholder 1">
            <a:extLst>
              <a:ext uri="{FF2B5EF4-FFF2-40B4-BE49-F238E27FC236}">
                <a16:creationId xmlns:a16="http://schemas.microsoft.com/office/drawing/2014/main" id="{A2224023-309C-4829-B6CB-7B026CA013D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8B0FF-6EFA-478F-A5FA-10CDD038636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800" b="1" dirty="0">
                <a:solidFill>
                  <a:srgbClr val="996600"/>
                </a:solidFill>
                <a:latin typeface="+mn-lt"/>
                <a:ea typeface="+mn-ea"/>
                <a:cs typeface="+mn-cs"/>
              </a:rPr>
              <a:t>Developing Management Styles and Ways of Doing Business: Chinese Family Business</a:t>
            </a:r>
          </a:p>
        </p:txBody>
      </p:sp>
      <p:sp>
        <p:nvSpPr>
          <p:cNvPr id="3" name="Content Placeholder 2">
            <a:extLst>
              <a:ext uri="{FF2B5EF4-FFF2-40B4-BE49-F238E27FC236}">
                <a16:creationId xmlns:a16="http://schemas.microsoft.com/office/drawing/2014/main" id="{1D672F08-3ADA-454C-9FEE-12E4421D7940}"/>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800" b="1">
                <a:solidFill>
                  <a:srgbClr val="000000"/>
                </a:solidFill>
              </a:rPr>
              <a:t>Small, family businesses predominate</a:t>
            </a:r>
          </a:p>
          <a:p>
            <a:pPr eaLnBrk="1" hangingPunct="1">
              <a:defRPr/>
            </a:pPr>
            <a:r>
              <a:rPr lang="ja-JP" altLang="en-US" sz="2800" b="1">
                <a:solidFill>
                  <a:srgbClr val="000000"/>
                </a:solidFill>
              </a:rPr>
              <a:t>“</a:t>
            </a:r>
            <a:r>
              <a:rPr lang="en-US" altLang="ja-JP" sz="2800" b="1">
                <a:solidFill>
                  <a:srgbClr val="000000"/>
                </a:solidFill>
              </a:rPr>
              <a:t>Guanxi</a:t>
            </a:r>
            <a:r>
              <a:rPr lang="ja-JP" altLang="en-US" sz="2800" b="1">
                <a:solidFill>
                  <a:srgbClr val="000000"/>
                </a:solidFill>
              </a:rPr>
              <a:t>”</a:t>
            </a:r>
            <a:r>
              <a:rPr lang="en-US" altLang="ja-JP" sz="2800" b="1">
                <a:solidFill>
                  <a:srgbClr val="000000"/>
                </a:solidFill>
              </a:rPr>
              <a:t> connections</a:t>
            </a:r>
          </a:p>
          <a:p>
            <a:pPr eaLnBrk="1" hangingPunct="1">
              <a:defRPr/>
            </a:pPr>
            <a:r>
              <a:rPr lang="en-US" altLang="en-US" sz="2800" b="1">
                <a:solidFill>
                  <a:srgbClr val="000000"/>
                </a:solidFill>
              </a:rPr>
              <a:t>People are put ahead of business – human centered management style</a:t>
            </a:r>
          </a:p>
          <a:p>
            <a:pPr eaLnBrk="1" hangingPunct="1">
              <a:defRPr/>
            </a:pPr>
            <a:r>
              <a:rPr lang="en-US" altLang="en-US" sz="2800" b="1">
                <a:solidFill>
                  <a:srgbClr val="000000"/>
                </a:solidFill>
              </a:rPr>
              <a:t>Globalization has resulted in more competitive management styles: the new generation manager is more individualistic, more independent and takes more risks</a:t>
            </a:r>
          </a:p>
          <a:p>
            <a:pPr eaLnBrk="1" hangingPunct="1">
              <a:defRPr/>
            </a:pPr>
            <a:endParaRPr lang="en-US" altLang="en-US" sz="2800" b="1">
              <a:solidFill>
                <a:srgbClr val="000000"/>
              </a:solidFill>
            </a:endParaRPr>
          </a:p>
        </p:txBody>
      </p:sp>
      <p:sp>
        <p:nvSpPr>
          <p:cNvPr id="44036" name="Slide Number Placeholder 5">
            <a:extLst>
              <a:ext uri="{FF2B5EF4-FFF2-40B4-BE49-F238E27FC236}">
                <a16:creationId xmlns:a16="http://schemas.microsoft.com/office/drawing/2014/main" id="{F91A2B12-9A75-4DB1-B302-7E1B6B33AE9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B9499D8D-B576-435C-9EAF-ED35566BAA1F}" type="slidenum">
              <a:rPr lang="en-US" altLang="en-US" sz="1400">
                <a:solidFill>
                  <a:srgbClr val="FFFFFF"/>
                </a:solidFill>
                <a:latin typeface="Franklin Gothic Book" panose="020B0503020102020204" pitchFamily="34" charset="0"/>
              </a:rPr>
              <a:pPr/>
              <a:t>37</a:t>
            </a:fld>
            <a:endParaRPr lang="en-US" altLang="en-US" sz="1400">
              <a:solidFill>
                <a:srgbClr val="FFFFFF"/>
              </a:solidFill>
              <a:latin typeface="Franklin Gothic Book" panose="020B0503020102020204" pitchFamily="34" charset="0"/>
            </a:endParaRPr>
          </a:p>
        </p:txBody>
      </p:sp>
      <p:sp>
        <p:nvSpPr>
          <p:cNvPr id="44037" name="Footer Placeholder 8">
            <a:extLst>
              <a:ext uri="{FF2B5EF4-FFF2-40B4-BE49-F238E27FC236}">
                <a16:creationId xmlns:a16="http://schemas.microsoft.com/office/drawing/2014/main" id="{48F3B6BF-51C6-465B-8B63-4F54D0FEF2C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chemeClr val="tx2"/>
                </a:solidFill>
                <a:latin typeface="Perpetua" panose="02020502060401020303" pitchFamily="18" charset="0"/>
              </a:rPr>
              <a:t>Copyright ©2017 Pearson Education, Ltd. </a:t>
            </a:r>
          </a:p>
        </p:txBody>
      </p:sp>
      <p:pic>
        <p:nvPicPr>
          <p:cNvPr id="44038" name="Picture 5">
            <a:extLst>
              <a:ext uri="{FF2B5EF4-FFF2-40B4-BE49-F238E27FC236}">
                <a16:creationId xmlns:a16="http://schemas.microsoft.com/office/drawing/2014/main" id="{16FB376A-D91B-459C-99F1-7420F80B653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5" y="3573016"/>
            <a:ext cx="150812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Footer Placeholder 1">
            <a:extLst>
              <a:ext uri="{FF2B5EF4-FFF2-40B4-BE49-F238E27FC236}">
                <a16:creationId xmlns:a16="http://schemas.microsoft.com/office/drawing/2014/main" id="{B1EAECE0-F182-4453-B67E-8BA95804CC7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sz="1400">
              <a:solidFill>
                <a:schemeClr val="tx2"/>
              </a:solidFill>
              <a:latin typeface="Perpetua" panose="02020502060401020303" pitchFamily="18" charset="0"/>
            </a:endParaRPr>
          </a:p>
        </p:txBody>
      </p:sp>
      <p:sp>
        <p:nvSpPr>
          <p:cNvPr id="45059" name="Slide Number Placeholder 2">
            <a:extLst>
              <a:ext uri="{FF2B5EF4-FFF2-40B4-BE49-F238E27FC236}">
                <a16:creationId xmlns:a16="http://schemas.microsoft.com/office/drawing/2014/main" id="{34DAC64F-248B-4B7F-BC9A-26EEB64136F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US" altLang="en-US" sz="1400">
                <a:solidFill>
                  <a:srgbClr val="FFFFFF"/>
                </a:solidFill>
                <a:latin typeface="Franklin Gothic Book" panose="020B0503020102020204" pitchFamily="34" charset="0"/>
              </a:rPr>
              <a:t>3-</a:t>
            </a:r>
            <a:fld id="{622A603B-4349-45F6-8AE1-AE7631FA6A2B}" type="slidenum">
              <a:rPr lang="en-US" altLang="en-US" sz="1400">
                <a:solidFill>
                  <a:srgbClr val="FFFFFF"/>
                </a:solidFill>
                <a:latin typeface="Franklin Gothic Book" panose="020B0503020102020204" pitchFamily="34" charset="0"/>
              </a:rPr>
              <a:pPr/>
              <a:t>38</a:t>
            </a:fld>
            <a:endParaRPr lang="en-US" altLang="en-US" sz="1400">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5C6E8E1F-5E74-4BDC-8605-A81A32DD26D8}"/>
              </a:ext>
            </a:extLst>
          </p:cNvPr>
          <p:cNvSpPr txBox="1">
            <a:spLocks/>
          </p:cNvSpPr>
          <p:nvPr/>
        </p:nvSpPr>
        <p:spPr bwMode="auto">
          <a:xfrm>
            <a:off x="685800" y="0"/>
            <a:ext cx="7772400" cy="731837"/>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Summary of Key Points</a:t>
            </a:r>
          </a:p>
        </p:txBody>
      </p:sp>
      <p:sp>
        <p:nvSpPr>
          <p:cNvPr id="6" name="Content Placeholder 2">
            <a:extLst>
              <a:ext uri="{FF2B5EF4-FFF2-40B4-BE49-F238E27FC236}">
                <a16:creationId xmlns:a16="http://schemas.microsoft.com/office/drawing/2014/main" id="{7E7EC536-B417-44AA-B170-27C19A421CE9}"/>
              </a:ext>
            </a:extLst>
          </p:cNvPr>
          <p:cNvSpPr txBox="1">
            <a:spLocks/>
          </p:cNvSpPr>
          <p:nvPr/>
        </p:nvSpPr>
        <p:spPr bwMode="auto">
          <a:xfrm>
            <a:off x="107504" y="836712"/>
            <a:ext cx="8928992" cy="4708525"/>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273050" indent="-273050" eaLnBrk="1" hangingPunct="1">
              <a:spcBef>
                <a:spcPts val="575"/>
              </a:spcBef>
              <a:buClr>
                <a:schemeClr val="accent1"/>
              </a:buClr>
              <a:buSzPct val="85000"/>
              <a:buFont typeface="Wingdings 2" pitchFamily="18" charset="2"/>
              <a:buChar char=""/>
              <a:defRPr/>
            </a:pPr>
            <a:endParaRPr lang="en-US" altLang="en-US" b="1" dirty="0">
              <a:solidFill>
                <a:srgbClr val="000000"/>
              </a:solidFill>
              <a:latin typeface="Perpetua" pitchFamily="18" charset="0"/>
            </a:endParaRPr>
          </a:p>
          <a:p>
            <a:pPr marL="273050" indent="-273050" eaLnBrk="1" hangingPunct="1">
              <a:spcBef>
                <a:spcPts val="575"/>
              </a:spcBef>
              <a:buClr>
                <a:schemeClr val="accent1"/>
              </a:buClr>
              <a:buSzPct val="85000"/>
              <a:buFont typeface="Wingdings 2" pitchFamily="18" charset="2"/>
              <a:buChar char=""/>
              <a:defRPr/>
            </a:pPr>
            <a:r>
              <a:rPr lang="en-US" altLang="en-US" sz="2400" b="1" dirty="0">
                <a:solidFill>
                  <a:srgbClr val="000000"/>
                </a:solidFill>
                <a:latin typeface="Perpetua" pitchFamily="18" charset="0"/>
              </a:rPr>
              <a:t>Each society has its own unique culture</a:t>
            </a:r>
          </a:p>
          <a:p>
            <a:pPr eaLnBrk="1" hangingPunct="1">
              <a:spcBef>
                <a:spcPts val="575"/>
              </a:spcBef>
              <a:buClr>
                <a:schemeClr val="accent1"/>
              </a:buClr>
              <a:buSzPct val="85000"/>
              <a:defRPr/>
            </a:pPr>
            <a:endParaRPr lang="en-US" altLang="en-US" sz="2400" b="1" dirty="0">
              <a:solidFill>
                <a:srgbClr val="000000"/>
              </a:solidFill>
              <a:latin typeface="Perpetua" pitchFamily="18" charset="0"/>
            </a:endParaRPr>
          </a:p>
          <a:p>
            <a:pPr marL="273050" indent="-273050" eaLnBrk="1" hangingPunct="1">
              <a:spcBef>
                <a:spcPts val="575"/>
              </a:spcBef>
              <a:buClr>
                <a:schemeClr val="accent1"/>
              </a:buClr>
              <a:buSzPct val="85000"/>
              <a:buFont typeface="Wingdings 2" pitchFamily="18" charset="2"/>
              <a:buChar char=""/>
              <a:defRPr/>
            </a:pPr>
            <a:r>
              <a:rPr lang="en-US" altLang="en-US" sz="2400" b="1" dirty="0">
                <a:solidFill>
                  <a:srgbClr val="000000"/>
                </a:solidFill>
                <a:latin typeface="Perpetua" pitchFamily="18" charset="0"/>
              </a:rPr>
              <a:t>Managers must develop cultural sensitivity</a:t>
            </a:r>
          </a:p>
          <a:p>
            <a:pPr eaLnBrk="1" hangingPunct="1">
              <a:spcBef>
                <a:spcPts val="575"/>
              </a:spcBef>
              <a:buClr>
                <a:schemeClr val="accent1"/>
              </a:buClr>
              <a:buSzPct val="85000"/>
              <a:defRPr/>
            </a:pPr>
            <a:endParaRPr lang="en-US" altLang="en-US" sz="2400" b="1" dirty="0">
              <a:solidFill>
                <a:srgbClr val="000000"/>
              </a:solidFill>
              <a:latin typeface="Perpetua" pitchFamily="18" charset="0"/>
            </a:endParaRPr>
          </a:p>
          <a:p>
            <a:pPr marL="273050" indent="-273050" eaLnBrk="1" hangingPunct="1">
              <a:spcBef>
                <a:spcPts val="575"/>
              </a:spcBef>
              <a:buClr>
                <a:schemeClr val="accent1"/>
              </a:buClr>
              <a:buSzPct val="85000"/>
              <a:buFont typeface="Wingdings 2" pitchFamily="18" charset="2"/>
              <a:buChar char=""/>
              <a:defRPr/>
            </a:pPr>
            <a:r>
              <a:rPr lang="en-US" altLang="en-US" sz="2400" b="1" dirty="0">
                <a:solidFill>
                  <a:srgbClr val="000000"/>
                </a:solidFill>
                <a:latin typeface="Perpetua" pitchFamily="18" charset="0"/>
              </a:rPr>
              <a:t>Researchers such as Hofstede and </a:t>
            </a:r>
            <a:r>
              <a:rPr lang="en-US" altLang="en-US" sz="2400" b="1" dirty="0" err="1">
                <a:solidFill>
                  <a:srgbClr val="000000"/>
                </a:solidFill>
                <a:latin typeface="Perpetua" pitchFamily="18" charset="0"/>
              </a:rPr>
              <a:t>Trompenaar</a:t>
            </a:r>
            <a:r>
              <a:rPr lang="en-US" altLang="en-US" sz="2400" b="1" dirty="0">
                <a:solidFill>
                  <a:srgbClr val="000000"/>
                </a:solidFill>
                <a:latin typeface="Perpetua" pitchFamily="18" charset="0"/>
              </a:rPr>
              <a:t> have created studies which help describe cultural profiles; GLOBE study created a body of data on cultural dimensions</a:t>
            </a:r>
          </a:p>
          <a:p>
            <a:pPr marL="273050" indent="-273050" eaLnBrk="1" hangingPunct="1">
              <a:spcBef>
                <a:spcPts val="575"/>
              </a:spcBef>
              <a:buClr>
                <a:schemeClr val="accent1"/>
              </a:buClr>
              <a:buSzPct val="85000"/>
              <a:buFont typeface="Wingdings 2" pitchFamily="18" charset="2"/>
              <a:buChar char=""/>
              <a:defRPr/>
            </a:pPr>
            <a:endParaRPr lang="en-US" altLang="en-US" sz="2400" b="1" dirty="0">
              <a:solidFill>
                <a:srgbClr val="000000"/>
              </a:solidFill>
              <a:latin typeface="Perpetua" pitchFamily="18" charset="0"/>
            </a:endParaRPr>
          </a:p>
          <a:p>
            <a:pPr marL="273050" indent="-273050" eaLnBrk="1" hangingPunct="1">
              <a:spcBef>
                <a:spcPts val="575"/>
              </a:spcBef>
              <a:buClr>
                <a:schemeClr val="accent1"/>
              </a:buClr>
              <a:buSzPct val="85000"/>
              <a:buFont typeface="Wingdings 2" pitchFamily="18" charset="2"/>
              <a:buChar char=""/>
              <a:defRPr/>
            </a:pPr>
            <a:r>
              <a:rPr lang="en-US" altLang="en-US" sz="2400" b="1" dirty="0">
                <a:solidFill>
                  <a:srgbClr val="000000"/>
                </a:solidFill>
                <a:latin typeface="Perpetua" pitchFamily="18" charset="0"/>
              </a:rPr>
              <a:t>Managers can use research results and personal observations to develop cultural profiles of countries</a:t>
            </a:r>
          </a:p>
          <a:p>
            <a:pPr marL="273050" indent="-273050" eaLnBrk="1" hangingPunct="1">
              <a:spcBef>
                <a:spcPts val="575"/>
              </a:spcBef>
              <a:buClr>
                <a:schemeClr val="accent1"/>
              </a:buClr>
              <a:buSzPct val="85000"/>
              <a:buFont typeface="Wingdings 2" pitchFamily="18" charset="2"/>
              <a:buChar char=""/>
              <a:defRPr/>
            </a:pPr>
            <a:endParaRPr lang="en-US" altLang="en-US" b="1" dirty="0">
              <a:solidFill>
                <a:srgbClr val="000000"/>
              </a:solidFill>
              <a:latin typeface="Perpetua" pitchFamily="18"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3: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5</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5237</Words>
  <Application>Microsoft Office PowerPoint</Application>
  <PresentationFormat>On-screen Show (4:3)</PresentationFormat>
  <Paragraphs>520</Paragraphs>
  <Slides>39</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Franklin Gothic Book</vt:lpstr>
      <vt:lpstr>Myriad Pro</vt:lpstr>
      <vt:lpstr>Perpetua</vt:lpstr>
      <vt:lpstr>Wingdings</vt:lpstr>
      <vt:lpstr>Wingdings 2</vt:lpstr>
      <vt:lpstr>20140311PresentationUWTSDTemplate</vt:lpstr>
      <vt:lpstr>  Week three: The role of culture in international business communication </vt:lpstr>
      <vt:lpstr>PowerPoint Presentation</vt:lpstr>
      <vt:lpstr>Recap from Lecture 2</vt:lpstr>
      <vt:lpstr>Learning Outcomes</vt:lpstr>
      <vt:lpstr>Learning Outcomes</vt:lpstr>
      <vt:lpstr>What is Culture</vt:lpstr>
      <vt:lpstr>What is Culture</vt:lpstr>
      <vt:lpstr>Importance of Culture in Management</vt:lpstr>
      <vt:lpstr>Importance of Culture in Management</vt:lpstr>
      <vt:lpstr>Cultural Variables to Consider in Management</vt:lpstr>
      <vt:lpstr>Culture and its Effects on Organizations</vt:lpstr>
      <vt:lpstr>Case Study</vt:lpstr>
      <vt:lpstr>The Effect of Societal Culture on  Organizational Process</vt:lpstr>
      <vt:lpstr>Lessons to Consider</vt:lpstr>
      <vt:lpstr>Different Approaches or Views Managing in Different Culture’s</vt:lpstr>
      <vt:lpstr>Influences on National Culture</vt:lpstr>
      <vt:lpstr>Cultural Subsystems that Influence People and Their  Behavior</vt:lpstr>
      <vt:lpstr>Cultural Value Dimensions</vt:lpstr>
      <vt:lpstr>Global Perspective on the Role of Culture in Management</vt:lpstr>
      <vt:lpstr>GLOBE Research Project Dimensions</vt:lpstr>
      <vt:lpstr>GLOBE Research Project Dimensions</vt:lpstr>
      <vt:lpstr>Further Studies by GLOBE</vt:lpstr>
      <vt:lpstr>Further Studies by GLOBE</vt:lpstr>
      <vt:lpstr>We can Understand Cultural dimensions more from Theory too</vt:lpstr>
      <vt:lpstr>Hofstede’s Value Dimensions</vt:lpstr>
      <vt:lpstr>Countries Location in Hofstede’s Value Dimensions</vt:lpstr>
      <vt:lpstr>Countries Location in Hofstede’s Value Dimensions</vt:lpstr>
      <vt:lpstr>Hofstede’s Value Dimensions</vt:lpstr>
      <vt:lpstr>Trompenaar’s Dimensions Theory</vt:lpstr>
      <vt:lpstr>Trompenaar’s Dimensions</vt:lpstr>
      <vt:lpstr>Critical Operational Value Differences</vt:lpstr>
      <vt:lpstr>Managing in Diversity (two elements)</vt:lpstr>
      <vt:lpstr>Comparative Management in Focus</vt:lpstr>
      <vt:lpstr>Comparative Management in Focus</vt:lpstr>
      <vt:lpstr>PowerPoint Presentation</vt:lpstr>
      <vt:lpstr>Developing Management Styles and Ways of Doing Business: Saudi Arabia</vt:lpstr>
      <vt:lpstr>Developing Management Styles and Ways of Doing Business: Chinese Family Business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Essa Bah</cp:lastModifiedBy>
  <cp:revision>21</cp:revision>
  <dcterms:created xsi:type="dcterms:W3CDTF">2015-04-14T15:21:28Z</dcterms:created>
  <dcterms:modified xsi:type="dcterms:W3CDTF">2023-05-30T18:33:53Z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