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ppt/theme/themeOverride26.xml" ContentType="application/vnd.openxmlformats-officedocument.themeOverride+xml"/>
  <Override PartName="/ppt/theme/themeOverride27.xml" ContentType="application/vnd.openxmlformats-officedocument.themeOverride+xml"/>
  <Override PartName="/ppt/theme/themeOverride28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30"/>
  </p:notesMasterIdLst>
  <p:handoutMasterIdLst>
    <p:handoutMasterId r:id="rId31"/>
  </p:handoutMasterIdLst>
  <p:sldIdLst>
    <p:sldId id="371" r:id="rId2"/>
    <p:sldId id="633" r:id="rId3"/>
    <p:sldId id="626" r:id="rId4"/>
    <p:sldId id="625" r:id="rId5"/>
    <p:sldId id="628" r:id="rId6"/>
    <p:sldId id="612" r:id="rId7"/>
    <p:sldId id="613" r:id="rId8"/>
    <p:sldId id="627" r:id="rId9"/>
    <p:sldId id="614" r:id="rId10"/>
    <p:sldId id="631" r:id="rId11"/>
    <p:sldId id="605" r:id="rId12"/>
    <p:sldId id="629" r:id="rId13"/>
    <p:sldId id="632" r:id="rId14"/>
    <p:sldId id="630" r:id="rId15"/>
    <p:sldId id="637" r:id="rId16"/>
    <p:sldId id="638" r:id="rId17"/>
    <p:sldId id="639" r:id="rId18"/>
    <p:sldId id="640" r:id="rId19"/>
    <p:sldId id="641" r:id="rId20"/>
    <p:sldId id="608" r:id="rId21"/>
    <p:sldId id="642" r:id="rId22"/>
    <p:sldId id="646" r:id="rId23"/>
    <p:sldId id="609" r:id="rId24"/>
    <p:sldId id="643" r:id="rId25"/>
    <p:sldId id="647" r:id="rId26"/>
    <p:sldId id="610" r:id="rId27"/>
    <p:sldId id="644" r:id="rId28"/>
    <p:sldId id="648" r:id="rId29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06" autoAdjust="0"/>
    <p:restoredTop sz="86817" autoAdjust="0"/>
  </p:normalViewPr>
  <p:slideViewPr>
    <p:cSldViewPr>
      <p:cViewPr varScale="1">
        <p:scale>
          <a:sx n="51" d="100"/>
          <a:sy n="51" d="100"/>
        </p:scale>
        <p:origin x="514" y="53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2025/5/2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2025/5/2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2025/5/2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2025/5/2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2025/5/2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2025/5/2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2025/5/2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2025/5/2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2025/5/2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2025/5/2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2025/5/2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2025/5/2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2025/5/2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2025/5/2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5" Type="http://schemas.openxmlformats.org/officeDocument/2006/relationships/hyperlink" Target="https://www.wisdomlib.org/concept/great-chiliocosm" TargetMode="Externa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5" Type="http://schemas.openxmlformats.org/officeDocument/2006/relationships/image" Target="../media/image7.png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Relationship Id="rId5" Type="http://schemas.openxmlformats.org/officeDocument/2006/relationships/image" Target="../media/image8.png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Relationship Id="rId5" Type="http://schemas.openxmlformats.org/officeDocument/2006/relationships/image" Target="../media/image9.png"/><Relationship Id="rId4" Type="http://schemas.microsoft.com/office/2007/relationships/hdphoto" Target="../media/hdphoto2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Relationship Id="rId5" Type="http://schemas.openxmlformats.org/officeDocument/2006/relationships/image" Target="../media/image10.png"/><Relationship Id="rId4" Type="http://schemas.microsoft.com/office/2007/relationships/hdphoto" Target="../media/hdphoto2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Relationship Id="rId4" Type="http://schemas.microsoft.com/office/2007/relationships/hdphoto" Target="../media/hdphoto2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Relationship Id="rId5" Type="http://schemas.openxmlformats.org/officeDocument/2006/relationships/image" Target="../media/image11.png"/><Relationship Id="rId4" Type="http://schemas.microsoft.com/office/2007/relationships/hdphoto" Target="../media/hdphoto2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Relationship Id="rId5" Type="http://schemas.openxmlformats.org/officeDocument/2006/relationships/image" Target="../media/image13.png"/><Relationship Id="rId4" Type="http://schemas.microsoft.com/office/2007/relationships/hdphoto" Target="../media/hdphoto2.wdp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Relationship Id="rId5" Type="http://schemas.openxmlformats.org/officeDocument/2006/relationships/image" Target="../media/image14.png"/><Relationship Id="rId4" Type="http://schemas.microsoft.com/office/2007/relationships/hdphoto" Target="../media/hdphoto2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2.xml"/><Relationship Id="rId5" Type="http://schemas.openxmlformats.org/officeDocument/2006/relationships/image" Target="../media/image13.png"/><Relationship Id="rId4" Type="http://schemas.microsoft.com/office/2007/relationships/hdphoto" Target="../media/hdphoto2.wdp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3.xml"/><Relationship Id="rId5" Type="http://schemas.openxmlformats.org/officeDocument/2006/relationships/image" Target="../media/image16.png"/><Relationship Id="rId4" Type="http://schemas.microsoft.com/office/2007/relationships/hdphoto" Target="../media/hdphoto2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5.xml"/><Relationship Id="rId5" Type="http://schemas.openxmlformats.org/officeDocument/2006/relationships/image" Target="../media/image13.png"/><Relationship Id="rId4" Type="http://schemas.microsoft.com/office/2007/relationships/hdphoto" Target="../media/hdphoto2.wdp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6.xml"/><Relationship Id="rId5" Type="http://schemas.openxmlformats.org/officeDocument/2006/relationships/image" Target="../media/image18.png"/><Relationship Id="rId4" Type="http://schemas.microsoft.com/office/2007/relationships/hdphoto" Target="../media/hdphoto2.wdp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9713D151-9717-9270-6C22-4F5CFE9E00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0"/>
            <a:ext cx="4302795" cy="7102202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B50D2538-FB44-9FFB-459E-327393CF6F5E}"/>
              </a:ext>
            </a:extLst>
          </p:cNvPr>
          <p:cNvSpPr txBox="1"/>
          <p:nvPr/>
        </p:nvSpPr>
        <p:spPr>
          <a:xfrm>
            <a:off x="5725874" y="1269554"/>
            <a:ext cx="738664" cy="381642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CN" altLang="en-US" sz="3600" b="1" dirty="0">
                <a:solidFill>
                  <a:schemeClr val="bg1"/>
                </a:solidFill>
              </a:rPr>
              <a:t>金剛般若波羅蜜</a:t>
            </a:r>
            <a:r>
              <a:rPr lang="zh-TW" altLang="en-US" sz="36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390915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圖片 11">
            <a:extLst>
              <a:ext uri="{FF2B5EF4-FFF2-40B4-BE49-F238E27FC236}">
                <a16:creationId xmlns:a16="http://schemas.microsoft.com/office/drawing/2014/main" id="{9571D796-ABC1-E00B-C7D9-92EFF4F89D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90413" cy="4221882"/>
          </a:xfrm>
          <a:prstGeom prst="rect">
            <a:avLst/>
          </a:prstGeom>
        </p:spPr>
      </p:pic>
      <p:sp>
        <p:nvSpPr>
          <p:cNvPr id="13" name="文字方塊 12">
            <a:extLst>
              <a:ext uri="{FF2B5EF4-FFF2-40B4-BE49-F238E27FC236}">
                <a16:creationId xmlns:a16="http://schemas.microsoft.com/office/drawing/2014/main" id="{B6A6B257-290B-3983-46F7-0664209A0B5D}"/>
              </a:ext>
            </a:extLst>
          </p:cNvPr>
          <p:cNvSpPr txBox="1"/>
          <p:nvPr/>
        </p:nvSpPr>
        <p:spPr>
          <a:xfrm>
            <a:off x="11153186" y="4352603"/>
            <a:ext cx="923330" cy="24482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/>
                </a:solidFill>
              </a:rPr>
              <a:t>須菩提白</a:t>
            </a:r>
            <a:r>
              <a:rPr lang="zh-CN" altLang="en-US" b="1" dirty="0">
                <a:solidFill>
                  <a:schemeClr val="bg1"/>
                </a:solidFill>
              </a:rPr>
              <a:t>佛</a:t>
            </a:r>
            <a:r>
              <a:rPr lang="en-US" altLang="zh-TW" b="1" dirty="0">
                <a:solidFill>
                  <a:schemeClr val="bg1"/>
                </a:solidFill>
              </a:rPr>
              <a:t>…</a:t>
            </a:r>
            <a:r>
              <a:rPr lang="zh-TW" altLang="en-US" b="1" dirty="0">
                <a:solidFill>
                  <a:schemeClr val="bg1"/>
                </a:solidFill>
              </a:rPr>
              <a:t>生實信不？</a:t>
            </a: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FBC0B9F5-F26D-9CCB-197B-A2B79ADB9330}"/>
              </a:ext>
            </a:extLst>
          </p:cNvPr>
          <p:cNvSpPr txBox="1"/>
          <p:nvPr/>
        </p:nvSpPr>
        <p:spPr>
          <a:xfrm>
            <a:off x="10424501" y="4339446"/>
            <a:ext cx="553998" cy="24482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/>
                </a:solidFill>
              </a:rPr>
              <a:t>佛告</a:t>
            </a:r>
            <a:r>
              <a:rPr lang="en-US" altLang="zh-TW" b="1" dirty="0">
                <a:solidFill>
                  <a:schemeClr val="bg1"/>
                </a:solidFill>
              </a:rPr>
              <a:t>…</a:t>
            </a:r>
            <a:r>
              <a:rPr lang="zh-TW" altLang="en-US" b="1" dirty="0">
                <a:solidFill>
                  <a:schemeClr val="bg1"/>
                </a:solidFill>
              </a:rPr>
              <a:t>以此為實</a:t>
            </a: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190A0246-2AA1-4E34-77CE-681C2CDB81BE}"/>
              </a:ext>
            </a:extLst>
          </p:cNvPr>
          <p:cNvSpPr txBox="1"/>
          <p:nvPr/>
        </p:nvSpPr>
        <p:spPr>
          <a:xfrm>
            <a:off x="9326274" y="4293890"/>
            <a:ext cx="923330" cy="24482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/>
                </a:solidFill>
              </a:rPr>
              <a:t>當知是人</a:t>
            </a:r>
            <a:r>
              <a:rPr lang="en-US" altLang="zh-TW" b="1" dirty="0">
                <a:solidFill>
                  <a:schemeClr val="bg1"/>
                </a:solidFill>
              </a:rPr>
              <a:t>…</a:t>
            </a:r>
            <a:r>
              <a:rPr lang="zh-TW" altLang="en-US" b="1" dirty="0">
                <a:solidFill>
                  <a:schemeClr val="bg1"/>
                </a:solidFill>
              </a:rPr>
              <a:t>千萬佛所種諸善根</a:t>
            </a:r>
            <a:r>
              <a:rPr lang="zh-CN" altLang="en-US" b="1" dirty="0">
                <a:solidFill>
                  <a:schemeClr val="bg1"/>
                </a:solidFill>
              </a:rPr>
              <a:t>。</a:t>
            </a:r>
            <a:endParaRPr lang="zh-TW" altLang="en-US" b="1" dirty="0">
              <a:solidFill>
                <a:schemeClr val="bg1"/>
              </a:solidFill>
            </a:endParaRPr>
          </a:p>
        </p:txBody>
      </p: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0C1DE1F3-8D47-46DD-AE53-5072149E9C5E}"/>
              </a:ext>
            </a:extLst>
          </p:cNvPr>
          <p:cNvSpPr txBox="1"/>
          <p:nvPr/>
        </p:nvSpPr>
        <p:spPr>
          <a:xfrm>
            <a:off x="8039422" y="4256442"/>
            <a:ext cx="923330" cy="24482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/>
                </a:solidFill>
              </a:rPr>
              <a:t>聞是章句</a:t>
            </a:r>
            <a:r>
              <a:rPr lang="en-US" altLang="zh-TW" b="1" dirty="0">
                <a:solidFill>
                  <a:schemeClr val="bg1"/>
                </a:solidFill>
              </a:rPr>
              <a:t>…</a:t>
            </a:r>
            <a:r>
              <a:rPr lang="zh-TW" altLang="en-US" b="1" dirty="0">
                <a:solidFill>
                  <a:schemeClr val="bg1"/>
                </a:solidFill>
              </a:rPr>
              <a:t>得如是無量福德。</a:t>
            </a:r>
          </a:p>
        </p:txBody>
      </p:sp>
      <p:sp>
        <p:nvSpPr>
          <p:cNvPr id="17" name="文字方塊 16">
            <a:extLst>
              <a:ext uri="{FF2B5EF4-FFF2-40B4-BE49-F238E27FC236}">
                <a16:creationId xmlns:a16="http://schemas.microsoft.com/office/drawing/2014/main" id="{D210CC72-C0D8-B441-60EA-87483CEC4EB7}"/>
              </a:ext>
            </a:extLst>
          </p:cNvPr>
          <p:cNvSpPr txBox="1"/>
          <p:nvPr/>
        </p:nvSpPr>
        <p:spPr>
          <a:xfrm>
            <a:off x="7037697" y="4311949"/>
            <a:ext cx="923330" cy="24482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/>
                </a:solidFill>
              </a:rPr>
              <a:t>何以故</a:t>
            </a:r>
            <a:r>
              <a:rPr lang="en-US" altLang="zh-TW" b="1" dirty="0">
                <a:solidFill>
                  <a:schemeClr val="bg1"/>
                </a:solidFill>
              </a:rPr>
              <a:t>…</a:t>
            </a:r>
            <a:r>
              <a:rPr lang="zh-TW" altLang="en-US" b="1" dirty="0">
                <a:solidFill>
                  <a:schemeClr val="bg1"/>
                </a:solidFill>
              </a:rPr>
              <a:t> 無法相，亦無非法相。</a:t>
            </a:r>
          </a:p>
        </p:txBody>
      </p:sp>
      <p:sp>
        <p:nvSpPr>
          <p:cNvPr id="18" name="文字方塊 17">
            <a:extLst>
              <a:ext uri="{FF2B5EF4-FFF2-40B4-BE49-F238E27FC236}">
                <a16:creationId xmlns:a16="http://schemas.microsoft.com/office/drawing/2014/main" id="{F4971C64-9530-AFB6-8EBC-83834D0CB318}"/>
              </a:ext>
            </a:extLst>
          </p:cNvPr>
          <p:cNvSpPr txBox="1"/>
          <p:nvPr/>
        </p:nvSpPr>
        <p:spPr>
          <a:xfrm>
            <a:off x="5666640" y="4293890"/>
            <a:ext cx="1292662" cy="256569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/>
                </a:solidFill>
              </a:rPr>
              <a:t>何以故？是諸眾生若心取相，則為著我人眾生壽者。</a:t>
            </a:r>
          </a:p>
        </p:txBody>
      </p:sp>
      <p:sp>
        <p:nvSpPr>
          <p:cNvPr id="19" name="文字方塊 18">
            <a:extLst>
              <a:ext uri="{FF2B5EF4-FFF2-40B4-BE49-F238E27FC236}">
                <a16:creationId xmlns:a16="http://schemas.microsoft.com/office/drawing/2014/main" id="{C64667EE-F5E0-DAEA-4260-2862A105D6A7}"/>
              </a:ext>
            </a:extLst>
          </p:cNvPr>
          <p:cNvSpPr txBox="1"/>
          <p:nvPr/>
        </p:nvSpPr>
        <p:spPr>
          <a:xfrm>
            <a:off x="4731706" y="4268951"/>
            <a:ext cx="923330" cy="256569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/>
                </a:solidFill>
              </a:rPr>
              <a:t>是故不應取法，不應取非法。</a:t>
            </a:r>
          </a:p>
        </p:txBody>
      </p:sp>
      <p:sp>
        <p:nvSpPr>
          <p:cNvPr id="20" name="文字方塊 19">
            <a:extLst>
              <a:ext uri="{FF2B5EF4-FFF2-40B4-BE49-F238E27FC236}">
                <a16:creationId xmlns:a16="http://schemas.microsoft.com/office/drawing/2014/main" id="{3ACC243B-1C10-7EEC-8F62-BBCFBDCDBAFB}"/>
              </a:ext>
            </a:extLst>
          </p:cNvPr>
          <p:cNvSpPr txBox="1"/>
          <p:nvPr/>
        </p:nvSpPr>
        <p:spPr>
          <a:xfrm>
            <a:off x="3790950" y="4248472"/>
            <a:ext cx="923330" cy="256569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/>
                </a:solidFill>
              </a:rPr>
              <a:t>以是義故</a:t>
            </a:r>
            <a:r>
              <a:rPr lang="en-US" altLang="zh-TW" b="1" dirty="0">
                <a:solidFill>
                  <a:schemeClr val="bg1"/>
                </a:solidFill>
              </a:rPr>
              <a:t>…</a:t>
            </a:r>
            <a:r>
              <a:rPr lang="zh-CN" altLang="en-US" b="1" dirty="0">
                <a:solidFill>
                  <a:schemeClr val="bg1"/>
                </a:solidFill>
              </a:rPr>
              <a:t>應捨，</a:t>
            </a:r>
            <a:r>
              <a:rPr lang="zh-TW" altLang="en-US" b="1" dirty="0">
                <a:solidFill>
                  <a:schemeClr val="bg1"/>
                </a:solidFill>
              </a:rPr>
              <a:t>何況非法。</a:t>
            </a: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936486A6-C4ED-2DF1-1D72-58A3774749B2}"/>
              </a:ext>
            </a:extLst>
          </p:cNvPr>
          <p:cNvSpPr txBox="1"/>
          <p:nvPr/>
        </p:nvSpPr>
        <p:spPr>
          <a:xfrm>
            <a:off x="2664088" y="4280733"/>
            <a:ext cx="923330" cy="256569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/>
                </a:solidFill>
              </a:rPr>
              <a:t>須菩提</a:t>
            </a:r>
            <a:r>
              <a:rPr lang="en-US" altLang="zh-TW" b="1" dirty="0">
                <a:solidFill>
                  <a:schemeClr val="bg1"/>
                </a:solidFill>
              </a:rPr>
              <a:t>…</a:t>
            </a:r>
            <a:r>
              <a:rPr lang="zh-CN" altLang="en-US" b="1" dirty="0">
                <a:solidFill>
                  <a:schemeClr val="bg1"/>
                </a:solidFill>
              </a:rPr>
              <a:t>如來</a:t>
            </a:r>
            <a:r>
              <a:rPr lang="zh-TW" altLang="en-US" b="1" dirty="0">
                <a:solidFill>
                  <a:schemeClr val="bg1"/>
                </a:solidFill>
              </a:rPr>
              <a:t>有所說法耶？</a:t>
            </a:r>
          </a:p>
        </p:txBody>
      </p:sp>
      <p:sp>
        <p:nvSpPr>
          <p:cNvPr id="22" name="文字方塊 21">
            <a:extLst>
              <a:ext uri="{FF2B5EF4-FFF2-40B4-BE49-F238E27FC236}">
                <a16:creationId xmlns:a16="http://schemas.microsoft.com/office/drawing/2014/main" id="{12508FF7-8D08-0318-E0E2-60E9BFED8218}"/>
              </a:ext>
            </a:extLst>
          </p:cNvPr>
          <p:cNvSpPr txBox="1"/>
          <p:nvPr/>
        </p:nvSpPr>
        <p:spPr>
          <a:xfrm>
            <a:off x="1702718" y="4293890"/>
            <a:ext cx="923330" cy="256569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/>
                </a:solidFill>
              </a:rPr>
              <a:t>須菩提言</a:t>
            </a:r>
            <a:r>
              <a:rPr lang="en-US" altLang="zh-TW" b="1" dirty="0">
                <a:solidFill>
                  <a:schemeClr val="bg1"/>
                </a:solidFill>
              </a:rPr>
              <a:t>…</a:t>
            </a:r>
            <a:r>
              <a:rPr lang="zh-CN" altLang="en-US" b="1" dirty="0">
                <a:solidFill>
                  <a:schemeClr val="bg1"/>
                </a:solidFill>
              </a:rPr>
              <a:t>亦無有定法</a:t>
            </a:r>
            <a:r>
              <a:rPr lang="zh-TW" altLang="en-US" b="1" dirty="0">
                <a:solidFill>
                  <a:schemeClr val="bg1"/>
                </a:solidFill>
              </a:rPr>
              <a:t>如來可說。</a:t>
            </a:r>
          </a:p>
        </p:txBody>
      </p:sp>
      <p:sp>
        <p:nvSpPr>
          <p:cNvPr id="23" name="文字方塊 22">
            <a:extLst>
              <a:ext uri="{FF2B5EF4-FFF2-40B4-BE49-F238E27FC236}">
                <a16:creationId xmlns:a16="http://schemas.microsoft.com/office/drawing/2014/main" id="{84CCC061-BF77-A12B-9DB5-814371C356EC}"/>
              </a:ext>
            </a:extLst>
          </p:cNvPr>
          <p:cNvSpPr txBox="1"/>
          <p:nvPr/>
        </p:nvSpPr>
        <p:spPr>
          <a:xfrm>
            <a:off x="-22078" y="4293890"/>
            <a:ext cx="923330" cy="256569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/>
                </a:solidFill>
              </a:rPr>
              <a:t>所以者</a:t>
            </a:r>
            <a:r>
              <a:rPr lang="en-US" altLang="zh-TW" b="1" dirty="0">
                <a:solidFill>
                  <a:schemeClr val="bg1"/>
                </a:solidFill>
              </a:rPr>
              <a:t>…</a:t>
            </a:r>
            <a:r>
              <a:rPr lang="zh-CN" altLang="en-US" b="1" dirty="0">
                <a:solidFill>
                  <a:schemeClr val="bg1"/>
                </a:solidFill>
              </a:rPr>
              <a:t>賢聖</a:t>
            </a:r>
            <a:r>
              <a:rPr lang="zh-TW" altLang="en-US" b="1" dirty="0">
                <a:solidFill>
                  <a:schemeClr val="bg1"/>
                </a:solidFill>
              </a:rPr>
              <a:t>皆以無為法而有差別。</a:t>
            </a:r>
          </a:p>
        </p:txBody>
      </p:sp>
      <p:sp>
        <p:nvSpPr>
          <p:cNvPr id="24" name="文字方塊 23">
            <a:extLst>
              <a:ext uri="{FF2B5EF4-FFF2-40B4-BE49-F238E27FC236}">
                <a16:creationId xmlns:a16="http://schemas.microsoft.com/office/drawing/2014/main" id="{957D6200-D6B9-9220-0686-EF4DD4149BB2}"/>
              </a:ext>
            </a:extLst>
          </p:cNvPr>
          <p:cNvSpPr txBox="1"/>
          <p:nvPr/>
        </p:nvSpPr>
        <p:spPr>
          <a:xfrm>
            <a:off x="840320" y="4282957"/>
            <a:ext cx="923330" cy="256569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/>
                </a:solidFill>
              </a:rPr>
              <a:t>何以故</a:t>
            </a:r>
            <a:r>
              <a:rPr lang="en-US" altLang="zh-TW" b="1" dirty="0">
                <a:solidFill>
                  <a:schemeClr val="bg1"/>
                </a:solidFill>
              </a:rPr>
              <a:t>…</a:t>
            </a:r>
            <a:r>
              <a:rPr lang="zh-TW" altLang="en-US" b="1" dirty="0">
                <a:solidFill>
                  <a:schemeClr val="bg1"/>
                </a:solidFill>
              </a:rPr>
              <a:t>非法、非非法。</a:t>
            </a:r>
          </a:p>
        </p:txBody>
      </p:sp>
    </p:spTree>
    <p:extLst>
      <p:ext uri="{BB962C8B-B14F-4D97-AF65-F5344CB8AC3E}">
        <p14:creationId xmlns:p14="http://schemas.microsoft.com/office/powerpoint/2010/main" val="41394920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49F94443-8C10-A789-354A-4B0188CFC7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2838" y="239484"/>
            <a:ext cx="6408712" cy="6380619"/>
          </a:xfrm>
          <a:prstGeom prst="rect">
            <a:avLst/>
          </a:prstGeom>
        </p:spPr>
      </p:pic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5896B23A-4729-250D-BA7E-2E583DF6570C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746D7D0C-058C-17C4-0B6F-9597C2701E9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8" name="矩形 7">
            <a:extLst>
              <a:ext uri="{FF2B5EF4-FFF2-40B4-BE49-F238E27FC236}">
                <a16:creationId xmlns:a16="http://schemas.microsoft.com/office/drawing/2014/main" id="{4BC34B4C-D21E-89D5-A78B-650B9D5A210E}"/>
              </a:ext>
            </a:extLst>
          </p:cNvPr>
          <p:cNvSpPr/>
          <p:nvPr/>
        </p:nvSpPr>
        <p:spPr>
          <a:xfrm>
            <a:off x="5879182" y="4725000"/>
            <a:ext cx="648072" cy="165712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515107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5C7B4F56-29FA-F0BC-269C-0780BAF6C91F}"/>
              </a:ext>
            </a:extLst>
          </p:cNvPr>
          <p:cNvSpPr txBox="1"/>
          <p:nvPr/>
        </p:nvSpPr>
        <p:spPr>
          <a:xfrm>
            <a:off x="235328" y="150614"/>
            <a:ext cx="11942783" cy="21441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「須菩提！於意云何？若人滿三千大千世界七寶以用布施，是人所得福德，寧為多不？」 須菩提言：「甚多，世尊！何以故？是福德即非福德性，是故如來說福德多。」 「若復有人，於此經中受持，乃至四句偈等，為他人說，其福勝彼。何以故？須菩提！一切諸佛，及諸佛阿耨多羅三藐三菩提法，皆從此經出。須菩提！所謂佛法者，即非佛法。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385E10E3-1173-557F-5961-A2653E58D046}"/>
              </a:ext>
            </a:extLst>
          </p:cNvPr>
          <p:cNvSpPr txBox="1"/>
          <p:nvPr/>
        </p:nvSpPr>
        <p:spPr>
          <a:xfrm>
            <a:off x="235328" y="2294791"/>
            <a:ext cx="11719753" cy="46063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</a:pP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Subhuti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, what do you think? If a son or daughter of a good family should fill the </a:t>
            </a:r>
            <a:r>
              <a:rPr lang="en-US" altLang="zh-TW" sz="2800" b="1" u="sng" dirty="0">
                <a:solidFill>
                  <a:schemeClr val="bg1">
                    <a:lumMod val="95000"/>
                  </a:schemeClr>
                </a:solidFill>
              </a:rPr>
              <a:t>trichiliocosm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 with the seven precious treasures and give them all as a gift to the Tathagatas, would not the merit thus obtained be great?” 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Subhuti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 said, “Very great, indeed, World-Honored One. Why? Because their merit is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characterised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 with the quality of not being merit. Therefore, the Tathagata speaks of the merit as being great.”</a:t>
            </a:r>
          </a:p>
          <a:p>
            <a:pPr>
              <a:lnSpc>
                <a:spcPts val="3200"/>
              </a:lnSpc>
            </a:pP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  The Buddha: “If there is a person who, being well-attentive to even four lines of this sutra, preaches them to others, his merit will be superior to the one just mentioned. Why? Because,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Subhuti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, all the Buddhas and their supreme awakening issue from this sutra.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Subhuti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, what is known as the teaching of the Buddha is not the teaching of the Buddha.”</a:t>
            </a:r>
          </a:p>
        </p:txBody>
      </p:sp>
    </p:spTree>
    <p:extLst>
      <p:ext uri="{BB962C8B-B14F-4D97-AF65-F5344CB8AC3E}">
        <p14:creationId xmlns:p14="http://schemas.microsoft.com/office/powerpoint/2010/main" val="1505314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0E6AA2A6-868D-5562-82EF-FEBC633CF1CC}"/>
              </a:ext>
            </a:extLst>
          </p:cNvPr>
          <p:cNvSpPr txBox="1"/>
          <p:nvPr/>
        </p:nvSpPr>
        <p:spPr>
          <a:xfrm>
            <a:off x="15728" y="95885"/>
            <a:ext cx="7044511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</a:pPr>
            <a:r>
              <a:rPr lang="zh-CN" altLang="en-US" sz="2800" b="1" u="sng" dirty="0">
                <a:solidFill>
                  <a:schemeClr val="bg1">
                    <a:lumMod val="95000"/>
                  </a:schemeClr>
                </a:solidFill>
              </a:rPr>
              <a:t>小世界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，達初禪；受火災。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AF357E91-47DE-F218-9061-359B11782E10}"/>
              </a:ext>
            </a:extLst>
          </p:cNvPr>
          <p:cNvSpPr txBox="1"/>
          <p:nvPr/>
        </p:nvSpPr>
        <p:spPr>
          <a:xfrm>
            <a:off x="-18589" y="993349"/>
            <a:ext cx="7332543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小千世界</a:t>
            </a:r>
            <a:r>
              <a:rPr lang="en-US" altLang="zh-CN" sz="2800" b="1" dirty="0">
                <a:solidFill>
                  <a:schemeClr val="bg1">
                    <a:lumMod val="95000"/>
                  </a:schemeClr>
                </a:solidFill>
              </a:rPr>
              <a:t>x1000=</a:t>
            </a:r>
            <a:r>
              <a:rPr lang="zh-CN" altLang="en-US" sz="2800" b="1" u="sng" dirty="0">
                <a:solidFill>
                  <a:schemeClr val="bg1">
                    <a:lumMod val="95000"/>
                  </a:schemeClr>
                </a:solidFill>
              </a:rPr>
              <a:t>中千世界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，達三禪；受風災。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88837DA6-2B0D-7A9D-4AC2-97DF24E2698C}"/>
              </a:ext>
            </a:extLst>
          </p:cNvPr>
          <p:cNvSpPr txBox="1"/>
          <p:nvPr/>
        </p:nvSpPr>
        <p:spPr>
          <a:xfrm>
            <a:off x="15728" y="1486932"/>
            <a:ext cx="7692584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中千世界</a:t>
            </a:r>
            <a:r>
              <a:rPr lang="en-US" altLang="zh-CN" sz="2800" b="1" dirty="0">
                <a:solidFill>
                  <a:schemeClr val="bg1">
                    <a:lumMod val="95000"/>
                  </a:schemeClr>
                </a:solidFill>
              </a:rPr>
              <a:t>x1000=</a:t>
            </a:r>
            <a:r>
              <a:rPr lang="zh-TW" altLang="en-US" sz="2800" b="1" u="sng" dirty="0">
                <a:solidFill>
                  <a:schemeClr val="bg1">
                    <a:lumMod val="95000"/>
                  </a:schemeClr>
                </a:solidFill>
              </a:rPr>
              <a:t>大千世界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，達四禪。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0649E15B-DB96-7C7E-9A6C-37CB4BB406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4796" y="-26590"/>
            <a:ext cx="4975617" cy="6859588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69F800B1-EEDE-020D-7A89-A5164A09E0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1965" y="2050572"/>
            <a:ext cx="6858000" cy="2962275"/>
          </a:xfrm>
          <a:prstGeom prst="rect">
            <a:avLst/>
          </a:prstGeom>
        </p:spPr>
      </p:pic>
      <p:sp>
        <p:nvSpPr>
          <p:cNvPr id="11" name="文字方塊 10">
            <a:extLst>
              <a:ext uri="{FF2B5EF4-FFF2-40B4-BE49-F238E27FC236}">
                <a16:creationId xmlns:a16="http://schemas.microsoft.com/office/drawing/2014/main" id="{CC49BA74-CD21-08D3-34A4-71DD6398A542}"/>
              </a:ext>
            </a:extLst>
          </p:cNvPr>
          <p:cNvSpPr txBox="1"/>
          <p:nvPr/>
        </p:nvSpPr>
        <p:spPr>
          <a:xfrm>
            <a:off x="151965" y="5244505"/>
            <a:ext cx="7311393" cy="1302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三千大千世界：</a:t>
            </a:r>
            <a:r>
              <a:rPr lang="en-US" altLang="zh-CN" sz="2800" b="1" dirty="0">
                <a:solidFill>
                  <a:srgbClr val="FFFF00"/>
                </a:solidFill>
              </a:rPr>
              <a:t>tri</a:t>
            </a:r>
            <a:r>
              <a:rPr lang="en-US" altLang="zh-TW" sz="2800" b="1" dirty="0">
                <a:solidFill>
                  <a:srgbClr val="FFFF00"/>
                </a:solidFill>
              </a:rPr>
              <a:t>chiliocosm</a:t>
            </a:r>
            <a:r>
              <a:rPr lang="zh-CN" altLang="en-US" sz="2800" b="1" dirty="0">
                <a:solidFill>
                  <a:schemeClr val="bg1"/>
                </a:solidFill>
              </a:rPr>
              <a:t>：</a:t>
            </a:r>
            <a:r>
              <a:rPr lang="en-US" altLang="zh-CN" sz="2000" b="1" dirty="0">
                <a:solidFill>
                  <a:srgbClr val="FFFF0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https://www.wisdomlib.org/concept/great-chiliocosm</a:t>
            </a:r>
            <a:r>
              <a:rPr lang="zh-CN" altLang="en-US" sz="2000" b="1" dirty="0">
                <a:solidFill>
                  <a:srgbClr val="FFFF00"/>
                </a:solidFill>
              </a:rPr>
              <a:t>；</a:t>
            </a:r>
            <a:r>
              <a:rPr lang="en-US" altLang="zh-CN" sz="2000" b="1" dirty="0">
                <a:solidFill>
                  <a:srgbClr val="FFFF00"/>
                </a:solidFill>
              </a:rPr>
              <a:t>https://en.wiktionary.org/wiki/trichiliocosm</a:t>
            </a:r>
            <a:endParaRPr lang="en-US" altLang="zh-TW" sz="2000" b="1" dirty="0">
              <a:solidFill>
                <a:srgbClr val="FFFF00"/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E6B8966E-EA5F-C8F9-92C4-266BA558C9BA}"/>
              </a:ext>
            </a:extLst>
          </p:cNvPr>
          <p:cNvSpPr txBox="1"/>
          <p:nvPr/>
        </p:nvSpPr>
        <p:spPr>
          <a:xfrm>
            <a:off x="-18589" y="544617"/>
            <a:ext cx="7044511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小世界</a:t>
            </a:r>
            <a:r>
              <a:rPr lang="en-US" altLang="zh-CN" sz="2800" b="1" dirty="0">
                <a:solidFill>
                  <a:schemeClr val="bg1">
                    <a:lumMod val="95000"/>
                  </a:schemeClr>
                </a:solidFill>
              </a:rPr>
              <a:t>x1000=</a:t>
            </a:r>
            <a:r>
              <a:rPr lang="zh-CN" altLang="en-US" sz="2800" b="1" u="sng" dirty="0">
                <a:solidFill>
                  <a:schemeClr val="bg1">
                    <a:lumMod val="95000"/>
                  </a:schemeClr>
                </a:solidFill>
              </a:rPr>
              <a:t>小千世界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，達二禪；受水災。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3194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1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05ECF185-3E1D-4920-60CB-8B78AE3A894E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C29D619A-F24F-23A9-0539-DDF22F9FDA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FCFC9792-B087-4A40-88B1-1790A63CF518}"/>
              </a:ext>
            </a:extLst>
          </p:cNvPr>
          <p:cNvSpPr txBox="1"/>
          <p:nvPr/>
        </p:nvSpPr>
        <p:spPr>
          <a:xfrm>
            <a:off x="7842560" y="765498"/>
            <a:ext cx="2123658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「須菩提，於意云何，若人滿三千大千世界七寶以用布施，是人所得福德寧為多不？」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99E30193-7AA0-3CE6-3266-BD3F22506910}"/>
              </a:ext>
            </a:extLst>
          </p:cNvPr>
          <p:cNvSpPr txBox="1"/>
          <p:nvPr/>
        </p:nvSpPr>
        <p:spPr>
          <a:xfrm>
            <a:off x="4981401" y="765498"/>
            <a:ext cx="2769989" cy="50395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「校」是比較，「勝」是殊勝。本經就「福德」與「智慧」</a:t>
            </a:r>
            <a:r>
              <a:rPr lang="zh-CN" altLang="en-US" sz="2800" b="1" dirty="0">
                <a:solidFill>
                  <a:schemeClr val="bg1"/>
                </a:solidFill>
              </a:rPr>
              <a:t>，校勝多次。每次</a:t>
            </a:r>
            <a:r>
              <a:rPr lang="zh-TW" altLang="en-US" sz="2800" b="1" dirty="0">
                <a:solidFill>
                  <a:schemeClr val="bg1"/>
                </a:solidFill>
              </a:rPr>
              <a:t>必加勝，愈校愈勝。乃就修持功行愈勝，</a:t>
            </a:r>
            <a:r>
              <a:rPr lang="zh-CN" altLang="en-US" sz="2800" b="1" dirty="0">
                <a:solidFill>
                  <a:schemeClr val="bg1"/>
                </a:solidFill>
              </a:rPr>
              <a:t>福</a:t>
            </a:r>
            <a:r>
              <a:rPr lang="zh-TW" altLang="en-US" sz="2800" b="1" dirty="0">
                <a:solidFill>
                  <a:schemeClr val="bg1"/>
                </a:solidFill>
              </a:rPr>
              <a:t>德愈多也</a:t>
            </a:r>
            <a:r>
              <a:rPr lang="zh-CN" altLang="en-US" sz="2800" b="1" dirty="0">
                <a:solidFill>
                  <a:schemeClr val="bg1"/>
                </a:solidFill>
              </a:rPr>
              <a:t>。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BFE925D5-9095-D2A0-A355-A707DE0B0B52}"/>
              </a:ext>
            </a:extLst>
          </p:cNvPr>
          <p:cNvSpPr txBox="1"/>
          <p:nvPr/>
        </p:nvSpPr>
        <p:spPr>
          <a:xfrm>
            <a:off x="118542" y="765498"/>
            <a:ext cx="4708981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佛說這</a:t>
            </a:r>
            <a:r>
              <a:rPr lang="zh-CN" altLang="en-US" sz="2800" dirty="0">
                <a:solidFill>
                  <a:srgbClr val="FFFF00"/>
                </a:solidFill>
              </a:rPr>
              <a:t>部</a:t>
            </a:r>
            <a:r>
              <a:rPr lang="zh-TW" altLang="en-US" sz="2800" dirty="0">
                <a:solidFill>
                  <a:srgbClr val="FFFF00"/>
                </a:solidFill>
              </a:rPr>
              <a:t>經，當時聽眾</a:t>
            </a:r>
            <a:r>
              <a:rPr lang="zh-CN" altLang="en-US" sz="2800" dirty="0">
                <a:solidFill>
                  <a:srgbClr val="FFFF00"/>
                </a:solidFill>
              </a:rPr>
              <a:t>會</a:t>
            </a:r>
            <a:r>
              <a:rPr lang="zh-TW" altLang="en-US" sz="2800" dirty="0">
                <a:solidFill>
                  <a:srgbClr val="FFFF00"/>
                </a:solidFill>
              </a:rPr>
              <a:t>隨文入觀。佛說到</a:t>
            </a:r>
            <a:r>
              <a:rPr lang="zh-CN" altLang="en-US" sz="2800" dirty="0">
                <a:solidFill>
                  <a:srgbClr val="FFFF00"/>
                </a:solidFill>
              </a:rPr>
              <a:t>哪裡</a:t>
            </a:r>
            <a:r>
              <a:rPr lang="zh-TW" altLang="en-US" sz="2800" dirty="0">
                <a:solidFill>
                  <a:srgbClr val="FFFF00"/>
                </a:solidFill>
              </a:rPr>
              <a:t>，他的境界就轉變到</a:t>
            </a:r>
            <a:r>
              <a:rPr lang="zh-CN" altLang="en-US" sz="2800" dirty="0">
                <a:solidFill>
                  <a:srgbClr val="FFFF00"/>
                </a:solidFill>
              </a:rPr>
              <a:t>哪裡</a:t>
            </a:r>
            <a:r>
              <a:rPr lang="zh-TW" altLang="en-US" sz="2800" dirty="0">
                <a:solidFill>
                  <a:srgbClr val="FFFF00"/>
                </a:solidFill>
              </a:rPr>
              <a:t>。本經正宗分經文四大段落</a:t>
            </a:r>
            <a:r>
              <a:rPr lang="en-US" altLang="zh-CN" sz="2800" dirty="0">
                <a:solidFill>
                  <a:srgbClr val="FFFF00"/>
                </a:solidFill>
              </a:rPr>
              <a:t>—</a:t>
            </a:r>
            <a:r>
              <a:rPr lang="zh-TW" altLang="en-US" sz="2800" dirty="0">
                <a:solidFill>
                  <a:srgbClr val="FFFF00"/>
                </a:solidFill>
              </a:rPr>
              <a:t>信解行證，當然愈往後面就愈殊勝。能生實信</a:t>
            </a:r>
            <a:r>
              <a:rPr lang="zh-CN" altLang="en-US" sz="2800" dirty="0">
                <a:solidFill>
                  <a:srgbClr val="FFFF00"/>
                </a:solidFill>
              </a:rPr>
              <a:t>福</a:t>
            </a:r>
            <a:r>
              <a:rPr lang="zh-TW" altLang="en-US" sz="2800" dirty="0">
                <a:solidFill>
                  <a:srgbClr val="FFFF00"/>
                </a:solidFill>
              </a:rPr>
              <a:t>德很大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深解義趣福德</a:t>
            </a:r>
            <a:r>
              <a:rPr lang="zh-CN" altLang="en-US" sz="2800" dirty="0">
                <a:solidFill>
                  <a:srgbClr val="FFFF00"/>
                </a:solidFill>
              </a:rPr>
              <a:t>更大；修行做到，乃至</a:t>
            </a:r>
            <a:r>
              <a:rPr lang="zh-TW" altLang="en-US" sz="2800" dirty="0">
                <a:solidFill>
                  <a:srgbClr val="FFFF00"/>
                </a:solidFill>
              </a:rPr>
              <a:t>證果</a:t>
            </a:r>
            <a:r>
              <a:rPr lang="zh-CN" altLang="en-US" sz="2800" dirty="0">
                <a:solidFill>
                  <a:srgbClr val="FFFF00"/>
                </a:solidFill>
              </a:rPr>
              <a:t>，福德倍增殊勝</a:t>
            </a:r>
            <a:r>
              <a:rPr lang="zh-TW" altLang="en-US" sz="2800" dirty="0">
                <a:solidFill>
                  <a:srgbClr val="FFFF00"/>
                </a:solidFill>
              </a:rPr>
              <a:t>。</a:t>
            </a: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1F0F599B-9851-9A9A-BBDE-8B74BEABBC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99662" y="909513"/>
            <a:ext cx="615408" cy="4648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54171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7D040F6-9D8A-4B13-DD7B-4F5B6785B6D2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C6954B97-6919-06C4-8BE1-0DF689B9E2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C3E1B6ED-6391-88FA-C3E4-E7AF081BBAD5}"/>
              </a:ext>
            </a:extLst>
          </p:cNvPr>
          <p:cNvSpPr txBox="1"/>
          <p:nvPr/>
        </p:nvSpPr>
        <p:spPr>
          <a:xfrm>
            <a:off x="7931988" y="765498"/>
            <a:ext cx="2123658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「須菩提言：甚多，世尊。何以故？是福德即非福德性，是故如來說福德多。」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56755561-C3F0-D8C6-6415-7006CB610C56}"/>
              </a:ext>
            </a:extLst>
          </p:cNvPr>
          <p:cNvSpPr txBox="1"/>
          <p:nvPr/>
        </p:nvSpPr>
        <p:spPr>
          <a:xfrm>
            <a:off x="5662220" y="823853"/>
            <a:ext cx="2123658" cy="50395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特舉出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性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字，使人了解以後凡說「即非」，皆指本性言。凡說「是名」，皆指事相言。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AC3D31C9-4378-21C6-3C1C-9728F50A0E41}"/>
              </a:ext>
            </a:extLst>
          </p:cNvPr>
          <p:cNvSpPr txBox="1"/>
          <p:nvPr/>
        </p:nvSpPr>
        <p:spPr>
          <a:xfrm>
            <a:off x="3932286" y="794923"/>
            <a:ext cx="1477328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就自性上言</a:t>
            </a:r>
            <a:r>
              <a:rPr lang="zh-CN" altLang="en-US" sz="2800" b="1" dirty="0">
                <a:solidFill>
                  <a:schemeClr val="bg1"/>
                </a:solidFill>
              </a:rPr>
              <a:t>，一切不可說。</a:t>
            </a:r>
            <a:r>
              <a:rPr lang="zh-TW" altLang="en-US" sz="2800" b="1" dirty="0">
                <a:solidFill>
                  <a:schemeClr val="bg1"/>
                </a:solidFill>
              </a:rPr>
              <a:t>說福德多，是就事相</a:t>
            </a:r>
            <a:r>
              <a:rPr lang="zh-CN" altLang="en-US" sz="2800" b="1" dirty="0">
                <a:solidFill>
                  <a:schemeClr val="bg1"/>
                </a:solidFill>
              </a:rPr>
              <a:t>言。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CBEE612F-3B09-8D29-A8F4-AD4F98A76B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71670" y="1053530"/>
            <a:ext cx="493158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08205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7801DF63-34B2-09D4-D8F7-2621767AC9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2878" y="239484"/>
            <a:ext cx="6408712" cy="6380619"/>
          </a:xfrm>
          <a:prstGeom prst="rect">
            <a:avLst/>
          </a:prstGeom>
        </p:spPr>
      </p:pic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02E50328-91AE-AA8B-0DA3-9CF8D6B13497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58B67B04-A3CC-DDDA-4F89-B7833271D9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EABDB262-ABF5-F2CD-A407-02242FA9FBE5}"/>
              </a:ext>
            </a:extLst>
          </p:cNvPr>
          <p:cNvSpPr/>
          <p:nvPr/>
        </p:nvSpPr>
        <p:spPr>
          <a:xfrm>
            <a:off x="5303118" y="4725000"/>
            <a:ext cx="648072" cy="165712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315019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017F806-81DC-405D-E876-76FC7B7B3676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470DF970-4BD2-8AA0-2444-6C0B1BB1E8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1517E651-8933-1E74-6248-A5C4ABE8BB1C}"/>
              </a:ext>
            </a:extLst>
          </p:cNvPr>
          <p:cNvSpPr txBox="1"/>
          <p:nvPr/>
        </p:nvSpPr>
        <p:spPr>
          <a:xfrm>
            <a:off x="8578318" y="764301"/>
            <a:ext cx="1477328" cy="50395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「若復有人於此經中，受持乃至四句偈等為他人說，其福勝彼。」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FBFA8BC0-3708-6901-A09E-95CE4F41ABD0}"/>
              </a:ext>
            </a:extLst>
          </p:cNvPr>
          <p:cNvSpPr txBox="1"/>
          <p:nvPr/>
        </p:nvSpPr>
        <p:spPr>
          <a:xfrm>
            <a:off x="5127158" y="873510"/>
            <a:ext cx="3416320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看此節經文，若以為讀誦</a:t>
            </a:r>
            <a:r>
              <a:rPr lang="en-US" altLang="zh-TW" sz="2800" b="1" dirty="0">
                <a:solidFill>
                  <a:schemeClr val="bg1"/>
                </a:solidFill>
              </a:rPr>
              <a:t>《</a:t>
            </a:r>
            <a:r>
              <a:rPr lang="zh-TW" altLang="en-US" sz="2800" b="1" dirty="0">
                <a:solidFill>
                  <a:schemeClr val="bg1"/>
                </a:solidFill>
              </a:rPr>
              <a:t>金剛經</a:t>
            </a:r>
            <a:r>
              <a:rPr lang="en-US" altLang="zh-TW" sz="2800" b="1" dirty="0">
                <a:solidFill>
                  <a:schemeClr val="bg1"/>
                </a:solidFill>
              </a:rPr>
              <a:t>》</a:t>
            </a:r>
            <a:r>
              <a:rPr lang="zh-TW" altLang="en-US" sz="2800" b="1" dirty="0">
                <a:solidFill>
                  <a:schemeClr val="bg1"/>
                </a:solidFill>
              </a:rPr>
              <a:t>，其福德即勝過大梵天王，那就是很大的誤會。實則應注意受持二字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是人能受持此經，又能布施，福德方能勝過於彼。</a:t>
            </a: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4F1DC801-B8A4-823A-36EE-989CC22737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99662" y="1011303"/>
            <a:ext cx="722195" cy="2418491"/>
          </a:xfrm>
          <a:prstGeom prst="rect">
            <a:avLst/>
          </a:prstGeom>
        </p:spPr>
      </p:pic>
      <p:sp>
        <p:nvSpPr>
          <p:cNvPr id="10" name="文字方塊 9">
            <a:extLst>
              <a:ext uri="{FF2B5EF4-FFF2-40B4-BE49-F238E27FC236}">
                <a16:creationId xmlns:a16="http://schemas.microsoft.com/office/drawing/2014/main" id="{70A1754F-8621-DC3B-501A-CAF3A5C87661}"/>
              </a:ext>
            </a:extLst>
          </p:cNvPr>
          <p:cNvSpPr txBox="1"/>
          <p:nvPr/>
        </p:nvSpPr>
        <p:spPr>
          <a:xfrm>
            <a:off x="346152" y="873510"/>
            <a:ext cx="4708981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他修的布施，在相上看，好像比不上大梵天王的大千世界七寶布施；而實際上，</a:t>
            </a:r>
            <a:r>
              <a:rPr lang="zh-CN" altLang="en-US" sz="2800" dirty="0">
                <a:solidFill>
                  <a:srgbClr val="FFFF00"/>
                </a:solidFill>
              </a:rPr>
              <a:t>他的福德</a:t>
            </a:r>
            <a:r>
              <a:rPr lang="zh-TW" altLang="en-US" sz="2800" dirty="0">
                <a:solidFill>
                  <a:srgbClr val="FFFF00"/>
                </a:solidFill>
              </a:rPr>
              <a:t>已超過大千世界七寶布施。</a:t>
            </a:r>
            <a:r>
              <a:rPr lang="zh-CN" altLang="en-US" sz="2800" dirty="0">
                <a:solidFill>
                  <a:srgbClr val="FFFF00"/>
                </a:solidFill>
              </a:rPr>
              <a:t>因為</a:t>
            </a:r>
            <a:r>
              <a:rPr lang="zh-TW" altLang="en-US" sz="2800" dirty="0">
                <a:solidFill>
                  <a:srgbClr val="FFFF00"/>
                </a:solidFill>
              </a:rPr>
              <a:t>財施是福德相，受持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的人布施是福德性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性德盡虛空遍法界，哪裡是三千大千世界能比得了的。</a:t>
            </a:r>
          </a:p>
        </p:txBody>
      </p:sp>
    </p:spTree>
    <p:extLst>
      <p:ext uri="{BB962C8B-B14F-4D97-AF65-F5344CB8AC3E}">
        <p14:creationId xmlns:p14="http://schemas.microsoft.com/office/powerpoint/2010/main" val="31808654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6D4B1229-FFA8-C78C-339F-4CA906E6DA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6894" y="239484"/>
            <a:ext cx="6408712" cy="6380619"/>
          </a:xfrm>
          <a:prstGeom prst="rect">
            <a:avLst/>
          </a:prstGeom>
        </p:spPr>
      </p:pic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6F5B5BA3-2355-04A7-D6B4-1AAAF0AD48C0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ADB5237C-4D55-FD15-2930-EC60A7D4A8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1620E109-FFFA-B3B7-BB87-2B10C817F59F}"/>
              </a:ext>
            </a:extLst>
          </p:cNvPr>
          <p:cNvSpPr/>
          <p:nvPr/>
        </p:nvSpPr>
        <p:spPr>
          <a:xfrm>
            <a:off x="4439022" y="4760535"/>
            <a:ext cx="648072" cy="165712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717985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6DA26EB-8724-47D3-E453-BD66F8B002E3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A6D4F6EE-EA57-9A52-F68D-4949430916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A9DFFC55-E47F-4F6D-BB1F-DB39FC50D1AF}"/>
              </a:ext>
            </a:extLst>
          </p:cNvPr>
          <p:cNvSpPr txBox="1"/>
          <p:nvPr/>
        </p:nvSpPr>
        <p:spPr>
          <a:xfrm>
            <a:off x="7840902" y="764301"/>
            <a:ext cx="2123658" cy="50395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「何以故</a:t>
            </a:r>
            <a:r>
              <a:rPr lang="zh-CN" altLang="en-US" sz="2800" b="1" dirty="0">
                <a:solidFill>
                  <a:schemeClr val="bg1"/>
                </a:solidFill>
              </a:rPr>
              <a:t>？</a:t>
            </a:r>
            <a:r>
              <a:rPr lang="zh-TW" altLang="en-US" sz="2800" b="1" dirty="0">
                <a:solidFill>
                  <a:schemeClr val="bg1"/>
                </a:solidFill>
              </a:rPr>
              <a:t>須菩提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一切諸佛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及諸佛阿耨多羅三藐三</a:t>
            </a:r>
            <a:r>
              <a:rPr lang="zh-CN" altLang="en-US" sz="2800" b="1" dirty="0">
                <a:solidFill>
                  <a:schemeClr val="bg1"/>
                </a:solidFill>
              </a:rPr>
              <a:t>菩</a:t>
            </a:r>
            <a:r>
              <a:rPr lang="zh-TW" altLang="en-US" sz="2800" b="1" dirty="0">
                <a:solidFill>
                  <a:schemeClr val="bg1"/>
                </a:solidFill>
              </a:rPr>
              <a:t>提法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皆從此經出。」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26BBBB7D-A8A7-486E-D2BF-7BAD41FC7ACA}"/>
              </a:ext>
            </a:extLst>
          </p:cNvPr>
          <p:cNvSpPr txBox="1"/>
          <p:nvPr/>
        </p:nvSpPr>
        <p:spPr>
          <a:xfrm>
            <a:off x="2779116" y="873510"/>
            <a:ext cx="4708981" cy="493030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佛說一切法，般若盡攝</a:t>
            </a:r>
            <a:r>
              <a:rPr lang="zh-CN" altLang="en-US" sz="2800" b="1" dirty="0">
                <a:solidFill>
                  <a:schemeClr val="bg1"/>
                </a:solidFill>
              </a:rPr>
              <a:t>。</a:t>
            </a:r>
            <a:r>
              <a:rPr lang="zh-TW" altLang="en-US" sz="2800" b="1" dirty="0">
                <a:solidFill>
                  <a:schemeClr val="bg1"/>
                </a:solidFill>
              </a:rPr>
              <a:t>本經尤是般若中之最要</a:t>
            </a:r>
            <a:r>
              <a:rPr lang="zh-CN" altLang="en-US" sz="2800" b="1" dirty="0">
                <a:solidFill>
                  <a:schemeClr val="bg1"/>
                </a:solidFill>
              </a:rPr>
              <a:t>。</a:t>
            </a:r>
            <a:r>
              <a:rPr lang="en-US" altLang="zh-TW" sz="2800" b="1" dirty="0">
                <a:solidFill>
                  <a:schemeClr val="bg1"/>
                </a:solidFill>
              </a:rPr>
              <a:t> </a:t>
            </a:r>
            <a:r>
              <a:rPr lang="zh-TW" altLang="en-US" sz="2800" b="1" dirty="0">
                <a:solidFill>
                  <a:schemeClr val="bg1"/>
                </a:solidFill>
              </a:rPr>
              <a:t>可見讀此經，無異讀</a:t>
            </a:r>
            <a:r>
              <a:rPr lang="en-US" altLang="zh-TW" sz="2800" b="1" dirty="0">
                <a:solidFill>
                  <a:schemeClr val="bg1"/>
                </a:solidFill>
              </a:rPr>
              <a:t>《</a:t>
            </a:r>
            <a:r>
              <a:rPr lang="zh-TW" altLang="en-US" sz="2800" b="1" dirty="0">
                <a:solidFill>
                  <a:schemeClr val="bg1"/>
                </a:solidFill>
              </a:rPr>
              <a:t>大般若經</a:t>
            </a:r>
            <a:r>
              <a:rPr lang="en-US" altLang="zh-TW" sz="2800" b="1" dirty="0">
                <a:solidFill>
                  <a:schemeClr val="bg1"/>
                </a:solidFill>
              </a:rPr>
              <a:t>》</a:t>
            </a:r>
            <a:r>
              <a:rPr lang="zh-CN" altLang="en-US" sz="2800" b="1" dirty="0">
                <a:solidFill>
                  <a:schemeClr val="bg1"/>
                </a:solidFill>
              </a:rPr>
              <a:t>。</a:t>
            </a:r>
            <a:r>
              <a:rPr lang="zh-TW" altLang="en-US" sz="2800" b="1" dirty="0">
                <a:solidFill>
                  <a:schemeClr val="bg1"/>
                </a:solidFill>
              </a:rPr>
              <a:t>且無異讀</a:t>
            </a:r>
            <a:r>
              <a:rPr lang="en-US" altLang="zh-TW" sz="2800" b="1" dirty="0">
                <a:solidFill>
                  <a:schemeClr val="bg1"/>
                </a:solidFill>
              </a:rPr>
              <a:t>《</a:t>
            </a:r>
            <a:r>
              <a:rPr lang="zh-TW" altLang="en-US" sz="2800" b="1" dirty="0">
                <a:solidFill>
                  <a:schemeClr val="bg1"/>
                </a:solidFill>
              </a:rPr>
              <a:t>三藏十二部經</a:t>
            </a:r>
            <a:r>
              <a:rPr lang="en-US" altLang="zh-TW" sz="2800" b="1" dirty="0">
                <a:solidFill>
                  <a:schemeClr val="bg1"/>
                </a:solidFill>
              </a:rPr>
              <a:t>》</a:t>
            </a:r>
            <a:r>
              <a:rPr lang="zh-CN" altLang="en-US" sz="2800" b="1" dirty="0">
                <a:solidFill>
                  <a:schemeClr val="bg1"/>
                </a:solidFill>
              </a:rPr>
              <a:t>。</a:t>
            </a:r>
            <a:r>
              <a:rPr lang="en-US" altLang="zh-TW" sz="2800" b="1" dirty="0">
                <a:solidFill>
                  <a:schemeClr val="bg1"/>
                </a:solidFill>
              </a:rPr>
              <a:t> </a:t>
            </a:r>
            <a:r>
              <a:rPr lang="zh-TW" altLang="en-US" sz="2800" b="1" dirty="0">
                <a:solidFill>
                  <a:schemeClr val="bg1"/>
                </a:solidFill>
              </a:rPr>
              <a:t>此經所說，即無上正等之法。故云一切諸佛，及諸佛無上正等正覺法，皆從此經出</a:t>
            </a:r>
            <a:r>
              <a:rPr lang="zh-CN" altLang="en-US" sz="2800" b="1" dirty="0">
                <a:solidFill>
                  <a:schemeClr val="bg1"/>
                </a:solidFill>
              </a:rPr>
              <a:t>。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pic>
        <p:nvPicPr>
          <p:cNvPr id="11" name="圖片 10">
            <a:extLst>
              <a:ext uri="{FF2B5EF4-FFF2-40B4-BE49-F238E27FC236}">
                <a16:creationId xmlns:a16="http://schemas.microsoft.com/office/drawing/2014/main" id="{AEB194C9-57E2-3B46-F65B-268DC36423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84278" y="981522"/>
            <a:ext cx="652614" cy="2248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4934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F44FEC30-A747-FE93-C2B0-AFD6BF71F012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321CF278-DE0E-E41A-88EC-2E5D1A4054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A43165B3-FB76-B577-7246-CF8DCF493AF2}"/>
              </a:ext>
            </a:extLst>
          </p:cNvPr>
          <p:cNvSpPr txBox="1"/>
          <p:nvPr/>
        </p:nvSpPr>
        <p:spPr>
          <a:xfrm>
            <a:off x="694606" y="912849"/>
            <a:ext cx="9879628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諸位聽了這些話，不能夠發生誤會，認為我讀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，就等於把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大藏經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都讀完了，其實不是那麼回事情。正如同一篇文章，文章當然有個題目，我們讀了題目，是不是就把全部文章都讀盡了？可以這麼說，因為全篇的文章，無非是發揮題</a:t>
            </a:r>
            <a:r>
              <a:rPr lang="zh-CN" altLang="en-US" sz="2800" dirty="0">
                <a:solidFill>
                  <a:srgbClr val="FFFF00"/>
                </a:solidFill>
              </a:rPr>
              <a:t>目</a:t>
            </a:r>
            <a:r>
              <a:rPr lang="zh-TW" altLang="en-US" sz="2800" dirty="0">
                <a:solidFill>
                  <a:srgbClr val="FFFF00"/>
                </a:solidFill>
              </a:rPr>
              <a:t>的意思。但是也不能這麼說法，為什麼？未必你在題</a:t>
            </a:r>
            <a:r>
              <a:rPr lang="zh-CN" altLang="en-US" sz="2800" dirty="0">
                <a:solidFill>
                  <a:srgbClr val="FFFF00"/>
                </a:solidFill>
              </a:rPr>
              <a:t>目</a:t>
            </a:r>
            <a:r>
              <a:rPr lang="zh-TW" altLang="en-US" sz="2800" dirty="0">
                <a:solidFill>
                  <a:srgbClr val="FFFF00"/>
                </a:solidFill>
              </a:rPr>
              <a:t>裡面，了解甚深的義趣。實實在在的說，必須遍讀大乘佛經，你對於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才有真正的體會、領略。</a:t>
            </a:r>
            <a:r>
              <a:rPr lang="zh-CN" altLang="en-US" sz="2800" dirty="0">
                <a:solidFill>
                  <a:srgbClr val="FFFF00"/>
                </a:solidFill>
              </a:rPr>
              <a:t>而</a:t>
            </a:r>
            <a:r>
              <a:rPr lang="zh-TW" altLang="en-US" sz="2800" dirty="0">
                <a:solidFill>
                  <a:srgbClr val="FFFF00"/>
                </a:solidFill>
              </a:rPr>
              <a:t>讀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，能夠把整個大乘佛法修學的綱領掌握住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29325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8B42D174-0D43-F787-B9E3-D08C967760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2918" y="239484"/>
            <a:ext cx="6408712" cy="6380619"/>
          </a:xfrm>
          <a:prstGeom prst="rect">
            <a:avLst/>
          </a:prstGeom>
        </p:spPr>
      </p:pic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20A0C181-8A1B-4AEE-4BEE-9F72EE7DE79F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87A4C4C5-DEEA-AD6F-083B-CF8DD59A72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EFCD28ED-2CB0-6993-8159-88AE6AD4E7F0}"/>
              </a:ext>
            </a:extLst>
          </p:cNvPr>
          <p:cNvSpPr/>
          <p:nvPr/>
        </p:nvSpPr>
        <p:spPr>
          <a:xfrm>
            <a:off x="3646934" y="4725000"/>
            <a:ext cx="648072" cy="165712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85866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56F33C5-A4DF-8B2D-CCAF-2E66417312B3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4D972EDC-DF53-E780-F075-3047F50008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91A8C137-FEA1-66ED-34D9-906B1F3F84E8}"/>
              </a:ext>
            </a:extLst>
          </p:cNvPr>
          <p:cNvSpPr txBox="1"/>
          <p:nvPr/>
        </p:nvSpPr>
        <p:spPr>
          <a:xfrm>
            <a:off x="8578318" y="764301"/>
            <a:ext cx="1477328" cy="50395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「須菩提，所謂佛法者即非佛法。」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308F8116-6246-AE37-8B8D-F708D3354550}"/>
              </a:ext>
            </a:extLst>
          </p:cNvPr>
          <p:cNvSpPr txBox="1"/>
          <p:nvPr/>
        </p:nvSpPr>
        <p:spPr>
          <a:xfrm>
            <a:off x="3834497" y="818905"/>
            <a:ext cx="4708981" cy="493030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前言「一切諸佛及諸佛阿耨多羅三藐三菩提法」，皆從此經出，是名相上說佛與法。即非就性上說佛與法</a:t>
            </a:r>
            <a:r>
              <a:rPr lang="zh-CN" altLang="en-US" sz="2800" b="1" dirty="0">
                <a:solidFill>
                  <a:schemeClr val="bg1"/>
                </a:solidFill>
              </a:rPr>
              <a:t>。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8082EF9C-E5C4-01D0-E7AA-8451E39046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90486" y="854686"/>
            <a:ext cx="849275" cy="2534938"/>
          </a:xfrm>
          <a:prstGeom prst="rect">
            <a:avLst/>
          </a:prstGeom>
        </p:spPr>
      </p:pic>
      <p:sp>
        <p:nvSpPr>
          <p:cNvPr id="10" name="文字方塊 9">
            <a:extLst>
              <a:ext uri="{FF2B5EF4-FFF2-40B4-BE49-F238E27FC236}">
                <a16:creationId xmlns:a16="http://schemas.microsoft.com/office/drawing/2014/main" id="{E430F6BE-D4B7-DF55-793F-FB3BEF0BCF46}"/>
              </a:ext>
            </a:extLst>
          </p:cNvPr>
          <p:cNvSpPr txBox="1"/>
          <p:nvPr/>
        </p:nvSpPr>
        <p:spPr>
          <a:xfrm>
            <a:off x="344322" y="727775"/>
            <a:ext cx="5355312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這是這一大段裡面最後一段</a:t>
            </a:r>
            <a:r>
              <a:rPr lang="zh-CN" altLang="en-US" sz="2800" dirty="0">
                <a:solidFill>
                  <a:srgbClr val="FFFF00"/>
                </a:solidFill>
              </a:rPr>
              <a:t>，</a:t>
            </a:r>
            <a:r>
              <a:rPr lang="zh-TW" altLang="en-US" sz="2800" dirty="0">
                <a:solidFill>
                  <a:srgbClr val="FFFF00"/>
                </a:solidFill>
              </a:rPr>
              <a:t>我們在此做個總結。正宗分一開端，江居士依據前清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金剛經新眼疏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，把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正宗分分為信、解、行、證四大段。他分得沒錯，跟清涼大師判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華嚴經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，那個架式一樣。經文講到</a:t>
            </a:r>
            <a:r>
              <a:rPr lang="zh-CN" altLang="en-US" sz="2800" dirty="0">
                <a:solidFill>
                  <a:srgbClr val="FFFF00"/>
                </a:solidFill>
              </a:rPr>
              <a:t>這裡</a:t>
            </a:r>
            <a:r>
              <a:rPr lang="zh-TW" altLang="en-US" sz="2800" dirty="0">
                <a:solidFill>
                  <a:srgbClr val="FFFF00"/>
                </a:solidFill>
              </a:rPr>
              <a:t>，是四分的第一分，第一分是講信。</a:t>
            </a:r>
          </a:p>
        </p:txBody>
      </p:sp>
    </p:spTree>
    <p:extLst>
      <p:ext uri="{BB962C8B-B14F-4D97-AF65-F5344CB8AC3E}">
        <p14:creationId xmlns:p14="http://schemas.microsoft.com/office/powerpoint/2010/main" val="25399261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08131417-E1F9-1119-8B03-EE3C6D8725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630" y="0"/>
            <a:ext cx="9433048" cy="6859588"/>
          </a:xfrm>
          <a:prstGeom prst="rect">
            <a:avLst/>
          </a:prstGeom>
        </p:spPr>
      </p:pic>
      <p:sp>
        <p:nvSpPr>
          <p:cNvPr id="10" name="矩形 9">
            <a:extLst>
              <a:ext uri="{FF2B5EF4-FFF2-40B4-BE49-F238E27FC236}">
                <a16:creationId xmlns:a16="http://schemas.microsoft.com/office/drawing/2014/main" id="{E60FCE98-1622-00F8-0FED-F8E4C67334C3}"/>
              </a:ext>
            </a:extLst>
          </p:cNvPr>
          <p:cNvSpPr/>
          <p:nvPr/>
        </p:nvSpPr>
        <p:spPr>
          <a:xfrm>
            <a:off x="3142878" y="4941962"/>
            <a:ext cx="504056" cy="1872208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3" name="匾額 12" descr="佛學概要十四講表 習講">
            <a:extLst>
              <a:ext uri="{FF2B5EF4-FFF2-40B4-BE49-F238E27FC236}">
                <a16:creationId xmlns:a16="http://schemas.microsoft.com/office/drawing/2014/main" id="{48DF3221-6FD5-A386-57F3-A108E7437B20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14" name="圖片 13">
            <a:extLst>
              <a:ext uri="{FF2B5EF4-FFF2-40B4-BE49-F238E27FC236}">
                <a16:creationId xmlns:a16="http://schemas.microsoft.com/office/drawing/2014/main" id="{A25C4BD8-EBAF-1596-4D77-ACA01B25E6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</p:spTree>
    <p:extLst>
      <p:ext uri="{BB962C8B-B14F-4D97-AF65-F5344CB8AC3E}">
        <p14:creationId xmlns:p14="http://schemas.microsoft.com/office/powerpoint/2010/main" val="33069922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C02BF2C4-A659-F5BB-F3F7-23D93E8DD0AB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42C2427D-ADCD-FCD9-E090-79AE53500C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A3E7B748-03EA-F069-9C76-68C7D9FCC9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8542" y="45418"/>
            <a:ext cx="10729192" cy="6723952"/>
          </a:xfrm>
          <a:prstGeom prst="rect">
            <a:avLst/>
          </a:prstGeom>
        </p:spPr>
      </p:pic>
      <p:sp>
        <p:nvSpPr>
          <p:cNvPr id="10" name="矩形 9">
            <a:extLst>
              <a:ext uri="{FF2B5EF4-FFF2-40B4-BE49-F238E27FC236}">
                <a16:creationId xmlns:a16="http://schemas.microsoft.com/office/drawing/2014/main" id="{3D9D2BF7-A7F8-CC93-1452-3AEC855EB0BC}"/>
              </a:ext>
            </a:extLst>
          </p:cNvPr>
          <p:cNvSpPr/>
          <p:nvPr/>
        </p:nvSpPr>
        <p:spPr>
          <a:xfrm>
            <a:off x="9839622" y="4941962"/>
            <a:ext cx="792088" cy="1656184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856747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6B8860F2-68C4-578B-5578-4A67671ACCA6}"/>
              </a:ext>
            </a:extLst>
          </p:cNvPr>
          <p:cNvSpPr txBox="1"/>
          <p:nvPr/>
        </p:nvSpPr>
        <p:spPr>
          <a:xfrm>
            <a:off x="235328" y="150614"/>
            <a:ext cx="11942783" cy="27853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「須菩提！於意云何？須陀洹能作是念：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『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我得須陀洹果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』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不？」 </a:t>
            </a:r>
          </a:p>
          <a:p>
            <a:pPr>
              <a:lnSpc>
                <a:spcPts val="3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須菩提言：「不也，世尊！何以故？須陀洹名為入流，而無所入，不入色聲香味觸法，是名須陀洹。」</a:t>
            </a:r>
            <a:endParaRPr lang="en-US" altLang="zh-TW" sz="28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3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「須菩提！於意云何？斯陀含能作是念：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『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我得斯陀含果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』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不？」 </a:t>
            </a:r>
          </a:p>
          <a:p>
            <a:pPr>
              <a:lnSpc>
                <a:spcPts val="3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須菩提言：「不也，世尊！何以故？斯陀含名一往來，而實無往來，是名斯陀含。」</a:t>
            </a:r>
          </a:p>
          <a:p>
            <a:pPr>
              <a:lnSpc>
                <a:spcPts val="3000"/>
              </a:lnSpc>
            </a:pP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01681678-619C-A518-DAD6-A0CAA1399256}"/>
              </a:ext>
            </a:extLst>
          </p:cNvPr>
          <p:cNvSpPr txBox="1"/>
          <p:nvPr/>
        </p:nvSpPr>
        <p:spPr>
          <a:xfrm>
            <a:off x="246659" y="2489909"/>
            <a:ext cx="11719753" cy="43242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“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Subhuti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, what do you think? Does a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srotapanna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 think, ‘I have obtained the fruit of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srotapatti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’?”</a:t>
            </a:r>
          </a:p>
          <a:p>
            <a:pPr>
              <a:lnSpc>
                <a:spcPts val="3000"/>
              </a:lnSpc>
            </a:pP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 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Subhuti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 said, “No, World-Honored One, he does not. Why? Because while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srotapanna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 means ‘entering the stream,’ there is no entering here. A true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srotapanna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 is one who does not enter sight, sound, odor, flavor, touch, or any thought that arises.”</a:t>
            </a:r>
          </a:p>
          <a:p>
            <a:pPr>
              <a:lnSpc>
                <a:spcPts val="3000"/>
              </a:lnSpc>
            </a:pP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 “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Subhuti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 what do you think? Does a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sakridagamin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 think, ‘I have obtained the fruit of a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sakridagamin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’?”</a:t>
            </a:r>
          </a:p>
          <a:p>
            <a:pPr>
              <a:lnSpc>
                <a:spcPts val="3000"/>
              </a:lnSpc>
            </a:pP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 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Subhuti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 said, “No, World-Honored One, he does not. Why? Because while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sakridagamin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 means ‘going and coming just once,’ one who understands that there is really no going-and-coming, he or she is a true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sakridagamin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.”</a:t>
            </a:r>
          </a:p>
        </p:txBody>
      </p:sp>
    </p:spTree>
    <p:extLst>
      <p:ext uri="{BB962C8B-B14F-4D97-AF65-F5344CB8AC3E}">
        <p14:creationId xmlns:p14="http://schemas.microsoft.com/office/powerpoint/2010/main" val="23913491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1712AE35-D2C1-13DD-F4A4-A2984EAABD85}"/>
              </a:ext>
            </a:extLst>
          </p:cNvPr>
          <p:cNvSpPr txBox="1"/>
          <p:nvPr/>
        </p:nvSpPr>
        <p:spPr>
          <a:xfrm>
            <a:off x="235328" y="150614"/>
            <a:ext cx="11942783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「須菩提！於意云何？阿那含能作是念：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『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我得阿那含果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』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不？」 </a:t>
            </a:r>
          </a:p>
          <a:p>
            <a:pPr>
              <a:lnSpc>
                <a:spcPts val="3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須菩提言：「不也，世尊！何以故？阿那含名為不來，而實無不來，是故名阿那含。」 </a:t>
            </a:r>
            <a:endParaRPr lang="en-US" altLang="zh-TW" sz="28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3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「須菩提！於意云何？阿羅漢能作是念：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『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我得阿羅漢道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』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不？」 </a:t>
            </a:r>
          </a:p>
          <a:p>
            <a:pPr>
              <a:lnSpc>
                <a:spcPts val="30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須菩提言：「不也，世尊！何以故？實無有法名阿羅漢。世尊！若阿羅漢作是念：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『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我得阿羅漢道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』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，即為著我人眾生壽者。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35A9A0C4-C7AD-DFFB-ABB8-9C5C0CFB67E8}"/>
              </a:ext>
            </a:extLst>
          </p:cNvPr>
          <p:cNvSpPr txBox="1"/>
          <p:nvPr/>
        </p:nvSpPr>
        <p:spPr>
          <a:xfrm>
            <a:off x="246659" y="2489909"/>
            <a:ext cx="11719753" cy="43242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Subhuti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, what do you think? Does an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anagamin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 think, ‘I have obtained the fruit of an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anagamin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’?”</a:t>
            </a:r>
          </a:p>
          <a:p>
            <a:pPr>
              <a:lnSpc>
                <a:spcPts val="3000"/>
              </a:lnSpc>
            </a:pP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 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Subhuti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 said, “No, World-Honored One, he does not. Why? Because while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anagamin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 means ‘not coming,’ there is really no not-coming; therefore the one who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realises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 this is called an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anagamin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.”</a:t>
            </a:r>
          </a:p>
          <a:p>
            <a:pPr>
              <a:lnSpc>
                <a:spcPts val="3000"/>
              </a:lnSpc>
            </a:pP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  “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Subhuti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, what do you think? Does an arhat think, ‘I have obtained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arhatship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’?”</a:t>
            </a:r>
          </a:p>
          <a:p>
            <a:pPr>
              <a:lnSpc>
                <a:spcPts val="3000"/>
              </a:lnSpc>
            </a:pP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 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Subhuti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 said, “No, World-Honored One, he does not. Why? Because there is no dharma to be called arhat. If, World-Honored One, an arhat thinks, ‘I have obtained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arhatship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, ‘ this means that he has the idea of an ego-self, a person, a living being, or a soul.</a:t>
            </a:r>
          </a:p>
        </p:txBody>
      </p:sp>
    </p:spTree>
    <p:extLst>
      <p:ext uri="{BB962C8B-B14F-4D97-AF65-F5344CB8AC3E}">
        <p14:creationId xmlns:p14="http://schemas.microsoft.com/office/powerpoint/2010/main" val="2363815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FA91C94D-DA57-6064-A074-62C9F5FC150F}"/>
              </a:ext>
            </a:extLst>
          </p:cNvPr>
          <p:cNvSpPr txBox="1"/>
          <p:nvPr/>
        </p:nvSpPr>
        <p:spPr>
          <a:xfrm>
            <a:off x="214576" y="117426"/>
            <a:ext cx="11942783" cy="24776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世尊！佛說我得無諍三昧，人中最為第一，是第一離欲阿羅漢。世尊！我不作是念：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『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我是離欲阿羅漢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』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。世尊！我若作是念：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『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我得阿羅漢道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』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，世尊則不說須菩提是樂阿蘭那行者！以須菩提實無所行，而名須菩提是樂阿蘭那行。」佛告須菩提：「於意云何？如來昔在燃燈佛所，於法有所得不？」 </a:t>
            </a:r>
          </a:p>
          <a:p>
            <a:pPr>
              <a:lnSpc>
                <a:spcPts val="31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「不也，世尊！如來在燃燈佛所，於法實無所得。」 </a:t>
            </a:r>
          </a:p>
          <a:p>
            <a:pPr>
              <a:lnSpc>
                <a:spcPts val="3100"/>
              </a:lnSpc>
            </a:pP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184CDD2C-92E6-BBD3-A837-C28D6FC5999D}"/>
              </a:ext>
            </a:extLst>
          </p:cNvPr>
          <p:cNvSpPr txBox="1"/>
          <p:nvPr/>
        </p:nvSpPr>
        <p:spPr>
          <a:xfrm>
            <a:off x="263963" y="2277666"/>
            <a:ext cx="11719753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Although the Buddha has said that I am the foremost of those who have obtained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aranasamadhi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, that I am the foremost of those arhats who are liberated from unwholesome desires, World-Honored One, I cherish no thought that I have attained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arhatship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. World-Honored One, [if I did] you would not have declared of me, ‘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Subhuti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, who is the foremost of those who dwell in peaceful abiding, does not dwell anywhere; that is why he is called a “dweller in peace.’”</a:t>
            </a:r>
          </a:p>
          <a:p>
            <a:pPr>
              <a:lnSpc>
                <a:spcPts val="3100"/>
              </a:lnSpc>
            </a:pP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The Buddha asked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Subhuti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, “What do you think? When the Tathagata </a:t>
            </a:r>
            <a:r>
              <a:rPr lang="en-US" altLang="zh-TW" sz="2800" b="1" dirty="0" err="1">
                <a:solidFill>
                  <a:schemeClr val="bg1">
                    <a:lumMod val="95000"/>
                  </a:schemeClr>
                </a:solidFill>
              </a:rPr>
              <a:t>practised</a:t>
            </a:r>
            <a:r>
              <a:rPr lang="en-US" altLang="zh-TW" sz="2800" b="1" dirty="0">
                <a:solidFill>
                  <a:schemeClr val="bg1">
                    <a:lumMod val="95000"/>
                  </a:schemeClr>
                </a:solidFill>
              </a:rPr>
              <a:t> in ancient times under Dipankara Buddha, did he attain any Dharma?”  “No, World-Honored One, he did not attain any Dharma while practicing with the Dipankara Buddha.”</a:t>
            </a:r>
          </a:p>
          <a:p>
            <a:pPr>
              <a:lnSpc>
                <a:spcPts val="3100"/>
              </a:lnSpc>
            </a:pPr>
            <a:endParaRPr lang="en-US" altLang="zh-TW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778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B3C471B5-1422-1202-742F-21CB604DD598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17EAC7D1-83C2-68DD-D0A5-BEF6187D8B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1A154D54-8B3C-69EF-AF1B-779DDF73CBD2}"/>
              </a:ext>
            </a:extLst>
          </p:cNvPr>
          <p:cNvSpPr txBox="1"/>
          <p:nvPr/>
        </p:nvSpPr>
        <p:spPr>
          <a:xfrm>
            <a:off x="6527254" y="803993"/>
            <a:ext cx="3416320" cy="50395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「須菩提，於意云何？須陀洹能作是念，我得須陀洹果不？須菩提言：不也，世尊。何以故？須陀洹名為入流，而無所入。不入色聲香味觸法，是名須陀洹。」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D9429B6B-5564-90A4-3DBF-76849EB03538}"/>
              </a:ext>
            </a:extLst>
          </p:cNvPr>
          <p:cNvSpPr txBox="1"/>
          <p:nvPr/>
        </p:nvSpPr>
        <p:spPr>
          <a:xfrm>
            <a:off x="4977918" y="913202"/>
            <a:ext cx="1477328" cy="493030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初果斷盡三界八十八使，已見真</a:t>
            </a:r>
            <a:r>
              <a:rPr lang="zh-CN" altLang="en-US" sz="2800" b="1" dirty="0">
                <a:solidFill>
                  <a:schemeClr val="bg1"/>
                </a:solidFill>
              </a:rPr>
              <a:t>空</a:t>
            </a:r>
            <a:r>
              <a:rPr lang="zh-TW" altLang="en-US" sz="2800" b="1" dirty="0">
                <a:solidFill>
                  <a:schemeClr val="bg1"/>
                </a:solidFill>
              </a:rPr>
              <a:t>之理，而知無我亦無我所。</a:t>
            </a: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24E9C3B1-D263-16A4-4E1B-E716EAA44D3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83638" y="117426"/>
            <a:ext cx="936101" cy="6552728"/>
          </a:xfrm>
          <a:prstGeom prst="rect">
            <a:avLst/>
          </a:prstGeom>
        </p:spPr>
      </p:pic>
      <p:sp>
        <p:nvSpPr>
          <p:cNvPr id="10" name="文字方塊 9">
            <a:extLst>
              <a:ext uri="{FF2B5EF4-FFF2-40B4-BE49-F238E27FC236}">
                <a16:creationId xmlns:a16="http://schemas.microsoft.com/office/drawing/2014/main" id="{23D88F70-524D-20FE-843A-4E6154A8DED8}"/>
              </a:ext>
            </a:extLst>
          </p:cNvPr>
          <p:cNvSpPr txBox="1"/>
          <p:nvPr/>
        </p:nvSpPr>
        <p:spPr>
          <a:xfrm>
            <a:off x="162089" y="822072"/>
            <a:ext cx="4708981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八十八</a:t>
            </a:r>
            <a:r>
              <a:rPr lang="zh-CN" altLang="en-US" sz="2800" dirty="0">
                <a:solidFill>
                  <a:srgbClr val="FFFF00"/>
                </a:solidFill>
              </a:rPr>
              <a:t>使</a:t>
            </a:r>
            <a:r>
              <a:rPr lang="zh-TW" altLang="en-US" sz="2800" dirty="0">
                <a:solidFill>
                  <a:srgbClr val="FFFF00"/>
                </a:solidFill>
              </a:rPr>
              <a:t>歸納為五大類</a:t>
            </a:r>
            <a:r>
              <a:rPr lang="zh-CN" altLang="en-US" sz="2800" dirty="0">
                <a:solidFill>
                  <a:srgbClr val="FFFF00"/>
                </a:solidFill>
              </a:rPr>
              <a:t>：一、身見：執五蘊身為我；二、邊見：執人死恆為人（常見）或人死永滅（斷見）；三、戒取見：非因計因；四、見取見：非果計果。五、邪見：除上面四種之外，其他一切錯誤的見解。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28628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文字方塊 7">
            <a:extLst>
              <a:ext uri="{FF2B5EF4-FFF2-40B4-BE49-F238E27FC236}">
                <a16:creationId xmlns:a16="http://schemas.microsoft.com/office/drawing/2014/main" id="{A58DBD90-02C6-61A0-BF8D-B7E9E0E3B836}"/>
              </a:ext>
            </a:extLst>
          </p:cNvPr>
          <p:cNvSpPr txBox="1"/>
          <p:nvPr/>
        </p:nvSpPr>
        <p:spPr>
          <a:xfrm>
            <a:off x="296239" y="153430"/>
            <a:ext cx="1046440" cy="655272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2800" b="1" dirty="0">
                <a:solidFill>
                  <a:srgbClr val="FFFF00"/>
                </a:solidFill>
              </a:rPr>
              <a:t> 倶舍論：「苦下具一切，集滅各除三；</a:t>
            </a:r>
            <a:endParaRPr lang="en-US" altLang="zh-TW" sz="2800" b="1" dirty="0">
              <a:solidFill>
                <a:srgbClr val="FFFF00"/>
              </a:solidFill>
            </a:endParaRPr>
          </a:p>
          <a:p>
            <a:r>
              <a:rPr lang="en-US" altLang="zh-TW" sz="2800" b="1" dirty="0">
                <a:solidFill>
                  <a:srgbClr val="FFFF00"/>
                </a:solidFill>
              </a:rPr>
              <a:t>                      </a:t>
            </a:r>
            <a:r>
              <a:rPr lang="zh-TW" altLang="en-US" sz="2800" b="1" dirty="0">
                <a:solidFill>
                  <a:srgbClr val="FFFF00"/>
                </a:solidFill>
              </a:rPr>
              <a:t>道諦除二見，上二不行瞋。」</a:t>
            </a:r>
          </a:p>
        </p:txBody>
      </p:sp>
      <p:pic>
        <p:nvPicPr>
          <p:cNvPr id="12" name="圖片 11">
            <a:extLst>
              <a:ext uri="{FF2B5EF4-FFF2-40B4-BE49-F238E27FC236}">
                <a16:creationId xmlns:a16="http://schemas.microsoft.com/office/drawing/2014/main" id="{2076B416-1ED1-2722-F394-C408F16B0D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2679" y="0"/>
            <a:ext cx="10847734" cy="6859588"/>
          </a:xfrm>
          <a:prstGeom prst="rect">
            <a:avLst/>
          </a:prstGeom>
        </p:spPr>
      </p:pic>
      <p:sp>
        <p:nvSpPr>
          <p:cNvPr id="13" name="文字方塊 12">
            <a:extLst>
              <a:ext uri="{FF2B5EF4-FFF2-40B4-BE49-F238E27FC236}">
                <a16:creationId xmlns:a16="http://schemas.microsoft.com/office/drawing/2014/main" id="{B99B1F40-0EEB-15AC-C189-5AAC7FFAD204}"/>
              </a:ext>
            </a:extLst>
          </p:cNvPr>
          <p:cNvSpPr txBox="1"/>
          <p:nvPr/>
        </p:nvSpPr>
        <p:spPr>
          <a:xfrm>
            <a:off x="-92495" y="19405"/>
            <a:ext cx="615553" cy="668675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accent6"/>
                </a:solidFill>
              </a:rPr>
              <a:t>初果須陀洹（入流）</a:t>
            </a:r>
            <a:endParaRPr lang="zh-TW" altLang="en-US" sz="2800" b="1" dirty="0">
              <a:solidFill>
                <a:schemeClr val="accent6"/>
              </a:solidFill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9D387216-C449-10F0-147C-586C2C596760}"/>
              </a:ext>
            </a:extLst>
          </p:cNvPr>
          <p:cNvSpPr txBox="1"/>
          <p:nvPr/>
        </p:nvSpPr>
        <p:spPr>
          <a:xfrm>
            <a:off x="-92495" y="3070784"/>
            <a:ext cx="615553" cy="37888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sz="2800" b="1" dirty="0">
                <a:solidFill>
                  <a:srgbClr val="00B0F0"/>
                </a:solidFill>
              </a:rPr>
              <a:t>-</a:t>
            </a:r>
            <a:r>
              <a:rPr lang="zh-CN" altLang="en-US" sz="2800" b="1" dirty="0">
                <a:solidFill>
                  <a:srgbClr val="00B0F0"/>
                </a:solidFill>
              </a:rPr>
              <a:t>得四不壞信</a:t>
            </a:r>
            <a:r>
              <a:rPr lang="en-US" altLang="zh-CN" sz="2800" b="1" dirty="0">
                <a:solidFill>
                  <a:srgbClr val="00B0F0"/>
                </a:solidFill>
              </a:rPr>
              <a:t>-</a:t>
            </a:r>
            <a:r>
              <a:rPr lang="zh-CN" altLang="en-US" sz="2800" b="1" dirty="0">
                <a:solidFill>
                  <a:srgbClr val="00B0F0"/>
                </a:solidFill>
              </a:rPr>
              <a:t>佛法僧戒</a:t>
            </a:r>
            <a:endParaRPr lang="zh-TW" altLang="en-US" sz="28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76333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3" grpId="0"/>
      <p:bldP spid="1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A71CA825-CA0D-1D00-1954-C33ADCE7D3EB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1CD23D37-7854-5484-18F4-04C2304E71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pic>
        <p:nvPicPr>
          <p:cNvPr id="6" name="圖片 5">
            <a:extLst>
              <a:ext uri="{FF2B5EF4-FFF2-40B4-BE49-F238E27FC236}">
                <a16:creationId xmlns:a16="http://schemas.microsoft.com/office/drawing/2014/main" id="{25338550-813C-27B3-994F-B007B11B1FB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8542" y="45418"/>
            <a:ext cx="10729192" cy="6723952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0BF8871A-0088-917C-3611-084E4FCCFD45}"/>
              </a:ext>
            </a:extLst>
          </p:cNvPr>
          <p:cNvSpPr/>
          <p:nvPr/>
        </p:nvSpPr>
        <p:spPr>
          <a:xfrm>
            <a:off x="8759502" y="4941962"/>
            <a:ext cx="792088" cy="1656184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606850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D80BD46-E196-0C1C-0D45-D2E4E07E2FFB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DC956DEC-2E1E-9071-F582-4D9918E31A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252633DC-D8E9-9AD3-9594-2B3A4DD678F3}"/>
              </a:ext>
            </a:extLst>
          </p:cNvPr>
          <p:cNvSpPr txBox="1"/>
          <p:nvPr/>
        </p:nvSpPr>
        <p:spPr>
          <a:xfrm>
            <a:off x="6527254" y="803993"/>
            <a:ext cx="3416320" cy="50395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「須菩提，於意云何？斯陀含能作是念，我得斯陀含果不？須菩提言：不也，世尊。何以故？斯陀含名一往來，而實無往來，是名斯陀含。」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53E5977E-3EF6-8270-545C-38CC73E3E90F}"/>
              </a:ext>
            </a:extLst>
          </p:cNvPr>
          <p:cNvSpPr txBox="1"/>
          <p:nvPr/>
        </p:nvSpPr>
        <p:spPr>
          <a:xfrm>
            <a:off x="5049926" y="913202"/>
            <a:ext cx="1477328" cy="493030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初果進斷欲界思惑上上乃至中下，共六品，證二果。</a:t>
            </a: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416908F6-6B54-B40D-7FF2-229F6CBD433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23050" y="913202"/>
            <a:ext cx="717985" cy="2557831"/>
          </a:xfrm>
          <a:prstGeom prst="rect">
            <a:avLst/>
          </a:prstGeom>
        </p:spPr>
      </p:pic>
      <p:sp>
        <p:nvSpPr>
          <p:cNvPr id="10" name="文字方塊 9">
            <a:extLst>
              <a:ext uri="{FF2B5EF4-FFF2-40B4-BE49-F238E27FC236}">
                <a16:creationId xmlns:a16="http://schemas.microsoft.com/office/drawing/2014/main" id="{AEBD1A0D-863E-AF78-EBF0-355365A03F7C}"/>
              </a:ext>
            </a:extLst>
          </p:cNvPr>
          <p:cNvSpPr txBox="1"/>
          <p:nvPr/>
        </p:nvSpPr>
        <p:spPr>
          <a:xfrm>
            <a:off x="287517" y="822072"/>
            <a:ext cx="4708981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三界八十八品見惑斷盡證初果，他還有三界八十一品的思惑；見惑</a:t>
            </a:r>
            <a:r>
              <a:rPr lang="zh-CN" altLang="en-US" sz="2800" dirty="0">
                <a:solidFill>
                  <a:srgbClr val="FFFF00"/>
                </a:solidFill>
              </a:rPr>
              <a:t>頓</a:t>
            </a:r>
            <a:r>
              <a:rPr lang="zh-TW" altLang="en-US" sz="2800" dirty="0">
                <a:solidFill>
                  <a:srgbClr val="FFFF00"/>
                </a:solidFill>
              </a:rPr>
              <a:t>斷，思惑</a:t>
            </a:r>
            <a:r>
              <a:rPr lang="zh-CN" altLang="en-US" sz="2800" dirty="0">
                <a:solidFill>
                  <a:srgbClr val="FFFF00"/>
                </a:solidFill>
              </a:rPr>
              <a:t>漸</a:t>
            </a:r>
            <a:r>
              <a:rPr lang="zh-TW" altLang="en-US" sz="2800" dirty="0">
                <a:solidFill>
                  <a:srgbClr val="FFFF00"/>
                </a:solidFill>
              </a:rPr>
              <a:t>斷。思惑就是錯誤的思想，最重的六品斷掉了，上上、上中、上下，中上、中中、中下，他就證二果。尚餘下三品沒斷，他還要天上人間一次往來。</a:t>
            </a:r>
          </a:p>
        </p:txBody>
      </p:sp>
    </p:spTree>
    <p:extLst>
      <p:ext uri="{BB962C8B-B14F-4D97-AF65-F5344CB8AC3E}">
        <p14:creationId xmlns:p14="http://schemas.microsoft.com/office/powerpoint/2010/main" val="4074267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13867C30-CB87-1C5D-18B5-3E906E6B4F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85" y="242"/>
            <a:ext cx="7557800" cy="6859588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3F666746-6309-CA0E-0585-C65E2A2187B0}"/>
              </a:ext>
            </a:extLst>
          </p:cNvPr>
          <p:cNvSpPr txBox="1"/>
          <p:nvPr/>
        </p:nvSpPr>
        <p:spPr>
          <a:xfrm>
            <a:off x="7538587" y="1197546"/>
            <a:ext cx="410445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600" dirty="0">
                <a:solidFill>
                  <a:schemeClr val="bg1"/>
                </a:solidFill>
              </a:rPr>
              <a:t>上上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，上中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，上下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，中上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，中中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，中下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，下上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，下中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，下下</a:t>
            </a:r>
            <a:r>
              <a:rPr lang="zh-CN" altLang="en-US" sz="2600" dirty="0">
                <a:solidFill>
                  <a:schemeClr val="bg1"/>
                </a:solidFill>
              </a:rPr>
              <a:t>品。</a:t>
            </a:r>
            <a:endParaRPr lang="zh-TW" altLang="en-US" sz="2600" dirty="0">
              <a:solidFill>
                <a:schemeClr val="bg1"/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13444143-7217-0B6C-8596-E991699ECF63}"/>
              </a:ext>
            </a:extLst>
          </p:cNvPr>
          <p:cNvSpPr txBox="1"/>
          <p:nvPr/>
        </p:nvSpPr>
        <p:spPr>
          <a:xfrm>
            <a:off x="7537375" y="3087347"/>
            <a:ext cx="410445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600" dirty="0">
                <a:solidFill>
                  <a:schemeClr val="bg1"/>
                </a:solidFill>
              </a:rPr>
              <a:t>上上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，上中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，上下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，中上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，中中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，中下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，下上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，下中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，下下</a:t>
            </a:r>
            <a:r>
              <a:rPr lang="zh-CN" altLang="en-US" sz="2600" dirty="0">
                <a:solidFill>
                  <a:schemeClr val="bg1"/>
                </a:solidFill>
              </a:rPr>
              <a:t>品。</a:t>
            </a:r>
            <a:endParaRPr lang="zh-TW" altLang="en-US" sz="2600" dirty="0">
              <a:solidFill>
                <a:schemeClr val="bg1"/>
              </a:solidFill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F934F973-F919-B154-3493-5CE04553B1FA}"/>
              </a:ext>
            </a:extLst>
          </p:cNvPr>
          <p:cNvSpPr txBox="1"/>
          <p:nvPr/>
        </p:nvSpPr>
        <p:spPr>
          <a:xfrm>
            <a:off x="7567885" y="5069135"/>
            <a:ext cx="410445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600" dirty="0">
                <a:solidFill>
                  <a:schemeClr val="bg1"/>
                </a:solidFill>
              </a:rPr>
              <a:t>上上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，上中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，上下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，中上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，中中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，中下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，下上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，下中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，下下</a:t>
            </a:r>
            <a:r>
              <a:rPr lang="zh-CN" altLang="en-US" sz="2600" dirty="0">
                <a:solidFill>
                  <a:schemeClr val="bg1"/>
                </a:solidFill>
              </a:rPr>
              <a:t>品。</a:t>
            </a:r>
            <a:endParaRPr lang="zh-TW" altLang="en-US" sz="2600" dirty="0">
              <a:solidFill>
                <a:schemeClr val="bg1"/>
              </a:solidFill>
            </a:endParaRPr>
          </a:p>
        </p:txBody>
      </p:sp>
      <p:sp>
        <p:nvSpPr>
          <p:cNvPr id="12" name="右大括弧 11">
            <a:extLst>
              <a:ext uri="{FF2B5EF4-FFF2-40B4-BE49-F238E27FC236}">
                <a16:creationId xmlns:a16="http://schemas.microsoft.com/office/drawing/2014/main" id="{E2E1D92C-AD39-B34C-903C-A0556DC50C97}"/>
              </a:ext>
            </a:extLst>
          </p:cNvPr>
          <p:cNvSpPr/>
          <p:nvPr/>
        </p:nvSpPr>
        <p:spPr>
          <a:xfrm>
            <a:off x="11528325" y="1475416"/>
            <a:ext cx="288032" cy="4608512"/>
          </a:xfrm>
          <a:prstGeom prst="rightBrace">
            <a:avLst>
              <a:gd name="adj1" fmla="val 0"/>
              <a:gd name="adj2" fmla="val 50000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219F3326-869A-7BA1-9286-B37BCAD1A7D1}"/>
              </a:ext>
            </a:extLst>
          </p:cNvPr>
          <p:cNvSpPr txBox="1"/>
          <p:nvPr/>
        </p:nvSpPr>
        <p:spPr>
          <a:xfrm>
            <a:off x="11672341" y="2509542"/>
            <a:ext cx="615553" cy="24482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2800" b="1" dirty="0">
                <a:solidFill>
                  <a:schemeClr val="bg1"/>
                </a:solidFill>
              </a:rPr>
              <a:t> </a:t>
            </a:r>
            <a:r>
              <a:rPr lang="zh-CN" altLang="en-US" sz="2800" b="1" dirty="0">
                <a:solidFill>
                  <a:schemeClr val="bg1"/>
                </a:solidFill>
              </a:rPr>
              <a:t>八十一品思惑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C33F250A-6ED3-ECE7-B1D3-5E77224146ED}"/>
              </a:ext>
            </a:extLst>
          </p:cNvPr>
          <p:cNvSpPr/>
          <p:nvPr/>
        </p:nvSpPr>
        <p:spPr>
          <a:xfrm>
            <a:off x="7607373" y="1197546"/>
            <a:ext cx="3920951" cy="86409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F01ABDC5-9EA1-103A-4DEE-D9532511F6D2}"/>
              </a:ext>
            </a:extLst>
          </p:cNvPr>
          <p:cNvSpPr txBox="1"/>
          <p:nvPr/>
        </p:nvSpPr>
        <p:spPr>
          <a:xfrm>
            <a:off x="7977807" y="522758"/>
            <a:ext cx="41044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600" b="1" dirty="0">
                <a:solidFill>
                  <a:schemeClr val="accent6"/>
                </a:solidFill>
              </a:rPr>
              <a:t>二果斯陀含（一來）</a:t>
            </a:r>
            <a:endParaRPr lang="zh-TW" altLang="en-US" sz="26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7136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2" grpId="0" animBg="1"/>
      <p:bldP spid="13" grpId="0"/>
      <p:bldP spid="14" grpId="0" animBg="1"/>
      <p:bldP spid="1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A922663C-E783-B4ED-7973-FB56DE269DE2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9C0C7887-E40F-1A75-3C41-2ED1776C97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pic>
        <p:nvPicPr>
          <p:cNvPr id="6" name="圖片 5">
            <a:extLst>
              <a:ext uri="{FF2B5EF4-FFF2-40B4-BE49-F238E27FC236}">
                <a16:creationId xmlns:a16="http://schemas.microsoft.com/office/drawing/2014/main" id="{C45B3707-9D0C-CDB5-1030-FAF91676F3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8542" y="45418"/>
            <a:ext cx="10729192" cy="6723952"/>
          </a:xfrm>
          <a:prstGeom prst="rect">
            <a:avLst/>
          </a:prstGeom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35D47730-7BDF-596F-71B0-CCD255CA0892}"/>
              </a:ext>
            </a:extLst>
          </p:cNvPr>
          <p:cNvSpPr/>
          <p:nvPr/>
        </p:nvSpPr>
        <p:spPr>
          <a:xfrm>
            <a:off x="7463358" y="4941962"/>
            <a:ext cx="792088" cy="1656184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180520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D0BF3606-B26A-C384-C2C5-74C464C5D275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451D1D1C-6B29-E9C3-ADC6-879314300A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9161B52B-602A-0BB6-958F-7FEDB414FE9D}"/>
              </a:ext>
            </a:extLst>
          </p:cNvPr>
          <p:cNvSpPr txBox="1"/>
          <p:nvPr/>
        </p:nvSpPr>
        <p:spPr>
          <a:xfrm>
            <a:off x="6527254" y="803993"/>
            <a:ext cx="3416320" cy="50395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「須菩提，於意云何？阿那含能作是念，我得阿那含果不？須菩提言：不也，世尊。何以故？阿那含名為不來，而實無來，是故名阿那含。」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D49DC80E-C66A-404B-A915-D8766826BFF0}"/>
              </a:ext>
            </a:extLst>
          </p:cNvPr>
          <p:cNvSpPr txBox="1"/>
          <p:nvPr/>
        </p:nvSpPr>
        <p:spPr>
          <a:xfrm>
            <a:off x="3745174" y="802796"/>
            <a:ext cx="2769989" cy="503951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阿那含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，此云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不來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CN" altLang="en-US" sz="2800" b="1" dirty="0">
                <a:solidFill>
                  <a:schemeClr val="bg1"/>
                </a:solidFill>
              </a:rPr>
              <a:t>。</a:t>
            </a:r>
            <a:r>
              <a:rPr lang="en-US" altLang="zh-TW" sz="2800" b="1" dirty="0">
                <a:solidFill>
                  <a:schemeClr val="bg1"/>
                </a:solidFill>
              </a:rPr>
              <a:t> </a:t>
            </a:r>
            <a:r>
              <a:rPr lang="zh-TW" altLang="en-US" sz="2800" b="1" dirty="0">
                <a:solidFill>
                  <a:schemeClr val="bg1"/>
                </a:solidFill>
              </a:rPr>
              <a:t>二果進斷欲界下三品惑盡</a:t>
            </a:r>
            <a:r>
              <a:rPr lang="zh-CN" altLang="en-US" sz="2800" b="1" dirty="0">
                <a:solidFill>
                  <a:schemeClr val="bg1"/>
                </a:solidFill>
              </a:rPr>
              <a:t>。</a:t>
            </a:r>
            <a:r>
              <a:rPr lang="en-US" altLang="zh-TW" sz="2800" b="1" dirty="0">
                <a:solidFill>
                  <a:schemeClr val="bg1"/>
                </a:solidFill>
              </a:rPr>
              <a:t> </a:t>
            </a:r>
            <a:r>
              <a:rPr lang="zh-TW" altLang="en-US" sz="2800" b="1" dirty="0">
                <a:solidFill>
                  <a:schemeClr val="bg1"/>
                </a:solidFill>
              </a:rPr>
              <a:t>寄居色界四禪天，不來人間，故稱不來。然其心中，實無所謂來。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DFF3CA3D-8A28-EE49-5BDD-D2A71E92181B}"/>
              </a:ext>
            </a:extLst>
          </p:cNvPr>
          <p:cNvSpPr txBox="1"/>
          <p:nvPr/>
        </p:nvSpPr>
        <p:spPr>
          <a:xfrm>
            <a:off x="180820" y="765498"/>
            <a:ext cx="3416320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阿那含是梵語，翻成中</a:t>
            </a:r>
            <a:r>
              <a:rPr lang="zh-CN" altLang="en-US" sz="2800" dirty="0">
                <a:solidFill>
                  <a:srgbClr val="FFFF00"/>
                </a:solidFill>
              </a:rPr>
              <a:t>文</a:t>
            </a:r>
            <a:r>
              <a:rPr lang="zh-TW" altLang="en-US" sz="2800" dirty="0">
                <a:solidFill>
                  <a:srgbClr val="FFFF00"/>
                </a:solidFill>
              </a:rPr>
              <a:t>意思是不來。二果再進一步，把欲界底下三品</a:t>
            </a:r>
            <a:r>
              <a:rPr lang="zh-CN" altLang="en-US" sz="2800" dirty="0">
                <a:solidFill>
                  <a:srgbClr val="FFFF00"/>
                </a:solidFill>
              </a:rPr>
              <a:t>思</a:t>
            </a:r>
            <a:r>
              <a:rPr lang="zh-TW" altLang="en-US" sz="2800" dirty="0">
                <a:solidFill>
                  <a:srgbClr val="FFFF00"/>
                </a:solidFill>
              </a:rPr>
              <a:t>惑斷盡，他就不到欲界來了</a:t>
            </a:r>
            <a:r>
              <a:rPr lang="zh-CN" altLang="en-US" sz="2800" dirty="0">
                <a:solidFill>
                  <a:srgbClr val="FFFF00"/>
                </a:solidFill>
              </a:rPr>
              <a:t>。他會生到色界第四禪天（五層淨居天）。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AE1FCC4E-CC5A-B65C-AC29-6A8F39AA66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91608" y="913202"/>
            <a:ext cx="717985" cy="2691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1045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02AE88E0-62BB-4F68-49F4-FF99579B80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85" y="242"/>
            <a:ext cx="7557800" cy="6859588"/>
          </a:xfrm>
          <a:prstGeom prst="rect">
            <a:avLst/>
          </a:prstGeom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880C95FD-C67D-1EB1-85BE-49A6FDD72A2E}"/>
              </a:ext>
            </a:extLst>
          </p:cNvPr>
          <p:cNvSpPr txBox="1"/>
          <p:nvPr/>
        </p:nvSpPr>
        <p:spPr>
          <a:xfrm>
            <a:off x="7538587" y="1410845"/>
            <a:ext cx="41044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600" dirty="0">
                <a:solidFill>
                  <a:schemeClr val="bg1"/>
                </a:solidFill>
              </a:rPr>
              <a:t>下上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，下中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，下下</a:t>
            </a:r>
            <a:r>
              <a:rPr lang="zh-CN" altLang="en-US" sz="2600" dirty="0">
                <a:solidFill>
                  <a:schemeClr val="bg1"/>
                </a:solidFill>
              </a:rPr>
              <a:t>品。</a:t>
            </a:r>
            <a:endParaRPr lang="zh-TW" altLang="en-US" sz="2600" dirty="0">
              <a:solidFill>
                <a:schemeClr val="bg1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7864A472-30E6-529A-5D22-33F3A5EF985A}"/>
              </a:ext>
            </a:extLst>
          </p:cNvPr>
          <p:cNvSpPr txBox="1"/>
          <p:nvPr/>
        </p:nvSpPr>
        <p:spPr>
          <a:xfrm>
            <a:off x="7537375" y="3087347"/>
            <a:ext cx="410445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600" dirty="0">
                <a:solidFill>
                  <a:schemeClr val="bg1"/>
                </a:solidFill>
              </a:rPr>
              <a:t>上上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，上中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，上下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，中上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，中中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，中下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，下上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，下中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，下下</a:t>
            </a:r>
            <a:r>
              <a:rPr lang="zh-CN" altLang="en-US" sz="2600" dirty="0">
                <a:solidFill>
                  <a:schemeClr val="bg1"/>
                </a:solidFill>
              </a:rPr>
              <a:t>品。</a:t>
            </a:r>
            <a:endParaRPr lang="zh-TW" altLang="en-US" sz="2600" dirty="0">
              <a:solidFill>
                <a:schemeClr val="bg1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A5857B98-AA92-59C2-0CF5-CB2BEE630428}"/>
              </a:ext>
            </a:extLst>
          </p:cNvPr>
          <p:cNvSpPr txBox="1"/>
          <p:nvPr/>
        </p:nvSpPr>
        <p:spPr>
          <a:xfrm>
            <a:off x="7567885" y="5069135"/>
            <a:ext cx="410445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600" dirty="0">
                <a:solidFill>
                  <a:schemeClr val="bg1"/>
                </a:solidFill>
              </a:rPr>
              <a:t>上上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，上中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，上下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，中上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，中中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，中下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，下上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，下中</a:t>
            </a:r>
            <a:r>
              <a:rPr lang="zh-CN" altLang="en-US" sz="2600" dirty="0">
                <a:solidFill>
                  <a:schemeClr val="bg1"/>
                </a:solidFill>
              </a:rPr>
              <a:t>品</a:t>
            </a:r>
            <a:r>
              <a:rPr lang="zh-TW" altLang="en-US" sz="2600" dirty="0">
                <a:solidFill>
                  <a:schemeClr val="bg1"/>
                </a:solidFill>
              </a:rPr>
              <a:t>，下下</a:t>
            </a:r>
            <a:r>
              <a:rPr lang="zh-CN" altLang="en-US" sz="2600" dirty="0">
                <a:solidFill>
                  <a:schemeClr val="bg1"/>
                </a:solidFill>
              </a:rPr>
              <a:t>品。</a:t>
            </a:r>
            <a:endParaRPr lang="zh-TW" altLang="en-US" sz="2600" dirty="0">
              <a:solidFill>
                <a:schemeClr val="bg1"/>
              </a:solidFill>
            </a:endParaRPr>
          </a:p>
        </p:txBody>
      </p:sp>
      <p:sp>
        <p:nvSpPr>
          <p:cNvPr id="8" name="右大括弧 7">
            <a:extLst>
              <a:ext uri="{FF2B5EF4-FFF2-40B4-BE49-F238E27FC236}">
                <a16:creationId xmlns:a16="http://schemas.microsoft.com/office/drawing/2014/main" id="{34A36CD7-F3E8-1FD3-B9F9-D615C7FDF1CB}"/>
              </a:ext>
            </a:extLst>
          </p:cNvPr>
          <p:cNvSpPr/>
          <p:nvPr/>
        </p:nvSpPr>
        <p:spPr>
          <a:xfrm>
            <a:off x="11528325" y="1475416"/>
            <a:ext cx="288032" cy="4608512"/>
          </a:xfrm>
          <a:prstGeom prst="rightBrace">
            <a:avLst>
              <a:gd name="adj1" fmla="val 0"/>
              <a:gd name="adj2" fmla="val 50000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F57B2C93-8AE2-F684-D0DD-98AF24734D4A}"/>
              </a:ext>
            </a:extLst>
          </p:cNvPr>
          <p:cNvSpPr txBox="1"/>
          <p:nvPr/>
        </p:nvSpPr>
        <p:spPr>
          <a:xfrm>
            <a:off x="11672341" y="2509542"/>
            <a:ext cx="615553" cy="24482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/>
                </a:solidFill>
              </a:rPr>
              <a:t>七十五品思惑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EF00B332-7CC6-1439-1EA2-F62704DFBD92}"/>
              </a:ext>
            </a:extLst>
          </p:cNvPr>
          <p:cNvSpPr/>
          <p:nvPr/>
        </p:nvSpPr>
        <p:spPr>
          <a:xfrm>
            <a:off x="7607373" y="1410845"/>
            <a:ext cx="3920951" cy="506781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24F05331-2277-3ED0-8D8B-FD2ADACB8BF4}"/>
              </a:ext>
            </a:extLst>
          </p:cNvPr>
          <p:cNvSpPr txBox="1"/>
          <p:nvPr/>
        </p:nvSpPr>
        <p:spPr>
          <a:xfrm>
            <a:off x="7977807" y="522758"/>
            <a:ext cx="41044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600" b="1" dirty="0">
                <a:solidFill>
                  <a:schemeClr val="accent6"/>
                </a:solidFill>
              </a:rPr>
              <a:t>三果斯陀含（不來）</a:t>
            </a:r>
            <a:endParaRPr lang="zh-TW" altLang="en-US" sz="26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200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BC583A26-4F28-DC00-F0A0-31350964C3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50" y="549474"/>
            <a:ext cx="11809312" cy="56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id="{BEC453A3-F9A7-3DC7-6E18-84D5422A48B3}"/>
              </a:ext>
            </a:extLst>
          </p:cNvPr>
          <p:cNvSpPr/>
          <p:nvPr/>
        </p:nvSpPr>
        <p:spPr>
          <a:xfrm>
            <a:off x="8183438" y="5013970"/>
            <a:ext cx="1728192" cy="43204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710436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31115</TotalTime>
  <Words>3030</Words>
  <Application>Microsoft Office PowerPoint</Application>
  <PresentationFormat>自訂</PresentationFormat>
  <Paragraphs>147</Paragraphs>
  <Slides>28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28</vt:i4>
      </vt:variant>
    </vt:vector>
  </HeadingPairs>
  <TitlesOfParts>
    <vt:vector size="31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753</cp:revision>
  <dcterms:created xsi:type="dcterms:W3CDTF">2019-12-17T19:51:00Z</dcterms:created>
  <dcterms:modified xsi:type="dcterms:W3CDTF">2025-05-02T13:17:28Z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