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64"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625" autoAdjust="0"/>
  </p:normalViewPr>
  <p:slideViewPr>
    <p:cSldViewPr snapToGrid="0">
      <p:cViewPr varScale="1">
        <p:scale>
          <a:sx n="75" d="100"/>
          <a:sy n="75" d="100"/>
        </p:scale>
        <p:origin x="974"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069035-A651-41B1-8385-8A721A14F871}" type="datetimeFigureOut">
              <a:rPr lang="en-US" smtClean="0"/>
              <a:t>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415681-D8E9-44CC-8E46-271E8167B6B5}" type="slidenum">
              <a:rPr lang="en-US" smtClean="0"/>
              <a:t>‹#›</a:t>
            </a:fld>
            <a:endParaRPr lang="en-US"/>
          </a:p>
        </p:txBody>
      </p:sp>
    </p:spTree>
    <p:extLst>
      <p:ext uri="{BB962C8B-B14F-4D97-AF65-F5344CB8AC3E}">
        <p14:creationId xmlns:p14="http://schemas.microsoft.com/office/powerpoint/2010/main" val="793747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415681-D8E9-44CC-8E46-271E8167B6B5}" type="slidenum">
              <a:rPr lang="en-US" smtClean="0"/>
              <a:t>1</a:t>
            </a:fld>
            <a:endParaRPr lang="en-US"/>
          </a:p>
        </p:txBody>
      </p:sp>
    </p:spTree>
    <p:extLst>
      <p:ext uri="{BB962C8B-B14F-4D97-AF65-F5344CB8AC3E}">
        <p14:creationId xmlns:p14="http://schemas.microsoft.com/office/powerpoint/2010/main" val="4100626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415681-D8E9-44CC-8E46-271E8167B6B5}" type="slidenum">
              <a:rPr lang="en-US" smtClean="0"/>
              <a:t>3</a:t>
            </a:fld>
            <a:endParaRPr lang="en-US"/>
          </a:p>
        </p:txBody>
      </p:sp>
    </p:spTree>
    <p:extLst>
      <p:ext uri="{BB962C8B-B14F-4D97-AF65-F5344CB8AC3E}">
        <p14:creationId xmlns:p14="http://schemas.microsoft.com/office/powerpoint/2010/main" val="2956185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415681-D8E9-44CC-8E46-271E8167B6B5}" type="slidenum">
              <a:rPr lang="en-US" smtClean="0"/>
              <a:t>4</a:t>
            </a:fld>
            <a:endParaRPr lang="en-US"/>
          </a:p>
        </p:txBody>
      </p:sp>
    </p:spTree>
    <p:extLst>
      <p:ext uri="{BB962C8B-B14F-4D97-AF65-F5344CB8AC3E}">
        <p14:creationId xmlns:p14="http://schemas.microsoft.com/office/powerpoint/2010/main" val="964953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Mangal" panose="02040503050203030202" pitchFamily="18" charset="0"/>
              </a:rPr>
              <a:t>The job role and the responsibilities of business managers are very tough, challenging as well as complicated, and business managers can not always use digital software to complete all the tasks effectively. That is why marketing managers need a set of soft skills. Skills help managers to simplify all the professional as well as personal work. Skills assist business managers in the process of building a professional network, better communication and many other organisational tasks (</a:t>
            </a:r>
            <a:r>
              <a:rPr lang="en-GB" sz="1800" dirty="0" err="1">
                <a:effectLst/>
                <a:latin typeface="Times New Roman" panose="02020603050405020304" pitchFamily="18" charset="0"/>
                <a:ea typeface="Calibri" panose="020F0502020204030204" pitchFamily="34" charset="0"/>
                <a:cs typeface="Mangal" panose="02040503050203030202" pitchFamily="18" charset="0"/>
              </a:rPr>
              <a:t>Dirani</a:t>
            </a:r>
            <a:r>
              <a:rPr lang="en-GB" sz="1800" dirty="0">
                <a:effectLst/>
                <a:latin typeface="Times New Roman" panose="02020603050405020304" pitchFamily="18" charset="0"/>
                <a:ea typeface="Calibri" panose="020F0502020204030204" pitchFamily="34" charset="0"/>
                <a:cs typeface="Mangal" panose="02040503050203030202" pitchFamily="18" charset="0"/>
              </a:rPr>
              <a:t> et al., 2020). With a set of hard skills, people can get whatever job they need but to grow more in the firm only soft skills can really help people. Skills not only simplify tasks but also motivate employees to work harder and achieve all organisational goals. Communication, planning, and negotiation are some of the most needed soft skills for marketing managers. </a:t>
            </a:r>
            <a:endParaRPr lang="en-US" sz="1800" dirty="0">
              <a:effectLst/>
              <a:latin typeface="Times New Roman" panose="02020603050405020304" pitchFamily="18" charset="0"/>
              <a:ea typeface="Calibri" panose="020F0502020204030204" pitchFamily="34" charset="0"/>
              <a:cs typeface="Mangal" panose="02040503050203030202"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Mangal" panose="02040503050203030202" pitchFamily="18" charset="0"/>
              </a:rPr>
              <a:t>Communication skills are one of the most important soft skills for marketing managers because it’s the responsibility of managers to develop marketing strategies that can effectively communicate with customers. It is very important for every business organisation to build a strong relationship with customers and marketing strategies especially social media marketing strategy is one of the best ways to build relationships with employees. </a:t>
            </a:r>
            <a:endParaRPr lang="en-US" sz="1800" dirty="0">
              <a:effectLst/>
              <a:latin typeface="Times New Roman" panose="02020603050405020304" pitchFamily="18" charset="0"/>
              <a:ea typeface="Calibri" panose="020F0502020204030204" pitchFamily="34" charset="0"/>
              <a:cs typeface="Mangal" panose="02040503050203030202"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Mangal" panose="02040503050203030202" pitchFamily="18" charset="0"/>
              </a:rPr>
              <a:t>As mentioned above making deals with business partners as well as with the finance department of the business organisation, these marketing managers need negotiation skills. Marketing management closely works with the finance department because the finance department provides funding to the marketing department to develop promotion strategies. It is also the responsibility of the marketing manager to highlight the importance of developed marketing strategies to internal stakeholders and here negotiation and communication skills help marketing managers. Due to this negotiation skill is also the must adopt skills for the marketing managers.</a:t>
            </a:r>
            <a:endParaRPr lang="en-US" sz="1800" dirty="0">
              <a:effectLst/>
              <a:latin typeface="Times New Roman" panose="02020603050405020304" pitchFamily="18" charset="0"/>
              <a:ea typeface="Calibri" panose="020F0502020204030204" pitchFamily="34" charset="0"/>
              <a:cs typeface="Mangal" panose="02040503050203030202"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Mangal" panose="02040503050203030202" pitchFamily="18" charset="0"/>
              </a:rPr>
              <a:t>Apart from communication and negotiation skills marketing managers should also adopt planning and execution skills. Developing marketing strategies is not only about developing attractive and effective ads but also about launching the right marketing campaign at the right time (Vieira et al., 2019). Time is one of the most affecting factors of digital marketing strategies. Business organisations need to launch marketing campaigns by researching at what time the traffic of social media or other digital platforms gets huge traffic. </a:t>
            </a:r>
            <a:endParaRPr lang="en-US" sz="1800" dirty="0">
              <a:effectLst/>
              <a:latin typeface="Times New Roman" panose="02020603050405020304" pitchFamily="18" charset="0"/>
              <a:ea typeface="Calibri" panose="020F0502020204030204" pitchFamily="34" charset="0"/>
              <a:cs typeface="Mangal" panose="02040503050203030202" pitchFamily="18" charset="0"/>
            </a:endParaRPr>
          </a:p>
          <a:p>
            <a:endParaRPr lang="en-US" dirty="0"/>
          </a:p>
        </p:txBody>
      </p:sp>
      <p:sp>
        <p:nvSpPr>
          <p:cNvPr id="4" name="Slide Number Placeholder 3"/>
          <p:cNvSpPr>
            <a:spLocks noGrp="1"/>
          </p:cNvSpPr>
          <p:nvPr>
            <p:ph type="sldNum" sz="quarter" idx="5"/>
          </p:nvPr>
        </p:nvSpPr>
        <p:spPr/>
        <p:txBody>
          <a:bodyPr/>
          <a:lstStyle/>
          <a:p>
            <a:fld id="{C8415681-D8E9-44CC-8E46-271E8167B6B5}" type="slidenum">
              <a:rPr lang="en-US" smtClean="0"/>
              <a:t>5</a:t>
            </a:fld>
            <a:endParaRPr lang="en-US"/>
          </a:p>
        </p:txBody>
      </p:sp>
    </p:spTree>
    <p:extLst>
      <p:ext uri="{BB962C8B-B14F-4D97-AF65-F5344CB8AC3E}">
        <p14:creationId xmlns:p14="http://schemas.microsoft.com/office/powerpoint/2010/main" val="59851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290C3-4D96-4EA7-8978-2BF09EF478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406790F-1B0E-4930-A0BA-1900DC039A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7836111-EC78-4368-95A9-C2FF0E3846F6}"/>
              </a:ext>
            </a:extLst>
          </p:cNvPr>
          <p:cNvSpPr>
            <a:spLocks noGrp="1"/>
          </p:cNvSpPr>
          <p:nvPr>
            <p:ph type="dt" sz="half" idx="10"/>
          </p:nvPr>
        </p:nvSpPr>
        <p:spPr/>
        <p:txBody>
          <a:bodyPr/>
          <a:lstStyle/>
          <a:p>
            <a:fld id="{6812FE47-5522-44A3-9B77-EA76D38F95D9}" type="datetimeFigureOut">
              <a:rPr lang="en-US" smtClean="0"/>
              <a:t>1/3/2023</a:t>
            </a:fld>
            <a:endParaRPr lang="en-US"/>
          </a:p>
        </p:txBody>
      </p:sp>
      <p:sp>
        <p:nvSpPr>
          <p:cNvPr id="5" name="Footer Placeholder 4">
            <a:extLst>
              <a:ext uri="{FF2B5EF4-FFF2-40B4-BE49-F238E27FC236}">
                <a16:creationId xmlns:a16="http://schemas.microsoft.com/office/drawing/2014/main" id="{56081DC1-B7B3-4197-96C2-418F60EA05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DE028E-8E63-4437-AC14-ADBDED9CCBD5}"/>
              </a:ext>
            </a:extLst>
          </p:cNvPr>
          <p:cNvSpPr>
            <a:spLocks noGrp="1"/>
          </p:cNvSpPr>
          <p:nvPr>
            <p:ph type="sldNum" sz="quarter" idx="12"/>
          </p:nvPr>
        </p:nvSpPr>
        <p:spPr/>
        <p:txBody>
          <a:bodyPr/>
          <a:lstStyle/>
          <a:p>
            <a:fld id="{D2BDB5F4-CEE0-4931-B201-23804A19E7F6}" type="slidenum">
              <a:rPr lang="en-US" smtClean="0"/>
              <a:t>‹#›</a:t>
            </a:fld>
            <a:endParaRPr lang="en-US"/>
          </a:p>
        </p:txBody>
      </p:sp>
    </p:spTree>
    <p:extLst>
      <p:ext uri="{BB962C8B-B14F-4D97-AF65-F5344CB8AC3E}">
        <p14:creationId xmlns:p14="http://schemas.microsoft.com/office/powerpoint/2010/main" val="2037843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514E4-D67C-4A86-9326-598A53BAAC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703322D-A3FB-469D-A96F-B417F311FF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8F5E02-774C-4FAB-B2B3-AE6E542B4054}"/>
              </a:ext>
            </a:extLst>
          </p:cNvPr>
          <p:cNvSpPr>
            <a:spLocks noGrp="1"/>
          </p:cNvSpPr>
          <p:nvPr>
            <p:ph type="dt" sz="half" idx="10"/>
          </p:nvPr>
        </p:nvSpPr>
        <p:spPr/>
        <p:txBody>
          <a:bodyPr/>
          <a:lstStyle/>
          <a:p>
            <a:fld id="{6812FE47-5522-44A3-9B77-EA76D38F95D9}" type="datetimeFigureOut">
              <a:rPr lang="en-US" smtClean="0"/>
              <a:t>1/3/2023</a:t>
            </a:fld>
            <a:endParaRPr lang="en-US"/>
          </a:p>
        </p:txBody>
      </p:sp>
      <p:sp>
        <p:nvSpPr>
          <p:cNvPr id="5" name="Footer Placeholder 4">
            <a:extLst>
              <a:ext uri="{FF2B5EF4-FFF2-40B4-BE49-F238E27FC236}">
                <a16:creationId xmlns:a16="http://schemas.microsoft.com/office/drawing/2014/main" id="{943F0E1F-14A4-4D11-AE30-E0593DABBC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6D3076-BF79-4692-80CB-4DCF1A895187}"/>
              </a:ext>
            </a:extLst>
          </p:cNvPr>
          <p:cNvSpPr>
            <a:spLocks noGrp="1"/>
          </p:cNvSpPr>
          <p:nvPr>
            <p:ph type="sldNum" sz="quarter" idx="12"/>
          </p:nvPr>
        </p:nvSpPr>
        <p:spPr/>
        <p:txBody>
          <a:bodyPr/>
          <a:lstStyle/>
          <a:p>
            <a:fld id="{D2BDB5F4-CEE0-4931-B201-23804A19E7F6}" type="slidenum">
              <a:rPr lang="en-US" smtClean="0"/>
              <a:t>‹#›</a:t>
            </a:fld>
            <a:endParaRPr lang="en-US"/>
          </a:p>
        </p:txBody>
      </p:sp>
    </p:spTree>
    <p:extLst>
      <p:ext uri="{BB962C8B-B14F-4D97-AF65-F5344CB8AC3E}">
        <p14:creationId xmlns:p14="http://schemas.microsoft.com/office/powerpoint/2010/main" val="738193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5D964-7598-40F5-BF5C-15329FE5FC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366C184-7069-432A-A403-683CDAE663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1305AA-0747-45BC-B108-E25607524193}"/>
              </a:ext>
            </a:extLst>
          </p:cNvPr>
          <p:cNvSpPr>
            <a:spLocks noGrp="1"/>
          </p:cNvSpPr>
          <p:nvPr>
            <p:ph type="dt" sz="half" idx="10"/>
          </p:nvPr>
        </p:nvSpPr>
        <p:spPr/>
        <p:txBody>
          <a:bodyPr/>
          <a:lstStyle/>
          <a:p>
            <a:fld id="{6812FE47-5522-44A3-9B77-EA76D38F95D9}" type="datetimeFigureOut">
              <a:rPr lang="en-US" smtClean="0"/>
              <a:t>1/3/2023</a:t>
            </a:fld>
            <a:endParaRPr lang="en-US"/>
          </a:p>
        </p:txBody>
      </p:sp>
      <p:sp>
        <p:nvSpPr>
          <p:cNvPr id="5" name="Footer Placeholder 4">
            <a:extLst>
              <a:ext uri="{FF2B5EF4-FFF2-40B4-BE49-F238E27FC236}">
                <a16:creationId xmlns:a16="http://schemas.microsoft.com/office/drawing/2014/main" id="{DE140AC4-4ED8-4CA6-86E8-66BD6BE71B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14CCB9-125F-401A-B05A-4D85057CE981}"/>
              </a:ext>
            </a:extLst>
          </p:cNvPr>
          <p:cNvSpPr>
            <a:spLocks noGrp="1"/>
          </p:cNvSpPr>
          <p:nvPr>
            <p:ph type="sldNum" sz="quarter" idx="12"/>
          </p:nvPr>
        </p:nvSpPr>
        <p:spPr/>
        <p:txBody>
          <a:bodyPr/>
          <a:lstStyle/>
          <a:p>
            <a:fld id="{D2BDB5F4-CEE0-4931-B201-23804A19E7F6}" type="slidenum">
              <a:rPr lang="en-US" smtClean="0"/>
              <a:t>‹#›</a:t>
            </a:fld>
            <a:endParaRPr lang="en-US"/>
          </a:p>
        </p:txBody>
      </p:sp>
    </p:spTree>
    <p:extLst>
      <p:ext uri="{BB962C8B-B14F-4D97-AF65-F5344CB8AC3E}">
        <p14:creationId xmlns:p14="http://schemas.microsoft.com/office/powerpoint/2010/main" val="2059648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08B7D-BC24-4DF9-A051-ED962223766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57C0BAF-6C09-461E-B57A-04D9F51E8A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595A99E-712A-4A88-93F4-0385E8833D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DD25CC-A75A-49BD-8446-D3DC09AB2DE8}"/>
              </a:ext>
            </a:extLst>
          </p:cNvPr>
          <p:cNvSpPr>
            <a:spLocks noGrp="1"/>
          </p:cNvSpPr>
          <p:nvPr>
            <p:ph type="dt" sz="half" idx="10"/>
          </p:nvPr>
        </p:nvSpPr>
        <p:spPr/>
        <p:txBody>
          <a:bodyPr/>
          <a:lstStyle/>
          <a:p>
            <a:fld id="{6812FE47-5522-44A3-9B77-EA76D38F95D9}" type="datetimeFigureOut">
              <a:rPr lang="en-US" smtClean="0"/>
              <a:t>1/3/2023</a:t>
            </a:fld>
            <a:endParaRPr lang="en-US"/>
          </a:p>
        </p:txBody>
      </p:sp>
      <p:sp>
        <p:nvSpPr>
          <p:cNvPr id="6" name="Footer Placeholder 5">
            <a:extLst>
              <a:ext uri="{FF2B5EF4-FFF2-40B4-BE49-F238E27FC236}">
                <a16:creationId xmlns:a16="http://schemas.microsoft.com/office/drawing/2014/main" id="{D030DFE5-2F60-423A-8D57-BCC975CBA4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933CDC-CB56-4D4A-9B40-F38CBEAB944A}"/>
              </a:ext>
            </a:extLst>
          </p:cNvPr>
          <p:cNvSpPr>
            <a:spLocks noGrp="1"/>
          </p:cNvSpPr>
          <p:nvPr>
            <p:ph type="sldNum" sz="quarter" idx="12"/>
          </p:nvPr>
        </p:nvSpPr>
        <p:spPr/>
        <p:txBody>
          <a:bodyPr/>
          <a:lstStyle/>
          <a:p>
            <a:fld id="{D2BDB5F4-CEE0-4931-B201-23804A19E7F6}" type="slidenum">
              <a:rPr lang="en-US" smtClean="0"/>
              <a:t>‹#›</a:t>
            </a:fld>
            <a:endParaRPr lang="en-US"/>
          </a:p>
        </p:txBody>
      </p:sp>
    </p:spTree>
    <p:extLst>
      <p:ext uri="{BB962C8B-B14F-4D97-AF65-F5344CB8AC3E}">
        <p14:creationId xmlns:p14="http://schemas.microsoft.com/office/powerpoint/2010/main" val="2134069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7EC1-1585-4EBF-BC3C-3A234A9B57C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BFCD838-828B-4EA7-88B4-887D1498EF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75FB24-7FB7-421C-BB33-2A73E1BD0E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403E631-609C-4F7C-A49C-03464B6F83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A9C7AE-A7C8-4CE3-BBBA-4812E213D8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CAB5AB-7BF6-4C78-A059-AAA7433AE332}"/>
              </a:ext>
            </a:extLst>
          </p:cNvPr>
          <p:cNvSpPr>
            <a:spLocks noGrp="1"/>
          </p:cNvSpPr>
          <p:nvPr>
            <p:ph type="dt" sz="half" idx="10"/>
          </p:nvPr>
        </p:nvSpPr>
        <p:spPr/>
        <p:txBody>
          <a:bodyPr/>
          <a:lstStyle/>
          <a:p>
            <a:fld id="{6812FE47-5522-44A3-9B77-EA76D38F95D9}" type="datetimeFigureOut">
              <a:rPr lang="en-US" smtClean="0"/>
              <a:t>1/3/2023</a:t>
            </a:fld>
            <a:endParaRPr lang="en-US"/>
          </a:p>
        </p:txBody>
      </p:sp>
      <p:sp>
        <p:nvSpPr>
          <p:cNvPr id="8" name="Footer Placeholder 7">
            <a:extLst>
              <a:ext uri="{FF2B5EF4-FFF2-40B4-BE49-F238E27FC236}">
                <a16:creationId xmlns:a16="http://schemas.microsoft.com/office/drawing/2014/main" id="{E3B011B3-8DF8-4C8C-B504-E309EF82D96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B8271A-A386-42AD-9C38-E002458C8AEC}"/>
              </a:ext>
            </a:extLst>
          </p:cNvPr>
          <p:cNvSpPr>
            <a:spLocks noGrp="1"/>
          </p:cNvSpPr>
          <p:nvPr>
            <p:ph type="sldNum" sz="quarter" idx="12"/>
          </p:nvPr>
        </p:nvSpPr>
        <p:spPr/>
        <p:txBody>
          <a:bodyPr/>
          <a:lstStyle/>
          <a:p>
            <a:fld id="{D2BDB5F4-CEE0-4931-B201-23804A19E7F6}" type="slidenum">
              <a:rPr lang="en-US" smtClean="0"/>
              <a:t>‹#›</a:t>
            </a:fld>
            <a:endParaRPr lang="en-US"/>
          </a:p>
        </p:txBody>
      </p:sp>
    </p:spTree>
    <p:extLst>
      <p:ext uri="{BB962C8B-B14F-4D97-AF65-F5344CB8AC3E}">
        <p14:creationId xmlns:p14="http://schemas.microsoft.com/office/powerpoint/2010/main" val="36604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00E00-FFDB-47E2-BCCC-B6A49137892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B1E132B-F138-425F-B44F-CD9F3F82EEDA}"/>
              </a:ext>
            </a:extLst>
          </p:cNvPr>
          <p:cNvSpPr>
            <a:spLocks noGrp="1"/>
          </p:cNvSpPr>
          <p:nvPr>
            <p:ph type="dt" sz="half" idx="10"/>
          </p:nvPr>
        </p:nvSpPr>
        <p:spPr/>
        <p:txBody>
          <a:bodyPr/>
          <a:lstStyle/>
          <a:p>
            <a:fld id="{6812FE47-5522-44A3-9B77-EA76D38F95D9}" type="datetimeFigureOut">
              <a:rPr lang="en-US" smtClean="0"/>
              <a:t>1/3/2023</a:t>
            </a:fld>
            <a:endParaRPr lang="en-US"/>
          </a:p>
        </p:txBody>
      </p:sp>
      <p:sp>
        <p:nvSpPr>
          <p:cNvPr id="4" name="Footer Placeholder 3">
            <a:extLst>
              <a:ext uri="{FF2B5EF4-FFF2-40B4-BE49-F238E27FC236}">
                <a16:creationId xmlns:a16="http://schemas.microsoft.com/office/drawing/2014/main" id="{719043CB-396D-48DA-B4CD-06263EF3C4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3E77C02-93BD-46FE-943F-426DB646D7F7}"/>
              </a:ext>
            </a:extLst>
          </p:cNvPr>
          <p:cNvSpPr>
            <a:spLocks noGrp="1"/>
          </p:cNvSpPr>
          <p:nvPr>
            <p:ph type="sldNum" sz="quarter" idx="12"/>
          </p:nvPr>
        </p:nvSpPr>
        <p:spPr/>
        <p:txBody>
          <a:bodyPr/>
          <a:lstStyle/>
          <a:p>
            <a:fld id="{D2BDB5F4-CEE0-4931-B201-23804A19E7F6}" type="slidenum">
              <a:rPr lang="en-US" smtClean="0"/>
              <a:t>‹#›</a:t>
            </a:fld>
            <a:endParaRPr lang="en-US"/>
          </a:p>
        </p:txBody>
      </p:sp>
    </p:spTree>
    <p:extLst>
      <p:ext uri="{BB962C8B-B14F-4D97-AF65-F5344CB8AC3E}">
        <p14:creationId xmlns:p14="http://schemas.microsoft.com/office/powerpoint/2010/main" val="135815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A7BA4B-5C72-4EDD-BFEA-24BDA07BCD55}"/>
              </a:ext>
            </a:extLst>
          </p:cNvPr>
          <p:cNvSpPr>
            <a:spLocks noGrp="1"/>
          </p:cNvSpPr>
          <p:nvPr>
            <p:ph type="dt" sz="half" idx="10"/>
          </p:nvPr>
        </p:nvSpPr>
        <p:spPr/>
        <p:txBody>
          <a:bodyPr/>
          <a:lstStyle/>
          <a:p>
            <a:fld id="{6812FE47-5522-44A3-9B77-EA76D38F95D9}" type="datetimeFigureOut">
              <a:rPr lang="en-US" smtClean="0"/>
              <a:t>1/3/2023</a:t>
            </a:fld>
            <a:endParaRPr lang="en-US"/>
          </a:p>
        </p:txBody>
      </p:sp>
      <p:sp>
        <p:nvSpPr>
          <p:cNvPr id="3" name="Footer Placeholder 2">
            <a:extLst>
              <a:ext uri="{FF2B5EF4-FFF2-40B4-BE49-F238E27FC236}">
                <a16:creationId xmlns:a16="http://schemas.microsoft.com/office/drawing/2014/main" id="{B72BA7CF-6DCF-4D23-AC39-8E848941D6F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ABE4123-A3CF-4AC8-9F5C-38502799FD25}"/>
              </a:ext>
            </a:extLst>
          </p:cNvPr>
          <p:cNvSpPr>
            <a:spLocks noGrp="1"/>
          </p:cNvSpPr>
          <p:nvPr>
            <p:ph type="sldNum" sz="quarter" idx="12"/>
          </p:nvPr>
        </p:nvSpPr>
        <p:spPr/>
        <p:txBody>
          <a:bodyPr/>
          <a:lstStyle/>
          <a:p>
            <a:fld id="{D2BDB5F4-CEE0-4931-B201-23804A19E7F6}" type="slidenum">
              <a:rPr lang="en-US" smtClean="0"/>
              <a:t>‹#›</a:t>
            </a:fld>
            <a:endParaRPr lang="en-US"/>
          </a:p>
        </p:txBody>
      </p:sp>
    </p:spTree>
    <p:extLst>
      <p:ext uri="{BB962C8B-B14F-4D97-AF65-F5344CB8AC3E}">
        <p14:creationId xmlns:p14="http://schemas.microsoft.com/office/powerpoint/2010/main" val="1273066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541AC-6CE1-49D0-B32D-0DD227DC0C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E4523F-E5D0-4A67-95BE-EEACE41544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825F47F-AA5A-462C-A1BF-F8D9EDAC7A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0EA2EA-91B0-44DD-BD6E-CAFE4FB1518B}"/>
              </a:ext>
            </a:extLst>
          </p:cNvPr>
          <p:cNvSpPr>
            <a:spLocks noGrp="1"/>
          </p:cNvSpPr>
          <p:nvPr>
            <p:ph type="dt" sz="half" idx="10"/>
          </p:nvPr>
        </p:nvSpPr>
        <p:spPr/>
        <p:txBody>
          <a:bodyPr/>
          <a:lstStyle/>
          <a:p>
            <a:fld id="{6812FE47-5522-44A3-9B77-EA76D38F95D9}" type="datetimeFigureOut">
              <a:rPr lang="en-US" smtClean="0"/>
              <a:t>1/3/2023</a:t>
            </a:fld>
            <a:endParaRPr lang="en-US"/>
          </a:p>
        </p:txBody>
      </p:sp>
      <p:sp>
        <p:nvSpPr>
          <p:cNvPr id="6" name="Footer Placeholder 5">
            <a:extLst>
              <a:ext uri="{FF2B5EF4-FFF2-40B4-BE49-F238E27FC236}">
                <a16:creationId xmlns:a16="http://schemas.microsoft.com/office/drawing/2014/main" id="{57C84956-8EAF-49FB-8A5B-067A03AF2F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CACAD66-5A17-47FE-9558-5BA86E651E87}"/>
              </a:ext>
            </a:extLst>
          </p:cNvPr>
          <p:cNvSpPr>
            <a:spLocks noGrp="1"/>
          </p:cNvSpPr>
          <p:nvPr>
            <p:ph type="sldNum" sz="quarter" idx="12"/>
          </p:nvPr>
        </p:nvSpPr>
        <p:spPr/>
        <p:txBody>
          <a:bodyPr/>
          <a:lstStyle/>
          <a:p>
            <a:fld id="{D2BDB5F4-CEE0-4931-B201-23804A19E7F6}" type="slidenum">
              <a:rPr lang="en-US" smtClean="0"/>
              <a:t>‹#›</a:t>
            </a:fld>
            <a:endParaRPr lang="en-US"/>
          </a:p>
        </p:txBody>
      </p:sp>
    </p:spTree>
    <p:extLst>
      <p:ext uri="{BB962C8B-B14F-4D97-AF65-F5344CB8AC3E}">
        <p14:creationId xmlns:p14="http://schemas.microsoft.com/office/powerpoint/2010/main" val="320047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5A637-09B1-4429-8597-F09A803066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512B7DC-0DFD-4508-B4C8-D435A3E63D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95E1EB3-46A4-4A58-89DE-05F3F82954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4D871A-EC77-4B26-A31A-3C7911E0EB8F}"/>
              </a:ext>
            </a:extLst>
          </p:cNvPr>
          <p:cNvSpPr>
            <a:spLocks noGrp="1"/>
          </p:cNvSpPr>
          <p:nvPr>
            <p:ph type="dt" sz="half" idx="10"/>
          </p:nvPr>
        </p:nvSpPr>
        <p:spPr/>
        <p:txBody>
          <a:bodyPr/>
          <a:lstStyle/>
          <a:p>
            <a:fld id="{6812FE47-5522-44A3-9B77-EA76D38F95D9}" type="datetimeFigureOut">
              <a:rPr lang="en-US" smtClean="0"/>
              <a:t>1/3/2023</a:t>
            </a:fld>
            <a:endParaRPr lang="en-US"/>
          </a:p>
        </p:txBody>
      </p:sp>
      <p:sp>
        <p:nvSpPr>
          <p:cNvPr id="6" name="Footer Placeholder 5">
            <a:extLst>
              <a:ext uri="{FF2B5EF4-FFF2-40B4-BE49-F238E27FC236}">
                <a16:creationId xmlns:a16="http://schemas.microsoft.com/office/drawing/2014/main" id="{B2D4ACD2-BB72-41FA-9A2D-2AD3419B94E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CAE822-A4D7-4B57-A466-40B19A4BBD8A}"/>
              </a:ext>
            </a:extLst>
          </p:cNvPr>
          <p:cNvSpPr>
            <a:spLocks noGrp="1"/>
          </p:cNvSpPr>
          <p:nvPr>
            <p:ph type="sldNum" sz="quarter" idx="12"/>
          </p:nvPr>
        </p:nvSpPr>
        <p:spPr/>
        <p:txBody>
          <a:bodyPr/>
          <a:lstStyle/>
          <a:p>
            <a:fld id="{D2BDB5F4-CEE0-4931-B201-23804A19E7F6}" type="slidenum">
              <a:rPr lang="en-US" smtClean="0"/>
              <a:t>‹#›</a:t>
            </a:fld>
            <a:endParaRPr lang="en-US"/>
          </a:p>
        </p:txBody>
      </p:sp>
    </p:spTree>
    <p:extLst>
      <p:ext uri="{BB962C8B-B14F-4D97-AF65-F5344CB8AC3E}">
        <p14:creationId xmlns:p14="http://schemas.microsoft.com/office/powerpoint/2010/main" val="2728294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1ACCC-D0AD-48EB-819D-E7973198BE5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A393D67-A8E4-4D00-B60D-09A5ED32D8C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E9465C-2034-4995-B65C-F8BEAF672E22}"/>
              </a:ext>
            </a:extLst>
          </p:cNvPr>
          <p:cNvSpPr>
            <a:spLocks noGrp="1"/>
          </p:cNvSpPr>
          <p:nvPr>
            <p:ph type="dt" sz="half" idx="10"/>
          </p:nvPr>
        </p:nvSpPr>
        <p:spPr/>
        <p:txBody>
          <a:bodyPr/>
          <a:lstStyle/>
          <a:p>
            <a:fld id="{6812FE47-5522-44A3-9B77-EA76D38F95D9}" type="datetimeFigureOut">
              <a:rPr lang="en-US" smtClean="0"/>
              <a:t>1/3/2023</a:t>
            </a:fld>
            <a:endParaRPr lang="en-US"/>
          </a:p>
        </p:txBody>
      </p:sp>
      <p:sp>
        <p:nvSpPr>
          <p:cNvPr id="5" name="Footer Placeholder 4">
            <a:extLst>
              <a:ext uri="{FF2B5EF4-FFF2-40B4-BE49-F238E27FC236}">
                <a16:creationId xmlns:a16="http://schemas.microsoft.com/office/drawing/2014/main" id="{22ED1D3D-BA23-4D15-ACAA-265F8C537C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042EAD-0142-4C36-AAE1-63262CA017D6}"/>
              </a:ext>
            </a:extLst>
          </p:cNvPr>
          <p:cNvSpPr>
            <a:spLocks noGrp="1"/>
          </p:cNvSpPr>
          <p:nvPr>
            <p:ph type="sldNum" sz="quarter" idx="12"/>
          </p:nvPr>
        </p:nvSpPr>
        <p:spPr/>
        <p:txBody>
          <a:bodyPr/>
          <a:lstStyle/>
          <a:p>
            <a:fld id="{D2BDB5F4-CEE0-4931-B201-23804A19E7F6}" type="slidenum">
              <a:rPr lang="en-US" smtClean="0"/>
              <a:t>‹#›</a:t>
            </a:fld>
            <a:endParaRPr lang="en-US"/>
          </a:p>
        </p:txBody>
      </p:sp>
    </p:spTree>
    <p:extLst>
      <p:ext uri="{BB962C8B-B14F-4D97-AF65-F5344CB8AC3E}">
        <p14:creationId xmlns:p14="http://schemas.microsoft.com/office/powerpoint/2010/main" val="683345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FAFAB-1FCA-477B-8CD7-204046C90FF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15D74AD-1CC3-4937-A90C-71F14B0DB7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B22581-07E3-4529-B844-A8AED73A49F7}"/>
              </a:ext>
            </a:extLst>
          </p:cNvPr>
          <p:cNvSpPr>
            <a:spLocks noGrp="1"/>
          </p:cNvSpPr>
          <p:nvPr>
            <p:ph type="dt" sz="half" idx="10"/>
          </p:nvPr>
        </p:nvSpPr>
        <p:spPr/>
        <p:txBody>
          <a:bodyPr/>
          <a:lstStyle/>
          <a:p>
            <a:fld id="{6812FE47-5522-44A3-9B77-EA76D38F95D9}" type="datetimeFigureOut">
              <a:rPr lang="en-US" smtClean="0"/>
              <a:t>1/3/2023</a:t>
            </a:fld>
            <a:endParaRPr lang="en-US"/>
          </a:p>
        </p:txBody>
      </p:sp>
      <p:sp>
        <p:nvSpPr>
          <p:cNvPr id="5" name="Footer Placeholder 4">
            <a:extLst>
              <a:ext uri="{FF2B5EF4-FFF2-40B4-BE49-F238E27FC236}">
                <a16:creationId xmlns:a16="http://schemas.microsoft.com/office/drawing/2014/main" id="{DA4C891F-1624-4FEC-A902-B88AB8169C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206C3-D7C2-4AFD-8504-D417E0EF59C2}"/>
              </a:ext>
            </a:extLst>
          </p:cNvPr>
          <p:cNvSpPr>
            <a:spLocks noGrp="1"/>
          </p:cNvSpPr>
          <p:nvPr>
            <p:ph type="sldNum" sz="quarter" idx="12"/>
          </p:nvPr>
        </p:nvSpPr>
        <p:spPr/>
        <p:txBody>
          <a:bodyPr/>
          <a:lstStyle/>
          <a:p>
            <a:fld id="{D2BDB5F4-CEE0-4931-B201-23804A19E7F6}" type="slidenum">
              <a:rPr lang="en-US" smtClean="0"/>
              <a:t>‹#›</a:t>
            </a:fld>
            <a:endParaRPr lang="en-US"/>
          </a:p>
        </p:txBody>
      </p:sp>
    </p:spTree>
    <p:extLst>
      <p:ext uri="{BB962C8B-B14F-4D97-AF65-F5344CB8AC3E}">
        <p14:creationId xmlns:p14="http://schemas.microsoft.com/office/powerpoint/2010/main" val="4271695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B44237-0EF5-41B7-AB25-1D2D459DAE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A43677B-B1CF-444D-89FC-64144BA1AC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95BE96-41B3-4A5F-8A06-9623847683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12FE47-5522-44A3-9B77-EA76D38F95D9}" type="datetimeFigureOut">
              <a:rPr lang="en-US" smtClean="0"/>
              <a:t>1/3/2023</a:t>
            </a:fld>
            <a:endParaRPr lang="en-US"/>
          </a:p>
        </p:txBody>
      </p:sp>
      <p:sp>
        <p:nvSpPr>
          <p:cNvPr id="5" name="Footer Placeholder 4">
            <a:extLst>
              <a:ext uri="{FF2B5EF4-FFF2-40B4-BE49-F238E27FC236}">
                <a16:creationId xmlns:a16="http://schemas.microsoft.com/office/drawing/2014/main" id="{4A3EC4A8-7D09-4B6D-B23A-98A5D96F9B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7E182D-1D03-46D3-9134-4B3F2280B5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BDB5F4-CEE0-4931-B201-23804A19E7F6}" type="slidenum">
              <a:rPr lang="en-US" smtClean="0"/>
              <a:t>‹#›</a:t>
            </a:fld>
            <a:endParaRPr lang="en-US"/>
          </a:p>
        </p:txBody>
      </p:sp>
    </p:spTree>
    <p:extLst>
      <p:ext uri="{BB962C8B-B14F-4D97-AF65-F5344CB8AC3E}">
        <p14:creationId xmlns:p14="http://schemas.microsoft.com/office/powerpoint/2010/main" val="31231917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C6BC451-E24A-46C3-8419-D5B0942B9BE6}"/>
              </a:ext>
            </a:extLst>
          </p:cNvPr>
          <p:cNvPicPr>
            <a:picLocks noChangeAspect="1"/>
          </p:cNvPicPr>
          <p:nvPr/>
        </p:nvPicPr>
        <p:blipFill rotWithShape="1">
          <a:blip r:embed="rId3">
            <a:alphaModFix amt="50000"/>
          </a:blip>
          <a:srcRect l="12867" r="12911"/>
          <a:stretch/>
        </p:blipFill>
        <p:spPr>
          <a:xfrm>
            <a:off x="-152380" y="1"/>
            <a:ext cx="12191980" cy="6857999"/>
          </a:xfrm>
          <a:prstGeom prst="rect">
            <a:avLst/>
          </a:prstGeom>
        </p:spPr>
      </p:pic>
      <p:sp>
        <p:nvSpPr>
          <p:cNvPr id="2" name="Title 1">
            <a:extLst>
              <a:ext uri="{FF2B5EF4-FFF2-40B4-BE49-F238E27FC236}">
                <a16:creationId xmlns:a16="http://schemas.microsoft.com/office/drawing/2014/main" id="{E9D41B96-4601-4FEB-A7EA-368E8B44D916}"/>
              </a:ext>
            </a:extLst>
          </p:cNvPr>
          <p:cNvSpPr>
            <a:spLocks noGrp="1"/>
          </p:cNvSpPr>
          <p:nvPr>
            <p:ph type="ctrTitle"/>
          </p:nvPr>
        </p:nvSpPr>
        <p:spPr>
          <a:xfrm>
            <a:off x="1524000" y="1122362"/>
            <a:ext cx="9144000" cy="2900518"/>
          </a:xfrm>
        </p:spPr>
        <p:txBody>
          <a:bodyPr>
            <a:normAutofit/>
          </a:bodyPr>
          <a:lstStyle/>
          <a:p>
            <a:r>
              <a:rPr lang="en-US" dirty="0">
                <a:solidFill>
                  <a:srgbClr val="FFFFFF"/>
                </a:solidFill>
              </a:rPr>
              <a:t>Academic &amp; Employability Skills </a:t>
            </a:r>
          </a:p>
        </p:txBody>
      </p:sp>
      <p:sp>
        <p:nvSpPr>
          <p:cNvPr id="3" name="TextBox 2">
            <a:extLst>
              <a:ext uri="{FF2B5EF4-FFF2-40B4-BE49-F238E27FC236}">
                <a16:creationId xmlns:a16="http://schemas.microsoft.com/office/drawing/2014/main" id="{3108B377-941C-7EA7-D037-E43FB3769B4E}"/>
              </a:ext>
            </a:extLst>
          </p:cNvPr>
          <p:cNvSpPr txBox="1"/>
          <p:nvPr/>
        </p:nvSpPr>
        <p:spPr>
          <a:xfrm>
            <a:off x="1097280" y="4409440"/>
            <a:ext cx="10200640" cy="1477328"/>
          </a:xfrm>
          <a:prstGeom prst="rect">
            <a:avLst/>
          </a:prstGeom>
          <a:noFill/>
        </p:spPr>
        <p:txBody>
          <a:bodyPr wrap="square" rtlCol="0">
            <a:spAutoFit/>
          </a:bodyPr>
          <a:lstStyle/>
          <a:p>
            <a:r>
              <a:rPr lang="en-GB" dirty="0"/>
              <a:t>Elena Daniela Marcu 2119677</a:t>
            </a:r>
          </a:p>
          <a:p>
            <a:r>
              <a:rPr lang="en-GB" dirty="0"/>
              <a:t>BMSW4001</a:t>
            </a:r>
          </a:p>
          <a:p>
            <a:pPr algn="r"/>
            <a:endParaRPr lang="en-GB" dirty="0"/>
          </a:p>
          <a:p>
            <a:pPr algn="r"/>
            <a:endParaRPr lang="en-GB" dirty="0"/>
          </a:p>
          <a:p>
            <a:pPr algn="r"/>
            <a:r>
              <a:rPr lang="en-GB" dirty="0"/>
              <a:t>Lecturer: Joanna Walsh</a:t>
            </a:r>
          </a:p>
        </p:txBody>
      </p:sp>
    </p:spTree>
    <p:extLst>
      <p:ext uri="{BB962C8B-B14F-4D97-AF65-F5344CB8AC3E}">
        <p14:creationId xmlns:p14="http://schemas.microsoft.com/office/powerpoint/2010/main" val="20532101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03E128ED-75F6-4B9C-A483-AB4F67F61770}"/>
              </a:ext>
            </a:extLst>
          </p:cNvPr>
          <p:cNvSpPr>
            <a:spLocks noGrp="1"/>
          </p:cNvSpPr>
          <p:nvPr>
            <p:ph type="title"/>
          </p:nvPr>
        </p:nvSpPr>
        <p:spPr>
          <a:xfrm>
            <a:off x="6963788" y="669925"/>
            <a:ext cx="4800600" cy="1325563"/>
          </a:xfrm>
        </p:spPr>
        <p:txBody>
          <a:bodyPr anchor="b">
            <a:normAutofit/>
          </a:bodyPr>
          <a:lstStyle/>
          <a:p>
            <a:r>
              <a:rPr lang="en-US">
                <a:solidFill>
                  <a:schemeClr val="bg1"/>
                </a:solidFill>
              </a:rPr>
              <a:t>Table of Contents - </a:t>
            </a:r>
          </a:p>
        </p:txBody>
      </p:sp>
      <p:cxnSp>
        <p:nvCxnSpPr>
          <p:cNvPr id="15"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963788" y="2026340"/>
            <a:ext cx="510200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FBE8EF-68D6-44AA-B348-4B9DDEB67EC8}"/>
              </a:ext>
            </a:extLst>
          </p:cNvPr>
          <p:cNvSpPr>
            <a:spLocks noGrp="1"/>
          </p:cNvSpPr>
          <p:nvPr>
            <p:ph idx="1"/>
          </p:nvPr>
        </p:nvSpPr>
        <p:spPr>
          <a:xfrm>
            <a:off x="1093093" y="2213530"/>
            <a:ext cx="4562272" cy="3711571"/>
          </a:xfrm>
        </p:spPr>
        <p:txBody>
          <a:bodyPr>
            <a:normAutofit/>
          </a:bodyPr>
          <a:lstStyle/>
          <a:p>
            <a:r>
              <a:rPr lang="en-US" sz="2000" dirty="0">
                <a:solidFill>
                  <a:schemeClr val="bg1"/>
                </a:solidFill>
              </a:rPr>
              <a:t>Slides 3 – Task 1</a:t>
            </a:r>
          </a:p>
          <a:p>
            <a:r>
              <a:rPr lang="en-US" sz="2000" dirty="0">
                <a:solidFill>
                  <a:schemeClr val="bg1"/>
                </a:solidFill>
              </a:rPr>
              <a:t>Slides 4 – About Operations Manager</a:t>
            </a:r>
          </a:p>
          <a:p>
            <a:r>
              <a:rPr lang="en-US" sz="2000" dirty="0">
                <a:solidFill>
                  <a:schemeClr val="bg1"/>
                </a:solidFill>
              </a:rPr>
              <a:t>Slides 5- Skills required for Operations Manager</a:t>
            </a:r>
          </a:p>
          <a:p>
            <a:r>
              <a:rPr lang="en-US" sz="2000" dirty="0">
                <a:solidFill>
                  <a:schemeClr val="bg1"/>
                </a:solidFill>
              </a:rPr>
              <a:t>Slides 6- Personal SWOT</a:t>
            </a:r>
          </a:p>
          <a:p>
            <a:r>
              <a:rPr lang="en-US" sz="2000" dirty="0">
                <a:solidFill>
                  <a:schemeClr val="bg1"/>
                </a:solidFill>
              </a:rPr>
              <a:t>Slides 7- Time management Tools</a:t>
            </a:r>
          </a:p>
          <a:p>
            <a:r>
              <a:rPr lang="en-US" sz="2000" dirty="0">
                <a:solidFill>
                  <a:schemeClr val="bg1"/>
                </a:solidFill>
              </a:rPr>
              <a:t>Slides 8- PDP(SMART Table)</a:t>
            </a:r>
          </a:p>
          <a:p>
            <a:r>
              <a:rPr lang="en-US" sz="2000" dirty="0">
                <a:solidFill>
                  <a:schemeClr val="bg1"/>
                </a:solidFill>
              </a:rPr>
              <a:t>Slides 9- Reference List  </a:t>
            </a:r>
          </a:p>
          <a:p>
            <a:endParaRPr lang="en-US" sz="2000" dirty="0">
              <a:solidFill>
                <a:schemeClr val="bg1"/>
              </a:solidFill>
            </a:endParaRPr>
          </a:p>
          <a:p>
            <a:endParaRPr lang="en-US" sz="2000" dirty="0">
              <a:solidFill>
                <a:schemeClr val="bg1"/>
              </a:solidFill>
            </a:endParaRPr>
          </a:p>
        </p:txBody>
      </p:sp>
      <p:sp>
        <p:nvSpPr>
          <p:cNvPr id="16"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7191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19B0A6F-27E7-4701-9C21-208DD66F2384}"/>
              </a:ext>
            </a:extLst>
          </p:cNvPr>
          <p:cNvSpPr>
            <a:spLocks noGrp="1"/>
          </p:cNvSpPr>
          <p:nvPr>
            <p:ph type="title"/>
          </p:nvPr>
        </p:nvSpPr>
        <p:spPr>
          <a:xfrm>
            <a:off x="1014141" y="1450655"/>
            <a:ext cx="3932030" cy="3956690"/>
          </a:xfrm>
        </p:spPr>
        <p:txBody>
          <a:bodyPr anchor="ctr">
            <a:normAutofit/>
          </a:bodyPr>
          <a:lstStyle/>
          <a:p>
            <a:r>
              <a:rPr lang="en-US" sz="8000">
                <a:solidFill>
                  <a:schemeClr val="bg1"/>
                </a:solidFill>
              </a:rPr>
              <a:t>Task 1</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96ECC3-DB4D-4BB6-8C7D-49CD0F9B71E9}"/>
              </a:ext>
            </a:extLst>
          </p:cNvPr>
          <p:cNvSpPr>
            <a:spLocks noGrp="1"/>
          </p:cNvSpPr>
          <p:nvPr>
            <p:ph idx="1"/>
          </p:nvPr>
        </p:nvSpPr>
        <p:spPr>
          <a:xfrm>
            <a:off x="6096000" y="1108061"/>
            <a:ext cx="5008901" cy="4571972"/>
          </a:xfrm>
        </p:spPr>
        <p:txBody>
          <a:bodyPr anchor="ctr">
            <a:normAutofit/>
          </a:bodyPr>
          <a:lstStyle/>
          <a:p>
            <a:pPr marL="0" indent="0">
              <a:buNone/>
            </a:pPr>
            <a:r>
              <a:rPr lang="en-US" sz="2000">
                <a:solidFill>
                  <a:schemeClr val="bg1"/>
                </a:solidFill>
              </a:rPr>
              <a:t>The first part will include personal academic and employability skills, personal SWOT analysis, Time management skills as well as a personal development plan</a:t>
            </a:r>
          </a:p>
        </p:txBody>
      </p:sp>
    </p:spTree>
    <p:extLst>
      <p:ext uri="{BB962C8B-B14F-4D97-AF65-F5344CB8AC3E}">
        <p14:creationId xmlns:p14="http://schemas.microsoft.com/office/powerpoint/2010/main" val="908508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5CA8A0F-44CE-402D-BCB6-32EFCF9D35F0}"/>
              </a:ext>
            </a:extLst>
          </p:cNvPr>
          <p:cNvPicPr>
            <a:picLocks noChangeAspect="1"/>
          </p:cNvPicPr>
          <p:nvPr/>
        </p:nvPicPr>
        <p:blipFill rotWithShape="1">
          <a:blip r:embed="rId3">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C8EC5268-8B50-4912-85DE-8D93AF9472F0}"/>
              </a:ext>
            </a:extLst>
          </p:cNvPr>
          <p:cNvSpPr>
            <a:spLocks noGrp="1"/>
          </p:cNvSpPr>
          <p:nvPr>
            <p:ph type="title"/>
          </p:nvPr>
        </p:nvSpPr>
        <p:spPr>
          <a:xfrm>
            <a:off x="838201" y="1065862"/>
            <a:ext cx="3313164" cy="4726276"/>
          </a:xfrm>
        </p:spPr>
        <p:txBody>
          <a:bodyPr>
            <a:normAutofit/>
          </a:bodyPr>
          <a:lstStyle/>
          <a:p>
            <a:pPr algn="r"/>
            <a:r>
              <a:rPr lang="en-US" sz="4000" dirty="0">
                <a:solidFill>
                  <a:srgbClr val="FFFFFF"/>
                </a:solidFill>
              </a:rPr>
              <a:t>About Operations Manager</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5503CC-49F4-4A42-AC52-F4EB2A1F6841}"/>
              </a:ext>
            </a:extLst>
          </p:cNvPr>
          <p:cNvSpPr>
            <a:spLocks noGrp="1"/>
          </p:cNvSpPr>
          <p:nvPr>
            <p:ph idx="1"/>
          </p:nvPr>
        </p:nvSpPr>
        <p:spPr>
          <a:xfrm>
            <a:off x="5155379" y="1065862"/>
            <a:ext cx="5744685" cy="4726276"/>
          </a:xfrm>
        </p:spPr>
        <p:txBody>
          <a:bodyPr anchor="ctr">
            <a:normAutofit/>
          </a:bodyPr>
          <a:lstStyle/>
          <a:p>
            <a:r>
              <a:rPr lang="en-GB" sz="2000" dirty="0">
                <a:solidFill>
                  <a:srgbClr val="FFFFFF"/>
                </a:solidFill>
              </a:rPr>
              <a:t>Operations managers are in charge of all levels of an organization's operational activities. They are responsible for hiring, training, and overseeing quality control initiatives. A process improvement strategy is developed by an operations manager to guarantee that everyone completes their job on time. </a:t>
            </a:r>
            <a:r>
              <a:rPr lang="en-US" sz="2000" dirty="0">
                <a:solidFill>
                  <a:srgbClr val="FFFFFF"/>
                </a:solidFill>
              </a:rPr>
              <a:t>(https://resources.workable.com/operations-manager-job-description).</a:t>
            </a:r>
          </a:p>
        </p:txBody>
      </p:sp>
    </p:spTree>
    <p:extLst>
      <p:ext uri="{BB962C8B-B14F-4D97-AF65-F5344CB8AC3E}">
        <p14:creationId xmlns:p14="http://schemas.microsoft.com/office/powerpoint/2010/main" val="398596823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29BED69-8C3E-4AE4-A301-46D91ED98814}"/>
              </a:ext>
            </a:extLst>
          </p:cNvPr>
          <p:cNvPicPr>
            <a:picLocks noChangeAspect="1"/>
          </p:cNvPicPr>
          <p:nvPr/>
        </p:nvPicPr>
        <p:blipFill rotWithShape="1">
          <a:blip r:embed="rId3"/>
          <a:srcRect l="728" r="28164"/>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A0F163-82A1-45E5-8984-14F5AD16C4D4}"/>
              </a:ext>
            </a:extLst>
          </p:cNvPr>
          <p:cNvSpPr>
            <a:spLocks noGrp="1"/>
          </p:cNvSpPr>
          <p:nvPr>
            <p:ph type="title"/>
          </p:nvPr>
        </p:nvSpPr>
        <p:spPr>
          <a:xfrm>
            <a:off x="371094" y="1161288"/>
            <a:ext cx="3438144" cy="1124712"/>
          </a:xfrm>
        </p:spPr>
        <p:txBody>
          <a:bodyPr anchor="b">
            <a:normAutofit/>
          </a:bodyPr>
          <a:lstStyle/>
          <a:p>
            <a:r>
              <a:rPr lang="en-US" sz="2800" dirty="0"/>
              <a:t>Skills required for Operations Manager–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B39F317-4847-4D23-B24E-38B378FAC50E}"/>
              </a:ext>
            </a:extLst>
          </p:cNvPr>
          <p:cNvSpPr>
            <a:spLocks noGrp="1"/>
          </p:cNvSpPr>
          <p:nvPr>
            <p:ph idx="1"/>
          </p:nvPr>
        </p:nvSpPr>
        <p:spPr>
          <a:xfrm>
            <a:off x="371094" y="2718054"/>
            <a:ext cx="3438906" cy="3207258"/>
          </a:xfrm>
        </p:spPr>
        <p:txBody>
          <a:bodyPr anchor="t">
            <a:normAutofit/>
          </a:bodyPr>
          <a:lstStyle/>
          <a:p>
            <a:r>
              <a:rPr lang="en-US" sz="1700" dirty="0"/>
              <a:t>Communication skills</a:t>
            </a:r>
          </a:p>
          <a:p>
            <a:r>
              <a:rPr lang="en-US" sz="1700" dirty="0"/>
              <a:t>Budgeting</a:t>
            </a:r>
          </a:p>
          <a:p>
            <a:r>
              <a:rPr lang="en-US" sz="1700" dirty="0"/>
              <a:t>Negotiation</a:t>
            </a:r>
          </a:p>
          <a:p>
            <a:r>
              <a:rPr lang="en-US" sz="1700" dirty="0"/>
              <a:t>Planning &amp; Execution</a:t>
            </a:r>
          </a:p>
          <a:p>
            <a:r>
              <a:rPr lang="en-US" sz="1700" dirty="0"/>
              <a:t>Time management</a:t>
            </a:r>
          </a:p>
          <a:p>
            <a:r>
              <a:rPr lang="en-US" sz="1700" dirty="0"/>
              <a:t>Recruit, train and supervise staff</a:t>
            </a:r>
          </a:p>
          <a:p>
            <a:r>
              <a:rPr lang="en-US" sz="1700" dirty="0"/>
              <a:t>Quality control and monitor production KPI</a:t>
            </a:r>
          </a:p>
          <a:p>
            <a:endParaRPr lang="en-US" sz="1700" dirty="0"/>
          </a:p>
        </p:txBody>
      </p:sp>
    </p:spTree>
    <p:extLst>
      <p:ext uri="{BB962C8B-B14F-4D97-AF65-F5344CB8AC3E}">
        <p14:creationId xmlns:p14="http://schemas.microsoft.com/office/powerpoint/2010/main" val="306056757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A01D9B5A-09AB-4723-8C59-12CD99BFA9E0}"/>
              </a:ext>
            </a:extLst>
          </p:cNvPr>
          <p:cNvSpPr>
            <a:spLocks noGrp="1"/>
          </p:cNvSpPr>
          <p:nvPr>
            <p:ph type="title"/>
          </p:nvPr>
        </p:nvSpPr>
        <p:spPr>
          <a:xfrm>
            <a:off x="841248" y="818457"/>
            <a:ext cx="3322317" cy="2975876"/>
          </a:xfrm>
        </p:spPr>
        <p:txBody>
          <a:bodyPr vert="horz" lIns="91440" tIns="45720" rIns="91440" bIns="45720" rtlCol="0" anchor="b">
            <a:normAutofit/>
          </a:bodyPr>
          <a:lstStyle/>
          <a:p>
            <a:r>
              <a:rPr lang="en-US" kern="1200" dirty="0">
                <a:solidFill>
                  <a:schemeClr val="tx1"/>
                </a:solidFill>
                <a:latin typeface="+mj-lt"/>
                <a:ea typeface="+mj-ea"/>
                <a:cs typeface="+mj-cs"/>
              </a:rPr>
              <a:t>Personal SWOT</a:t>
            </a:r>
          </a:p>
        </p:txBody>
      </p:sp>
      <p:cxnSp>
        <p:nvCxnSpPr>
          <p:cNvPr id="28" name="Straight Connector 27">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63566"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3">
            <a:extLst>
              <a:ext uri="{FF2B5EF4-FFF2-40B4-BE49-F238E27FC236}">
                <a16:creationId xmlns:a16="http://schemas.microsoft.com/office/drawing/2014/main" id="{20DC709E-8480-4C1E-8399-BAD205E06808}"/>
              </a:ext>
            </a:extLst>
          </p:cNvPr>
          <p:cNvGraphicFramePr>
            <a:graphicFrameLocks/>
          </p:cNvGraphicFramePr>
          <p:nvPr>
            <p:extLst>
              <p:ext uri="{D42A27DB-BD31-4B8C-83A1-F6EECF244321}">
                <p14:modId xmlns:p14="http://schemas.microsoft.com/office/powerpoint/2010/main" val="3333266458"/>
              </p:ext>
            </p:extLst>
          </p:nvPr>
        </p:nvGraphicFramePr>
        <p:xfrm>
          <a:off x="5344678" y="1000357"/>
          <a:ext cx="6436548" cy="4857288"/>
        </p:xfrm>
        <a:graphic>
          <a:graphicData uri="http://schemas.openxmlformats.org/drawingml/2006/table">
            <a:tbl>
              <a:tblPr firstRow="1" firstCol="1" bandRow="1">
                <a:solidFill>
                  <a:srgbClr val="F2F2F2">
                    <a:alpha val="30196"/>
                  </a:srgbClr>
                </a:solidFill>
                <a:tableStyleId>{5C22544A-7EE6-4342-B048-85BDC9FD1C3A}</a:tableStyleId>
              </a:tblPr>
              <a:tblGrid>
                <a:gridCol w="3218274">
                  <a:extLst>
                    <a:ext uri="{9D8B030D-6E8A-4147-A177-3AD203B41FA5}">
                      <a16:colId xmlns:a16="http://schemas.microsoft.com/office/drawing/2014/main" val="1117463954"/>
                    </a:ext>
                  </a:extLst>
                </a:gridCol>
                <a:gridCol w="3218274">
                  <a:extLst>
                    <a:ext uri="{9D8B030D-6E8A-4147-A177-3AD203B41FA5}">
                      <a16:colId xmlns:a16="http://schemas.microsoft.com/office/drawing/2014/main" val="3698945059"/>
                    </a:ext>
                  </a:extLst>
                </a:gridCol>
              </a:tblGrid>
              <a:tr h="264499">
                <a:tc>
                  <a:txBody>
                    <a:bodyPr/>
                    <a:lstStyle/>
                    <a:p>
                      <a:pPr marL="0" marR="0" algn="ctr">
                        <a:spcBef>
                          <a:spcPts val="0"/>
                        </a:spcBef>
                        <a:spcAft>
                          <a:spcPts val="0"/>
                        </a:spcAft>
                      </a:pPr>
                      <a:r>
                        <a:rPr lang="en-GB" sz="900" b="0" kern="0" cap="none" spc="0" dirty="0">
                          <a:solidFill>
                            <a:schemeClr val="bg1"/>
                          </a:solidFill>
                          <a:effectLst/>
                        </a:rPr>
                        <a:t>Strengths</a:t>
                      </a:r>
                      <a:endParaRPr lang="en-US" sz="900" b="0" kern="0" cap="none" spc="0" dirty="0">
                        <a:solidFill>
                          <a:schemeClr val="bg1"/>
                        </a:solidFill>
                        <a:effectLst/>
                        <a:latin typeface="Calibri" panose="020F0502020204030204" pitchFamily="34" charset="0"/>
                        <a:cs typeface="Mangal" panose="02040503050203030202" pitchFamily="18" charset="0"/>
                      </a:endParaRPr>
                    </a:p>
                  </a:txBody>
                  <a:tcPr marL="72644" marR="49296" marT="55880" marB="55880"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pPr marL="0" marR="0" algn="ctr">
                        <a:spcBef>
                          <a:spcPts val="0"/>
                        </a:spcBef>
                        <a:spcAft>
                          <a:spcPts val="0"/>
                        </a:spcAft>
                      </a:pPr>
                      <a:r>
                        <a:rPr lang="en-GB" sz="900" b="0" kern="0" cap="none" spc="0">
                          <a:solidFill>
                            <a:schemeClr val="bg1"/>
                          </a:solidFill>
                          <a:effectLst/>
                        </a:rPr>
                        <a:t>Weakness</a:t>
                      </a:r>
                      <a:endParaRPr lang="en-US" sz="900" b="0" kern="0" cap="none" spc="0">
                        <a:solidFill>
                          <a:schemeClr val="bg1"/>
                        </a:solidFill>
                        <a:effectLst/>
                        <a:latin typeface="Calibri" panose="020F0502020204030204" pitchFamily="34" charset="0"/>
                        <a:cs typeface="Mangal" panose="02040503050203030202" pitchFamily="18" charset="0"/>
                      </a:endParaRPr>
                    </a:p>
                  </a:txBody>
                  <a:tcPr marL="72644" marR="49296" marT="55880" marB="55880"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2623409027"/>
                  </a:ext>
                </a:extLst>
              </a:tr>
              <a:tr h="2261935">
                <a:tc>
                  <a:txBody>
                    <a:bodyPr/>
                    <a:lstStyle/>
                    <a:p>
                      <a:pPr marL="0" marR="0" algn="just">
                        <a:lnSpc>
                          <a:spcPct val="150000"/>
                        </a:lnSpc>
                        <a:spcBef>
                          <a:spcPts val="0"/>
                        </a:spcBef>
                        <a:spcAft>
                          <a:spcPts val="0"/>
                        </a:spcAft>
                      </a:pPr>
                      <a:r>
                        <a:rPr lang="en-GB" sz="900" b="1" cap="none" spc="0" dirty="0">
                          <a:solidFill>
                            <a:schemeClr val="tx1"/>
                          </a:solidFill>
                          <a:effectLst/>
                        </a:rPr>
                        <a:t>Communication, critical thinking, and problem solving are some of my strong points. All these skills will help me to become a good leader and an operations manager. Because all these soft skills are very important for an operations manager. I can also handle digital management software very easily as well as I’m a good multitasker. With the help of all these skills, I can easily manage all the organizational. I’m very good at developing attractive themes and images and this can also help me in my career.</a:t>
                      </a:r>
                      <a:endParaRPr lang="en-US" sz="900" b="1" cap="none" spc="0"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72644" marR="42723" marT="55880" marB="55880">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marL="0" marR="0" algn="just">
                        <a:lnSpc>
                          <a:spcPct val="150000"/>
                        </a:lnSpc>
                        <a:spcBef>
                          <a:spcPts val="0"/>
                        </a:spcBef>
                        <a:spcAft>
                          <a:spcPts val="0"/>
                        </a:spcAft>
                      </a:pPr>
                      <a:r>
                        <a:rPr lang="en-GB" sz="900" cap="none" spc="0" dirty="0">
                          <a:solidFill>
                            <a:schemeClr val="tx1"/>
                          </a:solidFill>
                          <a:effectLst/>
                        </a:rPr>
                        <a:t>Time management and budgeting are some of my weak spots and all these skills are very important for building a career as a marketing manager. I will need to work on all these factors. As mentioned above time management is one of the most important factors for an operations manager and I am very bad at it. Apart from time management and budgeting, negotiation, planning, and execution are also some of my weaknesses.</a:t>
                      </a:r>
                      <a:endParaRPr lang="en-US" sz="900" cap="none" spc="0"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72644" marR="42723" marT="55880" marB="55880">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151259948"/>
                  </a:ext>
                </a:extLst>
              </a:tr>
              <a:tr h="264499">
                <a:tc>
                  <a:txBody>
                    <a:bodyPr/>
                    <a:lstStyle/>
                    <a:p>
                      <a:pPr marL="0" marR="0" algn="ctr">
                        <a:spcBef>
                          <a:spcPts val="0"/>
                        </a:spcBef>
                        <a:spcAft>
                          <a:spcPts val="0"/>
                        </a:spcAft>
                      </a:pPr>
                      <a:r>
                        <a:rPr lang="en-GB" sz="900" b="1" kern="0" cap="none" spc="0">
                          <a:solidFill>
                            <a:schemeClr val="tx1"/>
                          </a:solidFill>
                          <a:effectLst/>
                        </a:rPr>
                        <a:t>Opportunities</a:t>
                      </a:r>
                      <a:endParaRPr lang="en-US" sz="900" b="1" kern="0" cap="none" spc="0">
                        <a:solidFill>
                          <a:schemeClr val="tx1"/>
                        </a:solidFill>
                        <a:effectLst/>
                        <a:latin typeface="Calibri" panose="020F0502020204030204" pitchFamily="34" charset="0"/>
                        <a:cs typeface="Mangal" panose="02040503050203030202" pitchFamily="18" charset="0"/>
                      </a:endParaRPr>
                    </a:p>
                  </a:txBody>
                  <a:tcPr marL="72644" marR="42723" marT="55880" marB="55880">
                    <a:lnL w="6350" cap="flat" cmpd="sng" algn="ctr">
                      <a:noFill/>
                      <a:prstDash val="solid"/>
                    </a:lnL>
                    <a:lnR w="6350" cap="flat" cmpd="sng" algn="ctr">
                      <a:noFill/>
                      <a:prstDash val="solid"/>
                    </a:lnR>
                    <a:lnT w="6350" cap="flat" cmpd="sng" algn="ctr">
                      <a:noFill/>
                      <a:prstDash val="solid"/>
                    </a:lnT>
                    <a:lnB w="6350" cap="flat" cmpd="sng" algn="ctr">
                      <a:solidFill>
                        <a:schemeClr val="tx1">
                          <a:lumMod val="75000"/>
                          <a:lumOff val="25000"/>
                        </a:schemeClr>
                      </a:solidFill>
                      <a:prstDash val="solid"/>
                    </a:lnB>
                    <a:solidFill>
                      <a:schemeClr val="bg1">
                        <a:lumMod val="95000"/>
                      </a:schemeClr>
                    </a:solidFill>
                  </a:tcPr>
                </a:tc>
                <a:tc>
                  <a:txBody>
                    <a:bodyPr/>
                    <a:lstStyle/>
                    <a:p>
                      <a:pPr marL="0" marR="0" algn="ctr">
                        <a:spcBef>
                          <a:spcPts val="0"/>
                        </a:spcBef>
                        <a:spcAft>
                          <a:spcPts val="0"/>
                        </a:spcAft>
                      </a:pPr>
                      <a:r>
                        <a:rPr lang="en-GB" sz="900" kern="0" cap="none" spc="0">
                          <a:solidFill>
                            <a:schemeClr val="tx1"/>
                          </a:solidFill>
                          <a:effectLst/>
                        </a:rPr>
                        <a:t>Threats</a:t>
                      </a:r>
                      <a:endParaRPr lang="en-US" sz="900" b="1" kern="0" cap="none" spc="0">
                        <a:solidFill>
                          <a:schemeClr val="tx1"/>
                        </a:solidFill>
                        <a:effectLst/>
                        <a:latin typeface="Calibri" panose="020F0502020204030204" pitchFamily="34" charset="0"/>
                        <a:cs typeface="Mangal" panose="02040503050203030202" pitchFamily="18" charset="0"/>
                      </a:endParaRPr>
                    </a:p>
                  </a:txBody>
                  <a:tcPr marL="72644" marR="42723" marT="55880" marB="55880">
                    <a:lnL w="6350" cap="flat" cmpd="sng" algn="ctr">
                      <a:noFill/>
                      <a:prstDash val="solid"/>
                    </a:lnL>
                    <a:lnR w="38100" cap="flat" cmpd="sng" algn="ctr">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91801227"/>
                  </a:ext>
                </a:extLst>
              </a:tr>
              <a:tr h="2066355">
                <a:tc>
                  <a:txBody>
                    <a:bodyPr/>
                    <a:lstStyle/>
                    <a:p>
                      <a:pPr marL="0" marR="0" algn="just">
                        <a:lnSpc>
                          <a:spcPct val="150000"/>
                        </a:lnSpc>
                        <a:spcBef>
                          <a:spcPts val="0"/>
                        </a:spcBef>
                        <a:spcAft>
                          <a:spcPts val="0"/>
                        </a:spcAft>
                      </a:pPr>
                      <a:r>
                        <a:rPr lang="en-GB" sz="900" b="1" cap="none" spc="0" dirty="0">
                          <a:solidFill>
                            <a:schemeClr val="tx1"/>
                          </a:solidFill>
                          <a:effectLst/>
                        </a:rPr>
                        <a:t>As for the research, it has been found that the demand and need for operations managers will be increased incredibly in some upcoming years. One of the main reasons is intense competition in each and every business sector.</a:t>
                      </a:r>
                      <a:endParaRPr lang="en-US" sz="900" b="1" cap="none" spc="0" dirty="0">
                        <a:solidFill>
                          <a:schemeClr val="tx1"/>
                        </a:solidFill>
                        <a:effectLst/>
                      </a:endParaRPr>
                    </a:p>
                    <a:p>
                      <a:pPr marL="0" marR="0" algn="just">
                        <a:lnSpc>
                          <a:spcPct val="150000"/>
                        </a:lnSpc>
                        <a:spcBef>
                          <a:spcPts val="0"/>
                        </a:spcBef>
                        <a:spcAft>
                          <a:spcPts val="0"/>
                        </a:spcAft>
                      </a:pPr>
                      <a:r>
                        <a:rPr lang="en-GB" sz="900" b="1" cap="none" spc="0" dirty="0">
                          <a:solidFill>
                            <a:schemeClr val="tx1"/>
                          </a:solidFill>
                          <a:effectLst/>
                        </a:rPr>
                        <a:t>There are also some start-ups, and many companies are looking for good managers to handle all their organizational tasks.</a:t>
                      </a:r>
                      <a:endParaRPr lang="en-US" sz="900" b="1" cap="none" spc="0" dirty="0">
                        <a:solidFill>
                          <a:schemeClr val="tx1"/>
                        </a:solidFill>
                        <a:effectLst/>
                      </a:endParaRPr>
                    </a:p>
                    <a:p>
                      <a:pPr marL="0" marR="0" algn="just">
                        <a:lnSpc>
                          <a:spcPct val="150000"/>
                        </a:lnSpc>
                        <a:spcBef>
                          <a:spcPts val="0"/>
                        </a:spcBef>
                        <a:spcAft>
                          <a:spcPts val="0"/>
                        </a:spcAft>
                      </a:pPr>
                      <a:r>
                        <a:rPr lang="en-GB" sz="900" b="1" cap="none" spc="0" dirty="0">
                          <a:solidFill>
                            <a:schemeClr val="tx1"/>
                          </a:solidFill>
                          <a:effectLst/>
                        </a:rPr>
                        <a:t>Apart from that I also have the option of starting my own travel company. </a:t>
                      </a:r>
                      <a:endParaRPr lang="en-US" sz="900" b="1" cap="none" spc="0"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72644" marR="42723" marT="55880" marB="55880">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marL="0" marR="0" algn="just">
                        <a:lnSpc>
                          <a:spcPct val="150000"/>
                        </a:lnSpc>
                        <a:spcBef>
                          <a:spcPts val="0"/>
                        </a:spcBef>
                        <a:spcAft>
                          <a:spcPts val="0"/>
                        </a:spcAft>
                      </a:pPr>
                      <a:r>
                        <a:rPr lang="en-GB" sz="900" cap="none" spc="0" dirty="0">
                          <a:solidFill>
                            <a:schemeClr val="tx1"/>
                          </a:solidFill>
                          <a:effectLst/>
                        </a:rPr>
                        <a:t>One of the biggest threats in my way is the intensity of competition. Travel is changing day by day and to stay ahead of the competition, it is very important to regularly update the knowledge of it . </a:t>
                      </a:r>
                      <a:endParaRPr lang="en-US" sz="900" cap="none" spc="0"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72644" marR="42723" marT="55880" marB="55880">
                    <a:lnL w="6350" cap="flat" cmpd="sng" algn="ctr">
                      <a:solidFill>
                        <a:schemeClr val="tx1">
                          <a:lumMod val="75000"/>
                          <a:lumOff val="25000"/>
                        </a:schemeClr>
                      </a:solidFill>
                      <a:prstDash val="solid"/>
                    </a:lnL>
                    <a:lnR w="38100" cap="flat" cmpd="sng" algn="ctr">
                      <a:noFill/>
                      <a:prstDash val="solid"/>
                    </a:lnR>
                    <a:lnT w="12700" cmpd="sng">
                      <a:no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1779891424"/>
                  </a:ext>
                </a:extLst>
              </a:tr>
            </a:tbl>
          </a:graphicData>
        </a:graphic>
      </p:graphicFrame>
    </p:spTree>
    <p:extLst>
      <p:ext uri="{BB962C8B-B14F-4D97-AF65-F5344CB8AC3E}">
        <p14:creationId xmlns:p14="http://schemas.microsoft.com/office/powerpoint/2010/main" val="140411677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1E34C6-E089-406A-991C-4B29070CE748}"/>
              </a:ext>
            </a:extLst>
          </p:cNvPr>
          <p:cNvSpPr>
            <a:spLocks noGrp="1"/>
          </p:cNvSpPr>
          <p:nvPr>
            <p:ph type="title"/>
          </p:nvPr>
        </p:nvSpPr>
        <p:spPr>
          <a:xfrm>
            <a:off x="833002" y="448253"/>
            <a:ext cx="10520702" cy="1325563"/>
          </a:xfrm>
        </p:spPr>
        <p:txBody>
          <a:bodyPr vert="horz" lIns="91440" tIns="45720" rIns="91440" bIns="45720" rtlCol="0">
            <a:normAutofit/>
          </a:bodyPr>
          <a:lstStyle/>
          <a:p>
            <a:r>
              <a:rPr lang="en-US" kern="1200" dirty="0">
                <a:latin typeface="+mj-lt"/>
                <a:ea typeface="+mj-ea"/>
                <a:cs typeface="+mj-cs"/>
              </a:rPr>
              <a:t>Time management Tools – </a:t>
            </a:r>
          </a:p>
        </p:txBody>
      </p:sp>
      <p:pic>
        <p:nvPicPr>
          <p:cNvPr id="4" name="Content Placeholder 3" descr="The four quadrants of the Eisenhower Matrix">
            <a:extLst>
              <a:ext uri="{FF2B5EF4-FFF2-40B4-BE49-F238E27FC236}">
                <a16:creationId xmlns:a16="http://schemas.microsoft.com/office/drawing/2014/main" id="{F0489331-EE1E-49E6-B249-5792BFBA5433}"/>
              </a:ext>
            </a:extLst>
          </p:cNvPr>
          <p:cNvPicPr>
            <a:picLocks/>
          </p:cNvPicPr>
          <p:nvPr/>
        </p:nvPicPr>
        <p:blipFill>
          <a:blip r:embed="rId2" cstate="print">
            <a:extLst>
              <a:ext uri="{28A0092B-C50C-407E-A947-70E740481C1C}">
                <a14:useLocalDpi xmlns:a14="http://schemas.microsoft.com/office/drawing/2010/main" val="0"/>
              </a:ext>
            </a:extLst>
          </a:blip>
          <a:stretch>
            <a:fillRect/>
          </a:stretch>
        </p:blipFill>
        <p:spPr bwMode="auto">
          <a:xfrm>
            <a:off x="6942955" y="2191807"/>
            <a:ext cx="3885527" cy="3985156"/>
          </a:xfrm>
          <a:prstGeom prst="rect">
            <a:avLst/>
          </a:prstGeom>
          <a:noFill/>
        </p:spPr>
      </p:pic>
      <p:graphicFrame>
        <p:nvGraphicFramePr>
          <p:cNvPr id="6" name="Table 5">
            <a:extLst>
              <a:ext uri="{FF2B5EF4-FFF2-40B4-BE49-F238E27FC236}">
                <a16:creationId xmlns:a16="http://schemas.microsoft.com/office/drawing/2014/main" id="{DB95BA0A-3AA9-4DD8-9359-926AD1F2C626}"/>
              </a:ext>
            </a:extLst>
          </p:cNvPr>
          <p:cNvGraphicFramePr>
            <a:graphicFrameLocks noGrp="1"/>
          </p:cNvGraphicFramePr>
          <p:nvPr>
            <p:extLst>
              <p:ext uri="{D42A27DB-BD31-4B8C-83A1-F6EECF244321}">
                <p14:modId xmlns:p14="http://schemas.microsoft.com/office/powerpoint/2010/main" val="190449535"/>
              </p:ext>
            </p:extLst>
          </p:nvPr>
        </p:nvGraphicFramePr>
        <p:xfrm>
          <a:off x="523875" y="2222069"/>
          <a:ext cx="5897244" cy="3954894"/>
        </p:xfrm>
        <a:graphic>
          <a:graphicData uri="http://schemas.openxmlformats.org/drawingml/2006/table">
            <a:tbl>
              <a:tblPr firstRow="1" firstCol="1" bandRow="1">
                <a:tableStyleId>{5C22544A-7EE6-4342-B048-85BDC9FD1C3A}</a:tableStyleId>
              </a:tblPr>
              <a:tblGrid>
                <a:gridCol w="1538605">
                  <a:extLst>
                    <a:ext uri="{9D8B030D-6E8A-4147-A177-3AD203B41FA5}">
                      <a16:colId xmlns:a16="http://schemas.microsoft.com/office/drawing/2014/main" val="950696726"/>
                    </a:ext>
                  </a:extLst>
                </a:gridCol>
                <a:gridCol w="2392891">
                  <a:extLst>
                    <a:ext uri="{9D8B030D-6E8A-4147-A177-3AD203B41FA5}">
                      <a16:colId xmlns:a16="http://schemas.microsoft.com/office/drawing/2014/main" val="2449743768"/>
                    </a:ext>
                  </a:extLst>
                </a:gridCol>
                <a:gridCol w="1965748">
                  <a:extLst>
                    <a:ext uri="{9D8B030D-6E8A-4147-A177-3AD203B41FA5}">
                      <a16:colId xmlns:a16="http://schemas.microsoft.com/office/drawing/2014/main" val="892292744"/>
                    </a:ext>
                  </a:extLst>
                </a:gridCol>
              </a:tblGrid>
              <a:tr h="302475">
                <a:tc rowSpan="2">
                  <a:txBody>
                    <a:bodyPr/>
                    <a:lstStyle/>
                    <a:p>
                      <a:pPr marL="0" marR="0" algn="ctr">
                        <a:lnSpc>
                          <a:spcPct val="150000"/>
                        </a:lnSpc>
                        <a:spcBef>
                          <a:spcPts val="0"/>
                        </a:spcBef>
                        <a:spcAft>
                          <a:spcPts val="0"/>
                        </a:spcAft>
                      </a:pPr>
                      <a:r>
                        <a:rPr lang="en-GB" sz="1200">
                          <a:effectLst/>
                        </a:rPr>
                        <a:t> </a:t>
                      </a:r>
                      <a:endParaRPr lang="en-US" sz="1200">
                        <a:effectLst/>
                      </a:endParaRPr>
                    </a:p>
                    <a:p>
                      <a:pPr marL="0" marR="0" algn="ctr">
                        <a:lnSpc>
                          <a:spcPct val="150000"/>
                        </a:lnSpc>
                        <a:spcBef>
                          <a:spcPts val="0"/>
                        </a:spcBef>
                        <a:spcAft>
                          <a:spcPts val="0"/>
                        </a:spcAft>
                      </a:pPr>
                      <a:r>
                        <a:rPr lang="en-GB" sz="1200">
                          <a:effectLst/>
                        </a:rPr>
                        <a:t>Important </a:t>
                      </a:r>
                      <a:endParaRPr lang="en-US" sz="1200">
                        <a:solidFill>
                          <a:srgbClr val="2F5496"/>
                        </a:solidFill>
                        <a:effectLst/>
                        <a:latin typeface="Times New Roman" panose="02020603050405020304" pitchFamily="18" charset="0"/>
                        <a:ea typeface="Calibri" panose="020F0502020204030204" pitchFamily="34" charset="0"/>
                        <a:cs typeface="Mangal" panose="02040503050203030202"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Urgent</a:t>
                      </a:r>
                      <a:endParaRPr lang="en-US" sz="1200">
                        <a:solidFill>
                          <a:srgbClr val="2F5496"/>
                        </a:solidFill>
                        <a:effectLst/>
                        <a:latin typeface="Times New Roman" panose="02020603050405020304" pitchFamily="18" charset="0"/>
                        <a:ea typeface="Calibri" panose="020F0502020204030204" pitchFamily="34" charset="0"/>
                        <a:cs typeface="Mangal" panose="02040503050203030202"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Not Urgent</a:t>
                      </a:r>
                      <a:endParaRPr lang="en-US" sz="1200">
                        <a:solidFill>
                          <a:srgbClr val="2F5496"/>
                        </a:solidFill>
                        <a:effectLst/>
                        <a:latin typeface="Times New Roman" panose="02020603050405020304" pitchFamily="18" charset="0"/>
                        <a:ea typeface="Calibri" panose="020F0502020204030204" pitchFamily="34" charset="0"/>
                        <a:cs typeface="Mangal" panose="02040503050203030202" pitchFamily="18" charset="0"/>
                      </a:endParaRPr>
                    </a:p>
                  </a:txBody>
                  <a:tcPr marL="68580" marR="68580" marT="0" marB="0"/>
                </a:tc>
                <a:extLst>
                  <a:ext uri="{0D108BD9-81ED-4DB2-BD59-A6C34878D82A}">
                    <a16:rowId xmlns:a16="http://schemas.microsoft.com/office/drawing/2014/main" val="2600097742"/>
                  </a:ext>
                </a:extLst>
              </a:tr>
              <a:tr h="1318298">
                <a:tc vMerge="1">
                  <a:txBody>
                    <a:bodyPr/>
                    <a:lstStyle/>
                    <a:p>
                      <a:endParaRPr lang="en-US"/>
                    </a:p>
                  </a:txBody>
                  <a:tcPr/>
                </a:tc>
                <a:tc>
                  <a:txBody>
                    <a:bodyPr/>
                    <a:lstStyle/>
                    <a:p>
                      <a:pPr marL="0" marR="0" algn="just">
                        <a:lnSpc>
                          <a:spcPct val="150000"/>
                        </a:lnSpc>
                        <a:spcBef>
                          <a:spcPts val="0"/>
                        </a:spcBef>
                        <a:spcAft>
                          <a:spcPts val="0"/>
                        </a:spcAft>
                      </a:pPr>
                      <a:r>
                        <a:rPr lang="en-GB" sz="1200" dirty="0">
                          <a:effectLst/>
                        </a:rPr>
                        <a:t>Do – </a:t>
                      </a:r>
                      <a:endParaRPr lang="en-US" sz="12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rPr>
                        <a:t>Finishing management and leadership studies </a:t>
                      </a:r>
                      <a:endParaRPr lang="en-US" sz="1200" dirty="0">
                        <a:solidFill>
                          <a:srgbClr val="2F5496"/>
                        </a:solidFill>
                        <a:effectLst/>
                        <a:latin typeface="Times New Roman" panose="02020603050405020304" pitchFamily="18" charset="0"/>
                        <a:ea typeface="Calibri" panose="020F0502020204030204" pitchFamily="34" charset="0"/>
                        <a:cs typeface="Mangal" panose="02040503050203030202"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Schedule – </a:t>
                      </a:r>
                      <a:endParaRPr lang="en-US" sz="12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200">
                          <a:effectLst/>
                        </a:rPr>
                        <a:t>Work on weaknesses</a:t>
                      </a:r>
                      <a:endParaRPr lang="en-US" sz="12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200">
                          <a:effectLst/>
                        </a:rPr>
                        <a:t>Develop new skills</a:t>
                      </a:r>
                      <a:endParaRPr lang="en-US" sz="1200">
                        <a:effectLst/>
                      </a:endParaRPr>
                    </a:p>
                    <a:p>
                      <a:pPr marL="0" marR="0" algn="just">
                        <a:lnSpc>
                          <a:spcPct val="150000"/>
                        </a:lnSpc>
                        <a:spcBef>
                          <a:spcPts val="0"/>
                        </a:spcBef>
                        <a:spcAft>
                          <a:spcPts val="0"/>
                        </a:spcAft>
                      </a:pPr>
                      <a:r>
                        <a:rPr lang="en-GB" sz="1200">
                          <a:effectLst/>
                        </a:rPr>
                        <a:t> </a:t>
                      </a:r>
                      <a:endParaRPr lang="en-US" sz="1200">
                        <a:solidFill>
                          <a:srgbClr val="2F5496"/>
                        </a:solidFill>
                        <a:effectLst/>
                        <a:latin typeface="Times New Roman" panose="02020603050405020304" pitchFamily="18" charset="0"/>
                        <a:ea typeface="Calibri" panose="020F0502020204030204" pitchFamily="34" charset="0"/>
                        <a:cs typeface="Mangal" panose="02040503050203030202" pitchFamily="18" charset="0"/>
                      </a:endParaRPr>
                    </a:p>
                  </a:txBody>
                  <a:tcPr marL="68580" marR="68580" marT="0" marB="0"/>
                </a:tc>
                <a:extLst>
                  <a:ext uri="{0D108BD9-81ED-4DB2-BD59-A6C34878D82A}">
                    <a16:rowId xmlns:a16="http://schemas.microsoft.com/office/drawing/2014/main" val="2488498982"/>
                  </a:ext>
                </a:extLst>
              </a:tr>
              <a:tr h="2334121">
                <a:tc>
                  <a:txBody>
                    <a:bodyPr/>
                    <a:lstStyle/>
                    <a:p>
                      <a:pPr marL="0" marR="0" algn="ctr">
                        <a:lnSpc>
                          <a:spcPct val="150000"/>
                        </a:lnSpc>
                        <a:spcBef>
                          <a:spcPts val="0"/>
                        </a:spcBef>
                        <a:spcAft>
                          <a:spcPts val="0"/>
                        </a:spcAft>
                      </a:pPr>
                      <a:r>
                        <a:rPr lang="en-GB" sz="1200" dirty="0">
                          <a:effectLst/>
                        </a:rPr>
                        <a:t> </a:t>
                      </a:r>
                      <a:endParaRPr lang="en-US" sz="1200" dirty="0">
                        <a:effectLst/>
                      </a:endParaRPr>
                    </a:p>
                    <a:p>
                      <a:pPr marL="0" marR="0" algn="ctr">
                        <a:lnSpc>
                          <a:spcPct val="150000"/>
                        </a:lnSpc>
                        <a:spcBef>
                          <a:spcPts val="0"/>
                        </a:spcBef>
                        <a:spcAft>
                          <a:spcPts val="0"/>
                        </a:spcAft>
                      </a:pPr>
                      <a:r>
                        <a:rPr lang="en-GB" sz="1200" dirty="0">
                          <a:effectLst/>
                        </a:rPr>
                        <a:t>Not Important</a:t>
                      </a:r>
                      <a:endParaRPr lang="en-US" sz="1200" dirty="0">
                        <a:effectLst/>
                      </a:endParaRPr>
                    </a:p>
                    <a:p>
                      <a:pPr marL="0" marR="0" algn="ctr">
                        <a:lnSpc>
                          <a:spcPct val="150000"/>
                        </a:lnSpc>
                        <a:spcBef>
                          <a:spcPts val="0"/>
                        </a:spcBef>
                        <a:spcAft>
                          <a:spcPts val="0"/>
                        </a:spcAft>
                      </a:pPr>
                      <a:r>
                        <a:rPr lang="en-GB" sz="1200" dirty="0">
                          <a:effectLst/>
                        </a:rPr>
                        <a:t> </a:t>
                      </a:r>
                      <a:endParaRPr lang="en-US" sz="1200" dirty="0">
                        <a:solidFill>
                          <a:srgbClr val="2F5496"/>
                        </a:solidFill>
                        <a:effectLst/>
                        <a:latin typeface="Times New Roman" panose="02020603050405020304" pitchFamily="18" charset="0"/>
                        <a:ea typeface="Calibri" panose="020F0502020204030204" pitchFamily="34" charset="0"/>
                        <a:cs typeface="Mangal" panose="02040503050203030202"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rPr>
                        <a:t>Delegate – </a:t>
                      </a:r>
                      <a:endParaRPr lang="en-US" sz="12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rPr>
                        <a:t>Learning and gaining information about management and leadership as much as possible</a:t>
                      </a:r>
                      <a:endParaRPr lang="en-US" sz="1200" dirty="0">
                        <a:effectLst/>
                      </a:endParaRPr>
                    </a:p>
                    <a:p>
                      <a:pPr marL="0" marR="0" algn="just">
                        <a:lnSpc>
                          <a:spcPct val="150000"/>
                        </a:lnSpc>
                        <a:spcBef>
                          <a:spcPts val="0"/>
                        </a:spcBef>
                        <a:spcAft>
                          <a:spcPts val="0"/>
                        </a:spcAft>
                      </a:pPr>
                      <a:r>
                        <a:rPr lang="en-GB" sz="1200" dirty="0">
                          <a:effectLst/>
                        </a:rPr>
                        <a:t> </a:t>
                      </a:r>
                      <a:endParaRPr lang="en-US" sz="1200" dirty="0">
                        <a:solidFill>
                          <a:srgbClr val="2F5496"/>
                        </a:solidFill>
                        <a:effectLst/>
                        <a:latin typeface="Times New Roman" panose="02020603050405020304" pitchFamily="18" charset="0"/>
                        <a:ea typeface="Calibri" panose="020F0502020204030204" pitchFamily="34" charset="0"/>
                        <a:cs typeface="Mangal" panose="02040503050203030202"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rPr>
                        <a:t>Delete – </a:t>
                      </a:r>
                      <a:endParaRPr lang="en-US" sz="12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rPr>
                        <a:t>Spending time on a smartphone</a:t>
                      </a:r>
                      <a:endParaRPr lang="en-US" sz="1200" dirty="0">
                        <a:solidFill>
                          <a:srgbClr val="2F5496"/>
                        </a:solidFill>
                        <a:effectLst/>
                        <a:latin typeface="Times New Roman" panose="02020603050405020304" pitchFamily="18" charset="0"/>
                        <a:ea typeface="Calibri" panose="020F0502020204030204" pitchFamily="34" charset="0"/>
                        <a:cs typeface="Mangal" panose="02040503050203030202" pitchFamily="18" charset="0"/>
                      </a:endParaRPr>
                    </a:p>
                  </a:txBody>
                  <a:tcPr marL="68580" marR="68580" marT="0" marB="0"/>
                </a:tc>
                <a:extLst>
                  <a:ext uri="{0D108BD9-81ED-4DB2-BD59-A6C34878D82A}">
                    <a16:rowId xmlns:a16="http://schemas.microsoft.com/office/drawing/2014/main" val="892381583"/>
                  </a:ext>
                </a:extLst>
              </a:tr>
            </a:tbl>
          </a:graphicData>
        </a:graphic>
      </p:graphicFrame>
    </p:spTree>
    <p:extLst>
      <p:ext uri="{BB962C8B-B14F-4D97-AF65-F5344CB8AC3E}">
        <p14:creationId xmlns:p14="http://schemas.microsoft.com/office/powerpoint/2010/main" val="40199700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88C0915-6504-4EF6-89B2-CC94912704B5}"/>
              </a:ext>
            </a:extLst>
          </p:cNvPr>
          <p:cNvSpPr>
            <a:spLocks noGrp="1"/>
          </p:cNvSpPr>
          <p:nvPr>
            <p:ph type="title"/>
          </p:nvPr>
        </p:nvSpPr>
        <p:spPr>
          <a:xfrm>
            <a:off x="3045213" y="731520"/>
            <a:ext cx="6089904" cy="1426464"/>
          </a:xfrm>
        </p:spPr>
        <p:txBody>
          <a:bodyPr>
            <a:normAutofit/>
          </a:bodyPr>
          <a:lstStyle/>
          <a:p>
            <a:pPr algn="ctr"/>
            <a:r>
              <a:rPr lang="en-US" dirty="0">
                <a:solidFill>
                  <a:srgbClr val="FFFFFF"/>
                </a:solidFill>
              </a:rPr>
              <a:t>PDP(SMART Table)</a:t>
            </a:r>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5D9E830F-F532-486A-A7DA-A0C8D54708A1}"/>
              </a:ext>
            </a:extLst>
          </p:cNvPr>
          <p:cNvGraphicFramePr>
            <a:graphicFrameLocks noGrp="1"/>
          </p:cNvGraphicFramePr>
          <p:nvPr>
            <p:ph idx="1"/>
            <p:extLst>
              <p:ext uri="{D42A27DB-BD31-4B8C-83A1-F6EECF244321}">
                <p14:modId xmlns:p14="http://schemas.microsoft.com/office/powerpoint/2010/main" val="1998019995"/>
              </p:ext>
            </p:extLst>
          </p:nvPr>
        </p:nvGraphicFramePr>
        <p:xfrm>
          <a:off x="788988" y="2827603"/>
          <a:ext cx="10598153" cy="3225272"/>
        </p:xfrm>
        <a:graphic>
          <a:graphicData uri="http://schemas.openxmlformats.org/drawingml/2006/table">
            <a:tbl>
              <a:tblPr firstRow="1" firstCol="1" bandRow="1">
                <a:noFill/>
                <a:tableStyleId>{5C22544A-7EE6-4342-B048-85BDC9FD1C3A}</a:tableStyleId>
              </a:tblPr>
              <a:tblGrid>
                <a:gridCol w="1992973">
                  <a:extLst>
                    <a:ext uri="{9D8B030D-6E8A-4147-A177-3AD203B41FA5}">
                      <a16:colId xmlns:a16="http://schemas.microsoft.com/office/drawing/2014/main" val="1617283045"/>
                    </a:ext>
                  </a:extLst>
                </a:gridCol>
                <a:gridCol w="2139082">
                  <a:extLst>
                    <a:ext uri="{9D8B030D-6E8A-4147-A177-3AD203B41FA5}">
                      <a16:colId xmlns:a16="http://schemas.microsoft.com/office/drawing/2014/main" val="65031316"/>
                    </a:ext>
                  </a:extLst>
                </a:gridCol>
                <a:gridCol w="2154380">
                  <a:extLst>
                    <a:ext uri="{9D8B030D-6E8A-4147-A177-3AD203B41FA5}">
                      <a16:colId xmlns:a16="http://schemas.microsoft.com/office/drawing/2014/main" val="3111117286"/>
                    </a:ext>
                  </a:extLst>
                </a:gridCol>
                <a:gridCol w="2127250">
                  <a:extLst>
                    <a:ext uri="{9D8B030D-6E8A-4147-A177-3AD203B41FA5}">
                      <a16:colId xmlns:a16="http://schemas.microsoft.com/office/drawing/2014/main" val="554726890"/>
                    </a:ext>
                  </a:extLst>
                </a:gridCol>
                <a:gridCol w="2184468">
                  <a:extLst>
                    <a:ext uri="{9D8B030D-6E8A-4147-A177-3AD203B41FA5}">
                      <a16:colId xmlns:a16="http://schemas.microsoft.com/office/drawing/2014/main" val="3977184409"/>
                    </a:ext>
                  </a:extLst>
                </a:gridCol>
              </a:tblGrid>
              <a:tr h="422756">
                <a:tc>
                  <a:txBody>
                    <a:bodyPr/>
                    <a:lstStyle/>
                    <a:p>
                      <a:pPr marL="0" marR="0" algn="ctr">
                        <a:lnSpc>
                          <a:spcPct val="107000"/>
                        </a:lnSpc>
                        <a:spcBef>
                          <a:spcPts val="0"/>
                        </a:spcBef>
                        <a:spcAft>
                          <a:spcPts val="0"/>
                        </a:spcAft>
                      </a:pPr>
                      <a:r>
                        <a:rPr lang="en-GB" sz="1600" b="1" cap="none" spc="0">
                          <a:solidFill>
                            <a:schemeClr val="tx1"/>
                          </a:solidFill>
                          <a:effectLst/>
                        </a:rPr>
                        <a:t>Specific (Skills)</a:t>
                      </a:r>
                      <a:endParaRPr lang="en-US" sz="1600" b="1"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nchor="b">
                    <a:lnL w="12700" cmpd="sng">
                      <a:noFill/>
                    </a:lnL>
                    <a:lnR w="12700" cmpd="sng">
                      <a:noFill/>
                    </a:lnR>
                    <a:lnT w="9525" cap="flat" cmpd="sng" algn="ctr">
                      <a:noFill/>
                      <a:prstDash val="solid"/>
                    </a:lnT>
                    <a:lnB w="38100" cmpd="sng">
                      <a:noFill/>
                    </a:lnB>
                    <a:noFill/>
                  </a:tcPr>
                </a:tc>
                <a:tc>
                  <a:txBody>
                    <a:bodyPr/>
                    <a:lstStyle/>
                    <a:p>
                      <a:pPr marL="0" marR="0" algn="ctr">
                        <a:lnSpc>
                          <a:spcPct val="107000"/>
                        </a:lnSpc>
                        <a:spcBef>
                          <a:spcPts val="0"/>
                        </a:spcBef>
                        <a:spcAft>
                          <a:spcPts val="0"/>
                        </a:spcAft>
                      </a:pPr>
                      <a:r>
                        <a:rPr lang="en-GB" sz="1600" b="1" cap="none" spc="0">
                          <a:solidFill>
                            <a:schemeClr val="tx1"/>
                          </a:solidFill>
                          <a:effectLst/>
                        </a:rPr>
                        <a:t>Measurable</a:t>
                      </a:r>
                      <a:endParaRPr lang="en-US" sz="1600" b="1"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nchor="b">
                    <a:lnL w="12700" cmpd="sng">
                      <a:noFill/>
                    </a:lnL>
                    <a:lnR w="12700" cmpd="sng">
                      <a:noFill/>
                    </a:lnR>
                    <a:lnT w="9525" cap="flat" cmpd="sng" algn="ctr">
                      <a:noFill/>
                      <a:prstDash val="solid"/>
                    </a:lnT>
                    <a:lnB w="38100" cmpd="sng">
                      <a:noFill/>
                    </a:lnB>
                    <a:noFill/>
                  </a:tcPr>
                </a:tc>
                <a:tc>
                  <a:txBody>
                    <a:bodyPr/>
                    <a:lstStyle/>
                    <a:p>
                      <a:pPr marL="0" marR="0" algn="ctr">
                        <a:lnSpc>
                          <a:spcPct val="107000"/>
                        </a:lnSpc>
                        <a:spcBef>
                          <a:spcPts val="0"/>
                        </a:spcBef>
                        <a:spcAft>
                          <a:spcPts val="0"/>
                        </a:spcAft>
                      </a:pPr>
                      <a:r>
                        <a:rPr lang="en-GB" sz="1600" b="1" cap="none" spc="0">
                          <a:solidFill>
                            <a:schemeClr val="tx1"/>
                          </a:solidFill>
                          <a:effectLst/>
                        </a:rPr>
                        <a:t>Achievable </a:t>
                      </a:r>
                      <a:endParaRPr lang="en-US" sz="1600" b="1"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nchor="b">
                    <a:lnL w="12700" cmpd="sng">
                      <a:noFill/>
                    </a:lnL>
                    <a:lnR w="12700" cmpd="sng">
                      <a:noFill/>
                    </a:lnR>
                    <a:lnT w="9525" cap="flat" cmpd="sng" algn="ctr">
                      <a:noFill/>
                      <a:prstDash val="solid"/>
                    </a:lnT>
                    <a:lnB w="38100" cmpd="sng">
                      <a:noFill/>
                    </a:lnB>
                    <a:noFill/>
                  </a:tcPr>
                </a:tc>
                <a:tc>
                  <a:txBody>
                    <a:bodyPr/>
                    <a:lstStyle/>
                    <a:p>
                      <a:pPr marL="0" marR="0" algn="ctr">
                        <a:lnSpc>
                          <a:spcPct val="107000"/>
                        </a:lnSpc>
                        <a:spcBef>
                          <a:spcPts val="0"/>
                        </a:spcBef>
                        <a:spcAft>
                          <a:spcPts val="0"/>
                        </a:spcAft>
                      </a:pPr>
                      <a:r>
                        <a:rPr lang="en-GB" sz="1600" b="1" cap="none" spc="0">
                          <a:solidFill>
                            <a:schemeClr val="tx1"/>
                          </a:solidFill>
                          <a:effectLst/>
                        </a:rPr>
                        <a:t>Realistic</a:t>
                      </a:r>
                      <a:endParaRPr lang="en-US" sz="1600" b="1"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nchor="b">
                    <a:lnL w="12700" cmpd="sng">
                      <a:noFill/>
                    </a:lnL>
                    <a:lnR w="12700" cmpd="sng">
                      <a:noFill/>
                    </a:lnR>
                    <a:lnT w="9525" cap="flat" cmpd="sng" algn="ctr">
                      <a:noFill/>
                      <a:prstDash val="solid"/>
                    </a:lnT>
                    <a:lnB w="38100" cmpd="sng">
                      <a:noFill/>
                    </a:lnB>
                    <a:noFill/>
                  </a:tcPr>
                </a:tc>
                <a:tc>
                  <a:txBody>
                    <a:bodyPr/>
                    <a:lstStyle/>
                    <a:p>
                      <a:pPr marL="0" marR="0" algn="ctr">
                        <a:lnSpc>
                          <a:spcPct val="107000"/>
                        </a:lnSpc>
                        <a:spcBef>
                          <a:spcPts val="0"/>
                        </a:spcBef>
                        <a:spcAft>
                          <a:spcPts val="0"/>
                        </a:spcAft>
                      </a:pPr>
                      <a:r>
                        <a:rPr lang="en-GB" sz="1600" b="1" cap="none" spc="0">
                          <a:solidFill>
                            <a:schemeClr val="tx1"/>
                          </a:solidFill>
                          <a:effectLst/>
                        </a:rPr>
                        <a:t>Time-Bound</a:t>
                      </a:r>
                      <a:endParaRPr lang="en-US" sz="1600" b="1"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434553156"/>
                  </a:ext>
                </a:extLst>
              </a:tr>
              <a:tr h="744018">
                <a:tc>
                  <a:txBody>
                    <a:bodyPr/>
                    <a:lstStyle/>
                    <a:p>
                      <a:pPr marL="0" marR="0" algn="l">
                        <a:lnSpc>
                          <a:spcPct val="107000"/>
                        </a:lnSpc>
                        <a:spcBef>
                          <a:spcPts val="0"/>
                        </a:spcBef>
                        <a:spcAft>
                          <a:spcPts val="0"/>
                        </a:spcAft>
                      </a:pPr>
                      <a:r>
                        <a:rPr lang="en-GB" sz="1200" b="1" cap="none" spc="0">
                          <a:solidFill>
                            <a:schemeClr val="tx1"/>
                          </a:solidFill>
                          <a:effectLst/>
                        </a:rPr>
                        <a:t>Time-Management</a:t>
                      </a:r>
                      <a:endParaRPr lang="en-US" sz="1200" b="1"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9525" cap="flat" cmpd="sng" algn="ctr">
                      <a:solidFill>
                        <a:schemeClr val="tx1"/>
                      </a:solidFill>
                      <a:prstDash val="solid"/>
                    </a:lnL>
                    <a:lnR w="12700" cmpd="sng">
                      <a:noFill/>
                      <a:prstDash val="solid"/>
                    </a:lnR>
                    <a:lnT w="38100" cmpd="sng">
                      <a:noFill/>
                    </a:lnT>
                    <a:lnB w="9525" cap="flat" cmpd="sng" algn="ctr">
                      <a:noFill/>
                      <a:prstDash val="solid"/>
                    </a:lnB>
                    <a:noFill/>
                  </a:tcPr>
                </a:tc>
                <a:tc>
                  <a:txBody>
                    <a:bodyPr/>
                    <a:lstStyle/>
                    <a:p>
                      <a:pPr marL="0" marR="0" algn="l">
                        <a:lnSpc>
                          <a:spcPct val="107000"/>
                        </a:lnSpc>
                        <a:spcBef>
                          <a:spcPts val="0"/>
                        </a:spcBef>
                        <a:spcAft>
                          <a:spcPts val="0"/>
                        </a:spcAft>
                      </a:pPr>
                      <a:r>
                        <a:rPr lang="en-GB" sz="1200" cap="none" spc="0">
                          <a:solidFill>
                            <a:schemeClr val="tx1"/>
                          </a:solidFill>
                          <a:effectLst/>
                        </a:rPr>
                        <a:t>I will try to manage all my tasks and also try to complete them in time</a:t>
                      </a:r>
                      <a:endParaRPr lang="en-US" sz="1200"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12700" cmpd="sng">
                      <a:noFill/>
                      <a:prstDash val="solid"/>
                    </a:lnL>
                    <a:lnR w="12700" cmpd="sng">
                      <a:noFill/>
                      <a:prstDash val="solid"/>
                    </a:lnR>
                    <a:lnT w="38100" cmpd="sng">
                      <a:noFill/>
                    </a:lnT>
                    <a:lnB w="9525" cap="flat" cmpd="sng" algn="ctr">
                      <a:noFill/>
                      <a:prstDash val="solid"/>
                    </a:lnB>
                    <a:noFill/>
                  </a:tcPr>
                </a:tc>
                <a:tc>
                  <a:txBody>
                    <a:bodyPr/>
                    <a:lstStyle/>
                    <a:p>
                      <a:pPr marL="0" marR="0" algn="l">
                        <a:lnSpc>
                          <a:spcPct val="107000"/>
                        </a:lnSpc>
                        <a:spcBef>
                          <a:spcPts val="0"/>
                        </a:spcBef>
                        <a:spcAft>
                          <a:spcPts val="0"/>
                        </a:spcAft>
                      </a:pPr>
                      <a:r>
                        <a:rPr lang="en-GB" sz="1200" cap="none" spc="0">
                          <a:solidFill>
                            <a:schemeClr val="tx1"/>
                          </a:solidFill>
                          <a:effectLst/>
                        </a:rPr>
                        <a:t>I will enrol for an online time management course.</a:t>
                      </a:r>
                      <a:endParaRPr lang="en-US" sz="1200"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12700" cmpd="sng">
                      <a:noFill/>
                      <a:prstDash val="solid"/>
                    </a:lnL>
                    <a:lnR w="12700" cmpd="sng">
                      <a:noFill/>
                      <a:prstDash val="solid"/>
                    </a:lnR>
                    <a:lnT w="38100" cmpd="sng">
                      <a:noFill/>
                    </a:lnT>
                    <a:lnB w="9525" cap="flat" cmpd="sng" algn="ctr">
                      <a:noFill/>
                      <a:prstDash val="solid"/>
                    </a:lnB>
                    <a:noFill/>
                  </a:tcPr>
                </a:tc>
                <a:tc>
                  <a:txBody>
                    <a:bodyPr/>
                    <a:lstStyle/>
                    <a:p>
                      <a:pPr marL="0" marR="0" algn="l">
                        <a:lnSpc>
                          <a:spcPct val="107000"/>
                        </a:lnSpc>
                        <a:spcBef>
                          <a:spcPts val="0"/>
                        </a:spcBef>
                        <a:spcAft>
                          <a:spcPts val="0"/>
                        </a:spcAft>
                      </a:pPr>
                      <a:r>
                        <a:rPr lang="en-GB" sz="1200" cap="none" spc="0">
                          <a:solidFill>
                            <a:schemeClr val="tx1"/>
                          </a:solidFill>
                          <a:effectLst/>
                        </a:rPr>
                        <a:t>I will set deadlines for each of my personal and professional tasks.</a:t>
                      </a:r>
                      <a:endParaRPr lang="en-US" sz="1200"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12700" cmpd="sng">
                      <a:noFill/>
                      <a:prstDash val="solid"/>
                    </a:lnL>
                    <a:lnR w="12700" cmpd="sng">
                      <a:noFill/>
                      <a:prstDash val="solid"/>
                    </a:lnR>
                    <a:lnT w="38100" cmpd="sng">
                      <a:noFill/>
                    </a:lnT>
                    <a:lnB w="9525" cap="flat" cmpd="sng" algn="ctr">
                      <a:noFill/>
                      <a:prstDash val="solid"/>
                    </a:lnB>
                    <a:noFill/>
                  </a:tcPr>
                </a:tc>
                <a:tc>
                  <a:txBody>
                    <a:bodyPr/>
                    <a:lstStyle/>
                    <a:p>
                      <a:pPr marL="0" marR="0" algn="l">
                        <a:lnSpc>
                          <a:spcPct val="107000"/>
                        </a:lnSpc>
                        <a:spcBef>
                          <a:spcPts val="0"/>
                        </a:spcBef>
                        <a:spcAft>
                          <a:spcPts val="0"/>
                        </a:spcAft>
                      </a:pPr>
                      <a:r>
                        <a:rPr lang="en-GB" sz="1200" cap="none" spc="0">
                          <a:solidFill>
                            <a:schemeClr val="tx1"/>
                          </a:solidFill>
                          <a:effectLst/>
                        </a:rPr>
                        <a:t>I will do this for the next 6 to 8 months. </a:t>
                      </a:r>
                      <a:endParaRPr lang="en-US" sz="1200"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12700" cmpd="sng">
                      <a:noFill/>
                      <a:prstDash val="solid"/>
                    </a:lnL>
                    <a:lnR w="12700" cmpd="sng">
                      <a:noFill/>
                      <a:prstDash val="solid"/>
                    </a:lnR>
                    <a:lnT w="38100" cmpd="sng">
                      <a:noFill/>
                    </a:lnT>
                    <a:lnB w="9525" cap="flat" cmpd="sng" algn="ctr">
                      <a:noFill/>
                      <a:prstDash val="solid"/>
                    </a:lnB>
                    <a:noFill/>
                  </a:tcPr>
                </a:tc>
                <a:extLst>
                  <a:ext uri="{0D108BD9-81ED-4DB2-BD59-A6C34878D82A}">
                    <a16:rowId xmlns:a16="http://schemas.microsoft.com/office/drawing/2014/main" val="2793728853"/>
                  </a:ext>
                </a:extLst>
              </a:tr>
              <a:tr h="934172">
                <a:tc>
                  <a:txBody>
                    <a:bodyPr/>
                    <a:lstStyle/>
                    <a:p>
                      <a:pPr marL="0" marR="0" algn="l">
                        <a:lnSpc>
                          <a:spcPct val="107000"/>
                        </a:lnSpc>
                        <a:spcBef>
                          <a:spcPts val="0"/>
                        </a:spcBef>
                        <a:spcAft>
                          <a:spcPts val="0"/>
                        </a:spcAft>
                      </a:pPr>
                      <a:r>
                        <a:rPr lang="en-GB" sz="1200" b="1" cap="none" spc="0">
                          <a:solidFill>
                            <a:schemeClr val="tx1"/>
                          </a:solidFill>
                          <a:effectLst/>
                        </a:rPr>
                        <a:t>Planning &amp; Execution</a:t>
                      </a:r>
                      <a:endParaRPr lang="en-US" sz="1200" b="1"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l">
                        <a:lnSpc>
                          <a:spcPct val="107000"/>
                        </a:lnSpc>
                        <a:spcBef>
                          <a:spcPts val="0"/>
                        </a:spcBef>
                        <a:spcAft>
                          <a:spcPts val="0"/>
                        </a:spcAft>
                      </a:pPr>
                      <a:r>
                        <a:rPr lang="en-GB" sz="1200" cap="none" spc="0">
                          <a:solidFill>
                            <a:schemeClr val="tx1"/>
                          </a:solidFill>
                          <a:effectLst/>
                        </a:rPr>
                        <a:t>I will try to develop marketing plans every day for practice. </a:t>
                      </a:r>
                      <a:endParaRPr lang="en-US" sz="1200"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l">
                        <a:lnSpc>
                          <a:spcPct val="107000"/>
                        </a:lnSpc>
                        <a:spcBef>
                          <a:spcPts val="0"/>
                        </a:spcBef>
                        <a:spcAft>
                          <a:spcPts val="0"/>
                        </a:spcAft>
                      </a:pPr>
                      <a:r>
                        <a:rPr lang="en-GB" sz="1200" cap="none" spc="0">
                          <a:solidFill>
                            <a:schemeClr val="tx1"/>
                          </a:solidFill>
                          <a:effectLst/>
                        </a:rPr>
                        <a:t>I will read books on planning and try to collect extra information from other sources as well.</a:t>
                      </a:r>
                      <a:endParaRPr lang="en-US" sz="1200"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l">
                        <a:lnSpc>
                          <a:spcPct val="107000"/>
                        </a:lnSpc>
                        <a:spcBef>
                          <a:spcPts val="0"/>
                        </a:spcBef>
                        <a:spcAft>
                          <a:spcPts val="0"/>
                        </a:spcAft>
                      </a:pPr>
                      <a:r>
                        <a:rPr lang="en-GB" sz="1200" cap="none" spc="0">
                          <a:solidFill>
                            <a:schemeClr val="tx1"/>
                          </a:solidFill>
                          <a:effectLst/>
                        </a:rPr>
                        <a:t>I will plan my next day before going to bed.</a:t>
                      </a:r>
                      <a:endParaRPr lang="en-US" sz="1200"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l">
                        <a:lnSpc>
                          <a:spcPct val="107000"/>
                        </a:lnSpc>
                        <a:spcBef>
                          <a:spcPts val="0"/>
                        </a:spcBef>
                        <a:spcAft>
                          <a:spcPts val="0"/>
                        </a:spcAft>
                      </a:pPr>
                      <a:r>
                        <a:rPr lang="en-GB" sz="1200" cap="none" spc="0">
                          <a:solidFill>
                            <a:schemeClr val="tx1"/>
                          </a:solidFill>
                          <a:effectLst/>
                        </a:rPr>
                        <a:t>I will do this for around 3 months</a:t>
                      </a:r>
                      <a:endParaRPr lang="en-US" sz="1200"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877063938"/>
                  </a:ext>
                </a:extLst>
              </a:tr>
              <a:tr h="1124326">
                <a:tc>
                  <a:txBody>
                    <a:bodyPr/>
                    <a:lstStyle/>
                    <a:p>
                      <a:pPr marL="0" marR="0" algn="l">
                        <a:lnSpc>
                          <a:spcPct val="107000"/>
                        </a:lnSpc>
                        <a:spcBef>
                          <a:spcPts val="0"/>
                        </a:spcBef>
                        <a:spcAft>
                          <a:spcPts val="0"/>
                        </a:spcAft>
                      </a:pPr>
                      <a:r>
                        <a:rPr lang="en-GB" sz="1200" b="1" cap="none" spc="0">
                          <a:solidFill>
                            <a:schemeClr val="tx1"/>
                          </a:solidFill>
                          <a:effectLst/>
                        </a:rPr>
                        <a:t>Negotiation</a:t>
                      </a:r>
                      <a:endParaRPr lang="en-US" sz="1200" b="1"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marL="0" marR="0" algn="l">
                        <a:lnSpc>
                          <a:spcPct val="107000"/>
                        </a:lnSpc>
                        <a:spcBef>
                          <a:spcPts val="0"/>
                        </a:spcBef>
                        <a:spcAft>
                          <a:spcPts val="0"/>
                        </a:spcAft>
                      </a:pPr>
                      <a:r>
                        <a:rPr lang="en-GB" sz="1200" cap="none" spc="0">
                          <a:solidFill>
                            <a:schemeClr val="tx1"/>
                          </a:solidFill>
                          <a:effectLst/>
                        </a:rPr>
                        <a:t>For this, I will need to work on my communication skills and for that, I will try to meet and talk with new people every day.</a:t>
                      </a:r>
                      <a:endParaRPr lang="en-US" sz="1200"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gn="l">
                        <a:lnSpc>
                          <a:spcPct val="107000"/>
                        </a:lnSpc>
                        <a:spcBef>
                          <a:spcPts val="0"/>
                        </a:spcBef>
                        <a:spcAft>
                          <a:spcPts val="0"/>
                        </a:spcAft>
                      </a:pPr>
                      <a:r>
                        <a:rPr lang="en-GB" sz="1200" cap="none" spc="0">
                          <a:solidFill>
                            <a:schemeClr val="tx1"/>
                          </a:solidFill>
                          <a:effectLst/>
                        </a:rPr>
                        <a:t>I will again use the online courses and also use the books to adopt this skill</a:t>
                      </a:r>
                      <a:endParaRPr lang="en-US" sz="1200"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gn="l">
                        <a:lnSpc>
                          <a:spcPct val="107000"/>
                        </a:lnSpc>
                        <a:spcBef>
                          <a:spcPts val="0"/>
                        </a:spcBef>
                        <a:spcAft>
                          <a:spcPts val="0"/>
                        </a:spcAft>
                      </a:pPr>
                      <a:r>
                        <a:rPr lang="en-GB" sz="1200" cap="none" spc="0">
                          <a:solidFill>
                            <a:schemeClr val="tx1"/>
                          </a:solidFill>
                          <a:effectLst/>
                        </a:rPr>
                        <a:t>I will try to learn some tricks and techniques of negotiation. </a:t>
                      </a:r>
                      <a:endParaRPr lang="en-US" sz="1200"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gn="l">
                        <a:lnSpc>
                          <a:spcPct val="107000"/>
                        </a:lnSpc>
                        <a:spcBef>
                          <a:spcPts val="0"/>
                        </a:spcBef>
                        <a:spcAft>
                          <a:spcPts val="0"/>
                        </a:spcAft>
                      </a:pPr>
                      <a:r>
                        <a:rPr lang="en-GB" sz="1200" cap="none" spc="0">
                          <a:solidFill>
                            <a:schemeClr val="tx1"/>
                          </a:solidFill>
                          <a:effectLst/>
                        </a:rPr>
                        <a:t>Time-bound for this goal is around 4 months.</a:t>
                      </a:r>
                      <a:endParaRPr lang="en-US" sz="1200" cap="none" spc="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txBody>
                  <a:tcPr marL="62192" marR="65179" marT="17769" marB="133268">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2009224"/>
                  </a:ext>
                </a:extLst>
              </a:tr>
            </a:tbl>
          </a:graphicData>
        </a:graphic>
      </p:graphicFrame>
    </p:spTree>
    <p:extLst>
      <p:ext uri="{BB962C8B-B14F-4D97-AF65-F5344CB8AC3E}">
        <p14:creationId xmlns:p14="http://schemas.microsoft.com/office/powerpoint/2010/main" val="2068000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5EC32394-2100-42DA-BD65-33644D3EE5F5}"/>
              </a:ext>
            </a:extLst>
          </p:cNvPr>
          <p:cNvSpPr>
            <a:spLocks noGrp="1"/>
          </p:cNvSpPr>
          <p:nvPr>
            <p:ph type="title"/>
          </p:nvPr>
        </p:nvSpPr>
        <p:spPr>
          <a:xfrm>
            <a:off x="838200" y="669925"/>
            <a:ext cx="4508946" cy="1325563"/>
          </a:xfrm>
        </p:spPr>
        <p:txBody>
          <a:bodyPr anchor="b">
            <a:normAutofit/>
          </a:bodyPr>
          <a:lstStyle/>
          <a:p>
            <a:pPr algn="r"/>
            <a:r>
              <a:rPr lang="en-US" dirty="0">
                <a:solidFill>
                  <a:schemeClr val="bg1"/>
                </a:solidFill>
              </a:rPr>
              <a:t>Reference List – </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83DE036-B79B-41E4-930D-849CCA84B53F}"/>
              </a:ext>
            </a:extLst>
          </p:cNvPr>
          <p:cNvSpPr>
            <a:spLocks noGrp="1"/>
          </p:cNvSpPr>
          <p:nvPr>
            <p:ph idx="1"/>
          </p:nvPr>
        </p:nvSpPr>
        <p:spPr>
          <a:xfrm>
            <a:off x="1392667" y="2398957"/>
            <a:ext cx="9406666" cy="3526144"/>
          </a:xfrm>
        </p:spPr>
        <p:txBody>
          <a:bodyPr>
            <a:normAutofit/>
          </a:bodyPr>
          <a:lstStyle/>
          <a:p>
            <a:r>
              <a:rPr lang="en-US" sz="1300" dirty="0">
                <a:solidFill>
                  <a:schemeClr val="bg1"/>
                </a:solidFill>
              </a:rPr>
              <a:t>Desai, V., 2019. Digital marketing: A review. International Journal of Trend in Scientific Research and Development, 5(5), pp.196-200.</a:t>
            </a:r>
          </a:p>
          <a:p>
            <a:r>
              <a:rPr lang="en-US" sz="1300" dirty="0" err="1">
                <a:solidFill>
                  <a:schemeClr val="bg1"/>
                </a:solidFill>
              </a:rPr>
              <a:t>Katsikeas</a:t>
            </a:r>
            <a:r>
              <a:rPr lang="en-US" sz="1300" dirty="0">
                <a:solidFill>
                  <a:schemeClr val="bg1"/>
                </a:solidFill>
              </a:rPr>
              <a:t>, C., </a:t>
            </a:r>
            <a:r>
              <a:rPr lang="en-US" sz="1300" dirty="0" err="1">
                <a:solidFill>
                  <a:schemeClr val="bg1"/>
                </a:solidFill>
              </a:rPr>
              <a:t>Leonidou</a:t>
            </a:r>
            <a:r>
              <a:rPr lang="en-US" sz="1300" dirty="0">
                <a:solidFill>
                  <a:schemeClr val="bg1"/>
                </a:solidFill>
              </a:rPr>
              <a:t>, L. and </a:t>
            </a:r>
            <a:r>
              <a:rPr lang="en-US" sz="1300" dirty="0" err="1">
                <a:solidFill>
                  <a:schemeClr val="bg1"/>
                </a:solidFill>
              </a:rPr>
              <a:t>Zeriti</a:t>
            </a:r>
            <a:r>
              <a:rPr lang="en-US" sz="1300" dirty="0">
                <a:solidFill>
                  <a:schemeClr val="bg1"/>
                </a:solidFill>
              </a:rPr>
              <a:t>, A., 2019. Revisiting international marketing strategy in a digital era: Opportunities, challenges, and research directions. International Marketing Review.</a:t>
            </a:r>
          </a:p>
          <a:p>
            <a:r>
              <a:rPr lang="en-US" sz="1300" dirty="0" err="1">
                <a:solidFill>
                  <a:schemeClr val="bg1"/>
                </a:solidFill>
              </a:rPr>
              <a:t>Arsić</a:t>
            </a:r>
            <a:r>
              <a:rPr lang="en-US" sz="1300" dirty="0">
                <a:solidFill>
                  <a:schemeClr val="bg1"/>
                </a:solidFill>
              </a:rPr>
              <a:t>, S., </a:t>
            </a:r>
            <a:r>
              <a:rPr lang="en-US" sz="1300" dirty="0" err="1">
                <a:solidFill>
                  <a:schemeClr val="bg1"/>
                </a:solidFill>
              </a:rPr>
              <a:t>Banjević</a:t>
            </a:r>
            <a:r>
              <a:rPr lang="en-US" sz="1300" dirty="0">
                <a:solidFill>
                  <a:schemeClr val="bg1"/>
                </a:solidFill>
              </a:rPr>
              <a:t>, K., </a:t>
            </a:r>
            <a:r>
              <a:rPr lang="en-US" sz="1300" dirty="0" err="1">
                <a:solidFill>
                  <a:schemeClr val="bg1"/>
                </a:solidFill>
              </a:rPr>
              <a:t>Nastasić</a:t>
            </a:r>
            <a:r>
              <a:rPr lang="en-US" sz="1300" dirty="0">
                <a:solidFill>
                  <a:schemeClr val="bg1"/>
                </a:solidFill>
              </a:rPr>
              <a:t>, A., </a:t>
            </a:r>
            <a:r>
              <a:rPr lang="en-US" sz="1300" dirty="0" err="1">
                <a:solidFill>
                  <a:schemeClr val="bg1"/>
                </a:solidFill>
              </a:rPr>
              <a:t>Rošulj</a:t>
            </a:r>
            <a:r>
              <a:rPr lang="en-US" sz="1300" dirty="0">
                <a:solidFill>
                  <a:schemeClr val="bg1"/>
                </a:solidFill>
              </a:rPr>
              <a:t>, D. and </a:t>
            </a:r>
            <a:r>
              <a:rPr lang="en-US" sz="1300" dirty="0" err="1">
                <a:solidFill>
                  <a:schemeClr val="bg1"/>
                </a:solidFill>
              </a:rPr>
              <a:t>Arsić</a:t>
            </a:r>
            <a:r>
              <a:rPr lang="en-US" sz="1300" dirty="0">
                <a:solidFill>
                  <a:schemeClr val="bg1"/>
                </a:solidFill>
              </a:rPr>
              <a:t>, M., 2018. Family business owner as a central figure in customer relationship management. Sustainability, 11(1), p.77.</a:t>
            </a:r>
          </a:p>
          <a:p>
            <a:r>
              <a:rPr lang="en-US" sz="1300" dirty="0" err="1">
                <a:solidFill>
                  <a:schemeClr val="bg1"/>
                </a:solidFill>
              </a:rPr>
              <a:t>Dirani</a:t>
            </a:r>
            <a:r>
              <a:rPr lang="en-US" sz="1300" dirty="0">
                <a:solidFill>
                  <a:schemeClr val="bg1"/>
                </a:solidFill>
              </a:rPr>
              <a:t>, K.M., Abadi, M., Alizadeh, A., </a:t>
            </a:r>
            <a:r>
              <a:rPr lang="en-US" sz="1300" dirty="0" err="1">
                <a:solidFill>
                  <a:schemeClr val="bg1"/>
                </a:solidFill>
              </a:rPr>
              <a:t>Barhate</a:t>
            </a:r>
            <a:r>
              <a:rPr lang="en-US" sz="1300" dirty="0">
                <a:solidFill>
                  <a:schemeClr val="bg1"/>
                </a:solidFill>
              </a:rPr>
              <a:t>, B., Garza, R.C., </a:t>
            </a:r>
            <a:r>
              <a:rPr lang="en-US" sz="1300" dirty="0" err="1">
                <a:solidFill>
                  <a:schemeClr val="bg1"/>
                </a:solidFill>
              </a:rPr>
              <a:t>Gunasekara</a:t>
            </a:r>
            <a:r>
              <a:rPr lang="en-US" sz="1300" dirty="0">
                <a:solidFill>
                  <a:schemeClr val="bg1"/>
                </a:solidFill>
              </a:rPr>
              <a:t>, N., Ibrahim, G. and </a:t>
            </a:r>
            <a:r>
              <a:rPr lang="en-US" sz="1300" dirty="0" err="1">
                <a:solidFill>
                  <a:schemeClr val="bg1"/>
                </a:solidFill>
              </a:rPr>
              <a:t>Majzun</a:t>
            </a:r>
            <a:r>
              <a:rPr lang="en-US" sz="1300" dirty="0">
                <a:solidFill>
                  <a:schemeClr val="bg1"/>
                </a:solidFill>
              </a:rPr>
              <a:t>, Z., 2020. Leadership competencies and the essential role of human resource development in times of crisis: a response to Covid-19 pandemic. Human Resource Development International, 23(4), pp.380-394.</a:t>
            </a:r>
          </a:p>
          <a:p>
            <a:r>
              <a:rPr lang="en-US" sz="1300" dirty="0">
                <a:solidFill>
                  <a:schemeClr val="bg1"/>
                </a:solidFill>
              </a:rPr>
              <a:t>Vieira, V.A., de Almeida, M.I.S., Agnihotri, R., da Silva, N.S.D.A.C. and Arunachalam, S., 2019. In pursuit of an effective B2B digital marketing strategy in an emerging market. Journal of the Academy of Marketing Science, 47(6), pp.1085-1108.</a:t>
            </a:r>
          </a:p>
          <a:p>
            <a:r>
              <a:rPr lang="en-US" sz="1300" dirty="0" err="1">
                <a:solidFill>
                  <a:schemeClr val="bg1"/>
                </a:solidFill>
              </a:rPr>
              <a:t>Kachouie</a:t>
            </a:r>
            <a:r>
              <a:rPr lang="en-US" sz="1300" dirty="0">
                <a:solidFill>
                  <a:schemeClr val="bg1"/>
                </a:solidFill>
              </a:rPr>
              <a:t>, R., </a:t>
            </a:r>
            <a:r>
              <a:rPr lang="en-US" sz="1300" dirty="0" err="1">
                <a:solidFill>
                  <a:schemeClr val="bg1"/>
                </a:solidFill>
              </a:rPr>
              <a:t>Mavondo</a:t>
            </a:r>
            <a:r>
              <a:rPr lang="en-US" sz="1300" dirty="0">
                <a:solidFill>
                  <a:schemeClr val="bg1"/>
                </a:solidFill>
              </a:rPr>
              <a:t>, F. and Sands, S., 2018. Dynamic marketing capabilities view on creating market change. European Journal of Marketing.</a:t>
            </a:r>
          </a:p>
          <a:p>
            <a:r>
              <a:rPr lang="en-US" sz="1300" dirty="0">
                <a:solidFill>
                  <a:schemeClr val="bg1"/>
                </a:solidFill>
              </a:rPr>
              <a:t>Ferenc, B.B., 2021. </a:t>
            </a:r>
            <a:r>
              <a:rPr lang="en-US" sz="1300">
                <a:solidFill>
                  <a:schemeClr val="bg1"/>
                </a:solidFill>
              </a:rPr>
              <a:t>Studying time management of young generations. </a:t>
            </a:r>
            <a:r>
              <a:rPr lang="en-US" sz="1300" dirty="0">
                <a:solidFill>
                  <a:schemeClr val="bg1"/>
                </a:solidFill>
              </a:rPr>
              <a:t>In Proceedings of the first GiLE4Youth International Conference: The Development of Competencies for Employability (pp. 63-69). </a:t>
            </a:r>
            <a:r>
              <a:rPr lang="en-US" sz="1300" dirty="0" err="1">
                <a:solidFill>
                  <a:schemeClr val="bg1"/>
                </a:solidFill>
              </a:rPr>
              <a:t>GiLE</a:t>
            </a:r>
            <a:r>
              <a:rPr lang="en-US" sz="1300" dirty="0">
                <a:solidFill>
                  <a:schemeClr val="bg1"/>
                </a:solidFill>
              </a:rPr>
              <a:t> Journal of Skills Development.</a:t>
            </a:r>
          </a:p>
          <a:p>
            <a:endParaRPr lang="en-US" sz="13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28763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1426</Words>
  <Application>Microsoft Office PowerPoint</Application>
  <PresentationFormat>Widescreen</PresentationFormat>
  <Paragraphs>93</Paragraphs>
  <Slides>9</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Symbol</vt:lpstr>
      <vt:lpstr>Times New Roman</vt:lpstr>
      <vt:lpstr>Tw Cen MT</vt:lpstr>
      <vt:lpstr>Office Theme</vt:lpstr>
      <vt:lpstr>Academic &amp; Employability Skills </vt:lpstr>
      <vt:lpstr>Table of Contents - </vt:lpstr>
      <vt:lpstr>Task 1</vt:lpstr>
      <vt:lpstr>About Operations Manager</vt:lpstr>
      <vt:lpstr>Skills required for Operations Manager– </vt:lpstr>
      <vt:lpstr>Personal SWOT</vt:lpstr>
      <vt:lpstr>Time management Tools – </vt:lpstr>
      <vt:lpstr>PDP(SMART Table)</vt:lpstr>
      <vt:lpstr>Reference List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&amp; Employability Skills </dc:title>
  <dc:creator>Anas Kazi</dc:creator>
  <cp:lastModifiedBy>Daniela Marcu</cp:lastModifiedBy>
  <cp:revision>2</cp:revision>
  <dcterms:created xsi:type="dcterms:W3CDTF">2022-04-11T04:19:49Z</dcterms:created>
  <dcterms:modified xsi:type="dcterms:W3CDTF">2023-01-03T04:56:20Z</dcterms:modified>
</cp:coreProperties>
</file>