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23"/>
  </p:notesMasterIdLst>
  <p:sldIdLst>
    <p:sldId id="281" r:id="rId3"/>
    <p:sldId id="282" r:id="rId4"/>
    <p:sldId id="286" r:id="rId5"/>
    <p:sldId id="287" r:id="rId6"/>
    <p:sldId id="307" r:id="rId7"/>
    <p:sldId id="304" r:id="rId8"/>
    <p:sldId id="305" r:id="rId9"/>
    <p:sldId id="313" r:id="rId10"/>
    <p:sldId id="308" r:id="rId11"/>
    <p:sldId id="309" r:id="rId12"/>
    <p:sldId id="310" r:id="rId13"/>
    <p:sldId id="306" r:id="rId14"/>
    <p:sldId id="312" r:id="rId15"/>
    <p:sldId id="311" r:id="rId16"/>
    <p:sldId id="297" r:id="rId17"/>
    <p:sldId id="298" r:id="rId18"/>
    <p:sldId id="299" r:id="rId19"/>
    <p:sldId id="300" r:id="rId20"/>
    <p:sldId id="301" r:id="rId21"/>
    <p:sldId id="302" r:id="rId2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35C3F-885B-483A-A2B5-710B11680C34}" v="2" dt="2021-04-12T16:14:22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65315" autoAdjust="0"/>
  </p:normalViewPr>
  <p:slideViewPr>
    <p:cSldViewPr snapToGrid="0">
      <p:cViewPr>
        <p:scale>
          <a:sx n="48" d="100"/>
          <a:sy n="48" d="100"/>
        </p:scale>
        <p:origin x="615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Saer" userId="a511e1c1-9c87-4f4d-8480-d58f9216da9a" providerId="ADAL" clId="{08335C3F-885B-483A-A2B5-710B11680C34}"/>
    <pc:docChg chg="custSel modSld">
      <pc:chgData name="Sioned Saer" userId="a511e1c1-9c87-4f4d-8480-d58f9216da9a" providerId="ADAL" clId="{08335C3F-885B-483A-A2B5-710B11680C34}" dt="2021-04-12T16:15:43.897" v="663" actId="20577"/>
      <pc:docMkLst>
        <pc:docMk/>
      </pc:docMkLst>
      <pc:sldChg chg="modSp mod">
        <pc:chgData name="Sioned Saer" userId="a511e1c1-9c87-4f4d-8480-d58f9216da9a" providerId="ADAL" clId="{08335C3F-885B-483A-A2B5-710B11680C34}" dt="2021-04-12T16:11:09.285" v="309" actId="20577"/>
        <pc:sldMkLst>
          <pc:docMk/>
          <pc:sldMk cId="1426304849" sldId="306"/>
        </pc:sldMkLst>
        <pc:spChg chg="mod">
          <ac:chgData name="Sioned Saer" userId="a511e1c1-9c87-4f4d-8480-d58f9216da9a" providerId="ADAL" clId="{08335C3F-885B-483A-A2B5-710B11680C34}" dt="2021-04-12T16:11:09.285" v="309" actId="20577"/>
          <ac:spMkLst>
            <pc:docMk/>
            <pc:sldMk cId="1426304849" sldId="306"/>
            <ac:spMk id="3" creationId="{00000000-0000-0000-0000-000000000000}"/>
          </ac:spMkLst>
        </pc:spChg>
        <pc:spChg chg="mod">
          <ac:chgData name="Sioned Saer" userId="a511e1c1-9c87-4f4d-8480-d58f9216da9a" providerId="ADAL" clId="{08335C3F-885B-483A-A2B5-710B11680C34}" dt="2021-04-12T16:11:05.092" v="271" actId="20577"/>
          <ac:spMkLst>
            <pc:docMk/>
            <pc:sldMk cId="1426304849" sldId="306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08335C3F-885B-483A-A2B5-710B11680C34}" dt="2021-04-12T16:10:47.556" v="244" actId="113"/>
        <pc:sldMkLst>
          <pc:docMk/>
          <pc:sldMk cId="3558254062" sldId="310"/>
        </pc:sldMkLst>
        <pc:spChg chg="mod">
          <ac:chgData name="Sioned Saer" userId="a511e1c1-9c87-4f4d-8480-d58f9216da9a" providerId="ADAL" clId="{08335C3F-885B-483A-A2B5-710B11680C34}" dt="2021-04-12T16:10:47.556" v="244" actId="113"/>
          <ac:spMkLst>
            <pc:docMk/>
            <pc:sldMk cId="3558254062" sldId="310"/>
            <ac:spMk id="3" creationId="{00000000-0000-0000-0000-000000000000}"/>
          </ac:spMkLst>
        </pc:spChg>
        <pc:spChg chg="mod">
          <ac:chgData name="Sioned Saer" userId="a511e1c1-9c87-4f4d-8480-d58f9216da9a" providerId="ADAL" clId="{08335C3F-885B-483A-A2B5-710B11680C34}" dt="2021-04-12T16:10:39.493" v="242" actId="113"/>
          <ac:spMkLst>
            <pc:docMk/>
            <pc:sldMk cId="3558254062" sldId="31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08335C3F-885B-483A-A2B5-710B11680C34}" dt="2021-04-12T16:15:43.897" v="663" actId="20577"/>
        <pc:sldMkLst>
          <pc:docMk/>
          <pc:sldMk cId="1541283643" sldId="312"/>
        </pc:sldMkLst>
        <pc:spChg chg="mod">
          <ac:chgData name="Sioned Saer" userId="a511e1c1-9c87-4f4d-8480-d58f9216da9a" providerId="ADAL" clId="{08335C3F-885B-483A-A2B5-710B11680C34}" dt="2021-04-12T16:11:47.578" v="331" actId="113"/>
          <ac:spMkLst>
            <pc:docMk/>
            <pc:sldMk cId="1541283643" sldId="312"/>
            <ac:spMk id="2" creationId="{00000000-0000-0000-0000-000000000000}"/>
          </ac:spMkLst>
        </pc:spChg>
        <pc:spChg chg="mod">
          <ac:chgData name="Sioned Saer" userId="a511e1c1-9c87-4f4d-8480-d58f9216da9a" providerId="ADAL" clId="{08335C3F-885B-483A-A2B5-710B11680C34}" dt="2021-04-12T16:14:37.680" v="590" actId="255"/>
          <ac:spMkLst>
            <pc:docMk/>
            <pc:sldMk cId="1541283643" sldId="312"/>
            <ac:spMk id="3" creationId="{00000000-0000-0000-0000-000000000000}"/>
          </ac:spMkLst>
        </pc:spChg>
        <pc:spChg chg="mod">
          <ac:chgData name="Sioned Saer" userId="a511e1c1-9c87-4f4d-8480-d58f9216da9a" providerId="ADAL" clId="{08335C3F-885B-483A-A2B5-710B11680C34}" dt="2021-04-12T16:15:43.897" v="663" actId="20577"/>
          <ac:spMkLst>
            <pc:docMk/>
            <pc:sldMk cId="1541283643" sldId="31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08335C3F-885B-483A-A2B5-710B11680C34}" dt="2021-04-12T16:09:53.812" v="239" actId="6549"/>
        <pc:sldMkLst>
          <pc:docMk/>
          <pc:sldMk cId="1591034688" sldId="313"/>
        </pc:sldMkLst>
        <pc:spChg chg="mod">
          <ac:chgData name="Sioned Saer" userId="a511e1c1-9c87-4f4d-8480-d58f9216da9a" providerId="ADAL" clId="{08335C3F-885B-483A-A2B5-710B11680C34}" dt="2021-04-12T16:07:09.680" v="48" actId="20577"/>
          <ac:spMkLst>
            <pc:docMk/>
            <pc:sldMk cId="1591034688" sldId="313"/>
            <ac:spMk id="2" creationId="{00000000-0000-0000-0000-000000000000}"/>
          </ac:spMkLst>
        </pc:spChg>
        <pc:spChg chg="mod">
          <ac:chgData name="Sioned Saer" userId="a511e1c1-9c87-4f4d-8480-d58f9216da9a" providerId="ADAL" clId="{08335C3F-885B-483A-A2B5-710B11680C34}" dt="2021-04-12T16:09:53.812" v="239" actId="6549"/>
          <ac:spMkLst>
            <pc:docMk/>
            <pc:sldMk cId="1591034688" sldId="313"/>
            <ac:spMk id="3" creationId="{00000000-0000-0000-0000-000000000000}"/>
          </ac:spMkLst>
        </pc:spChg>
        <pc:spChg chg="mod">
          <ac:chgData name="Sioned Saer" userId="a511e1c1-9c87-4f4d-8480-d58f9216da9a" providerId="ADAL" clId="{08335C3F-885B-483A-A2B5-710B11680C34}" dt="2021-04-12T16:09:42.990" v="229" actId="20577"/>
          <ac:spMkLst>
            <pc:docMk/>
            <pc:sldMk cId="1591034688" sldId="313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9D267-CF89-46CD-92A3-9D45F1E58C41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084FE0-78DB-4804-A96B-AC45080AD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48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48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03200" y="795338"/>
            <a:ext cx="7073900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238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079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AB8C7CB-AD63-413D-8D5E-792425964050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510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A1337AF9-EF29-413B-9B92-D7B1802AA8C1}" type="slidenum">
              <a:rPr lang="cy-GB" altLang="en-US" sz="1200">
                <a:latin typeface="Arial" pitchFamily="34" charset="0"/>
              </a:rPr>
              <a:pPr/>
              <a:t>6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67623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60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1405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4901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i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9383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200" i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266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735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7578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1884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157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DD90A1A-4CC4-4FF6-97CF-D95C5640CBE0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B4A36C-A7AC-49FF-B3CF-315D44E988E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9320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E9C3403-B4C4-4FA5-9BEC-A4661B07DE28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5834A9-B3EE-4991-80BF-19A8165475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4554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5F4669-B95B-4775-9E2B-32675DB033C5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035BC0-C93D-4F7B-9ABE-71DC4E3337F5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2995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79D1F4-B159-4E75-A2FB-794A362795E9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E31916-C52B-4D3D-B9E4-3B9522F85985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5289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2A137CE-EC32-4C82-B84F-3C4BA8C22634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001E46-35D9-4929-8848-54B8AF64753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2091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0798694-5E11-4C22-AF23-49EB4CF56AE7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4C24F21-ABB8-4609-92CE-5E6E9298936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3304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72B4A33-2B9D-4AEF-BF17-55286B379ACF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798B74F-A685-40DD-8924-39E279FCED3B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275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D0687A-AEDE-40E5-80CA-216BD12C4EA3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193D2E-FCCE-417D-AB19-8B5966EDD48A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4365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07FD6B4-1799-4024-B807-8B94078E0024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C6FD6C-EE77-4364-AF1D-B0342A6C371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6149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75B5C87-DEC0-4FD5-8A87-E6086476E3B8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C6E72-7B9E-4A70-A87A-55AB15D402A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4999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B97BAF-2236-4728-A82D-B9BEA3817781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DAC2DB-9D75-4926-B1D0-28DCE41D729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58256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75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236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27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2753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7557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286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6706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2178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872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1306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5879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5624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4639"/>
            <a:ext cx="10968567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y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1270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E9C3403-B4C4-4FA5-9BEC-A4661B07DE28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5834A9-B3EE-4991-80BF-19A8165475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0708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D41467-BE4C-4FF1-A557-5934B781755D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ＭＳ Ｐゴシック" charset="-128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12/04/2021</a:t>
            </a:fld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C2765C5-AA1C-4921-9785-6FB2111C567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ＭＳ Ｐゴシック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4534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4/12/2021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200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6642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ECEY6002/C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ECEY6002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1" dirty="0"/>
              <a:t> </a:t>
            </a:r>
            <a:br>
              <a:rPr lang="en-GB" sz="3200" dirty="0"/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Arweinyddiaeth, gwaith tîm a systemau ansawdd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Prosiect Perfformiad Ymarferol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Leadership, teamwork and systems of quality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Presentation for the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Performance Project</a:t>
            </a:r>
            <a:b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170067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dadansoddi’n feirniadol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athroniaeth ac egwyddorion dulliau arwain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mewn lleoliadau blynyddoedd cynnar;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ymchwilio ac arddangos dealltwriaeth feirniadol o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ofynion cofrestru a gweithdrefnau arolygiadau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ymchwilio ac arddangos dealltwriaeth feirniadol o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ofynion statudol a pholisïau a gweithdrefnau cyflogaeth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 gan gyfeirio at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gyrff statudol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ym maes gofal ac addysg;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gwerthuso’n feirniadol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ddulliau sy’n barnu perfformiad lleoliadau blynyddoedd cynnar,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yn cynnwys cysylltiadau â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diweddaru ac adolygu polisïau a gweithdrefnau’n rheolaidd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rôl cyrff ymbarél;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adnoddau gwybodaeth, a chyflwyno’u gwaith ar y lefel briodol.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19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 hangingPunc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critically analyse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philosophy and principles of leadership styles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early years settings;</a:t>
            </a:r>
          </a:p>
          <a:p>
            <a:pPr hangingPunc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research and demonstrate a critical understanding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registration requirements and inspection procedures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research and demonstrate a critical understanding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statutory requirements and employment policies and procedures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 with reference to care and education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statutory bodies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critically evaluate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methods which judge the performance of early years settings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including links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updating and regular review of policies and procedures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the role of umbrella bodies;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organise their knowledge and learning through use of a range of information resources, and present their work at the appropriate level.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809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1775520" y="404814"/>
            <a:ext cx="8205093" cy="863599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Gofynion lefel 6</a:t>
            </a:r>
            <a:br>
              <a:rPr lang="en-GB" altLang="en-US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</a:br>
            <a:r>
              <a:rPr lang="en-GB" altLang="en-US" sz="3200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Level 6 requirements</a:t>
            </a:r>
            <a:endParaRPr lang="en-GB" alt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573305"/>
            <a:ext cx="4314130" cy="417026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Dadansoddi, mewn dyfnder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Gwerthuso’n feirniadol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Archwilio, mewn dyfnder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Ystod o adnoddau gwybodaeth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240463" y="1573305"/>
            <a:ext cx="4248025" cy="417027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altLang="en-US" kern="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Analyse</a:t>
            </a:r>
            <a:r>
              <a:rPr lang="en-US" altLang="en-US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in depth</a:t>
            </a:r>
          </a:p>
          <a:p>
            <a:pPr>
              <a:buFontTx/>
              <a:buChar char="•"/>
              <a:defRPr/>
            </a:pPr>
            <a:r>
              <a:rPr lang="en-US" altLang="en-US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Critically evaluate</a:t>
            </a:r>
          </a:p>
          <a:p>
            <a:pPr>
              <a:buFontTx/>
              <a:buChar char="•"/>
              <a:defRPr/>
            </a:pPr>
            <a:r>
              <a:rPr lang="en-US" altLang="en-US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Explore, in depth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Organisation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Range of information sources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1578916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712099" y="260649"/>
            <a:ext cx="10495370" cy="936104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517890" y="1519144"/>
            <a:ext cx="5130279" cy="36742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Aseniad</a:t>
            </a: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</a:pPr>
            <a:r>
              <a:rPr lang="en-GB" altLang="en-US" b="1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Prosiect</a:t>
            </a:r>
            <a:r>
              <a:rPr lang="en-GB" altLang="en-US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Perfformiad</a:t>
            </a:r>
            <a:r>
              <a:rPr lang="en-GB" altLang="en-US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Grŵp</a:t>
            </a:r>
            <a:r>
              <a:rPr lang="en-GB" altLang="en-US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Ymarferol</a:t>
            </a:r>
            <a:r>
              <a:rPr lang="en-GB" altLang="en-US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altLang="en-US" b="1" dirty="0"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Cyflwyniad</a:t>
            </a: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Grŵp</a:t>
            </a: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30 </a:t>
            </a:r>
            <a:r>
              <a:rPr lang="en-GB" altLang="en-US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munud</a:t>
            </a: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(</a:t>
            </a:r>
            <a:r>
              <a:rPr lang="en-GB" altLang="en-US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fyw</a:t>
            </a: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) </a:t>
            </a:r>
            <a:r>
              <a:rPr lang="en-GB" altLang="en-US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drwy</a:t>
            </a: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Microsoft Teams</a:t>
            </a:r>
          </a:p>
          <a:p>
            <a:pPr marL="0" indent="0">
              <a:buNone/>
            </a:pPr>
            <a:endParaRPr lang="en-GB" altLang="en-US" b="1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itchFamily="34" charset="-128"/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5964266" y="1412777"/>
            <a:ext cx="5388860" cy="4016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Assessment                 </a:t>
            </a:r>
          </a:p>
          <a:p>
            <a:pPr marL="0" indent="0">
              <a:buNone/>
            </a:pPr>
            <a:r>
              <a:rPr lang="en-US" altLang="en-US" b="1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 Group Performance Project </a:t>
            </a:r>
          </a:p>
          <a:p>
            <a:pPr marL="0" indent="0">
              <a:buNone/>
            </a:pPr>
            <a:endParaRPr lang="en-US" altLang="en-US" b="1" dirty="0"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Group Presentation of 30 minutes (live) via Microsoft Teams </a:t>
            </a:r>
          </a:p>
          <a:p>
            <a:pPr marL="0" indent="0">
              <a:buNone/>
            </a:pPr>
            <a:endParaRPr lang="en-GB" altLang="en-US" dirty="0">
              <a:ea typeface="ＭＳ Ｐゴシック" pitchFamily="34" charset="-128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50503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64340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008530"/>
            <a:ext cx="5181600" cy="516843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b="1" dirty="0"/>
              <a:t>Prosiect Perfformiad Ymarferol Grŵp: Paratowch cyflwyniad Grŵp 30 munud drwy </a:t>
            </a:r>
            <a:r>
              <a:rPr lang="cy-GB" b="1" dirty="0">
                <a:solidFill>
                  <a:srgbClr val="FF0000"/>
                </a:solidFill>
              </a:rPr>
              <a:t>Microsoft </a:t>
            </a:r>
            <a:r>
              <a:rPr lang="cy-GB" b="1" dirty="0" err="1">
                <a:solidFill>
                  <a:srgbClr val="FF0000"/>
                </a:solidFill>
              </a:rPr>
              <a:t>Teams</a:t>
            </a:r>
            <a:r>
              <a:rPr lang="cy-GB" b="1" dirty="0"/>
              <a:t>: </a:t>
            </a:r>
          </a:p>
          <a:p>
            <a:pPr marL="0" indent="0">
              <a:buNone/>
            </a:pPr>
            <a:r>
              <a:rPr lang="cy-GB" dirty="0"/>
              <a:t>Mewn grwpiau, paratowch trafodaeth ar lafar o </a:t>
            </a:r>
            <a:r>
              <a:rPr lang="cy-GB" b="1" dirty="0"/>
              <a:t>30 munud</a:t>
            </a:r>
            <a:r>
              <a:rPr lang="cy-GB" dirty="0"/>
              <a:t>. Mae gofyn i chi gynllunio eich trafodaeth mewn ffurf </a:t>
            </a:r>
            <a:r>
              <a:rPr lang="cy-GB" b="1" u="sng" dirty="0"/>
              <a:t>cyfarfod staff misol o fewn lleoliad</a:t>
            </a:r>
            <a:r>
              <a:rPr lang="cy-GB" dirty="0"/>
              <a:t>. </a:t>
            </a:r>
          </a:p>
          <a:p>
            <a:pPr marL="0" indent="0">
              <a:buNone/>
            </a:pPr>
            <a:r>
              <a:rPr lang="cy-GB" dirty="0"/>
              <a:t>Dewiswch math o leoliad o’ch dewis chi ar gyfer eich trafodaeth a sicrhewch eich bod yn deall a dewis y gofynion statudol priodol ar gyfer y lleoliad o’ch dewis.</a:t>
            </a:r>
          </a:p>
          <a:p>
            <a:pPr marL="0" indent="0">
              <a:buNone/>
            </a:pPr>
            <a:r>
              <a:rPr lang="cy-GB" dirty="0"/>
              <a:t>Mae gofyn eich bod yn paratoi agenda ffurfiol sydd yn cynnwys </a:t>
            </a:r>
            <a:r>
              <a:rPr lang="cy-GB" b="1" dirty="0"/>
              <a:t>rhwng 5 a 6 mater</a:t>
            </a:r>
            <a:r>
              <a:rPr lang="cy-GB" dirty="0"/>
              <a:t> ar gyfer eich trafodaeth/cyfarfod. 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 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008530"/>
            <a:ext cx="5181600" cy="516843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Practical Group Performance Project: Prepare a 30 minute Group presentation via </a:t>
            </a:r>
            <a:r>
              <a:rPr lang="en-GB" b="1" dirty="0">
                <a:solidFill>
                  <a:srgbClr val="FF0000"/>
                </a:solidFill>
              </a:rPr>
              <a:t>Microsoft Teams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US" dirty="0"/>
              <a:t>In groups, prepare an oral discussion of </a:t>
            </a:r>
            <a:r>
              <a:rPr lang="en-US" b="1" dirty="0"/>
              <a:t>30 minutes</a:t>
            </a:r>
            <a:r>
              <a:rPr lang="en-US" dirty="0"/>
              <a:t>. This discussion should be in the form of a </a:t>
            </a:r>
            <a:r>
              <a:rPr lang="en-US" b="1" u="sng" dirty="0"/>
              <a:t>monthly staff meeting held at the setting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dirty="0"/>
              <a:t>Choose the type of setting of your choice for your discussion and ensure that you understand and choose the appropriate statutory requirements for your chosen type of setting. </a:t>
            </a:r>
          </a:p>
          <a:p>
            <a:pPr marL="0" indent="0">
              <a:buNone/>
            </a:pPr>
            <a:r>
              <a:rPr lang="en-US" dirty="0"/>
              <a:t>You are required to prepare a formal agenda that contains </a:t>
            </a:r>
            <a:r>
              <a:rPr lang="en-US" b="1" dirty="0"/>
              <a:t>between 5 and 6 matters</a:t>
            </a:r>
            <a:r>
              <a:rPr lang="en-US" dirty="0"/>
              <a:t> for your discussion/meeting. 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399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73753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Awgrymiadau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Suggestions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50576"/>
            <a:ext cx="5181600" cy="4276165"/>
          </a:xfrm>
        </p:spPr>
        <p:txBody>
          <a:bodyPr>
            <a:normAutofit fontScale="70000" lnSpcReduction="20000"/>
          </a:bodyPr>
          <a:lstStyle/>
          <a:p>
            <a:r>
              <a:rPr lang="cy-GB" dirty="0"/>
              <a:t>Dilynwch strwythur ffurfiol</a:t>
            </a:r>
          </a:p>
          <a:p>
            <a:r>
              <a:rPr lang="cy-GB" dirty="0"/>
              <a:t>Croeso - ymddiheuriadau</a:t>
            </a:r>
          </a:p>
          <a:p>
            <a:r>
              <a:rPr lang="cy-GB" dirty="0"/>
              <a:t>Ystyriwch cyfeirio at munudau y gyfarfod diwethaf a phwyntiau gweithredu sydd heb eu datrys</a:t>
            </a:r>
          </a:p>
          <a:p>
            <a:pPr marL="0" indent="0">
              <a:buNone/>
            </a:pPr>
            <a:r>
              <a:rPr lang="cy-GB" b="1" dirty="0"/>
              <a:t>Apwyntiwch o fewn eich grŵp, y canlynol:</a:t>
            </a:r>
          </a:p>
          <a:p>
            <a:r>
              <a:rPr lang="cy-GB" dirty="0"/>
              <a:t>Cadeirydd/rhywun i gymryd munudau</a:t>
            </a:r>
          </a:p>
          <a:p>
            <a:r>
              <a:rPr lang="cy-GB" dirty="0"/>
              <a:t>Rolau a chyfrifoldebau </a:t>
            </a:r>
            <a:r>
              <a:rPr lang="cy-GB" dirty="0" err="1"/>
              <a:t>e.e</a:t>
            </a:r>
            <a:r>
              <a:rPr lang="cy-GB" dirty="0"/>
              <a:t> Cydlynydd y Cyfnod Sylfaen, Swyddog Iechyd a Diogelwch y lleoliad, ALNCO</a:t>
            </a:r>
          </a:p>
          <a:p>
            <a:r>
              <a:rPr lang="cy-GB" dirty="0"/>
              <a:t>5-6 mater sydd yn cysylltu i’r staff sydd yn bresennol</a:t>
            </a:r>
          </a:p>
          <a:p>
            <a:r>
              <a:rPr lang="cy-GB" dirty="0"/>
              <a:t>Pwyntiau gweithredu terfynol a llinell amser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50576"/>
            <a:ext cx="5181600" cy="447787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Follow a formal structure</a:t>
            </a:r>
          </a:p>
          <a:p>
            <a:r>
              <a:rPr lang="en-GB" dirty="0"/>
              <a:t>Welcome - apologies</a:t>
            </a:r>
          </a:p>
          <a:p>
            <a:r>
              <a:rPr lang="en-GB" dirty="0"/>
              <a:t>Consider reference to minutes of previous meeting(s) and any outstanding action points</a:t>
            </a:r>
          </a:p>
          <a:p>
            <a:pPr marL="0" indent="0">
              <a:buNone/>
            </a:pPr>
            <a:r>
              <a:rPr lang="en-GB" b="1" dirty="0"/>
              <a:t>Appoint within your group:</a:t>
            </a:r>
          </a:p>
          <a:p>
            <a:r>
              <a:rPr lang="en-GB" dirty="0"/>
              <a:t>A Chairperson/minute taker</a:t>
            </a:r>
          </a:p>
          <a:p>
            <a:r>
              <a:rPr lang="en-GB" dirty="0"/>
              <a:t>Individual roles and responsibilities </a:t>
            </a:r>
            <a:r>
              <a:rPr lang="en-GB" dirty="0" err="1"/>
              <a:t>e.g</a:t>
            </a:r>
            <a:r>
              <a:rPr lang="en-GB" dirty="0"/>
              <a:t> Foundation Phase Coordinator, Health and Safety Officer for the setting, ALNCO</a:t>
            </a:r>
          </a:p>
          <a:p>
            <a:r>
              <a:rPr lang="en-GB" dirty="0"/>
              <a:t>5-6 matters linking to staff in attendance</a:t>
            </a:r>
          </a:p>
          <a:p>
            <a:r>
              <a:rPr lang="en-GB" dirty="0"/>
              <a:t>Final Action points and timescales  </a:t>
            </a:r>
          </a:p>
        </p:txBody>
      </p:sp>
    </p:spTree>
    <p:extLst>
      <p:ext uri="{BB962C8B-B14F-4D97-AF65-F5344CB8AC3E}">
        <p14:creationId xmlns:p14="http://schemas.microsoft.com/office/powerpoint/2010/main" val="1591034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334119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Task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820" y="1075765"/>
            <a:ext cx="5181600" cy="4785608"/>
          </a:xfrm>
        </p:spPr>
        <p:txBody>
          <a:bodyPr>
            <a:normAutofit fontScale="92500" lnSpcReduction="10000"/>
          </a:bodyPr>
          <a:lstStyle/>
          <a:p>
            <a:r>
              <a:rPr lang="cy-GB" dirty="0"/>
              <a:t>Mae gofyn i chi ddangos tystiolaeth clir, drwy eich trafodaeth, bod yr agenda wedi ei ddilyn yn gywir. </a:t>
            </a:r>
          </a:p>
          <a:p>
            <a:pPr marL="0" indent="0">
              <a:buNone/>
            </a:pPr>
            <a:r>
              <a:rPr lang="cy-GB" dirty="0"/>
              <a:t>Mae gofyn i chi gyfeirnodi ar lafar yn ystod eich trafodaeth a dangos tystiolaeth clir o'ch dealltwriaeth o </a:t>
            </a:r>
          </a:p>
          <a:p>
            <a:r>
              <a:rPr lang="cy-GB" sz="2600" dirty="0"/>
              <a:t>Ddeddfwriaeth</a:t>
            </a:r>
          </a:p>
          <a:p>
            <a:r>
              <a:rPr lang="cy-GB" sz="2600" dirty="0"/>
              <a:t>polisïau a gweithdrefnau’r lleoliad</a:t>
            </a:r>
          </a:p>
          <a:p>
            <a:r>
              <a:rPr lang="cy-GB" sz="2600" dirty="0"/>
              <a:t>gofynion statudol</a:t>
            </a:r>
          </a:p>
          <a:p>
            <a:r>
              <a:rPr lang="cy-GB" sz="2600" dirty="0"/>
              <a:t>y broses dirprwyo a rolau a chyfrifoldebau.</a:t>
            </a:r>
            <a:endParaRPr lang="en-GB" sz="26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874060"/>
            <a:ext cx="5181600" cy="498731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You are expected to provide clear evidence, through the discussion that the agenda has been followed correctly. </a:t>
            </a:r>
          </a:p>
          <a:p>
            <a:pPr marL="0" indent="0">
              <a:buNone/>
            </a:pPr>
            <a:r>
              <a:rPr lang="en-US" dirty="0"/>
              <a:t>You are expected to reference orally during the discussion and demonstrate clear evidence of your understanding of:</a:t>
            </a:r>
          </a:p>
          <a:p>
            <a:r>
              <a:rPr lang="en-US" sz="2600" dirty="0"/>
              <a:t>Legislation</a:t>
            </a:r>
          </a:p>
          <a:p>
            <a:r>
              <a:rPr lang="en-US" sz="2600" dirty="0"/>
              <a:t>the setting’s policies and procedures, </a:t>
            </a:r>
          </a:p>
          <a:p>
            <a:r>
              <a:rPr lang="en-US" sz="2600" dirty="0"/>
              <a:t>statutory requirements, </a:t>
            </a:r>
          </a:p>
          <a:p>
            <a:r>
              <a:rPr lang="en-US" sz="2600" dirty="0"/>
              <a:t>delegation and roles and responsibilities.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542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Requirements…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gofyn bod bob grŵp 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gweithio gyda’u gilydd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 ddangos athroniaeth gweithio fel tîm y lleoliad ac ystyried arddulliau arweinyddiaeth unigol posib er mwyn cyflawni agenda misol y lleoliad.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Each group is required to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work together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demonstrate the setting’s team-working philosophy and consider possible individual leadership styles in order to fulfil the setting’s monthly agenda.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770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4094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Requirements…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653988"/>
            <a:ext cx="5181600" cy="4522975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rhaid bod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agenda ffurfiol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grŵp, ynghyd a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rhestr cyfeirnodi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grŵp ar gyfer yr asesiad yn cael ei lan lwytho i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y dyddiad terfynol yn eich llawlyfr fel un dogfen.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Rhaid bod pob myfyriwr yn gwneud hwn yn unigol.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06072"/>
            <a:ext cx="5181600" cy="467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group’s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formal agenda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well as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group’s reference list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for this assessment must be uploaded to Turnitin as one document by the final submission date which is in your Handbook.  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must be done by all students individually.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254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365128"/>
            <a:ext cx="10883153" cy="508932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	Group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820" y="1075765"/>
            <a:ext cx="5181600" cy="4785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3400" b="1" dirty="0"/>
              <a:t>Grwpiau o 4 myfyriwr                                       (ond nid llai na 4) </a:t>
            </a:r>
            <a:endParaRPr lang="en-GB" sz="3400" dirty="0"/>
          </a:p>
          <a:p>
            <a:pPr lvl="0"/>
            <a:r>
              <a:rPr lang="cy-GB" b="1" dirty="0"/>
              <a:t>Opsiynau maint grwpiau ac amseroedd penodol i bob grŵp: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4 x aelod i bob grwp = 30 munud (isafswm)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5 x aelod i bob grwp = 35 munud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6 x aelod i bob grwp (uchafswm) = 40 munud</a:t>
            </a:r>
            <a:endParaRPr lang="en-GB" dirty="0"/>
          </a:p>
          <a:p>
            <a:pPr lvl="0"/>
            <a:r>
              <a:rPr lang="cy-GB" b="1" dirty="0"/>
              <a:t>Bydd grwpiau yn cael y rhyddid i ddewis eu hunain ar gyfer yr asesiad yma</a:t>
            </a:r>
            <a:endParaRPr lang="en-GB" dirty="0"/>
          </a:p>
          <a:p>
            <a:pPr lvl="0"/>
            <a:r>
              <a:rPr lang="cy-GB" b="1" dirty="0"/>
              <a:t>Gyda dosbarthiadau bach – efallai bydd gofyn i chi gyflwyno fel un grŵp</a:t>
            </a:r>
          </a:p>
          <a:p>
            <a:r>
              <a:rPr lang="cy-GB" b="1" dirty="0"/>
              <a:t>Nid oes gofyn </a:t>
            </a:r>
            <a:r>
              <a:rPr lang="cy-GB" dirty="0"/>
              <a:t>i chi baratoi </a:t>
            </a:r>
            <a:r>
              <a:rPr lang="cy-GB" dirty="0" err="1"/>
              <a:t>PwerBwynt</a:t>
            </a:r>
            <a:r>
              <a:rPr lang="cy-GB" dirty="0"/>
              <a:t> ar gyfer y gyflwyniad yma ond mi fydd y drafodaeth yn cael ei recordio drwy Microsoft </a:t>
            </a:r>
            <a:r>
              <a:rPr lang="cy-GB" dirty="0" err="1"/>
              <a:t>Teams</a:t>
            </a:r>
            <a:r>
              <a:rPr lang="cy-GB" dirty="0"/>
              <a:t>   </a:t>
            </a:r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075765"/>
            <a:ext cx="5181600" cy="478560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/>
              <a:t>Groups of 4 students                            (but not less than 4) </a:t>
            </a:r>
          </a:p>
          <a:p>
            <a:pPr lvl="0"/>
            <a:r>
              <a:rPr lang="en-GB" b="1" dirty="0"/>
              <a:t>Group size options and timings are as follows: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4 x members to a group = 30 minutes (minimum number)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5 x members to a group = 35 minutes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6 x members to a group (maximum number) = 40 minutes</a:t>
            </a:r>
            <a:endParaRPr lang="en-GB" dirty="0"/>
          </a:p>
          <a:p>
            <a:pPr lvl="0"/>
            <a:r>
              <a:rPr lang="en-GB" b="1" dirty="0"/>
              <a:t>Groups will be self-chosen for this assessment </a:t>
            </a:r>
            <a:endParaRPr lang="en-GB" dirty="0"/>
          </a:p>
          <a:p>
            <a:pPr lvl="0"/>
            <a:r>
              <a:rPr lang="en-GB" b="1" dirty="0"/>
              <a:t>With small class sizes – perhaps it will be required for you all to work as one group. 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PowerPoint is </a:t>
            </a:r>
            <a:r>
              <a:rPr lang="en-US" b="1" dirty="0"/>
              <a:t>not required</a:t>
            </a:r>
            <a:r>
              <a:rPr lang="en-US" dirty="0"/>
              <a:t> but the presentation will be recorded through Microsoft Teams. 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304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261" y="298174"/>
            <a:ext cx="11145078" cy="63493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Important: Some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983" y="1417639"/>
            <a:ext cx="5363817" cy="3174239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10%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gwatih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draft x 2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cyffredinol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417640"/>
            <a:ext cx="5198165" cy="3442596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10% for the group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Tutorials during Week 4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following Week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3 lecture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Checking of draft work x 2 for pointers and general feedback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Individual Tutorial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Group Tutorial</a:t>
            </a:r>
          </a:p>
        </p:txBody>
      </p:sp>
    </p:spTree>
    <p:extLst>
      <p:ext uri="{BB962C8B-B14F-4D97-AF65-F5344CB8AC3E}">
        <p14:creationId xmlns:p14="http://schemas.microsoft.com/office/powerpoint/2010/main" val="1541283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Agenda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ideas: Your 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12777"/>
            <a:ext cx="4038600" cy="417646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sz="3300" b="1" dirty="0">
                <a:latin typeface="Arial" panose="020B0604020202020204" pitchFamily="34" charset="0"/>
                <a:cs typeface="Arial" panose="020B0604020202020204" pitchFamily="34" charset="0"/>
              </a:rPr>
              <a:t>Esiamplau</a:t>
            </a:r>
            <a:r>
              <a:rPr lang="cy-GB" sz="3300" dirty="0">
                <a:latin typeface="Arial" panose="020B0604020202020204" pitchFamily="34" charset="0"/>
                <a:cs typeface="Arial" panose="020B0604020202020204" pitchFamily="34" charset="0"/>
              </a:rPr>
              <a:t> o’r math o bwyntiau ar gyfer yr Agenda: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Paratoi ar gyfer Arolwg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Paratoi wrth I aelod staff gadael/aelod staff newydd yn dechrau (Anwytho)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Ail-strwythuro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ADY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Cynaladwyedd - ADCDF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Cwricwlwm Newydd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Disgyblaeth: y broses o ddisgyblu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Sefyllfa: Damwain/Digwyddiad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Cyflwyno arfer newydd i’r lleoliad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Partneriaeth Rhieni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12777"/>
            <a:ext cx="4038600" cy="417646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Examples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of the type of points for the Agenda: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Preparation for Inspection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Preparation of staff member leaving/new staff member (Induction)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Re-structure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– ESDGC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Curriculum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Disciplinary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Situation: Accident/Incident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Introducing new practice to setting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Parent Partnership</a:t>
            </a:r>
          </a:p>
        </p:txBody>
      </p:sp>
    </p:spTree>
    <p:extLst>
      <p:ext uri="{BB962C8B-B14F-4D97-AF65-F5344CB8AC3E}">
        <p14:creationId xmlns:p14="http://schemas.microsoft.com/office/powerpoint/2010/main" val="1645148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3956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1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1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000" y="1439055"/>
            <a:ext cx="5867400" cy="4150185"/>
          </a:xfrm>
        </p:spPr>
        <p:txBody>
          <a:bodyPr/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Cyfeirnodi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lafar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Perthnasol a dibynadwy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Cyfredol a chredadwy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Erthyglau cylchgrawn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39056"/>
            <a:ext cx="5384800" cy="4150185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Orally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Relevant and reliable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and credible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Journal articles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10 marks</a:t>
            </a:r>
          </a:p>
        </p:txBody>
      </p:sp>
    </p:spTree>
    <p:extLst>
      <p:ext uri="{BB962C8B-B14F-4D97-AF65-F5344CB8AC3E}">
        <p14:creationId xmlns:p14="http://schemas.microsoft.com/office/powerpoint/2010/main" val="25371324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54735"/>
            <a:ext cx="10515600" cy="82690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2           Marking Criteria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981636"/>
            <a:ext cx="5181600" cy="437029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Marc </a:t>
            </a:r>
            <a:r>
              <a:rPr lang="en-US" b="1" dirty="0" err="1"/>
              <a:t>Grŵp</a:t>
            </a:r>
            <a:r>
              <a:rPr lang="en-US" b="1" dirty="0"/>
              <a:t>: </a:t>
            </a:r>
            <a:r>
              <a:rPr lang="en-US" b="1" dirty="0" err="1"/>
              <a:t>cynnwys</a:t>
            </a:r>
            <a:r>
              <a:rPr lang="en-US" b="1" dirty="0"/>
              <a:t> y </a:t>
            </a:r>
            <a:r>
              <a:rPr lang="en-US" b="1" dirty="0" err="1"/>
              <a:t>drafodaeth</a:t>
            </a:r>
            <a:endParaRPr lang="en-GB" dirty="0"/>
          </a:p>
          <a:p>
            <a:pPr marL="0" indent="0">
              <a:buNone/>
            </a:pPr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bod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</a:t>
            </a:r>
            <a:r>
              <a:rPr lang="en-US" dirty="0" err="1"/>
              <a:t>dwfn</a:t>
            </a:r>
            <a:r>
              <a:rPr lang="en-US" dirty="0"/>
              <a:t> a </a:t>
            </a:r>
            <a:r>
              <a:rPr lang="en-US" dirty="0" err="1"/>
              <a:t>chlir</a:t>
            </a:r>
            <a:r>
              <a:rPr lang="en-US" dirty="0"/>
              <a:t> o </a:t>
            </a:r>
            <a:r>
              <a:rPr lang="en-US" dirty="0" err="1"/>
              <a:t>bwysigrwydd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cyfarfod</a:t>
            </a:r>
            <a:r>
              <a:rPr lang="en-US" dirty="0"/>
              <a:t> staff </a:t>
            </a:r>
            <a:r>
              <a:rPr lang="en-US" dirty="0" err="1"/>
              <a:t>effeithiol</a:t>
            </a:r>
            <a:r>
              <a:rPr lang="en-US" dirty="0"/>
              <a:t> o </a:t>
            </a:r>
            <a:r>
              <a:rPr lang="en-US" dirty="0" err="1"/>
              <a:t>dan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r>
              <a:rPr lang="en-US" dirty="0"/>
              <a:t> </a:t>
            </a:r>
            <a:r>
              <a:rPr lang="en-US" dirty="0" err="1"/>
              <a:t>clir</a:t>
            </a:r>
            <a:r>
              <a:rPr lang="en-US" dirty="0"/>
              <a:t>. </a:t>
            </a:r>
            <a:r>
              <a:rPr lang="en-US" dirty="0" err="1"/>
              <a:t>Dewis</a:t>
            </a:r>
            <a:r>
              <a:rPr lang="en-US" dirty="0"/>
              <a:t> </a:t>
            </a:r>
            <a:r>
              <a:rPr lang="en-US" dirty="0" err="1"/>
              <a:t>addas</a:t>
            </a:r>
            <a:r>
              <a:rPr lang="en-US" dirty="0"/>
              <a:t> o </a:t>
            </a:r>
            <a:r>
              <a:rPr lang="en-US" dirty="0" err="1"/>
              <a:t>faterion</a:t>
            </a:r>
            <a:r>
              <a:rPr lang="en-US" dirty="0"/>
              <a:t> a </a:t>
            </a:r>
            <a:r>
              <a:rPr lang="en-US" dirty="0" err="1"/>
              <a:t>ddewiswyd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drafodaeth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y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cyfan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ddeddfwriaeth</a:t>
            </a:r>
            <a:r>
              <a:rPr lang="en-US" dirty="0"/>
              <a:t>, </a:t>
            </a:r>
            <a:r>
              <a:rPr lang="en-US" dirty="0" err="1"/>
              <a:t>gofynion</a:t>
            </a:r>
            <a:r>
              <a:rPr lang="en-US" dirty="0"/>
              <a:t> </a:t>
            </a:r>
            <a:r>
              <a:rPr lang="en-US" dirty="0" err="1"/>
              <a:t>statudol</a:t>
            </a:r>
            <a:r>
              <a:rPr lang="en-US" dirty="0"/>
              <a:t> a </a:t>
            </a:r>
            <a:r>
              <a:rPr lang="en-US" dirty="0" err="1"/>
              <a:t>rheoliadau</a:t>
            </a:r>
            <a:r>
              <a:rPr lang="en-US" dirty="0"/>
              <a:t> </a:t>
            </a:r>
            <a:r>
              <a:rPr lang="en-US" dirty="0" err="1"/>
              <a:t>cyfredol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40 marc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981637"/>
            <a:ext cx="5580529" cy="447787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dirty="0"/>
              <a:t>Group mark: content of discussion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Demonstration of a clear and deep understanding of the importance of delivering an effective staff meeting under clear leadership. Suitable choice of matters/issues selected for discussion which demonstrates the group’s understanding of legislation, statutory requirements and current regulations. </a:t>
            </a:r>
          </a:p>
          <a:p>
            <a:pPr marL="0" indent="0">
              <a:buNone/>
            </a:pPr>
            <a:r>
              <a:rPr lang="en-US" b="1" dirty="0"/>
              <a:t>40 marks</a:t>
            </a:r>
            <a:endParaRPr lang="en-GB" b="1" dirty="0"/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3801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5855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559859"/>
            <a:ext cx="5181600" cy="41043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Marc </a:t>
            </a:r>
            <a:r>
              <a:rPr lang="en-GB" b="1" dirty="0" err="1"/>
              <a:t>Unigol</a:t>
            </a:r>
            <a:r>
              <a:rPr lang="en-GB" b="1" dirty="0"/>
              <a:t>: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gysylltiadau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,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statudol</a:t>
            </a:r>
            <a:r>
              <a:rPr lang="en-GB" dirty="0"/>
              <a:t> a </a:t>
            </a:r>
            <a:r>
              <a:rPr lang="en-GB" dirty="0" err="1"/>
              <a:t>rhaglenni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gyfredol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20 marc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9859"/>
            <a:ext cx="5181600" cy="4617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Individual mark</a:t>
            </a:r>
            <a:r>
              <a:rPr lang="en-GB" dirty="0"/>
              <a:t>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Evidence of links to current and appropriate legislation, statutory requirements and national initiatives.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b="1" dirty="0"/>
              <a:t>20 marks</a:t>
            </a:r>
          </a:p>
        </p:txBody>
      </p:sp>
    </p:spTree>
    <p:extLst>
      <p:ext uri="{BB962C8B-B14F-4D97-AF65-F5344CB8AC3E}">
        <p14:creationId xmlns:p14="http://schemas.microsoft.com/office/powerpoint/2010/main" val="3738139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03479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4</a:t>
            </a:r>
            <a:r>
              <a:rPr lang="en-GB" b="1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64024"/>
            <a:ext cx="5181600" cy="432995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Marc </a:t>
            </a:r>
            <a:r>
              <a:rPr lang="en-GB" b="1" dirty="0" err="1"/>
              <a:t>Unigol</a:t>
            </a:r>
            <a:r>
              <a:rPr lang="en-GB" b="1" dirty="0"/>
              <a:t>: </a:t>
            </a:r>
            <a:r>
              <a:rPr lang="en-GB" b="1" dirty="0" err="1"/>
              <a:t>cyfraniad</a:t>
            </a:r>
            <a:r>
              <a:rPr lang="en-GB" b="1" dirty="0"/>
              <a:t> </a:t>
            </a:r>
            <a:r>
              <a:rPr lang="en-GB" b="1" dirty="0" err="1"/>
              <a:t>unigol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gyfrannu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. </a:t>
            </a: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materion</a:t>
            </a:r>
            <a:r>
              <a:rPr lang="en-GB" dirty="0"/>
              <a:t> a </a:t>
            </a:r>
            <a:r>
              <a:rPr lang="en-GB" dirty="0" err="1"/>
              <a:t>drafodwyd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20 marc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61565"/>
            <a:ext cx="5181600" cy="3671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Individual mark: individual contribution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Demonstration of your individual ability to contribute to the group discussion. Evidence of research and personal understanding of the issues discussed</a:t>
            </a:r>
          </a:p>
          <a:p>
            <a:pPr marL="0" indent="0">
              <a:buNone/>
            </a:pPr>
            <a:r>
              <a:rPr lang="en-GB" b="1" dirty="0"/>
              <a:t>20 marks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4074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5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812617"/>
            <a:ext cx="5384800" cy="37766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Marc </a:t>
            </a:r>
            <a:r>
              <a:rPr lang="en-GB" b="1" dirty="0" err="1"/>
              <a:t>Unigol</a:t>
            </a:r>
            <a:r>
              <a:rPr lang="en-GB" b="1" dirty="0"/>
              <a:t>: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Microsoft Teams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chi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</a:t>
            </a:r>
            <a:r>
              <a:rPr lang="en-GB" dirty="0" err="1"/>
              <a:t>a’ch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ymrwymo</a:t>
            </a:r>
            <a:r>
              <a:rPr lang="en-GB" dirty="0"/>
              <a:t> ac </a:t>
            </a:r>
            <a:r>
              <a:rPr lang="en-GB" dirty="0" err="1"/>
              <a:t>ymgysylltu</a:t>
            </a:r>
            <a:r>
              <a:rPr lang="en-GB" dirty="0"/>
              <a:t> ag </a:t>
            </a:r>
            <a:r>
              <a:rPr lang="en-GB" dirty="0" err="1"/>
              <a:t>aelodau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grŵp</a:t>
            </a:r>
            <a:r>
              <a:rPr lang="en-GB" dirty="0"/>
              <a:t>. </a:t>
            </a: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gydweithio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10 marc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812617"/>
            <a:ext cx="5384800" cy="357965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Individual mark</a:t>
            </a:r>
            <a:r>
              <a:rPr lang="en-GB" dirty="0"/>
              <a:t>: </a:t>
            </a:r>
            <a:r>
              <a:rPr lang="en-GB" b="1" dirty="0"/>
              <a:t>Presentational Skills</a:t>
            </a:r>
          </a:p>
          <a:p>
            <a:pPr marL="0" indent="0">
              <a:buNone/>
            </a:pPr>
            <a:r>
              <a:rPr lang="en-GB" dirty="0"/>
              <a:t>Presentation via Microsoft Teams demonstrating your own personal presentation skills as well as your ability to engage with other group members. Collaboration and evidence of team working.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10 marks</a:t>
            </a:r>
          </a:p>
        </p:txBody>
      </p:sp>
    </p:spTree>
    <p:extLst>
      <p:ext uri="{BB962C8B-B14F-4D97-AF65-F5344CB8AC3E}">
        <p14:creationId xmlns:p14="http://schemas.microsoft.com/office/powerpoint/2010/main" val="26334881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861" y="98091"/>
            <a:ext cx="11383867" cy="722180"/>
          </a:xfrm>
        </p:spPr>
        <p:txBody>
          <a:bodyPr>
            <a:normAutofit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Pwyntiau i'w gofio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Points to 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820271"/>
            <a:ext cx="5384800" cy="47689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30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10%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naill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misol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Agenda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5 – 6 mater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gysylltiadau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statudol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rhaglenni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ayb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Cadeirydd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rolau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chyfridoldebau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ffurfiol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cofnod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munudau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phwyntiau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linell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‘Teams’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820271"/>
            <a:ext cx="5384800" cy="476897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 of 30 minutes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10% either way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Project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Monthly staff meeting in a setting of your choice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Agenda of 5 – 6 matters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Evidence of links to legislation, statutory requirements, national programmes and initiatives, research etc.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Chair, specific roles and responsibilities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Structure of a formal meeting to include reference to minutes and action points and time lines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presentation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live presentation –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‘Teams’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Upload your group reference list individually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572660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1869</Words>
  <Application>Microsoft Office PowerPoint</Application>
  <PresentationFormat>Widescreen</PresentationFormat>
  <Paragraphs>228</Paragraphs>
  <Slides>20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Myriad Pro</vt:lpstr>
      <vt:lpstr>Arial</vt:lpstr>
      <vt:lpstr>Calibri</vt:lpstr>
      <vt:lpstr>Calibri Light</vt:lpstr>
      <vt:lpstr>Times</vt:lpstr>
      <vt:lpstr>Times New Roman</vt:lpstr>
      <vt:lpstr>Wingdings</vt:lpstr>
      <vt:lpstr>20140311PresentationUWTSDTemplate</vt:lpstr>
      <vt:lpstr>Office Theme</vt:lpstr>
      <vt:lpstr>PowerPoint Presentation</vt:lpstr>
      <vt:lpstr>          ECEY6002/C ECEY6002    Arweinyddiaeth, gwaith tîm a systemau ansawdd  Cyflwyniad Panopto ar gyfer y  Prosiect Perfformiad Ymarferol   Leadership, teamwork and systems of quality Panopto Presentation for the Practical Performance Project         </vt:lpstr>
      <vt:lpstr>Deilliannau Dysgu</vt:lpstr>
      <vt:lpstr>Learning Outcomes</vt:lpstr>
      <vt:lpstr>Gofynion lefel 6 Level 6 requirements</vt:lpstr>
      <vt:lpstr>Aseiniad  Assessment</vt:lpstr>
      <vt:lpstr>Y Dasg/The Task</vt:lpstr>
      <vt:lpstr>Awgrymiadau           Suggestions</vt:lpstr>
      <vt:lpstr>Gofynion y dasg        Task requirements</vt:lpstr>
      <vt:lpstr>Gofynion… Requirements…</vt:lpstr>
      <vt:lpstr>Gofynion… Requirements…</vt:lpstr>
      <vt:lpstr>Gwybodaeth Grwpiau     Group Information</vt:lpstr>
      <vt:lpstr>Pwysig: Rhai pwyntiau ychwanegol Important: Some additional points</vt:lpstr>
      <vt:lpstr>Rhai syniadau: Eich Agenda Some ideas: Your Agenda</vt:lpstr>
      <vt:lpstr>Meini Prawf 1  Marking Criteria 1 </vt:lpstr>
      <vt:lpstr>Meini Prawf 2           Marking Criteria 2 </vt:lpstr>
      <vt:lpstr>Meini Prawf 3  Marking Criteria 3</vt:lpstr>
      <vt:lpstr>Meini Prawf 4  Marking Criteria 4 </vt:lpstr>
      <vt:lpstr>Meini Prawf 5  Marking Criteria 5 </vt:lpstr>
      <vt:lpstr>Pwyntiau i'w gofio      Points to remember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EAEE6003/C Arweinyddiaeth ar gyfer systemau o ansawdd Leadership for systems of quality</dc:title>
  <dc:creator>Natalie MacDonald</dc:creator>
  <cp:lastModifiedBy>Sioned Saer</cp:lastModifiedBy>
  <cp:revision>21</cp:revision>
  <cp:lastPrinted>2018-05-09T13:29:31Z</cp:lastPrinted>
  <dcterms:created xsi:type="dcterms:W3CDTF">2018-05-09T13:29:04Z</dcterms:created>
  <dcterms:modified xsi:type="dcterms:W3CDTF">2021-04-12T16:15:49Z</dcterms:modified>
</cp:coreProperties>
</file>