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60" r:id="rId2"/>
    <p:sldId id="450" r:id="rId3"/>
    <p:sldId id="445" r:id="rId4"/>
    <p:sldId id="542" r:id="rId5"/>
    <p:sldId id="541" r:id="rId6"/>
    <p:sldId id="525" r:id="rId7"/>
    <p:sldId id="552" r:id="rId8"/>
    <p:sldId id="553" r:id="rId9"/>
    <p:sldId id="554" r:id="rId10"/>
    <p:sldId id="526" r:id="rId11"/>
    <p:sldId id="544" r:id="rId12"/>
    <p:sldId id="546" r:id="rId13"/>
    <p:sldId id="545" r:id="rId14"/>
    <p:sldId id="555" r:id="rId15"/>
    <p:sldId id="556" r:id="rId16"/>
    <p:sldId id="557" r:id="rId17"/>
    <p:sldId id="527" r:id="rId18"/>
    <p:sldId id="547" r:id="rId19"/>
    <p:sldId id="473" r:id="rId20"/>
    <p:sldId id="474" r:id="rId21"/>
    <p:sldId id="475" r:id="rId22"/>
    <p:sldId id="528" r:id="rId23"/>
    <p:sldId id="530" r:id="rId24"/>
    <p:sldId id="529" r:id="rId25"/>
    <p:sldId id="476" r:id="rId26"/>
    <p:sldId id="548" r:id="rId27"/>
    <p:sldId id="558" r:id="rId28"/>
    <p:sldId id="477" r:id="rId29"/>
    <p:sldId id="481" r:id="rId30"/>
    <p:sldId id="531" r:id="rId31"/>
    <p:sldId id="482" r:id="rId32"/>
    <p:sldId id="532" r:id="rId33"/>
    <p:sldId id="533" r:id="rId34"/>
    <p:sldId id="534" r:id="rId35"/>
    <p:sldId id="535" r:id="rId36"/>
    <p:sldId id="550" r:id="rId37"/>
    <p:sldId id="536" r:id="rId38"/>
    <p:sldId id="537" r:id="rId39"/>
    <p:sldId id="483" r:id="rId40"/>
    <p:sldId id="551" r:id="rId41"/>
    <p:sldId id="478" r:id="rId42"/>
    <p:sldId id="479" r:id="rId43"/>
    <p:sldId id="485" r:id="rId44"/>
    <p:sldId id="488" r:id="rId45"/>
    <p:sldId id="559" r:id="rId46"/>
    <p:sldId id="560" r:id="rId47"/>
    <p:sldId id="486" r:id="rId48"/>
    <p:sldId id="484" r:id="rId49"/>
    <p:sldId id="549" r:id="rId50"/>
    <p:sldId id="487" r:id="rId51"/>
    <p:sldId id="524" r:id="rId52"/>
    <p:sldId id="543" r:id="rId53"/>
    <p:sldId id="561" r:id="rId54"/>
    <p:sldId id="539" r:id="rId55"/>
    <p:sldId id="54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64821" autoAdjust="0"/>
  </p:normalViewPr>
  <p:slideViewPr>
    <p:cSldViewPr snapToGrid="0">
      <p:cViewPr varScale="1">
        <p:scale>
          <a:sx n="72" d="100"/>
          <a:sy n="72" d="100"/>
        </p:scale>
        <p:origin x="20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42198-7082-4FA2-9172-43E034A42A68}" type="datetimeFigureOut">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DDCEB-D89A-4F88-B480-864133E77714}" type="slidenum">
              <a:rPr lang="en-GB" smtClean="0"/>
              <a:t>‹#›</a:t>
            </a:fld>
            <a:endParaRPr lang="en-GB"/>
          </a:p>
        </p:txBody>
      </p:sp>
    </p:spTree>
    <p:extLst>
      <p:ext uri="{BB962C8B-B14F-4D97-AF65-F5344CB8AC3E}">
        <p14:creationId xmlns:p14="http://schemas.microsoft.com/office/powerpoint/2010/main" val="3629018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Systems engineering engages knowledge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skills from many disciplines including sociology, psychology,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engineering, statistics, logic, healthcare and many others.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175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234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US" b="0" i="0" dirty="0">
                <a:solidFill>
                  <a:srgbClr val="1F1F1F"/>
                </a:solidFill>
                <a:effectLst/>
                <a:latin typeface="Source Sans Pro" panose="020B0503030403020204" pitchFamily="34" charset="0"/>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1521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DDCEB-D89A-4F88-B480-864133E77714}" type="slidenum">
              <a:rPr lang="en-GB" smtClean="0"/>
              <a:t>32</a:t>
            </a:fld>
            <a:endParaRPr lang="en-GB"/>
          </a:p>
        </p:txBody>
      </p:sp>
    </p:spTree>
    <p:extLst>
      <p:ext uri="{BB962C8B-B14F-4D97-AF65-F5344CB8AC3E}">
        <p14:creationId xmlns:p14="http://schemas.microsoft.com/office/powerpoint/2010/main" val="877378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5607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9004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Just culture is a concept related to systems thinking which emphasizes that mistakes are generally a product of faulty organizational cultures, rather than solely brought about by the person or person…</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3818601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Based on Reason's model, </a:t>
            </a:r>
            <a:r>
              <a:rPr lang="en-US" b="0" i="0" dirty="0" err="1">
                <a:solidFill>
                  <a:srgbClr val="1F1F1F"/>
                </a:solidFill>
                <a:effectLst/>
                <a:latin typeface="Source Sans Pro" panose="020B0503030403020204" pitchFamily="34" charset="0"/>
              </a:rPr>
              <a:t>Wiegmann</a:t>
            </a:r>
            <a:r>
              <a:rPr lang="en-US" b="0" i="0" dirty="0">
                <a:solidFill>
                  <a:srgbClr val="1F1F1F"/>
                </a:solidFill>
                <a:effectLst/>
                <a:latin typeface="Source Sans Pro" panose="020B0503030403020204" pitchFamily="34" charset="0"/>
              </a:rPr>
              <a:t> and </a:t>
            </a:r>
            <a:r>
              <a:rPr lang="en-US" b="0" i="0" dirty="0" err="1">
                <a:solidFill>
                  <a:srgbClr val="1F1F1F"/>
                </a:solidFill>
                <a:effectLst/>
                <a:latin typeface="Source Sans Pro" panose="020B0503030403020204" pitchFamily="34" charset="0"/>
              </a:rPr>
              <a:t>Shappell</a:t>
            </a:r>
            <a:r>
              <a:rPr lang="en-US" b="0" i="0" dirty="0">
                <a:solidFill>
                  <a:srgbClr val="1F1F1F"/>
                </a:solidFill>
                <a:effectLst/>
                <a:latin typeface="Source Sans Pro" panose="020B0503030403020204" pitchFamily="34" charset="0"/>
              </a:rPr>
              <a:t> built a model of human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analysis classification system, or HFACS,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 work on the aviation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system in developing comprehensive accident investigation tools.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human factors analysis is also applicable to the health system.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Let's take a closer look at each component of this model.</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looking at organizational resources,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one of the important considerations is organizational climate.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refers to the working environment and if it's an environment that supports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safety, has open communication and embraces information about near misses.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Assessing the culture of safety is critical,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ensure a culture of safety, and examining unsafe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conditions one of the considerations is failure to correct a problem.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pretty self explanatory but unfortunately happens because people may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want to take on extra work or the climate doesn't support being proactive.</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precondition for unsafe acts includes conditions of operators.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are many health care professionals who experienced burn out or more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prone to errors or have work to double shift and are just simply exhausted.</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Unsafe acts note both errors and violations. </a:t>
            </a:r>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1435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4437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2248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936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0538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841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34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778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337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8540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0917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30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9132062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l4bQ8oANuwc"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hopkinsmedicine.org/news/newsroom/news-releases/2023/07/report-highlights-public-health-impact-of-serious-harms-from-diagnostic-error-in-us" TargetMode="External"/><Relationship Id="rId2" Type="http://schemas.openxmlformats.org/officeDocument/2006/relationships/hyperlink" Target="https://www.statnews.com/2023/07/21/misdiagnoses-cost-the-u-s-800000-deaths-and-serious-disabilities-annually-study/" TargetMode="External"/><Relationship Id="rId1" Type="http://schemas.openxmlformats.org/officeDocument/2006/relationships/slideLayout" Target="../slideLayouts/slideLayout2.xml"/><Relationship Id="rId5" Type="http://schemas.openxmlformats.org/officeDocument/2006/relationships/hyperlink" Target="https://www.who.int/publications/i/item/9789241511636" TargetMode="External"/><Relationship Id="rId4" Type="http://schemas.openxmlformats.org/officeDocument/2006/relationships/hyperlink" Target="https://www.theguardian.com/society/2021/jun/03/wrong-woman-given-invasive-procedure-among-nhs-mixups"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a:t>
            </a:r>
            <a:r>
              <a:rPr kumimoji="0" lang="en-GB" sz="1400" b="1"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Msc</a:t>
            </a: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in Public health</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3200" dirty="0">
                <a:solidFill>
                  <a:prstClr val="black">
                    <a:tint val="75000"/>
                  </a:prstClr>
                </a:solidFill>
                <a:latin typeface="Arial" panose="020B0604020202020204" pitchFamily="34" charset="0"/>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System Re-engineering</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AA3A7-1D40-34CD-9537-FDBA0DEA3B22}"/>
              </a:ext>
            </a:extLst>
          </p:cNvPr>
          <p:cNvSpPr>
            <a:spLocks noGrp="1"/>
          </p:cNvSpPr>
          <p:nvPr>
            <p:ph type="title"/>
          </p:nvPr>
        </p:nvSpPr>
        <p:spPr/>
        <p:txBody>
          <a:bodyPr/>
          <a:lstStyle/>
          <a:p>
            <a:r>
              <a:rPr lang="en-GB" dirty="0"/>
              <a:t>Quick Recap </a:t>
            </a:r>
          </a:p>
        </p:txBody>
      </p:sp>
      <p:sp>
        <p:nvSpPr>
          <p:cNvPr id="3" name="Content Placeholder 2">
            <a:extLst>
              <a:ext uri="{FF2B5EF4-FFF2-40B4-BE49-F238E27FC236}">
                <a16:creationId xmlns:a16="http://schemas.microsoft.com/office/drawing/2014/main" id="{B85E409D-90B9-DCAF-8E67-8602CC6C9AF4}"/>
              </a:ext>
            </a:extLst>
          </p:cNvPr>
          <p:cNvSpPr>
            <a:spLocks noGrp="1"/>
          </p:cNvSpPr>
          <p:nvPr>
            <p:ph idx="1"/>
          </p:nvPr>
        </p:nvSpPr>
        <p:spPr>
          <a:xfrm>
            <a:off x="391886" y="1470484"/>
            <a:ext cx="10972800" cy="3917032"/>
          </a:xfrm>
        </p:spPr>
        <p:txBody>
          <a:bodyPr>
            <a:normAutofit fontScale="70000" lnSpcReduction="20000"/>
          </a:bodyPr>
          <a:lstStyle/>
          <a:p>
            <a:r>
              <a:rPr lang="en-GB" dirty="0"/>
              <a:t>What we learned till date…….</a:t>
            </a:r>
          </a:p>
          <a:p>
            <a:endParaRPr lang="en-GB" dirty="0"/>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is quality assurance</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Quality assurance in relation to HSC</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Quality Assurance vs. Quality Improvement.</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Unsettling facts</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CQC </a:t>
            </a: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Current policies</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Vials and airline examples </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Six areas of IOM report</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Lewis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blackman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story</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WHO and </a:t>
            </a:r>
            <a:r>
              <a:rPr lang="en-US" sz="1800" dirty="0">
                <a:effectLst/>
                <a:latin typeface="Calibri" panose="020F0502020204030204" pitchFamily="34" charset="0"/>
                <a:ea typeface="Calibri" panose="020F0502020204030204" pitchFamily="34" charset="0"/>
                <a:cs typeface="Times New Roman" panose="02020603050405020304" pitchFamily="18" charset="0"/>
              </a:rPr>
              <a:t>The National Quality Forum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Dr Pronovost Checklist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national and international standards- common framework for safe micro level health care systems (CQC and joint commission)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WHO conceptual framework</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Reflect to Blackman story</a:t>
            </a:r>
            <a:endParaRPr lang="en-GB" dirty="0"/>
          </a:p>
          <a:p>
            <a:endParaRPr lang="en-GB" dirty="0"/>
          </a:p>
        </p:txBody>
      </p:sp>
    </p:spTree>
    <p:extLst>
      <p:ext uri="{BB962C8B-B14F-4D97-AF65-F5344CB8AC3E}">
        <p14:creationId xmlns:p14="http://schemas.microsoft.com/office/powerpoint/2010/main" val="4210432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fontScale="92500" lnSpcReduction="20000"/>
          </a:bodyPr>
          <a:lstStyle/>
          <a:p>
            <a:r>
              <a:rPr lang="en-US" dirty="0"/>
              <a:t>the development of quality theory and approaches and how this is related to public health and social care. </a:t>
            </a:r>
          </a:p>
          <a:p>
            <a:endParaRPr lang="en-US" dirty="0"/>
          </a:p>
          <a:p>
            <a:r>
              <a:rPr lang="en-US" dirty="0"/>
              <a:t>Recognizing contemporary challenges of quality assurance and service improvement; including service user safety, integration agendas, cultural change and long-term sustainability challenges facing health and social care. </a:t>
            </a:r>
          </a:p>
          <a:p>
            <a:pPr marL="0" indent="0">
              <a:buNone/>
            </a:pPr>
            <a:endParaRPr lang="en-US" dirty="0"/>
          </a:p>
          <a:p>
            <a:r>
              <a:rPr lang="en-US" dirty="0"/>
              <a:t>Outline the component 1- Presentation </a:t>
            </a:r>
            <a:endParaRPr lang="en-GB" i="1" dirty="0"/>
          </a:p>
        </p:txBody>
      </p:sp>
    </p:spTree>
    <p:extLst>
      <p:ext uri="{BB962C8B-B14F-4D97-AF65-F5344CB8AC3E}">
        <p14:creationId xmlns:p14="http://schemas.microsoft.com/office/powerpoint/2010/main" val="3794186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903F-7F29-75B7-8D2E-60260140FBBE}"/>
              </a:ext>
            </a:extLst>
          </p:cNvPr>
          <p:cNvSpPr>
            <a:spLocks noGrp="1"/>
          </p:cNvSpPr>
          <p:nvPr>
            <p:ph type="title"/>
          </p:nvPr>
        </p:nvSpPr>
        <p:spPr/>
        <p:txBody>
          <a:bodyPr/>
          <a:lstStyle/>
          <a:p>
            <a:r>
              <a:rPr lang="en-GB" b="1" dirty="0"/>
              <a:t>Types of Medical Error </a:t>
            </a:r>
          </a:p>
        </p:txBody>
      </p:sp>
      <p:sp>
        <p:nvSpPr>
          <p:cNvPr id="3" name="Content Placeholder 2">
            <a:extLst>
              <a:ext uri="{FF2B5EF4-FFF2-40B4-BE49-F238E27FC236}">
                <a16:creationId xmlns:a16="http://schemas.microsoft.com/office/drawing/2014/main" id="{6B37D549-72CA-4773-7BC9-FF408624F332}"/>
              </a:ext>
            </a:extLst>
          </p:cNvPr>
          <p:cNvSpPr>
            <a:spLocks noGrp="1"/>
          </p:cNvSpPr>
          <p:nvPr>
            <p:ph idx="1"/>
          </p:nvPr>
        </p:nvSpPr>
        <p:spPr/>
        <p:txBody>
          <a:bodyPr/>
          <a:lstStyle/>
          <a:p>
            <a:pPr marL="0" indent="0">
              <a:buNone/>
            </a:pPr>
            <a:r>
              <a:rPr lang="en-GB" b="1" dirty="0"/>
              <a:t>Diagnostic Error</a:t>
            </a:r>
          </a:p>
          <a:p>
            <a:pPr marL="0" indent="0">
              <a:buNone/>
            </a:pPr>
            <a:r>
              <a:rPr lang="en-US" b="0" i="0" dirty="0">
                <a:solidFill>
                  <a:srgbClr val="111111"/>
                </a:solidFill>
                <a:effectLst/>
                <a:latin typeface="Arial" panose="020B0604020202020204" pitchFamily="34" charset="0"/>
              </a:rPr>
              <a:t>The National Academies of Sciences, Engineering, and Medicine defined </a:t>
            </a:r>
            <a:r>
              <a:rPr lang="en-US" b="1" i="0" dirty="0">
                <a:solidFill>
                  <a:srgbClr val="111111"/>
                </a:solidFill>
                <a:effectLst/>
                <a:latin typeface="Arial" panose="020B0604020202020204" pitchFamily="34" charset="0"/>
              </a:rPr>
              <a:t>diagnostic</a:t>
            </a:r>
            <a:r>
              <a:rPr lang="en-US" b="0" i="0" dirty="0">
                <a:solidFill>
                  <a:srgbClr val="111111"/>
                </a:solidFill>
                <a:effectLst/>
                <a:latin typeface="Arial" panose="020B0604020202020204" pitchFamily="34" charset="0"/>
              </a:rPr>
              <a:t> </a:t>
            </a:r>
            <a:r>
              <a:rPr lang="en-US" b="1" i="0" dirty="0">
                <a:solidFill>
                  <a:srgbClr val="111111"/>
                </a:solidFill>
                <a:effectLst/>
                <a:latin typeface="Arial" panose="020B0604020202020204" pitchFamily="34" charset="0"/>
              </a:rPr>
              <a:t>error</a:t>
            </a:r>
            <a:r>
              <a:rPr lang="en-US" b="0" i="0" dirty="0">
                <a:solidFill>
                  <a:srgbClr val="111111"/>
                </a:solidFill>
                <a:effectLst/>
                <a:latin typeface="Arial" panose="020B0604020202020204" pitchFamily="34" charset="0"/>
              </a:rPr>
              <a:t> as the failure to (a) establish an accurate and timely explanation of the patient’s health problem (s) or (b) communicate that explanation to the patient. Simply put, these are diagnoses that are delayed, wrong, or missed altogether.</a:t>
            </a:r>
            <a:r>
              <a:rPr lang="en-GB" b="0" i="0" dirty="0">
                <a:solidFill>
                  <a:srgbClr val="111111"/>
                </a:solidFill>
                <a:effectLst/>
                <a:latin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2560168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64EA9-B6F5-C72B-8E5C-40C0A0948A43}"/>
              </a:ext>
            </a:extLst>
          </p:cNvPr>
          <p:cNvSpPr>
            <a:spLocks noGrp="1"/>
          </p:cNvSpPr>
          <p:nvPr>
            <p:ph type="title"/>
          </p:nvPr>
        </p:nvSpPr>
        <p:spPr/>
        <p:txBody>
          <a:bodyPr/>
          <a:lstStyle/>
          <a:p>
            <a:r>
              <a:rPr lang="en-GB" dirty="0"/>
              <a:t>Misdiagnosis Statistics (2018–2023)</a:t>
            </a:r>
          </a:p>
        </p:txBody>
      </p:sp>
      <p:sp>
        <p:nvSpPr>
          <p:cNvPr id="3" name="Content Placeholder 2">
            <a:extLst>
              <a:ext uri="{FF2B5EF4-FFF2-40B4-BE49-F238E27FC236}">
                <a16:creationId xmlns:a16="http://schemas.microsoft.com/office/drawing/2014/main" id="{55370CFC-4069-94C9-DAD1-7C69ED8C1B31}"/>
              </a:ext>
            </a:extLst>
          </p:cNvPr>
          <p:cNvSpPr>
            <a:spLocks noGrp="1"/>
          </p:cNvSpPr>
          <p:nvPr>
            <p:ph idx="1"/>
          </p:nvPr>
        </p:nvSpPr>
        <p:spPr/>
        <p:txBody>
          <a:bodyPr/>
          <a:lstStyle/>
          <a:p>
            <a:r>
              <a:rPr lang="en-GB" dirty="0"/>
              <a:t>Over </a:t>
            </a:r>
            <a:r>
              <a:rPr lang="en-GB" b="1" dirty="0"/>
              <a:t>8,000 claims</a:t>
            </a:r>
            <a:r>
              <a:rPr lang="en-GB" dirty="0"/>
              <a:t> were made against NHS trusts for misdiagnosis-related incidents, showing a significant burden on the healthcare system. Another study indicated </a:t>
            </a:r>
            <a:r>
              <a:rPr lang="en-GB" b="1" dirty="0"/>
              <a:t>26%</a:t>
            </a:r>
            <a:r>
              <a:rPr lang="en-GB" dirty="0"/>
              <a:t> of patients were misdiagnosed initially, with </a:t>
            </a:r>
            <a:r>
              <a:rPr lang="en-GB" b="1" dirty="0"/>
              <a:t>21%</a:t>
            </a:r>
            <a:r>
              <a:rPr lang="en-GB" dirty="0"/>
              <a:t> seeing their GP three or more times before a correct diagnosis.</a:t>
            </a:r>
          </a:p>
          <a:p>
            <a:pPr marL="0" indent="0">
              <a:buNone/>
            </a:pPr>
            <a:endParaRPr lang="en-GB" dirty="0"/>
          </a:p>
        </p:txBody>
      </p:sp>
    </p:spTree>
    <p:extLst>
      <p:ext uri="{BB962C8B-B14F-4D97-AF65-F5344CB8AC3E}">
        <p14:creationId xmlns:p14="http://schemas.microsoft.com/office/powerpoint/2010/main" val="864698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65084-BB59-C9D2-ED29-72AAF8CFFC1E}"/>
              </a:ext>
            </a:extLst>
          </p:cNvPr>
          <p:cNvSpPr>
            <a:spLocks noGrp="1"/>
          </p:cNvSpPr>
          <p:nvPr>
            <p:ph type="title"/>
          </p:nvPr>
        </p:nvSpPr>
        <p:spPr/>
        <p:txBody>
          <a:bodyPr/>
          <a:lstStyle/>
          <a:p>
            <a:r>
              <a:rPr lang="en-GB" dirty="0"/>
              <a:t>Summary of some case studies</a:t>
            </a:r>
          </a:p>
        </p:txBody>
      </p:sp>
      <p:graphicFrame>
        <p:nvGraphicFramePr>
          <p:cNvPr id="4" name="Content Placeholder 3">
            <a:extLst>
              <a:ext uri="{FF2B5EF4-FFF2-40B4-BE49-F238E27FC236}">
                <a16:creationId xmlns:a16="http://schemas.microsoft.com/office/drawing/2014/main" id="{C70DC453-DB30-432D-FC5E-280684EF9589}"/>
              </a:ext>
            </a:extLst>
          </p:cNvPr>
          <p:cNvGraphicFramePr>
            <a:graphicFrameLocks noGrp="1"/>
          </p:cNvGraphicFramePr>
          <p:nvPr>
            <p:ph idx="1"/>
          </p:nvPr>
        </p:nvGraphicFramePr>
        <p:xfrm>
          <a:off x="609600" y="2095341"/>
          <a:ext cx="10972800" cy="2926080"/>
        </p:xfrm>
        <a:graphic>
          <a:graphicData uri="http://schemas.openxmlformats.org/drawingml/2006/table">
            <a:tbl>
              <a:tblPr/>
              <a:tblGrid>
                <a:gridCol w="2743200">
                  <a:extLst>
                    <a:ext uri="{9D8B030D-6E8A-4147-A177-3AD203B41FA5}">
                      <a16:colId xmlns:a16="http://schemas.microsoft.com/office/drawing/2014/main" val="1574297538"/>
                    </a:ext>
                  </a:extLst>
                </a:gridCol>
                <a:gridCol w="2743200">
                  <a:extLst>
                    <a:ext uri="{9D8B030D-6E8A-4147-A177-3AD203B41FA5}">
                      <a16:colId xmlns:a16="http://schemas.microsoft.com/office/drawing/2014/main" val="2962027417"/>
                    </a:ext>
                  </a:extLst>
                </a:gridCol>
                <a:gridCol w="2743200">
                  <a:extLst>
                    <a:ext uri="{9D8B030D-6E8A-4147-A177-3AD203B41FA5}">
                      <a16:colId xmlns:a16="http://schemas.microsoft.com/office/drawing/2014/main" val="1032010510"/>
                    </a:ext>
                  </a:extLst>
                </a:gridCol>
                <a:gridCol w="2743200">
                  <a:extLst>
                    <a:ext uri="{9D8B030D-6E8A-4147-A177-3AD203B41FA5}">
                      <a16:colId xmlns:a16="http://schemas.microsoft.com/office/drawing/2014/main" val="1082943459"/>
                    </a:ext>
                  </a:extLst>
                </a:gridCol>
              </a:tblGrid>
              <a:tr h="0">
                <a:tc>
                  <a:txBody>
                    <a:bodyPr/>
                    <a:lstStyle/>
                    <a:p>
                      <a:r>
                        <a:rPr lang="en-GB" b="1"/>
                        <a:t>Case</a:t>
                      </a:r>
                      <a:endParaRPr lang="en-GB"/>
                    </a:p>
                  </a:txBody>
                  <a:tcPr anchor="ctr">
                    <a:lnL>
                      <a:noFill/>
                    </a:lnL>
                    <a:lnR>
                      <a:noFill/>
                    </a:lnR>
                    <a:lnT>
                      <a:noFill/>
                    </a:lnT>
                    <a:lnB>
                      <a:noFill/>
                    </a:lnB>
                    <a:noFill/>
                  </a:tcPr>
                </a:tc>
                <a:tc>
                  <a:txBody>
                    <a:bodyPr/>
                    <a:lstStyle/>
                    <a:p>
                      <a:r>
                        <a:rPr lang="en-GB" b="1"/>
                        <a:t>Diagnosis Error</a:t>
                      </a:r>
                      <a:endParaRPr lang="en-GB"/>
                    </a:p>
                  </a:txBody>
                  <a:tcPr anchor="ctr">
                    <a:lnL>
                      <a:noFill/>
                    </a:lnL>
                    <a:lnR>
                      <a:noFill/>
                    </a:lnR>
                    <a:lnT>
                      <a:noFill/>
                    </a:lnT>
                    <a:lnB>
                      <a:noFill/>
                    </a:lnB>
                    <a:noFill/>
                  </a:tcPr>
                </a:tc>
                <a:tc>
                  <a:txBody>
                    <a:bodyPr/>
                    <a:lstStyle/>
                    <a:p>
                      <a:r>
                        <a:rPr lang="en-GB" b="1"/>
                        <a:t>Cause</a:t>
                      </a:r>
                      <a:endParaRPr lang="en-GB"/>
                    </a:p>
                  </a:txBody>
                  <a:tcPr anchor="ctr">
                    <a:lnL>
                      <a:noFill/>
                    </a:lnL>
                    <a:lnR>
                      <a:noFill/>
                    </a:lnR>
                    <a:lnT>
                      <a:noFill/>
                    </a:lnT>
                    <a:lnB>
                      <a:noFill/>
                    </a:lnB>
                    <a:noFill/>
                  </a:tcPr>
                </a:tc>
                <a:tc>
                  <a:txBody>
                    <a:bodyPr/>
                    <a:lstStyle/>
                    <a:p>
                      <a:r>
                        <a:rPr lang="en-GB" b="1"/>
                        <a:t>Systemic Flaw</a:t>
                      </a:r>
                      <a:endParaRPr lang="en-GB"/>
                    </a:p>
                  </a:txBody>
                  <a:tcPr anchor="ctr">
                    <a:lnL>
                      <a:noFill/>
                    </a:lnL>
                    <a:lnR>
                      <a:noFill/>
                    </a:lnR>
                    <a:lnT>
                      <a:noFill/>
                    </a:lnT>
                    <a:lnB>
                      <a:noFill/>
                    </a:lnB>
                    <a:noFill/>
                  </a:tcPr>
                </a:tc>
                <a:extLst>
                  <a:ext uri="{0D108BD9-81ED-4DB2-BD59-A6C34878D82A}">
                    <a16:rowId xmlns:a16="http://schemas.microsoft.com/office/drawing/2014/main" val="2592787611"/>
                  </a:ext>
                </a:extLst>
              </a:tr>
              <a:tr h="0">
                <a:tc>
                  <a:txBody>
                    <a:bodyPr/>
                    <a:lstStyle/>
                    <a:p>
                      <a:r>
                        <a:rPr lang="en-GB"/>
                        <a:t>Jake Lawler</a:t>
                      </a:r>
                    </a:p>
                  </a:txBody>
                  <a:tcPr anchor="ctr">
                    <a:lnL>
                      <a:noFill/>
                    </a:lnL>
                    <a:lnR>
                      <a:noFill/>
                    </a:lnR>
                    <a:lnT>
                      <a:noFill/>
                    </a:lnT>
                    <a:lnB>
                      <a:noFill/>
                    </a:lnB>
                    <a:noFill/>
                  </a:tcPr>
                </a:tc>
                <a:tc>
                  <a:txBody>
                    <a:bodyPr/>
                    <a:lstStyle/>
                    <a:p>
                      <a:r>
                        <a:rPr lang="en-GB" dirty="0"/>
                        <a:t>Asthma instead of heart condition</a:t>
                      </a:r>
                    </a:p>
                  </a:txBody>
                  <a:tcPr anchor="ctr">
                    <a:lnL>
                      <a:noFill/>
                    </a:lnL>
                    <a:lnR>
                      <a:noFill/>
                    </a:lnR>
                    <a:lnT>
                      <a:noFill/>
                    </a:lnT>
                    <a:lnB>
                      <a:noFill/>
                    </a:lnB>
                    <a:noFill/>
                  </a:tcPr>
                </a:tc>
                <a:tc>
                  <a:txBody>
                    <a:bodyPr/>
                    <a:lstStyle/>
                    <a:p>
                      <a:r>
                        <a:rPr lang="en-GB"/>
                        <a:t>Anchoring bias</a:t>
                      </a:r>
                    </a:p>
                  </a:txBody>
                  <a:tcPr anchor="ctr">
                    <a:lnL>
                      <a:noFill/>
                    </a:lnL>
                    <a:lnR>
                      <a:noFill/>
                    </a:lnR>
                    <a:lnT>
                      <a:noFill/>
                    </a:lnT>
                    <a:lnB>
                      <a:noFill/>
                    </a:lnB>
                    <a:noFill/>
                  </a:tcPr>
                </a:tc>
                <a:tc>
                  <a:txBody>
                    <a:bodyPr/>
                    <a:lstStyle/>
                    <a:p>
                      <a:r>
                        <a:rPr lang="en-GB"/>
                        <a:t>Poor ECG analysis, lack of specialist input</a:t>
                      </a:r>
                    </a:p>
                  </a:txBody>
                  <a:tcPr anchor="ctr">
                    <a:lnL>
                      <a:noFill/>
                    </a:lnL>
                    <a:lnR>
                      <a:noFill/>
                    </a:lnR>
                    <a:lnT>
                      <a:noFill/>
                    </a:lnT>
                    <a:lnB>
                      <a:noFill/>
                    </a:lnB>
                    <a:noFill/>
                  </a:tcPr>
                </a:tc>
                <a:extLst>
                  <a:ext uri="{0D108BD9-81ED-4DB2-BD59-A6C34878D82A}">
                    <a16:rowId xmlns:a16="http://schemas.microsoft.com/office/drawing/2014/main" val="3198139847"/>
                  </a:ext>
                </a:extLst>
              </a:tr>
              <a:tr h="0">
                <a:tc>
                  <a:txBody>
                    <a:bodyPr/>
                    <a:lstStyle/>
                    <a:p>
                      <a:r>
                        <a:rPr lang="en-GB"/>
                        <a:t>Kayleigh Colegate</a:t>
                      </a:r>
                    </a:p>
                  </a:txBody>
                  <a:tcPr anchor="ctr">
                    <a:lnL>
                      <a:noFill/>
                    </a:lnL>
                    <a:lnR>
                      <a:noFill/>
                    </a:lnR>
                    <a:lnT>
                      <a:noFill/>
                    </a:lnT>
                    <a:lnB>
                      <a:noFill/>
                    </a:lnB>
                    <a:noFill/>
                  </a:tcPr>
                </a:tc>
                <a:tc>
                  <a:txBody>
                    <a:bodyPr/>
                    <a:lstStyle/>
                    <a:p>
                      <a:r>
                        <a:rPr lang="en-GB"/>
                        <a:t>SVT instead of pulmonary embolism</a:t>
                      </a:r>
                    </a:p>
                  </a:txBody>
                  <a:tcPr anchor="ctr">
                    <a:lnL>
                      <a:noFill/>
                    </a:lnL>
                    <a:lnR>
                      <a:noFill/>
                    </a:lnR>
                    <a:lnT>
                      <a:noFill/>
                    </a:lnT>
                    <a:lnB>
                      <a:noFill/>
                    </a:lnB>
                    <a:noFill/>
                  </a:tcPr>
                </a:tc>
                <a:tc>
                  <a:txBody>
                    <a:bodyPr/>
                    <a:lstStyle/>
                    <a:p>
                      <a:r>
                        <a:rPr lang="en-GB"/>
                        <a:t>Symptom underestimation</a:t>
                      </a:r>
                    </a:p>
                  </a:txBody>
                  <a:tcPr anchor="ctr">
                    <a:lnL>
                      <a:noFill/>
                    </a:lnL>
                    <a:lnR>
                      <a:noFill/>
                    </a:lnR>
                    <a:lnT>
                      <a:noFill/>
                    </a:lnT>
                    <a:lnB>
                      <a:noFill/>
                    </a:lnB>
                    <a:noFill/>
                  </a:tcPr>
                </a:tc>
                <a:tc>
                  <a:txBody>
                    <a:bodyPr/>
                    <a:lstStyle/>
                    <a:p>
                      <a:r>
                        <a:rPr lang="en-GB"/>
                        <a:t>Triage and risk stratification failures</a:t>
                      </a:r>
                    </a:p>
                  </a:txBody>
                  <a:tcPr anchor="ctr">
                    <a:lnL>
                      <a:noFill/>
                    </a:lnL>
                    <a:lnR>
                      <a:noFill/>
                    </a:lnR>
                    <a:lnT>
                      <a:noFill/>
                    </a:lnT>
                    <a:lnB>
                      <a:noFill/>
                    </a:lnB>
                    <a:noFill/>
                  </a:tcPr>
                </a:tc>
                <a:extLst>
                  <a:ext uri="{0D108BD9-81ED-4DB2-BD59-A6C34878D82A}">
                    <a16:rowId xmlns:a16="http://schemas.microsoft.com/office/drawing/2014/main" val="1214310094"/>
                  </a:ext>
                </a:extLst>
              </a:tr>
              <a:tr h="0">
                <a:tc>
                  <a:txBody>
                    <a:bodyPr/>
                    <a:lstStyle/>
                    <a:p>
                      <a:r>
                        <a:rPr lang="en-GB" dirty="0"/>
                        <a:t>Pamela Marking</a:t>
                      </a:r>
                    </a:p>
                  </a:txBody>
                  <a:tcPr anchor="ctr">
                    <a:lnL>
                      <a:noFill/>
                    </a:lnL>
                    <a:lnR>
                      <a:noFill/>
                    </a:lnR>
                    <a:lnT>
                      <a:noFill/>
                    </a:lnT>
                    <a:lnB>
                      <a:noFill/>
                    </a:lnB>
                    <a:noFill/>
                  </a:tcPr>
                </a:tc>
                <a:tc>
                  <a:txBody>
                    <a:bodyPr/>
                    <a:lstStyle/>
                    <a:p>
                      <a:r>
                        <a:rPr lang="en-GB"/>
                        <a:t>Nosebleed misdiagnosis</a:t>
                      </a:r>
                    </a:p>
                  </a:txBody>
                  <a:tcPr anchor="ctr">
                    <a:lnL>
                      <a:noFill/>
                    </a:lnL>
                    <a:lnR>
                      <a:noFill/>
                    </a:lnR>
                    <a:lnT>
                      <a:noFill/>
                    </a:lnT>
                    <a:lnB>
                      <a:noFill/>
                    </a:lnB>
                    <a:noFill/>
                  </a:tcPr>
                </a:tc>
                <a:tc>
                  <a:txBody>
                    <a:bodyPr/>
                    <a:lstStyle/>
                    <a:p>
                      <a:r>
                        <a:rPr lang="en-GB"/>
                        <a:t>Unqualified diagnosis by associate</a:t>
                      </a:r>
                    </a:p>
                  </a:txBody>
                  <a:tcPr anchor="ctr">
                    <a:lnL>
                      <a:noFill/>
                    </a:lnL>
                    <a:lnR>
                      <a:noFill/>
                    </a:lnR>
                    <a:lnT>
                      <a:noFill/>
                    </a:lnT>
                    <a:lnB>
                      <a:noFill/>
                    </a:lnB>
                    <a:noFill/>
                  </a:tcPr>
                </a:tc>
                <a:tc>
                  <a:txBody>
                    <a:bodyPr/>
                    <a:lstStyle/>
                    <a:p>
                      <a:r>
                        <a:rPr lang="en-GB"/>
                        <a:t>Role ambiguity, weak oversight</a:t>
                      </a:r>
                    </a:p>
                  </a:txBody>
                  <a:tcPr anchor="ctr">
                    <a:lnL>
                      <a:noFill/>
                    </a:lnL>
                    <a:lnR>
                      <a:noFill/>
                    </a:lnR>
                    <a:lnT>
                      <a:noFill/>
                    </a:lnT>
                    <a:lnB>
                      <a:noFill/>
                    </a:lnB>
                    <a:noFill/>
                  </a:tcPr>
                </a:tc>
                <a:extLst>
                  <a:ext uri="{0D108BD9-81ED-4DB2-BD59-A6C34878D82A}">
                    <a16:rowId xmlns:a16="http://schemas.microsoft.com/office/drawing/2014/main" val="2482452654"/>
                  </a:ext>
                </a:extLst>
              </a:tr>
              <a:tr h="0">
                <a:tc>
                  <a:txBody>
                    <a:bodyPr/>
                    <a:lstStyle/>
                    <a:p>
                      <a:r>
                        <a:rPr lang="en-GB"/>
                        <a:t>Alan Soane</a:t>
                      </a:r>
                    </a:p>
                  </a:txBody>
                  <a:tcPr anchor="ctr">
                    <a:lnL>
                      <a:noFill/>
                    </a:lnL>
                    <a:lnR>
                      <a:noFill/>
                    </a:lnR>
                    <a:lnT>
                      <a:noFill/>
                    </a:lnT>
                    <a:lnB>
                      <a:noFill/>
                    </a:lnB>
                    <a:noFill/>
                  </a:tcPr>
                </a:tc>
                <a:tc>
                  <a:txBody>
                    <a:bodyPr/>
                    <a:lstStyle/>
                    <a:p>
                      <a:r>
                        <a:rPr lang="en-GB"/>
                        <a:t>False cancer diagnosis</a:t>
                      </a:r>
                    </a:p>
                  </a:txBody>
                  <a:tcPr anchor="ctr">
                    <a:lnL>
                      <a:noFill/>
                    </a:lnL>
                    <a:lnR>
                      <a:noFill/>
                    </a:lnR>
                    <a:lnT>
                      <a:noFill/>
                    </a:lnT>
                    <a:lnB>
                      <a:noFill/>
                    </a:lnB>
                    <a:noFill/>
                  </a:tcPr>
                </a:tc>
                <a:tc>
                  <a:txBody>
                    <a:bodyPr/>
                    <a:lstStyle/>
                    <a:p>
                      <a:r>
                        <a:rPr lang="en-GB"/>
                        <a:t>Diagnostic error without specialist review</a:t>
                      </a:r>
                    </a:p>
                  </a:txBody>
                  <a:tcPr anchor="ctr">
                    <a:lnL>
                      <a:noFill/>
                    </a:lnL>
                    <a:lnR>
                      <a:noFill/>
                    </a:lnR>
                    <a:lnT>
                      <a:noFill/>
                    </a:lnT>
                    <a:lnB>
                      <a:noFill/>
                    </a:lnB>
                    <a:noFill/>
                  </a:tcPr>
                </a:tc>
                <a:tc>
                  <a:txBody>
                    <a:bodyPr/>
                    <a:lstStyle/>
                    <a:p>
                      <a:r>
                        <a:rPr lang="en-GB" dirty="0"/>
                        <a:t>No histopathologist, poor verification</a:t>
                      </a:r>
                    </a:p>
                  </a:txBody>
                  <a:tcPr anchor="ctr">
                    <a:lnL>
                      <a:noFill/>
                    </a:lnL>
                    <a:lnR>
                      <a:noFill/>
                    </a:lnR>
                    <a:lnT>
                      <a:noFill/>
                    </a:lnT>
                    <a:lnB>
                      <a:noFill/>
                    </a:lnB>
                    <a:noFill/>
                  </a:tcPr>
                </a:tc>
                <a:extLst>
                  <a:ext uri="{0D108BD9-81ED-4DB2-BD59-A6C34878D82A}">
                    <a16:rowId xmlns:a16="http://schemas.microsoft.com/office/drawing/2014/main" val="1349536214"/>
                  </a:ext>
                </a:extLst>
              </a:tr>
            </a:tbl>
          </a:graphicData>
        </a:graphic>
      </p:graphicFrame>
    </p:spTree>
    <p:extLst>
      <p:ext uri="{BB962C8B-B14F-4D97-AF65-F5344CB8AC3E}">
        <p14:creationId xmlns:p14="http://schemas.microsoft.com/office/powerpoint/2010/main" val="3865167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4A45E-013E-6617-F976-29B2786CB90E}"/>
              </a:ext>
            </a:extLst>
          </p:cNvPr>
          <p:cNvSpPr>
            <a:spLocks noGrp="1"/>
          </p:cNvSpPr>
          <p:nvPr>
            <p:ph type="title"/>
          </p:nvPr>
        </p:nvSpPr>
        <p:spPr/>
        <p:txBody>
          <a:bodyPr>
            <a:normAutofit fontScale="90000"/>
          </a:bodyPr>
          <a:lstStyle/>
          <a:p>
            <a:r>
              <a:rPr lang="en-GB" dirty="0"/>
              <a:t>Summary of some of the misdiagnosis conditions in UK</a:t>
            </a:r>
          </a:p>
        </p:txBody>
      </p:sp>
      <p:graphicFrame>
        <p:nvGraphicFramePr>
          <p:cNvPr id="4" name="Content Placeholder 3">
            <a:extLst>
              <a:ext uri="{FF2B5EF4-FFF2-40B4-BE49-F238E27FC236}">
                <a16:creationId xmlns:a16="http://schemas.microsoft.com/office/drawing/2014/main" id="{2B722713-E800-7CC5-42F6-95BE306A2A20}"/>
              </a:ext>
            </a:extLst>
          </p:cNvPr>
          <p:cNvGraphicFramePr>
            <a:graphicFrameLocks noGrp="1"/>
          </p:cNvGraphicFramePr>
          <p:nvPr>
            <p:ph idx="1"/>
            <p:extLst>
              <p:ext uri="{D42A27DB-BD31-4B8C-83A1-F6EECF244321}">
                <p14:modId xmlns:p14="http://schemas.microsoft.com/office/powerpoint/2010/main" val="56287274"/>
              </p:ext>
            </p:extLst>
          </p:nvPr>
        </p:nvGraphicFramePr>
        <p:xfrm>
          <a:off x="1488514" y="1600200"/>
          <a:ext cx="9214972" cy="3916364"/>
        </p:xfrm>
        <a:graphic>
          <a:graphicData uri="http://schemas.openxmlformats.org/drawingml/2006/table">
            <a:tbl>
              <a:tblPr>
                <a:tableStyleId>{3C2FFA5D-87B4-456A-9821-1D502468CF0F}</a:tableStyleId>
              </a:tblPr>
              <a:tblGrid>
                <a:gridCol w="4607486">
                  <a:extLst>
                    <a:ext uri="{9D8B030D-6E8A-4147-A177-3AD203B41FA5}">
                      <a16:colId xmlns:a16="http://schemas.microsoft.com/office/drawing/2014/main" val="1552231012"/>
                    </a:ext>
                  </a:extLst>
                </a:gridCol>
                <a:gridCol w="4607486">
                  <a:extLst>
                    <a:ext uri="{9D8B030D-6E8A-4147-A177-3AD203B41FA5}">
                      <a16:colId xmlns:a16="http://schemas.microsoft.com/office/drawing/2014/main" val="3715769408"/>
                    </a:ext>
                  </a:extLst>
                </a:gridCol>
              </a:tblGrid>
              <a:tr h="307166">
                <a:tc>
                  <a:txBody>
                    <a:bodyPr/>
                    <a:lstStyle/>
                    <a:p>
                      <a:r>
                        <a:rPr lang="en-GB" sz="1500"/>
                        <a:t>Condition</a:t>
                      </a:r>
                    </a:p>
                  </a:txBody>
                  <a:tcPr marL="76791" marR="76791" marT="38396" marB="38396" anchor="ctr"/>
                </a:tc>
                <a:tc>
                  <a:txBody>
                    <a:bodyPr/>
                    <a:lstStyle/>
                    <a:p>
                      <a:r>
                        <a:rPr lang="en-GB" sz="1500"/>
                        <a:t>Notable Statistics/Findings</a:t>
                      </a:r>
                    </a:p>
                  </a:txBody>
                  <a:tcPr marL="76791" marR="76791" marT="38396" marB="38396" anchor="ctr"/>
                </a:tc>
                <a:extLst>
                  <a:ext uri="{0D108BD9-81ED-4DB2-BD59-A6C34878D82A}">
                    <a16:rowId xmlns:a16="http://schemas.microsoft.com/office/drawing/2014/main" val="296307095"/>
                  </a:ext>
                </a:extLst>
              </a:tr>
              <a:tr h="307166">
                <a:tc>
                  <a:txBody>
                    <a:bodyPr/>
                    <a:lstStyle/>
                    <a:p>
                      <a:r>
                        <a:rPr lang="en-GB" sz="1500"/>
                        <a:t>Fractures</a:t>
                      </a:r>
                    </a:p>
                  </a:txBody>
                  <a:tcPr marL="76791" marR="76791" marT="38396" marB="38396" anchor="ctr"/>
                </a:tc>
                <a:tc>
                  <a:txBody>
                    <a:bodyPr/>
                    <a:lstStyle/>
                    <a:p>
                      <a:r>
                        <a:rPr lang="en-GB" sz="1500"/>
                        <a:t>Most frequently misdiagnosed in NHS hospitals. </a:t>
                      </a:r>
                    </a:p>
                  </a:txBody>
                  <a:tcPr marL="76791" marR="76791" marT="38396" marB="38396" anchor="ctr"/>
                </a:tc>
                <a:extLst>
                  <a:ext uri="{0D108BD9-81ED-4DB2-BD59-A6C34878D82A}">
                    <a16:rowId xmlns:a16="http://schemas.microsoft.com/office/drawing/2014/main" val="790926175"/>
                  </a:ext>
                </a:extLst>
              </a:tr>
              <a:tr h="307166">
                <a:tc>
                  <a:txBody>
                    <a:bodyPr/>
                    <a:lstStyle/>
                    <a:p>
                      <a:r>
                        <a:rPr lang="en-GB" sz="1500"/>
                        <a:t>Cancer</a:t>
                      </a:r>
                    </a:p>
                  </a:txBody>
                  <a:tcPr marL="76791" marR="76791" marT="38396" marB="38396" anchor="ctr"/>
                </a:tc>
                <a:tc>
                  <a:txBody>
                    <a:bodyPr/>
                    <a:lstStyle/>
                    <a:p>
                      <a:r>
                        <a:rPr lang="en-GB" sz="1500"/>
                        <a:t>Second most commonly misdiagnosed condition. </a:t>
                      </a:r>
                    </a:p>
                  </a:txBody>
                  <a:tcPr marL="76791" marR="76791" marT="38396" marB="38396" anchor="ctr"/>
                </a:tc>
                <a:extLst>
                  <a:ext uri="{0D108BD9-81ED-4DB2-BD59-A6C34878D82A}">
                    <a16:rowId xmlns:a16="http://schemas.microsoft.com/office/drawing/2014/main" val="3012903535"/>
                  </a:ext>
                </a:extLst>
              </a:tr>
              <a:tr h="537540">
                <a:tc>
                  <a:txBody>
                    <a:bodyPr/>
                    <a:lstStyle/>
                    <a:p>
                      <a:r>
                        <a:rPr lang="en-GB" sz="1500"/>
                        <a:t>Parkinson's Disease</a:t>
                      </a:r>
                    </a:p>
                  </a:txBody>
                  <a:tcPr marL="76791" marR="76791" marT="38396" marB="38396" anchor="ctr"/>
                </a:tc>
                <a:tc>
                  <a:txBody>
                    <a:bodyPr/>
                    <a:lstStyle/>
                    <a:p>
                      <a:r>
                        <a:rPr lang="en-GB" sz="1500"/>
                        <a:t>26% initially misdiagnosed; 21% saw GP ≥3 times before correct diagnosis. </a:t>
                      </a:r>
                    </a:p>
                  </a:txBody>
                  <a:tcPr marL="76791" marR="76791" marT="38396" marB="38396" anchor="ctr"/>
                </a:tc>
                <a:extLst>
                  <a:ext uri="{0D108BD9-81ED-4DB2-BD59-A6C34878D82A}">
                    <a16:rowId xmlns:a16="http://schemas.microsoft.com/office/drawing/2014/main" val="2258608434"/>
                  </a:ext>
                </a:extLst>
              </a:tr>
              <a:tr h="307166">
                <a:tc>
                  <a:txBody>
                    <a:bodyPr/>
                    <a:lstStyle/>
                    <a:p>
                      <a:r>
                        <a:rPr lang="en-GB" sz="1500"/>
                        <a:t>Heart Attacks</a:t>
                      </a:r>
                    </a:p>
                  </a:txBody>
                  <a:tcPr marL="76791" marR="76791" marT="38396" marB="38396" anchor="ctr"/>
                </a:tc>
                <a:tc>
                  <a:txBody>
                    <a:bodyPr/>
                    <a:lstStyle/>
                    <a:p>
                      <a:r>
                        <a:rPr lang="en-GB" sz="1500"/>
                        <a:t>~30% receive incorrect initial diagnosis. </a:t>
                      </a:r>
                    </a:p>
                  </a:txBody>
                  <a:tcPr marL="76791" marR="76791" marT="38396" marB="38396" anchor="ctr"/>
                </a:tc>
                <a:extLst>
                  <a:ext uri="{0D108BD9-81ED-4DB2-BD59-A6C34878D82A}">
                    <a16:rowId xmlns:a16="http://schemas.microsoft.com/office/drawing/2014/main" val="100497912"/>
                  </a:ext>
                </a:extLst>
              </a:tr>
              <a:tr h="537540">
                <a:tc>
                  <a:txBody>
                    <a:bodyPr/>
                    <a:lstStyle/>
                    <a:p>
                      <a:r>
                        <a:rPr lang="en-GB" sz="1500"/>
                        <a:t>Strokes</a:t>
                      </a:r>
                    </a:p>
                  </a:txBody>
                  <a:tcPr marL="76791" marR="76791" marT="38396" marB="38396" anchor="ctr"/>
                </a:tc>
                <a:tc>
                  <a:txBody>
                    <a:bodyPr/>
                    <a:lstStyle/>
                    <a:p>
                      <a:r>
                        <a:rPr lang="en-GB" sz="1500"/>
                        <a:t>9%–14% of acute ischaemic strokes missed in Emergency Departments. </a:t>
                      </a:r>
                    </a:p>
                  </a:txBody>
                  <a:tcPr marL="76791" marR="76791" marT="38396" marB="38396" anchor="ctr"/>
                </a:tc>
                <a:extLst>
                  <a:ext uri="{0D108BD9-81ED-4DB2-BD59-A6C34878D82A}">
                    <a16:rowId xmlns:a16="http://schemas.microsoft.com/office/drawing/2014/main" val="3404502415"/>
                  </a:ext>
                </a:extLst>
              </a:tr>
              <a:tr h="537540">
                <a:tc>
                  <a:txBody>
                    <a:bodyPr/>
                    <a:lstStyle/>
                    <a:p>
                      <a:r>
                        <a:rPr lang="en-GB" sz="1500"/>
                        <a:t>Gynaecological Conditions</a:t>
                      </a:r>
                    </a:p>
                  </a:txBody>
                  <a:tcPr marL="76791" marR="76791" marT="38396" marB="38396" anchor="ctr"/>
                </a:tc>
                <a:tc>
                  <a:txBody>
                    <a:bodyPr/>
                    <a:lstStyle/>
                    <a:p>
                      <a:r>
                        <a:rPr lang="en-GB" sz="1500"/>
                        <a:t>24% of women experienced misdiagnosis; endometriosis most frequent. </a:t>
                      </a:r>
                    </a:p>
                  </a:txBody>
                  <a:tcPr marL="76791" marR="76791" marT="38396" marB="38396" anchor="ctr"/>
                </a:tc>
                <a:extLst>
                  <a:ext uri="{0D108BD9-81ED-4DB2-BD59-A6C34878D82A}">
                    <a16:rowId xmlns:a16="http://schemas.microsoft.com/office/drawing/2014/main" val="566406043"/>
                  </a:ext>
                </a:extLst>
              </a:tr>
              <a:tr h="537540">
                <a:tc>
                  <a:txBody>
                    <a:bodyPr/>
                    <a:lstStyle/>
                    <a:p>
                      <a:r>
                        <a:rPr lang="en-GB" sz="1500"/>
                        <a:t>Mental Health in Women</a:t>
                      </a:r>
                    </a:p>
                  </a:txBody>
                  <a:tcPr marL="76791" marR="76791" marT="38396" marB="38396" anchor="ctr"/>
                </a:tc>
                <a:tc>
                  <a:txBody>
                    <a:bodyPr/>
                    <a:lstStyle/>
                    <a:p>
                      <a:r>
                        <a:rPr lang="en-GB" sz="1500"/>
                        <a:t>Conditions like depression and anxiety often misdiagnosed or overlooked. </a:t>
                      </a:r>
                    </a:p>
                  </a:txBody>
                  <a:tcPr marL="76791" marR="76791" marT="38396" marB="38396" anchor="ctr"/>
                </a:tc>
                <a:extLst>
                  <a:ext uri="{0D108BD9-81ED-4DB2-BD59-A6C34878D82A}">
                    <a16:rowId xmlns:a16="http://schemas.microsoft.com/office/drawing/2014/main" val="2676487239"/>
                  </a:ext>
                </a:extLst>
              </a:tr>
              <a:tr h="537540">
                <a:tc>
                  <a:txBody>
                    <a:bodyPr/>
                    <a:lstStyle/>
                    <a:p>
                      <a:r>
                        <a:rPr lang="en-GB" sz="1500"/>
                        <a:t>Chronic Fatigue Syndrome</a:t>
                      </a:r>
                    </a:p>
                  </a:txBody>
                  <a:tcPr marL="76791" marR="76791" marT="38396" marB="38396" anchor="ctr"/>
                </a:tc>
                <a:tc>
                  <a:txBody>
                    <a:bodyPr/>
                    <a:lstStyle/>
                    <a:p>
                      <a:r>
                        <a:rPr lang="en-GB" sz="1500" dirty="0"/>
                        <a:t>40% of referrals later diagnosed with other conditions. </a:t>
                      </a:r>
                    </a:p>
                  </a:txBody>
                  <a:tcPr marL="76791" marR="76791" marT="38396" marB="38396" anchor="ctr"/>
                </a:tc>
                <a:extLst>
                  <a:ext uri="{0D108BD9-81ED-4DB2-BD59-A6C34878D82A}">
                    <a16:rowId xmlns:a16="http://schemas.microsoft.com/office/drawing/2014/main" val="3532070118"/>
                  </a:ext>
                </a:extLst>
              </a:tr>
            </a:tbl>
          </a:graphicData>
        </a:graphic>
      </p:graphicFrame>
    </p:spTree>
    <p:extLst>
      <p:ext uri="{BB962C8B-B14F-4D97-AF65-F5344CB8AC3E}">
        <p14:creationId xmlns:p14="http://schemas.microsoft.com/office/powerpoint/2010/main" val="1843794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0043-FA20-B762-51CC-8537BB027828}"/>
              </a:ext>
            </a:extLst>
          </p:cNvPr>
          <p:cNvSpPr>
            <a:spLocks noGrp="1"/>
          </p:cNvSpPr>
          <p:nvPr>
            <p:ph type="title"/>
          </p:nvPr>
        </p:nvSpPr>
        <p:spPr/>
        <p:txBody>
          <a:bodyPr/>
          <a:lstStyle/>
          <a:p>
            <a:r>
              <a:rPr lang="en-GB" dirty="0"/>
              <a:t>Global examples of misdiagnosis</a:t>
            </a:r>
          </a:p>
        </p:txBody>
      </p:sp>
      <p:sp>
        <p:nvSpPr>
          <p:cNvPr id="3" name="Content Placeholder 2">
            <a:extLst>
              <a:ext uri="{FF2B5EF4-FFF2-40B4-BE49-F238E27FC236}">
                <a16:creationId xmlns:a16="http://schemas.microsoft.com/office/drawing/2014/main" id="{8D8501F4-A299-9CCE-E50D-3EAFE58B9FF9}"/>
              </a:ext>
            </a:extLst>
          </p:cNvPr>
          <p:cNvSpPr>
            <a:spLocks noGrp="1"/>
          </p:cNvSpPr>
          <p:nvPr>
            <p:ph idx="1"/>
          </p:nvPr>
        </p:nvSpPr>
        <p:spPr/>
        <p:txBody>
          <a:bodyPr>
            <a:normAutofit fontScale="77500" lnSpcReduction="20000"/>
          </a:bodyPr>
          <a:lstStyle/>
          <a:p>
            <a:r>
              <a:rPr lang="en-GB" b="1" dirty="0"/>
              <a:t>Diagnostic Error</a:t>
            </a:r>
          </a:p>
          <a:p>
            <a:pPr>
              <a:buFontTx/>
              <a:buChar char="-"/>
            </a:pPr>
            <a:r>
              <a:rPr lang="en-US" b="0" i="0" dirty="0">
                <a:solidFill>
                  <a:srgbClr val="333333"/>
                </a:solidFill>
                <a:effectLst/>
                <a:latin typeface="Helvetica Neue"/>
              </a:rPr>
              <a:t>Diagnostic errors have recently been identified as a high-priority patient safety problem in primary care by the World Health Organization (WHO). </a:t>
            </a:r>
          </a:p>
          <a:p>
            <a:pPr>
              <a:buFontTx/>
              <a:buChar char="-"/>
            </a:pPr>
            <a:r>
              <a:rPr lang="en-US" b="0" i="0" dirty="0">
                <a:solidFill>
                  <a:srgbClr val="343536"/>
                </a:solidFill>
                <a:effectLst/>
                <a:latin typeface="Open Sans" panose="020B0606030504020204" pitchFamily="34" charset="0"/>
              </a:rPr>
              <a:t>More than half (58%) of diagnostic errors in general practice happen during GP consultations with patients, </a:t>
            </a:r>
          </a:p>
          <a:p>
            <a:pPr>
              <a:buFontTx/>
              <a:buChar char="-"/>
            </a:pPr>
            <a:r>
              <a:rPr lang="en-US" dirty="0">
                <a:solidFill>
                  <a:srgbClr val="333333"/>
                </a:solidFill>
                <a:latin typeface="Helvetica Neue"/>
              </a:rPr>
              <a:t>Misdiagnosis occurs when a patient with one illness or disease is told they have a different illness or disease.  According to a 2014 study, roughly 12,000,000 Americans are misdiagnosed at outpatient facilities every year. </a:t>
            </a:r>
          </a:p>
          <a:p>
            <a:pPr>
              <a:buFontTx/>
              <a:buChar char="-"/>
            </a:pPr>
            <a:r>
              <a:rPr lang="en-US" dirty="0">
                <a:solidFill>
                  <a:srgbClr val="333333"/>
                </a:solidFill>
                <a:latin typeface="Helvetica Neue"/>
              </a:rPr>
              <a:t>Of the 12,000,000 total Americans receiving a misdiagnosis, roughly 50 percent could be seriously harmed by getting the wrong diagnosis, as shown in the chart below.</a:t>
            </a:r>
          </a:p>
          <a:p>
            <a:pPr>
              <a:buFontTx/>
              <a:buChar char="-"/>
            </a:pPr>
            <a:endParaRPr lang="en-US" dirty="0">
              <a:solidFill>
                <a:srgbClr val="333333"/>
              </a:solidFill>
              <a:latin typeface="Helvetica Neue"/>
            </a:endParaRPr>
          </a:p>
          <a:p>
            <a:pPr>
              <a:buFontTx/>
              <a:buChar char="-"/>
            </a:pPr>
            <a:endParaRPr lang="en-US" dirty="0">
              <a:solidFill>
                <a:srgbClr val="444444"/>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741267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phone&#10;&#10;AI-generated content may be incorrect.">
            <a:extLst>
              <a:ext uri="{FF2B5EF4-FFF2-40B4-BE49-F238E27FC236}">
                <a16:creationId xmlns:a16="http://schemas.microsoft.com/office/drawing/2014/main" id="{37C9626E-09F6-B991-215B-B372F072F97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8119" b="28331"/>
          <a:stretch/>
        </p:blipFill>
        <p:spPr>
          <a:xfrm>
            <a:off x="2965269" y="-230953"/>
            <a:ext cx="6244045" cy="5944788"/>
          </a:xfrm>
          <a:noFill/>
        </p:spPr>
      </p:pic>
    </p:spTree>
    <p:extLst>
      <p:ext uri="{BB962C8B-B14F-4D97-AF65-F5344CB8AC3E}">
        <p14:creationId xmlns:p14="http://schemas.microsoft.com/office/powerpoint/2010/main" val="2411043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52665-57C4-0647-2DCB-194CB2FDAA87}"/>
              </a:ext>
            </a:extLst>
          </p:cNvPr>
          <p:cNvSpPr>
            <a:spLocks noGrp="1"/>
          </p:cNvSpPr>
          <p:nvPr>
            <p:ph type="title"/>
          </p:nvPr>
        </p:nvSpPr>
        <p:spPr/>
        <p:txBody>
          <a:bodyPr>
            <a:normAutofit/>
          </a:bodyPr>
          <a:lstStyle/>
          <a:p>
            <a:r>
              <a:rPr lang="en-GB" dirty="0"/>
              <a:t>Top Misdiagnosed Conditions in the U.S. (Ranked with Figures)</a:t>
            </a:r>
          </a:p>
        </p:txBody>
      </p:sp>
      <p:graphicFrame>
        <p:nvGraphicFramePr>
          <p:cNvPr id="4" name="Content Placeholder 3">
            <a:extLst>
              <a:ext uri="{FF2B5EF4-FFF2-40B4-BE49-F238E27FC236}">
                <a16:creationId xmlns:a16="http://schemas.microsoft.com/office/drawing/2014/main" id="{C91B1A51-8512-FE01-B707-17AC918CE914}"/>
              </a:ext>
            </a:extLst>
          </p:cNvPr>
          <p:cNvGraphicFramePr>
            <a:graphicFrameLocks noGrp="1"/>
          </p:cNvGraphicFramePr>
          <p:nvPr>
            <p:ph idx="1"/>
            <p:extLst>
              <p:ext uri="{D42A27DB-BD31-4B8C-83A1-F6EECF244321}">
                <p14:modId xmlns:p14="http://schemas.microsoft.com/office/powerpoint/2010/main" val="593112568"/>
              </p:ext>
            </p:extLst>
          </p:nvPr>
        </p:nvGraphicFramePr>
        <p:xfrm>
          <a:off x="5049392" y="0"/>
          <a:ext cx="6815136" cy="6610289"/>
        </p:xfrm>
        <a:graphic>
          <a:graphicData uri="http://schemas.openxmlformats.org/drawingml/2006/table">
            <a:tbl>
              <a:tblPr firstRow="1" firstCol="1" bandRow="1">
                <a:tableStyleId>{3C2FFA5D-87B4-456A-9821-1D502468CF0F}</a:tableStyleId>
              </a:tblPr>
              <a:tblGrid>
                <a:gridCol w="1703784">
                  <a:extLst>
                    <a:ext uri="{9D8B030D-6E8A-4147-A177-3AD203B41FA5}">
                      <a16:colId xmlns:a16="http://schemas.microsoft.com/office/drawing/2014/main" val="948002321"/>
                    </a:ext>
                  </a:extLst>
                </a:gridCol>
                <a:gridCol w="1703784">
                  <a:extLst>
                    <a:ext uri="{9D8B030D-6E8A-4147-A177-3AD203B41FA5}">
                      <a16:colId xmlns:a16="http://schemas.microsoft.com/office/drawing/2014/main" val="2872763540"/>
                    </a:ext>
                  </a:extLst>
                </a:gridCol>
                <a:gridCol w="1703784">
                  <a:extLst>
                    <a:ext uri="{9D8B030D-6E8A-4147-A177-3AD203B41FA5}">
                      <a16:colId xmlns:a16="http://schemas.microsoft.com/office/drawing/2014/main" val="3029536463"/>
                    </a:ext>
                  </a:extLst>
                </a:gridCol>
                <a:gridCol w="1703784">
                  <a:extLst>
                    <a:ext uri="{9D8B030D-6E8A-4147-A177-3AD203B41FA5}">
                      <a16:colId xmlns:a16="http://schemas.microsoft.com/office/drawing/2014/main" val="1530021524"/>
                    </a:ext>
                  </a:extLst>
                </a:gridCol>
              </a:tblGrid>
              <a:tr h="749197">
                <a:tc>
                  <a:txBody>
                    <a:bodyPr/>
                    <a:lstStyle/>
                    <a:p>
                      <a:pPr>
                        <a:lnSpc>
                          <a:spcPct val="115000"/>
                        </a:lnSpc>
                        <a:spcAft>
                          <a:spcPts val="1000"/>
                        </a:spcAft>
                      </a:pPr>
                      <a:r>
                        <a:rPr lang="en-US" sz="1600" dirty="0">
                          <a:effectLst/>
                        </a:rPr>
                        <a:t>Rank</a:t>
                      </a:r>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Condition</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Estimated Annual Misdiagnoses or Harm (USA)</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Description</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extLst>
                  <a:ext uri="{0D108BD9-81ED-4DB2-BD59-A6C34878D82A}">
                    <a16:rowId xmlns:a16="http://schemas.microsoft.com/office/drawing/2014/main" val="3704644847"/>
                  </a:ext>
                </a:extLst>
              </a:tr>
              <a:tr h="755937">
                <a:tc>
                  <a:txBody>
                    <a:bodyPr/>
                    <a:lstStyle/>
                    <a:p>
                      <a:pPr>
                        <a:lnSpc>
                          <a:spcPct val="115000"/>
                        </a:lnSpc>
                        <a:spcAft>
                          <a:spcPts val="1000"/>
                        </a:spcAft>
                      </a:pPr>
                      <a:r>
                        <a:rPr lang="en-US" sz="1600">
                          <a:effectLst/>
                        </a:rPr>
                        <a:t>1</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Stroke</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100,000+</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Often misdiagnosed due to atypical presentations like dizziness or confusion.</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extLst>
                  <a:ext uri="{0D108BD9-81ED-4DB2-BD59-A6C34878D82A}">
                    <a16:rowId xmlns:a16="http://schemas.microsoft.com/office/drawing/2014/main" val="3995264353"/>
                  </a:ext>
                </a:extLst>
              </a:tr>
              <a:tr h="755937">
                <a:tc>
                  <a:txBody>
                    <a:bodyPr/>
                    <a:lstStyle/>
                    <a:p>
                      <a:pPr>
                        <a:lnSpc>
                          <a:spcPct val="115000"/>
                        </a:lnSpc>
                        <a:spcAft>
                          <a:spcPts val="1000"/>
                        </a:spcAft>
                      </a:pPr>
                      <a:r>
                        <a:rPr lang="en-US" sz="1600">
                          <a:effectLst/>
                        </a:rPr>
                        <a:t>2</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Sepsis</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dirty="0">
                          <a:effectLst/>
                        </a:rPr>
                        <a:t>80,000+</a:t>
                      </a:r>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Early symptoms mimic less severe infections, leading to delayed treatment.</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extLst>
                  <a:ext uri="{0D108BD9-81ED-4DB2-BD59-A6C34878D82A}">
                    <a16:rowId xmlns:a16="http://schemas.microsoft.com/office/drawing/2014/main" val="3786132074"/>
                  </a:ext>
                </a:extLst>
              </a:tr>
              <a:tr h="749197">
                <a:tc>
                  <a:txBody>
                    <a:bodyPr/>
                    <a:lstStyle/>
                    <a:p>
                      <a:pPr>
                        <a:lnSpc>
                          <a:spcPct val="115000"/>
                        </a:lnSpc>
                        <a:spcAft>
                          <a:spcPts val="1000"/>
                        </a:spcAft>
                      </a:pPr>
                      <a:r>
                        <a:rPr lang="en-US" sz="1600">
                          <a:effectLst/>
                        </a:rPr>
                        <a:t>3</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Pneumonia</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70,000+</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Symptoms overlap with other respiratory conditions.</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extLst>
                  <a:ext uri="{0D108BD9-81ED-4DB2-BD59-A6C34878D82A}">
                    <a16:rowId xmlns:a16="http://schemas.microsoft.com/office/drawing/2014/main" val="1239703271"/>
                  </a:ext>
                </a:extLst>
              </a:tr>
              <a:tr h="1006244">
                <a:tc>
                  <a:txBody>
                    <a:bodyPr/>
                    <a:lstStyle/>
                    <a:p>
                      <a:pPr>
                        <a:lnSpc>
                          <a:spcPct val="115000"/>
                        </a:lnSpc>
                        <a:spcAft>
                          <a:spcPts val="1000"/>
                        </a:spcAft>
                      </a:pPr>
                      <a:r>
                        <a:rPr lang="en-US" sz="1600">
                          <a:effectLst/>
                        </a:rPr>
                        <a:t>4</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Venous Thromboembolism</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a:effectLst/>
                        </a:rPr>
                        <a:t>60,000+</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tc>
                  <a:txBody>
                    <a:bodyPr/>
                    <a:lstStyle/>
                    <a:p>
                      <a:pPr>
                        <a:lnSpc>
                          <a:spcPct val="115000"/>
                        </a:lnSpc>
                        <a:spcAft>
                          <a:spcPts val="1000"/>
                        </a:spcAft>
                      </a:pPr>
                      <a:r>
                        <a:rPr lang="en-US" sz="1600" dirty="0">
                          <a:effectLst/>
                        </a:rPr>
                        <a:t>Includes DVT and pulmonary embolism; symptoms often nonspecific.</a:t>
                      </a:r>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31616" marR="31616" marT="0" marB="0"/>
                </a:tc>
                <a:extLst>
                  <a:ext uri="{0D108BD9-81ED-4DB2-BD59-A6C34878D82A}">
                    <a16:rowId xmlns:a16="http://schemas.microsoft.com/office/drawing/2014/main" val="1102589480"/>
                  </a:ext>
                </a:extLst>
              </a:tr>
            </a:tbl>
          </a:graphicData>
        </a:graphic>
      </p:graphicFrame>
      <p:sp>
        <p:nvSpPr>
          <p:cNvPr id="7" name="Text Placeholder 6">
            <a:extLst>
              <a:ext uri="{FF2B5EF4-FFF2-40B4-BE49-F238E27FC236}">
                <a16:creationId xmlns:a16="http://schemas.microsoft.com/office/drawing/2014/main" id="{10AD52B5-EB67-E05D-B64A-0105F6777BCC}"/>
              </a:ext>
            </a:extLst>
          </p:cNvPr>
          <p:cNvSpPr>
            <a:spLocks noGrp="1"/>
          </p:cNvSpPr>
          <p:nvPr>
            <p:ph type="body" sz="half" idx="2"/>
          </p:nvPr>
        </p:nvSpPr>
        <p:spPr/>
        <p:txBody>
          <a:bodyPr/>
          <a:lstStyle/>
          <a:p>
            <a:endParaRPr lang="en-GB" dirty="0"/>
          </a:p>
        </p:txBody>
      </p:sp>
      <p:sp>
        <p:nvSpPr>
          <p:cNvPr id="6" name="TextBox 5">
            <a:extLst>
              <a:ext uri="{FF2B5EF4-FFF2-40B4-BE49-F238E27FC236}">
                <a16:creationId xmlns:a16="http://schemas.microsoft.com/office/drawing/2014/main" id="{E206E9FA-A08F-F42F-66D3-9970C250545F}"/>
              </a:ext>
            </a:extLst>
          </p:cNvPr>
          <p:cNvSpPr txBox="1"/>
          <p:nvPr/>
        </p:nvSpPr>
        <p:spPr>
          <a:xfrm>
            <a:off x="180893" y="3227040"/>
            <a:ext cx="4868499" cy="702308"/>
          </a:xfrm>
          <a:prstGeom prst="rect">
            <a:avLst/>
          </a:prstGeom>
          <a:noFill/>
        </p:spPr>
        <p:txBody>
          <a:bodyPr wrap="square">
            <a:spAutoFit/>
          </a:bodyPr>
          <a:lstStyle/>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Source: Newman-Toker et al., 2023; Joseph, 2023.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4130305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B69B-DEA1-7317-6499-2BB32AC8A2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3B5925-0964-A416-AAC6-D521D8A595DC}"/>
              </a:ext>
            </a:extLst>
          </p:cNvPr>
          <p:cNvSpPr>
            <a:spLocks noGrp="1"/>
          </p:cNvSpPr>
          <p:nvPr>
            <p:ph idx="1"/>
          </p:nvPr>
        </p:nvSpPr>
        <p:spPr/>
        <p:txBody>
          <a:bodyPr/>
          <a:lstStyle/>
          <a:p>
            <a:r>
              <a:rPr lang="en-US" b="0" i="0" dirty="0">
                <a:solidFill>
                  <a:srgbClr val="444444"/>
                </a:solidFill>
                <a:effectLst/>
                <a:latin typeface="Arial" panose="020B0604020202020204" pitchFamily="34" charset="0"/>
              </a:rPr>
              <a:t>Daniel Kahneman is an Israeli-American psychologist and economist notable for his work on the psychology of judgment and decision-making, as well as behavioral economics, He mentioned in his book “thinking fast and slow” that how the people think during diagnosis of a disease.</a:t>
            </a:r>
            <a:endParaRPr lang="en-US" b="0" i="0" dirty="0">
              <a:solidFill>
                <a:srgbClr val="333333"/>
              </a:solidFill>
              <a:effectLst/>
              <a:latin typeface="Helvetica Neue"/>
            </a:endParaRPr>
          </a:p>
          <a:p>
            <a:pPr marL="0" indent="0">
              <a:buNone/>
            </a:pPr>
            <a:endParaRPr lang="en-GB" dirty="0"/>
          </a:p>
        </p:txBody>
      </p:sp>
    </p:spTree>
    <p:extLst>
      <p:ext uri="{BB962C8B-B14F-4D97-AF65-F5344CB8AC3E}">
        <p14:creationId xmlns:p14="http://schemas.microsoft.com/office/powerpoint/2010/main" val="1400882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58C89F-1418-FD4C-A30D-C8E1D73CE349}"/>
              </a:ext>
            </a:extLst>
          </p:cNvPr>
          <p:cNvSpPr>
            <a:spLocks noGrp="1"/>
          </p:cNvSpPr>
          <p:nvPr>
            <p:ph idx="1"/>
          </p:nvPr>
        </p:nvSpPr>
        <p:spPr>
          <a:xfrm>
            <a:off x="365760" y="222069"/>
            <a:ext cx="11216640" cy="5295164"/>
          </a:xfrm>
        </p:spPr>
        <p:txBody>
          <a:bodyPr>
            <a:normAutofit fontScale="85000" lnSpcReduction="10000"/>
          </a:bodyPr>
          <a:lstStyle/>
          <a:p>
            <a:pPr marL="0" indent="0">
              <a:lnSpc>
                <a:spcPct val="115000"/>
              </a:lnSpc>
              <a:spcBef>
                <a:spcPts val="1000"/>
              </a:spcBef>
              <a:buNone/>
            </a:pPr>
            <a:r>
              <a:rPr lang="en-US" sz="4000" b="1" dirty="0">
                <a:effectLst/>
                <a:latin typeface="Calibri" panose="020F0502020204030204" pitchFamily="34" charset="0"/>
                <a:ea typeface="MS Gothic" panose="020B0609070205080204" pitchFamily="49" charset="-128"/>
                <a:cs typeface="Times New Roman" panose="02020603050405020304" pitchFamily="18" charset="0"/>
              </a:rPr>
              <a:t>Two Types of Thinking (According to Kahneman)</a:t>
            </a:r>
            <a:endParaRPr lang="en-GB" sz="4000" b="1" dirty="0">
              <a:effectLst/>
              <a:latin typeface="Calibri" panose="020F0502020204030204" pitchFamily="34" charset="0"/>
              <a:ea typeface="MS Gothic" panose="020B0609070205080204" pitchFamily="49" charset="-128"/>
              <a:cs typeface="Times New Roman" panose="02020603050405020304" pitchFamily="18" charset="0"/>
            </a:endParaRPr>
          </a:p>
          <a:p>
            <a:pPr marL="0" indent="0">
              <a:lnSpc>
                <a:spcPct val="115000"/>
              </a:lnSpc>
              <a:spcAft>
                <a:spcPts val="1000"/>
              </a:spcAft>
              <a:buNone/>
            </a:pPr>
            <a:r>
              <a:rPr lang="en-US" sz="3200" dirty="0">
                <a:effectLst/>
                <a:latin typeface="Cambria" panose="02040503050406030204" pitchFamily="18" charset="0"/>
                <a:ea typeface="MS Mincho" panose="02020609040205080304" pitchFamily="49" charset="-128"/>
                <a:cs typeface="Times New Roman" panose="02020603050405020304" pitchFamily="18" charset="0"/>
              </a:rPr>
              <a:t>In his book Thinking, Fast and Slow, Daniel Kahneman explains that people use two different ways of thinking—one that is fast and automatic, and another that is slow and deliberate. These two systems help explain how doctors make decisions when diagnosing patients.</a:t>
            </a:r>
            <a:endParaRPr lang="en-GB" sz="32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Bef>
                <a:spcPts val="1000"/>
              </a:spcBef>
            </a:pPr>
            <a:r>
              <a:rPr lang="en-US" sz="4000" b="1" dirty="0">
                <a:effectLst/>
                <a:latin typeface="Calibri" panose="020F0502020204030204" pitchFamily="34" charset="0"/>
                <a:ea typeface="MS Gothic" panose="020B0609070205080204" pitchFamily="49" charset="-128"/>
                <a:cs typeface="Times New Roman" panose="02020603050405020304" pitchFamily="18" charset="0"/>
              </a:rPr>
              <a:t>System 1 – Fast Thinking</a:t>
            </a:r>
            <a:endParaRPr lang="en-GB" sz="4000" b="1" dirty="0">
              <a:effectLst/>
              <a:latin typeface="Calibri" panose="020F0502020204030204" pitchFamily="34" charset="0"/>
              <a:ea typeface="MS Gothic" panose="020B0609070205080204" pitchFamily="49" charset="-128"/>
              <a:cs typeface="Times New Roman" panose="02020603050405020304" pitchFamily="18" charset="0"/>
            </a:endParaRPr>
          </a:p>
          <a:p>
            <a:pPr marL="0" indent="0">
              <a:lnSpc>
                <a:spcPct val="115000"/>
              </a:lnSpc>
              <a:spcAft>
                <a:spcPts val="1000"/>
              </a:spcAft>
              <a:buNone/>
            </a:pPr>
            <a:r>
              <a:rPr lang="en-US" sz="3200" dirty="0">
                <a:effectLst/>
                <a:latin typeface="Cambria" panose="02040503050406030204" pitchFamily="18" charset="0"/>
                <a:ea typeface="MS Mincho" panose="02020609040205080304" pitchFamily="49" charset="-128"/>
                <a:cs typeface="Times New Roman" panose="02020603050405020304" pitchFamily="18" charset="0"/>
              </a:rPr>
              <a:t>System 1 is the kind of thinking that happens quickly and without much effort. It relies on instincts, past experiences, and mental shortcuts. In diagnosis, this might be when a doctor immediately recognizes symptoms that seem familiar and makes a quick judgment about what the illness is.</a:t>
            </a:r>
            <a:endParaRPr lang="en-GB" sz="32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70216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BAA57-DF0D-C58A-37D9-BB37B9D6F9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BE4B27-3A07-2C35-FD1C-D63F14B51B26}"/>
              </a:ext>
            </a:extLst>
          </p:cNvPr>
          <p:cNvSpPr>
            <a:spLocks noGrp="1"/>
          </p:cNvSpPr>
          <p:nvPr>
            <p:ph idx="1"/>
          </p:nvPr>
        </p:nvSpPr>
        <p:spPr/>
        <p:txBody>
          <a:bodyPr/>
          <a:lstStyle/>
          <a:p>
            <a:pPr marL="0" indent="0">
              <a:lnSpc>
                <a:spcPct val="115000"/>
              </a:lnSpc>
              <a:spcBef>
                <a:spcPts val="1000"/>
              </a:spcBef>
              <a:buNone/>
            </a:pPr>
            <a:r>
              <a:rPr lang="en-US" sz="2800" b="1" dirty="0">
                <a:effectLst/>
                <a:ea typeface="MS Gothic" panose="020B0609070205080204" pitchFamily="49" charset="-128"/>
                <a:cs typeface="Times New Roman" panose="02020603050405020304" pitchFamily="18" charset="0"/>
              </a:rPr>
              <a:t>System 2 – Slow Thinking</a:t>
            </a:r>
            <a:endParaRPr lang="en-GB" sz="2800" b="1" dirty="0">
              <a:effectLst/>
              <a:ea typeface="MS Gothic" panose="020B0609070205080204" pitchFamily="49" charset="-128"/>
              <a:cs typeface="Times New Roman" panose="02020603050405020304" pitchFamily="18" charset="0"/>
            </a:endParaRPr>
          </a:p>
          <a:p>
            <a:pPr>
              <a:lnSpc>
                <a:spcPct val="115000"/>
              </a:lnSpc>
              <a:spcAft>
                <a:spcPts val="1000"/>
              </a:spcAft>
            </a:pPr>
            <a:r>
              <a:rPr lang="en-US" sz="2800" dirty="0">
                <a:effectLst/>
                <a:ea typeface="MS Mincho" panose="02020609040205080304" pitchFamily="49" charset="-128"/>
                <a:cs typeface="Times New Roman" panose="02020603050405020304" pitchFamily="18" charset="0"/>
              </a:rPr>
              <a:t>System 2 is slower, more careful, and involves logical thinking. It is used when the situation is new, complex, or uncertain. A doctor using System 2 will take more time to analyze symptoms, consider different possibilities, and maybe run tests to reach a more accurate diagnosis.</a:t>
            </a:r>
            <a:endParaRPr lang="en-GB" sz="2800"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975617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C044EC-52F3-2B15-0F5A-AB4B3FB022AE}"/>
              </a:ext>
            </a:extLst>
          </p:cNvPr>
          <p:cNvSpPr>
            <a:spLocks noGrp="1"/>
          </p:cNvSpPr>
          <p:nvPr>
            <p:ph idx="1"/>
          </p:nvPr>
        </p:nvSpPr>
        <p:spPr>
          <a:xfrm>
            <a:off x="248194" y="169817"/>
            <a:ext cx="11665132" cy="5643154"/>
          </a:xfrm>
        </p:spPr>
        <p:txBody>
          <a:bodyPr>
            <a:normAutofit fontScale="77500" lnSpcReduction="20000"/>
          </a:bodyPr>
          <a:lstStyle/>
          <a:p>
            <a:pPr marL="0" indent="0">
              <a:lnSpc>
                <a:spcPct val="115000"/>
              </a:lnSpc>
              <a:spcBef>
                <a:spcPts val="1000"/>
              </a:spcBef>
              <a:buNone/>
            </a:pPr>
            <a:r>
              <a:rPr lang="en-US" sz="1800" b="1" dirty="0">
                <a:effectLst/>
                <a:latin typeface="Calibri" panose="020F0502020204030204" pitchFamily="34" charset="0"/>
                <a:ea typeface="MS Gothic" panose="020B0609070205080204" pitchFamily="49" charset="-128"/>
                <a:cs typeface="Times New Roman" panose="02020603050405020304" pitchFamily="18" charset="0"/>
              </a:rPr>
              <a:t>Scenario Discussion (10 minutes):</a:t>
            </a:r>
            <a:endParaRPr lang="en-GB" sz="18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Read the two patient scenarios below. After each one, discuss or write down:</a:t>
            </a:r>
            <a:br>
              <a:rPr lang="en-US" sz="1800" dirty="0">
                <a:effectLst/>
                <a:latin typeface="Cambria" panose="02040503050406030204" pitchFamily="18" charset="0"/>
                <a:ea typeface="MS Mincho" panose="02020609040205080304" pitchFamily="49" charset="-128"/>
                <a:cs typeface="Times New Roman" panose="02020603050405020304" pitchFamily="18" charset="0"/>
              </a:rPr>
            </a:br>
            <a:r>
              <a:rPr lang="en-US" sz="1800" dirty="0">
                <a:effectLst/>
                <a:latin typeface="Cambria" panose="02040503050406030204" pitchFamily="18" charset="0"/>
                <a:ea typeface="MS Mincho" panose="02020609040205080304" pitchFamily="49" charset="-128"/>
                <a:cs typeface="Times New Roman" panose="02020603050405020304" pitchFamily="18" charset="0"/>
              </a:rPr>
              <a:t>1. Which system of thinking is likely being used—System 1 or System 2?</a:t>
            </a:r>
            <a:br>
              <a:rPr lang="en-US" sz="1800" dirty="0">
                <a:effectLst/>
                <a:latin typeface="Cambria" panose="02040503050406030204" pitchFamily="18" charset="0"/>
                <a:ea typeface="MS Mincho" panose="02020609040205080304" pitchFamily="49" charset="-128"/>
                <a:cs typeface="Times New Roman" panose="02020603050405020304" pitchFamily="18" charset="0"/>
              </a:rPr>
            </a:br>
            <a:r>
              <a:rPr lang="en-US" sz="1800" dirty="0">
                <a:effectLst/>
                <a:latin typeface="Cambria" panose="02040503050406030204" pitchFamily="18" charset="0"/>
                <a:ea typeface="MS Mincho" panose="02020609040205080304" pitchFamily="49" charset="-128"/>
                <a:cs typeface="Times New Roman" panose="02020603050405020304" pitchFamily="18" charset="0"/>
              </a:rPr>
              <a:t>2. What are the risks of using that system in the scenario?</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1800" b="1" dirty="0">
                <a:effectLst/>
                <a:latin typeface="Calibri" panose="020F0502020204030204" pitchFamily="34" charset="0"/>
                <a:ea typeface="MS Gothic" panose="020B0609070205080204" pitchFamily="49" charset="-128"/>
                <a:cs typeface="Times New Roman" panose="02020603050405020304" pitchFamily="18" charset="0"/>
              </a:rPr>
              <a:t> Scenario 1:</a:t>
            </a:r>
            <a:endParaRPr lang="en-GB" sz="18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A 40-year-old man arrives at the clinic with chest pain. The doctor, seeing no history of heart disease and noting the patient is anxious, quickly diagnoses it as acid reflux.</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Q1: Which system is being used here?</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Q2: What could go wrong?</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1800" b="1" dirty="0">
                <a:effectLst/>
                <a:latin typeface="Calibri" panose="020F0502020204030204" pitchFamily="34" charset="0"/>
                <a:ea typeface="MS Gothic" panose="020B0609070205080204" pitchFamily="49" charset="-128"/>
                <a:cs typeface="Times New Roman" panose="02020603050405020304" pitchFamily="18" charset="0"/>
              </a:rPr>
              <a:t> Scenario 2:</a:t>
            </a:r>
            <a:endParaRPr lang="en-GB" sz="18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An elderly woman presents with fatigue, confusion, and mild fever. The doctor pauses, considers several possibilities including sepsis, and orders blood work and imaging before making a decision.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Q1: Which system is being used here?</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Q2: Why might this approach be safer?</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1800" b="1" dirty="0">
                <a:effectLst/>
                <a:latin typeface="Calibri" panose="020F0502020204030204" pitchFamily="34" charset="0"/>
                <a:ea typeface="MS Gothic" panose="020B0609070205080204" pitchFamily="49" charset="-128"/>
                <a:cs typeface="Times New Roman" panose="02020603050405020304" pitchFamily="18" charset="0"/>
              </a:rPr>
              <a:t>Group Reflection (5 minutes):</a:t>
            </a:r>
            <a:endParaRPr lang="en-GB" sz="18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When is it appropriate to use System 1 in diagnosis?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r>
              <a:rPr lang="en-US" sz="1800" dirty="0">
                <a:effectLst/>
                <a:latin typeface="Cambria" panose="02040503050406030204" pitchFamily="18" charset="0"/>
                <a:ea typeface="MS Mincho" panose="02020609040205080304" pitchFamily="49" charset="-128"/>
                <a:cs typeface="Times New Roman" panose="02020603050405020304" pitchFamily="18" charset="0"/>
              </a:rPr>
              <a:t>How can a clinician train themselves to switch to System 2 when needed?</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3924356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A738B-0741-14F5-C4D7-AD54E64293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2650CC-D44B-B5C5-645F-DD628F32A0FF}"/>
              </a:ext>
            </a:extLst>
          </p:cNvPr>
          <p:cNvSpPr>
            <a:spLocks noGrp="1"/>
          </p:cNvSpPr>
          <p:nvPr>
            <p:ph idx="1"/>
          </p:nvPr>
        </p:nvSpPr>
        <p:spPr/>
        <p:txBody>
          <a:bodyPr>
            <a:normAutofit lnSpcReduction="10000"/>
          </a:bodyPr>
          <a:lstStyle/>
          <a:p>
            <a:r>
              <a:rPr lang="en-GB" b="1" dirty="0"/>
              <a:t>Treatment Error</a:t>
            </a:r>
          </a:p>
          <a:p>
            <a:pPr>
              <a:buFontTx/>
              <a:buChar char="-"/>
            </a:pPr>
            <a:r>
              <a:rPr lang="en-US" b="0" i="0" dirty="0">
                <a:solidFill>
                  <a:srgbClr val="444444"/>
                </a:solidFill>
                <a:effectLst/>
                <a:latin typeface="Arial" panose="020B0604020202020204" pitchFamily="34" charset="0"/>
              </a:rPr>
              <a:t>Treatment errors are any Patient Safety Incidents (PSI) where there has been an error in the process of prescribing, preparing, dispensing, and administering, monitoring or providing advice on medicines. </a:t>
            </a:r>
          </a:p>
          <a:p>
            <a:pPr>
              <a:buFontTx/>
              <a:buChar char="-"/>
            </a:pPr>
            <a:r>
              <a:rPr lang="en-US" b="0" i="0" dirty="0">
                <a:solidFill>
                  <a:srgbClr val="444444"/>
                </a:solidFill>
                <a:effectLst/>
                <a:latin typeface="Arial" panose="020B0604020202020204" pitchFamily="34" charset="0"/>
              </a:rPr>
              <a:t>Treatment errors can occur at many steps in patient care, from ordering the medication to the time when the patient is administered the drug.</a:t>
            </a:r>
            <a:endParaRPr lang="en-GB" dirty="0"/>
          </a:p>
        </p:txBody>
      </p:sp>
    </p:spTree>
    <p:extLst>
      <p:ext uri="{BB962C8B-B14F-4D97-AF65-F5344CB8AC3E}">
        <p14:creationId xmlns:p14="http://schemas.microsoft.com/office/powerpoint/2010/main" val="355446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88369-76A3-29DC-9380-185C55C7E8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0EFEA6-03C1-31C4-9619-60DBC07CA78E}"/>
              </a:ext>
            </a:extLst>
          </p:cNvPr>
          <p:cNvSpPr>
            <a:spLocks noGrp="1"/>
          </p:cNvSpPr>
          <p:nvPr>
            <p:ph idx="1"/>
          </p:nvPr>
        </p:nvSpPr>
        <p:spPr/>
        <p:txBody>
          <a:bodyPr/>
          <a:lstStyle/>
          <a:p>
            <a:r>
              <a:rPr lang="en-GB" dirty="0"/>
              <a:t>Please click the link below </a:t>
            </a:r>
          </a:p>
          <a:p>
            <a:pPr marL="0" indent="0">
              <a:buNone/>
            </a:pPr>
            <a:r>
              <a:rPr lang="en-GB" dirty="0">
                <a:hlinkClick r:id="rId2"/>
              </a:rPr>
              <a:t>https://www.youtube.com/watch?v=l4bQ8oANuwc</a:t>
            </a:r>
            <a:endParaRPr lang="en-GB" dirty="0"/>
          </a:p>
          <a:p>
            <a:r>
              <a:rPr lang="en-GB" b="1" i="0" dirty="0">
                <a:solidFill>
                  <a:srgbClr val="555555"/>
                </a:solidFill>
                <a:effectLst/>
                <a:latin typeface="Open Sans" panose="020B0606030504020204" pitchFamily="34" charset="0"/>
              </a:rPr>
              <a:t>Divide into groups  </a:t>
            </a:r>
          </a:p>
          <a:p>
            <a:r>
              <a:rPr lang="en-GB" altLang="en-US" i="1" dirty="0"/>
              <a:t>In the next 10 minutes enlist …. As a member of quality team instead of the point/s mentioned in the video what others things you will consider.. In order to avoid future occurrence of medical errors. </a:t>
            </a:r>
            <a:endParaRPr lang="en-GB" dirty="0"/>
          </a:p>
        </p:txBody>
      </p:sp>
    </p:spTree>
    <p:extLst>
      <p:ext uri="{BB962C8B-B14F-4D97-AF65-F5344CB8AC3E}">
        <p14:creationId xmlns:p14="http://schemas.microsoft.com/office/powerpoint/2010/main" val="952691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9EB5A-FD2F-48AC-BB7C-920B56DFA36B}"/>
              </a:ext>
            </a:extLst>
          </p:cNvPr>
          <p:cNvSpPr>
            <a:spLocks noGrp="1"/>
          </p:cNvSpPr>
          <p:nvPr>
            <p:ph type="title"/>
          </p:nvPr>
        </p:nvSpPr>
        <p:spPr/>
        <p:txBody>
          <a:bodyPr/>
          <a:lstStyle/>
          <a:p>
            <a:r>
              <a:rPr lang="en-GB" b="0" i="0" dirty="0">
                <a:solidFill>
                  <a:srgbClr val="1F1F1F"/>
                </a:solidFill>
                <a:effectLst/>
                <a:latin typeface="Source Sans Pro" panose="020B0503030403020204" pitchFamily="34" charset="0"/>
              </a:rPr>
              <a:t>Systems Reengineering</a:t>
            </a:r>
            <a:r>
              <a:rPr lang="en-GB" dirty="0"/>
              <a:t> </a:t>
            </a:r>
          </a:p>
        </p:txBody>
      </p:sp>
      <p:sp>
        <p:nvSpPr>
          <p:cNvPr id="3" name="Content Placeholder 2">
            <a:extLst>
              <a:ext uri="{FF2B5EF4-FFF2-40B4-BE49-F238E27FC236}">
                <a16:creationId xmlns:a16="http://schemas.microsoft.com/office/drawing/2014/main" id="{FF1FC01C-C39C-E46D-A6D4-8B7FF636A3CA}"/>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Systems engineering or reengineering refers to the process of analyzing, designing and managing complex systems with the goals of optimizing efficiency, reliability and productivity.</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811460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1B96-3825-4905-D58D-32C4D3D512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7E58C0-54E4-3878-7DAE-144F2A9596D9}"/>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Systems engineering begins with creating a deep understanding of how errors and harm emerge from within a system.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search for information needs to focus on all systems and subsystems that feed into a particular problem.</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753454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E4D5-678D-6095-5ED4-9078F0362276}"/>
              </a:ext>
            </a:extLst>
          </p:cNvPr>
          <p:cNvSpPr>
            <a:spLocks noGrp="1"/>
          </p:cNvSpPr>
          <p:nvPr>
            <p:ph type="title"/>
          </p:nvPr>
        </p:nvSpPr>
        <p:spPr/>
        <p:txBody>
          <a:bodyPr/>
          <a:lstStyle/>
          <a:p>
            <a:r>
              <a:rPr lang="en-GB" dirty="0"/>
              <a:t>Swiss Cheese Model</a:t>
            </a:r>
          </a:p>
        </p:txBody>
      </p:sp>
      <p:sp>
        <p:nvSpPr>
          <p:cNvPr id="3" name="Content Placeholder 2">
            <a:extLst>
              <a:ext uri="{FF2B5EF4-FFF2-40B4-BE49-F238E27FC236}">
                <a16:creationId xmlns:a16="http://schemas.microsoft.com/office/drawing/2014/main" id="{C8906637-DB6C-31DA-811E-14FF74D78BBE}"/>
              </a:ext>
            </a:extLst>
          </p:cNvPr>
          <p:cNvSpPr>
            <a:spLocks noGrp="1"/>
          </p:cNvSpPr>
          <p:nvPr>
            <p:ph idx="1"/>
          </p:nvPr>
        </p:nvSpPr>
        <p:spPr/>
        <p:txBody>
          <a:bodyPr>
            <a:normAutofit/>
          </a:bodyPr>
          <a:lstStyle/>
          <a:p>
            <a:pPr algn="l"/>
            <a:r>
              <a:rPr lang="en-US" b="0" i="0" dirty="0">
                <a:solidFill>
                  <a:srgbClr val="1F1F1F"/>
                </a:solidFill>
                <a:effectLst/>
                <a:latin typeface="Source Sans Pro" panose="020B0503030403020204" pitchFamily="34" charset="0"/>
              </a:rPr>
              <a:t>Model developed by James Reason is referred to the Swiss Cheese Model of Safety, because of how it illustrates that errors occur when a number of potential areas that can fail within a system align in a way that allows the failure through an entire process. Sort of like the holes in a block of Swiss cheese.</a:t>
            </a:r>
            <a:endParaRPr lang="en-US" b="0" i="0" dirty="0">
              <a:solidFill>
                <a:srgbClr val="333333"/>
              </a:solidFill>
              <a:effectLst/>
              <a:latin typeface="OpenSans"/>
            </a:endParaRPr>
          </a:p>
          <a:p>
            <a:pPr marL="0" indent="0">
              <a:buNone/>
            </a:pPr>
            <a:r>
              <a:rPr lang="en-GB" dirty="0"/>
              <a:t>Continue……..</a:t>
            </a:r>
          </a:p>
        </p:txBody>
      </p:sp>
    </p:spTree>
    <p:extLst>
      <p:ext uri="{BB962C8B-B14F-4D97-AF65-F5344CB8AC3E}">
        <p14:creationId xmlns:p14="http://schemas.microsoft.com/office/powerpoint/2010/main" val="2856558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036D5-C0EE-475F-8979-6A475354E7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69D856-D9A2-565C-B369-2F5C2573BF57}"/>
              </a:ext>
            </a:extLst>
          </p:cNvPr>
          <p:cNvSpPr>
            <a:spLocks noGrp="1"/>
          </p:cNvSpPr>
          <p:nvPr>
            <p:ph idx="1"/>
          </p:nvPr>
        </p:nvSpPr>
        <p:spPr/>
        <p:txBody>
          <a:bodyPr>
            <a:normAutofit fontScale="85000" lnSpcReduction="10000"/>
          </a:bodyPr>
          <a:lstStyle/>
          <a:p>
            <a:r>
              <a:rPr lang="en-US" dirty="0"/>
              <a:t>It likens human systems to multiple slices of Swiss cheese, which has randomly placed and sized holes in each slice, stacked side by side, in which the risk of a threat becoming a reality is mitigated by the differing layers and types of defenses which are "layered" behind each other. Therefore, in theory, lapses and weaknesses in one defense do not allow a risk to materialize (e.g. a hole in each slice in the stack aligning with holes in all other slices), since other defenses also exist (e.g. other slices of cheese), to prevent a single point of failure.</a:t>
            </a:r>
          </a:p>
          <a:p>
            <a:r>
              <a:rPr lang="en-US" b="0" i="0" dirty="0">
                <a:solidFill>
                  <a:srgbClr val="202122"/>
                </a:solidFill>
                <a:effectLst/>
                <a:latin typeface="Arial" panose="020B0604020202020204" pitchFamily="34" charset="0"/>
              </a:rPr>
              <a:t>The model includes Active and Passive failures. Continue….</a:t>
            </a:r>
            <a:endParaRPr lang="en-GB" dirty="0"/>
          </a:p>
        </p:txBody>
      </p:sp>
    </p:spTree>
    <p:extLst>
      <p:ext uri="{BB962C8B-B14F-4D97-AF65-F5344CB8AC3E}">
        <p14:creationId xmlns:p14="http://schemas.microsoft.com/office/powerpoint/2010/main" val="3677274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2779-B153-EE64-8AE8-A60F81D9F0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D7C42C-27D7-D857-5EBF-9586B67A4244}"/>
              </a:ext>
            </a:extLst>
          </p:cNvPr>
          <p:cNvSpPr>
            <a:spLocks noGrp="1"/>
          </p:cNvSpPr>
          <p:nvPr>
            <p:ph idx="1"/>
          </p:nvPr>
        </p:nvSpPr>
        <p:spPr/>
        <p:txBody>
          <a:bodyPr/>
          <a:lstStyle/>
          <a:p>
            <a:r>
              <a:rPr lang="en-US" dirty="0"/>
              <a:t>Active failures encompass the unsafe acts that can be directly linked to an accident, such as (in the case of aircraft accidents) a navigation error. </a:t>
            </a:r>
          </a:p>
          <a:p>
            <a:r>
              <a:rPr lang="en-US" dirty="0"/>
              <a:t>Latent failures include contributory factors that may lie dormant for days, weeks, or months until they contribute to the accident. Latent failures span the first three domains of failure in Reason's model.</a:t>
            </a:r>
            <a:endParaRPr lang="en-GB" dirty="0"/>
          </a:p>
        </p:txBody>
      </p:sp>
    </p:spTree>
    <p:extLst>
      <p:ext uri="{BB962C8B-B14F-4D97-AF65-F5344CB8AC3E}">
        <p14:creationId xmlns:p14="http://schemas.microsoft.com/office/powerpoint/2010/main" val="1045850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45F4-E228-83E4-19A3-F9F32EDC8562}"/>
              </a:ext>
            </a:extLst>
          </p:cNvPr>
          <p:cNvSpPr>
            <a:spLocks noGrp="1"/>
          </p:cNvSpPr>
          <p:nvPr>
            <p:ph type="title"/>
          </p:nvPr>
        </p:nvSpPr>
        <p:spPr/>
        <p:txBody>
          <a:bodyPr/>
          <a:lstStyle/>
          <a:p>
            <a:r>
              <a:rPr lang="en-GB" dirty="0"/>
              <a:t>Take an example of Covid-19 </a:t>
            </a:r>
          </a:p>
        </p:txBody>
      </p:sp>
      <p:pic>
        <p:nvPicPr>
          <p:cNvPr id="5" name="Content Placeholder 4" descr="Text, letter">
            <a:extLst>
              <a:ext uri="{FF2B5EF4-FFF2-40B4-BE49-F238E27FC236}">
                <a16:creationId xmlns:a16="http://schemas.microsoft.com/office/drawing/2014/main" id="{E21B1A02-AF3A-1836-08C5-98CB6E89F7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33284" y="1600200"/>
            <a:ext cx="6525432" cy="3916363"/>
          </a:xfrm>
        </p:spPr>
      </p:pic>
    </p:spTree>
    <p:extLst>
      <p:ext uri="{BB962C8B-B14F-4D97-AF65-F5344CB8AC3E}">
        <p14:creationId xmlns:p14="http://schemas.microsoft.com/office/powerpoint/2010/main" val="724048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B9FF-F4C7-52B6-7D35-4DFF80C2A23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54758E4-42F9-7CA0-61F1-81C09EAAD467}"/>
              </a:ext>
            </a:extLst>
          </p:cNvPr>
          <p:cNvPicPr>
            <a:picLocks noGrp="1" noChangeAspect="1"/>
          </p:cNvPicPr>
          <p:nvPr>
            <p:ph idx="1"/>
          </p:nvPr>
        </p:nvPicPr>
        <p:blipFill>
          <a:blip r:embed="rId3"/>
          <a:stretch>
            <a:fillRect/>
          </a:stretch>
        </p:blipFill>
        <p:spPr>
          <a:xfrm>
            <a:off x="2613089" y="1600201"/>
            <a:ext cx="6965822" cy="3916363"/>
          </a:xfrm>
        </p:spPr>
      </p:pic>
    </p:spTree>
    <p:extLst>
      <p:ext uri="{BB962C8B-B14F-4D97-AF65-F5344CB8AC3E}">
        <p14:creationId xmlns:p14="http://schemas.microsoft.com/office/powerpoint/2010/main" val="2640269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86A90-D035-7103-E890-0A87C5CB6A03}"/>
              </a:ext>
            </a:extLst>
          </p:cNvPr>
          <p:cNvSpPr>
            <a:spLocks noGrp="1"/>
          </p:cNvSpPr>
          <p:nvPr>
            <p:ph type="title"/>
          </p:nvPr>
        </p:nvSpPr>
        <p:spPr/>
        <p:txBody>
          <a:bodyPr/>
          <a:lstStyle/>
          <a:p>
            <a:r>
              <a:rPr lang="en-GB" dirty="0"/>
              <a:t>Summary of Swiss cheese model</a:t>
            </a:r>
          </a:p>
        </p:txBody>
      </p:sp>
      <p:sp>
        <p:nvSpPr>
          <p:cNvPr id="3" name="Content Placeholder 2">
            <a:extLst>
              <a:ext uri="{FF2B5EF4-FFF2-40B4-BE49-F238E27FC236}">
                <a16:creationId xmlns:a16="http://schemas.microsoft.com/office/drawing/2014/main" id="{B6B63F40-C962-46D4-B004-4A9F4371432E}"/>
              </a:ext>
            </a:extLst>
          </p:cNvPr>
          <p:cNvSpPr>
            <a:spLocks noGrp="1"/>
          </p:cNvSpPr>
          <p:nvPr>
            <p:ph idx="1"/>
          </p:nvPr>
        </p:nvSpPr>
        <p:spPr/>
        <p:txBody>
          <a:bodyPr>
            <a:normAutofit fontScale="55000" lnSpcReduction="20000"/>
          </a:bodyPr>
          <a:lstStyle/>
          <a:p>
            <a:pPr algn="l"/>
            <a:r>
              <a:rPr lang="en-US" b="0" i="0" dirty="0">
                <a:solidFill>
                  <a:srgbClr val="1F1F1F"/>
                </a:solidFill>
                <a:effectLst/>
                <a:latin typeface="Source Sans Pro" panose="020B0503030403020204" pitchFamily="34" charset="0"/>
              </a:rPr>
              <a:t>In this model, Reason identifies four major categories that give rise to these potential failures including organizational influences, </a:t>
            </a:r>
            <a:r>
              <a:rPr lang="en-US" dirty="0">
                <a:solidFill>
                  <a:srgbClr val="333333"/>
                </a:solidFill>
                <a:latin typeface="OpenSans"/>
              </a:rPr>
              <a:t> </a:t>
            </a:r>
            <a:r>
              <a:rPr lang="en-US" b="0" i="0" dirty="0">
                <a:solidFill>
                  <a:srgbClr val="1F1F1F"/>
                </a:solidFill>
                <a:effectLst/>
                <a:latin typeface="Source Sans Pro" panose="020B0503030403020204" pitchFamily="34" charset="0"/>
              </a:rPr>
              <a:t>supervision, preconditions and specific actions.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Reason model also includes the concepts of latent and active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Latent factors are factors that exist, but are not recognized until an incident actually occurs such as a lack of free and open communication about potential hazards or recognized problems in an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Active factors include direct actions that lead to a failure or an error such as giving the wrong medication to a patient. </a:t>
            </a:r>
            <a:endParaRPr lang="en-US" b="0" i="0" dirty="0">
              <a:solidFill>
                <a:srgbClr val="333333"/>
              </a:solidFill>
              <a:effectLst/>
              <a:latin typeface="OpenSans"/>
            </a:endParaRPr>
          </a:p>
          <a:p>
            <a:endParaRPr lang="en-GB" dirty="0"/>
          </a:p>
          <a:p>
            <a:pPr algn="l"/>
            <a:r>
              <a:rPr lang="en-US" b="0" i="0" dirty="0">
                <a:solidFill>
                  <a:srgbClr val="1F1F1F"/>
                </a:solidFill>
                <a:effectLst/>
                <a:latin typeface="Source Sans Pro" panose="020B0503030403020204" pitchFamily="34" charset="0"/>
              </a:rPr>
              <a:t>The most interesting aspect of reasons model is understanding that in safety problems, a number of potential areas subject to failure actually line up and create a hole that runs through the entire slice of cheese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the case of healthcare, an entire process. This actually happens frequently when systems are poorly designed.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this model, a large hole can be thought of as a fairly high risk failure while smaller holes represent processes at lower, but still some risk of failure.</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7509017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61D6A-FA09-4CB6-5FDD-8AFAA0A8E40A}"/>
              </a:ext>
            </a:extLst>
          </p:cNvPr>
          <p:cNvSpPr>
            <a:spLocks noGrp="1"/>
          </p:cNvSpPr>
          <p:nvPr>
            <p:ph type="title"/>
          </p:nvPr>
        </p:nvSpPr>
        <p:spPr>
          <a:xfrm>
            <a:off x="-304800" y="438988"/>
            <a:ext cx="7959634" cy="734953"/>
          </a:xfrm>
        </p:spPr>
        <p:txBody>
          <a:bodyPr anchor="ctr">
            <a:normAutofit fontScale="90000"/>
          </a:bodyPr>
          <a:lstStyle/>
          <a:p>
            <a:r>
              <a:rPr lang="en-GB" dirty="0"/>
              <a:t>Guardian- News </a:t>
            </a:r>
          </a:p>
        </p:txBody>
      </p:sp>
      <p:sp>
        <p:nvSpPr>
          <p:cNvPr id="3" name="Content Placeholder 2">
            <a:extLst>
              <a:ext uri="{FF2B5EF4-FFF2-40B4-BE49-F238E27FC236}">
                <a16:creationId xmlns:a16="http://schemas.microsoft.com/office/drawing/2014/main" id="{D818AB87-44E8-F45C-024D-8F61EDF0C094}"/>
              </a:ext>
            </a:extLst>
          </p:cNvPr>
          <p:cNvSpPr>
            <a:spLocks noGrp="1"/>
          </p:cNvSpPr>
          <p:nvPr>
            <p:ph sz="half" idx="1"/>
          </p:nvPr>
        </p:nvSpPr>
        <p:spPr>
          <a:xfrm>
            <a:off x="609599" y="1600200"/>
            <a:ext cx="6097797" cy="4983161"/>
          </a:xfrm>
        </p:spPr>
        <p:txBody>
          <a:bodyPr>
            <a:normAutofit/>
          </a:bodyPr>
          <a:lstStyle/>
          <a:p>
            <a:pPr>
              <a:lnSpc>
                <a:spcPct val="90000"/>
              </a:lnSpc>
            </a:pPr>
            <a:r>
              <a:rPr lang="en-GB" sz="2200" dirty="0"/>
              <a:t>in 2021, </a:t>
            </a:r>
            <a:r>
              <a:rPr lang="en-GB" sz="2200" i="1" dirty="0"/>
              <a:t>The Guardian</a:t>
            </a:r>
            <a:r>
              <a:rPr lang="en-GB" sz="2200" dirty="0"/>
              <a:t> reported an incident where a woman underwent an invasive gynaecological procedure intended for another patient, due to a mix-up in patient identification at an outpatient clinic. This case was among 472 serious healthcare incidents reported in England between 2019 and 2020, nearly half of which involved procedures performed on the wrong patient or body part. </a:t>
            </a:r>
          </a:p>
        </p:txBody>
      </p:sp>
      <p:pic>
        <p:nvPicPr>
          <p:cNvPr id="5" name="Picture 4">
            <a:extLst>
              <a:ext uri="{FF2B5EF4-FFF2-40B4-BE49-F238E27FC236}">
                <a16:creationId xmlns:a16="http://schemas.microsoft.com/office/drawing/2014/main" id="{7E8F4391-14F4-DF0C-F293-145E53680F33}"/>
              </a:ext>
            </a:extLst>
          </p:cNvPr>
          <p:cNvPicPr>
            <a:picLocks noChangeAspect="1"/>
          </p:cNvPicPr>
          <p:nvPr/>
        </p:nvPicPr>
        <p:blipFill>
          <a:blip r:embed="rId2"/>
          <a:srcRect l="18329" t="16937" r="31455" b="5435"/>
          <a:stretch/>
        </p:blipFill>
        <p:spPr>
          <a:xfrm>
            <a:off x="6518366" y="-42626"/>
            <a:ext cx="5673633" cy="5765874"/>
          </a:xfrm>
          <a:prstGeom prst="rect">
            <a:avLst/>
          </a:prstGeom>
          <a:noFill/>
        </p:spPr>
      </p:pic>
    </p:spTree>
    <p:extLst>
      <p:ext uri="{BB962C8B-B14F-4D97-AF65-F5344CB8AC3E}">
        <p14:creationId xmlns:p14="http://schemas.microsoft.com/office/powerpoint/2010/main" val="3146667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4574-5E3A-5484-22C9-BD0BCEDF029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D7701A75-4D4E-EE82-10E4-EDA9E3974FAB}"/>
              </a:ext>
            </a:extLst>
          </p:cNvPr>
          <p:cNvSpPr>
            <a:spLocks noGrp="1"/>
          </p:cNvSpPr>
          <p:nvPr>
            <p:ph idx="1"/>
          </p:nvPr>
        </p:nvSpPr>
        <p:spPr>
          <a:xfrm>
            <a:off x="609599" y="1600201"/>
            <a:ext cx="10972801" cy="4016828"/>
          </a:xfrm>
        </p:spPr>
        <p:txBody>
          <a:bodyPr>
            <a:normAutofit fontScale="47500" lnSpcReduction="20000"/>
          </a:bodyPr>
          <a:lstStyle/>
          <a:p>
            <a:pPr marL="0" indent="0">
              <a:lnSpc>
                <a:spcPct val="115000"/>
              </a:lnSpc>
              <a:spcBef>
                <a:spcPts val="2400"/>
              </a:spcBef>
              <a:buNone/>
            </a:pPr>
            <a:r>
              <a:rPr lang="en-US" sz="2600" b="1" kern="0" dirty="0">
                <a:effectLst/>
                <a:latin typeface="Calibri" panose="020F0502020204030204" pitchFamily="34" charset="0"/>
                <a:ea typeface="MS Gothic" panose="020B0609070205080204" pitchFamily="49" charset="-128"/>
                <a:cs typeface="Times New Roman" panose="02020603050405020304" pitchFamily="18" charset="0"/>
              </a:rPr>
              <a:t>Activity: Diagnosing Errors – Kahneman Meets the Swiss Cheese Model</a:t>
            </a:r>
            <a:endParaRPr lang="en-GB" sz="2600" b="1" kern="0"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Time: 15 minutes</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Goal: Understand how cognitive shortcuts (System 1 thinking) and system flaws can combine to cause diagnostic errors.</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2600" b="1" dirty="0">
                <a:effectLst/>
                <a:latin typeface="Calibri" panose="020F0502020204030204" pitchFamily="34" charset="0"/>
                <a:ea typeface="MS Gothic" panose="020B0609070205080204" pitchFamily="49" charset="-128"/>
                <a:cs typeface="Times New Roman" panose="02020603050405020304" pitchFamily="18" charset="0"/>
              </a:rPr>
              <a:t>Instructions:</a:t>
            </a:r>
            <a:endParaRPr lang="en-GB" sz="26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Bef>
                <a:spcPts val="1000"/>
              </a:spcBef>
            </a:pPr>
            <a:r>
              <a:rPr lang="en-US" sz="2600" b="1" dirty="0">
                <a:effectLst/>
                <a:latin typeface="Calibri" panose="020F0502020204030204" pitchFamily="34" charset="0"/>
                <a:ea typeface="MS Gothic" panose="020B0609070205080204" pitchFamily="49" charset="-128"/>
                <a:cs typeface="Times New Roman" panose="02020603050405020304" pitchFamily="18" charset="0"/>
              </a:rPr>
              <a:t>1. Read the Scenario Below (5 minutes)</a:t>
            </a:r>
            <a:endParaRPr lang="en-GB" sz="26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A 55-year-old woman visits her GP with shortness of breath and back pain. The doctor, in a hurry, quickly diagnoses her with anxiety and prescribes a mild sedative. No further tests are done. The next day, she is admitted to the hospital with a pulmonary embolism.</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2600" b="1" dirty="0">
                <a:effectLst/>
                <a:latin typeface="Calibri" panose="020F0502020204030204" pitchFamily="34" charset="0"/>
                <a:ea typeface="MS Gothic" panose="020B0609070205080204" pitchFamily="49" charset="-128"/>
                <a:cs typeface="Times New Roman" panose="02020603050405020304" pitchFamily="18" charset="0"/>
              </a:rPr>
              <a:t>2. Group Discussion (10 minutes)</a:t>
            </a:r>
            <a:endParaRPr lang="en-GB" sz="2600" b="1" dirty="0">
              <a:effectLst/>
              <a:latin typeface="Calibri" panose="020F0502020204030204" pitchFamily="34" charset="0"/>
              <a:ea typeface="MS Gothic" panose="020B0609070205080204" pitchFamily="49" charset="-128"/>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What thinking system (System 1 or 2) was used?</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How could the Swiss Cheese Model explain how this error happened?</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What “holes in the cheese” (failures) aligned to allow the mistake?</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tabLst>
                <a:tab pos="228600" algn="l"/>
              </a:tabLs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How could this error have been prevented?</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2600" b="1" dirty="0">
                <a:effectLst/>
                <a:latin typeface="Calibri" panose="020F0502020204030204" pitchFamily="34" charset="0"/>
                <a:ea typeface="MS Gothic" panose="020B0609070205080204" pitchFamily="49" charset="-128"/>
                <a:cs typeface="Times New Roman" panose="02020603050405020304" pitchFamily="18" charset="0"/>
              </a:rPr>
              <a:t>3. Reflection Question</a:t>
            </a:r>
            <a:endParaRPr lang="en-GB" sz="2600" b="1"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pPr>
            <a:r>
              <a:rPr lang="en-US" sz="2600" dirty="0">
                <a:effectLst/>
                <a:latin typeface="Cambria" panose="02040503050406030204" pitchFamily="18" charset="0"/>
                <a:ea typeface="MS Mincho" panose="02020609040205080304" pitchFamily="49" charset="-128"/>
                <a:cs typeface="Times New Roman" panose="02020603050405020304" pitchFamily="18" charset="0"/>
              </a:rPr>
              <a:t>How can clinicians recognize when to switch from System 1 to System 2 thinking before it’s too late?</a:t>
            </a:r>
            <a:endParaRPr lang="en-GB" sz="26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gn="ctr">
              <a:buNone/>
            </a:pPr>
            <a:endParaRPr lang="en-GB" b="1" i="1" dirty="0"/>
          </a:p>
        </p:txBody>
      </p:sp>
    </p:spTree>
    <p:extLst>
      <p:ext uri="{BB962C8B-B14F-4D97-AF65-F5344CB8AC3E}">
        <p14:creationId xmlns:p14="http://schemas.microsoft.com/office/powerpoint/2010/main" val="6428804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C55B-65A5-258A-58F6-18B40A1318DA}"/>
              </a:ext>
            </a:extLst>
          </p:cNvPr>
          <p:cNvSpPr>
            <a:spLocks noGrp="1"/>
          </p:cNvSpPr>
          <p:nvPr>
            <p:ph type="title"/>
          </p:nvPr>
        </p:nvSpPr>
        <p:spPr/>
        <p:txBody>
          <a:bodyPr/>
          <a:lstStyle/>
          <a:p>
            <a:r>
              <a:rPr lang="en-GB" dirty="0"/>
              <a:t>Root Cause Analysis </a:t>
            </a:r>
          </a:p>
        </p:txBody>
      </p:sp>
      <p:sp>
        <p:nvSpPr>
          <p:cNvPr id="3" name="Content Placeholder 2">
            <a:extLst>
              <a:ext uri="{FF2B5EF4-FFF2-40B4-BE49-F238E27FC236}">
                <a16:creationId xmlns:a16="http://schemas.microsoft.com/office/drawing/2014/main" id="{C6E445F9-B896-AE78-6CD6-81EA4340D3FA}"/>
              </a:ext>
            </a:extLst>
          </p:cNvPr>
          <p:cNvSpPr>
            <a:spLocks noGrp="1"/>
          </p:cNvSpPr>
          <p:nvPr>
            <p:ph idx="1"/>
          </p:nvPr>
        </p:nvSpPr>
        <p:spPr/>
        <p:txBody>
          <a:bodyPr/>
          <a:lstStyle/>
          <a:p>
            <a:pPr marL="0" indent="0">
              <a:buNone/>
            </a:pPr>
            <a:r>
              <a:rPr lang="en-GB" dirty="0"/>
              <a:t>Root cause analysis model/theories</a:t>
            </a:r>
          </a:p>
          <a:p>
            <a:pPr marL="0" indent="0">
              <a:buNone/>
            </a:pPr>
            <a:r>
              <a:rPr lang="en-GB" dirty="0"/>
              <a:t>Such  as fishbone analysis and 5 whys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65889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D6B3F-D697-3C80-B245-5355E08CCCE4}"/>
              </a:ext>
            </a:extLst>
          </p:cNvPr>
          <p:cNvSpPr>
            <a:spLocks noGrp="1"/>
          </p:cNvSpPr>
          <p:nvPr>
            <p:ph type="title"/>
          </p:nvPr>
        </p:nvSpPr>
        <p:spPr/>
        <p:txBody>
          <a:bodyPr/>
          <a:lstStyle/>
          <a:p>
            <a:r>
              <a:rPr lang="en-GB" dirty="0"/>
              <a:t>Fish Bone Analysis</a:t>
            </a:r>
          </a:p>
        </p:txBody>
      </p:sp>
      <p:sp>
        <p:nvSpPr>
          <p:cNvPr id="3" name="Content Placeholder 2">
            <a:extLst>
              <a:ext uri="{FF2B5EF4-FFF2-40B4-BE49-F238E27FC236}">
                <a16:creationId xmlns:a16="http://schemas.microsoft.com/office/drawing/2014/main" id="{FAB1AD33-8AA6-AAE2-3815-200C62D87224}"/>
              </a:ext>
            </a:extLst>
          </p:cNvPr>
          <p:cNvSpPr>
            <a:spLocks noGrp="1"/>
          </p:cNvSpPr>
          <p:nvPr>
            <p:ph idx="1"/>
          </p:nvPr>
        </p:nvSpPr>
        <p:spPr/>
        <p:txBody>
          <a:bodyPr/>
          <a:lstStyle/>
          <a:p>
            <a:r>
              <a:rPr lang="en-US" dirty="0"/>
              <a:t>Fishbone analysis diagrams are also known as Ishikawa diagrams. They are a visual tool that helps individuals and teams captured and understand the root causes to a specific problem.</a:t>
            </a:r>
          </a:p>
          <a:p>
            <a:pPr marL="0" indent="0">
              <a:buNone/>
            </a:pPr>
            <a:endParaRPr lang="en-US" dirty="0"/>
          </a:p>
        </p:txBody>
      </p:sp>
    </p:spTree>
    <p:extLst>
      <p:ext uri="{BB962C8B-B14F-4D97-AF65-F5344CB8AC3E}">
        <p14:creationId xmlns:p14="http://schemas.microsoft.com/office/powerpoint/2010/main" val="521514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54E4-76F9-7F75-A377-7917C9A3F88C}"/>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8ECC5869-CF63-EE37-F6D9-58BD5FEEC00D}"/>
              </a:ext>
            </a:extLst>
          </p:cNvPr>
          <p:cNvPicPr>
            <a:picLocks noGrp="1" noChangeAspect="1"/>
          </p:cNvPicPr>
          <p:nvPr>
            <p:ph idx="1"/>
          </p:nvPr>
        </p:nvPicPr>
        <p:blipFill>
          <a:blip r:embed="rId2"/>
          <a:stretch>
            <a:fillRect/>
          </a:stretch>
        </p:blipFill>
        <p:spPr>
          <a:xfrm>
            <a:off x="3342538" y="127205"/>
            <a:ext cx="5506924" cy="5506924"/>
          </a:xfrm>
          <a:prstGeom prst="rect">
            <a:avLst/>
          </a:prstGeom>
        </p:spPr>
      </p:pic>
    </p:spTree>
    <p:extLst>
      <p:ext uri="{BB962C8B-B14F-4D97-AF65-F5344CB8AC3E}">
        <p14:creationId xmlns:p14="http://schemas.microsoft.com/office/powerpoint/2010/main" val="4003778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E58F-CA49-AE3E-1549-9847FE9763D7}"/>
              </a:ext>
            </a:extLst>
          </p:cNvPr>
          <p:cNvSpPr>
            <a:spLocks noGrp="1"/>
          </p:cNvSpPr>
          <p:nvPr>
            <p:ph type="title"/>
          </p:nvPr>
        </p:nvSpPr>
        <p:spPr>
          <a:xfrm>
            <a:off x="609600" y="274638"/>
            <a:ext cx="10972800" cy="1143000"/>
          </a:xfrm>
        </p:spPr>
        <p:txBody>
          <a:bodyPr anchor="ctr">
            <a:normAutofit/>
          </a:bodyPr>
          <a:lstStyle/>
          <a:p>
            <a:r>
              <a:rPr lang="en-GB" dirty="0"/>
              <a:t>Types of fishbone </a:t>
            </a:r>
          </a:p>
        </p:txBody>
      </p:sp>
      <p:sp>
        <p:nvSpPr>
          <p:cNvPr id="3" name="Content Placeholder 2">
            <a:extLst>
              <a:ext uri="{FF2B5EF4-FFF2-40B4-BE49-F238E27FC236}">
                <a16:creationId xmlns:a16="http://schemas.microsoft.com/office/drawing/2014/main" id="{30009A2F-9F5D-4B0B-8370-AD6D457947AF}"/>
              </a:ext>
            </a:extLst>
          </p:cNvPr>
          <p:cNvSpPr>
            <a:spLocks noGrp="1"/>
          </p:cNvSpPr>
          <p:nvPr>
            <p:ph sz="half" idx="1"/>
          </p:nvPr>
        </p:nvSpPr>
        <p:spPr>
          <a:xfrm>
            <a:off x="609600" y="1600201"/>
            <a:ext cx="5384800" cy="3989040"/>
          </a:xfrm>
        </p:spPr>
        <p:txBody>
          <a:bodyPr>
            <a:normAutofit/>
          </a:bodyPr>
          <a:lstStyle/>
          <a:p>
            <a:pPr>
              <a:lnSpc>
                <a:spcPct val="90000"/>
              </a:lnSpc>
            </a:pPr>
            <a:r>
              <a:rPr lang="en-US" sz="2400" b="1" i="0">
                <a:effectLst/>
              </a:rPr>
              <a:t>M/1E (Standard Manufacturing) Fishbone Diagram</a:t>
            </a:r>
          </a:p>
          <a:p>
            <a:pPr>
              <a:lnSpc>
                <a:spcPct val="90000"/>
              </a:lnSpc>
            </a:pPr>
            <a:r>
              <a:rPr lang="en-US" sz="2400" b="0" i="0">
                <a:effectLst/>
              </a:rPr>
              <a:t>Most of the time, manufacturing teams will use these six categories in their Fishbone Diagrams: Machine, Methods, Measurements, Materials, Manpower, and Environment. It covers all the major aspects we come across in a manufacturing setting.</a:t>
            </a:r>
          </a:p>
          <a:p>
            <a:pPr marL="0" indent="0">
              <a:lnSpc>
                <a:spcPct val="90000"/>
              </a:lnSpc>
              <a:buNone/>
            </a:pPr>
            <a:endParaRPr lang="en-GB" sz="2400"/>
          </a:p>
        </p:txBody>
      </p:sp>
      <p:pic>
        <p:nvPicPr>
          <p:cNvPr id="4" name="Picture 3">
            <a:extLst>
              <a:ext uri="{FF2B5EF4-FFF2-40B4-BE49-F238E27FC236}">
                <a16:creationId xmlns:a16="http://schemas.microsoft.com/office/drawing/2014/main" id="{59A7C8B9-597C-D782-594F-00F8AFB8381C}"/>
              </a:ext>
            </a:extLst>
          </p:cNvPr>
          <p:cNvPicPr>
            <a:picLocks noChangeAspect="1"/>
          </p:cNvPicPr>
          <p:nvPr/>
        </p:nvPicPr>
        <p:blipFill>
          <a:blip r:embed="rId3"/>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31994815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3" name="Title 1">
            <a:extLst>
              <a:ext uri="{FF2B5EF4-FFF2-40B4-BE49-F238E27FC236}">
                <a16:creationId xmlns:a16="http://schemas.microsoft.com/office/drawing/2014/main" id="{2716E865-8297-A794-0108-24583E1661E6}"/>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6AE5F6DF-08A6-DBEF-83B7-9575D9001957}"/>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US" sz="2600" b="1" i="0" dirty="0">
                <a:effectLst/>
              </a:rPr>
              <a:t>Simple Fishbone Diagram:</a:t>
            </a:r>
          </a:p>
          <a:p>
            <a:pPr marL="0" indent="0">
              <a:lnSpc>
                <a:spcPct val="90000"/>
              </a:lnSpc>
              <a:buNone/>
            </a:pPr>
            <a:r>
              <a:rPr lang="en-US" sz="2600" b="0" i="0" dirty="0">
                <a:effectLst/>
              </a:rPr>
              <a:t>This version doesn’t have any predetermined categories, so it is the most flexible. Rather than starting with the method, materials, etc. the team starts by thinking of their own categories. It leaves everything open to be specific to the topic at hand. That means any team could use it for any reason.</a:t>
            </a:r>
            <a:endParaRPr lang="en-GB" sz="2600" dirty="0"/>
          </a:p>
        </p:txBody>
      </p:sp>
      <p:pic>
        <p:nvPicPr>
          <p:cNvPr id="4098" name="Picture 2">
            <a:extLst>
              <a:ext uri="{FF2B5EF4-FFF2-40B4-BE49-F238E27FC236}">
                <a16:creationId xmlns:a16="http://schemas.microsoft.com/office/drawing/2014/main" id="{CE6B005E-014B-53E6-FDE2-CA4203BDD985}"/>
              </a:ext>
            </a:extLst>
          </p:cNvPr>
          <p:cNvPicPr>
            <a:picLocks noGrp="1" noChangeAspect="1" noChangeArrowheads="1"/>
          </p:cNvPicPr>
          <p:nvPr>
            <p:ph sz="half" idx="2"/>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bwMode="auto">
          <a:xfrm>
            <a:off x="6197600" y="2442037"/>
            <a:ext cx="5384800" cy="2305367"/>
          </a:xfrm>
          <a:prstGeom prst="rect">
            <a:avLst/>
          </a:prstGeom>
          <a:solidFill>
            <a:srgbClr val="FFFFFF"/>
          </a:solidFill>
        </p:spPr>
      </p:pic>
    </p:spTree>
    <p:extLst>
      <p:ext uri="{BB962C8B-B14F-4D97-AF65-F5344CB8AC3E}">
        <p14:creationId xmlns:p14="http://schemas.microsoft.com/office/powerpoint/2010/main" val="3038996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5372D916-AAF4-B955-E8C4-2E54679FA55F}"/>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026B8FC4-44DC-36C4-607F-7E3F939483EA}"/>
              </a:ext>
            </a:extLst>
          </p:cNvPr>
          <p:cNvSpPr>
            <a:spLocks noGrp="1"/>
          </p:cNvSpPr>
          <p:nvPr>
            <p:ph sz="half" idx="1"/>
          </p:nvPr>
        </p:nvSpPr>
        <p:spPr>
          <a:xfrm>
            <a:off x="609600" y="1600201"/>
            <a:ext cx="5384800" cy="3989040"/>
          </a:xfrm>
        </p:spPr>
        <p:txBody>
          <a:bodyPr>
            <a:normAutofit/>
          </a:bodyPr>
          <a:lstStyle/>
          <a:p>
            <a:pPr>
              <a:lnSpc>
                <a:spcPct val="90000"/>
              </a:lnSpc>
            </a:pPr>
            <a:r>
              <a:rPr lang="en-US" sz="2200" b="1" i="0">
                <a:effectLst/>
              </a:rPr>
              <a:t>The 4S Fishbone Diagram</a:t>
            </a:r>
          </a:p>
          <a:p>
            <a:pPr>
              <a:lnSpc>
                <a:spcPct val="90000"/>
              </a:lnSpc>
            </a:pPr>
            <a:r>
              <a:rPr lang="en-US" sz="2200" b="0" i="0">
                <a:effectLst/>
              </a:rPr>
              <a:t>This is often used in a service organization and include categories like systems, surroundings (like environment or mother nature in other versions), skills (people), suppliers. It could also be helpful in the internal services in a manufacturing plant, which can be especially helpful if your goal is to include the entire facility in using the Fishbone Diagram as a problem-solving tool.</a:t>
            </a:r>
          </a:p>
          <a:p>
            <a:pPr>
              <a:lnSpc>
                <a:spcPct val="90000"/>
              </a:lnSpc>
            </a:pPr>
            <a:endParaRPr lang="en-GB" sz="2200"/>
          </a:p>
        </p:txBody>
      </p:sp>
      <p:pic>
        <p:nvPicPr>
          <p:cNvPr id="5122" name="Picture 2">
            <a:extLst>
              <a:ext uri="{FF2B5EF4-FFF2-40B4-BE49-F238E27FC236}">
                <a16:creationId xmlns:a16="http://schemas.microsoft.com/office/drawing/2014/main" id="{924BAFA8-05F1-7F34-8B0B-C9E018B12777}"/>
              </a:ext>
            </a:extLst>
          </p:cNvPr>
          <p:cNvPicPr>
            <a:picLocks noGrp="1" noChangeAspect="1" noChangeArrowheads="1"/>
          </p:cNvPicPr>
          <p:nvPr>
            <p:ph sz="half" idx="2"/>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bwMode="auto">
          <a:xfrm>
            <a:off x="6197600" y="2456965"/>
            <a:ext cx="5384800" cy="2275512"/>
          </a:xfrm>
          <a:prstGeom prst="rect">
            <a:avLst/>
          </a:prstGeom>
          <a:solidFill>
            <a:srgbClr val="FFFFFF"/>
          </a:solidFill>
        </p:spPr>
      </p:pic>
    </p:spTree>
    <p:extLst>
      <p:ext uri="{BB962C8B-B14F-4D97-AF65-F5344CB8AC3E}">
        <p14:creationId xmlns:p14="http://schemas.microsoft.com/office/powerpoint/2010/main" val="17878674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1" name="Title 1">
            <a:extLst>
              <a:ext uri="{FF2B5EF4-FFF2-40B4-BE49-F238E27FC236}">
                <a16:creationId xmlns:a16="http://schemas.microsoft.com/office/drawing/2014/main" id="{452249CD-0C1E-25F3-1C20-78311DCFC708}"/>
              </a:ext>
            </a:extLst>
          </p:cNvPr>
          <p:cNvSpPr>
            <a:spLocks noGrp="1"/>
          </p:cNvSpPr>
          <p:nvPr>
            <p:ph type="title"/>
          </p:nvPr>
        </p:nvSpPr>
        <p:spPr>
          <a:xfrm>
            <a:off x="609600" y="274638"/>
            <a:ext cx="10972800" cy="1143000"/>
          </a:xfrm>
        </p:spPr>
        <p:txBody>
          <a:bodyPr/>
          <a:lstStyle/>
          <a:p>
            <a:endParaRPr lang="en-US"/>
          </a:p>
        </p:txBody>
      </p:sp>
      <p:sp>
        <p:nvSpPr>
          <p:cNvPr id="5" name="Rectangle 1">
            <a:extLst>
              <a:ext uri="{FF2B5EF4-FFF2-40B4-BE49-F238E27FC236}">
                <a16:creationId xmlns:a16="http://schemas.microsoft.com/office/drawing/2014/main" id="{17CC260D-7879-2272-0525-28AF8A7B9EFA}"/>
              </a:ext>
            </a:extLst>
          </p:cNvPr>
          <p:cNvSpPr>
            <a:spLocks noChangeArrowheads="1"/>
          </p:cNvSpPr>
          <p:nvPr/>
        </p:nvSpPr>
        <p:spPr bwMode="auto">
          <a:xfrm>
            <a:off x="609600" y="1600201"/>
            <a:ext cx="5384800" cy="398904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1" i="0" u="none" strike="noStrike" cap="none" normalizeH="0" baseline="0">
                <a:ln>
                  <a:noFill/>
                </a:ln>
                <a:effectLst/>
                <a:latin typeface="+mn-lt"/>
              </a:rPr>
              <a:t>8P Fishbone Diagram</a:t>
            </a: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a:ln>
                  <a:noFill/>
                </a:ln>
                <a:effectLst/>
                <a:latin typeface="+mn-lt"/>
              </a:rPr>
              <a:t>As you might imagine based on other Lean Manufacturing tools, the 8P Fishbone Diagram got its name from its eight categories and they all begin with “P:” Price, processes, people, product, procedures, promotion, policies, physical location or place. This is also popular in administrative functions and the service industry.</a:t>
            </a: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a:ln>
                  <a:noFill/>
                </a:ln>
                <a:effectLst/>
                <a:latin typeface="+mn-lt"/>
              </a:rPr>
              <a:t>              </a:t>
            </a:r>
          </a:p>
        </p:txBody>
      </p:sp>
      <p:pic>
        <p:nvPicPr>
          <p:cNvPr id="6146" name="Picture 2">
            <a:extLst>
              <a:ext uri="{FF2B5EF4-FFF2-40B4-BE49-F238E27FC236}">
                <a16:creationId xmlns:a16="http://schemas.microsoft.com/office/drawing/2014/main" id="{34865356-FF4E-7E12-8962-245FB078D77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bwMode="auto">
          <a:xfrm>
            <a:off x="6197600" y="2461527"/>
            <a:ext cx="5384800" cy="2266387"/>
          </a:xfrm>
          <a:prstGeom prst="rect">
            <a:avLst/>
          </a:prstGeom>
          <a:solidFill>
            <a:srgbClr val="FFFFFF"/>
          </a:solidFill>
        </p:spPr>
      </p:pic>
    </p:spTree>
    <p:extLst>
      <p:ext uri="{BB962C8B-B14F-4D97-AF65-F5344CB8AC3E}">
        <p14:creationId xmlns:p14="http://schemas.microsoft.com/office/powerpoint/2010/main" val="33110593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A22CB4-E8F0-5164-BE55-31BC57EE3193}"/>
              </a:ext>
            </a:extLst>
          </p:cNvPr>
          <p:cNvSpPr>
            <a:spLocks noGrp="1"/>
          </p:cNvSpPr>
          <p:nvPr>
            <p:ph type="title"/>
          </p:nvPr>
        </p:nvSpPr>
        <p:spPr/>
        <p:txBody>
          <a:bodyPr>
            <a:normAutofit fontScale="90000"/>
          </a:bodyPr>
          <a:lstStyle/>
          <a:p>
            <a:r>
              <a:rPr lang="en-GB" b="1" dirty="0"/>
              <a:t>Advantages and Disadvantages of Fishbone Analysis</a:t>
            </a:r>
            <a:endParaRPr lang="en-GB" dirty="0"/>
          </a:p>
        </p:txBody>
      </p:sp>
      <p:sp>
        <p:nvSpPr>
          <p:cNvPr id="6" name="Content Placeholder 5">
            <a:extLst>
              <a:ext uri="{FF2B5EF4-FFF2-40B4-BE49-F238E27FC236}">
                <a16:creationId xmlns:a16="http://schemas.microsoft.com/office/drawing/2014/main" id="{9D8C099D-029B-3831-C4A7-93B4644FB4DF}"/>
              </a:ext>
            </a:extLst>
          </p:cNvPr>
          <p:cNvSpPr>
            <a:spLocks noGrp="1"/>
          </p:cNvSpPr>
          <p:nvPr>
            <p:ph idx="1"/>
          </p:nvPr>
        </p:nvSpPr>
        <p:spPr/>
        <p:txBody>
          <a:bodyPr/>
          <a:lstStyle/>
          <a:p>
            <a:endParaRPr lang="en-GB" b="1" dirty="0"/>
          </a:p>
        </p:txBody>
      </p:sp>
      <p:graphicFrame>
        <p:nvGraphicFramePr>
          <p:cNvPr id="7" name="Table 6">
            <a:extLst>
              <a:ext uri="{FF2B5EF4-FFF2-40B4-BE49-F238E27FC236}">
                <a16:creationId xmlns:a16="http://schemas.microsoft.com/office/drawing/2014/main" id="{A7544465-6679-077D-A5A2-1879139F76FB}"/>
              </a:ext>
            </a:extLst>
          </p:cNvPr>
          <p:cNvGraphicFramePr>
            <a:graphicFrameLocks noGrp="1"/>
          </p:cNvGraphicFramePr>
          <p:nvPr>
            <p:extLst>
              <p:ext uri="{D42A27DB-BD31-4B8C-83A1-F6EECF244321}">
                <p14:modId xmlns:p14="http://schemas.microsoft.com/office/powerpoint/2010/main" val="2732553015"/>
              </p:ext>
            </p:extLst>
          </p:nvPr>
        </p:nvGraphicFramePr>
        <p:xfrm>
          <a:off x="1883664" y="1576295"/>
          <a:ext cx="8316468" cy="3940937"/>
        </p:xfrm>
        <a:graphic>
          <a:graphicData uri="http://schemas.openxmlformats.org/drawingml/2006/table">
            <a:tbl>
              <a:tblPr/>
              <a:tblGrid>
                <a:gridCol w="4158234">
                  <a:extLst>
                    <a:ext uri="{9D8B030D-6E8A-4147-A177-3AD203B41FA5}">
                      <a16:colId xmlns:a16="http://schemas.microsoft.com/office/drawing/2014/main" val="1818453565"/>
                    </a:ext>
                  </a:extLst>
                </a:gridCol>
                <a:gridCol w="4158234">
                  <a:extLst>
                    <a:ext uri="{9D8B030D-6E8A-4147-A177-3AD203B41FA5}">
                      <a16:colId xmlns:a16="http://schemas.microsoft.com/office/drawing/2014/main" val="2284996610"/>
                    </a:ext>
                  </a:extLst>
                </a:gridCol>
              </a:tblGrid>
              <a:tr h="407119">
                <a:tc>
                  <a:txBody>
                    <a:bodyPr/>
                    <a:lstStyle/>
                    <a:p>
                      <a:pPr algn="l" fontAlgn="b"/>
                      <a:r>
                        <a:rPr lang="en-GB" sz="1500" b="0">
                          <a:effectLst/>
                        </a:rPr>
                        <a:t>Advantages</a:t>
                      </a:r>
                    </a:p>
                  </a:txBody>
                  <a:tcPr marL="77094" marR="77094" marT="77094" marB="77094"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tc>
                  <a:txBody>
                    <a:bodyPr/>
                    <a:lstStyle/>
                    <a:p>
                      <a:pPr algn="l" fontAlgn="b"/>
                      <a:r>
                        <a:rPr lang="en-GB" sz="1500" b="0">
                          <a:effectLst/>
                        </a:rPr>
                        <a:t>Disadvantages</a:t>
                      </a:r>
                    </a:p>
                  </a:txBody>
                  <a:tcPr marL="77094" marR="77094" marT="77094" marB="77094"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extLst>
                  <a:ext uri="{0D108BD9-81ED-4DB2-BD59-A6C34878D82A}">
                    <a16:rowId xmlns:a16="http://schemas.microsoft.com/office/drawing/2014/main" val="4036258688"/>
                  </a:ext>
                </a:extLst>
              </a:tr>
              <a:tr h="573803">
                <a:tc>
                  <a:txBody>
                    <a:bodyPr/>
                    <a:lstStyle/>
                    <a:p>
                      <a:pPr fontAlgn="t"/>
                      <a:r>
                        <a:rPr lang="en-US" sz="1500" dirty="0">
                          <a:effectLst/>
                        </a:rPr>
                        <a:t>✔ Encourages creativity when searching for the causes of a problem</a:t>
                      </a:r>
                    </a:p>
                  </a:txBody>
                  <a:tcPr marL="30838" marR="30838" marT="30838" marB="30838">
                    <a:lnL>
                      <a:noFill/>
                    </a:lnL>
                    <a:lnR>
                      <a:noFill/>
                    </a:lnR>
                    <a:lnT>
                      <a:noFill/>
                    </a:lnT>
                    <a:lnB>
                      <a:noFill/>
                    </a:lnB>
                    <a:solidFill>
                      <a:srgbClr val="FFFFFF"/>
                    </a:solidFill>
                  </a:tcPr>
                </a:tc>
                <a:tc>
                  <a:txBody>
                    <a:bodyPr/>
                    <a:lstStyle/>
                    <a:p>
                      <a:pPr fontAlgn="t"/>
                      <a:r>
                        <a:rPr lang="en-US" sz="1500" dirty="0">
                          <a:effectLst/>
                        </a:rPr>
                        <a:t>✘ Requires discipline and simplicity in order to render the diagram useful</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975961998"/>
                  </a:ext>
                </a:extLst>
              </a:tr>
              <a:tr h="573803">
                <a:tc>
                  <a:txBody>
                    <a:bodyPr/>
                    <a:lstStyle/>
                    <a:p>
                      <a:pPr fontAlgn="t"/>
                      <a:r>
                        <a:rPr lang="en-GB" sz="1500">
                          <a:effectLst/>
                        </a:rPr>
                        <a:t>✔ Categorises possible causes</a:t>
                      </a:r>
                    </a:p>
                  </a:txBody>
                  <a:tcPr marL="30838" marR="30838" marT="30838" marB="30838">
                    <a:lnL>
                      <a:noFill/>
                    </a:lnL>
                    <a:lnR>
                      <a:noFill/>
                    </a:lnR>
                    <a:lnT>
                      <a:noFill/>
                    </a:lnT>
                    <a:lnB>
                      <a:noFill/>
                    </a:lnB>
                    <a:solidFill>
                      <a:srgbClr val="F5F5F5"/>
                    </a:solidFill>
                  </a:tcPr>
                </a:tc>
                <a:tc>
                  <a:txBody>
                    <a:bodyPr/>
                    <a:lstStyle/>
                    <a:p>
                      <a:pPr fontAlgn="t"/>
                      <a:r>
                        <a:rPr lang="en-US" sz="1500">
                          <a:effectLst/>
                        </a:rPr>
                        <a:t>✘ Predefined categories (e.g. 5M) can limit creative problem-solving avenues</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1897882847"/>
                  </a:ext>
                </a:extLst>
              </a:tr>
              <a:tr h="573803">
                <a:tc>
                  <a:txBody>
                    <a:bodyPr/>
                    <a:lstStyle/>
                    <a:p>
                      <a:pPr fontAlgn="t"/>
                      <a:r>
                        <a:rPr lang="en-US" sz="1500" dirty="0">
                          <a:effectLst/>
                        </a:rPr>
                        <a:t>✔ Working in a team opens up new perspectives</a:t>
                      </a:r>
                    </a:p>
                  </a:txBody>
                  <a:tcPr marL="30838" marR="30838" marT="30838" marB="30838">
                    <a:lnL>
                      <a:noFill/>
                    </a:lnL>
                    <a:lnR>
                      <a:noFill/>
                    </a:lnR>
                    <a:lnT>
                      <a:noFill/>
                    </a:lnT>
                    <a:lnB>
                      <a:noFill/>
                    </a:lnB>
                    <a:solidFill>
                      <a:srgbClr val="FFFFFF"/>
                    </a:solidFill>
                  </a:tcPr>
                </a:tc>
                <a:tc>
                  <a:txBody>
                    <a:bodyPr/>
                    <a:lstStyle/>
                    <a:p>
                      <a:pPr fontAlgn="t"/>
                      <a:r>
                        <a:rPr lang="en-US" sz="1500">
                          <a:effectLst/>
                        </a:rPr>
                        <a:t>✘ Complex correlations cannot be illustrated in the fishbone diagram</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319358701"/>
                  </a:ext>
                </a:extLst>
              </a:tr>
              <a:tr h="573803">
                <a:tc>
                  <a:txBody>
                    <a:bodyPr/>
                    <a:lstStyle/>
                    <a:p>
                      <a:pPr fontAlgn="t"/>
                      <a:r>
                        <a:rPr lang="en-US" sz="1500">
                          <a:effectLst/>
                        </a:rPr>
                        <a:t>✔ Causalities of causes are illustrated</a:t>
                      </a:r>
                    </a:p>
                  </a:txBody>
                  <a:tcPr marL="30838" marR="30838" marT="30838" marB="30838">
                    <a:lnL>
                      <a:noFill/>
                    </a:lnL>
                    <a:lnR>
                      <a:noFill/>
                    </a:lnR>
                    <a:lnT>
                      <a:noFill/>
                    </a:lnT>
                    <a:lnB>
                      <a:noFill/>
                    </a:lnB>
                    <a:solidFill>
                      <a:srgbClr val="F5F5F5"/>
                    </a:solidFill>
                  </a:tcPr>
                </a:tc>
                <a:tc>
                  <a:txBody>
                    <a:bodyPr/>
                    <a:lstStyle/>
                    <a:p>
                      <a:pPr fontAlgn="t"/>
                      <a:r>
                        <a:rPr lang="en-US" sz="1500">
                          <a:effectLst/>
                        </a:rPr>
                        <a:t>✘ Does not provide solutions, but only illustrates the causes</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1808608725"/>
                  </a:ext>
                </a:extLst>
              </a:tr>
              <a:tr h="531561">
                <a:tc>
                  <a:txBody>
                    <a:bodyPr/>
                    <a:lstStyle/>
                    <a:p>
                      <a:pPr fontAlgn="t"/>
                      <a:r>
                        <a:rPr lang="en-US" sz="1500">
                          <a:effectLst/>
                        </a:rPr>
                        <a:t>✔ Encourages employees to contribute ideas</a:t>
                      </a:r>
                    </a:p>
                  </a:txBody>
                  <a:tcPr marL="30838" marR="30838" marT="30838" marB="30838">
                    <a:lnL>
                      <a:noFill/>
                    </a:lnL>
                    <a:lnR>
                      <a:noFill/>
                    </a:lnR>
                    <a:lnT>
                      <a:noFill/>
                    </a:lnT>
                    <a:lnB>
                      <a:noFill/>
                    </a:lnB>
                    <a:solidFill>
                      <a:srgbClr val="FFFFFF"/>
                    </a:solidFill>
                  </a:tcPr>
                </a:tc>
                <a:tc>
                  <a:txBody>
                    <a:bodyPr/>
                    <a:lstStyle/>
                    <a:p>
                      <a:pPr fontAlgn="t"/>
                      <a:r>
                        <a:rPr lang="en-GB" sz="1500">
                          <a:effectLst/>
                        </a:rPr>
                        <a:t> </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2311852948"/>
                  </a:ext>
                </a:extLst>
              </a:tr>
              <a:tr h="308727">
                <a:tc>
                  <a:txBody>
                    <a:bodyPr/>
                    <a:lstStyle/>
                    <a:p>
                      <a:pPr fontAlgn="t"/>
                      <a:r>
                        <a:rPr lang="en-GB" sz="1500">
                          <a:effectLst/>
                        </a:rPr>
                        <a:t>✔ Simplifies the problem</a:t>
                      </a:r>
                    </a:p>
                  </a:txBody>
                  <a:tcPr marL="30838" marR="30838" marT="30838" marB="30838">
                    <a:lnL>
                      <a:noFill/>
                    </a:lnL>
                    <a:lnR>
                      <a:noFill/>
                    </a:lnR>
                    <a:lnT>
                      <a:noFill/>
                    </a:lnT>
                    <a:lnB>
                      <a:noFill/>
                    </a:lnB>
                    <a:solidFill>
                      <a:srgbClr val="F5F5F5"/>
                    </a:solidFill>
                  </a:tcPr>
                </a:tc>
                <a:tc>
                  <a:txBody>
                    <a:bodyPr/>
                    <a:lstStyle/>
                    <a:p>
                      <a:pPr fontAlgn="t"/>
                      <a:r>
                        <a:rPr lang="en-GB" sz="1500">
                          <a:effectLst/>
                        </a:rPr>
                        <a:t> </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842441363"/>
                  </a:ext>
                </a:extLst>
              </a:tr>
              <a:tr h="398318">
                <a:tc>
                  <a:txBody>
                    <a:bodyPr/>
                    <a:lstStyle/>
                    <a:p>
                      <a:pPr fontAlgn="t"/>
                      <a:r>
                        <a:rPr lang="en-US" sz="1500">
                          <a:effectLst/>
                        </a:rPr>
                        <a:t>✔ Easy to use and easy to learn</a:t>
                      </a:r>
                    </a:p>
                  </a:txBody>
                  <a:tcPr marL="30838" marR="30838" marT="30838" marB="30838">
                    <a:lnL>
                      <a:noFill/>
                    </a:lnL>
                    <a:lnR>
                      <a:noFill/>
                    </a:lnR>
                    <a:lnT>
                      <a:noFill/>
                    </a:lnT>
                    <a:lnB>
                      <a:noFill/>
                    </a:lnB>
                    <a:solidFill>
                      <a:srgbClr val="FFFFFF"/>
                    </a:solidFill>
                  </a:tcPr>
                </a:tc>
                <a:tc>
                  <a:txBody>
                    <a:bodyPr/>
                    <a:lstStyle/>
                    <a:p>
                      <a:pPr fontAlgn="t"/>
                      <a:r>
                        <a:rPr lang="en-GB" sz="1500" dirty="0">
                          <a:effectLst/>
                        </a:rPr>
                        <a:t> </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428901890"/>
                  </a:ext>
                </a:extLst>
              </a:tr>
            </a:tbl>
          </a:graphicData>
        </a:graphic>
      </p:graphicFrame>
    </p:spTree>
    <p:extLst>
      <p:ext uri="{BB962C8B-B14F-4D97-AF65-F5344CB8AC3E}">
        <p14:creationId xmlns:p14="http://schemas.microsoft.com/office/powerpoint/2010/main" val="21582343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B490-EB61-D119-6439-4444E457F198}"/>
              </a:ext>
            </a:extLst>
          </p:cNvPr>
          <p:cNvSpPr>
            <a:spLocks noGrp="1"/>
          </p:cNvSpPr>
          <p:nvPr>
            <p:ph type="title"/>
          </p:nvPr>
        </p:nvSpPr>
        <p:spPr/>
        <p:txBody>
          <a:bodyPr>
            <a:normAutofit/>
          </a:bodyPr>
          <a:lstStyle/>
          <a:p>
            <a:r>
              <a:rPr lang="en-GB" dirty="0"/>
              <a:t>5 Whys</a:t>
            </a:r>
          </a:p>
        </p:txBody>
      </p:sp>
      <p:sp>
        <p:nvSpPr>
          <p:cNvPr id="3" name="Content Placeholder 2">
            <a:extLst>
              <a:ext uri="{FF2B5EF4-FFF2-40B4-BE49-F238E27FC236}">
                <a16:creationId xmlns:a16="http://schemas.microsoft.com/office/drawing/2014/main" id="{5B85D7A7-6F72-4155-FE14-D972DA26D285}"/>
              </a:ext>
            </a:extLst>
          </p:cNvPr>
          <p:cNvSpPr>
            <a:spLocks noGrp="1"/>
          </p:cNvSpPr>
          <p:nvPr>
            <p:ph idx="1"/>
          </p:nvPr>
        </p:nvSpPr>
        <p:spPr/>
        <p:txBody>
          <a:bodyPr>
            <a:normAutofit/>
          </a:bodyPr>
          <a:lstStyle/>
          <a:p>
            <a:r>
              <a:rPr lang="en-US" dirty="0"/>
              <a:t>Five whys (or 5 whys) is an iterative interrogative technique used to explore the cause-and-effect relationships underlying a particular problem. The primary goal of the technique is to determine the root cause of a defect or problem by repeating the question "Why?" five times. The answer to the fifth why should reveal the root cause of the problem.</a:t>
            </a:r>
            <a:endParaRPr lang="en-GB" dirty="0"/>
          </a:p>
        </p:txBody>
      </p:sp>
    </p:spTree>
    <p:extLst>
      <p:ext uri="{BB962C8B-B14F-4D97-AF65-F5344CB8AC3E}">
        <p14:creationId xmlns:p14="http://schemas.microsoft.com/office/powerpoint/2010/main" val="38306920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29205-CBC8-052A-E7DF-47305E8CDBE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AD9BE06-5B01-4E53-5DAA-F2D84685B491}"/>
              </a:ext>
            </a:extLst>
          </p:cNvPr>
          <p:cNvSpPr>
            <a:spLocks noGrp="1"/>
          </p:cNvSpPr>
          <p:nvPr>
            <p:ph idx="1"/>
          </p:nvPr>
        </p:nvSpPr>
        <p:spPr/>
        <p:txBody>
          <a:bodyPr>
            <a:normAutofit/>
          </a:bodyPr>
          <a:lstStyle/>
          <a:p>
            <a:r>
              <a:rPr lang="en-US" dirty="0"/>
              <a:t>The technique was originally developed by </a:t>
            </a:r>
            <a:r>
              <a:rPr lang="en-US" dirty="0" err="1"/>
              <a:t>Sakichi</a:t>
            </a:r>
            <a:r>
              <a:rPr lang="en-US" dirty="0"/>
              <a:t> Toyoda- within the Toyota Motor Corporation during the evolution of its manufacturing methodologies. </a:t>
            </a:r>
          </a:p>
          <a:p>
            <a:r>
              <a:rPr lang="en-US" dirty="0"/>
              <a:t>The five whys were initially developed to understand why new product features or manufacturing techniques were needed, and was not developed for root cause analysis.</a:t>
            </a:r>
            <a:endParaRPr lang="en-GB" dirty="0"/>
          </a:p>
        </p:txBody>
      </p:sp>
    </p:spTree>
    <p:extLst>
      <p:ext uri="{BB962C8B-B14F-4D97-AF65-F5344CB8AC3E}">
        <p14:creationId xmlns:p14="http://schemas.microsoft.com/office/powerpoint/2010/main" val="7717645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25C1-C6CA-E26B-ABA7-6CF0370A612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0782685-D8BD-201F-7EC4-C647E0BF90BA}"/>
              </a:ext>
            </a:extLst>
          </p:cNvPr>
          <p:cNvPicPr>
            <a:picLocks noGrp="1" noChangeAspect="1"/>
          </p:cNvPicPr>
          <p:nvPr>
            <p:ph idx="1"/>
          </p:nvPr>
        </p:nvPicPr>
        <p:blipFill>
          <a:blip r:embed="rId2"/>
          <a:stretch>
            <a:fillRect/>
          </a:stretch>
        </p:blipFill>
        <p:spPr>
          <a:xfrm>
            <a:off x="3589528" y="1600201"/>
            <a:ext cx="5012944" cy="3916363"/>
          </a:xfrm>
          <a:prstGeom prst="rect">
            <a:avLst/>
          </a:prstGeom>
        </p:spPr>
      </p:pic>
    </p:spTree>
    <p:extLst>
      <p:ext uri="{BB962C8B-B14F-4D97-AF65-F5344CB8AC3E}">
        <p14:creationId xmlns:p14="http://schemas.microsoft.com/office/powerpoint/2010/main" val="29674447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7287-2CEC-CB01-7E5F-5D7C2E2FC0DE}"/>
              </a:ext>
            </a:extLst>
          </p:cNvPr>
          <p:cNvSpPr>
            <a:spLocks noGrp="1"/>
          </p:cNvSpPr>
          <p:nvPr>
            <p:ph type="title"/>
          </p:nvPr>
        </p:nvSpPr>
        <p:spPr/>
        <p:txBody>
          <a:bodyPr>
            <a:normAutofit fontScale="90000"/>
          </a:bodyPr>
          <a:lstStyle/>
          <a:p>
            <a:r>
              <a:rPr lang="en-GB" b="1" dirty="0"/>
              <a:t>Advantages and Disadvantages of 5Whys Analysis</a:t>
            </a:r>
            <a:endParaRPr lang="en-GB" dirty="0"/>
          </a:p>
        </p:txBody>
      </p:sp>
      <p:sp>
        <p:nvSpPr>
          <p:cNvPr id="3" name="Content Placeholder 2">
            <a:extLst>
              <a:ext uri="{FF2B5EF4-FFF2-40B4-BE49-F238E27FC236}">
                <a16:creationId xmlns:a16="http://schemas.microsoft.com/office/drawing/2014/main" id="{8EEB2CA0-CBD0-B839-703A-54B0F2CB3D56}"/>
              </a:ext>
            </a:extLst>
          </p:cNvPr>
          <p:cNvSpPr>
            <a:spLocks noGrp="1"/>
          </p:cNvSpPr>
          <p:nvPr>
            <p:ph idx="1"/>
          </p:nvPr>
        </p:nvSpPr>
        <p:spPr/>
        <p:txBody>
          <a:bodyPr>
            <a:normAutofit fontScale="85000" lnSpcReduction="20000"/>
          </a:bodyPr>
          <a:lstStyle/>
          <a:p>
            <a:r>
              <a:rPr lang="en-US" dirty="0"/>
              <a:t>Advantages</a:t>
            </a:r>
          </a:p>
          <a:p>
            <a:pPr>
              <a:buFontTx/>
              <a:buChar char="-"/>
            </a:pPr>
            <a:r>
              <a:rPr lang="en-US" dirty="0"/>
              <a:t>It is very easy to use.</a:t>
            </a:r>
          </a:p>
          <a:p>
            <a:pPr>
              <a:buFontTx/>
              <a:buChar char="-"/>
            </a:pPr>
            <a:r>
              <a:rPr lang="en-US" dirty="0"/>
              <a:t>It doesn't require any kind of statistical analysis or other complicated method.</a:t>
            </a:r>
          </a:p>
          <a:p>
            <a:pPr>
              <a:buFontTx/>
              <a:buChar char="-"/>
            </a:pPr>
            <a:r>
              <a:rPr lang="en-US" dirty="0"/>
              <a:t>It can be used with other techniques to enhance them.</a:t>
            </a:r>
          </a:p>
          <a:p>
            <a:r>
              <a:rPr lang="en-US" dirty="0"/>
              <a:t>Disadvantages</a:t>
            </a:r>
          </a:p>
          <a:p>
            <a:pPr>
              <a:buFontTx/>
              <a:buChar char="-"/>
            </a:pPr>
            <a:r>
              <a:rPr lang="en-US" dirty="0"/>
              <a:t>It's not going to be very specific.</a:t>
            </a:r>
          </a:p>
          <a:p>
            <a:pPr>
              <a:buFontTx/>
              <a:buChar char="-"/>
            </a:pPr>
            <a:r>
              <a:rPr lang="en-US" dirty="0"/>
              <a:t>It stands alone as a technique, but may be more useful when combined with another tool or technique.</a:t>
            </a:r>
            <a:endParaRPr lang="en-GB" dirty="0"/>
          </a:p>
        </p:txBody>
      </p:sp>
    </p:spTree>
    <p:extLst>
      <p:ext uri="{BB962C8B-B14F-4D97-AF65-F5344CB8AC3E}">
        <p14:creationId xmlns:p14="http://schemas.microsoft.com/office/powerpoint/2010/main" val="1920799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12F08-3047-7444-98F9-1CAEDEFD56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2ECD2A-682A-2B9E-D468-78748E598C9E}"/>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In addition, there are a growing number of processes that have been developed to guide reengineering efforts.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approaches include lean, six sigma,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total quality improvement, the PDSA cycle, and others.</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1625102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CC3A-F7F8-BDD0-3571-1C0027878072}"/>
              </a:ext>
            </a:extLst>
          </p:cNvPr>
          <p:cNvSpPr>
            <a:spLocks noGrp="1"/>
          </p:cNvSpPr>
          <p:nvPr>
            <p:ph type="title"/>
          </p:nvPr>
        </p:nvSpPr>
        <p:spPr/>
        <p:txBody>
          <a:bodyPr/>
          <a:lstStyle/>
          <a:p>
            <a:r>
              <a:rPr lang="en-GB" dirty="0"/>
              <a:t>Human Factors</a:t>
            </a:r>
          </a:p>
        </p:txBody>
      </p:sp>
      <p:sp>
        <p:nvSpPr>
          <p:cNvPr id="3" name="Content Placeholder 2">
            <a:extLst>
              <a:ext uri="{FF2B5EF4-FFF2-40B4-BE49-F238E27FC236}">
                <a16:creationId xmlns:a16="http://schemas.microsoft.com/office/drawing/2014/main" id="{972CF817-AF04-DDFA-1385-295396E8D594}"/>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The willingness of providers to engage in making systems safer for patients requires a culture that highly values safety. As we've seen, anticipation of problems and designing systems to prevent problems is life saving.</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9339358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1A253-D078-5E4F-4310-71D22E9280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4DE2F7-43CB-00BD-C56A-AA3B5558778E}"/>
              </a:ext>
            </a:extLst>
          </p:cNvPr>
          <p:cNvSpPr>
            <a:spLocks noGrp="1"/>
          </p:cNvSpPr>
          <p:nvPr>
            <p:ph idx="1"/>
          </p:nvPr>
        </p:nvSpPr>
        <p:spPr/>
        <p:txBody>
          <a:bodyPr>
            <a:normAutofit fontScale="85000" lnSpcReduction="20000"/>
          </a:bodyPr>
          <a:lstStyle/>
          <a:p>
            <a:pPr marL="0" indent="0">
              <a:buNone/>
            </a:pPr>
            <a:r>
              <a:rPr lang="en-US" b="1" i="0" dirty="0">
                <a:solidFill>
                  <a:srgbClr val="1F1F1F"/>
                </a:solidFill>
                <a:effectLst/>
                <a:latin typeface="Source Sans Pro" panose="020B0503030403020204" pitchFamily="34" charset="0"/>
              </a:rPr>
              <a:t>Methods of anticipating problems have been described by Weick and </a:t>
            </a:r>
            <a:r>
              <a:rPr lang="en-US" b="1" i="0" dirty="0" err="1">
                <a:solidFill>
                  <a:srgbClr val="1F1F1F"/>
                </a:solidFill>
                <a:effectLst/>
                <a:latin typeface="Source Sans Pro" panose="020B0503030403020204" pitchFamily="34" charset="0"/>
              </a:rPr>
              <a:t>Sutcliife</a:t>
            </a:r>
            <a:r>
              <a:rPr lang="en-US" b="1" i="0" dirty="0">
                <a:solidFill>
                  <a:srgbClr val="1F1F1F"/>
                </a:solidFill>
                <a:effectLst/>
                <a:latin typeface="Source Sans Pro" panose="020B0503030403020204" pitchFamily="34" charset="0"/>
              </a:rPr>
              <a:t>, social psychologists </a:t>
            </a:r>
          </a:p>
          <a:p>
            <a:pPr marL="0" indent="0">
              <a:buNone/>
            </a:pPr>
            <a:r>
              <a:rPr lang="en-US" b="0" i="0" dirty="0">
                <a:solidFill>
                  <a:srgbClr val="1F1F1F"/>
                </a:solidFill>
                <a:effectLst/>
                <a:latin typeface="Source Sans Pro" panose="020B0503030403020204" pitchFamily="34" charset="0"/>
              </a:rPr>
              <a:t>Five components of creating a mindful organization. </a:t>
            </a:r>
          </a:p>
          <a:p>
            <a:r>
              <a:rPr lang="en-US" b="0" i="0" dirty="0">
                <a:solidFill>
                  <a:srgbClr val="1F1F1F"/>
                </a:solidFill>
                <a:effectLst/>
                <a:latin typeface="Source Sans Pro" panose="020B0503030403020204" pitchFamily="34" charset="0"/>
              </a:rPr>
              <a:t>a constant concern about the possibility of failure,</a:t>
            </a:r>
          </a:p>
          <a:p>
            <a:r>
              <a:rPr lang="en-US" dirty="0">
                <a:solidFill>
                  <a:srgbClr val="1F1F1F"/>
                </a:solidFill>
                <a:latin typeface="Source Sans Pro" panose="020B0503030403020204" pitchFamily="34" charset="0"/>
              </a:rPr>
              <a:t>D</a:t>
            </a:r>
            <a:r>
              <a:rPr lang="en-US" b="0" i="0" dirty="0">
                <a:solidFill>
                  <a:srgbClr val="1F1F1F"/>
                </a:solidFill>
                <a:effectLst/>
                <a:latin typeface="Source Sans Pro" panose="020B0503030403020204" pitchFamily="34" charset="0"/>
              </a:rPr>
              <a:t>eference to expertise regardless of rank or status,</a:t>
            </a:r>
          </a:p>
          <a:p>
            <a:r>
              <a:rPr lang="en-US" b="0" i="0" dirty="0">
                <a:solidFill>
                  <a:srgbClr val="1F1F1F"/>
                </a:solidFill>
                <a:effectLst/>
                <a:latin typeface="Source Sans Pro" panose="020B0503030403020204" pitchFamily="34" charset="0"/>
              </a:rPr>
              <a:t>the ability to adapt when the unexpected occurs. </a:t>
            </a:r>
          </a:p>
          <a:p>
            <a:r>
              <a:rPr lang="en-US" b="0" i="0" dirty="0">
                <a:solidFill>
                  <a:srgbClr val="1F1F1F"/>
                </a:solidFill>
                <a:effectLst/>
                <a:latin typeface="Source Sans Pro" panose="020B0503030403020204" pitchFamily="34" charset="0"/>
              </a:rPr>
              <a:t>The ability to concentrate on a task while having a sense of the big picture</a:t>
            </a:r>
          </a:p>
          <a:p>
            <a:r>
              <a:rPr lang="en-US" b="0" i="0" dirty="0">
                <a:solidFill>
                  <a:srgbClr val="1F1F1F"/>
                </a:solidFill>
                <a:effectLst/>
                <a:latin typeface="Source Sans Pro" panose="020B0503030403020204" pitchFamily="34" charset="0"/>
              </a:rPr>
              <a:t>and the ability to alter and flatten the hierarchy to fit a specific situation.</a:t>
            </a:r>
          </a:p>
          <a:p>
            <a:endParaRPr lang="en-GB" dirty="0"/>
          </a:p>
        </p:txBody>
      </p:sp>
    </p:spTree>
    <p:extLst>
      <p:ext uri="{BB962C8B-B14F-4D97-AF65-F5344CB8AC3E}">
        <p14:creationId xmlns:p14="http://schemas.microsoft.com/office/powerpoint/2010/main" val="31501878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55C6-D683-BD1C-8CE1-00EC257B86F2}"/>
              </a:ext>
            </a:extLst>
          </p:cNvPr>
          <p:cNvSpPr>
            <a:spLocks noGrp="1"/>
          </p:cNvSpPr>
          <p:nvPr>
            <p:ph type="title"/>
          </p:nvPr>
        </p:nvSpPr>
        <p:spPr/>
        <p:txBody>
          <a:bodyPr/>
          <a:lstStyle/>
          <a:p>
            <a:r>
              <a:rPr lang="en-GB" dirty="0"/>
              <a:t>What you mean about….</a:t>
            </a:r>
          </a:p>
        </p:txBody>
      </p:sp>
      <p:sp>
        <p:nvSpPr>
          <p:cNvPr id="3" name="Content Placeholder 2">
            <a:extLst>
              <a:ext uri="{FF2B5EF4-FFF2-40B4-BE49-F238E27FC236}">
                <a16:creationId xmlns:a16="http://schemas.microsoft.com/office/drawing/2014/main" id="{096BCF48-C3BD-C17C-C1F7-3645CC68D504}"/>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sz="4400" i="1" dirty="0"/>
              <a:t>Just Culture……..</a:t>
            </a:r>
          </a:p>
        </p:txBody>
      </p:sp>
    </p:spTree>
    <p:extLst>
      <p:ext uri="{BB962C8B-B14F-4D97-AF65-F5344CB8AC3E}">
        <p14:creationId xmlns:p14="http://schemas.microsoft.com/office/powerpoint/2010/main" val="19463018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ABA8-E3BB-BCF7-5695-5E21E72604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BA7F71-B15E-3446-B041-B5A909F08B54}"/>
              </a:ext>
            </a:extLst>
          </p:cNvPr>
          <p:cNvSpPr>
            <a:spLocks noGrp="1"/>
          </p:cNvSpPr>
          <p:nvPr>
            <p:ph idx="1"/>
          </p:nvPr>
        </p:nvSpPr>
        <p:spPr/>
        <p:txBody>
          <a:bodyPr/>
          <a:lstStyle/>
          <a:p>
            <a:pPr marL="0" indent="0">
              <a:buNone/>
            </a:pPr>
            <a:r>
              <a:rPr lang="en-GB" b="1" dirty="0"/>
              <a:t>Just Culture</a:t>
            </a:r>
            <a:r>
              <a:rPr lang="en-GB" dirty="0"/>
              <a:t> is a way of thinking that focuses on </a:t>
            </a:r>
            <a:r>
              <a:rPr lang="en-GB" b="1" dirty="0"/>
              <a:t>learning from mistakes</a:t>
            </a:r>
            <a:r>
              <a:rPr lang="en-GB" dirty="0"/>
              <a:t> rather than blaming people for them. It recognizes that </a:t>
            </a:r>
            <a:r>
              <a:rPr lang="en-GB" b="1" dirty="0"/>
              <a:t>most errors happen because of problems in the system</a:t>
            </a:r>
            <a:r>
              <a:rPr lang="en-GB" dirty="0"/>
              <a:t>, not because someone was lazy or careless.</a:t>
            </a:r>
          </a:p>
        </p:txBody>
      </p:sp>
    </p:spTree>
    <p:extLst>
      <p:ext uri="{BB962C8B-B14F-4D97-AF65-F5344CB8AC3E}">
        <p14:creationId xmlns:p14="http://schemas.microsoft.com/office/powerpoint/2010/main" val="23059261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6EF4-B495-E337-6FA1-88839397AFF1}"/>
              </a:ext>
            </a:extLst>
          </p:cNvPr>
          <p:cNvSpPr>
            <a:spLocks noGrp="1"/>
          </p:cNvSpPr>
          <p:nvPr>
            <p:ph type="title"/>
          </p:nvPr>
        </p:nvSpPr>
        <p:spPr/>
        <p:txBody>
          <a:bodyPr>
            <a:normAutofit fontScale="90000"/>
          </a:bodyPr>
          <a:lstStyle/>
          <a:p>
            <a:r>
              <a:rPr lang="en-GB" dirty="0"/>
              <a:t>Tutorial- Read this case study and we will discuss in our next class</a:t>
            </a:r>
          </a:p>
        </p:txBody>
      </p:sp>
      <p:sp>
        <p:nvSpPr>
          <p:cNvPr id="3" name="Content Placeholder 2">
            <a:extLst>
              <a:ext uri="{FF2B5EF4-FFF2-40B4-BE49-F238E27FC236}">
                <a16:creationId xmlns:a16="http://schemas.microsoft.com/office/drawing/2014/main" id="{B2F01E49-4A50-FB17-56AB-6009BE4CD331}"/>
              </a:ext>
            </a:extLst>
          </p:cNvPr>
          <p:cNvSpPr>
            <a:spLocks noGrp="1"/>
          </p:cNvSpPr>
          <p:nvPr>
            <p:ph idx="1"/>
          </p:nvPr>
        </p:nvSpPr>
        <p:spPr/>
        <p:txBody>
          <a:bodyPr/>
          <a:lstStyle/>
          <a:p>
            <a:pPr marL="0" indent="0" algn="ctr">
              <a:buNone/>
            </a:pPr>
            <a:r>
              <a:rPr lang="en-GB" dirty="0"/>
              <a:t>Jake Lawler (2024) – Misdiagnosis of Cardiac Condition as Asthma</a:t>
            </a:r>
          </a:p>
        </p:txBody>
      </p:sp>
    </p:spTree>
    <p:extLst>
      <p:ext uri="{BB962C8B-B14F-4D97-AF65-F5344CB8AC3E}">
        <p14:creationId xmlns:p14="http://schemas.microsoft.com/office/powerpoint/2010/main" val="7800530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CE86-C7DD-04CC-2E60-FB28D6EEAB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F97C3D-F4F2-C795-8A16-2B94BEC73FE1}"/>
              </a:ext>
            </a:extLst>
          </p:cNvPr>
          <p:cNvSpPr>
            <a:spLocks noGrp="1"/>
          </p:cNvSpPr>
          <p:nvPr>
            <p:ph idx="1"/>
          </p:nvPr>
        </p:nvSpPr>
        <p:spPr/>
        <p:txBody>
          <a:bodyPr/>
          <a:lstStyle/>
          <a:p>
            <a:pPr marL="0" indent="0" algn="ctr">
              <a:buNone/>
            </a:pPr>
            <a:r>
              <a:rPr lang="en-US" b="0" i="1" dirty="0">
                <a:solidFill>
                  <a:srgbClr val="1F1F1F"/>
                </a:solidFill>
                <a:effectLst/>
                <a:latin typeface="Source Sans Pro" panose="020B0503030403020204" pitchFamily="34" charset="0"/>
              </a:rPr>
              <a:t>Do you think that if the hospital had developed this type of culture that </a:t>
            </a:r>
            <a:r>
              <a:rPr lang="en-GB" b="1" dirty="0"/>
              <a:t>Jake Lawler</a:t>
            </a:r>
          </a:p>
          <a:p>
            <a:pPr marL="0" indent="0" algn="ctr">
              <a:buNone/>
            </a:pPr>
            <a:r>
              <a:rPr lang="en-US" b="0" i="1" dirty="0">
                <a:solidFill>
                  <a:srgbClr val="1F1F1F"/>
                </a:solidFill>
                <a:effectLst/>
                <a:latin typeface="Source Sans Pro" panose="020B0503030403020204" pitchFamily="34" charset="0"/>
              </a:rPr>
              <a:t> would still be alive?</a:t>
            </a:r>
            <a:endParaRPr lang="en-US" b="0" i="1" dirty="0">
              <a:solidFill>
                <a:srgbClr val="333333"/>
              </a:solidFill>
              <a:effectLst/>
              <a:latin typeface="OpenSans"/>
            </a:endParaRPr>
          </a:p>
          <a:p>
            <a:endParaRPr lang="en-GB" dirty="0"/>
          </a:p>
        </p:txBody>
      </p:sp>
    </p:spTree>
    <p:extLst>
      <p:ext uri="{BB962C8B-B14F-4D97-AF65-F5344CB8AC3E}">
        <p14:creationId xmlns:p14="http://schemas.microsoft.com/office/powerpoint/2010/main" val="16918952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2997-FF30-8A71-C082-BFE2D8AE6A73}"/>
              </a:ext>
            </a:extLst>
          </p:cNvPr>
          <p:cNvSpPr>
            <a:spLocks noGrp="1"/>
          </p:cNvSpPr>
          <p:nvPr>
            <p:ph type="title"/>
          </p:nvPr>
        </p:nvSpPr>
        <p:spPr/>
        <p:txBody>
          <a:bodyPr/>
          <a:lstStyle/>
          <a:p>
            <a:r>
              <a:rPr lang="en-GB" dirty="0"/>
              <a:t>HFACS</a:t>
            </a:r>
          </a:p>
        </p:txBody>
      </p:sp>
      <p:pic>
        <p:nvPicPr>
          <p:cNvPr id="9" name="Content Placeholder 8">
            <a:extLst>
              <a:ext uri="{FF2B5EF4-FFF2-40B4-BE49-F238E27FC236}">
                <a16:creationId xmlns:a16="http://schemas.microsoft.com/office/drawing/2014/main" id="{A5D78FD1-FBC4-98F0-3160-9EF64BE92830}"/>
              </a:ext>
            </a:extLst>
          </p:cNvPr>
          <p:cNvPicPr>
            <a:picLocks noGrp="1" noChangeAspect="1"/>
          </p:cNvPicPr>
          <p:nvPr>
            <p:ph idx="1"/>
          </p:nvPr>
        </p:nvPicPr>
        <p:blipFill rotWithShape="1">
          <a:blip r:embed="rId3"/>
          <a:srcRect l="43797" r="3075"/>
          <a:stretch/>
        </p:blipFill>
        <p:spPr>
          <a:xfrm>
            <a:off x="2889651" y="71767"/>
            <a:ext cx="6412698" cy="6786233"/>
          </a:xfrm>
        </p:spPr>
      </p:pic>
    </p:spTree>
    <p:extLst>
      <p:ext uri="{BB962C8B-B14F-4D97-AF65-F5344CB8AC3E}">
        <p14:creationId xmlns:p14="http://schemas.microsoft.com/office/powerpoint/2010/main" val="20949129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E77D-3CB9-7CC0-D8AF-012985379BE8}"/>
              </a:ext>
            </a:extLst>
          </p:cNvPr>
          <p:cNvSpPr>
            <a:spLocks noGrp="1"/>
          </p:cNvSpPr>
          <p:nvPr>
            <p:ph type="title"/>
          </p:nvPr>
        </p:nvSpPr>
        <p:spPr/>
        <p:txBody>
          <a:bodyPr/>
          <a:lstStyle/>
          <a:p>
            <a:r>
              <a:rPr lang="en-GB" dirty="0"/>
              <a:t>HFAC</a:t>
            </a:r>
          </a:p>
        </p:txBody>
      </p:sp>
      <p:sp>
        <p:nvSpPr>
          <p:cNvPr id="3" name="Content Placeholder 2">
            <a:extLst>
              <a:ext uri="{FF2B5EF4-FFF2-40B4-BE49-F238E27FC236}">
                <a16:creationId xmlns:a16="http://schemas.microsoft.com/office/drawing/2014/main" id="{B6BD8219-C003-2EE8-2E05-C39D345B2420}"/>
              </a:ext>
            </a:extLst>
          </p:cNvPr>
          <p:cNvSpPr>
            <a:spLocks noGrp="1"/>
          </p:cNvSpPr>
          <p:nvPr>
            <p:ph idx="1"/>
          </p:nvPr>
        </p:nvSpPr>
        <p:spPr>
          <a:xfrm>
            <a:off x="402336" y="1417638"/>
            <a:ext cx="11180064" cy="4818570"/>
          </a:xfrm>
        </p:spPr>
        <p:txBody>
          <a:bodyPr>
            <a:normAutofit fontScale="70000" lnSpcReduction="20000"/>
          </a:bodyPr>
          <a:lstStyle/>
          <a:p>
            <a:pPr algn="l"/>
            <a:r>
              <a:rPr lang="en-US" b="0" i="0" dirty="0">
                <a:solidFill>
                  <a:srgbClr val="1F1F1F"/>
                </a:solidFill>
                <a:effectLst/>
                <a:latin typeface="Source Sans Pro" panose="020B0503030403020204" pitchFamily="34" charset="0"/>
              </a:rPr>
              <a:t>Based on Reason's model, </a:t>
            </a:r>
            <a:r>
              <a:rPr lang="en-US" b="0" i="0" dirty="0" err="1">
                <a:solidFill>
                  <a:srgbClr val="1F1F1F"/>
                </a:solidFill>
                <a:effectLst/>
                <a:latin typeface="Source Sans Pro" panose="020B0503030403020204" pitchFamily="34" charset="0"/>
              </a:rPr>
              <a:t>Wiegmann</a:t>
            </a:r>
            <a:r>
              <a:rPr lang="en-US" b="0" i="0" dirty="0">
                <a:solidFill>
                  <a:srgbClr val="1F1F1F"/>
                </a:solidFill>
                <a:effectLst/>
                <a:latin typeface="Source Sans Pro" panose="020B0503030403020204" pitchFamily="34" charset="0"/>
              </a:rPr>
              <a:t> and </a:t>
            </a:r>
            <a:r>
              <a:rPr lang="en-US" b="0" i="0" dirty="0" err="1">
                <a:solidFill>
                  <a:srgbClr val="1F1F1F"/>
                </a:solidFill>
                <a:effectLst/>
                <a:latin typeface="Source Sans Pro" panose="020B0503030403020204" pitchFamily="34" charset="0"/>
              </a:rPr>
              <a:t>Shappell</a:t>
            </a:r>
            <a:r>
              <a:rPr lang="en-US" b="0" i="0" dirty="0">
                <a:solidFill>
                  <a:srgbClr val="1F1F1F"/>
                </a:solidFill>
                <a:effectLst/>
                <a:latin typeface="Source Sans Pro" panose="020B0503030403020204" pitchFamily="34" charset="0"/>
              </a:rPr>
              <a:t> built a model of human factors analysis classification system, or HFACS,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 work on the aviation system in developing comprehensive accident investigation tools.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human factors analysis is also applicable to the health system.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looking at organizational resources, one of the important considerations is organizational climate.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refers to the working environment and if it's an environment that supports safety, has open communication and embraces information about near misses.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Assessing the culture of safety is critical, to ensure a culture of safety, and examining unsafe conditions one of the considerations is failure to correct a problem. </a:t>
            </a:r>
            <a:endParaRPr lang="en-US" b="0" i="0" dirty="0">
              <a:solidFill>
                <a:srgbClr val="333333"/>
              </a:solidFill>
              <a:effectLst/>
              <a:latin typeface="OpenSans"/>
            </a:endParaRPr>
          </a:p>
          <a:p>
            <a:r>
              <a:rPr lang="en-US" b="0" i="0" dirty="0">
                <a:solidFill>
                  <a:srgbClr val="1F1F1F"/>
                </a:solidFill>
                <a:effectLst/>
                <a:latin typeface="Source Sans Pro" panose="020B0503030403020204" pitchFamily="34" charset="0"/>
              </a:rPr>
              <a:t>The precondition for unsafe acts includes conditions of operators. There are many health care professionals who experienced burn out or more prone to errors or have work to double shift and are just simply exhausted. Unsafe acts note both errors and violations. </a:t>
            </a:r>
            <a:endParaRPr lang="en-US" b="0" i="0" dirty="0">
              <a:solidFill>
                <a:srgbClr val="333333"/>
              </a:solidFill>
              <a:effectLst/>
              <a:latin typeface="OpenSans"/>
            </a:endParaRPr>
          </a:p>
        </p:txBody>
      </p:sp>
    </p:spTree>
    <p:extLst>
      <p:ext uri="{BB962C8B-B14F-4D97-AF65-F5344CB8AC3E}">
        <p14:creationId xmlns:p14="http://schemas.microsoft.com/office/powerpoint/2010/main" val="19873527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B14F7-4B60-DD36-E305-90CAE8F3FB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6C13F1-BAE3-5830-FC12-D68B7083BF9C}"/>
              </a:ext>
            </a:extLst>
          </p:cNvPr>
          <p:cNvSpPr>
            <a:spLocks noGrp="1"/>
          </p:cNvSpPr>
          <p:nvPr>
            <p:ph idx="1"/>
          </p:nvPr>
        </p:nvSpPr>
        <p:spPr/>
        <p:txBody>
          <a:bodyPr/>
          <a:lstStyle/>
          <a:p>
            <a:pPr marL="0" indent="0" algn="ctr">
              <a:buNone/>
            </a:pPr>
            <a:r>
              <a:rPr lang="en-US" b="0" i="1" dirty="0">
                <a:solidFill>
                  <a:srgbClr val="1F1F1F"/>
                </a:solidFill>
                <a:effectLst/>
                <a:latin typeface="Source Sans Pro" panose="020B0503030403020204" pitchFamily="34" charset="0"/>
              </a:rPr>
              <a:t>During your analysis of the </a:t>
            </a:r>
            <a:r>
              <a:rPr lang="en-GB" b="1" dirty="0"/>
              <a:t>Jake Lawler </a:t>
            </a:r>
            <a:r>
              <a:rPr lang="en-US" b="0" i="1" dirty="0">
                <a:solidFill>
                  <a:srgbClr val="1F1F1F"/>
                </a:solidFill>
                <a:effectLst/>
                <a:latin typeface="Source Sans Pro" panose="020B0503030403020204" pitchFamily="34" charset="0"/>
              </a:rPr>
              <a:t>case, you will have an opportunity to look more closely at this model and think about how factors in each area might have contributed to the death of Lewis.</a:t>
            </a:r>
            <a:endParaRPr lang="en-US" b="0" i="1" dirty="0">
              <a:solidFill>
                <a:srgbClr val="333333"/>
              </a:solidFill>
              <a:effectLst/>
              <a:latin typeface="OpenSans"/>
            </a:endParaRPr>
          </a:p>
          <a:p>
            <a:endParaRPr lang="en-GB" dirty="0"/>
          </a:p>
        </p:txBody>
      </p:sp>
    </p:spTree>
    <p:extLst>
      <p:ext uri="{BB962C8B-B14F-4D97-AF65-F5344CB8AC3E}">
        <p14:creationId xmlns:p14="http://schemas.microsoft.com/office/powerpoint/2010/main" val="8198669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09BF-C29D-DDEC-0239-3987AF71A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C47888-6FF1-2FE9-AB0D-FEA2B4565D87}"/>
              </a:ext>
            </a:extLst>
          </p:cNvPr>
          <p:cNvSpPr>
            <a:spLocks noGrp="1"/>
          </p:cNvSpPr>
          <p:nvPr>
            <p:ph idx="1"/>
          </p:nvPr>
        </p:nvSpPr>
        <p:spPr/>
        <p:txBody>
          <a:bodyPr/>
          <a:lstStyle/>
          <a:p>
            <a:r>
              <a:rPr lang="en-GB" dirty="0"/>
              <a:t>PEST analysis and SWOT analysis </a:t>
            </a:r>
          </a:p>
        </p:txBody>
      </p:sp>
    </p:spTree>
    <p:extLst>
      <p:ext uri="{BB962C8B-B14F-4D97-AF65-F5344CB8AC3E}">
        <p14:creationId xmlns:p14="http://schemas.microsoft.com/office/powerpoint/2010/main" val="14386809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D313C-7B88-95A7-C9D2-C73E0274E4CC}"/>
              </a:ext>
            </a:extLst>
          </p:cNvPr>
          <p:cNvSpPr>
            <a:spLocks noGrp="1"/>
          </p:cNvSpPr>
          <p:nvPr>
            <p:ph type="title"/>
          </p:nvPr>
        </p:nvSpPr>
        <p:spPr/>
        <p:txBody>
          <a:bodyPr/>
          <a:lstStyle/>
          <a:p>
            <a:r>
              <a:rPr lang="en-GB" dirty="0" err="1"/>
              <a:t>Assesstment</a:t>
            </a:r>
            <a:r>
              <a:rPr lang="en-GB" dirty="0"/>
              <a:t> 1</a:t>
            </a:r>
          </a:p>
        </p:txBody>
      </p:sp>
      <p:sp>
        <p:nvSpPr>
          <p:cNvPr id="3" name="Content Placeholder 2">
            <a:extLst>
              <a:ext uri="{FF2B5EF4-FFF2-40B4-BE49-F238E27FC236}">
                <a16:creationId xmlns:a16="http://schemas.microsoft.com/office/drawing/2014/main" id="{1793267A-0730-3882-FA8C-7FEEF8B60CEF}"/>
              </a:ext>
            </a:extLst>
          </p:cNvPr>
          <p:cNvSpPr>
            <a:spLocks noGrp="1"/>
          </p:cNvSpPr>
          <p:nvPr>
            <p:ph idx="1"/>
          </p:nvPr>
        </p:nvSpPr>
        <p:spPr/>
        <p:txBody>
          <a:bodyPr/>
          <a:lstStyle/>
          <a:p>
            <a:pPr marL="114300" indent="0">
              <a:buNone/>
            </a:pPr>
            <a:r>
              <a:rPr lang="en-GB" sz="1800" dirty="0">
                <a:effectLst/>
                <a:latin typeface="Arial" panose="020B0604020202020204" pitchFamily="34" charset="0"/>
                <a:ea typeface="Times New Roman" panose="02020603050405020304" pitchFamily="18" charset="0"/>
              </a:rPr>
              <a:t>The report should have distinct and clear sections such as introduction, the main section and provide a summary of findings which act as the conclusion.</a:t>
            </a:r>
            <a:endParaRPr lang="en-GB" sz="1800" dirty="0">
              <a:effectLst/>
              <a:latin typeface="Times New Roman" panose="02020603050405020304" pitchFamily="18" charset="0"/>
              <a:ea typeface="Times New Roman" panose="02020603050405020304" pitchFamily="18" charset="0"/>
            </a:endParaRPr>
          </a:p>
          <a:p>
            <a:pPr marL="11430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Introduction (500 words)</a:t>
            </a:r>
            <a:endParaRPr lang="en-GB" sz="1800" dirty="0">
              <a:effectLst/>
              <a:latin typeface="Times New Roman" panose="02020603050405020304" pitchFamily="18" charset="0"/>
              <a:ea typeface="Times New Roman" panose="02020603050405020304" pitchFamily="18" charset="0"/>
            </a:endParaRPr>
          </a:p>
          <a:p>
            <a:pPr marL="114300" indent="0">
              <a:buNone/>
            </a:pPr>
            <a:r>
              <a:rPr lang="en-GB" sz="1800" dirty="0">
                <a:effectLst/>
                <a:latin typeface="Arial" panose="020B0604020202020204" pitchFamily="34" charset="0"/>
                <a:ea typeface="Times New Roman" panose="02020603050405020304" pitchFamily="18" charset="0"/>
              </a:rPr>
              <a:t>The report should have clear and distinct sections such as introduction, which identifies the background, with evidential support to help establish the identified problem as a concern.</a:t>
            </a:r>
            <a:endParaRPr lang="en-GB" sz="1800" dirty="0">
              <a:effectLst/>
              <a:latin typeface="Times New Roman" panose="02020603050405020304" pitchFamily="18" charset="0"/>
              <a:ea typeface="Times New Roman" panose="02020603050405020304" pitchFamily="18" charset="0"/>
            </a:endParaRPr>
          </a:p>
          <a:p>
            <a:pPr marL="11430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Main Body (1800 words)</a:t>
            </a:r>
            <a:endParaRPr lang="en-GB" sz="1800" dirty="0">
              <a:effectLst/>
              <a:latin typeface="Times New Roman" panose="02020603050405020304" pitchFamily="18" charset="0"/>
              <a:ea typeface="Times New Roman" panose="02020603050405020304" pitchFamily="18" charset="0"/>
            </a:endParaRPr>
          </a:p>
          <a:p>
            <a:pPr marL="114300" indent="0">
              <a:buNone/>
            </a:pPr>
            <a:r>
              <a:rPr lang="en-GB" sz="1800" dirty="0">
                <a:effectLst/>
                <a:latin typeface="Arial" panose="020B0604020202020204" pitchFamily="34" charset="0"/>
                <a:ea typeface="Times New Roman" panose="02020603050405020304" pitchFamily="18" charset="0"/>
              </a:rPr>
              <a:t>The main section which brings together the key concepts with rationale for selection and a critique of theory, with application and supported by peer reviewed literature.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553763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02D2E-AC48-F23A-20BD-CF0AC95274F0}"/>
              </a:ext>
            </a:extLst>
          </p:cNvPr>
          <p:cNvSpPr>
            <a:spLocks noGrp="1"/>
          </p:cNvSpPr>
          <p:nvPr>
            <p:ph type="title"/>
          </p:nvPr>
        </p:nvSpPr>
        <p:spPr/>
        <p:txBody>
          <a:bodyPr/>
          <a:lstStyle/>
          <a:p>
            <a:pPr algn="l"/>
            <a:r>
              <a:rPr lang="en-GB" b="1" dirty="0"/>
              <a:t>Reference List </a:t>
            </a:r>
          </a:p>
        </p:txBody>
      </p:sp>
      <p:sp>
        <p:nvSpPr>
          <p:cNvPr id="3" name="Content Placeholder 2">
            <a:extLst>
              <a:ext uri="{FF2B5EF4-FFF2-40B4-BE49-F238E27FC236}">
                <a16:creationId xmlns:a16="http://schemas.microsoft.com/office/drawing/2014/main" id="{437E0FC7-871A-9677-1868-BF85D37B5CE3}"/>
              </a:ext>
            </a:extLst>
          </p:cNvPr>
          <p:cNvSpPr>
            <a:spLocks noGrp="1"/>
          </p:cNvSpPr>
          <p:nvPr>
            <p:ph idx="1"/>
          </p:nvPr>
        </p:nvSpPr>
        <p:spPr/>
        <p:txBody>
          <a:bodyPr>
            <a:normAutofit fontScale="47500" lnSpcReduction="20000"/>
          </a:bodyPr>
          <a:lstStyle/>
          <a:p>
            <a:r>
              <a:rPr lang="en-GB" dirty="0"/>
              <a:t>Daniel Kahneman (2011). </a:t>
            </a:r>
            <a:r>
              <a:rPr lang="en-GB" i="1" dirty="0"/>
              <a:t>Thinking, Fast and Slow</a:t>
            </a:r>
            <a:r>
              <a:rPr lang="en-GB" dirty="0"/>
              <a:t>. New York: Farrar, Straus and Giroux.</a:t>
            </a:r>
          </a:p>
          <a:p>
            <a:r>
              <a:rPr lang="en-GB" dirty="0"/>
              <a:t>Joseph, A., 2023. </a:t>
            </a:r>
            <a:r>
              <a:rPr lang="en-GB" i="1" dirty="0"/>
              <a:t>Misdiagnoses cost the U.S. 800,000 deaths and serious disabilities annually, study says</a:t>
            </a:r>
            <a:r>
              <a:rPr lang="en-GB" dirty="0"/>
              <a:t>. STAT News. Available at: </a:t>
            </a:r>
            <a:r>
              <a:rPr lang="en-GB" dirty="0">
                <a:hlinkClick r:id="rId2"/>
              </a:rPr>
              <a:t>https://www.statnews.com/2023/07/21/misdiagnoses-cost-the-u-s-800000-deaths-and-serious-disabilities-annually-study/</a:t>
            </a:r>
            <a:r>
              <a:rPr lang="en-GB" dirty="0"/>
              <a:t> [Accessed 26 May 2025].</a:t>
            </a:r>
          </a:p>
          <a:p>
            <a:r>
              <a:rPr lang="en-GB" dirty="0"/>
              <a:t>Newman-Toker, D.E., Schaffer, A.C., Yu-Moe, C.W., Nassery, N., Saber Tehrani, A.S., Clemens, G.D. and Wang, Z., 2023. </a:t>
            </a:r>
            <a:r>
              <a:rPr lang="en-GB" i="1" dirty="0"/>
              <a:t>The public health impact of diagnostic error in the US: a population-level estimate</a:t>
            </a:r>
            <a:r>
              <a:rPr lang="en-GB" dirty="0"/>
              <a:t>. Johns Hopkins Medicine. Available at: </a:t>
            </a:r>
            <a:r>
              <a:rPr lang="en-GB" dirty="0">
                <a:hlinkClick r:id="rId3"/>
              </a:rPr>
              <a:t>https://www.hopkinsmedicine.org/news/newsroom/news-releases/2023/07/report-highlights-public-health-impact-of-serious-harms-from-diagnostic-error-in-us</a:t>
            </a:r>
            <a:r>
              <a:rPr lang="en-GB" dirty="0"/>
              <a:t> [Accessed 26 May 2025].</a:t>
            </a:r>
          </a:p>
          <a:p>
            <a:r>
              <a:rPr lang="en-GB" dirty="0"/>
              <a:t>Reason, J., 1997. </a:t>
            </a:r>
            <a:r>
              <a:rPr lang="en-GB" i="1" dirty="0"/>
              <a:t>Managing the Risks of Organizational Accidents</a:t>
            </a:r>
            <a:r>
              <a:rPr lang="en-GB" dirty="0"/>
              <a:t>. Aldershot: Ashgate.</a:t>
            </a:r>
          </a:p>
          <a:p>
            <a:r>
              <a:rPr lang="en-GB" dirty="0"/>
              <a:t>The Guardian, 2021. </a:t>
            </a:r>
            <a:r>
              <a:rPr lang="en-GB" i="1" dirty="0"/>
              <a:t>Wrong woman given invasive procedure among NHS mix-ups</a:t>
            </a:r>
            <a:r>
              <a:rPr lang="en-GB" dirty="0"/>
              <a:t>. Available at: </a:t>
            </a:r>
            <a:r>
              <a:rPr lang="en-GB" dirty="0">
                <a:hlinkClick r:id="rId4"/>
              </a:rPr>
              <a:t>https://www.theguardian.com/society/2021/jun/03/wrong-woman-given-invasive-procedure-among-nhs-mixups</a:t>
            </a:r>
            <a:r>
              <a:rPr lang="en-GB" dirty="0"/>
              <a:t> [Accessed 26 May 2025].</a:t>
            </a:r>
          </a:p>
          <a:p>
            <a:r>
              <a:rPr lang="en-GB" dirty="0"/>
              <a:t>World Health Organization (WHO), 2016. </a:t>
            </a:r>
            <a:r>
              <a:rPr lang="en-GB" i="1" dirty="0"/>
              <a:t>Diagnostic Errors: Technical Series on Safer Primary Care</a:t>
            </a:r>
            <a:r>
              <a:rPr lang="en-GB" dirty="0"/>
              <a:t>. Available at: </a:t>
            </a:r>
            <a:r>
              <a:rPr lang="en-GB" dirty="0">
                <a:hlinkClick r:id="rId5"/>
              </a:rPr>
              <a:t>https://www.who.int/publications/i/item/9789241511636</a:t>
            </a:r>
            <a:r>
              <a:rPr lang="en-GB" dirty="0"/>
              <a:t> [Accessed 26 May 2025].</a:t>
            </a:r>
          </a:p>
          <a:p>
            <a:r>
              <a:rPr lang="en-GB" dirty="0" err="1"/>
              <a:t>Wiegmann</a:t>
            </a:r>
            <a:r>
              <a:rPr lang="en-GB" dirty="0"/>
              <a:t>, D.A. and </a:t>
            </a:r>
            <a:r>
              <a:rPr lang="en-GB" dirty="0" err="1"/>
              <a:t>Shappell</a:t>
            </a:r>
            <a:r>
              <a:rPr lang="en-GB" dirty="0"/>
              <a:t>, S.A., 2003. </a:t>
            </a:r>
            <a:r>
              <a:rPr lang="en-GB" i="1" dirty="0"/>
              <a:t>A Human Error Approach to Aviation Accident Analysis: The Human Factors Analysis and Classification System</a:t>
            </a:r>
            <a:r>
              <a:rPr lang="en-GB" dirty="0"/>
              <a:t>. </a:t>
            </a:r>
            <a:r>
              <a:rPr lang="en-GB"/>
              <a:t>Aldershot: Ashgate.</a:t>
            </a:r>
          </a:p>
          <a:p>
            <a:pPr marL="0" indent="0">
              <a:buNone/>
            </a:pPr>
            <a:endParaRPr lang="en-GB"/>
          </a:p>
        </p:txBody>
      </p:sp>
    </p:spTree>
    <p:extLst>
      <p:ext uri="{BB962C8B-B14F-4D97-AF65-F5344CB8AC3E}">
        <p14:creationId xmlns:p14="http://schemas.microsoft.com/office/powerpoint/2010/main" val="30642280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3420</TotalTime>
  <Words>3866</Words>
  <Application>Microsoft Office PowerPoint</Application>
  <PresentationFormat>Widescreen</PresentationFormat>
  <Paragraphs>298</Paragraphs>
  <Slides>55</Slides>
  <Notes>9</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55</vt:i4>
      </vt:variant>
    </vt:vector>
  </HeadingPairs>
  <TitlesOfParts>
    <vt:vector size="69" baseType="lpstr">
      <vt:lpstr>Helvetica Neue</vt:lpstr>
      <vt:lpstr>MS Gothic</vt:lpstr>
      <vt:lpstr>MS Mincho</vt:lpstr>
      <vt:lpstr>Myriad Pro</vt:lpstr>
      <vt:lpstr>OpenSans</vt:lpstr>
      <vt:lpstr>Arial</vt:lpstr>
      <vt:lpstr>Calibri</vt:lpstr>
      <vt:lpstr>Cambria</vt:lpstr>
      <vt:lpstr>Open Sans</vt:lpstr>
      <vt:lpstr>Source Sans Pro</vt:lpstr>
      <vt:lpstr>Symbol</vt:lpstr>
      <vt:lpstr>Times New Roman</vt:lpstr>
      <vt:lpstr>Wingdings</vt:lpstr>
      <vt:lpstr>20140311PresentationUWTSDTemplate</vt:lpstr>
      <vt:lpstr>    Quality Assurance and Service Improvements    Dr Fahad Khan PhD (Medical sciences), Msc in Public health BDS (Bachelor of Dentistry) Diploma in Public health, Diploma in Epidemiology </vt:lpstr>
      <vt:lpstr>Learning outcomes</vt:lpstr>
      <vt:lpstr>Module Summary</vt:lpstr>
      <vt:lpstr>Quick Recap </vt:lpstr>
      <vt:lpstr>Aims of the Session</vt:lpstr>
      <vt:lpstr>Types of Medical Error </vt:lpstr>
      <vt:lpstr>Misdiagnosis Statistics (2018–2023)</vt:lpstr>
      <vt:lpstr>Summary of some case studies</vt:lpstr>
      <vt:lpstr>Summary of some of the misdiagnosis conditions in UK</vt:lpstr>
      <vt:lpstr>Global examples of misdiagnosis</vt:lpstr>
      <vt:lpstr>PowerPoint Presentation</vt:lpstr>
      <vt:lpstr>Top Misdiagnosed Conditions in the U.S. (Ranked with Figures)</vt:lpstr>
      <vt:lpstr>PowerPoint Presentation</vt:lpstr>
      <vt:lpstr>PowerPoint Presentation</vt:lpstr>
      <vt:lpstr>PowerPoint Presentation</vt:lpstr>
      <vt:lpstr>PowerPoint Presentation</vt:lpstr>
      <vt:lpstr>PowerPoint Presentation</vt:lpstr>
      <vt:lpstr>PowerPoint Presentation</vt:lpstr>
      <vt:lpstr>Systems Reengineering </vt:lpstr>
      <vt:lpstr>PowerPoint Presentation</vt:lpstr>
      <vt:lpstr>Swiss Cheese Model</vt:lpstr>
      <vt:lpstr>PowerPoint Presentation</vt:lpstr>
      <vt:lpstr>PowerPoint Presentation</vt:lpstr>
      <vt:lpstr>Take an example of Covid-19 </vt:lpstr>
      <vt:lpstr>PowerPoint Presentation</vt:lpstr>
      <vt:lpstr>Summary of Swiss cheese model</vt:lpstr>
      <vt:lpstr>Guardian- News </vt:lpstr>
      <vt:lpstr>Activity </vt:lpstr>
      <vt:lpstr>Root Cause Analysis </vt:lpstr>
      <vt:lpstr>Fish Bone Analysis</vt:lpstr>
      <vt:lpstr>PowerPoint Presentation</vt:lpstr>
      <vt:lpstr>Types of fishbone </vt:lpstr>
      <vt:lpstr>PowerPoint Presentation</vt:lpstr>
      <vt:lpstr>PowerPoint Presentation</vt:lpstr>
      <vt:lpstr>PowerPoint Presentation</vt:lpstr>
      <vt:lpstr>Advantages and Disadvantages of Fishbone Analysis</vt:lpstr>
      <vt:lpstr>5 Whys</vt:lpstr>
      <vt:lpstr>PowerPoint Presentation</vt:lpstr>
      <vt:lpstr>PowerPoint Presentation</vt:lpstr>
      <vt:lpstr>Advantages and Disadvantages of 5Whys Analysis</vt:lpstr>
      <vt:lpstr>PowerPoint Presentation</vt:lpstr>
      <vt:lpstr>Human Factors</vt:lpstr>
      <vt:lpstr>PowerPoint Presentation</vt:lpstr>
      <vt:lpstr>What you mean about….</vt:lpstr>
      <vt:lpstr>PowerPoint Presentation</vt:lpstr>
      <vt:lpstr>Tutorial- Read this case study and we will discuss in our next class</vt:lpstr>
      <vt:lpstr>PowerPoint Presentation</vt:lpstr>
      <vt:lpstr>HFACS</vt:lpstr>
      <vt:lpstr>HFAC</vt:lpstr>
      <vt:lpstr>PowerPoint Presentation</vt:lpstr>
      <vt:lpstr>PowerPoint Presentation</vt:lpstr>
      <vt:lpstr>Assesstment 1</vt:lpstr>
      <vt:lpstr>Reference List </vt:lpstr>
      <vt:lpstr>Kahoot!!!!!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47</cp:revision>
  <dcterms:created xsi:type="dcterms:W3CDTF">2023-01-25T11:20:58Z</dcterms:created>
  <dcterms:modified xsi:type="dcterms:W3CDTF">2025-09-23T12:45:11Z</dcterms:modified>
</cp:coreProperties>
</file>