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2" r:id="rId4"/>
  </p:sldMasterIdLst>
  <p:sldIdLst>
    <p:sldId id="270" r:id="rId5"/>
    <p:sldId id="271" r:id="rId6"/>
    <p:sldId id="272" r:id="rId7"/>
    <p:sldId id="364" r:id="rId8"/>
    <p:sldId id="375" r:id="rId9"/>
    <p:sldId id="376" r:id="rId10"/>
    <p:sldId id="367" r:id="rId11"/>
    <p:sldId id="370" r:id="rId12"/>
    <p:sldId id="371" r:id="rId13"/>
    <p:sldId id="372" r:id="rId14"/>
    <p:sldId id="261" r:id="rId15"/>
    <p:sldId id="374" r:id="rId16"/>
    <p:sldId id="363" r:id="rId17"/>
    <p:sldId id="265" r:id="rId18"/>
    <p:sldId id="263" r:id="rId19"/>
    <p:sldId id="266" r:id="rId20"/>
    <p:sldId id="26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4BE40CA-2C09-4309-B00E-74FEE4D5EA84}">
          <p14:sldIdLst>
            <p14:sldId id="270"/>
            <p14:sldId id="271"/>
          </p14:sldIdLst>
        </p14:section>
        <p14:section name="Untitled Section" id="{63027274-0395-4879-96E2-94ABDB9E1341}">
          <p14:sldIdLst>
            <p14:sldId id="272"/>
            <p14:sldId id="364"/>
            <p14:sldId id="375"/>
          </p14:sldIdLst>
        </p14:section>
        <p14:section name="Untitled Section" id="{3A4014F4-7688-4503-8683-F9C1AC9455B5}">
          <p14:sldIdLst>
            <p14:sldId id="376"/>
            <p14:sldId id="367"/>
          </p14:sldIdLst>
        </p14:section>
        <p14:section name="Untitled Section" id="{729EC5F9-2608-4C38-9CFB-CEA362750513}">
          <p14:sldIdLst>
            <p14:sldId id="370"/>
            <p14:sldId id="371"/>
            <p14:sldId id="372"/>
            <p14:sldId id="261"/>
            <p14:sldId id="374"/>
            <p14:sldId id="363"/>
            <p14:sldId id="265"/>
            <p14:sldId id="263"/>
            <p14:sldId id="266"/>
            <p14:sldId id="26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600311-6D45-4417-B966-F0CD1C45D11C}" v="250" dt="2026-06-15T08:51:34.0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autoAdjust="0"/>
    <p:restoredTop sz="94660"/>
  </p:normalViewPr>
  <p:slideViewPr>
    <p:cSldViewPr snapToGrid="0">
      <p:cViewPr>
        <p:scale>
          <a:sx n="100" d="100"/>
          <a:sy n="100" d="100"/>
        </p:scale>
        <p:origin x="72"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hel Tsegaye" userId="3c17f7fe4556469f" providerId="LiveId" clId="{2349ABD4-8A4E-460E-A014-397CA4A294B2}"/>
    <pc:docChg chg="undo custSel addSld delSld modSld sldOrd addSection delSection modSection">
      <pc:chgData name="rahel Tsegaye" userId="3c17f7fe4556469f" providerId="LiveId" clId="{2349ABD4-8A4E-460E-A014-397CA4A294B2}" dt="2026-06-15T08:53:42.551" v="9780" actId="20577"/>
      <pc:docMkLst>
        <pc:docMk/>
      </pc:docMkLst>
      <pc:sldChg chg="addSp delSp modSp mod ord setBg">
        <pc:chgData name="rahel Tsegaye" userId="3c17f7fe4556469f" providerId="LiveId" clId="{2349ABD4-8A4E-460E-A014-397CA4A294B2}" dt="2026-06-14T19:11:37.755" v="7886" actId="14100"/>
        <pc:sldMkLst>
          <pc:docMk/>
          <pc:sldMk cId="764605052" sldId="261"/>
        </pc:sldMkLst>
        <pc:spChg chg="mod">
          <ac:chgData name="rahel Tsegaye" userId="3c17f7fe4556469f" providerId="LiveId" clId="{2349ABD4-8A4E-460E-A014-397CA4A294B2}" dt="2026-06-12T15:46:11.050" v="7578" actId="26606"/>
          <ac:spMkLst>
            <pc:docMk/>
            <pc:sldMk cId="764605052" sldId="261"/>
            <ac:spMk id="2" creationId="{68A8AF1C-86E0-7043-44A2-DA950ED42D52}"/>
          </ac:spMkLst>
        </pc:spChg>
        <pc:spChg chg="add mod">
          <ac:chgData name="rahel Tsegaye" userId="3c17f7fe4556469f" providerId="LiveId" clId="{2349ABD4-8A4E-460E-A014-397CA4A294B2}" dt="2026-06-14T19:11:37.755" v="7886" actId="14100"/>
          <ac:spMkLst>
            <pc:docMk/>
            <pc:sldMk cId="764605052" sldId="261"/>
            <ac:spMk id="3" creationId="{70DFA3A2-3CC5-5900-0524-3E749B4E8FCC}"/>
          </ac:spMkLst>
        </pc:spChg>
        <pc:graphicFrameChg chg="mod modGraphic">
          <ac:chgData name="rahel Tsegaye" userId="3c17f7fe4556469f" providerId="LiveId" clId="{2349ABD4-8A4E-460E-A014-397CA4A294B2}" dt="2026-06-14T19:10:18.422" v="7876" actId="14100"/>
          <ac:graphicFrameMkLst>
            <pc:docMk/>
            <pc:sldMk cId="764605052" sldId="261"/>
            <ac:graphicFrameMk id="7" creationId="{108D2D3F-BBD3-F859-AF29-5BEF174F1637}"/>
          </ac:graphicFrameMkLst>
        </pc:graphicFrameChg>
      </pc:sldChg>
      <pc:sldChg chg="addSp delSp modSp mod">
        <pc:chgData name="rahel Tsegaye" userId="3c17f7fe4556469f" providerId="LiveId" clId="{2349ABD4-8A4E-460E-A014-397CA4A294B2}" dt="2026-06-15T08:51:33.107" v="9773" actId="20577"/>
        <pc:sldMkLst>
          <pc:docMk/>
          <pc:sldMk cId="2451324015" sldId="263"/>
        </pc:sldMkLst>
        <pc:spChg chg="del mod">
          <ac:chgData name="rahel Tsegaye" userId="3c17f7fe4556469f" providerId="LiveId" clId="{2349ABD4-8A4E-460E-A014-397CA4A294B2}" dt="2026-06-15T08:43:54.497" v="9727" actId="478"/>
          <ac:spMkLst>
            <pc:docMk/>
            <pc:sldMk cId="2451324015" sldId="263"/>
            <ac:spMk id="3" creationId="{E04C29E1-0FF6-7114-4118-5B68E71110F6}"/>
          </ac:spMkLst>
        </pc:spChg>
        <pc:spChg chg="add mod">
          <ac:chgData name="rahel Tsegaye" userId="3c17f7fe4556469f" providerId="LiveId" clId="{2349ABD4-8A4E-460E-A014-397CA4A294B2}" dt="2026-06-15T08:51:33.107" v="9773" actId="20577"/>
          <ac:spMkLst>
            <pc:docMk/>
            <pc:sldMk cId="2451324015" sldId="263"/>
            <ac:spMk id="5" creationId="{2ABC35BE-27B4-66C6-B152-2977620CF841}"/>
          </ac:spMkLst>
        </pc:spChg>
      </pc:sldChg>
      <pc:sldChg chg="modSp mod">
        <pc:chgData name="rahel Tsegaye" userId="3c17f7fe4556469f" providerId="LiveId" clId="{2349ABD4-8A4E-460E-A014-397CA4A294B2}" dt="2026-06-15T08:53:42.551" v="9780" actId="20577"/>
        <pc:sldMkLst>
          <pc:docMk/>
          <pc:sldMk cId="1037257886" sldId="265"/>
        </pc:sldMkLst>
        <pc:spChg chg="mod">
          <ac:chgData name="rahel Tsegaye" userId="3c17f7fe4556469f" providerId="LiveId" clId="{2349ABD4-8A4E-460E-A014-397CA4A294B2}" dt="2026-06-15T08:53:35.010" v="9779" actId="1076"/>
          <ac:spMkLst>
            <pc:docMk/>
            <pc:sldMk cId="1037257886" sldId="265"/>
            <ac:spMk id="2" creationId="{68A8AF1C-86E0-7043-44A2-DA950ED42D52}"/>
          </ac:spMkLst>
        </pc:spChg>
        <pc:spChg chg="mod">
          <ac:chgData name="rahel Tsegaye" userId="3c17f7fe4556469f" providerId="LiveId" clId="{2349ABD4-8A4E-460E-A014-397CA4A294B2}" dt="2026-06-15T08:53:42.551" v="9780" actId="20577"/>
          <ac:spMkLst>
            <pc:docMk/>
            <pc:sldMk cId="1037257886" sldId="265"/>
            <ac:spMk id="3" creationId="{E04C29E1-0FF6-7114-4118-5B68E71110F6}"/>
          </ac:spMkLst>
        </pc:spChg>
      </pc:sldChg>
      <pc:sldChg chg="modSp">
        <pc:chgData name="rahel Tsegaye" userId="3c17f7fe4556469f" providerId="LiveId" clId="{2349ABD4-8A4E-460E-A014-397CA4A294B2}" dt="2026-06-12T15:45:30.739" v="7574"/>
        <pc:sldMkLst>
          <pc:docMk/>
          <pc:sldMk cId="3258301802" sldId="266"/>
        </pc:sldMkLst>
        <pc:spChg chg="mod">
          <ac:chgData name="rahel Tsegaye" userId="3c17f7fe4556469f" providerId="LiveId" clId="{2349ABD4-8A4E-460E-A014-397CA4A294B2}" dt="2026-06-12T15:45:30.739" v="7574"/>
          <ac:spMkLst>
            <pc:docMk/>
            <pc:sldMk cId="3258301802" sldId="266"/>
            <ac:spMk id="2" creationId="{68A8AF1C-86E0-7043-44A2-DA950ED42D52}"/>
          </ac:spMkLst>
        </pc:spChg>
      </pc:sldChg>
      <pc:sldChg chg="addSp delSp delDesignElem">
        <pc:chgData name="rahel Tsegaye" userId="3c17f7fe4556469f" providerId="LiveId" clId="{2349ABD4-8A4E-460E-A014-397CA4A294B2}" dt="2026-06-12T15:45:30.739" v="7574"/>
        <pc:sldMkLst>
          <pc:docMk/>
          <pc:sldMk cId="702059637" sldId="270"/>
        </pc:sldMkLst>
        <pc:spChg chg="add del">
          <ac:chgData name="rahel Tsegaye" userId="3c17f7fe4556469f" providerId="LiveId" clId="{2349ABD4-8A4E-460E-A014-397CA4A294B2}" dt="2026-06-12T15:45:30.739" v="7574"/>
          <ac:spMkLst>
            <pc:docMk/>
            <pc:sldMk cId="702059637" sldId="270"/>
            <ac:spMk id="11" creationId="{EDDBB197-D710-4A4F-A9CA-FD2177498BE8}"/>
          </ac:spMkLst>
        </pc:spChg>
        <pc:spChg chg="add del">
          <ac:chgData name="rahel Tsegaye" userId="3c17f7fe4556469f" providerId="LiveId" clId="{2349ABD4-8A4E-460E-A014-397CA4A294B2}" dt="2026-06-12T15:45:30.739" v="7574"/>
          <ac:spMkLst>
            <pc:docMk/>
            <pc:sldMk cId="702059637" sldId="270"/>
            <ac:spMk id="13" creationId="{975D1CFA-2CDB-4B64-BD9F-85744E8DA12F}"/>
          </ac:spMkLst>
        </pc:spChg>
        <pc:grpChg chg="add del">
          <ac:chgData name="rahel Tsegaye" userId="3c17f7fe4556469f" providerId="LiveId" clId="{2349ABD4-8A4E-460E-A014-397CA4A294B2}" dt="2026-06-12T15:45:30.739" v="7574"/>
          <ac:grpSpMkLst>
            <pc:docMk/>
            <pc:sldMk cId="702059637" sldId="270"/>
            <ac:grpSpMk id="15" creationId="{25EE5136-01F1-466C-962D-BA9B4C6757AA}"/>
          </ac:grpSpMkLst>
        </pc:grpChg>
      </pc:sldChg>
      <pc:sldChg chg="addSp delSp delDesignElem">
        <pc:chgData name="rahel Tsegaye" userId="3c17f7fe4556469f" providerId="LiveId" clId="{2349ABD4-8A4E-460E-A014-397CA4A294B2}" dt="2026-06-12T15:45:30.739" v="7574"/>
        <pc:sldMkLst>
          <pc:docMk/>
          <pc:sldMk cId="3321023050" sldId="271"/>
        </pc:sldMkLst>
        <pc:spChg chg="add del">
          <ac:chgData name="rahel Tsegaye" userId="3c17f7fe4556469f" providerId="LiveId" clId="{2349ABD4-8A4E-460E-A014-397CA4A294B2}" dt="2026-06-12T15:45:30.739" v="7574"/>
          <ac:spMkLst>
            <pc:docMk/>
            <pc:sldMk cId="3321023050" sldId="271"/>
            <ac:spMk id="17" creationId="{BACC6370-2D7E-4714-9D71-7542949D7D5D}"/>
          </ac:spMkLst>
        </pc:spChg>
        <pc:spChg chg="add del">
          <ac:chgData name="rahel Tsegaye" userId="3c17f7fe4556469f" providerId="LiveId" clId="{2349ABD4-8A4E-460E-A014-397CA4A294B2}" dt="2026-06-12T15:45:30.739" v="7574"/>
          <ac:spMkLst>
            <pc:docMk/>
            <pc:sldMk cId="3321023050" sldId="271"/>
            <ac:spMk id="27" creationId="{F68B3F68-107C-434F-AA38-110D5EA91B85}"/>
          </ac:spMkLst>
        </pc:spChg>
        <pc:spChg chg="add del">
          <ac:chgData name="rahel Tsegaye" userId="3c17f7fe4556469f" providerId="LiveId" clId="{2349ABD4-8A4E-460E-A014-397CA4A294B2}" dt="2026-06-12T15:45:30.739" v="7574"/>
          <ac:spMkLst>
            <pc:docMk/>
            <pc:sldMk cId="3321023050" sldId="271"/>
            <ac:spMk id="28" creationId="{AAD0DBB9-1A4B-4391-81D4-CB19F9AB918A}"/>
          </ac:spMkLst>
        </pc:spChg>
        <pc:spChg chg="add del">
          <ac:chgData name="rahel Tsegaye" userId="3c17f7fe4556469f" providerId="LiveId" clId="{2349ABD4-8A4E-460E-A014-397CA4A294B2}" dt="2026-06-12T15:45:30.739" v="7574"/>
          <ac:spMkLst>
            <pc:docMk/>
            <pc:sldMk cId="3321023050" sldId="271"/>
            <ac:spMk id="29" creationId="{063BBA22-50EA-4C4D-BE05-F1CE4E63AA56}"/>
          </ac:spMkLst>
        </pc:spChg>
      </pc:sldChg>
      <pc:sldChg chg="addSp delSp modSp mod delDesignElem">
        <pc:chgData name="rahel Tsegaye" userId="3c17f7fe4556469f" providerId="LiveId" clId="{2349ABD4-8A4E-460E-A014-397CA4A294B2}" dt="2026-06-12T15:45:30.739" v="7574"/>
        <pc:sldMkLst>
          <pc:docMk/>
          <pc:sldMk cId="1027608494" sldId="272"/>
        </pc:sldMkLst>
        <pc:spChg chg="mod">
          <ac:chgData name="rahel Tsegaye" userId="3c17f7fe4556469f" providerId="LiveId" clId="{2349ABD4-8A4E-460E-A014-397CA4A294B2}" dt="2026-06-12T13:44:59.966" v="6470" actId="20577"/>
          <ac:spMkLst>
            <pc:docMk/>
            <pc:sldMk cId="1027608494" sldId="272"/>
            <ac:spMk id="2" creationId="{8A50C2D0-4F0F-32FA-368C-29CAACE5786E}"/>
          </ac:spMkLst>
        </pc:spChg>
        <pc:spChg chg="mod">
          <ac:chgData name="rahel Tsegaye" userId="3c17f7fe4556469f" providerId="LiveId" clId="{2349ABD4-8A4E-460E-A014-397CA4A294B2}" dt="2026-06-12T15:45:30.739" v="7574"/>
          <ac:spMkLst>
            <pc:docMk/>
            <pc:sldMk cId="1027608494" sldId="272"/>
            <ac:spMk id="7" creationId="{72D37BA1-E416-EB40-A2DD-D902FFDA73D7}"/>
          </ac:spMkLst>
        </pc:spChg>
        <pc:spChg chg="add del">
          <ac:chgData name="rahel Tsegaye" userId="3c17f7fe4556469f" providerId="LiveId" clId="{2349ABD4-8A4E-460E-A014-397CA4A294B2}" dt="2026-06-12T15:45:30.739" v="7574"/>
          <ac:spMkLst>
            <pc:docMk/>
            <pc:sldMk cId="1027608494" sldId="272"/>
            <ac:spMk id="23" creationId="{45D37F4E-DDB4-456B-97E0-9937730A039F}"/>
          </ac:spMkLst>
        </pc:spChg>
        <pc:spChg chg="add del">
          <ac:chgData name="rahel Tsegaye" userId="3c17f7fe4556469f" providerId="LiveId" clId="{2349ABD4-8A4E-460E-A014-397CA4A294B2}" dt="2026-06-12T15:45:30.739" v="7574"/>
          <ac:spMkLst>
            <pc:docMk/>
            <pc:sldMk cId="1027608494" sldId="272"/>
            <ac:spMk id="25" creationId="{B2DD41CD-8F47-4F56-AD12-4E2FF7696987}"/>
          </ac:spMkLst>
        </pc:spChg>
      </pc:sldChg>
      <pc:sldChg chg="addSp delSp modSp mod ord">
        <pc:chgData name="rahel Tsegaye" userId="3c17f7fe4556469f" providerId="LiveId" clId="{2349ABD4-8A4E-460E-A014-397CA4A294B2}" dt="2026-06-14T20:35:07.984" v="8715"/>
        <pc:sldMkLst>
          <pc:docMk/>
          <pc:sldMk cId="642852813" sldId="363"/>
        </pc:sldMkLst>
        <pc:spChg chg="add del mod">
          <ac:chgData name="rahel Tsegaye" userId="3c17f7fe4556469f" providerId="LiveId" clId="{2349ABD4-8A4E-460E-A014-397CA4A294B2}" dt="2026-06-14T19:30:25.363" v="8252" actId="11529"/>
          <ac:spMkLst>
            <pc:docMk/>
            <pc:sldMk cId="642852813" sldId="363"/>
            <ac:spMk id="2" creationId="{54CFAF58-83BC-2D80-DE9D-E82154E5814B}"/>
          </ac:spMkLst>
        </pc:spChg>
        <pc:spChg chg="add mod">
          <ac:chgData name="rahel Tsegaye" userId="3c17f7fe4556469f" providerId="LiveId" clId="{2349ABD4-8A4E-460E-A014-397CA4A294B2}" dt="2026-06-14T19:36:54.804" v="8443"/>
          <ac:spMkLst>
            <pc:docMk/>
            <pc:sldMk cId="642852813" sldId="363"/>
            <ac:spMk id="3" creationId="{8909468C-936F-4121-2082-7552FDB97556}"/>
          </ac:spMkLst>
        </pc:spChg>
        <pc:spChg chg="mod">
          <ac:chgData name="rahel Tsegaye" userId="3c17f7fe4556469f" providerId="LiveId" clId="{2349ABD4-8A4E-460E-A014-397CA4A294B2}" dt="2026-06-05T20:01:53.457" v="5141" actId="1076"/>
          <ac:spMkLst>
            <pc:docMk/>
            <pc:sldMk cId="642852813" sldId="363"/>
            <ac:spMk id="5" creationId="{180A04F2-4F22-A08C-F5B4-F30F002E227B}"/>
          </ac:spMkLst>
        </pc:spChg>
        <pc:spChg chg="del mod">
          <ac:chgData name="rahel Tsegaye" userId="3c17f7fe4556469f" providerId="LiveId" clId="{2349ABD4-8A4E-460E-A014-397CA4A294B2}" dt="2026-06-14T19:35:03.931" v="8435" actId="478"/>
          <ac:spMkLst>
            <pc:docMk/>
            <pc:sldMk cId="642852813" sldId="363"/>
            <ac:spMk id="9" creationId="{61E62149-100D-392D-3127-3D301273C6F0}"/>
          </ac:spMkLst>
        </pc:spChg>
        <pc:spChg chg="add del mod">
          <ac:chgData name="rahel Tsegaye" userId="3c17f7fe4556469f" providerId="LiveId" clId="{2349ABD4-8A4E-460E-A014-397CA4A294B2}" dt="2026-06-14T19:34:45.387" v="8420" actId="478"/>
          <ac:spMkLst>
            <pc:docMk/>
            <pc:sldMk cId="642852813" sldId="363"/>
            <ac:spMk id="24" creationId="{B2F0A62B-BCD1-8AD8-F315-6F09A31F7FFE}"/>
          </ac:spMkLst>
        </pc:spChg>
        <pc:spChg chg="mod">
          <ac:chgData name="rahel Tsegaye" userId="3c17f7fe4556469f" providerId="LiveId" clId="{2349ABD4-8A4E-460E-A014-397CA4A294B2}" dt="2026-06-05T18:54:59.137" v="4628"/>
          <ac:spMkLst>
            <pc:docMk/>
            <pc:sldMk cId="642852813" sldId="363"/>
            <ac:spMk id="27" creationId="{BDD08689-6B7D-0F8F-480D-F4AAD7FE2D5B}"/>
          </ac:spMkLst>
        </pc:spChg>
        <pc:spChg chg="mod">
          <ac:chgData name="rahel Tsegaye" userId="3c17f7fe4556469f" providerId="LiveId" clId="{2349ABD4-8A4E-460E-A014-397CA4A294B2}" dt="2026-06-14T19:31:13.457" v="8270" actId="20577"/>
          <ac:spMkLst>
            <pc:docMk/>
            <pc:sldMk cId="642852813" sldId="363"/>
            <ac:spMk id="30" creationId="{93894965-CBAF-C3E0-3A1E-98F25A8DA3BD}"/>
          </ac:spMkLst>
        </pc:spChg>
        <pc:spChg chg="add del mod">
          <ac:chgData name="rahel Tsegaye" userId="3c17f7fe4556469f" providerId="LiveId" clId="{2349ABD4-8A4E-460E-A014-397CA4A294B2}" dt="2026-06-05T15:53:20.167" v="1957" actId="20577"/>
          <ac:spMkLst>
            <pc:docMk/>
            <pc:sldMk cId="642852813" sldId="363"/>
            <ac:spMk id="31" creationId="{D3B994F6-BB20-88F1-925A-272C4C1BB063}"/>
          </ac:spMkLst>
        </pc:spChg>
        <pc:spChg chg="mod">
          <ac:chgData name="rahel Tsegaye" userId="3c17f7fe4556469f" providerId="LiveId" clId="{2349ABD4-8A4E-460E-A014-397CA4A294B2}" dt="2026-06-05T15:53:27.754" v="1975" actId="5793"/>
          <ac:spMkLst>
            <pc:docMk/>
            <pc:sldMk cId="642852813" sldId="363"/>
            <ac:spMk id="32" creationId="{5DB6A20C-CFF4-B26B-E98B-7BE2AD6107BC}"/>
          </ac:spMkLst>
        </pc:spChg>
        <pc:spChg chg="mod">
          <ac:chgData name="rahel Tsegaye" userId="3c17f7fe4556469f" providerId="LiveId" clId="{2349ABD4-8A4E-460E-A014-397CA4A294B2}" dt="2026-06-05T15:54:33.434" v="2015" actId="255"/>
          <ac:spMkLst>
            <pc:docMk/>
            <pc:sldMk cId="642852813" sldId="363"/>
            <ac:spMk id="33" creationId="{41489ABC-2CE6-75F6-77BF-F7A56B625F65}"/>
          </ac:spMkLst>
        </pc:spChg>
        <pc:spChg chg="mod">
          <ac:chgData name="rahel Tsegaye" userId="3c17f7fe4556469f" providerId="LiveId" clId="{2349ABD4-8A4E-460E-A014-397CA4A294B2}" dt="2026-06-05T15:54:59.655" v="2037" actId="20577"/>
          <ac:spMkLst>
            <pc:docMk/>
            <pc:sldMk cId="642852813" sldId="363"/>
            <ac:spMk id="34" creationId="{18A0BA3C-0398-33B0-8A61-9B6B82677B43}"/>
          </ac:spMkLst>
        </pc:spChg>
        <pc:spChg chg="mod">
          <ac:chgData name="rahel Tsegaye" userId="3c17f7fe4556469f" providerId="LiveId" clId="{2349ABD4-8A4E-460E-A014-397CA4A294B2}" dt="2026-06-05T15:55:07.050" v="2053" actId="20577"/>
          <ac:spMkLst>
            <pc:docMk/>
            <pc:sldMk cId="642852813" sldId="363"/>
            <ac:spMk id="35" creationId="{25280725-B1FF-C78B-7A5D-9000F381FF02}"/>
          </ac:spMkLst>
        </pc:spChg>
        <pc:spChg chg="mod">
          <ac:chgData name="rahel Tsegaye" userId="3c17f7fe4556469f" providerId="LiveId" clId="{2349ABD4-8A4E-460E-A014-397CA4A294B2}" dt="2026-06-12T15:50:24.839" v="7582" actId="15"/>
          <ac:spMkLst>
            <pc:docMk/>
            <pc:sldMk cId="642852813" sldId="363"/>
            <ac:spMk id="38" creationId="{CE1BD776-63C4-D3EE-069C-C9BBE2DC4B45}"/>
          </ac:spMkLst>
        </pc:spChg>
        <pc:spChg chg="add del mod">
          <ac:chgData name="rahel Tsegaye" userId="3c17f7fe4556469f" providerId="LiveId" clId="{2349ABD4-8A4E-460E-A014-397CA4A294B2}" dt="2026-06-12T15:22:41.501" v="7415" actId="478"/>
          <ac:spMkLst>
            <pc:docMk/>
            <pc:sldMk cId="642852813" sldId="363"/>
            <ac:spMk id="39" creationId="{D9B946EB-160F-14E8-6E65-A3ACFE53BA8E}"/>
          </ac:spMkLst>
        </pc:spChg>
        <pc:cxnChg chg="mod">
          <ac:chgData name="rahel Tsegaye" userId="3c17f7fe4556469f" providerId="LiveId" clId="{2349ABD4-8A4E-460E-A014-397CA4A294B2}" dt="2026-06-05T18:46:21.118" v="4266" actId="17032"/>
          <ac:cxnSpMkLst>
            <pc:docMk/>
            <pc:sldMk cId="642852813" sldId="363"/>
            <ac:cxnSpMk id="4" creationId="{E35EC745-8DDF-8193-3996-4E29B255A570}"/>
          </ac:cxnSpMkLst>
        </pc:cxnChg>
        <pc:cxnChg chg="mod">
          <ac:chgData name="rahel Tsegaye" userId="3c17f7fe4556469f" providerId="LiveId" clId="{2349ABD4-8A4E-460E-A014-397CA4A294B2}" dt="2026-06-05T17:36:46.703" v="4081" actId="17032"/>
          <ac:cxnSpMkLst>
            <pc:docMk/>
            <pc:sldMk cId="642852813" sldId="363"/>
            <ac:cxnSpMk id="6" creationId="{CEBF51E1-6883-0050-E453-1275DE8C76EA}"/>
          </ac:cxnSpMkLst>
        </pc:cxnChg>
        <pc:cxnChg chg="mod">
          <ac:chgData name="rahel Tsegaye" userId="3c17f7fe4556469f" providerId="LiveId" clId="{2349ABD4-8A4E-460E-A014-397CA4A294B2}" dt="2026-06-05T17:36:40.258" v="4080" actId="17032"/>
          <ac:cxnSpMkLst>
            <pc:docMk/>
            <pc:sldMk cId="642852813" sldId="363"/>
            <ac:cxnSpMk id="8" creationId="{1902D90E-0568-B698-BA32-5F1274C8837F}"/>
          </ac:cxnSpMkLst>
        </pc:cxnChg>
        <pc:cxnChg chg="mod">
          <ac:chgData name="rahel Tsegaye" userId="3c17f7fe4556469f" providerId="LiveId" clId="{2349ABD4-8A4E-460E-A014-397CA4A294B2}" dt="2026-06-05T17:36:52.276" v="4082" actId="17032"/>
          <ac:cxnSpMkLst>
            <pc:docMk/>
            <pc:sldMk cId="642852813" sldId="363"/>
            <ac:cxnSpMk id="12" creationId="{39FBF2EE-573C-DA56-3517-AE139519B342}"/>
          </ac:cxnSpMkLst>
        </pc:cxnChg>
        <pc:cxnChg chg="mod">
          <ac:chgData name="rahel Tsegaye" userId="3c17f7fe4556469f" providerId="LiveId" clId="{2349ABD4-8A4E-460E-A014-397CA4A294B2}" dt="2026-06-05T17:36:55.364" v="4083" actId="17032"/>
          <ac:cxnSpMkLst>
            <pc:docMk/>
            <pc:sldMk cId="642852813" sldId="363"/>
            <ac:cxnSpMk id="13" creationId="{E696966A-8DDB-1540-1AA9-A6B1EC86C103}"/>
          </ac:cxnSpMkLst>
        </pc:cxnChg>
        <pc:cxnChg chg="mod">
          <ac:chgData name="rahel Tsegaye" userId="3c17f7fe4556469f" providerId="LiveId" clId="{2349ABD4-8A4E-460E-A014-397CA4A294B2}" dt="2026-06-14T19:30:15.347" v="8243" actId="17032"/>
          <ac:cxnSpMkLst>
            <pc:docMk/>
            <pc:sldMk cId="642852813" sldId="363"/>
            <ac:cxnSpMk id="15" creationId="{7629CFFD-B4EB-9320-8F6D-4F5EB8E5314C}"/>
          </ac:cxnSpMkLst>
        </pc:cxnChg>
        <pc:cxnChg chg="mod">
          <ac:chgData name="rahel Tsegaye" userId="3c17f7fe4556469f" providerId="LiveId" clId="{2349ABD4-8A4E-460E-A014-397CA4A294B2}" dt="2026-06-05T17:37:02.759" v="4084" actId="17032"/>
          <ac:cxnSpMkLst>
            <pc:docMk/>
            <pc:sldMk cId="642852813" sldId="363"/>
            <ac:cxnSpMk id="16" creationId="{1D541A4B-1442-05EB-EE74-A156786522DE}"/>
          </ac:cxnSpMkLst>
        </pc:cxnChg>
      </pc:sldChg>
      <pc:sldChg chg="addSp delSp modSp mod ord delDesignElem">
        <pc:chgData name="rahel Tsegaye" userId="3c17f7fe4556469f" providerId="LiveId" clId="{2349ABD4-8A4E-460E-A014-397CA4A294B2}" dt="2026-06-14T19:56:57.746" v="8615" actId="313"/>
        <pc:sldMkLst>
          <pc:docMk/>
          <pc:sldMk cId="2151903457" sldId="364"/>
        </pc:sldMkLst>
        <pc:spChg chg="mod">
          <ac:chgData name="rahel Tsegaye" userId="3c17f7fe4556469f" providerId="LiveId" clId="{2349ABD4-8A4E-460E-A014-397CA4A294B2}" dt="2026-06-14T19:56:57.746" v="8615" actId="313"/>
          <ac:spMkLst>
            <pc:docMk/>
            <pc:sldMk cId="2151903457" sldId="364"/>
            <ac:spMk id="3" creationId="{17EB50C5-B72E-636F-A57A-9D6DFF17EDF2}"/>
          </ac:spMkLst>
        </pc:spChg>
        <pc:spChg chg="add del mod">
          <ac:chgData name="rahel Tsegaye" userId="3c17f7fe4556469f" providerId="LiveId" clId="{2349ABD4-8A4E-460E-A014-397CA4A294B2}" dt="2026-06-14T19:37:07.080" v="8444" actId="478"/>
          <ac:spMkLst>
            <pc:docMk/>
            <pc:sldMk cId="2151903457" sldId="364"/>
            <ac:spMk id="4" creationId="{92D5D8B7-F274-A5C8-1315-C0DF8A4E3341}"/>
          </ac:spMkLst>
        </pc:spChg>
        <pc:spChg chg="add del">
          <ac:chgData name="rahel Tsegaye" userId="3c17f7fe4556469f" providerId="LiveId" clId="{2349ABD4-8A4E-460E-A014-397CA4A294B2}" dt="2026-06-12T15:45:30.739" v="7574"/>
          <ac:spMkLst>
            <pc:docMk/>
            <pc:sldMk cId="2151903457" sldId="364"/>
            <ac:spMk id="13" creationId="{637B2035-1FCB-439A-B421-095E136C7E07}"/>
          </ac:spMkLst>
        </pc:spChg>
        <pc:spChg chg="add del">
          <ac:chgData name="rahel Tsegaye" userId="3c17f7fe4556469f" providerId="LiveId" clId="{2349ABD4-8A4E-460E-A014-397CA4A294B2}" dt="2026-06-12T15:45:30.739" v="7574"/>
          <ac:spMkLst>
            <pc:docMk/>
            <pc:sldMk cId="2151903457" sldId="364"/>
            <ac:spMk id="18" creationId="{676D6CDF-C512-4739-B158-55EE955EFA39}"/>
          </ac:spMkLst>
        </pc:spChg>
        <pc:picChg chg="mod">
          <ac:chgData name="rahel Tsegaye" userId="3c17f7fe4556469f" providerId="LiveId" clId="{2349ABD4-8A4E-460E-A014-397CA4A294B2}" dt="2026-06-14T19:51:29.436" v="8448" actId="14100"/>
          <ac:picMkLst>
            <pc:docMk/>
            <pc:sldMk cId="2151903457" sldId="364"/>
            <ac:picMk id="5" creationId="{A68462F2-DD16-5C47-E41C-1400DA5C6E56}"/>
          </ac:picMkLst>
        </pc:picChg>
      </pc:sldChg>
      <pc:sldChg chg="addSp delSp modSp mod ord delDesignElem">
        <pc:chgData name="rahel Tsegaye" userId="3c17f7fe4556469f" providerId="LiveId" clId="{2349ABD4-8A4E-460E-A014-397CA4A294B2}" dt="2026-06-14T19:57:47.115" v="8621" actId="255"/>
        <pc:sldMkLst>
          <pc:docMk/>
          <pc:sldMk cId="1128670936" sldId="367"/>
        </pc:sldMkLst>
        <pc:spChg chg="mod">
          <ac:chgData name="rahel Tsegaye" userId="3c17f7fe4556469f" providerId="LiveId" clId="{2349ABD4-8A4E-460E-A014-397CA4A294B2}" dt="2026-06-12T15:45:30.739" v="7574"/>
          <ac:spMkLst>
            <pc:docMk/>
            <pc:sldMk cId="1128670936" sldId="367"/>
            <ac:spMk id="2" creationId="{8FE39237-E621-226F-895D-3E5C04253E73}"/>
          </ac:spMkLst>
        </pc:spChg>
        <pc:spChg chg="add mod">
          <ac:chgData name="rahel Tsegaye" userId="3c17f7fe4556469f" providerId="LiveId" clId="{2349ABD4-8A4E-460E-A014-397CA4A294B2}" dt="2026-06-14T19:57:47.115" v="8621" actId="255"/>
          <ac:spMkLst>
            <pc:docMk/>
            <pc:sldMk cId="1128670936" sldId="367"/>
            <ac:spMk id="3" creationId="{276B069E-3E8A-BA04-E1A9-C1881579E22B}"/>
          </ac:spMkLst>
        </pc:spChg>
        <pc:spChg chg="add del">
          <ac:chgData name="rahel Tsegaye" userId="3c17f7fe4556469f" providerId="LiveId" clId="{2349ABD4-8A4E-460E-A014-397CA4A294B2}" dt="2026-06-12T15:45:30.739" v="7574"/>
          <ac:spMkLst>
            <pc:docMk/>
            <pc:sldMk cId="1128670936" sldId="367"/>
            <ac:spMk id="28" creationId="{BACC6370-2D7E-4714-9D71-7542949D7D5D}"/>
          </ac:spMkLst>
        </pc:spChg>
        <pc:spChg chg="add del">
          <ac:chgData name="rahel Tsegaye" userId="3c17f7fe4556469f" providerId="LiveId" clId="{2349ABD4-8A4E-460E-A014-397CA4A294B2}" dt="2026-06-12T15:45:30.739" v="7574"/>
          <ac:spMkLst>
            <pc:docMk/>
            <pc:sldMk cId="1128670936" sldId="367"/>
            <ac:spMk id="30" creationId="{F68B3F68-107C-434F-AA38-110D5EA91B85}"/>
          </ac:spMkLst>
        </pc:spChg>
        <pc:spChg chg="add del">
          <ac:chgData name="rahel Tsegaye" userId="3c17f7fe4556469f" providerId="LiveId" clId="{2349ABD4-8A4E-460E-A014-397CA4A294B2}" dt="2026-06-12T15:45:30.739" v="7574"/>
          <ac:spMkLst>
            <pc:docMk/>
            <pc:sldMk cId="1128670936" sldId="367"/>
            <ac:spMk id="32" creationId="{AAD0DBB9-1A4B-4391-81D4-CB19F9AB918A}"/>
          </ac:spMkLst>
        </pc:spChg>
        <pc:spChg chg="add del">
          <ac:chgData name="rahel Tsegaye" userId="3c17f7fe4556469f" providerId="LiveId" clId="{2349ABD4-8A4E-460E-A014-397CA4A294B2}" dt="2026-06-12T15:45:30.739" v="7574"/>
          <ac:spMkLst>
            <pc:docMk/>
            <pc:sldMk cId="1128670936" sldId="367"/>
            <ac:spMk id="34" creationId="{063BBA22-50EA-4C4D-BE05-F1CE4E63AA56}"/>
          </ac:spMkLst>
        </pc:spChg>
        <pc:graphicFrameChg chg="mod modGraphic">
          <ac:chgData name="rahel Tsegaye" userId="3c17f7fe4556469f" providerId="LiveId" clId="{2349ABD4-8A4E-460E-A014-397CA4A294B2}" dt="2026-06-14T19:09:32.441" v="7875" actId="14100"/>
          <ac:graphicFrameMkLst>
            <pc:docMk/>
            <pc:sldMk cId="1128670936" sldId="367"/>
            <ac:graphicFrameMk id="4" creationId="{C0AD9FD6-B6C5-EFDD-BCAD-462122D83249}"/>
          </ac:graphicFrameMkLst>
        </pc:graphicFrameChg>
      </pc:sldChg>
      <pc:sldChg chg="addSp delSp modSp new mod">
        <pc:chgData name="rahel Tsegaye" userId="3c17f7fe4556469f" providerId="LiveId" clId="{2349ABD4-8A4E-460E-A014-397CA4A294B2}" dt="2026-06-12T15:16:18.348" v="7398" actId="14100"/>
        <pc:sldMkLst>
          <pc:docMk/>
          <pc:sldMk cId="3147124448" sldId="370"/>
        </pc:sldMkLst>
        <pc:spChg chg="mod">
          <ac:chgData name="rahel Tsegaye" userId="3c17f7fe4556469f" providerId="LiveId" clId="{2349ABD4-8A4E-460E-A014-397CA4A294B2}" dt="2026-06-05T15:10:57.523" v="1470" actId="14100"/>
          <ac:spMkLst>
            <pc:docMk/>
            <pc:sldMk cId="3147124448" sldId="370"/>
            <ac:spMk id="2" creationId="{BCA943CA-82AC-FC8E-A235-71C17295583C}"/>
          </ac:spMkLst>
        </pc:spChg>
        <pc:spChg chg="mod">
          <ac:chgData name="rahel Tsegaye" userId="3c17f7fe4556469f" providerId="LiveId" clId="{2349ABD4-8A4E-460E-A014-397CA4A294B2}" dt="2026-06-12T15:16:18.348" v="7398" actId="14100"/>
          <ac:spMkLst>
            <pc:docMk/>
            <pc:sldMk cId="3147124448" sldId="370"/>
            <ac:spMk id="4" creationId="{E9F3F2A0-BD0B-FC2F-7C24-B31EEBDE8AA6}"/>
          </ac:spMkLst>
        </pc:spChg>
        <pc:graphicFrameChg chg="add mod modGraphic">
          <ac:chgData name="rahel Tsegaye" userId="3c17f7fe4556469f" providerId="LiveId" clId="{2349ABD4-8A4E-460E-A014-397CA4A294B2}" dt="2026-06-05T15:22:25.058" v="1475" actId="12100"/>
          <ac:graphicFrameMkLst>
            <pc:docMk/>
            <pc:sldMk cId="3147124448" sldId="370"/>
            <ac:graphicFrameMk id="5" creationId="{D8A5D4C7-6671-D8F1-4E67-FD9425704674}"/>
          </ac:graphicFrameMkLst>
        </pc:graphicFrameChg>
      </pc:sldChg>
      <pc:sldChg chg="addSp delSp modSp new mod ord">
        <pc:chgData name="rahel Tsegaye" userId="3c17f7fe4556469f" providerId="LiveId" clId="{2349ABD4-8A4E-460E-A014-397CA4A294B2}" dt="2026-06-12T15:45:30.739" v="7574"/>
        <pc:sldMkLst>
          <pc:docMk/>
          <pc:sldMk cId="1691388005" sldId="371"/>
        </pc:sldMkLst>
        <pc:spChg chg="mod">
          <ac:chgData name="rahel Tsegaye" userId="3c17f7fe4556469f" providerId="LiveId" clId="{2349ABD4-8A4E-460E-A014-397CA4A294B2}" dt="2026-06-12T15:45:30.739" v="7574"/>
          <ac:spMkLst>
            <pc:docMk/>
            <pc:sldMk cId="1691388005" sldId="371"/>
            <ac:spMk id="2" creationId="{7BEB3F3B-D2E6-ABEA-136A-7849A9CDEEEC}"/>
          </ac:spMkLst>
        </pc:spChg>
        <pc:spChg chg="add mod">
          <ac:chgData name="rahel Tsegaye" userId="3c17f7fe4556469f" providerId="LiveId" clId="{2349ABD4-8A4E-460E-A014-397CA4A294B2}" dt="2026-06-05T19:27:26.890" v="5138" actId="255"/>
          <ac:spMkLst>
            <pc:docMk/>
            <pc:sldMk cId="1691388005" sldId="371"/>
            <ac:spMk id="9" creationId="{55B810D1-736F-838E-6A74-EC369944E6A0}"/>
          </ac:spMkLst>
        </pc:spChg>
        <pc:graphicFrameChg chg="add mod modGraphic">
          <ac:chgData name="rahel Tsegaye" userId="3c17f7fe4556469f" providerId="LiveId" clId="{2349ABD4-8A4E-460E-A014-397CA4A294B2}" dt="2026-06-12T15:45:30.739" v="7574"/>
          <ac:graphicFrameMkLst>
            <pc:docMk/>
            <pc:sldMk cId="1691388005" sldId="371"/>
            <ac:graphicFrameMk id="4" creationId="{D2FF14C5-65E2-998A-8AAF-0CC4E5C45CAA}"/>
          </ac:graphicFrameMkLst>
        </pc:graphicFrameChg>
      </pc:sldChg>
      <pc:sldChg chg="modSp new mod">
        <pc:chgData name="rahel Tsegaye" userId="3c17f7fe4556469f" providerId="LiveId" clId="{2349ABD4-8A4E-460E-A014-397CA4A294B2}" dt="2026-06-12T15:45:30.739" v="7574"/>
        <pc:sldMkLst>
          <pc:docMk/>
          <pc:sldMk cId="1226711034" sldId="372"/>
        </pc:sldMkLst>
        <pc:spChg chg="mod">
          <ac:chgData name="rahel Tsegaye" userId="3c17f7fe4556469f" providerId="LiveId" clId="{2349ABD4-8A4E-460E-A014-397CA4A294B2}" dt="2026-06-05T15:39:21.269" v="1673" actId="1076"/>
          <ac:spMkLst>
            <pc:docMk/>
            <pc:sldMk cId="1226711034" sldId="372"/>
            <ac:spMk id="2" creationId="{87043DA0-7C30-BADB-821F-944050D53384}"/>
          </ac:spMkLst>
        </pc:spChg>
        <pc:spChg chg="mod">
          <ac:chgData name="rahel Tsegaye" userId="3c17f7fe4556469f" providerId="LiveId" clId="{2349ABD4-8A4E-460E-A014-397CA4A294B2}" dt="2026-06-12T15:45:30.739" v="7574"/>
          <ac:spMkLst>
            <pc:docMk/>
            <pc:sldMk cId="1226711034" sldId="372"/>
            <ac:spMk id="3" creationId="{6C629F70-83DA-FBD9-6CDB-BD5C9062D02F}"/>
          </ac:spMkLst>
        </pc:spChg>
      </pc:sldChg>
      <pc:sldChg chg="modSp new add del mod ord">
        <pc:chgData name="rahel Tsegaye" userId="3c17f7fe4556469f" providerId="LiveId" clId="{2349ABD4-8A4E-460E-A014-397CA4A294B2}" dt="2026-06-14T19:35:33.109" v="8436" actId="47"/>
        <pc:sldMkLst>
          <pc:docMk/>
          <pc:sldMk cId="3315480884" sldId="373"/>
        </pc:sldMkLst>
      </pc:sldChg>
      <pc:sldChg chg="modSp new mod ord">
        <pc:chgData name="rahel Tsegaye" userId="3c17f7fe4556469f" providerId="LiveId" clId="{2349ABD4-8A4E-460E-A014-397CA4A294B2}" dt="2026-06-14T20:34:59.791" v="8711"/>
        <pc:sldMkLst>
          <pc:docMk/>
          <pc:sldMk cId="1678276854" sldId="374"/>
        </pc:sldMkLst>
        <pc:spChg chg="mod">
          <ac:chgData name="rahel Tsegaye" userId="3c17f7fe4556469f" providerId="LiveId" clId="{2349ABD4-8A4E-460E-A014-397CA4A294B2}" dt="2026-06-14T19:19:38.586" v="7944" actId="207"/>
          <ac:spMkLst>
            <pc:docMk/>
            <pc:sldMk cId="1678276854" sldId="374"/>
            <ac:spMk id="2" creationId="{BDE12588-352B-A154-C06D-1986A88C351C}"/>
          </ac:spMkLst>
        </pc:spChg>
        <pc:spChg chg="mod">
          <ac:chgData name="rahel Tsegaye" userId="3c17f7fe4556469f" providerId="LiveId" clId="{2349ABD4-8A4E-460E-A014-397CA4A294B2}" dt="2026-06-14T19:36:19.342" v="8440" actId="27636"/>
          <ac:spMkLst>
            <pc:docMk/>
            <pc:sldMk cId="1678276854" sldId="374"/>
            <ac:spMk id="3" creationId="{EC3137FA-988E-7258-FF63-EEB4561CA1C1}"/>
          </ac:spMkLst>
        </pc:spChg>
      </pc:sldChg>
      <pc:sldChg chg="addSp delSp modSp new mod">
        <pc:chgData name="rahel Tsegaye" userId="3c17f7fe4556469f" providerId="LiveId" clId="{2349ABD4-8A4E-460E-A014-397CA4A294B2}" dt="2026-06-14T20:24:20.844" v="8631" actId="21"/>
        <pc:sldMkLst>
          <pc:docMk/>
          <pc:sldMk cId="3282251094" sldId="375"/>
        </pc:sldMkLst>
        <pc:spChg chg="mod">
          <ac:chgData name="rahel Tsegaye" userId="3c17f7fe4556469f" providerId="LiveId" clId="{2349ABD4-8A4E-460E-A014-397CA4A294B2}" dt="2026-06-05T20:22:31.939" v="6144" actId="255"/>
          <ac:spMkLst>
            <pc:docMk/>
            <pc:sldMk cId="3282251094" sldId="375"/>
            <ac:spMk id="2" creationId="{4EEC970B-7E7A-BEE6-F505-2656BEB3CBAB}"/>
          </ac:spMkLst>
        </pc:spChg>
        <pc:spChg chg="add del mod">
          <ac:chgData name="rahel Tsegaye" userId="3c17f7fe4556469f" providerId="LiveId" clId="{2349ABD4-8A4E-460E-A014-397CA4A294B2}" dt="2026-06-14T20:24:20.844" v="8631" actId="21"/>
          <ac:spMkLst>
            <pc:docMk/>
            <pc:sldMk cId="3282251094" sldId="375"/>
            <ac:spMk id="3" creationId="{BF8B1603-469F-7977-E3C5-D76CD709768D}"/>
          </ac:spMkLst>
        </pc:spChg>
        <pc:spChg chg="add del mod">
          <ac:chgData name="rahel Tsegaye" userId="3c17f7fe4556469f" providerId="LiveId" clId="{2349ABD4-8A4E-460E-A014-397CA4A294B2}" dt="2026-06-14T20:24:06.954" v="8630" actId="21"/>
          <ac:spMkLst>
            <pc:docMk/>
            <pc:sldMk cId="3282251094" sldId="375"/>
            <ac:spMk id="5" creationId="{61F6E809-F050-6B9D-E1B6-5402CF2D6499}"/>
          </ac:spMkLst>
        </pc:spChg>
      </pc:sldChg>
      <pc:sldChg chg="delSp modSp new mod">
        <pc:chgData name="rahel Tsegaye" userId="3c17f7fe4556469f" providerId="LiveId" clId="{2349ABD4-8A4E-460E-A014-397CA4A294B2}" dt="2026-06-14T20:26:37.393" v="8676" actId="255"/>
        <pc:sldMkLst>
          <pc:docMk/>
          <pc:sldMk cId="3098824458" sldId="376"/>
        </pc:sldMkLst>
        <pc:spChg chg="mod">
          <ac:chgData name="rahel Tsegaye" userId="3c17f7fe4556469f" providerId="LiveId" clId="{2349ABD4-8A4E-460E-A014-397CA4A294B2}" dt="2026-06-14T20:26:37.393" v="8676" actId="255"/>
          <ac:spMkLst>
            <pc:docMk/>
            <pc:sldMk cId="3098824458" sldId="376"/>
            <ac:spMk id="3" creationId="{F0C2350F-78E5-D4D2-E2E0-E08C3786357B}"/>
          </ac:spMkLst>
        </pc:spChg>
      </pc:sldChg>
      <pc:sldChg chg="new del">
        <pc:chgData name="rahel Tsegaye" userId="3c17f7fe4556469f" providerId="LiveId" clId="{2349ABD4-8A4E-460E-A014-397CA4A294B2}" dt="2026-06-14T19:05:03.519" v="7833" actId="680"/>
        <pc:sldMkLst>
          <pc:docMk/>
          <pc:sldMk cId="3190603398" sldId="377"/>
        </pc:sldMkLst>
      </pc:sldChg>
    </pc:docChg>
  </pc:docChgLst>
</pc:chgInfo>
</file>

<file path=ppt/diagrams/_rels/data1.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svg"/></Relationships>
</file>

<file path=ppt/diagrams/_rels/drawing1.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A57482-1457-4923-9052-9AAE51A83347}" type="doc">
      <dgm:prSet loTypeId="urn:microsoft.com/office/officeart/2018/5/layout/CenteredIconLabelDescriptionList" loCatId="icon" qsTypeId="urn:microsoft.com/office/officeart/2005/8/quickstyle/simple1" qsCatId="simple" csTypeId="urn:microsoft.com/office/officeart/2018/5/colors/Iconchunking_neutralbg_accent1_2" csCatId="accent1" phldr="1"/>
      <dgm:spPr/>
      <dgm:t>
        <a:bodyPr/>
        <a:lstStyle/>
        <a:p>
          <a:endParaRPr lang="en-US"/>
        </a:p>
      </dgm:t>
    </dgm:pt>
    <dgm:pt modelId="{BA6D32C2-1C39-4595-98DC-1D1C9BF38E44}">
      <dgm:prSet/>
      <dgm:spPr/>
      <dgm:t>
        <a:bodyPr/>
        <a:lstStyle/>
        <a:p>
          <a:pPr>
            <a:defRPr b="1"/>
          </a:pPr>
          <a:r>
            <a:rPr lang="en-GB"/>
            <a:t>Good afternoon. My name Is Rahel Yohannes Tsegaye</a:t>
          </a:r>
          <a:endParaRPr lang="en-US"/>
        </a:p>
      </dgm:t>
    </dgm:pt>
    <dgm:pt modelId="{5D8366BA-4411-4AB8-8CF3-FF5C237140C3}" type="parTrans" cxnId="{0B0563CA-F521-4F85-A643-BDA2499DDF2C}">
      <dgm:prSet/>
      <dgm:spPr/>
      <dgm:t>
        <a:bodyPr/>
        <a:lstStyle/>
        <a:p>
          <a:endParaRPr lang="en-US"/>
        </a:p>
      </dgm:t>
    </dgm:pt>
    <dgm:pt modelId="{CC0F5A46-F363-4941-BF8F-3F41572014DD}" type="sibTrans" cxnId="{0B0563CA-F521-4F85-A643-BDA2499DDF2C}">
      <dgm:prSet/>
      <dgm:spPr/>
      <dgm:t>
        <a:bodyPr/>
        <a:lstStyle/>
        <a:p>
          <a:endParaRPr lang="en-US"/>
        </a:p>
      </dgm:t>
    </dgm:pt>
    <dgm:pt modelId="{10CD1180-EA05-4B56-972C-7A9F31BE297D}">
      <dgm:prSet/>
      <dgm:spPr/>
      <dgm:t>
        <a:bodyPr/>
        <a:lstStyle/>
        <a:p>
          <a:pPr>
            <a:defRPr b="1"/>
          </a:pPr>
          <a:r>
            <a:rPr lang="en-GB"/>
            <a:t>In my presentation I will:</a:t>
          </a:r>
          <a:endParaRPr lang="en-US"/>
        </a:p>
      </dgm:t>
    </dgm:pt>
    <dgm:pt modelId="{8D81FD64-8E7F-4143-973C-E286810661B1}" type="parTrans" cxnId="{C6A87627-E463-4434-A4A3-5CD25BB7988A}">
      <dgm:prSet/>
      <dgm:spPr/>
      <dgm:t>
        <a:bodyPr/>
        <a:lstStyle/>
        <a:p>
          <a:endParaRPr lang="en-US"/>
        </a:p>
      </dgm:t>
    </dgm:pt>
    <dgm:pt modelId="{BE1A7264-9F51-4A40-BF85-86257085775B}" type="sibTrans" cxnId="{C6A87627-E463-4434-A4A3-5CD25BB7988A}">
      <dgm:prSet/>
      <dgm:spPr/>
      <dgm:t>
        <a:bodyPr/>
        <a:lstStyle/>
        <a:p>
          <a:endParaRPr lang="en-US"/>
        </a:p>
      </dgm:t>
    </dgm:pt>
    <dgm:pt modelId="{E0022DDB-BDB6-43D8-A532-659D42B982EE}">
      <dgm:prSet/>
      <dgm:spPr/>
      <dgm:t>
        <a:bodyPr/>
        <a:lstStyle/>
        <a:p>
          <a:r>
            <a:rPr lang="en-GB"/>
            <a:t>Provide an overview of Basil’s Bakery and the nature and scope of the problems they are encountering.</a:t>
          </a:r>
          <a:endParaRPr lang="en-US"/>
        </a:p>
      </dgm:t>
    </dgm:pt>
    <dgm:pt modelId="{027996C1-7419-4BDB-B3CA-E573D7F38AB3}" type="parTrans" cxnId="{B6E91B43-053B-44B6-A5C4-8A6B50C9F792}">
      <dgm:prSet/>
      <dgm:spPr/>
      <dgm:t>
        <a:bodyPr/>
        <a:lstStyle/>
        <a:p>
          <a:endParaRPr lang="en-US"/>
        </a:p>
      </dgm:t>
    </dgm:pt>
    <dgm:pt modelId="{2FA7D00A-E62D-41E9-8149-4F9DA391446B}" type="sibTrans" cxnId="{B6E91B43-053B-44B6-A5C4-8A6B50C9F792}">
      <dgm:prSet/>
      <dgm:spPr/>
      <dgm:t>
        <a:bodyPr/>
        <a:lstStyle/>
        <a:p>
          <a:endParaRPr lang="en-US"/>
        </a:p>
      </dgm:t>
    </dgm:pt>
    <dgm:pt modelId="{78A9782A-F2CE-4B8F-BAE8-8552D1BB117A}">
      <dgm:prSet/>
      <dgm:spPr/>
      <dgm:t>
        <a:bodyPr/>
        <a:lstStyle/>
        <a:p>
          <a:r>
            <a:rPr lang="en-GB"/>
            <a:t>Provide a critique and application of the PESTEL framework.</a:t>
          </a:r>
          <a:endParaRPr lang="en-US"/>
        </a:p>
      </dgm:t>
    </dgm:pt>
    <dgm:pt modelId="{95849CA0-2659-4750-A467-004594F3CD65}" type="parTrans" cxnId="{D3DAABC3-818D-45B4-9F39-9ADD7D1392DF}">
      <dgm:prSet/>
      <dgm:spPr/>
      <dgm:t>
        <a:bodyPr/>
        <a:lstStyle/>
        <a:p>
          <a:endParaRPr lang="en-US"/>
        </a:p>
      </dgm:t>
    </dgm:pt>
    <dgm:pt modelId="{3126DAD5-9522-474D-B1AB-0F989EA222CD}" type="sibTrans" cxnId="{D3DAABC3-818D-45B4-9F39-9ADD7D1392DF}">
      <dgm:prSet/>
      <dgm:spPr/>
      <dgm:t>
        <a:bodyPr/>
        <a:lstStyle/>
        <a:p>
          <a:endParaRPr lang="en-US"/>
        </a:p>
      </dgm:t>
    </dgm:pt>
    <dgm:pt modelId="{D7E56CA5-36EA-4054-BE18-BE5DBAF81894}">
      <dgm:prSet/>
      <dgm:spPr/>
      <dgm:t>
        <a:bodyPr/>
        <a:lstStyle/>
        <a:p>
          <a:r>
            <a:rPr lang="en-GB"/>
            <a:t>Provide a critique and application of the Cause-and-Effect model.</a:t>
          </a:r>
          <a:endParaRPr lang="en-US"/>
        </a:p>
      </dgm:t>
    </dgm:pt>
    <dgm:pt modelId="{00C951A8-ECC7-410C-8C02-31FC62D898B5}" type="parTrans" cxnId="{3B473691-6EAA-4B92-8EE3-520D8CC20E3A}">
      <dgm:prSet/>
      <dgm:spPr/>
      <dgm:t>
        <a:bodyPr/>
        <a:lstStyle/>
        <a:p>
          <a:endParaRPr lang="en-US"/>
        </a:p>
      </dgm:t>
    </dgm:pt>
    <dgm:pt modelId="{35A54B18-9B7F-4F4D-8BF8-CE6DDD7C84F8}" type="sibTrans" cxnId="{3B473691-6EAA-4B92-8EE3-520D8CC20E3A}">
      <dgm:prSet/>
      <dgm:spPr/>
      <dgm:t>
        <a:bodyPr/>
        <a:lstStyle/>
        <a:p>
          <a:endParaRPr lang="en-US"/>
        </a:p>
      </dgm:t>
    </dgm:pt>
    <dgm:pt modelId="{983B11A2-B23F-4C81-A1FC-70A1A6B15674}">
      <dgm:prSet/>
      <dgm:spPr/>
      <dgm:t>
        <a:bodyPr/>
        <a:lstStyle/>
        <a:p>
          <a:r>
            <a:rPr lang="en-GB"/>
            <a:t>And, finally, provide a summary of the key findings.</a:t>
          </a:r>
          <a:endParaRPr lang="en-US"/>
        </a:p>
      </dgm:t>
    </dgm:pt>
    <dgm:pt modelId="{24473405-E3E3-4E26-BCCB-C740D653D120}" type="parTrans" cxnId="{2F0DFDAC-1CEB-4B13-BCE7-7F3E89CAFC27}">
      <dgm:prSet/>
      <dgm:spPr/>
      <dgm:t>
        <a:bodyPr/>
        <a:lstStyle/>
        <a:p>
          <a:endParaRPr lang="en-US"/>
        </a:p>
      </dgm:t>
    </dgm:pt>
    <dgm:pt modelId="{3180D0E0-1135-49BC-87CF-5C28599D4E96}" type="sibTrans" cxnId="{2F0DFDAC-1CEB-4B13-BCE7-7F3E89CAFC27}">
      <dgm:prSet/>
      <dgm:spPr/>
      <dgm:t>
        <a:bodyPr/>
        <a:lstStyle/>
        <a:p>
          <a:endParaRPr lang="en-US"/>
        </a:p>
      </dgm:t>
    </dgm:pt>
    <dgm:pt modelId="{F0D5BCF1-90E3-4B83-8D96-DD6F5ABB6B07}" type="pres">
      <dgm:prSet presAssocID="{5EA57482-1457-4923-9052-9AAE51A83347}" presName="root" presStyleCnt="0">
        <dgm:presLayoutVars>
          <dgm:dir/>
          <dgm:resizeHandles val="exact"/>
        </dgm:presLayoutVars>
      </dgm:prSet>
      <dgm:spPr/>
    </dgm:pt>
    <dgm:pt modelId="{DFCF4A73-E949-4D53-B49E-62288F552185}" type="pres">
      <dgm:prSet presAssocID="{BA6D32C2-1C39-4595-98DC-1D1C9BF38E44}" presName="compNode" presStyleCnt="0"/>
      <dgm:spPr/>
    </dgm:pt>
    <dgm:pt modelId="{6BDD3716-DAD2-45D2-BA25-04572333F598}" type="pres">
      <dgm:prSet presAssocID="{BA6D32C2-1C39-4595-98DC-1D1C9BF38E44}"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Angel Face with Solid Fill"/>
        </a:ext>
      </dgm:extLst>
    </dgm:pt>
    <dgm:pt modelId="{8B61A655-9802-4B1A-85D6-2228A306558F}" type="pres">
      <dgm:prSet presAssocID="{BA6D32C2-1C39-4595-98DC-1D1C9BF38E44}" presName="iconSpace" presStyleCnt="0"/>
      <dgm:spPr/>
    </dgm:pt>
    <dgm:pt modelId="{6DEDBF12-BBEE-4EBA-B72A-832238561949}" type="pres">
      <dgm:prSet presAssocID="{BA6D32C2-1C39-4595-98DC-1D1C9BF38E44}" presName="parTx" presStyleLbl="revTx" presStyleIdx="0" presStyleCnt="4">
        <dgm:presLayoutVars>
          <dgm:chMax val="0"/>
          <dgm:chPref val="0"/>
        </dgm:presLayoutVars>
      </dgm:prSet>
      <dgm:spPr/>
    </dgm:pt>
    <dgm:pt modelId="{1C6E08FD-1CF2-44C0-85EE-22EB4D017DA2}" type="pres">
      <dgm:prSet presAssocID="{BA6D32C2-1C39-4595-98DC-1D1C9BF38E44}" presName="txSpace" presStyleCnt="0"/>
      <dgm:spPr/>
    </dgm:pt>
    <dgm:pt modelId="{C8CFB0D2-2884-4815-A70E-EBBFD950AD37}" type="pres">
      <dgm:prSet presAssocID="{BA6D32C2-1C39-4595-98DC-1D1C9BF38E44}" presName="desTx" presStyleLbl="revTx" presStyleIdx="1" presStyleCnt="4">
        <dgm:presLayoutVars/>
      </dgm:prSet>
      <dgm:spPr/>
    </dgm:pt>
    <dgm:pt modelId="{3A2F59C4-A52B-4694-8D0F-177FF421AAEC}" type="pres">
      <dgm:prSet presAssocID="{CC0F5A46-F363-4941-BF8F-3F41572014DD}" presName="sibTrans" presStyleCnt="0"/>
      <dgm:spPr/>
    </dgm:pt>
    <dgm:pt modelId="{340B6BC0-4597-4FD6-BEDE-E31CC03607E4}" type="pres">
      <dgm:prSet presAssocID="{10CD1180-EA05-4B56-972C-7A9F31BE297D}" presName="compNode" presStyleCnt="0"/>
      <dgm:spPr/>
    </dgm:pt>
    <dgm:pt modelId="{823FAEEF-94C1-4A33-B959-94352A4404AD}" type="pres">
      <dgm:prSet presAssocID="{10CD1180-EA05-4B56-972C-7A9F31BE297D}"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upcake"/>
        </a:ext>
      </dgm:extLst>
    </dgm:pt>
    <dgm:pt modelId="{AC4FF231-BD4A-43F5-8DEE-F5D92BD2C769}" type="pres">
      <dgm:prSet presAssocID="{10CD1180-EA05-4B56-972C-7A9F31BE297D}" presName="iconSpace" presStyleCnt="0"/>
      <dgm:spPr/>
    </dgm:pt>
    <dgm:pt modelId="{2D80BEEE-2746-45FA-9470-064A1717D4CB}" type="pres">
      <dgm:prSet presAssocID="{10CD1180-EA05-4B56-972C-7A9F31BE297D}" presName="parTx" presStyleLbl="revTx" presStyleIdx="2" presStyleCnt="4">
        <dgm:presLayoutVars>
          <dgm:chMax val="0"/>
          <dgm:chPref val="0"/>
        </dgm:presLayoutVars>
      </dgm:prSet>
      <dgm:spPr/>
    </dgm:pt>
    <dgm:pt modelId="{F9684338-3022-4C18-BB31-40E5EF54A111}" type="pres">
      <dgm:prSet presAssocID="{10CD1180-EA05-4B56-972C-7A9F31BE297D}" presName="txSpace" presStyleCnt="0"/>
      <dgm:spPr/>
    </dgm:pt>
    <dgm:pt modelId="{C788B3BD-A3A8-43A3-88C1-2A0B962152DD}" type="pres">
      <dgm:prSet presAssocID="{10CD1180-EA05-4B56-972C-7A9F31BE297D}" presName="desTx" presStyleLbl="revTx" presStyleIdx="3" presStyleCnt="4">
        <dgm:presLayoutVars/>
      </dgm:prSet>
      <dgm:spPr/>
    </dgm:pt>
  </dgm:ptLst>
  <dgm:cxnLst>
    <dgm:cxn modelId="{C6A87627-E463-4434-A4A3-5CD25BB7988A}" srcId="{5EA57482-1457-4923-9052-9AAE51A83347}" destId="{10CD1180-EA05-4B56-972C-7A9F31BE297D}" srcOrd="1" destOrd="0" parTransId="{8D81FD64-8E7F-4143-973C-E286810661B1}" sibTransId="{BE1A7264-9F51-4A40-BF85-86257085775B}"/>
    <dgm:cxn modelId="{B6E91B43-053B-44B6-A5C4-8A6B50C9F792}" srcId="{10CD1180-EA05-4B56-972C-7A9F31BE297D}" destId="{E0022DDB-BDB6-43D8-A532-659D42B982EE}" srcOrd="0" destOrd="0" parTransId="{027996C1-7419-4BDB-B3CA-E573D7F38AB3}" sibTransId="{2FA7D00A-E62D-41E9-8149-4F9DA391446B}"/>
    <dgm:cxn modelId="{8C9DB84D-DDC3-4CC1-A7B5-B1D9554B39D7}" type="presOf" srcId="{10CD1180-EA05-4B56-972C-7A9F31BE297D}" destId="{2D80BEEE-2746-45FA-9470-064A1717D4CB}" srcOrd="0" destOrd="0" presId="urn:microsoft.com/office/officeart/2018/5/layout/CenteredIconLabelDescriptionList"/>
    <dgm:cxn modelId="{2B731F75-9421-4314-8469-572CA665D108}" type="presOf" srcId="{78A9782A-F2CE-4B8F-BAE8-8552D1BB117A}" destId="{C788B3BD-A3A8-43A3-88C1-2A0B962152DD}" srcOrd="0" destOrd="1" presId="urn:microsoft.com/office/officeart/2018/5/layout/CenteredIconLabelDescriptionList"/>
    <dgm:cxn modelId="{447DDB78-2F2E-4992-B7C7-11BD84DEA368}" type="presOf" srcId="{D7E56CA5-36EA-4054-BE18-BE5DBAF81894}" destId="{C788B3BD-A3A8-43A3-88C1-2A0B962152DD}" srcOrd="0" destOrd="2" presId="urn:microsoft.com/office/officeart/2018/5/layout/CenteredIconLabelDescriptionList"/>
    <dgm:cxn modelId="{3B473691-6EAA-4B92-8EE3-520D8CC20E3A}" srcId="{10CD1180-EA05-4B56-972C-7A9F31BE297D}" destId="{D7E56CA5-36EA-4054-BE18-BE5DBAF81894}" srcOrd="2" destOrd="0" parTransId="{00C951A8-ECC7-410C-8C02-31FC62D898B5}" sibTransId="{35A54B18-9B7F-4F4D-8BF8-CE6DDD7C84F8}"/>
    <dgm:cxn modelId="{50603D93-3981-4D9A-913C-EF8AB1DC253A}" type="presOf" srcId="{BA6D32C2-1C39-4595-98DC-1D1C9BF38E44}" destId="{6DEDBF12-BBEE-4EBA-B72A-832238561949}" srcOrd="0" destOrd="0" presId="urn:microsoft.com/office/officeart/2018/5/layout/CenteredIconLabelDescriptionList"/>
    <dgm:cxn modelId="{2F0DFDAC-1CEB-4B13-BCE7-7F3E89CAFC27}" srcId="{10CD1180-EA05-4B56-972C-7A9F31BE297D}" destId="{983B11A2-B23F-4C81-A1FC-70A1A6B15674}" srcOrd="3" destOrd="0" parTransId="{24473405-E3E3-4E26-BCCB-C740D653D120}" sibTransId="{3180D0E0-1135-49BC-87CF-5C28599D4E96}"/>
    <dgm:cxn modelId="{16C582AE-E018-4843-9898-68D7067F0EE2}" type="presOf" srcId="{E0022DDB-BDB6-43D8-A532-659D42B982EE}" destId="{C788B3BD-A3A8-43A3-88C1-2A0B962152DD}" srcOrd="0" destOrd="0" presId="urn:microsoft.com/office/officeart/2018/5/layout/CenteredIconLabelDescriptionList"/>
    <dgm:cxn modelId="{D3DAABC3-818D-45B4-9F39-9ADD7D1392DF}" srcId="{10CD1180-EA05-4B56-972C-7A9F31BE297D}" destId="{78A9782A-F2CE-4B8F-BAE8-8552D1BB117A}" srcOrd="1" destOrd="0" parTransId="{95849CA0-2659-4750-A467-004594F3CD65}" sibTransId="{3126DAD5-9522-474D-B1AB-0F989EA222CD}"/>
    <dgm:cxn modelId="{995E86C4-52E3-45DC-9570-8594E275B222}" type="presOf" srcId="{983B11A2-B23F-4C81-A1FC-70A1A6B15674}" destId="{C788B3BD-A3A8-43A3-88C1-2A0B962152DD}" srcOrd="0" destOrd="3" presId="urn:microsoft.com/office/officeart/2018/5/layout/CenteredIconLabelDescriptionList"/>
    <dgm:cxn modelId="{0B0563CA-F521-4F85-A643-BDA2499DDF2C}" srcId="{5EA57482-1457-4923-9052-9AAE51A83347}" destId="{BA6D32C2-1C39-4595-98DC-1D1C9BF38E44}" srcOrd="0" destOrd="0" parTransId="{5D8366BA-4411-4AB8-8CF3-FF5C237140C3}" sibTransId="{CC0F5A46-F363-4941-BF8F-3F41572014DD}"/>
    <dgm:cxn modelId="{9D1610E5-C477-4990-925A-C7981D458874}" type="presOf" srcId="{5EA57482-1457-4923-9052-9AAE51A83347}" destId="{F0D5BCF1-90E3-4B83-8D96-DD6F5ABB6B07}" srcOrd="0" destOrd="0" presId="urn:microsoft.com/office/officeart/2018/5/layout/CenteredIconLabelDescriptionList"/>
    <dgm:cxn modelId="{59879299-BFC6-4E06-B8BC-3774D9BDC2C3}" type="presParOf" srcId="{F0D5BCF1-90E3-4B83-8D96-DD6F5ABB6B07}" destId="{DFCF4A73-E949-4D53-B49E-62288F552185}" srcOrd="0" destOrd="0" presId="urn:microsoft.com/office/officeart/2018/5/layout/CenteredIconLabelDescriptionList"/>
    <dgm:cxn modelId="{F7B28BBC-EC0E-49ED-92C8-D161C17A0369}" type="presParOf" srcId="{DFCF4A73-E949-4D53-B49E-62288F552185}" destId="{6BDD3716-DAD2-45D2-BA25-04572333F598}" srcOrd="0" destOrd="0" presId="urn:microsoft.com/office/officeart/2018/5/layout/CenteredIconLabelDescriptionList"/>
    <dgm:cxn modelId="{5C3C56E3-BADD-464D-9F0E-0E7774A0B6AC}" type="presParOf" srcId="{DFCF4A73-E949-4D53-B49E-62288F552185}" destId="{8B61A655-9802-4B1A-85D6-2228A306558F}" srcOrd="1" destOrd="0" presId="urn:microsoft.com/office/officeart/2018/5/layout/CenteredIconLabelDescriptionList"/>
    <dgm:cxn modelId="{0C60B231-5722-4F69-A6DF-5A11888D2661}" type="presParOf" srcId="{DFCF4A73-E949-4D53-B49E-62288F552185}" destId="{6DEDBF12-BBEE-4EBA-B72A-832238561949}" srcOrd="2" destOrd="0" presId="urn:microsoft.com/office/officeart/2018/5/layout/CenteredIconLabelDescriptionList"/>
    <dgm:cxn modelId="{079594D9-03FF-4F8F-B159-D703ABB23D9F}" type="presParOf" srcId="{DFCF4A73-E949-4D53-B49E-62288F552185}" destId="{1C6E08FD-1CF2-44C0-85EE-22EB4D017DA2}" srcOrd="3" destOrd="0" presId="urn:microsoft.com/office/officeart/2018/5/layout/CenteredIconLabelDescriptionList"/>
    <dgm:cxn modelId="{5DF46767-8C94-4FBA-94C0-09F242AD49E9}" type="presParOf" srcId="{DFCF4A73-E949-4D53-B49E-62288F552185}" destId="{C8CFB0D2-2884-4815-A70E-EBBFD950AD37}" srcOrd="4" destOrd="0" presId="urn:microsoft.com/office/officeart/2018/5/layout/CenteredIconLabelDescriptionList"/>
    <dgm:cxn modelId="{727489AB-C500-46C0-8537-B5665C9CC643}" type="presParOf" srcId="{F0D5BCF1-90E3-4B83-8D96-DD6F5ABB6B07}" destId="{3A2F59C4-A52B-4694-8D0F-177FF421AAEC}" srcOrd="1" destOrd="0" presId="urn:microsoft.com/office/officeart/2018/5/layout/CenteredIconLabelDescriptionList"/>
    <dgm:cxn modelId="{39FA32F3-FF33-48E9-BABD-CEA36D9DF915}" type="presParOf" srcId="{F0D5BCF1-90E3-4B83-8D96-DD6F5ABB6B07}" destId="{340B6BC0-4597-4FD6-BEDE-E31CC03607E4}" srcOrd="2" destOrd="0" presId="urn:microsoft.com/office/officeart/2018/5/layout/CenteredIconLabelDescriptionList"/>
    <dgm:cxn modelId="{C5435E3F-AD82-4611-918D-89AA5A4D6A59}" type="presParOf" srcId="{340B6BC0-4597-4FD6-BEDE-E31CC03607E4}" destId="{823FAEEF-94C1-4A33-B959-94352A4404AD}" srcOrd="0" destOrd="0" presId="urn:microsoft.com/office/officeart/2018/5/layout/CenteredIconLabelDescriptionList"/>
    <dgm:cxn modelId="{A4009D85-AD1E-4EC2-AD9F-94AF8BCBD66F}" type="presParOf" srcId="{340B6BC0-4597-4FD6-BEDE-E31CC03607E4}" destId="{AC4FF231-BD4A-43F5-8DEE-F5D92BD2C769}" srcOrd="1" destOrd="0" presId="urn:microsoft.com/office/officeart/2018/5/layout/CenteredIconLabelDescriptionList"/>
    <dgm:cxn modelId="{4364494F-BFB0-4D93-A30B-8DA5420263C5}" type="presParOf" srcId="{340B6BC0-4597-4FD6-BEDE-E31CC03607E4}" destId="{2D80BEEE-2746-45FA-9470-064A1717D4CB}" srcOrd="2" destOrd="0" presId="urn:microsoft.com/office/officeart/2018/5/layout/CenteredIconLabelDescriptionList"/>
    <dgm:cxn modelId="{352D55B3-5A4D-4FA8-B35A-54D8AFBE3C2F}" type="presParOf" srcId="{340B6BC0-4597-4FD6-BEDE-E31CC03607E4}" destId="{F9684338-3022-4C18-BB31-40E5EF54A111}" srcOrd="3" destOrd="0" presId="urn:microsoft.com/office/officeart/2018/5/layout/CenteredIconLabelDescriptionList"/>
    <dgm:cxn modelId="{F8242B63-84B8-4A32-9D00-AFF19C5AAD14}" type="presParOf" srcId="{340B6BC0-4597-4FD6-BEDE-E31CC03607E4}" destId="{C788B3BD-A3A8-43A3-88C1-2A0B962152DD}"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1B8681-D677-4078-988D-6A6809A361EA}" type="doc">
      <dgm:prSet loTypeId="urn:microsoft.com/office/officeart/2005/8/layout/radial3" loCatId="cycle" qsTypeId="urn:microsoft.com/office/officeart/2005/8/quickstyle/simple1" qsCatId="simple" csTypeId="urn:microsoft.com/office/officeart/2005/8/colors/accent1_1" csCatId="accent1" phldr="1"/>
      <dgm:spPr/>
      <dgm:t>
        <a:bodyPr/>
        <a:lstStyle/>
        <a:p>
          <a:endParaRPr lang="en-GB"/>
        </a:p>
      </dgm:t>
    </dgm:pt>
    <dgm:pt modelId="{03F7A08B-067E-462F-ACFC-A9D9390348E0}">
      <dgm:prSet phldrT="[Text]" phldr="0"/>
      <dgm:spPr/>
      <dgm:t>
        <a:bodyPr/>
        <a:lstStyle/>
        <a:p>
          <a:pPr>
            <a:lnSpc>
              <a:spcPct val="100000"/>
            </a:lnSpc>
          </a:pPr>
          <a:r>
            <a:rPr lang="en-GB" dirty="0"/>
            <a:t>PESTEL</a:t>
          </a:r>
        </a:p>
      </dgm:t>
    </dgm:pt>
    <dgm:pt modelId="{C059139F-A22E-4D47-95CE-31751DE479CA}" type="parTrans" cxnId="{2553ECDA-2BAE-4AFA-A6A6-19C3EC0C5302}">
      <dgm:prSet/>
      <dgm:spPr/>
      <dgm:t>
        <a:bodyPr/>
        <a:lstStyle/>
        <a:p>
          <a:pPr>
            <a:lnSpc>
              <a:spcPct val="100000"/>
            </a:lnSpc>
          </a:pPr>
          <a:endParaRPr lang="en-GB"/>
        </a:p>
      </dgm:t>
    </dgm:pt>
    <dgm:pt modelId="{7E06BD12-BE87-460B-BF9B-AC1FE9BC3FD3}" type="sibTrans" cxnId="{2553ECDA-2BAE-4AFA-A6A6-19C3EC0C5302}">
      <dgm:prSet/>
      <dgm:spPr/>
      <dgm:t>
        <a:bodyPr/>
        <a:lstStyle/>
        <a:p>
          <a:pPr>
            <a:lnSpc>
              <a:spcPct val="100000"/>
            </a:lnSpc>
          </a:pPr>
          <a:endParaRPr lang="en-GB"/>
        </a:p>
      </dgm:t>
    </dgm:pt>
    <dgm:pt modelId="{2E1B7526-81D0-44A8-8847-6CD224029A1A}">
      <dgm:prSet phldrT="[Text]" phldr="0" custT="1"/>
      <dgm:spPr/>
      <dgm:t>
        <a:bodyPr/>
        <a:lstStyle/>
        <a:p>
          <a:pPr>
            <a:lnSpc>
              <a:spcPct val="100000"/>
            </a:lnSpc>
          </a:pPr>
          <a:r>
            <a:rPr lang="en-GB" sz="2000" dirty="0"/>
            <a:t>political</a:t>
          </a:r>
        </a:p>
      </dgm:t>
    </dgm:pt>
    <dgm:pt modelId="{CD368B97-C848-4AA0-9C48-B34CB0BCAD2B}" type="parTrans" cxnId="{3F95F3BE-57AE-4968-9605-335505CA5CC6}">
      <dgm:prSet/>
      <dgm:spPr/>
      <dgm:t>
        <a:bodyPr/>
        <a:lstStyle/>
        <a:p>
          <a:pPr>
            <a:lnSpc>
              <a:spcPct val="100000"/>
            </a:lnSpc>
          </a:pPr>
          <a:endParaRPr lang="en-GB"/>
        </a:p>
      </dgm:t>
    </dgm:pt>
    <dgm:pt modelId="{83548DDC-97CF-44B4-9A1F-19E0ACCDB7FD}" type="sibTrans" cxnId="{3F95F3BE-57AE-4968-9605-335505CA5CC6}">
      <dgm:prSet/>
      <dgm:spPr/>
      <dgm:t>
        <a:bodyPr/>
        <a:lstStyle/>
        <a:p>
          <a:pPr>
            <a:lnSpc>
              <a:spcPct val="100000"/>
            </a:lnSpc>
          </a:pPr>
          <a:endParaRPr lang="en-GB"/>
        </a:p>
      </dgm:t>
    </dgm:pt>
    <dgm:pt modelId="{0229283F-0190-4C88-9E7A-C52C9FBEF97B}">
      <dgm:prSet phldrT="[Text]" phldr="0" custT="1"/>
      <dgm:spPr/>
      <dgm:t>
        <a:bodyPr/>
        <a:lstStyle/>
        <a:p>
          <a:pPr>
            <a:lnSpc>
              <a:spcPct val="100000"/>
            </a:lnSpc>
          </a:pPr>
          <a:r>
            <a:rPr lang="en-GB" sz="1200" dirty="0"/>
            <a:t>Technological</a:t>
          </a:r>
        </a:p>
      </dgm:t>
    </dgm:pt>
    <dgm:pt modelId="{89229F3B-876A-4286-B306-15ADDD22D182}" type="parTrans" cxnId="{7D705C85-5CBE-4C3E-BCFF-7D5224B9F5F9}">
      <dgm:prSet/>
      <dgm:spPr/>
      <dgm:t>
        <a:bodyPr/>
        <a:lstStyle/>
        <a:p>
          <a:pPr>
            <a:lnSpc>
              <a:spcPct val="100000"/>
            </a:lnSpc>
          </a:pPr>
          <a:endParaRPr lang="en-GB"/>
        </a:p>
      </dgm:t>
    </dgm:pt>
    <dgm:pt modelId="{A10DABBC-75CE-4943-9941-A2024718DE13}" type="sibTrans" cxnId="{7D705C85-5CBE-4C3E-BCFF-7D5224B9F5F9}">
      <dgm:prSet/>
      <dgm:spPr/>
      <dgm:t>
        <a:bodyPr/>
        <a:lstStyle/>
        <a:p>
          <a:pPr>
            <a:lnSpc>
              <a:spcPct val="100000"/>
            </a:lnSpc>
          </a:pPr>
          <a:endParaRPr lang="en-GB"/>
        </a:p>
      </dgm:t>
    </dgm:pt>
    <dgm:pt modelId="{AFCE1332-4A47-4DBF-867A-EA8D845E542F}">
      <dgm:prSet phldrT="[Text]" phldr="0" custT="1"/>
      <dgm:spPr/>
      <dgm:t>
        <a:bodyPr/>
        <a:lstStyle/>
        <a:p>
          <a:pPr>
            <a:lnSpc>
              <a:spcPct val="100000"/>
            </a:lnSpc>
          </a:pPr>
          <a:r>
            <a:rPr lang="en-GB" sz="1100" dirty="0"/>
            <a:t>Environmental</a:t>
          </a:r>
          <a:r>
            <a:rPr lang="en-GB" sz="2000" dirty="0"/>
            <a:t> </a:t>
          </a:r>
        </a:p>
      </dgm:t>
    </dgm:pt>
    <dgm:pt modelId="{8A4B600C-DAE7-4EDA-A514-821B032140A4}" type="parTrans" cxnId="{A0906490-2D90-43F8-A1A8-37717F55F49B}">
      <dgm:prSet/>
      <dgm:spPr/>
      <dgm:t>
        <a:bodyPr/>
        <a:lstStyle/>
        <a:p>
          <a:pPr>
            <a:lnSpc>
              <a:spcPct val="100000"/>
            </a:lnSpc>
          </a:pPr>
          <a:endParaRPr lang="en-GB"/>
        </a:p>
      </dgm:t>
    </dgm:pt>
    <dgm:pt modelId="{1703A82A-6B0E-415B-A3B2-86975B4F7DAF}" type="sibTrans" cxnId="{A0906490-2D90-43F8-A1A8-37717F55F49B}">
      <dgm:prSet/>
      <dgm:spPr/>
      <dgm:t>
        <a:bodyPr/>
        <a:lstStyle/>
        <a:p>
          <a:pPr>
            <a:lnSpc>
              <a:spcPct val="100000"/>
            </a:lnSpc>
          </a:pPr>
          <a:endParaRPr lang="en-GB"/>
        </a:p>
      </dgm:t>
    </dgm:pt>
    <dgm:pt modelId="{2FE602B3-EB12-4D18-9C12-AA441085D76B}">
      <dgm:prSet phldrT="[Text]" phldr="0" custT="1"/>
      <dgm:spPr/>
      <dgm:t>
        <a:bodyPr/>
        <a:lstStyle/>
        <a:p>
          <a:pPr>
            <a:lnSpc>
              <a:spcPct val="100000"/>
            </a:lnSpc>
          </a:pPr>
          <a:r>
            <a:rPr lang="en-GB" sz="2000" dirty="0"/>
            <a:t>legal</a:t>
          </a:r>
        </a:p>
      </dgm:t>
    </dgm:pt>
    <dgm:pt modelId="{6F07AED6-8F41-4562-B921-A8B00F903E10}" type="parTrans" cxnId="{FE97EF86-E360-4BC0-839C-8C3DFAED7BD3}">
      <dgm:prSet/>
      <dgm:spPr/>
      <dgm:t>
        <a:bodyPr/>
        <a:lstStyle/>
        <a:p>
          <a:pPr>
            <a:lnSpc>
              <a:spcPct val="100000"/>
            </a:lnSpc>
          </a:pPr>
          <a:endParaRPr lang="en-GB"/>
        </a:p>
      </dgm:t>
    </dgm:pt>
    <dgm:pt modelId="{320F77B1-A676-4C6D-AE8D-908295BD02D5}" type="sibTrans" cxnId="{FE97EF86-E360-4BC0-839C-8C3DFAED7BD3}">
      <dgm:prSet/>
      <dgm:spPr/>
      <dgm:t>
        <a:bodyPr/>
        <a:lstStyle/>
        <a:p>
          <a:pPr>
            <a:lnSpc>
              <a:spcPct val="100000"/>
            </a:lnSpc>
          </a:pPr>
          <a:endParaRPr lang="en-GB"/>
        </a:p>
      </dgm:t>
    </dgm:pt>
    <dgm:pt modelId="{9A7D48A7-A60C-479A-8F85-68CF6789919E}">
      <dgm:prSet phldrT="[Text]" phldr="0"/>
      <dgm:spPr/>
      <dgm:t>
        <a:bodyPr/>
        <a:lstStyle/>
        <a:p>
          <a:r>
            <a:rPr lang="en-GB" dirty="0"/>
            <a:t>Economical </a:t>
          </a:r>
        </a:p>
      </dgm:t>
    </dgm:pt>
    <dgm:pt modelId="{9F06354B-9F8A-400B-B78C-45DDFFFB1A22}" type="parTrans" cxnId="{AA6AF373-0360-4F4B-9773-8B78F52AB874}">
      <dgm:prSet/>
      <dgm:spPr/>
      <dgm:t>
        <a:bodyPr/>
        <a:lstStyle/>
        <a:p>
          <a:endParaRPr lang="en-GB"/>
        </a:p>
      </dgm:t>
    </dgm:pt>
    <dgm:pt modelId="{4D623D74-068C-4FA0-A55C-F323E944F655}" type="sibTrans" cxnId="{AA6AF373-0360-4F4B-9773-8B78F52AB874}">
      <dgm:prSet/>
      <dgm:spPr/>
      <dgm:t>
        <a:bodyPr/>
        <a:lstStyle/>
        <a:p>
          <a:endParaRPr lang="en-GB"/>
        </a:p>
      </dgm:t>
    </dgm:pt>
    <dgm:pt modelId="{A1EFE7B5-A719-4990-A4A6-B6811B05AEC2}">
      <dgm:prSet phldrT="[Text]" phldr="0"/>
      <dgm:spPr/>
      <dgm:t>
        <a:bodyPr/>
        <a:lstStyle/>
        <a:p>
          <a:r>
            <a:rPr lang="en-GB" dirty="0"/>
            <a:t>social</a:t>
          </a:r>
        </a:p>
      </dgm:t>
    </dgm:pt>
    <dgm:pt modelId="{017A9256-3DDA-417E-B991-5E3C683B1043}" type="parTrans" cxnId="{1ECE3FC5-D54E-4DCD-880D-870469A0A481}">
      <dgm:prSet/>
      <dgm:spPr/>
      <dgm:t>
        <a:bodyPr/>
        <a:lstStyle/>
        <a:p>
          <a:endParaRPr lang="en-GB"/>
        </a:p>
      </dgm:t>
    </dgm:pt>
    <dgm:pt modelId="{486E3CFE-FB9D-462B-9A32-92ED61D4A794}" type="sibTrans" cxnId="{1ECE3FC5-D54E-4DCD-880D-870469A0A481}">
      <dgm:prSet/>
      <dgm:spPr/>
      <dgm:t>
        <a:bodyPr/>
        <a:lstStyle/>
        <a:p>
          <a:endParaRPr lang="en-GB"/>
        </a:p>
      </dgm:t>
    </dgm:pt>
    <dgm:pt modelId="{6F4AB34E-D115-4442-B880-E700B2662237}" type="pres">
      <dgm:prSet presAssocID="{081B8681-D677-4078-988D-6A6809A361EA}" presName="composite" presStyleCnt="0">
        <dgm:presLayoutVars>
          <dgm:chMax val="1"/>
          <dgm:dir/>
          <dgm:resizeHandles val="exact"/>
        </dgm:presLayoutVars>
      </dgm:prSet>
      <dgm:spPr/>
    </dgm:pt>
    <dgm:pt modelId="{5A9C5F5B-91C3-4868-9C82-57F61F4EAD46}" type="pres">
      <dgm:prSet presAssocID="{081B8681-D677-4078-988D-6A6809A361EA}" presName="radial" presStyleCnt="0">
        <dgm:presLayoutVars>
          <dgm:animLvl val="ctr"/>
        </dgm:presLayoutVars>
      </dgm:prSet>
      <dgm:spPr/>
    </dgm:pt>
    <dgm:pt modelId="{4827938A-4FA1-4836-9789-5C7D2D995B50}" type="pres">
      <dgm:prSet presAssocID="{03F7A08B-067E-462F-ACFC-A9D9390348E0}" presName="centerShape" presStyleLbl="vennNode1" presStyleIdx="0" presStyleCnt="7"/>
      <dgm:spPr/>
    </dgm:pt>
    <dgm:pt modelId="{9291DA14-010A-49C3-98CC-E7B1B81012FC}" type="pres">
      <dgm:prSet presAssocID="{9A7D48A7-A60C-479A-8F85-68CF6789919E}" presName="node" presStyleLbl="vennNode1" presStyleIdx="1" presStyleCnt="7">
        <dgm:presLayoutVars>
          <dgm:bulletEnabled val="1"/>
        </dgm:presLayoutVars>
      </dgm:prSet>
      <dgm:spPr/>
    </dgm:pt>
    <dgm:pt modelId="{F45F7B2A-9F89-4D5D-8AC9-C8DF75F12C71}" type="pres">
      <dgm:prSet presAssocID="{2E1B7526-81D0-44A8-8847-6CD224029A1A}" presName="node" presStyleLbl="vennNode1" presStyleIdx="2" presStyleCnt="7">
        <dgm:presLayoutVars>
          <dgm:bulletEnabled val="1"/>
        </dgm:presLayoutVars>
      </dgm:prSet>
      <dgm:spPr/>
    </dgm:pt>
    <dgm:pt modelId="{2A00C84A-BD2A-4173-8074-010527FCFD3A}" type="pres">
      <dgm:prSet presAssocID="{0229283F-0190-4C88-9E7A-C52C9FBEF97B}" presName="node" presStyleLbl="vennNode1" presStyleIdx="3" presStyleCnt="7">
        <dgm:presLayoutVars>
          <dgm:bulletEnabled val="1"/>
        </dgm:presLayoutVars>
      </dgm:prSet>
      <dgm:spPr/>
    </dgm:pt>
    <dgm:pt modelId="{74E2981A-88BC-4536-85B1-2F0455ACC650}" type="pres">
      <dgm:prSet presAssocID="{AFCE1332-4A47-4DBF-867A-EA8D845E542F}" presName="node" presStyleLbl="vennNode1" presStyleIdx="4" presStyleCnt="7" custRadScaleRad="100478">
        <dgm:presLayoutVars>
          <dgm:bulletEnabled val="1"/>
        </dgm:presLayoutVars>
      </dgm:prSet>
      <dgm:spPr/>
    </dgm:pt>
    <dgm:pt modelId="{89DC9C28-F77D-426E-8768-48FC853A4E26}" type="pres">
      <dgm:prSet presAssocID="{2FE602B3-EB12-4D18-9C12-AA441085D76B}" presName="node" presStyleLbl="vennNode1" presStyleIdx="5" presStyleCnt="7" custRadScaleRad="102334" custRadScaleInc="-168">
        <dgm:presLayoutVars>
          <dgm:bulletEnabled val="1"/>
        </dgm:presLayoutVars>
      </dgm:prSet>
      <dgm:spPr/>
    </dgm:pt>
    <dgm:pt modelId="{07EA68F9-B3E8-466F-842C-38E94474B10E}" type="pres">
      <dgm:prSet presAssocID="{A1EFE7B5-A719-4990-A4A6-B6811B05AEC2}" presName="node" presStyleLbl="vennNode1" presStyleIdx="6" presStyleCnt="7">
        <dgm:presLayoutVars>
          <dgm:bulletEnabled val="1"/>
        </dgm:presLayoutVars>
      </dgm:prSet>
      <dgm:spPr/>
    </dgm:pt>
  </dgm:ptLst>
  <dgm:cxnLst>
    <dgm:cxn modelId="{1447E522-07B6-4A90-AF85-01103F0151DE}" type="presOf" srcId="{03F7A08B-067E-462F-ACFC-A9D9390348E0}" destId="{4827938A-4FA1-4836-9789-5C7D2D995B50}" srcOrd="0" destOrd="0" presId="urn:microsoft.com/office/officeart/2005/8/layout/radial3"/>
    <dgm:cxn modelId="{91B24C3A-46FB-41B2-96AF-1D7EE52FDE39}" type="presOf" srcId="{9A7D48A7-A60C-479A-8F85-68CF6789919E}" destId="{9291DA14-010A-49C3-98CC-E7B1B81012FC}" srcOrd="0" destOrd="0" presId="urn:microsoft.com/office/officeart/2005/8/layout/radial3"/>
    <dgm:cxn modelId="{61306753-791A-4100-AAAD-8BEA98038908}" type="presOf" srcId="{2FE602B3-EB12-4D18-9C12-AA441085D76B}" destId="{89DC9C28-F77D-426E-8768-48FC853A4E26}" srcOrd="0" destOrd="0" presId="urn:microsoft.com/office/officeart/2005/8/layout/radial3"/>
    <dgm:cxn modelId="{AA6AF373-0360-4F4B-9773-8B78F52AB874}" srcId="{03F7A08B-067E-462F-ACFC-A9D9390348E0}" destId="{9A7D48A7-A60C-479A-8F85-68CF6789919E}" srcOrd="0" destOrd="0" parTransId="{9F06354B-9F8A-400B-B78C-45DDFFFB1A22}" sibTransId="{4D623D74-068C-4FA0-A55C-F323E944F655}"/>
    <dgm:cxn modelId="{A7C25C59-D9BF-4856-A6E8-D20E41B09CA0}" type="presOf" srcId="{2E1B7526-81D0-44A8-8847-6CD224029A1A}" destId="{F45F7B2A-9F89-4D5D-8AC9-C8DF75F12C71}" srcOrd="0" destOrd="0" presId="urn:microsoft.com/office/officeart/2005/8/layout/radial3"/>
    <dgm:cxn modelId="{7D705C85-5CBE-4C3E-BCFF-7D5224B9F5F9}" srcId="{03F7A08B-067E-462F-ACFC-A9D9390348E0}" destId="{0229283F-0190-4C88-9E7A-C52C9FBEF97B}" srcOrd="2" destOrd="0" parTransId="{89229F3B-876A-4286-B306-15ADDD22D182}" sibTransId="{A10DABBC-75CE-4943-9941-A2024718DE13}"/>
    <dgm:cxn modelId="{FE97EF86-E360-4BC0-839C-8C3DFAED7BD3}" srcId="{03F7A08B-067E-462F-ACFC-A9D9390348E0}" destId="{2FE602B3-EB12-4D18-9C12-AA441085D76B}" srcOrd="4" destOrd="0" parTransId="{6F07AED6-8F41-4562-B921-A8B00F903E10}" sibTransId="{320F77B1-A676-4C6D-AE8D-908295BD02D5}"/>
    <dgm:cxn modelId="{A0906490-2D90-43F8-A1A8-37717F55F49B}" srcId="{03F7A08B-067E-462F-ACFC-A9D9390348E0}" destId="{AFCE1332-4A47-4DBF-867A-EA8D845E542F}" srcOrd="3" destOrd="0" parTransId="{8A4B600C-DAE7-4EDA-A514-821B032140A4}" sibTransId="{1703A82A-6B0E-415B-A3B2-86975B4F7DAF}"/>
    <dgm:cxn modelId="{8D1DFCA0-1E04-4AF3-B475-3CE1B3EF13FD}" type="presOf" srcId="{0229283F-0190-4C88-9E7A-C52C9FBEF97B}" destId="{2A00C84A-BD2A-4173-8074-010527FCFD3A}" srcOrd="0" destOrd="0" presId="urn:microsoft.com/office/officeart/2005/8/layout/radial3"/>
    <dgm:cxn modelId="{3F95F3BE-57AE-4968-9605-335505CA5CC6}" srcId="{03F7A08B-067E-462F-ACFC-A9D9390348E0}" destId="{2E1B7526-81D0-44A8-8847-6CD224029A1A}" srcOrd="1" destOrd="0" parTransId="{CD368B97-C848-4AA0-9C48-B34CB0BCAD2B}" sibTransId="{83548DDC-97CF-44B4-9A1F-19E0ACCDB7FD}"/>
    <dgm:cxn modelId="{8B94D2BF-1746-40EC-86D9-E50FBCEE17FE}" type="presOf" srcId="{AFCE1332-4A47-4DBF-867A-EA8D845E542F}" destId="{74E2981A-88BC-4536-85B1-2F0455ACC650}" srcOrd="0" destOrd="0" presId="urn:microsoft.com/office/officeart/2005/8/layout/radial3"/>
    <dgm:cxn modelId="{1ECE3FC5-D54E-4DCD-880D-870469A0A481}" srcId="{03F7A08B-067E-462F-ACFC-A9D9390348E0}" destId="{A1EFE7B5-A719-4990-A4A6-B6811B05AEC2}" srcOrd="5" destOrd="0" parTransId="{017A9256-3DDA-417E-B991-5E3C683B1043}" sibTransId="{486E3CFE-FB9D-462B-9A32-92ED61D4A794}"/>
    <dgm:cxn modelId="{4FC5B5D9-F968-457B-BEEA-2787ED29F461}" type="presOf" srcId="{081B8681-D677-4078-988D-6A6809A361EA}" destId="{6F4AB34E-D115-4442-B880-E700B2662237}" srcOrd="0" destOrd="0" presId="urn:microsoft.com/office/officeart/2005/8/layout/radial3"/>
    <dgm:cxn modelId="{2553ECDA-2BAE-4AFA-A6A6-19C3EC0C5302}" srcId="{081B8681-D677-4078-988D-6A6809A361EA}" destId="{03F7A08B-067E-462F-ACFC-A9D9390348E0}" srcOrd="0" destOrd="0" parTransId="{C059139F-A22E-4D47-95CE-31751DE479CA}" sibTransId="{7E06BD12-BE87-460B-BF9B-AC1FE9BC3FD3}"/>
    <dgm:cxn modelId="{815A9FF0-1F62-41FB-9CE3-6EEBAF8EE227}" type="presOf" srcId="{A1EFE7B5-A719-4990-A4A6-B6811B05AEC2}" destId="{07EA68F9-B3E8-466F-842C-38E94474B10E}" srcOrd="0" destOrd="0" presId="urn:microsoft.com/office/officeart/2005/8/layout/radial3"/>
    <dgm:cxn modelId="{BF514BE2-CF50-445C-9D1F-2EDB863C8BC0}" type="presParOf" srcId="{6F4AB34E-D115-4442-B880-E700B2662237}" destId="{5A9C5F5B-91C3-4868-9C82-57F61F4EAD46}" srcOrd="0" destOrd="0" presId="urn:microsoft.com/office/officeart/2005/8/layout/radial3"/>
    <dgm:cxn modelId="{1B73CFCA-4D9A-4561-9580-D8C3E745AB9E}" type="presParOf" srcId="{5A9C5F5B-91C3-4868-9C82-57F61F4EAD46}" destId="{4827938A-4FA1-4836-9789-5C7D2D995B50}" srcOrd="0" destOrd="0" presId="urn:microsoft.com/office/officeart/2005/8/layout/radial3"/>
    <dgm:cxn modelId="{4D9754CA-AA9F-40FB-BF0E-FE9685700E5A}" type="presParOf" srcId="{5A9C5F5B-91C3-4868-9C82-57F61F4EAD46}" destId="{9291DA14-010A-49C3-98CC-E7B1B81012FC}" srcOrd="1" destOrd="0" presId="urn:microsoft.com/office/officeart/2005/8/layout/radial3"/>
    <dgm:cxn modelId="{40DDE2A7-C3F4-484F-8A53-6B014037EB96}" type="presParOf" srcId="{5A9C5F5B-91C3-4868-9C82-57F61F4EAD46}" destId="{F45F7B2A-9F89-4D5D-8AC9-C8DF75F12C71}" srcOrd="2" destOrd="0" presId="urn:microsoft.com/office/officeart/2005/8/layout/radial3"/>
    <dgm:cxn modelId="{EEEA580C-ED90-4097-8703-BC1DC7454438}" type="presParOf" srcId="{5A9C5F5B-91C3-4868-9C82-57F61F4EAD46}" destId="{2A00C84A-BD2A-4173-8074-010527FCFD3A}" srcOrd="3" destOrd="0" presId="urn:microsoft.com/office/officeart/2005/8/layout/radial3"/>
    <dgm:cxn modelId="{9E39CBC4-5515-4A74-8F2E-71D3E5599CF7}" type="presParOf" srcId="{5A9C5F5B-91C3-4868-9C82-57F61F4EAD46}" destId="{74E2981A-88BC-4536-85B1-2F0455ACC650}" srcOrd="4" destOrd="0" presId="urn:microsoft.com/office/officeart/2005/8/layout/radial3"/>
    <dgm:cxn modelId="{1A52AB41-AF6C-424B-B298-7964AD105609}" type="presParOf" srcId="{5A9C5F5B-91C3-4868-9C82-57F61F4EAD46}" destId="{89DC9C28-F77D-426E-8768-48FC853A4E26}" srcOrd="5" destOrd="0" presId="urn:microsoft.com/office/officeart/2005/8/layout/radial3"/>
    <dgm:cxn modelId="{EB6B3436-C4B6-4C47-8C3D-81147C5458F3}" type="presParOf" srcId="{5A9C5F5B-91C3-4868-9C82-57F61F4EAD46}" destId="{07EA68F9-B3E8-466F-842C-38E94474B10E}" srcOrd="6"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CAB7EDF-7BCB-4881-A23C-EA4C8B8883D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0D3445A1-EAEA-445C-A7B5-334AF51D3444}">
      <dgm:prSet phldrT="[Text]" phldr="0" custT="1">
        <dgm:style>
          <a:lnRef idx="2">
            <a:schemeClr val="dk1"/>
          </a:lnRef>
          <a:fillRef idx="1">
            <a:schemeClr val="lt1"/>
          </a:fillRef>
          <a:effectRef idx="0">
            <a:schemeClr val="dk1"/>
          </a:effectRef>
          <a:fontRef idx="minor">
            <a:schemeClr val="dk1"/>
          </a:fontRef>
        </dgm:style>
      </dgm:prSet>
      <dgm:spPr/>
      <dgm:t>
        <a:bodyPr/>
        <a:lstStyle/>
        <a:p>
          <a:r>
            <a:rPr lang="en-GB" sz="2000" dirty="0">
              <a:highlight>
                <a:srgbClr val="00FFFF"/>
              </a:highlight>
            </a:rPr>
            <a:t>POLITICAL</a:t>
          </a:r>
        </a:p>
        <a:p>
          <a:r>
            <a:rPr lang="en-GB" sz="2000" dirty="0"/>
            <a:t>Government policy regulation, trade barriers, tax policy, political stability.</a:t>
          </a:r>
        </a:p>
      </dgm:t>
    </dgm:pt>
    <dgm:pt modelId="{90205531-81EB-4CBA-944F-2289C86067B2}" type="parTrans" cxnId="{1FE4BADE-895D-4C0B-B7F2-354B470D5DA3}">
      <dgm:prSet/>
      <dgm:spPr/>
      <dgm:t>
        <a:bodyPr/>
        <a:lstStyle/>
        <a:p>
          <a:endParaRPr lang="en-GB"/>
        </a:p>
      </dgm:t>
    </dgm:pt>
    <dgm:pt modelId="{23F88115-7186-458C-B49A-9CBE2437609B}" type="sibTrans" cxnId="{1FE4BADE-895D-4C0B-B7F2-354B470D5DA3}">
      <dgm:prSet/>
      <dgm:spPr/>
      <dgm:t>
        <a:bodyPr/>
        <a:lstStyle/>
        <a:p>
          <a:endParaRPr lang="en-GB"/>
        </a:p>
      </dgm:t>
    </dgm:pt>
    <dgm:pt modelId="{66A0CA3B-E76C-4BF0-9578-1649C6373782}">
      <dgm:prSet phldrT="[Text]" phldr="0" custT="1">
        <dgm:style>
          <a:lnRef idx="2">
            <a:schemeClr val="accent1"/>
          </a:lnRef>
          <a:fillRef idx="1">
            <a:schemeClr val="lt1"/>
          </a:fillRef>
          <a:effectRef idx="0">
            <a:schemeClr val="accent1"/>
          </a:effectRef>
          <a:fontRef idx="minor">
            <a:schemeClr val="dk1"/>
          </a:fontRef>
        </dgm:style>
      </dgm:prSet>
      <dgm:spPr/>
      <dgm:t>
        <a:bodyPr/>
        <a:lstStyle/>
        <a:p>
          <a:r>
            <a:rPr lang="en-GB" sz="2000" dirty="0">
              <a:highlight>
                <a:srgbClr val="00FFFF"/>
              </a:highlight>
            </a:rPr>
            <a:t>ECONOMIC</a:t>
          </a:r>
          <a:r>
            <a:rPr lang="en-GB" sz="2000" dirty="0"/>
            <a:t> </a:t>
          </a:r>
        </a:p>
        <a:p>
          <a:r>
            <a:rPr lang="en-GB" sz="2000" dirty="0"/>
            <a:t>GDP growth, interest rates, inflation, exchange rates unemployment. 	</a:t>
          </a:r>
        </a:p>
      </dgm:t>
    </dgm:pt>
    <dgm:pt modelId="{94EB4215-B72E-4755-9B81-0BFD767B15CA}" type="parTrans" cxnId="{A46F727C-DDCC-4ED0-ACFA-33346D531B81}">
      <dgm:prSet/>
      <dgm:spPr/>
      <dgm:t>
        <a:bodyPr/>
        <a:lstStyle/>
        <a:p>
          <a:endParaRPr lang="en-GB"/>
        </a:p>
      </dgm:t>
    </dgm:pt>
    <dgm:pt modelId="{A9FA35D5-EAA2-4C67-A9AC-47CAB8801C53}" type="sibTrans" cxnId="{A46F727C-DDCC-4ED0-ACFA-33346D531B81}">
      <dgm:prSet/>
      <dgm:spPr/>
      <dgm:t>
        <a:bodyPr/>
        <a:lstStyle/>
        <a:p>
          <a:endParaRPr lang="en-GB"/>
        </a:p>
      </dgm:t>
    </dgm:pt>
    <dgm:pt modelId="{84AE7803-298F-42ED-8C41-06E926C8FA3D}">
      <dgm:prSet phldrT="[Text]" phldr="0" custT="1">
        <dgm:style>
          <a:lnRef idx="2">
            <a:schemeClr val="dk1"/>
          </a:lnRef>
          <a:fillRef idx="1">
            <a:schemeClr val="lt1"/>
          </a:fillRef>
          <a:effectRef idx="0">
            <a:schemeClr val="dk1"/>
          </a:effectRef>
          <a:fontRef idx="minor">
            <a:schemeClr val="dk1"/>
          </a:fontRef>
        </dgm:style>
      </dgm:prSet>
      <dgm:spPr/>
      <dgm:t>
        <a:bodyPr/>
        <a:lstStyle/>
        <a:p>
          <a:r>
            <a:rPr lang="en-GB" sz="2000" dirty="0">
              <a:highlight>
                <a:srgbClr val="00FFFF"/>
              </a:highlight>
            </a:rPr>
            <a:t>SOCIAL </a:t>
          </a:r>
        </a:p>
        <a:p>
          <a:r>
            <a:rPr lang="en-GB" sz="2000" dirty="0"/>
            <a:t>Demographics, cultural trends, lifestyle changes, education, health consciousness.  </a:t>
          </a:r>
        </a:p>
      </dgm:t>
    </dgm:pt>
    <dgm:pt modelId="{818043E5-0215-4170-9BBC-0886170344C7}" type="sibTrans" cxnId="{DE9839AC-356D-4254-B3C9-454598E58108}">
      <dgm:prSet/>
      <dgm:spPr/>
      <dgm:t>
        <a:bodyPr/>
        <a:lstStyle/>
        <a:p>
          <a:endParaRPr lang="en-GB"/>
        </a:p>
      </dgm:t>
    </dgm:pt>
    <dgm:pt modelId="{41250D43-1167-4EAF-9665-78AB3FA727AA}" type="parTrans" cxnId="{DE9839AC-356D-4254-B3C9-454598E58108}">
      <dgm:prSet/>
      <dgm:spPr/>
      <dgm:t>
        <a:bodyPr/>
        <a:lstStyle/>
        <a:p>
          <a:endParaRPr lang="en-GB"/>
        </a:p>
      </dgm:t>
    </dgm:pt>
    <dgm:pt modelId="{0821363B-510D-404F-99B4-525439E90463}">
      <dgm:prSet phldrT="[Text]" phldr="0" custT="1">
        <dgm:style>
          <a:lnRef idx="2">
            <a:schemeClr val="dk1"/>
          </a:lnRef>
          <a:fillRef idx="1">
            <a:schemeClr val="lt1"/>
          </a:fillRef>
          <a:effectRef idx="0">
            <a:schemeClr val="dk1"/>
          </a:effectRef>
          <a:fontRef idx="minor">
            <a:schemeClr val="dk1"/>
          </a:fontRef>
        </dgm:style>
      </dgm:prSet>
      <dgm:spPr/>
      <dgm:t>
        <a:bodyPr/>
        <a:lstStyle/>
        <a:p>
          <a:r>
            <a:rPr lang="en-GB" sz="2000" dirty="0">
              <a:highlight>
                <a:srgbClr val="00FFFF"/>
              </a:highlight>
            </a:rPr>
            <a:t>TECHNOLOGICAL</a:t>
          </a:r>
        </a:p>
        <a:p>
          <a:r>
            <a:rPr lang="en-GB" sz="2000" dirty="0"/>
            <a:t>Innovation rate, automation, R&amp;D, tech disruption, digital infrastructure.</a:t>
          </a:r>
        </a:p>
      </dgm:t>
    </dgm:pt>
    <dgm:pt modelId="{612BAE0F-F862-429C-A0BA-465C517C7F2F}" type="sibTrans" cxnId="{DCE1D66F-CEF4-4BB7-B56D-45B2CB7FA960}">
      <dgm:prSet/>
      <dgm:spPr/>
      <dgm:t>
        <a:bodyPr/>
        <a:lstStyle/>
        <a:p>
          <a:endParaRPr lang="en-GB"/>
        </a:p>
      </dgm:t>
    </dgm:pt>
    <dgm:pt modelId="{2CF672A2-BEDD-4DCA-AA55-E8C155063C15}" type="parTrans" cxnId="{DCE1D66F-CEF4-4BB7-B56D-45B2CB7FA960}">
      <dgm:prSet/>
      <dgm:spPr/>
      <dgm:t>
        <a:bodyPr/>
        <a:lstStyle/>
        <a:p>
          <a:endParaRPr lang="en-GB"/>
        </a:p>
      </dgm:t>
    </dgm:pt>
    <dgm:pt modelId="{026776A6-067B-4E76-81AD-E62E32C8DC76}">
      <dgm:prSet phldrT="[Text]" phldr="0" custT="1">
        <dgm:style>
          <a:lnRef idx="2">
            <a:schemeClr val="dk1"/>
          </a:lnRef>
          <a:fillRef idx="1">
            <a:schemeClr val="lt1"/>
          </a:fillRef>
          <a:effectRef idx="0">
            <a:schemeClr val="dk1"/>
          </a:effectRef>
          <a:fontRef idx="minor">
            <a:schemeClr val="dk1"/>
          </a:fontRef>
        </dgm:style>
      </dgm:prSet>
      <dgm:spPr/>
      <dgm:t>
        <a:bodyPr/>
        <a:lstStyle/>
        <a:p>
          <a:r>
            <a:rPr lang="en-GB" sz="2000" dirty="0">
              <a:highlight>
                <a:srgbClr val="00FFFF"/>
              </a:highlight>
            </a:rPr>
            <a:t>LEGAL</a:t>
          </a:r>
        </a:p>
        <a:p>
          <a:r>
            <a:rPr lang="en-GB" sz="2000" dirty="0"/>
            <a:t>Employment law, consumer protection, IP law, data privacy(GDPR).</a:t>
          </a:r>
        </a:p>
      </dgm:t>
    </dgm:pt>
    <dgm:pt modelId="{02732296-BDED-4102-BD27-FCB9E7BD8F8F}" type="sibTrans" cxnId="{AE4D51F2-EE8E-49DC-BC1B-CC3587C0A620}">
      <dgm:prSet/>
      <dgm:spPr/>
      <dgm:t>
        <a:bodyPr/>
        <a:lstStyle/>
        <a:p>
          <a:endParaRPr lang="en-GB"/>
        </a:p>
      </dgm:t>
    </dgm:pt>
    <dgm:pt modelId="{E7128638-04A7-48AF-97E2-7D12F517CEFE}" type="parTrans" cxnId="{AE4D51F2-EE8E-49DC-BC1B-CC3587C0A620}">
      <dgm:prSet/>
      <dgm:spPr/>
      <dgm:t>
        <a:bodyPr/>
        <a:lstStyle/>
        <a:p>
          <a:endParaRPr lang="en-GB"/>
        </a:p>
      </dgm:t>
    </dgm:pt>
    <dgm:pt modelId="{2C52F3DC-EE18-425F-AB81-8AEBECA0373C}">
      <dgm:prSet phldrT="[Text]" phldr="0" custT="1">
        <dgm:style>
          <a:lnRef idx="2">
            <a:schemeClr val="dk1"/>
          </a:lnRef>
          <a:fillRef idx="1">
            <a:schemeClr val="lt1"/>
          </a:fillRef>
          <a:effectRef idx="0">
            <a:schemeClr val="dk1"/>
          </a:effectRef>
          <a:fontRef idx="minor">
            <a:schemeClr val="dk1"/>
          </a:fontRef>
        </dgm:style>
      </dgm:prSet>
      <dgm:spPr/>
      <dgm:t>
        <a:bodyPr/>
        <a:lstStyle/>
        <a:p>
          <a:r>
            <a:rPr lang="en-GB" sz="2000" dirty="0">
              <a:highlight>
                <a:srgbClr val="00FFFF"/>
              </a:highlight>
            </a:rPr>
            <a:t>ENVIRONMENTAL</a:t>
          </a:r>
        </a:p>
        <a:p>
          <a:r>
            <a:rPr lang="en-GB" sz="2000" dirty="0"/>
            <a:t>Climate change, sustainability, carbon regulations waste management.</a:t>
          </a:r>
        </a:p>
      </dgm:t>
    </dgm:pt>
    <dgm:pt modelId="{6670026A-EB2D-47E2-9610-CAF3B26769D8}" type="sibTrans" cxnId="{518A19F8-7FF0-4C1F-A2B6-127767677769}">
      <dgm:prSet/>
      <dgm:spPr/>
      <dgm:t>
        <a:bodyPr/>
        <a:lstStyle/>
        <a:p>
          <a:endParaRPr lang="en-GB"/>
        </a:p>
      </dgm:t>
    </dgm:pt>
    <dgm:pt modelId="{540CCA99-1C4E-4C67-AEB5-D97B95A716E7}" type="parTrans" cxnId="{518A19F8-7FF0-4C1F-A2B6-127767677769}">
      <dgm:prSet/>
      <dgm:spPr/>
      <dgm:t>
        <a:bodyPr/>
        <a:lstStyle/>
        <a:p>
          <a:endParaRPr lang="en-GB"/>
        </a:p>
      </dgm:t>
    </dgm:pt>
    <dgm:pt modelId="{257F2BB2-7CED-463C-B27A-8E818E5BE895}" type="pres">
      <dgm:prSet presAssocID="{6CAB7EDF-7BCB-4881-A23C-EA4C8B8883DD}" presName="diagram" presStyleCnt="0">
        <dgm:presLayoutVars>
          <dgm:dir/>
          <dgm:resizeHandles val="exact"/>
        </dgm:presLayoutVars>
      </dgm:prSet>
      <dgm:spPr/>
    </dgm:pt>
    <dgm:pt modelId="{043239E3-D144-48F4-90C5-A99438877F3E}" type="pres">
      <dgm:prSet presAssocID="{0D3445A1-EAEA-445C-A7B5-334AF51D3444}" presName="node" presStyleLbl="node1" presStyleIdx="0" presStyleCnt="6" custLinFactNeighborX="5315" custLinFactNeighborY="1635">
        <dgm:presLayoutVars>
          <dgm:bulletEnabled val="1"/>
        </dgm:presLayoutVars>
      </dgm:prSet>
      <dgm:spPr/>
    </dgm:pt>
    <dgm:pt modelId="{0744BB60-DE96-4F3E-B240-7BC96779721A}" type="pres">
      <dgm:prSet presAssocID="{23F88115-7186-458C-B49A-9CBE2437609B}" presName="sibTrans" presStyleCnt="0"/>
      <dgm:spPr/>
    </dgm:pt>
    <dgm:pt modelId="{206833B2-328D-493C-857A-77F1AA6FF3CD}" type="pres">
      <dgm:prSet presAssocID="{66A0CA3B-E76C-4BF0-9578-1649C6373782}" presName="node" presStyleLbl="node1" presStyleIdx="1" presStyleCnt="6">
        <dgm:presLayoutVars>
          <dgm:bulletEnabled val="1"/>
        </dgm:presLayoutVars>
      </dgm:prSet>
      <dgm:spPr/>
    </dgm:pt>
    <dgm:pt modelId="{18256E67-2D45-47C8-85D4-16392C463163}" type="pres">
      <dgm:prSet presAssocID="{A9FA35D5-EAA2-4C67-A9AC-47CAB8801C53}" presName="sibTrans" presStyleCnt="0"/>
      <dgm:spPr/>
    </dgm:pt>
    <dgm:pt modelId="{EF67553C-B73F-462C-8E5D-3DC9E13A80F2}" type="pres">
      <dgm:prSet presAssocID="{84AE7803-298F-42ED-8C41-06E926C8FA3D}" presName="node" presStyleLbl="node1" presStyleIdx="2" presStyleCnt="6">
        <dgm:presLayoutVars>
          <dgm:bulletEnabled val="1"/>
        </dgm:presLayoutVars>
      </dgm:prSet>
      <dgm:spPr/>
    </dgm:pt>
    <dgm:pt modelId="{C3CFE5CF-831E-43B2-B2C0-645D3C089013}" type="pres">
      <dgm:prSet presAssocID="{818043E5-0215-4170-9BBC-0886170344C7}" presName="sibTrans" presStyleCnt="0"/>
      <dgm:spPr/>
    </dgm:pt>
    <dgm:pt modelId="{6A369EFD-D63C-4C2E-8FB0-A77035F41D38}" type="pres">
      <dgm:prSet presAssocID="{0821363B-510D-404F-99B4-525439E90463}" presName="node" presStyleLbl="node1" presStyleIdx="3" presStyleCnt="6">
        <dgm:presLayoutVars>
          <dgm:bulletEnabled val="1"/>
        </dgm:presLayoutVars>
      </dgm:prSet>
      <dgm:spPr/>
    </dgm:pt>
    <dgm:pt modelId="{25C5C73C-A04A-44B3-822A-B3FD770203A6}" type="pres">
      <dgm:prSet presAssocID="{612BAE0F-F862-429C-A0BA-465C517C7F2F}" presName="sibTrans" presStyleCnt="0"/>
      <dgm:spPr/>
    </dgm:pt>
    <dgm:pt modelId="{6B0DE31C-4301-4DDD-B64D-23E0125B989F}" type="pres">
      <dgm:prSet presAssocID="{2C52F3DC-EE18-425F-AB81-8AEBECA0373C}" presName="node" presStyleLbl="node1" presStyleIdx="4" presStyleCnt="6" custLinFactNeighborX="2814" custLinFactNeighborY="2013">
        <dgm:presLayoutVars>
          <dgm:bulletEnabled val="1"/>
        </dgm:presLayoutVars>
      </dgm:prSet>
      <dgm:spPr/>
    </dgm:pt>
    <dgm:pt modelId="{445461F4-9522-41B5-A036-A6DD228F4AA7}" type="pres">
      <dgm:prSet presAssocID="{6670026A-EB2D-47E2-9610-CAF3B26769D8}" presName="sibTrans" presStyleCnt="0"/>
      <dgm:spPr/>
    </dgm:pt>
    <dgm:pt modelId="{77858866-EB7A-46A3-B33C-06EDB973EB4C}" type="pres">
      <dgm:prSet presAssocID="{026776A6-067B-4E76-81AD-E62E32C8DC76}" presName="node" presStyleLbl="node1" presStyleIdx="5" presStyleCnt="6">
        <dgm:presLayoutVars>
          <dgm:bulletEnabled val="1"/>
        </dgm:presLayoutVars>
      </dgm:prSet>
      <dgm:spPr/>
    </dgm:pt>
  </dgm:ptLst>
  <dgm:cxnLst>
    <dgm:cxn modelId="{2BDD4D00-68BE-4D19-A090-E6AB324AEC69}" type="presOf" srcId="{0821363B-510D-404F-99B4-525439E90463}" destId="{6A369EFD-D63C-4C2E-8FB0-A77035F41D38}" srcOrd="0" destOrd="0" presId="urn:microsoft.com/office/officeart/2005/8/layout/default"/>
    <dgm:cxn modelId="{F0A8C928-AF01-4F85-9826-6613600B262A}" type="presOf" srcId="{2C52F3DC-EE18-425F-AB81-8AEBECA0373C}" destId="{6B0DE31C-4301-4DDD-B64D-23E0125B989F}" srcOrd="0" destOrd="0" presId="urn:microsoft.com/office/officeart/2005/8/layout/default"/>
    <dgm:cxn modelId="{E4CA353F-9506-4C37-8F3D-CC315FA28783}" type="presOf" srcId="{6CAB7EDF-7BCB-4881-A23C-EA4C8B8883DD}" destId="{257F2BB2-7CED-463C-B27A-8E818E5BE895}" srcOrd="0" destOrd="0" presId="urn:microsoft.com/office/officeart/2005/8/layout/default"/>
    <dgm:cxn modelId="{049ABD66-C423-4E1D-9361-DF547F5DA90E}" type="presOf" srcId="{0D3445A1-EAEA-445C-A7B5-334AF51D3444}" destId="{043239E3-D144-48F4-90C5-A99438877F3E}" srcOrd="0" destOrd="0" presId="urn:microsoft.com/office/officeart/2005/8/layout/default"/>
    <dgm:cxn modelId="{F282BB4A-A0CB-403C-A167-45E8F3E53EDE}" type="presOf" srcId="{66A0CA3B-E76C-4BF0-9578-1649C6373782}" destId="{206833B2-328D-493C-857A-77F1AA6FF3CD}" srcOrd="0" destOrd="0" presId="urn:microsoft.com/office/officeart/2005/8/layout/default"/>
    <dgm:cxn modelId="{DCE1D66F-CEF4-4BB7-B56D-45B2CB7FA960}" srcId="{6CAB7EDF-7BCB-4881-A23C-EA4C8B8883DD}" destId="{0821363B-510D-404F-99B4-525439E90463}" srcOrd="3" destOrd="0" parTransId="{2CF672A2-BEDD-4DCA-AA55-E8C155063C15}" sibTransId="{612BAE0F-F862-429C-A0BA-465C517C7F2F}"/>
    <dgm:cxn modelId="{EADBC87A-84A8-4375-8BE9-5F8E4E7BC367}" type="presOf" srcId="{026776A6-067B-4E76-81AD-E62E32C8DC76}" destId="{77858866-EB7A-46A3-B33C-06EDB973EB4C}" srcOrd="0" destOrd="0" presId="urn:microsoft.com/office/officeart/2005/8/layout/default"/>
    <dgm:cxn modelId="{A46F727C-DDCC-4ED0-ACFA-33346D531B81}" srcId="{6CAB7EDF-7BCB-4881-A23C-EA4C8B8883DD}" destId="{66A0CA3B-E76C-4BF0-9578-1649C6373782}" srcOrd="1" destOrd="0" parTransId="{94EB4215-B72E-4755-9B81-0BFD767B15CA}" sibTransId="{A9FA35D5-EAA2-4C67-A9AC-47CAB8801C53}"/>
    <dgm:cxn modelId="{1EA7A095-DE7B-4513-A8EC-76CFB19A6A4D}" type="presOf" srcId="{84AE7803-298F-42ED-8C41-06E926C8FA3D}" destId="{EF67553C-B73F-462C-8E5D-3DC9E13A80F2}" srcOrd="0" destOrd="0" presId="urn:microsoft.com/office/officeart/2005/8/layout/default"/>
    <dgm:cxn modelId="{DE9839AC-356D-4254-B3C9-454598E58108}" srcId="{6CAB7EDF-7BCB-4881-A23C-EA4C8B8883DD}" destId="{84AE7803-298F-42ED-8C41-06E926C8FA3D}" srcOrd="2" destOrd="0" parTransId="{41250D43-1167-4EAF-9665-78AB3FA727AA}" sibTransId="{818043E5-0215-4170-9BBC-0886170344C7}"/>
    <dgm:cxn modelId="{1FE4BADE-895D-4C0B-B7F2-354B470D5DA3}" srcId="{6CAB7EDF-7BCB-4881-A23C-EA4C8B8883DD}" destId="{0D3445A1-EAEA-445C-A7B5-334AF51D3444}" srcOrd="0" destOrd="0" parTransId="{90205531-81EB-4CBA-944F-2289C86067B2}" sibTransId="{23F88115-7186-458C-B49A-9CBE2437609B}"/>
    <dgm:cxn modelId="{AE4D51F2-EE8E-49DC-BC1B-CC3587C0A620}" srcId="{6CAB7EDF-7BCB-4881-A23C-EA4C8B8883DD}" destId="{026776A6-067B-4E76-81AD-E62E32C8DC76}" srcOrd="5" destOrd="0" parTransId="{E7128638-04A7-48AF-97E2-7D12F517CEFE}" sibTransId="{02732296-BDED-4102-BD27-FCB9E7BD8F8F}"/>
    <dgm:cxn modelId="{518A19F8-7FF0-4C1F-A2B6-127767677769}" srcId="{6CAB7EDF-7BCB-4881-A23C-EA4C8B8883DD}" destId="{2C52F3DC-EE18-425F-AB81-8AEBECA0373C}" srcOrd="4" destOrd="0" parTransId="{540CCA99-1C4E-4C67-AEB5-D97B95A716E7}" sibTransId="{6670026A-EB2D-47E2-9610-CAF3B26769D8}"/>
    <dgm:cxn modelId="{01A8B851-7967-4DCD-A67D-F2346A6CDA80}" type="presParOf" srcId="{257F2BB2-7CED-463C-B27A-8E818E5BE895}" destId="{043239E3-D144-48F4-90C5-A99438877F3E}" srcOrd="0" destOrd="0" presId="urn:microsoft.com/office/officeart/2005/8/layout/default"/>
    <dgm:cxn modelId="{50F39CDE-7E29-4637-B893-2456D39D39AE}" type="presParOf" srcId="{257F2BB2-7CED-463C-B27A-8E818E5BE895}" destId="{0744BB60-DE96-4F3E-B240-7BC96779721A}" srcOrd="1" destOrd="0" presId="urn:microsoft.com/office/officeart/2005/8/layout/default"/>
    <dgm:cxn modelId="{20D9D632-26F2-4D95-9425-A2E0A408BEC8}" type="presParOf" srcId="{257F2BB2-7CED-463C-B27A-8E818E5BE895}" destId="{206833B2-328D-493C-857A-77F1AA6FF3CD}" srcOrd="2" destOrd="0" presId="urn:microsoft.com/office/officeart/2005/8/layout/default"/>
    <dgm:cxn modelId="{7D14DC84-9691-4342-97EE-50F42CAD0606}" type="presParOf" srcId="{257F2BB2-7CED-463C-B27A-8E818E5BE895}" destId="{18256E67-2D45-47C8-85D4-16392C463163}" srcOrd="3" destOrd="0" presId="urn:microsoft.com/office/officeart/2005/8/layout/default"/>
    <dgm:cxn modelId="{01F826FB-6672-4EBE-AD65-03EC631B0754}" type="presParOf" srcId="{257F2BB2-7CED-463C-B27A-8E818E5BE895}" destId="{EF67553C-B73F-462C-8E5D-3DC9E13A80F2}" srcOrd="4" destOrd="0" presId="urn:microsoft.com/office/officeart/2005/8/layout/default"/>
    <dgm:cxn modelId="{7999C8F1-90E7-4357-A5CD-E78B7451EE5A}" type="presParOf" srcId="{257F2BB2-7CED-463C-B27A-8E818E5BE895}" destId="{C3CFE5CF-831E-43B2-B2C0-645D3C089013}" srcOrd="5" destOrd="0" presId="urn:microsoft.com/office/officeart/2005/8/layout/default"/>
    <dgm:cxn modelId="{E4292D33-1ABB-45DA-A74A-25BD8368C5A0}" type="presParOf" srcId="{257F2BB2-7CED-463C-B27A-8E818E5BE895}" destId="{6A369EFD-D63C-4C2E-8FB0-A77035F41D38}" srcOrd="6" destOrd="0" presId="urn:microsoft.com/office/officeart/2005/8/layout/default"/>
    <dgm:cxn modelId="{42AE8742-B19E-484A-99CB-74A2DABA473B}" type="presParOf" srcId="{257F2BB2-7CED-463C-B27A-8E818E5BE895}" destId="{25C5C73C-A04A-44B3-822A-B3FD770203A6}" srcOrd="7" destOrd="0" presId="urn:microsoft.com/office/officeart/2005/8/layout/default"/>
    <dgm:cxn modelId="{0E5E7511-AB73-406D-A5AF-94574F238B14}" type="presParOf" srcId="{257F2BB2-7CED-463C-B27A-8E818E5BE895}" destId="{6B0DE31C-4301-4DDD-B64D-23E0125B989F}" srcOrd="8" destOrd="0" presId="urn:microsoft.com/office/officeart/2005/8/layout/default"/>
    <dgm:cxn modelId="{98E9DD43-BCE4-4ED1-ADBF-22F65C7C25B1}" type="presParOf" srcId="{257F2BB2-7CED-463C-B27A-8E818E5BE895}" destId="{445461F4-9522-41B5-A036-A6DD228F4AA7}" srcOrd="9" destOrd="0" presId="urn:microsoft.com/office/officeart/2005/8/layout/default"/>
    <dgm:cxn modelId="{296BDE03-3607-4436-83F8-D3C44B7013C0}" type="presParOf" srcId="{257F2BB2-7CED-463C-B27A-8E818E5BE895}" destId="{77858866-EB7A-46A3-B33C-06EDB973EB4C}"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DD3716-DAD2-45D2-BA25-04572333F598}">
      <dsp:nvSpPr>
        <dsp:cNvPr id="0" name=""/>
        <dsp:cNvSpPr/>
      </dsp:nvSpPr>
      <dsp:spPr>
        <a:xfrm>
          <a:off x="2173131" y="229226"/>
          <a:ext cx="1510523" cy="130400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EDBF12-BBEE-4EBA-B72A-832238561949}">
      <dsp:nvSpPr>
        <dsp:cNvPr id="0" name=""/>
        <dsp:cNvSpPr/>
      </dsp:nvSpPr>
      <dsp:spPr>
        <a:xfrm>
          <a:off x="770502" y="1688868"/>
          <a:ext cx="4315781" cy="558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defRPr b="1"/>
          </a:pPr>
          <a:r>
            <a:rPr lang="en-GB" sz="1900" kern="1200"/>
            <a:t>Good afternoon. My name Is Rahel Yohannes Tsegaye</a:t>
          </a:r>
          <a:endParaRPr lang="en-US" sz="1900" kern="1200"/>
        </a:p>
      </dsp:txBody>
      <dsp:txXfrm>
        <a:off x="770502" y="1688868"/>
        <a:ext cx="4315781" cy="558857"/>
      </dsp:txXfrm>
    </dsp:sp>
    <dsp:sp modelId="{C8CFB0D2-2884-4815-A70E-EBBFD950AD37}">
      <dsp:nvSpPr>
        <dsp:cNvPr id="0" name=""/>
        <dsp:cNvSpPr/>
      </dsp:nvSpPr>
      <dsp:spPr>
        <a:xfrm>
          <a:off x="770502" y="2320117"/>
          <a:ext cx="4315781" cy="1643461"/>
        </a:xfrm>
        <a:prstGeom prst="rect">
          <a:avLst/>
        </a:prstGeom>
        <a:noFill/>
        <a:ln>
          <a:noFill/>
        </a:ln>
        <a:effectLst/>
      </dsp:spPr>
      <dsp:style>
        <a:lnRef idx="0">
          <a:scrgbClr r="0" g="0" b="0"/>
        </a:lnRef>
        <a:fillRef idx="0">
          <a:scrgbClr r="0" g="0" b="0"/>
        </a:fillRef>
        <a:effectRef idx="0">
          <a:scrgbClr r="0" g="0" b="0"/>
        </a:effectRef>
        <a:fontRef idx="minor"/>
      </dsp:style>
    </dsp:sp>
    <dsp:sp modelId="{823FAEEF-94C1-4A33-B959-94352A4404AD}">
      <dsp:nvSpPr>
        <dsp:cNvPr id="0" name=""/>
        <dsp:cNvSpPr/>
      </dsp:nvSpPr>
      <dsp:spPr>
        <a:xfrm>
          <a:off x="7244174" y="229226"/>
          <a:ext cx="1510523" cy="130400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D80BEEE-2746-45FA-9470-064A1717D4CB}">
      <dsp:nvSpPr>
        <dsp:cNvPr id="0" name=""/>
        <dsp:cNvSpPr/>
      </dsp:nvSpPr>
      <dsp:spPr>
        <a:xfrm>
          <a:off x="5841545" y="1688868"/>
          <a:ext cx="4315781" cy="558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defRPr b="1"/>
          </a:pPr>
          <a:r>
            <a:rPr lang="en-GB" sz="1900" kern="1200"/>
            <a:t>In my presentation I will:</a:t>
          </a:r>
          <a:endParaRPr lang="en-US" sz="1900" kern="1200"/>
        </a:p>
      </dsp:txBody>
      <dsp:txXfrm>
        <a:off x="5841545" y="1688868"/>
        <a:ext cx="4315781" cy="558857"/>
      </dsp:txXfrm>
    </dsp:sp>
    <dsp:sp modelId="{C788B3BD-A3A8-43A3-88C1-2A0B962152DD}">
      <dsp:nvSpPr>
        <dsp:cNvPr id="0" name=""/>
        <dsp:cNvSpPr/>
      </dsp:nvSpPr>
      <dsp:spPr>
        <a:xfrm>
          <a:off x="5841545" y="2320117"/>
          <a:ext cx="4315781" cy="16434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kern="1200"/>
            <a:t>Provide an overview of Basil’s Bakery and the nature and scope of the problems they are encountering.</a:t>
          </a:r>
          <a:endParaRPr lang="en-US" sz="1400" kern="1200"/>
        </a:p>
        <a:p>
          <a:pPr marL="0" lvl="0" indent="0" algn="ctr" defTabSz="622300">
            <a:lnSpc>
              <a:spcPct val="90000"/>
            </a:lnSpc>
            <a:spcBef>
              <a:spcPct val="0"/>
            </a:spcBef>
            <a:spcAft>
              <a:spcPct val="35000"/>
            </a:spcAft>
            <a:buNone/>
          </a:pPr>
          <a:r>
            <a:rPr lang="en-GB" sz="1400" kern="1200"/>
            <a:t>Provide a critique and application of the PESTEL framework.</a:t>
          </a:r>
          <a:endParaRPr lang="en-US" sz="1400" kern="1200"/>
        </a:p>
        <a:p>
          <a:pPr marL="0" lvl="0" indent="0" algn="ctr" defTabSz="622300">
            <a:lnSpc>
              <a:spcPct val="90000"/>
            </a:lnSpc>
            <a:spcBef>
              <a:spcPct val="0"/>
            </a:spcBef>
            <a:spcAft>
              <a:spcPct val="35000"/>
            </a:spcAft>
            <a:buNone/>
          </a:pPr>
          <a:r>
            <a:rPr lang="en-GB" sz="1400" kern="1200"/>
            <a:t>Provide a critique and application of the Cause-and-Effect model.</a:t>
          </a:r>
          <a:endParaRPr lang="en-US" sz="1400" kern="1200"/>
        </a:p>
        <a:p>
          <a:pPr marL="0" lvl="0" indent="0" algn="ctr" defTabSz="622300">
            <a:lnSpc>
              <a:spcPct val="90000"/>
            </a:lnSpc>
            <a:spcBef>
              <a:spcPct val="0"/>
            </a:spcBef>
            <a:spcAft>
              <a:spcPct val="35000"/>
            </a:spcAft>
            <a:buNone/>
          </a:pPr>
          <a:r>
            <a:rPr lang="en-GB" sz="1400" kern="1200"/>
            <a:t>And, finally, provide a summary of the key findings.</a:t>
          </a:r>
          <a:endParaRPr lang="en-US" sz="1400" kern="1200"/>
        </a:p>
      </dsp:txBody>
      <dsp:txXfrm>
        <a:off x="5841545" y="2320117"/>
        <a:ext cx="4315781" cy="16434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27938A-4FA1-4836-9789-5C7D2D995B50}">
      <dsp:nvSpPr>
        <dsp:cNvPr id="0" name=""/>
        <dsp:cNvSpPr/>
      </dsp:nvSpPr>
      <dsp:spPr>
        <a:xfrm>
          <a:off x="1732229" y="1086910"/>
          <a:ext cx="2707741" cy="2707741"/>
        </a:xfrm>
        <a:prstGeom prst="ellipse">
          <a:avLst/>
        </a:prstGeom>
        <a:solidFill>
          <a:schemeClr val="lt1">
            <a:alpha val="50000"/>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5880" tIns="55880" rIns="55880" bIns="55880" numCol="1" spcCol="1270" anchor="ctr" anchorCtr="0">
          <a:noAutofit/>
        </a:bodyPr>
        <a:lstStyle/>
        <a:p>
          <a:pPr marL="0" lvl="0" indent="0" algn="ctr" defTabSz="1955800">
            <a:lnSpc>
              <a:spcPct val="100000"/>
            </a:lnSpc>
            <a:spcBef>
              <a:spcPct val="0"/>
            </a:spcBef>
            <a:spcAft>
              <a:spcPct val="35000"/>
            </a:spcAft>
            <a:buNone/>
          </a:pPr>
          <a:r>
            <a:rPr lang="en-GB" sz="4400" kern="1200" dirty="0"/>
            <a:t>PESTEL</a:t>
          </a:r>
        </a:p>
      </dsp:txBody>
      <dsp:txXfrm>
        <a:off x="2128768" y="1483449"/>
        <a:ext cx="1914663" cy="1914663"/>
      </dsp:txXfrm>
    </dsp:sp>
    <dsp:sp modelId="{9291DA14-010A-49C3-98CC-E7B1B81012FC}">
      <dsp:nvSpPr>
        <dsp:cNvPr id="0" name=""/>
        <dsp:cNvSpPr/>
      </dsp:nvSpPr>
      <dsp:spPr>
        <a:xfrm>
          <a:off x="2409164" y="483"/>
          <a:ext cx="1353870" cy="1353870"/>
        </a:xfrm>
        <a:prstGeom prst="ellipse">
          <a:avLst/>
        </a:prstGeom>
        <a:solidFill>
          <a:schemeClr val="lt1">
            <a:alpha val="50000"/>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Economical </a:t>
          </a:r>
        </a:p>
      </dsp:txBody>
      <dsp:txXfrm>
        <a:off x="2607434" y="198753"/>
        <a:ext cx="957330" cy="957330"/>
      </dsp:txXfrm>
    </dsp:sp>
    <dsp:sp modelId="{F45F7B2A-9F89-4D5D-8AC9-C8DF75F12C71}">
      <dsp:nvSpPr>
        <dsp:cNvPr id="0" name=""/>
        <dsp:cNvSpPr/>
      </dsp:nvSpPr>
      <dsp:spPr>
        <a:xfrm>
          <a:off x="3936281" y="882164"/>
          <a:ext cx="1353870" cy="1353870"/>
        </a:xfrm>
        <a:prstGeom prst="ellipse">
          <a:avLst/>
        </a:prstGeom>
        <a:solidFill>
          <a:schemeClr val="lt1">
            <a:alpha val="50000"/>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100000"/>
            </a:lnSpc>
            <a:spcBef>
              <a:spcPct val="0"/>
            </a:spcBef>
            <a:spcAft>
              <a:spcPct val="35000"/>
            </a:spcAft>
            <a:buNone/>
          </a:pPr>
          <a:r>
            <a:rPr lang="en-GB" sz="2000" kern="1200" dirty="0"/>
            <a:t>political</a:t>
          </a:r>
        </a:p>
      </dsp:txBody>
      <dsp:txXfrm>
        <a:off x="4134551" y="1080434"/>
        <a:ext cx="957330" cy="957330"/>
      </dsp:txXfrm>
    </dsp:sp>
    <dsp:sp modelId="{2A00C84A-BD2A-4173-8074-010527FCFD3A}">
      <dsp:nvSpPr>
        <dsp:cNvPr id="0" name=""/>
        <dsp:cNvSpPr/>
      </dsp:nvSpPr>
      <dsp:spPr>
        <a:xfrm>
          <a:off x="3936281" y="2645527"/>
          <a:ext cx="1353870" cy="1353870"/>
        </a:xfrm>
        <a:prstGeom prst="ellipse">
          <a:avLst/>
        </a:prstGeom>
        <a:solidFill>
          <a:schemeClr val="lt1">
            <a:alpha val="50000"/>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100000"/>
            </a:lnSpc>
            <a:spcBef>
              <a:spcPct val="0"/>
            </a:spcBef>
            <a:spcAft>
              <a:spcPct val="35000"/>
            </a:spcAft>
            <a:buNone/>
          </a:pPr>
          <a:r>
            <a:rPr lang="en-GB" sz="1200" kern="1200" dirty="0"/>
            <a:t>Technological</a:t>
          </a:r>
        </a:p>
      </dsp:txBody>
      <dsp:txXfrm>
        <a:off x="4134551" y="2843797"/>
        <a:ext cx="957330" cy="957330"/>
      </dsp:txXfrm>
    </dsp:sp>
    <dsp:sp modelId="{74E2981A-88BC-4536-85B1-2F0455ACC650}">
      <dsp:nvSpPr>
        <dsp:cNvPr id="0" name=""/>
        <dsp:cNvSpPr/>
      </dsp:nvSpPr>
      <dsp:spPr>
        <a:xfrm>
          <a:off x="2409164" y="3527692"/>
          <a:ext cx="1353870" cy="1353870"/>
        </a:xfrm>
        <a:prstGeom prst="ellipse">
          <a:avLst/>
        </a:prstGeom>
        <a:solidFill>
          <a:schemeClr val="lt1">
            <a:alpha val="50000"/>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a:lnSpc>
              <a:spcPct val="100000"/>
            </a:lnSpc>
            <a:spcBef>
              <a:spcPct val="0"/>
            </a:spcBef>
            <a:spcAft>
              <a:spcPct val="35000"/>
            </a:spcAft>
            <a:buNone/>
          </a:pPr>
          <a:r>
            <a:rPr lang="en-GB" sz="1100" kern="1200" dirty="0"/>
            <a:t>Environmental</a:t>
          </a:r>
          <a:r>
            <a:rPr lang="en-GB" sz="2000" kern="1200" dirty="0"/>
            <a:t> </a:t>
          </a:r>
        </a:p>
      </dsp:txBody>
      <dsp:txXfrm>
        <a:off x="2607434" y="3725962"/>
        <a:ext cx="957330" cy="957330"/>
      </dsp:txXfrm>
    </dsp:sp>
    <dsp:sp modelId="{89DC9C28-F77D-426E-8768-48FC853A4E26}">
      <dsp:nvSpPr>
        <dsp:cNvPr id="0" name=""/>
        <dsp:cNvSpPr/>
      </dsp:nvSpPr>
      <dsp:spPr>
        <a:xfrm>
          <a:off x="847994" y="2668853"/>
          <a:ext cx="1353870" cy="1353870"/>
        </a:xfrm>
        <a:prstGeom prst="ellipse">
          <a:avLst/>
        </a:prstGeom>
        <a:solidFill>
          <a:schemeClr val="lt1">
            <a:alpha val="50000"/>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100000"/>
            </a:lnSpc>
            <a:spcBef>
              <a:spcPct val="0"/>
            </a:spcBef>
            <a:spcAft>
              <a:spcPct val="35000"/>
            </a:spcAft>
            <a:buNone/>
          </a:pPr>
          <a:r>
            <a:rPr lang="en-GB" sz="2000" kern="1200" dirty="0"/>
            <a:t>legal</a:t>
          </a:r>
        </a:p>
      </dsp:txBody>
      <dsp:txXfrm>
        <a:off x="1046264" y="2867123"/>
        <a:ext cx="957330" cy="957330"/>
      </dsp:txXfrm>
    </dsp:sp>
    <dsp:sp modelId="{07EA68F9-B3E8-466F-842C-38E94474B10E}">
      <dsp:nvSpPr>
        <dsp:cNvPr id="0" name=""/>
        <dsp:cNvSpPr/>
      </dsp:nvSpPr>
      <dsp:spPr>
        <a:xfrm>
          <a:off x="882047" y="882164"/>
          <a:ext cx="1353870" cy="1353870"/>
        </a:xfrm>
        <a:prstGeom prst="ellipse">
          <a:avLst/>
        </a:prstGeom>
        <a:solidFill>
          <a:schemeClr val="lt1">
            <a:alpha val="50000"/>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social</a:t>
          </a:r>
        </a:p>
      </dsp:txBody>
      <dsp:txXfrm>
        <a:off x="1080317" y="1080434"/>
        <a:ext cx="957330" cy="9573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3239E3-D144-48F4-90C5-A99438877F3E}">
      <dsp:nvSpPr>
        <dsp:cNvPr id="0" name=""/>
        <dsp:cNvSpPr/>
      </dsp:nvSpPr>
      <dsp:spPr>
        <a:xfrm>
          <a:off x="174657" y="71924"/>
          <a:ext cx="3286125" cy="1971675"/>
        </a:xfrm>
        <a:prstGeom prst="rect">
          <a:avLst/>
        </a:prstGeom>
        <a:solidFill>
          <a:schemeClr val="lt1"/>
        </a:solidFill>
        <a:ln w="1905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highlight>
                <a:srgbClr val="00FFFF"/>
              </a:highlight>
            </a:rPr>
            <a:t>POLITICAL</a:t>
          </a:r>
        </a:p>
        <a:p>
          <a:pPr marL="0" lvl="0" indent="0" algn="ctr" defTabSz="889000">
            <a:lnSpc>
              <a:spcPct val="90000"/>
            </a:lnSpc>
            <a:spcBef>
              <a:spcPct val="0"/>
            </a:spcBef>
            <a:spcAft>
              <a:spcPct val="35000"/>
            </a:spcAft>
            <a:buNone/>
          </a:pPr>
          <a:r>
            <a:rPr lang="en-GB" sz="2000" kern="1200" dirty="0"/>
            <a:t>Government policy regulation, trade barriers, tax policy, political stability.</a:t>
          </a:r>
        </a:p>
      </dsp:txBody>
      <dsp:txXfrm>
        <a:off x="174657" y="71924"/>
        <a:ext cx="3286125" cy="1971675"/>
      </dsp:txXfrm>
    </dsp:sp>
    <dsp:sp modelId="{206833B2-328D-493C-857A-77F1AA6FF3CD}">
      <dsp:nvSpPr>
        <dsp:cNvPr id="0" name=""/>
        <dsp:cNvSpPr/>
      </dsp:nvSpPr>
      <dsp:spPr>
        <a:xfrm>
          <a:off x="3614737" y="39687"/>
          <a:ext cx="3286125" cy="1971675"/>
        </a:xfrm>
        <a:prstGeom prst="rect">
          <a:avLst/>
        </a:prstGeom>
        <a:solidFill>
          <a:schemeClr val="lt1"/>
        </a:solidFill>
        <a:ln w="1905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highlight>
                <a:srgbClr val="00FFFF"/>
              </a:highlight>
            </a:rPr>
            <a:t>ECONOMIC</a:t>
          </a:r>
          <a:r>
            <a:rPr lang="en-GB" sz="2000" kern="1200" dirty="0"/>
            <a:t> </a:t>
          </a:r>
        </a:p>
        <a:p>
          <a:pPr marL="0" lvl="0" indent="0" algn="ctr" defTabSz="889000">
            <a:lnSpc>
              <a:spcPct val="90000"/>
            </a:lnSpc>
            <a:spcBef>
              <a:spcPct val="0"/>
            </a:spcBef>
            <a:spcAft>
              <a:spcPct val="35000"/>
            </a:spcAft>
            <a:buNone/>
          </a:pPr>
          <a:r>
            <a:rPr lang="en-GB" sz="2000" kern="1200" dirty="0"/>
            <a:t>GDP growth, interest rates, inflation, exchange rates unemployment. 	</a:t>
          </a:r>
        </a:p>
      </dsp:txBody>
      <dsp:txXfrm>
        <a:off x="3614737" y="39687"/>
        <a:ext cx="3286125" cy="1971675"/>
      </dsp:txXfrm>
    </dsp:sp>
    <dsp:sp modelId="{EF67553C-B73F-462C-8E5D-3DC9E13A80F2}">
      <dsp:nvSpPr>
        <dsp:cNvPr id="0" name=""/>
        <dsp:cNvSpPr/>
      </dsp:nvSpPr>
      <dsp:spPr>
        <a:xfrm>
          <a:off x="7229475" y="39687"/>
          <a:ext cx="3286125" cy="1971675"/>
        </a:xfrm>
        <a:prstGeom prst="rect">
          <a:avLst/>
        </a:prstGeom>
        <a:solidFill>
          <a:schemeClr val="lt1"/>
        </a:solidFill>
        <a:ln w="1905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highlight>
                <a:srgbClr val="00FFFF"/>
              </a:highlight>
            </a:rPr>
            <a:t>SOCIAL </a:t>
          </a:r>
        </a:p>
        <a:p>
          <a:pPr marL="0" lvl="0" indent="0" algn="ctr" defTabSz="889000">
            <a:lnSpc>
              <a:spcPct val="90000"/>
            </a:lnSpc>
            <a:spcBef>
              <a:spcPct val="0"/>
            </a:spcBef>
            <a:spcAft>
              <a:spcPct val="35000"/>
            </a:spcAft>
            <a:buNone/>
          </a:pPr>
          <a:r>
            <a:rPr lang="en-GB" sz="2000" kern="1200" dirty="0"/>
            <a:t>Demographics, cultural trends, lifestyle changes, education, health consciousness.  </a:t>
          </a:r>
        </a:p>
      </dsp:txBody>
      <dsp:txXfrm>
        <a:off x="7229475" y="39687"/>
        <a:ext cx="3286125" cy="1971675"/>
      </dsp:txXfrm>
    </dsp:sp>
    <dsp:sp modelId="{6A369EFD-D63C-4C2E-8FB0-A77035F41D38}">
      <dsp:nvSpPr>
        <dsp:cNvPr id="0" name=""/>
        <dsp:cNvSpPr/>
      </dsp:nvSpPr>
      <dsp:spPr>
        <a:xfrm>
          <a:off x="0" y="2339975"/>
          <a:ext cx="3286125" cy="1971675"/>
        </a:xfrm>
        <a:prstGeom prst="rect">
          <a:avLst/>
        </a:prstGeom>
        <a:solidFill>
          <a:schemeClr val="lt1"/>
        </a:solidFill>
        <a:ln w="1905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highlight>
                <a:srgbClr val="00FFFF"/>
              </a:highlight>
            </a:rPr>
            <a:t>TECHNOLOGICAL</a:t>
          </a:r>
        </a:p>
        <a:p>
          <a:pPr marL="0" lvl="0" indent="0" algn="ctr" defTabSz="889000">
            <a:lnSpc>
              <a:spcPct val="90000"/>
            </a:lnSpc>
            <a:spcBef>
              <a:spcPct val="0"/>
            </a:spcBef>
            <a:spcAft>
              <a:spcPct val="35000"/>
            </a:spcAft>
            <a:buNone/>
          </a:pPr>
          <a:r>
            <a:rPr lang="en-GB" sz="2000" kern="1200" dirty="0"/>
            <a:t>Innovation rate, automation, R&amp;D, tech disruption, digital infrastructure.</a:t>
          </a:r>
        </a:p>
      </dsp:txBody>
      <dsp:txXfrm>
        <a:off x="0" y="2339975"/>
        <a:ext cx="3286125" cy="1971675"/>
      </dsp:txXfrm>
    </dsp:sp>
    <dsp:sp modelId="{6B0DE31C-4301-4DDD-B64D-23E0125B989F}">
      <dsp:nvSpPr>
        <dsp:cNvPr id="0" name=""/>
        <dsp:cNvSpPr/>
      </dsp:nvSpPr>
      <dsp:spPr>
        <a:xfrm>
          <a:off x="3707209" y="2379663"/>
          <a:ext cx="3286125" cy="1971675"/>
        </a:xfrm>
        <a:prstGeom prst="rect">
          <a:avLst/>
        </a:prstGeom>
        <a:solidFill>
          <a:schemeClr val="lt1"/>
        </a:solidFill>
        <a:ln w="1905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highlight>
                <a:srgbClr val="00FFFF"/>
              </a:highlight>
            </a:rPr>
            <a:t>ENVIRONMENTAL</a:t>
          </a:r>
        </a:p>
        <a:p>
          <a:pPr marL="0" lvl="0" indent="0" algn="ctr" defTabSz="889000">
            <a:lnSpc>
              <a:spcPct val="90000"/>
            </a:lnSpc>
            <a:spcBef>
              <a:spcPct val="0"/>
            </a:spcBef>
            <a:spcAft>
              <a:spcPct val="35000"/>
            </a:spcAft>
            <a:buNone/>
          </a:pPr>
          <a:r>
            <a:rPr lang="en-GB" sz="2000" kern="1200" dirty="0"/>
            <a:t>Climate change, sustainability, carbon regulations waste management.</a:t>
          </a:r>
        </a:p>
      </dsp:txBody>
      <dsp:txXfrm>
        <a:off x="3707209" y="2379663"/>
        <a:ext cx="3286125" cy="1971675"/>
      </dsp:txXfrm>
    </dsp:sp>
    <dsp:sp modelId="{77858866-EB7A-46A3-B33C-06EDB973EB4C}">
      <dsp:nvSpPr>
        <dsp:cNvPr id="0" name=""/>
        <dsp:cNvSpPr/>
      </dsp:nvSpPr>
      <dsp:spPr>
        <a:xfrm>
          <a:off x="7229475" y="2339975"/>
          <a:ext cx="3286125" cy="1971675"/>
        </a:xfrm>
        <a:prstGeom prst="rect">
          <a:avLst/>
        </a:prstGeom>
        <a:solidFill>
          <a:schemeClr val="lt1"/>
        </a:solidFill>
        <a:ln w="1905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highlight>
                <a:srgbClr val="00FFFF"/>
              </a:highlight>
            </a:rPr>
            <a:t>LEGAL</a:t>
          </a:r>
        </a:p>
        <a:p>
          <a:pPr marL="0" lvl="0" indent="0" algn="ctr" defTabSz="889000">
            <a:lnSpc>
              <a:spcPct val="90000"/>
            </a:lnSpc>
            <a:spcBef>
              <a:spcPct val="0"/>
            </a:spcBef>
            <a:spcAft>
              <a:spcPct val="35000"/>
            </a:spcAft>
            <a:buNone/>
          </a:pPr>
          <a:r>
            <a:rPr lang="en-GB" sz="2000" kern="1200" dirty="0"/>
            <a:t>Employment law, consumer protection, IP law, data privacy(GDPR).</a:t>
          </a:r>
        </a:p>
      </dsp:txBody>
      <dsp:txXfrm>
        <a:off x="7229475" y="2339975"/>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073B4-D414-578F-40C8-155FA1C1FEC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804ADD5-53FB-9FE1-9FB5-7530E579B8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C5D5233-F0E3-59A2-EBDA-53EEB6BA341F}"/>
              </a:ext>
            </a:extLst>
          </p:cNvPr>
          <p:cNvSpPr>
            <a:spLocks noGrp="1"/>
          </p:cNvSpPr>
          <p:nvPr>
            <p:ph type="dt" sz="half" idx="10"/>
          </p:nvPr>
        </p:nvSpPr>
        <p:spPr/>
        <p:txBody>
          <a:bodyPr/>
          <a:lstStyle/>
          <a:p>
            <a:fld id="{0C5998CB-538F-45AF-896C-2191D41163B7}" type="datetimeFigureOut">
              <a:rPr lang="en-GB" smtClean="0"/>
              <a:t>12/06/2026</a:t>
            </a:fld>
            <a:endParaRPr lang="en-GB" dirty="0"/>
          </a:p>
        </p:txBody>
      </p:sp>
      <p:sp>
        <p:nvSpPr>
          <p:cNvPr id="5" name="Footer Placeholder 4">
            <a:extLst>
              <a:ext uri="{FF2B5EF4-FFF2-40B4-BE49-F238E27FC236}">
                <a16:creationId xmlns:a16="http://schemas.microsoft.com/office/drawing/2014/main" id="{F0E29BD5-83CE-438B-E101-60A68A5FBB0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642C79A-978B-184E-0975-4F43E026D615}"/>
              </a:ext>
            </a:extLst>
          </p:cNvPr>
          <p:cNvSpPr>
            <a:spLocks noGrp="1"/>
          </p:cNvSpPr>
          <p:nvPr>
            <p:ph type="sldNum" sz="quarter" idx="12"/>
          </p:nvPr>
        </p:nvSpPr>
        <p:spPr/>
        <p:txBody>
          <a:bodyPr/>
          <a:lstStyle/>
          <a:p>
            <a:fld id="{EE422D91-C28E-4462-962A-EE4FD1785A07}" type="slidenum">
              <a:rPr lang="en-GB" smtClean="0"/>
              <a:t>‹#›</a:t>
            </a:fld>
            <a:endParaRPr lang="en-GB" dirty="0"/>
          </a:p>
        </p:txBody>
      </p:sp>
    </p:spTree>
    <p:extLst>
      <p:ext uri="{BB962C8B-B14F-4D97-AF65-F5344CB8AC3E}">
        <p14:creationId xmlns:p14="http://schemas.microsoft.com/office/powerpoint/2010/main" val="2184728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3D0F6-99F7-E35F-68E4-31B57AC8F1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8D5DAA-B21C-AD84-79A3-54DBDBA879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82C4C5-38B6-0F10-18D8-DEB6D89B07D0}"/>
              </a:ext>
            </a:extLst>
          </p:cNvPr>
          <p:cNvSpPr>
            <a:spLocks noGrp="1"/>
          </p:cNvSpPr>
          <p:nvPr>
            <p:ph type="dt" sz="half" idx="10"/>
          </p:nvPr>
        </p:nvSpPr>
        <p:spPr/>
        <p:txBody>
          <a:bodyPr/>
          <a:lstStyle/>
          <a:p>
            <a:fld id="{0C5998CB-538F-45AF-896C-2191D41163B7}" type="datetimeFigureOut">
              <a:rPr lang="en-GB" smtClean="0"/>
              <a:t>12/06/2026</a:t>
            </a:fld>
            <a:endParaRPr lang="en-GB" dirty="0"/>
          </a:p>
        </p:txBody>
      </p:sp>
      <p:sp>
        <p:nvSpPr>
          <p:cNvPr id="5" name="Footer Placeholder 4">
            <a:extLst>
              <a:ext uri="{FF2B5EF4-FFF2-40B4-BE49-F238E27FC236}">
                <a16:creationId xmlns:a16="http://schemas.microsoft.com/office/drawing/2014/main" id="{20B32A0E-E22A-4E38-F9C6-5A68598DE59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7A31540-85F6-0C65-26E2-3DD64AEEF76B}"/>
              </a:ext>
            </a:extLst>
          </p:cNvPr>
          <p:cNvSpPr>
            <a:spLocks noGrp="1"/>
          </p:cNvSpPr>
          <p:nvPr>
            <p:ph type="sldNum" sz="quarter" idx="12"/>
          </p:nvPr>
        </p:nvSpPr>
        <p:spPr/>
        <p:txBody>
          <a:bodyPr/>
          <a:lstStyle/>
          <a:p>
            <a:fld id="{EE422D91-C28E-4462-962A-EE4FD1785A07}" type="slidenum">
              <a:rPr lang="en-GB" smtClean="0"/>
              <a:t>‹#›</a:t>
            </a:fld>
            <a:endParaRPr lang="en-GB" dirty="0"/>
          </a:p>
        </p:txBody>
      </p:sp>
    </p:spTree>
    <p:extLst>
      <p:ext uri="{BB962C8B-B14F-4D97-AF65-F5344CB8AC3E}">
        <p14:creationId xmlns:p14="http://schemas.microsoft.com/office/powerpoint/2010/main" val="651403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507D9-CDA9-A15F-35EB-B419DE8A24D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6346C62-E265-5283-C632-048DBE0AD41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4B869C-3169-031B-B7E5-DD871AF47756}"/>
              </a:ext>
            </a:extLst>
          </p:cNvPr>
          <p:cNvSpPr>
            <a:spLocks noGrp="1"/>
          </p:cNvSpPr>
          <p:nvPr>
            <p:ph type="dt" sz="half" idx="10"/>
          </p:nvPr>
        </p:nvSpPr>
        <p:spPr/>
        <p:txBody>
          <a:bodyPr/>
          <a:lstStyle/>
          <a:p>
            <a:fld id="{0C5998CB-538F-45AF-896C-2191D41163B7}" type="datetimeFigureOut">
              <a:rPr lang="en-GB" smtClean="0"/>
              <a:t>12/06/2026</a:t>
            </a:fld>
            <a:endParaRPr lang="en-GB" dirty="0"/>
          </a:p>
        </p:txBody>
      </p:sp>
      <p:sp>
        <p:nvSpPr>
          <p:cNvPr id="5" name="Footer Placeholder 4">
            <a:extLst>
              <a:ext uri="{FF2B5EF4-FFF2-40B4-BE49-F238E27FC236}">
                <a16:creationId xmlns:a16="http://schemas.microsoft.com/office/drawing/2014/main" id="{53C5AA13-7176-5FFB-3CE2-739C910C220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A6E7AED-3C9D-C3DB-3B64-61EF7D2E9B49}"/>
              </a:ext>
            </a:extLst>
          </p:cNvPr>
          <p:cNvSpPr>
            <a:spLocks noGrp="1"/>
          </p:cNvSpPr>
          <p:nvPr>
            <p:ph type="sldNum" sz="quarter" idx="12"/>
          </p:nvPr>
        </p:nvSpPr>
        <p:spPr/>
        <p:txBody>
          <a:bodyPr/>
          <a:lstStyle/>
          <a:p>
            <a:fld id="{EE422D91-C28E-4462-962A-EE4FD1785A07}" type="slidenum">
              <a:rPr lang="en-GB" smtClean="0"/>
              <a:t>‹#›</a:t>
            </a:fld>
            <a:endParaRPr lang="en-GB" dirty="0"/>
          </a:p>
        </p:txBody>
      </p:sp>
    </p:spTree>
    <p:extLst>
      <p:ext uri="{BB962C8B-B14F-4D97-AF65-F5344CB8AC3E}">
        <p14:creationId xmlns:p14="http://schemas.microsoft.com/office/powerpoint/2010/main" val="2751147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D7D06-4C3E-6151-AE1E-B2735252EE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7C12963-6077-AD62-F7D1-18E28E4542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9F3AA13-C301-F561-3AA1-AAA4CB3113A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3441C3E-BFBB-B1A3-6C51-8A33AACA8E28}"/>
              </a:ext>
            </a:extLst>
          </p:cNvPr>
          <p:cNvSpPr>
            <a:spLocks noGrp="1"/>
          </p:cNvSpPr>
          <p:nvPr>
            <p:ph type="dt" sz="half" idx="10"/>
          </p:nvPr>
        </p:nvSpPr>
        <p:spPr/>
        <p:txBody>
          <a:bodyPr/>
          <a:lstStyle/>
          <a:p>
            <a:fld id="{0C5998CB-538F-45AF-896C-2191D41163B7}" type="datetimeFigureOut">
              <a:rPr lang="en-GB" smtClean="0"/>
              <a:t>12/06/2026</a:t>
            </a:fld>
            <a:endParaRPr lang="en-GB" dirty="0"/>
          </a:p>
        </p:txBody>
      </p:sp>
      <p:sp>
        <p:nvSpPr>
          <p:cNvPr id="6" name="Footer Placeholder 5">
            <a:extLst>
              <a:ext uri="{FF2B5EF4-FFF2-40B4-BE49-F238E27FC236}">
                <a16:creationId xmlns:a16="http://schemas.microsoft.com/office/drawing/2014/main" id="{6FD40DDF-C1A0-16D2-57F1-5035DC93680F}"/>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24612CBD-39AD-70ED-6C6C-9EBEFE1C8FC5}"/>
              </a:ext>
            </a:extLst>
          </p:cNvPr>
          <p:cNvSpPr>
            <a:spLocks noGrp="1"/>
          </p:cNvSpPr>
          <p:nvPr>
            <p:ph type="sldNum" sz="quarter" idx="12"/>
          </p:nvPr>
        </p:nvSpPr>
        <p:spPr/>
        <p:txBody>
          <a:bodyPr/>
          <a:lstStyle/>
          <a:p>
            <a:fld id="{EE422D91-C28E-4462-962A-EE4FD1785A07}" type="slidenum">
              <a:rPr lang="en-GB" smtClean="0"/>
              <a:t>‹#›</a:t>
            </a:fld>
            <a:endParaRPr lang="en-GB" dirty="0"/>
          </a:p>
        </p:txBody>
      </p:sp>
    </p:spTree>
    <p:extLst>
      <p:ext uri="{BB962C8B-B14F-4D97-AF65-F5344CB8AC3E}">
        <p14:creationId xmlns:p14="http://schemas.microsoft.com/office/powerpoint/2010/main" val="32661197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33FAA-1ACA-B01D-A469-9DE167659ED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DABFF8-8BD0-04F1-BF39-B423133F99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13805A6-C4BF-2A11-29D3-B4AA8C58BAC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CB3BCE0-13FD-2C79-7059-3AE57FA414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68205B5-C649-4824-5CA4-07FA1CA7E59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59FF86-5E31-F27C-C1DF-85476F5282F0}"/>
              </a:ext>
            </a:extLst>
          </p:cNvPr>
          <p:cNvSpPr>
            <a:spLocks noGrp="1"/>
          </p:cNvSpPr>
          <p:nvPr>
            <p:ph type="dt" sz="half" idx="10"/>
          </p:nvPr>
        </p:nvSpPr>
        <p:spPr/>
        <p:txBody>
          <a:bodyPr/>
          <a:lstStyle/>
          <a:p>
            <a:fld id="{0C5998CB-538F-45AF-896C-2191D41163B7}" type="datetimeFigureOut">
              <a:rPr lang="en-GB" smtClean="0"/>
              <a:t>12/06/2026</a:t>
            </a:fld>
            <a:endParaRPr lang="en-GB" dirty="0"/>
          </a:p>
        </p:txBody>
      </p:sp>
      <p:sp>
        <p:nvSpPr>
          <p:cNvPr id="8" name="Footer Placeholder 7">
            <a:extLst>
              <a:ext uri="{FF2B5EF4-FFF2-40B4-BE49-F238E27FC236}">
                <a16:creationId xmlns:a16="http://schemas.microsoft.com/office/drawing/2014/main" id="{0B75B548-1BE5-E2AC-0BB1-8824EA9C1AC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ADCF5961-62EC-BAC2-55A6-78FF03497C59}"/>
              </a:ext>
            </a:extLst>
          </p:cNvPr>
          <p:cNvSpPr>
            <a:spLocks noGrp="1"/>
          </p:cNvSpPr>
          <p:nvPr>
            <p:ph type="sldNum" sz="quarter" idx="12"/>
          </p:nvPr>
        </p:nvSpPr>
        <p:spPr/>
        <p:txBody>
          <a:bodyPr/>
          <a:lstStyle/>
          <a:p>
            <a:fld id="{EE422D91-C28E-4462-962A-EE4FD1785A07}" type="slidenum">
              <a:rPr lang="en-GB" smtClean="0"/>
              <a:t>‹#›</a:t>
            </a:fld>
            <a:endParaRPr lang="en-GB" dirty="0"/>
          </a:p>
        </p:txBody>
      </p:sp>
    </p:spTree>
    <p:extLst>
      <p:ext uri="{BB962C8B-B14F-4D97-AF65-F5344CB8AC3E}">
        <p14:creationId xmlns:p14="http://schemas.microsoft.com/office/powerpoint/2010/main" val="505717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AB91C-07DB-8653-2DFB-567B6D34C0B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A2FB41E-1B5E-FE9D-BD62-63F27FFE387D}"/>
              </a:ext>
            </a:extLst>
          </p:cNvPr>
          <p:cNvSpPr>
            <a:spLocks noGrp="1"/>
          </p:cNvSpPr>
          <p:nvPr>
            <p:ph type="dt" sz="half" idx="10"/>
          </p:nvPr>
        </p:nvSpPr>
        <p:spPr/>
        <p:txBody>
          <a:bodyPr/>
          <a:lstStyle/>
          <a:p>
            <a:fld id="{0C5998CB-538F-45AF-896C-2191D41163B7}" type="datetimeFigureOut">
              <a:rPr lang="en-GB" smtClean="0"/>
              <a:t>12/06/2026</a:t>
            </a:fld>
            <a:endParaRPr lang="en-GB" dirty="0"/>
          </a:p>
        </p:txBody>
      </p:sp>
      <p:sp>
        <p:nvSpPr>
          <p:cNvPr id="4" name="Footer Placeholder 3">
            <a:extLst>
              <a:ext uri="{FF2B5EF4-FFF2-40B4-BE49-F238E27FC236}">
                <a16:creationId xmlns:a16="http://schemas.microsoft.com/office/drawing/2014/main" id="{A3E6AF9F-EF2C-F1D5-7791-9496D1C8EC9C}"/>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3742A801-392E-988C-A512-4CE5B4D9C342}"/>
              </a:ext>
            </a:extLst>
          </p:cNvPr>
          <p:cNvSpPr>
            <a:spLocks noGrp="1"/>
          </p:cNvSpPr>
          <p:nvPr>
            <p:ph type="sldNum" sz="quarter" idx="12"/>
          </p:nvPr>
        </p:nvSpPr>
        <p:spPr/>
        <p:txBody>
          <a:bodyPr/>
          <a:lstStyle/>
          <a:p>
            <a:fld id="{EE422D91-C28E-4462-962A-EE4FD1785A07}" type="slidenum">
              <a:rPr lang="en-GB" smtClean="0"/>
              <a:t>‹#›</a:t>
            </a:fld>
            <a:endParaRPr lang="en-GB" dirty="0"/>
          </a:p>
        </p:txBody>
      </p:sp>
    </p:spTree>
    <p:extLst>
      <p:ext uri="{BB962C8B-B14F-4D97-AF65-F5344CB8AC3E}">
        <p14:creationId xmlns:p14="http://schemas.microsoft.com/office/powerpoint/2010/main" val="162323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123B446-C9B6-0AD7-7BFB-77BA7F9E8497}"/>
              </a:ext>
            </a:extLst>
          </p:cNvPr>
          <p:cNvSpPr>
            <a:spLocks noGrp="1"/>
          </p:cNvSpPr>
          <p:nvPr>
            <p:ph type="dt" sz="half" idx="10"/>
          </p:nvPr>
        </p:nvSpPr>
        <p:spPr/>
        <p:txBody>
          <a:bodyPr/>
          <a:lstStyle/>
          <a:p>
            <a:fld id="{0C5998CB-538F-45AF-896C-2191D41163B7}" type="datetimeFigureOut">
              <a:rPr lang="en-GB" smtClean="0"/>
              <a:t>12/06/2026</a:t>
            </a:fld>
            <a:endParaRPr lang="en-GB" dirty="0"/>
          </a:p>
        </p:txBody>
      </p:sp>
      <p:sp>
        <p:nvSpPr>
          <p:cNvPr id="3" name="Footer Placeholder 2">
            <a:extLst>
              <a:ext uri="{FF2B5EF4-FFF2-40B4-BE49-F238E27FC236}">
                <a16:creationId xmlns:a16="http://schemas.microsoft.com/office/drawing/2014/main" id="{9F117069-34ED-4053-EFFE-F68A060C9A2D}"/>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DB85C3E2-9A80-82CB-5DC5-147019357F37}"/>
              </a:ext>
            </a:extLst>
          </p:cNvPr>
          <p:cNvSpPr>
            <a:spLocks noGrp="1"/>
          </p:cNvSpPr>
          <p:nvPr>
            <p:ph type="sldNum" sz="quarter" idx="12"/>
          </p:nvPr>
        </p:nvSpPr>
        <p:spPr/>
        <p:txBody>
          <a:bodyPr/>
          <a:lstStyle/>
          <a:p>
            <a:fld id="{EE422D91-C28E-4462-962A-EE4FD1785A07}" type="slidenum">
              <a:rPr lang="en-GB" smtClean="0"/>
              <a:t>‹#›</a:t>
            </a:fld>
            <a:endParaRPr lang="en-GB" dirty="0"/>
          </a:p>
        </p:txBody>
      </p:sp>
    </p:spTree>
    <p:extLst>
      <p:ext uri="{BB962C8B-B14F-4D97-AF65-F5344CB8AC3E}">
        <p14:creationId xmlns:p14="http://schemas.microsoft.com/office/powerpoint/2010/main" val="3056514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4EA41-A7DC-0A38-E5D8-BC28B3FAEF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159D486-A9B1-A203-8CE1-DE9F3BB1FC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0CAB3E1-1CDB-EBF7-6478-7994AEAAAE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A4ED5D-EA7F-E2C9-7D19-0F0403F53D69}"/>
              </a:ext>
            </a:extLst>
          </p:cNvPr>
          <p:cNvSpPr>
            <a:spLocks noGrp="1"/>
          </p:cNvSpPr>
          <p:nvPr>
            <p:ph type="dt" sz="half" idx="10"/>
          </p:nvPr>
        </p:nvSpPr>
        <p:spPr/>
        <p:txBody>
          <a:bodyPr/>
          <a:lstStyle/>
          <a:p>
            <a:fld id="{0C5998CB-538F-45AF-896C-2191D41163B7}" type="datetimeFigureOut">
              <a:rPr lang="en-GB" smtClean="0"/>
              <a:t>12/06/2026</a:t>
            </a:fld>
            <a:endParaRPr lang="en-GB" dirty="0"/>
          </a:p>
        </p:txBody>
      </p:sp>
      <p:sp>
        <p:nvSpPr>
          <p:cNvPr id="6" name="Footer Placeholder 5">
            <a:extLst>
              <a:ext uri="{FF2B5EF4-FFF2-40B4-BE49-F238E27FC236}">
                <a16:creationId xmlns:a16="http://schemas.microsoft.com/office/drawing/2014/main" id="{2C5B6693-7393-C551-AFF9-D25B65D778F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BE74D00-8885-E500-A021-21ED0D680140}"/>
              </a:ext>
            </a:extLst>
          </p:cNvPr>
          <p:cNvSpPr>
            <a:spLocks noGrp="1"/>
          </p:cNvSpPr>
          <p:nvPr>
            <p:ph type="sldNum" sz="quarter" idx="12"/>
          </p:nvPr>
        </p:nvSpPr>
        <p:spPr/>
        <p:txBody>
          <a:bodyPr/>
          <a:lstStyle/>
          <a:p>
            <a:fld id="{EE422D91-C28E-4462-962A-EE4FD1785A07}" type="slidenum">
              <a:rPr lang="en-GB" smtClean="0"/>
              <a:t>‹#›</a:t>
            </a:fld>
            <a:endParaRPr lang="en-GB" dirty="0"/>
          </a:p>
        </p:txBody>
      </p:sp>
    </p:spTree>
    <p:extLst>
      <p:ext uri="{BB962C8B-B14F-4D97-AF65-F5344CB8AC3E}">
        <p14:creationId xmlns:p14="http://schemas.microsoft.com/office/powerpoint/2010/main" val="2336227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4C8BF-5A42-A806-E924-834B9FAE27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4BF5551-6968-12C1-BADE-884B69C1DC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CCB2480-16EC-1BE3-45F1-1EAF5A0CC1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284A36-11D9-9BDC-0F0A-2BD7A3E3C3F2}"/>
              </a:ext>
            </a:extLst>
          </p:cNvPr>
          <p:cNvSpPr>
            <a:spLocks noGrp="1"/>
          </p:cNvSpPr>
          <p:nvPr>
            <p:ph type="dt" sz="half" idx="10"/>
          </p:nvPr>
        </p:nvSpPr>
        <p:spPr/>
        <p:txBody>
          <a:bodyPr/>
          <a:lstStyle/>
          <a:p>
            <a:fld id="{0C5998CB-538F-45AF-896C-2191D41163B7}" type="datetimeFigureOut">
              <a:rPr lang="en-GB" smtClean="0"/>
              <a:t>12/06/2026</a:t>
            </a:fld>
            <a:endParaRPr lang="en-GB" dirty="0"/>
          </a:p>
        </p:txBody>
      </p:sp>
      <p:sp>
        <p:nvSpPr>
          <p:cNvPr id="6" name="Footer Placeholder 5">
            <a:extLst>
              <a:ext uri="{FF2B5EF4-FFF2-40B4-BE49-F238E27FC236}">
                <a16:creationId xmlns:a16="http://schemas.microsoft.com/office/drawing/2014/main" id="{14496895-7198-723C-BE54-82E368F44407}"/>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B2288EA-D743-05E4-EABF-9D605F79C52F}"/>
              </a:ext>
            </a:extLst>
          </p:cNvPr>
          <p:cNvSpPr>
            <a:spLocks noGrp="1"/>
          </p:cNvSpPr>
          <p:nvPr>
            <p:ph type="sldNum" sz="quarter" idx="12"/>
          </p:nvPr>
        </p:nvSpPr>
        <p:spPr/>
        <p:txBody>
          <a:bodyPr/>
          <a:lstStyle/>
          <a:p>
            <a:fld id="{EE422D91-C28E-4462-962A-EE4FD1785A07}" type="slidenum">
              <a:rPr lang="en-GB" smtClean="0"/>
              <a:t>‹#›</a:t>
            </a:fld>
            <a:endParaRPr lang="en-GB" dirty="0"/>
          </a:p>
        </p:txBody>
      </p:sp>
    </p:spTree>
    <p:extLst>
      <p:ext uri="{BB962C8B-B14F-4D97-AF65-F5344CB8AC3E}">
        <p14:creationId xmlns:p14="http://schemas.microsoft.com/office/powerpoint/2010/main" val="3316241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11A15-FCDF-86C5-81F5-D78094F288F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22D7D4-D19C-53D9-1FB9-D533A4DB1A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3192ED-1FAB-8420-965E-12828DE4CFB2}"/>
              </a:ext>
            </a:extLst>
          </p:cNvPr>
          <p:cNvSpPr>
            <a:spLocks noGrp="1"/>
          </p:cNvSpPr>
          <p:nvPr>
            <p:ph type="dt" sz="half" idx="10"/>
          </p:nvPr>
        </p:nvSpPr>
        <p:spPr/>
        <p:txBody>
          <a:bodyPr/>
          <a:lstStyle/>
          <a:p>
            <a:fld id="{0C5998CB-538F-45AF-896C-2191D41163B7}" type="datetimeFigureOut">
              <a:rPr lang="en-GB" smtClean="0"/>
              <a:t>12/06/2026</a:t>
            </a:fld>
            <a:endParaRPr lang="en-GB" dirty="0"/>
          </a:p>
        </p:txBody>
      </p:sp>
      <p:sp>
        <p:nvSpPr>
          <p:cNvPr id="5" name="Footer Placeholder 4">
            <a:extLst>
              <a:ext uri="{FF2B5EF4-FFF2-40B4-BE49-F238E27FC236}">
                <a16:creationId xmlns:a16="http://schemas.microsoft.com/office/drawing/2014/main" id="{B9BB026B-D356-1F81-E689-4A4EFC79214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E7D67F8-B780-34AE-512C-61915A246623}"/>
              </a:ext>
            </a:extLst>
          </p:cNvPr>
          <p:cNvSpPr>
            <a:spLocks noGrp="1"/>
          </p:cNvSpPr>
          <p:nvPr>
            <p:ph type="sldNum" sz="quarter" idx="12"/>
          </p:nvPr>
        </p:nvSpPr>
        <p:spPr/>
        <p:txBody>
          <a:bodyPr/>
          <a:lstStyle/>
          <a:p>
            <a:fld id="{EE422D91-C28E-4462-962A-EE4FD1785A07}" type="slidenum">
              <a:rPr lang="en-GB" smtClean="0"/>
              <a:t>‹#›</a:t>
            </a:fld>
            <a:endParaRPr lang="en-GB" dirty="0"/>
          </a:p>
        </p:txBody>
      </p:sp>
    </p:spTree>
    <p:extLst>
      <p:ext uri="{BB962C8B-B14F-4D97-AF65-F5344CB8AC3E}">
        <p14:creationId xmlns:p14="http://schemas.microsoft.com/office/powerpoint/2010/main" val="1809428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01377F-B494-BFEC-B8A7-1E1042AC1A3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A67CEB-CB97-C27B-48EB-60DC03F3ECD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E474D5-F996-876F-7B57-227EEDDCBE68}"/>
              </a:ext>
            </a:extLst>
          </p:cNvPr>
          <p:cNvSpPr>
            <a:spLocks noGrp="1"/>
          </p:cNvSpPr>
          <p:nvPr>
            <p:ph type="dt" sz="half" idx="10"/>
          </p:nvPr>
        </p:nvSpPr>
        <p:spPr/>
        <p:txBody>
          <a:bodyPr/>
          <a:lstStyle/>
          <a:p>
            <a:fld id="{0C5998CB-538F-45AF-896C-2191D41163B7}" type="datetimeFigureOut">
              <a:rPr lang="en-GB" smtClean="0"/>
              <a:t>12/06/2026</a:t>
            </a:fld>
            <a:endParaRPr lang="en-GB" dirty="0"/>
          </a:p>
        </p:txBody>
      </p:sp>
      <p:sp>
        <p:nvSpPr>
          <p:cNvPr id="5" name="Footer Placeholder 4">
            <a:extLst>
              <a:ext uri="{FF2B5EF4-FFF2-40B4-BE49-F238E27FC236}">
                <a16:creationId xmlns:a16="http://schemas.microsoft.com/office/drawing/2014/main" id="{5A241FC1-23DE-7749-C3C7-C00D8F6DCEC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0E1A6F8-6018-912F-8B76-AF8B779E2B28}"/>
              </a:ext>
            </a:extLst>
          </p:cNvPr>
          <p:cNvSpPr>
            <a:spLocks noGrp="1"/>
          </p:cNvSpPr>
          <p:nvPr>
            <p:ph type="sldNum" sz="quarter" idx="12"/>
          </p:nvPr>
        </p:nvSpPr>
        <p:spPr/>
        <p:txBody>
          <a:bodyPr/>
          <a:lstStyle/>
          <a:p>
            <a:fld id="{EE422D91-C28E-4462-962A-EE4FD1785A07}" type="slidenum">
              <a:rPr lang="en-GB" smtClean="0"/>
              <a:t>‹#›</a:t>
            </a:fld>
            <a:endParaRPr lang="en-GB" dirty="0"/>
          </a:p>
        </p:txBody>
      </p:sp>
    </p:spTree>
    <p:extLst>
      <p:ext uri="{BB962C8B-B14F-4D97-AF65-F5344CB8AC3E}">
        <p14:creationId xmlns:p14="http://schemas.microsoft.com/office/powerpoint/2010/main" val="34960619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80950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A91DBAC-FA99-AA99-4404-D2B8BEED48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16FA51-4B1D-A385-C225-F6329E4D16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8122BF-923D-BB68-BC9E-3C5FE58849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C5998CB-538F-45AF-896C-2191D41163B7}" type="datetimeFigureOut">
              <a:rPr lang="en-GB" smtClean="0"/>
              <a:t>12/06/2026</a:t>
            </a:fld>
            <a:endParaRPr lang="en-GB" dirty="0"/>
          </a:p>
        </p:txBody>
      </p:sp>
      <p:sp>
        <p:nvSpPr>
          <p:cNvPr id="5" name="Footer Placeholder 4">
            <a:extLst>
              <a:ext uri="{FF2B5EF4-FFF2-40B4-BE49-F238E27FC236}">
                <a16:creationId xmlns:a16="http://schemas.microsoft.com/office/drawing/2014/main" id="{FD9329F1-9759-3F1D-7B0D-FBBD044891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FEE5B603-E0B3-48A9-8D4D-873BAFB162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E422D91-C28E-4462-962A-EE4FD1785A07}" type="slidenum">
              <a:rPr lang="en-GB" smtClean="0"/>
              <a:t>‹#›</a:t>
            </a:fld>
            <a:endParaRPr lang="en-GB" dirty="0"/>
          </a:p>
        </p:txBody>
      </p:sp>
    </p:spTree>
    <p:extLst>
      <p:ext uri="{BB962C8B-B14F-4D97-AF65-F5344CB8AC3E}">
        <p14:creationId xmlns:p14="http://schemas.microsoft.com/office/powerpoint/2010/main" val="349044173"/>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 id="214748382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emerald.com/jcm/article-abstract/20/5/480/190386/Internal-and-external-factors-which-affect?redirectedFrom=fulltext"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onlinelibrary.wiley.com/doi/abs/10.1111/j.1468-2257.1990.tb00511.x"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emerald.com/jcm/article-abstract/20/5/480/190386/Internal-and-external-factors-which-affect?redirectedFrom=fulltext"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hyperlink" Target="https://fourweekmba.com/pestel-analysis/" TargetMode="Externa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hyperlink" Target="https://fourweekmba.com/pestel-analysis/" TargetMode="Externa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2" Type="http://schemas.openxmlformats.org/officeDocument/2006/relationships/hyperlink" Target="https://www.cognitivemarketresearch.com/blog/what-are-the-benefits-of-pestel-analysis-in-a-busines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cognitivemarketresearch.com/blog/what-are-the-benefits-of-pestel-analysis-in-a-busines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r2-vlebooks-com.uwtsd.idm.oclc.org/EpubReader?ean=1781136365874"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r2-vlebooks-com.uwtsd.idm.oclc.org/EpubReader?ean=1781136365874" TargetMode="Externa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onlinelibrary.wiley.com/doi/abs/10.1111/j.1468-2257.1990.tb00511.x" TargetMode="External"/><Relationship Id="rId2" Type="http://schemas.openxmlformats.org/officeDocument/2006/relationships/hyperlink" Target="https://www.emerald.com/jcm/article-abstract/20/5/480/190386/Internal-and-external-factors-which-affect?redirectedFrom=fulltext" TargetMode="External"/><Relationship Id="rId1" Type="http://schemas.openxmlformats.org/officeDocument/2006/relationships/slideLayout" Target="../slideLayouts/slideLayout2.xml"/><Relationship Id="rId6" Type="http://schemas.openxmlformats.org/officeDocument/2006/relationships/hyperlink" Target="https://www.cognitivemarketresearch.com/blog/what-are-the-benefits-of-pestel-analysis-in-a-business" TargetMode="External"/><Relationship Id="rId5" Type="http://schemas.openxmlformats.org/officeDocument/2006/relationships/hyperlink" Target="https://r2-vlebooks-com.uwtsd.idm.oclc.org/EpubReader?ean=1781136365874" TargetMode="External"/><Relationship Id="rId4" Type="http://schemas.openxmlformats.org/officeDocument/2006/relationships/hyperlink" Target="https://fourweekmba.com/pestel-analysi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275301B-F9FE-639C-99FA-5A78A9B0F8AC}"/>
              </a:ext>
            </a:extLst>
          </p:cNvPr>
          <p:cNvSpPr txBox="1"/>
          <p:nvPr/>
        </p:nvSpPr>
        <p:spPr>
          <a:xfrm>
            <a:off x="804672" y="900114"/>
            <a:ext cx="8510778" cy="51608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1500" b="1" dirty="0">
                <a:solidFill>
                  <a:schemeClr val="tx2"/>
                </a:solidFill>
              </a:rPr>
              <a:t>Student Name: Rahel Yohannes Tsegaye </a:t>
            </a:r>
            <a:endParaRPr lang="en-US" sz="1500" dirty="0">
              <a:solidFill>
                <a:schemeClr val="tx2"/>
              </a:solidFill>
            </a:endParaRPr>
          </a:p>
          <a:p>
            <a:pPr indent="-228600">
              <a:lnSpc>
                <a:spcPct val="90000"/>
              </a:lnSpc>
              <a:spcAft>
                <a:spcPts val="600"/>
              </a:spcAft>
              <a:buFont typeface="Arial" panose="020B0604020202020204" pitchFamily="34" charset="0"/>
              <a:buChar char="•"/>
            </a:pPr>
            <a:endParaRPr lang="en-US" sz="1500" dirty="0">
              <a:solidFill>
                <a:schemeClr val="tx2"/>
              </a:solidFill>
            </a:endParaRPr>
          </a:p>
          <a:p>
            <a:pPr indent="-228600">
              <a:lnSpc>
                <a:spcPct val="90000"/>
              </a:lnSpc>
              <a:spcAft>
                <a:spcPts val="600"/>
              </a:spcAft>
              <a:buFont typeface="Arial" panose="020B0604020202020204" pitchFamily="34" charset="0"/>
              <a:buChar char="•"/>
            </a:pPr>
            <a:r>
              <a:rPr lang="en-US" sz="1500" b="1" dirty="0">
                <a:solidFill>
                  <a:schemeClr val="tx2"/>
                </a:solidFill>
              </a:rPr>
              <a:t>Student ID: 2523394</a:t>
            </a:r>
            <a:endParaRPr lang="en-US" sz="1500" dirty="0">
              <a:solidFill>
                <a:schemeClr val="tx2"/>
              </a:solidFill>
            </a:endParaRPr>
          </a:p>
          <a:p>
            <a:pPr indent="-228600">
              <a:lnSpc>
                <a:spcPct val="90000"/>
              </a:lnSpc>
              <a:spcAft>
                <a:spcPts val="600"/>
              </a:spcAft>
              <a:buFont typeface="Arial" panose="020B0604020202020204" pitchFamily="34" charset="0"/>
              <a:buChar char="•"/>
            </a:pPr>
            <a:endParaRPr lang="en-US" sz="1500" dirty="0">
              <a:solidFill>
                <a:schemeClr val="tx2"/>
              </a:solidFill>
            </a:endParaRPr>
          </a:p>
          <a:p>
            <a:pPr indent="-228600">
              <a:lnSpc>
                <a:spcPct val="90000"/>
              </a:lnSpc>
              <a:spcAft>
                <a:spcPts val="600"/>
              </a:spcAft>
              <a:buFont typeface="Arial" panose="020B0604020202020204" pitchFamily="34" charset="0"/>
              <a:buChar char="•"/>
            </a:pPr>
            <a:r>
              <a:rPr lang="en-US" sz="1500" b="1" dirty="0">
                <a:solidFill>
                  <a:schemeClr val="tx2"/>
                </a:solidFill>
              </a:rPr>
              <a:t>Lecturer’s Name:	Deji </a:t>
            </a:r>
            <a:r>
              <a:rPr lang="en-US" sz="1500" b="1" dirty="0" err="1">
                <a:solidFill>
                  <a:schemeClr val="tx2"/>
                </a:solidFill>
              </a:rPr>
              <a:t>Olagboye</a:t>
            </a:r>
            <a:endParaRPr lang="en-US" sz="1500" b="1" dirty="0">
              <a:solidFill>
                <a:schemeClr val="tx2"/>
              </a:solidFill>
            </a:endParaRPr>
          </a:p>
          <a:p>
            <a:pPr indent="-228600">
              <a:lnSpc>
                <a:spcPct val="90000"/>
              </a:lnSpc>
              <a:spcAft>
                <a:spcPts val="600"/>
              </a:spcAft>
              <a:buFont typeface="Arial" panose="020B0604020202020204" pitchFamily="34" charset="0"/>
              <a:buChar char="•"/>
            </a:pPr>
            <a:endParaRPr lang="en-US" sz="1500" dirty="0">
              <a:solidFill>
                <a:schemeClr val="tx2"/>
              </a:solidFill>
            </a:endParaRPr>
          </a:p>
          <a:p>
            <a:pPr indent="-228600">
              <a:lnSpc>
                <a:spcPct val="90000"/>
              </a:lnSpc>
              <a:spcAft>
                <a:spcPts val="600"/>
              </a:spcAft>
              <a:buFont typeface="Arial" panose="020B0604020202020204" pitchFamily="34" charset="0"/>
              <a:buChar char="•"/>
            </a:pPr>
            <a:r>
              <a:rPr lang="en-US" sz="1500" b="1" dirty="0">
                <a:solidFill>
                  <a:schemeClr val="tx2"/>
                </a:solidFill>
              </a:rPr>
              <a:t>Module Code: 	</a:t>
            </a:r>
            <a:r>
              <a:rPr lang="en-US" sz="1500" dirty="0">
                <a:solidFill>
                  <a:schemeClr val="tx2"/>
                </a:solidFill>
              </a:rPr>
              <a:t>LCLM 4004</a:t>
            </a:r>
          </a:p>
          <a:p>
            <a:pPr indent="-228600">
              <a:lnSpc>
                <a:spcPct val="90000"/>
              </a:lnSpc>
              <a:spcAft>
                <a:spcPts val="600"/>
              </a:spcAft>
              <a:buFont typeface="Arial" panose="020B0604020202020204" pitchFamily="34" charset="0"/>
              <a:buChar char="•"/>
            </a:pPr>
            <a:endParaRPr lang="en-US" sz="1500" dirty="0">
              <a:solidFill>
                <a:schemeClr val="tx2"/>
              </a:solidFill>
            </a:endParaRPr>
          </a:p>
          <a:p>
            <a:pPr indent="-228600">
              <a:lnSpc>
                <a:spcPct val="90000"/>
              </a:lnSpc>
              <a:spcAft>
                <a:spcPts val="600"/>
              </a:spcAft>
              <a:buFont typeface="Arial" panose="020B0604020202020204" pitchFamily="34" charset="0"/>
              <a:buChar char="•"/>
            </a:pPr>
            <a:r>
              <a:rPr lang="en-US" sz="1500" b="1" dirty="0">
                <a:solidFill>
                  <a:schemeClr val="tx2"/>
                </a:solidFill>
              </a:rPr>
              <a:t>Module Name: 	</a:t>
            </a:r>
            <a:r>
              <a:rPr lang="en-US" sz="1500" dirty="0">
                <a:solidFill>
                  <a:schemeClr val="tx2"/>
                </a:solidFill>
              </a:rPr>
              <a:t>Problem Solving and Decision-Making</a:t>
            </a:r>
          </a:p>
          <a:p>
            <a:pPr indent="-228600">
              <a:lnSpc>
                <a:spcPct val="90000"/>
              </a:lnSpc>
              <a:spcAft>
                <a:spcPts val="600"/>
              </a:spcAft>
              <a:buFont typeface="Arial" panose="020B0604020202020204" pitchFamily="34" charset="0"/>
              <a:buChar char="•"/>
            </a:pPr>
            <a:endParaRPr lang="en-US" sz="1500" dirty="0">
              <a:solidFill>
                <a:schemeClr val="tx2"/>
              </a:solidFill>
            </a:endParaRPr>
          </a:p>
          <a:p>
            <a:pPr indent="-228600">
              <a:lnSpc>
                <a:spcPct val="90000"/>
              </a:lnSpc>
              <a:spcAft>
                <a:spcPts val="600"/>
              </a:spcAft>
              <a:buFont typeface="Arial" panose="020B0604020202020204" pitchFamily="34" charset="0"/>
              <a:buChar char="•"/>
            </a:pPr>
            <a:r>
              <a:rPr lang="en-US" sz="1500" b="1" dirty="0">
                <a:solidFill>
                  <a:schemeClr val="tx2"/>
                </a:solidFill>
              </a:rPr>
              <a:t>Component 1: 	</a:t>
            </a:r>
            <a:r>
              <a:rPr lang="en-US" sz="1500" dirty="0">
                <a:solidFill>
                  <a:schemeClr val="tx2"/>
                </a:solidFill>
              </a:rPr>
              <a:t>Basil’s Bakery</a:t>
            </a:r>
          </a:p>
        </p:txBody>
      </p:sp>
      <p:grpSp>
        <p:nvGrpSpPr>
          <p:cNvPr id="15" name="Group 14">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6" name="Freeform: Shape 15">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Graphic 7" descr="Lecturer">
            <a:extLst>
              <a:ext uri="{FF2B5EF4-FFF2-40B4-BE49-F238E27FC236}">
                <a16:creationId xmlns:a16="http://schemas.microsoft.com/office/drawing/2014/main" id="{7EF74744-229D-E562-80C9-4FEB2EF6C58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702059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1" name="Content Placeholder 2">
            <a:extLst>
              <a:ext uri="{FF2B5EF4-FFF2-40B4-BE49-F238E27FC236}">
                <a16:creationId xmlns:a16="http://schemas.microsoft.com/office/drawing/2014/main" id="{835D4B94-2660-E54A-21D8-71EF8A3DB57B}"/>
              </a:ext>
            </a:extLst>
          </p:cNvPr>
          <p:cNvGraphicFramePr>
            <a:graphicFrameLocks noGrp="1"/>
          </p:cNvGraphicFramePr>
          <p:nvPr>
            <p:ph idx="1"/>
            <p:extLst>
              <p:ext uri="{D42A27DB-BD31-4B8C-83A1-F6EECF244321}">
                <p14:modId xmlns:p14="http://schemas.microsoft.com/office/powerpoint/2010/main" val="801525711"/>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1023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50C2D0-4F0F-32FA-368C-29CAACE5786E}"/>
              </a:ext>
            </a:extLst>
          </p:cNvPr>
          <p:cNvSpPr>
            <a:spLocks noGrp="1"/>
          </p:cNvSpPr>
          <p:nvPr>
            <p:ph type="title"/>
          </p:nvPr>
        </p:nvSpPr>
        <p:spPr>
          <a:xfrm>
            <a:off x="572493" y="238539"/>
            <a:ext cx="11018520" cy="1434415"/>
          </a:xfrm>
        </p:spPr>
        <p:txBody>
          <a:bodyPr anchor="b">
            <a:normAutofit/>
          </a:bodyPr>
          <a:lstStyle/>
          <a:p>
            <a:r>
              <a:rPr lang="en-GB" sz="5000" u="sng" dirty="0">
                <a:latin typeface="Arial" panose="020B0604020202020204" pitchFamily="34" charset="0"/>
                <a:cs typeface="Arial" panose="020B0604020202020204" pitchFamily="34" charset="0"/>
              </a:rPr>
              <a:t> Overview of Basil’s Bakery. </a:t>
            </a:r>
            <a:endParaRPr lang="en-GB" sz="5000" dirty="0"/>
          </a:p>
        </p:txBody>
      </p:sp>
      <p:sp>
        <p:nvSpPr>
          <p:cNvPr id="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72D37BA1-E416-EB40-A2DD-D902FFDA73D7}"/>
              </a:ext>
            </a:extLst>
          </p:cNvPr>
          <p:cNvSpPr>
            <a:spLocks noGrp="1"/>
          </p:cNvSpPr>
          <p:nvPr>
            <p:ph idx="1"/>
          </p:nvPr>
        </p:nvSpPr>
        <p:spPr>
          <a:xfrm>
            <a:off x="572493" y="2071316"/>
            <a:ext cx="6713552" cy="4119172"/>
          </a:xfrm>
        </p:spPr>
        <p:txBody>
          <a:bodyPr anchor="t">
            <a:normAutofit/>
          </a:bodyPr>
          <a:lstStyle/>
          <a:p>
            <a:pPr marL="0" indent="0">
              <a:buNone/>
            </a:pPr>
            <a:r>
              <a:rPr lang="en-GB" sz="900" dirty="0"/>
              <a:t>Basil’s Bakery is a small, independent business located in a shopping retail park in Coventry, UK. Basil is an accomplished artisan baker and prides himself on sourcing high quality organic ingredients for his contemporary styled cakes, pastries and breads. The local shoppers and retail workers, value the tasty options available, along with the convenience the bakery location provides. In addition, office workers and warehouse workers from the adjacent industrial site often frequent the bakery, too</a:t>
            </a:r>
          </a:p>
          <a:p>
            <a:pPr marL="0" indent="0">
              <a:buNone/>
            </a:pPr>
            <a:r>
              <a:rPr lang="en-GB" sz="900" dirty="0"/>
              <a:t>The business was opened in 2015. During the following few years, the annual sales figure increased year-on-year. However, in 2020, the footfall and sales significantly decreased – this was understandable given the restrictions imposed during ‘lockdown’. Basil was not unduly concerned as he expected these figures to rise once the restrictions were lifted. However, although footfall and sales did rise, they never returned to the levels pre-2020. Indeed, since 2023 - 2025, the sales figure has stagnated at an average of 25% below the 2019 figures.</a:t>
            </a:r>
          </a:p>
          <a:p>
            <a:pPr marL="0" indent="0">
              <a:buNone/>
            </a:pPr>
            <a:r>
              <a:rPr lang="en-GB" sz="900" dirty="0"/>
              <a:t>Basil believes that the shopping centre is much quieter now than in 2019 – quite simply, there are less people visiting the retail park. He has also noticed that every couple of months, one of the shops in the retail park closes, leaving the unit empty as no new retail outlet moves in. Sadly, some of Basil’s most loyal customers, who worked in the local shops, have been made redundant. In addition, Basil has noticed that many of the office workers now ‘work from home’ a couple of days a week and, therefore, do not need to come in to buy their lunch every day</a:t>
            </a:r>
          </a:p>
          <a:p>
            <a:pPr marL="0" indent="0">
              <a:buNone/>
            </a:pPr>
            <a:r>
              <a:rPr lang="en-GB" sz="900" dirty="0"/>
              <a:t>Some of Basil’s loyal customers (for example, those who no longer work in the retail park or who work from home), have enquired about a ‘delivery service’. Alas, Basil does not provide this service as he is needed onsite to bake the products. </a:t>
            </a:r>
          </a:p>
          <a:p>
            <a:pPr marL="0" indent="0">
              <a:buNone/>
            </a:pPr>
            <a:r>
              <a:rPr lang="en-GB" sz="900" dirty="0"/>
              <a:t>Other customers have asked if they could ‘pre-order’ as, on many occasions during busy periods, there is an unsatisfactory waiting time. Basil has tried to provide this service; although, he is not always able to answer the phone</a:t>
            </a:r>
          </a:p>
          <a:p>
            <a:pPr marL="0" indent="0">
              <a:buNone/>
            </a:pPr>
            <a:r>
              <a:rPr lang="en-GB" sz="900" dirty="0"/>
              <a:t>At the same time as the number of his customers are decreasing, Basil has also had to contend with his overheads increasing. His utility bills; rent; business rates and insurance are considerably higher than they were in 2019. Furthermore, given that he only wants to source organically grown produce (which are more vulnerable to crop failure), the cost of his stock is unpredictable and difficult to budget for</a:t>
            </a:r>
          </a:p>
          <a:p>
            <a:pPr marL="0" indent="0">
              <a:buNone/>
            </a:pPr>
            <a:r>
              <a:rPr lang="en-GB" sz="900" dirty="0"/>
              <a:t>Basil is increasingly concerned that the prospects for continuing his business, in its present format, is not viable. However, before making any changes he wants to gain a more thorough understanding of the </a:t>
            </a:r>
          </a:p>
        </p:txBody>
      </p:sp>
      <p:pic>
        <p:nvPicPr>
          <p:cNvPr id="4" name="Picture 3" descr="Assortment of breads">
            <a:extLst>
              <a:ext uri="{FF2B5EF4-FFF2-40B4-BE49-F238E27FC236}">
                <a16:creationId xmlns:a16="http://schemas.microsoft.com/office/drawing/2014/main" id="{88132B47-6B79-F82F-036B-5B02E67AA00F}"/>
              </a:ext>
            </a:extLst>
          </p:cNvPr>
          <p:cNvPicPr>
            <a:picLocks noChangeAspect="1"/>
          </p:cNvPicPr>
          <p:nvPr/>
        </p:nvPicPr>
        <p:blipFill>
          <a:blip r:embed="rId2">
            <a:extLst>
              <a:ext uri="{28A0092B-C50C-407E-A947-70E740481C1C}">
                <a14:useLocalDpi xmlns:a14="http://schemas.microsoft.com/office/drawing/2010/main" val="0"/>
              </a:ext>
            </a:extLst>
          </a:blip>
          <a:srcRect l="31341" r="34746" b="-1"/>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1027608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0749D1-B185-BC7D-D4D8-8F68982ECC39}"/>
              </a:ext>
            </a:extLst>
          </p:cNvPr>
          <p:cNvSpPr>
            <a:spLocks noGrp="1"/>
          </p:cNvSpPr>
          <p:nvPr>
            <p:ph type="title"/>
          </p:nvPr>
        </p:nvSpPr>
        <p:spPr>
          <a:xfrm>
            <a:off x="1137033" y="670559"/>
            <a:ext cx="4683321" cy="2148841"/>
          </a:xfrm>
        </p:spPr>
        <p:txBody>
          <a:bodyPr anchor="t">
            <a:normAutofit/>
          </a:bodyPr>
          <a:lstStyle/>
          <a:p>
            <a:r>
              <a:rPr lang="en-GB" b="1"/>
              <a:t>The root problem </a:t>
            </a:r>
          </a:p>
        </p:txBody>
      </p:sp>
      <p:pic>
        <p:nvPicPr>
          <p:cNvPr id="5" name="Picture 4" descr="Question mark symbol">
            <a:extLst>
              <a:ext uri="{FF2B5EF4-FFF2-40B4-BE49-F238E27FC236}">
                <a16:creationId xmlns:a16="http://schemas.microsoft.com/office/drawing/2014/main" id="{A68462F2-DD16-5C47-E41C-1400DA5C6E56}"/>
              </a:ext>
            </a:extLst>
          </p:cNvPr>
          <p:cNvPicPr>
            <a:picLocks noChangeAspect="1"/>
          </p:cNvPicPr>
          <p:nvPr/>
        </p:nvPicPr>
        <p:blipFill>
          <a:blip r:embed="rId2">
            <a:extLst>
              <a:ext uri="{28A0092B-C50C-407E-A947-70E740481C1C}">
                <a14:useLocalDpi xmlns:a14="http://schemas.microsoft.com/office/drawing/2010/main" val="0"/>
              </a:ext>
            </a:extLst>
          </a:blip>
          <a:srcRect l="1629" r="1716" b="-2"/>
          <a:stretch>
            <a:fillRect/>
          </a:stretch>
        </p:blipFill>
        <p:spPr>
          <a:xfrm>
            <a:off x="142298" y="1157289"/>
            <a:ext cx="12458699" cy="4619628"/>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a:extLst>
              <a:ext uri="{FF2B5EF4-FFF2-40B4-BE49-F238E27FC236}">
                <a16:creationId xmlns:a16="http://schemas.microsoft.com/office/drawing/2014/main" id="{17EB50C5-B72E-636F-A57A-9D6DFF17EDF2}"/>
              </a:ext>
            </a:extLst>
          </p:cNvPr>
          <p:cNvSpPr>
            <a:spLocks noGrp="1"/>
          </p:cNvSpPr>
          <p:nvPr>
            <p:ph idx="1"/>
          </p:nvPr>
        </p:nvSpPr>
        <p:spPr>
          <a:xfrm>
            <a:off x="266700" y="1347786"/>
            <a:ext cx="12192000" cy="5195889"/>
          </a:xfrm>
        </p:spPr>
        <p:txBody>
          <a:bodyPr anchor="t">
            <a:normAutofit/>
          </a:bodyPr>
          <a:lstStyle/>
          <a:p>
            <a:r>
              <a:rPr lang="en-GB" sz="2400" dirty="0"/>
              <a:t>The root problem facing basil’s bakery is that its current business model is longer aligned with post pandemic customer behaviour and the changing economic environment.</a:t>
            </a:r>
          </a:p>
          <a:p>
            <a:r>
              <a:rPr lang="en-GB" sz="2400" dirty="0"/>
              <a:t>The bakery was originally dependent on;</a:t>
            </a:r>
          </a:p>
          <a:p>
            <a:pPr marL="514350" indent="-514350">
              <a:buFont typeface="+mj-lt"/>
              <a:buAutoNum type="arabicPeriod"/>
            </a:pPr>
            <a:r>
              <a:rPr lang="en-GB" sz="2400" dirty="0"/>
              <a:t>High football within the retail park,</a:t>
            </a:r>
          </a:p>
          <a:p>
            <a:pPr marL="514350" indent="-514350">
              <a:buFont typeface="+mj-lt"/>
              <a:buAutoNum type="arabicPeriod"/>
            </a:pPr>
            <a:r>
              <a:rPr lang="en-GB" sz="2400" dirty="0"/>
              <a:t>Daily commuting works,</a:t>
            </a:r>
          </a:p>
          <a:p>
            <a:pPr marL="0" indent="0">
              <a:buNone/>
            </a:pPr>
            <a:r>
              <a:rPr lang="en-GB" sz="2400" dirty="0"/>
              <a:t>And in person purchases</a:t>
            </a:r>
          </a:p>
          <a:p>
            <a:pPr marL="0" indent="0">
              <a:buNone/>
            </a:pPr>
            <a:r>
              <a:rPr lang="en-GB" sz="2400" dirty="0"/>
              <a:t>However, since 2020, customer habits, local economic, conditions and operation  costs have changed significantly, while the bakery has not substantially adapted its operating or service model.</a:t>
            </a:r>
          </a:p>
          <a:p>
            <a:pPr marL="0" indent="0">
              <a:buNone/>
            </a:pPr>
            <a:r>
              <a:rPr lang="en-GB" sz="2400" dirty="0"/>
              <a:t>As a result, sales have stagnated at around 25% below pre-pandemic levels.</a:t>
            </a:r>
          </a:p>
          <a:p>
            <a:pPr marL="0" indent="0">
              <a:buNone/>
            </a:pPr>
            <a:endParaRPr lang="en-GB" sz="1400" dirty="0"/>
          </a:p>
          <a:p>
            <a:pPr marL="0" indent="0">
              <a:buNone/>
            </a:pPr>
            <a:r>
              <a:rPr lang="en-GB" sz="1400" dirty="0"/>
              <a:t>Reference: Duffy,D.L,2003. internal and external factors which affect customer loyalty. </a:t>
            </a:r>
            <a:r>
              <a:rPr lang="en-GB" sz="1400" dirty="0">
                <a:hlinkClick r:id="rId3"/>
              </a:rPr>
              <a:t>Internal and external factors which affect customer loyalty | Journal of Consumer Marketing | Emerald Publishing</a:t>
            </a:r>
            <a:endParaRPr lang="en-GB" sz="1400" dirty="0"/>
          </a:p>
        </p:txBody>
      </p:sp>
    </p:spTree>
    <p:extLst>
      <p:ext uri="{BB962C8B-B14F-4D97-AF65-F5344CB8AC3E}">
        <p14:creationId xmlns:p14="http://schemas.microsoft.com/office/powerpoint/2010/main" val="2151903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C970B-7E7A-BEE6-F505-2656BEB3CBAB}"/>
              </a:ext>
            </a:extLst>
          </p:cNvPr>
          <p:cNvSpPr>
            <a:spLocks noGrp="1"/>
          </p:cNvSpPr>
          <p:nvPr>
            <p:ph type="title"/>
          </p:nvPr>
        </p:nvSpPr>
        <p:spPr>
          <a:xfrm>
            <a:off x="838200" y="681037"/>
            <a:ext cx="10515600" cy="993651"/>
          </a:xfrm>
        </p:spPr>
        <p:txBody>
          <a:bodyPr>
            <a:normAutofit fontScale="90000"/>
          </a:bodyPr>
          <a:lstStyle/>
          <a:p>
            <a:r>
              <a:rPr lang="en-US" b="1" dirty="0"/>
              <a:t>contributing issues behind the sales stagnation </a:t>
            </a:r>
            <a:r>
              <a:rPr lang="en-US" b="1" dirty="0">
                <a:solidFill>
                  <a:srgbClr val="FFFFFF"/>
                </a:solidFill>
              </a:rPr>
              <a:t>s </a:t>
            </a:r>
            <a:r>
              <a:rPr lang="en-US" sz="1300" b="1" dirty="0">
                <a:solidFill>
                  <a:srgbClr val="FFFFFF"/>
                </a:solidFill>
              </a:rPr>
              <a:t>behind the sales stagnation </a:t>
            </a:r>
            <a:r>
              <a:rPr lang="en-US" b="1" dirty="0">
                <a:solidFill>
                  <a:srgbClr val="FFFFFF"/>
                </a:solidFill>
              </a:rPr>
              <a:t>Contributing issues behind the sales stagnation </a:t>
            </a:r>
            <a:endParaRPr lang="en-GB" dirty="0"/>
          </a:p>
        </p:txBody>
      </p:sp>
      <p:sp>
        <p:nvSpPr>
          <p:cNvPr id="3" name="Content Placeholder 2">
            <a:extLst>
              <a:ext uri="{FF2B5EF4-FFF2-40B4-BE49-F238E27FC236}">
                <a16:creationId xmlns:a16="http://schemas.microsoft.com/office/drawing/2014/main" id="{BF8B1603-469F-7977-E3C5-D76CD709768D}"/>
              </a:ext>
            </a:extLst>
          </p:cNvPr>
          <p:cNvSpPr>
            <a:spLocks noGrp="1"/>
          </p:cNvSpPr>
          <p:nvPr>
            <p:ph idx="1"/>
          </p:nvPr>
        </p:nvSpPr>
        <p:spPr>
          <a:xfrm>
            <a:off x="838200" y="986319"/>
            <a:ext cx="10627760" cy="5938356"/>
          </a:xfrm>
        </p:spPr>
        <p:txBody>
          <a:bodyPr>
            <a:noAutofit/>
          </a:bodyPr>
          <a:lstStyle/>
          <a:p>
            <a:pPr marL="0" indent="0">
              <a:buNone/>
            </a:pPr>
            <a:r>
              <a:rPr lang="en-US" sz="1400" b="1" dirty="0"/>
              <a:t>1. </a:t>
            </a:r>
            <a:r>
              <a:rPr lang="en-US" sz="1600" b="1" dirty="0"/>
              <a:t>Declining retail park football</a:t>
            </a:r>
            <a:endParaRPr lang="en-GB" sz="1600" dirty="0"/>
          </a:p>
          <a:p>
            <a:pPr marL="0" indent="0">
              <a:buNone/>
            </a:pPr>
            <a:r>
              <a:rPr lang="en-US" sz="1600" dirty="0"/>
              <a:t>one of the biggest contributing factors is the reduction in visitors to the retail park Fewer shoppers visit the area then in 2019.</a:t>
            </a:r>
            <a:endParaRPr lang="en-GB" sz="1600" dirty="0"/>
          </a:p>
          <a:p>
            <a:pPr marL="0" indent="0">
              <a:buNone/>
            </a:pPr>
            <a:r>
              <a:rPr lang="en-US" sz="1600" b="1" dirty="0"/>
              <a:t>Evidence</a:t>
            </a:r>
            <a:endParaRPr lang="en-GB" sz="1600" b="1" dirty="0"/>
          </a:p>
          <a:p>
            <a:pPr marL="0" indent="0">
              <a:buNone/>
            </a:pPr>
            <a:r>
              <a:rPr lang="en-US" sz="1600" dirty="0"/>
              <a:t>Shop are regularly closing and remaining vacant.</a:t>
            </a:r>
          </a:p>
          <a:p>
            <a:pPr marL="0" indent="0">
              <a:buNone/>
            </a:pPr>
            <a:r>
              <a:rPr lang="en-US" sz="1600" dirty="0"/>
              <a:t>Redundant retail works no longer purchase from the bakery.</a:t>
            </a:r>
          </a:p>
          <a:p>
            <a:pPr marL="0" indent="0">
              <a:buNone/>
            </a:pPr>
            <a:r>
              <a:rPr lang="en-US" sz="1600" dirty="0"/>
              <a:t>This is largely </a:t>
            </a:r>
            <a:r>
              <a:rPr lang="en-US" sz="1600" b="1" i="1" dirty="0"/>
              <a:t>external environment issue</a:t>
            </a:r>
            <a:r>
              <a:rPr lang="en-US" sz="1600" dirty="0"/>
              <a:t> that basil can not directly control.</a:t>
            </a:r>
          </a:p>
          <a:p>
            <a:pPr marL="0" indent="0">
              <a:buNone/>
            </a:pPr>
            <a:r>
              <a:rPr lang="en-US" sz="1600" dirty="0"/>
              <a:t>2. </a:t>
            </a:r>
            <a:r>
              <a:rPr lang="en-US" sz="1600" b="1" dirty="0"/>
              <a:t>Changing in working patterns (remote &amp; hybrid working)</a:t>
            </a:r>
          </a:p>
          <a:p>
            <a:pPr lvl="0"/>
            <a:r>
              <a:rPr lang="en-US" sz="1600" dirty="0"/>
              <a:t>Office workers who once visited daily are now working from home several days per week</a:t>
            </a:r>
            <a:endParaRPr lang="en-GB" sz="1600" dirty="0"/>
          </a:p>
          <a:p>
            <a:pPr marL="0" indent="0">
              <a:buNone/>
            </a:pPr>
            <a:r>
              <a:rPr lang="en-US" sz="1600" b="1" dirty="0"/>
              <a:t>3. Overdependence on physical/in-person sales </a:t>
            </a:r>
          </a:p>
          <a:p>
            <a:pPr marL="0" indent="0">
              <a:buNone/>
            </a:pPr>
            <a:r>
              <a:rPr lang="en-US" sz="1600" dirty="0"/>
              <a:t>The bakery relies heavily on costumers physically visiting the premises.</a:t>
            </a:r>
          </a:p>
          <a:p>
            <a:pPr marL="0" indent="0">
              <a:buNone/>
            </a:pPr>
            <a:r>
              <a:rPr lang="en-US" sz="1600" b="1" dirty="0"/>
              <a:t>Problems:</a:t>
            </a:r>
          </a:p>
          <a:p>
            <a:pPr lvl="0"/>
            <a:r>
              <a:rPr lang="en-US" sz="1600" dirty="0"/>
              <a:t>No online ordering system, No delivery service, Limited remote accessibility for former customer </a:t>
            </a:r>
          </a:p>
          <a:p>
            <a:pPr marL="0" indent="0">
              <a:buNone/>
            </a:pPr>
            <a:r>
              <a:rPr lang="en-US" sz="1600" dirty="0"/>
              <a:t>4. </a:t>
            </a:r>
            <a:r>
              <a:rPr lang="en-US" sz="1600" b="1" dirty="0"/>
              <a:t>Lack of delivery capability: </a:t>
            </a:r>
            <a:r>
              <a:rPr lang="en-US" sz="1600" dirty="0"/>
              <a:t>Customer have actively request delivery service </a:t>
            </a:r>
          </a:p>
          <a:p>
            <a:pPr marL="0" indent="0">
              <a:buNone/>
            </a:pPr>
            <a:r>
              <a:rPr lang="en-US" sz="1600" b="1" dirty="0"/>
              <a:t>Problems: </a:t>
            </a:r>
            <a:r>
              <a:rPr lang="en-US" sz="1600" dirty="0"/>
              <a:t>Basils cannot deliver because: He bakes onsite him self, The business appears understaffed, The business appears understaffed, Operation rely too heavily on basil’s</a:t>
            </a:r>
          </a:p>
          <a:p>
            <a:pPr marL="0" indent="0">
              <a:buNone/>
            </a:pPr>
            <a:r>
              <a:rPr lang="en-US" sz="1600" dirty="0"/>
              <a:t> </a:t>
            </a:r>
            <a:r>
              <a:rPr lang="en-US" sz="1600" b="1" dirty="0"/>
              <a:t>Impact: </a:t>
            </a:r>
            <a:r>
              <a:rPr lang="en-US" sz="1600" dirty="0"/>
              <a:t>Lost sales opportunity, Reduce customer retention</a:t>
            </a:r>
          </a:p>
          <a:p>
            <a:pPr marL="0" indent="0">
              <a:buNone/>
            </a:pPr>
            <a:endParaRPr lang="en-US" sz="1600" dirty="0"/>
          </a:p>
          <a:p>
            <a:pPr marL="0" indent="0">
              <a:buNone/>
            </a:pPr>
            <a:endParaRPr lang="en-US" sz="1600" dirty="0"/>
          </a:p>
          <a:p>
            <a:pPr marL="0" indent="0">
              <a:buNone/>
            </a:pPr>
            <a:r>
              <a:rPr lang="en-US" sz="1600" dirty="0"/>
              <a:t> </a:t>
            </a:r>
          </a:p>
          <a:p>
            <a:pPr marL="0" indent="0">
              <a:buNone/>
            </a:pPr>
            <a:endParaRPr lang="en-GB" sz="1400" dirty="0"/>
          </a:p>
          <a:p>
            <a:pPr marL="0" indent="0">
              <a:buNone/>
            </a:pPr>
            <a:endParaRPr lang="en-US" sz="1400" dirty="0"/>
          </a:p>
          <a:p>
            <a:pPr marL="0" indent="0">
              <a:buNone/>
            </a:pPr>
            <a:r>
              <a:rPr lang="en-US" sz="1400" dirty="0"/>
              <a:t> </a:t>
            </a:r>
          </a:p>
          <a:p>
            <a:pPr marL="0" indent="0">
              <a:buNone/>
            </a:pPr>
            <a:endParaRPr lang="en-US" sz="1400" dirty="0"/>
          </a:p>
          <a:p>
            <a:pPr marL="0" indent="0">
              <a:buNone/>
            </a:pPr>
            <a:endParaRPr lang="en-US" sz="1400" dirty="0"/>
          </a:p>
          <a:p>
            <a:pPr marL="0" indent="0">
              <a:buNone/>
            </a:pPr>
            <a:endParaRPr lang="en-US" sz="1400" dirty="0"/>
          </a:p>
          <a:p>
            <a:pPr marL="0" indent="0">
              <a:buNone/>
            </a:pPr>
            <a:endParaRPr lang="en-US" sz="1400" dirty="0"/>
          </a:p>
          <a:p>
            <a:pPr marL="0" indent="0">
              <a:buNone/>
            </a:pPr>
            <a:endParaRPr lang="en-US" sz="1400" dirty="0"/>
          </a:p>
          <a:p>
            <a:pPr marL="0" indent="0">
              <a:buNone/>
            </a:pPr>
            <a:endParaRPr lang="en-US" sz="1400" dirty="0"/>
          </a:p>
          <a:p>
            <a:pPr marL="0" indent="0">
              <a:buNone/>
            </a:pPr>
            <a:endParaRPr lang="en-US" sz="1400" dirty="0"/>
          </a:p>
          <a:p>
            <a:pPr marL="0" indent="0">
              <a:buNone/>
            </a:pPr>
            <a:endParaRPr lang="en-GB" sz="1400" dirty="0"/>
          </a:p>
          <a:p>
            <a:pPr marL="0" indent="0">
              <a:buNone/>
            </a:pPr>
            <a:endParaRPr lang="en-US" sz="1400" dirty="0"/>
          </a:p>
          <a:p>
            <a:pPr marL="0" indent="0">
              <a:buNone/>
            </a:pPr>
            <a:endParaRPr lang="en-US" sz="1400" dirty="0"/>
          </a:p>
          <a:p>
            <a:pPr marL="0" indent="0">
              <a:buNone/>
            </a:pPr>
            <a:endParaRPr lang="en-GB" sz="1400" dirty="0"/>
          </a:p>
        </p:txBody>
      </p:sp>
    </p:spTree>
    <p:extLst>
      <p:ext uri="{BB962C8B-B14F-4D97-AF65-F5344CB8AC3E}">
        <p14:creationId xmlns:p14="http://schemas.microsoft.com/office/powerpoint/2010/main" val="3282251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C2350F-78E5-D4D2-E2E0-E08C3786357B}"/>
              </a:ext>
            </a:extLst>
          </p:cNvPr>
          <p:cNvSpPr>
            <a:spLocks noGrp="1"/>
          </p:cNvSpPr>
          <p:nvPr>
            <p:ph idx="1"/>
          </p:nvPr>
        </p:nvSpPr>
        <p:spPr>
          <a:xfrm>
            <a:off x="323851" y="308226"/>
            <a:ext cx="11029950" cy="6835524"/>
          </a:xfrm>
        </p:spPr>
        <p:txBody>
          <a:bodyPr>
            <a:noAutofit/>
          </a:bodyPr>
          <a:lstStyle/>
          <a:p>
            <a:pPr marL="0" indent="0">
              <a:buNone/>
            </a:pPr>
            <a:r>
              <a:rPr lang="en-GB" sz="1600" dirty="0"/>
              <a:t>5</a:t>
            </a:r>
            <a:r>
              <a:rPr lang="en-GB" sz="1800" dirty="0"/>
              <a:t>. </a:t>
            </a:r>
            <a:r>
              <a:rPr lang="en-GB" sz="1800" b="1" dirty="0"/>
              <a:t>Inefficient pre-ordering system</a:t>
            </a:r>
            <a:endParaRPr lang="en-US" sz="1800" dirty="0"/>
          </a:p>
          <a:p>
            <a:pPr marL="0" indent="0">
              <a:buNone/>
            </a:pPr>
            <a:r>
              <a:rPr lang="en-GB" sz="1800" dirty="0"/>
              <a:t>Customer also requested pre-ordering to avoid wating times.</a:t>
            </a:r>
          </a:p>
          <a:p>
            <a:pPr marL="0" indent="0">
              <a:buNone/>
            </a:pPr>
            <a:r>
              <a:rPr lang="en-GB" sz="1800" b="1" dirty="0"/>
              <a:t>Current issues</a:t>
            </a:r>
            <a:r>
              <a:rPr lang="en-GB" sz="1800" dirty="0"/>
              <a:t>:</a:t>
            </a:r>
          </a:p>
          <a:p>
            <a:pPr marL="0" indent="0">
              <a:buNone/>
            </a:pPr>
            <a:r>
              <a:rPr lang="en-GB" sz="1800" dirty="0"/>
              <a:t>Order rely phone calls</a:t>
            </a:r>
          </a:p>
          <a:p>
            <a:pPr marL="0" indent="0">
              <a:buNone/>
            </a:pPr>
            <a:r>
              <a:rPr lang="en-GB" sz="1800" dirty="0"/>
              <a:t>Basil often cannot answer while baking</a:t>
            </a:r>
          </a:p>
          <a:p>
            <a:pPr marL="0" indent="0">
              <a:buNone/>
            </a:pPr>
            <a:r>
              <a:rPr lang="en-GB" sz="1800" b="1" dirty="0"/>
              <a:t>Impact: </a:t>
            </a:r>
          </a:p>
          <a:p>
            <a:pPr marL="0" indent="0">
              <a:buNone/>
            </a:pPr>
            <a:r>
              <a:rPr lang="en-GB" sz="1800" dirty="0"/>
              <a:t>Customer frustration</a:t>
            </a:r>
          </a:p>
          <a:p>
            <a:pPr marL="0" indent="0">
              <a:buNone/>
            </a:pPr>
            <a:r>
              <a:rPr lang="en-GB" sz="1800" dirty="0"/>
              <a:t>Missed sales </a:t>
            </a:r>
          </a:p>
          <a:p>
            <a:pPr marL="0" indent="0">
              <a:buNone/>
            </a:pPr>
            <a:r>
              <a:rPr lang="en-GB" sz="1800" dirty="0"/>
              <a:t>Longer queues discourage purchases during busy periods.</a:t>
            </a:r>
          </a:p>
          <a:p>
            <a:pPr marL="0" indent="0">
              <a:buNone/>
            </a:pPr>
            <a:r>
              <a:rPr lang="en-GB" sz="1800" dirty="0"/>
              <a:t> This indicates poor service efficiency and outdated ordering processes.</a:t>
            </a:r>
          </a:p>
          <a:p>
            <a:pPr marL="0" indent="0">
              <a:buNone/>
            </a:pPr>
            <a:r>
              <a:rPr lang="en-GB" sz="1800" dirty="0"/>
              <a:t>6.</a:t>
            </a:r>
            <a:r>
              <a:rPr lang="en-GB" sz="1800" b="1" dirty="0"/>
              <a:t>Rising operating costs:</a:t>
            </a:r>
          </a:p>
          <a:p>
            <a:pPr marL="0" indent="0">
              <a:buNone/>
            </a:pPr>
            <a:r>
              <a:rPr lang="en-GB" sz="1800" dirty="0"/>
              <a:t>The bakery’s overheads have increase substantially since 2019.</a:t>
            </a:r>
          </a:p>
          <a:p>
            <a:pPr marL="0" indent="0">
              <a:buNone/>
            </a:pPr>
            <a:r>
              <a:rPr lang="en-GB" sz="1800" b="1" dirty="0"/>
              <a:t>Increase costs </a:t>
            </a:r>
            <a:r>
              <a:rPr lang="en-GB" sz="1800" dirty="0"/>
              <a:t>: Utilities, Rent, business rates, influence.</a:t>
            </a:r>
          </a:p>
          <a:p>
            <a:pPr marL="0" indent="0">
              <a:buNone/>
            </a:pPr>
            <a:r>
              <a:rPr lang="en-GB" sz="1800" b="1" dirty="0"/>
              <a:t>Impacts:</a:t>
            </a:r>
            <a:r>
              <a:rPr lang="en-GB" sz="1800" dirty="0"/>
              <a:t> </a:t>
            </a:r>
            <a:endParaRPr lang="en-US" sz="1800" dirty="0"/>
          </a:p>
          <a:p>
            <a:pPr marL="0" indent="0">
              <a:buNone/>
            </a:pPr>
            <a:r>
              <a:rPr lang="en-GB" sz="1800" dirty="0"/>
              <a:t>Even if sales remain stable profitability declines because expenses consume a larger proports this creates financial pressure and reduces resilience</a:t>
            </a:r>
            <a:r>
              <a:rPr lang="en-GB" sz="2000" dirty="0"/>
              <a:t>.</a:t>
            </a:r>
          </a:p>
          <a:p>
            <a:pPr marL="0" indent="0">
              <a:buNone/>
            </a:pPr>
            <a:r>
              <a:rPr lang="en-GB" sz="1200" dirty="0"/>
              <a:t>Reference:</a:t>
            </a:r>
          </a:p>
          <a:p>
            <a:pPr marL="0" indent="0">
              <a:buNone/>
            </a:pPr>
            <a:r>
              <a:rPr lang="en-GB" sz="1200" dirty="0"/>
              <a:t>Johnson, Eugene M. and Donald C. Norris. 1976. The decline of horse racing in New England: A product life cycle analysis. </a:t>
            </a:r>
            <a:r>
              <a:rPr lang="en-GB" sz="1200" i="1" dirty="0"/>
              <a:t>The New England Journal of Business and economics available at </a:t>
            </a:r>
            <a:r>
              <a:rPr lang="en-GB" sz="1200" dirty="0">
                <a:hlinkClick r:id="rId2"/>
              </a:rPr>
              <a:t>Lotto Sales Stagnation: Product Maturity or Small Jackpots? - </a:t>
            </a:r>
            <a:r>
              <a:rPr lang="en-GB" sz="1200" dirty="0" err="1">
                <a:hlinkClick r:id="rId2"/>
              </a:rPr>
              <a:t>DeBOER</a:t>
            </a:r>
            <a:r>
              <a:rPr lang="en-GB" sz="1200" dirty="0">
                <a:hlinkClick r:id="rId2"/>
              </a:rPr>
              <a:t> - 1990 - Growth and Change - Wiley Online Library</a:t>
            </a:r>
            <a:endParaRPr lang="en-US" sz="1200" dirty="0"/>
          </a:p>
          <a:p>
            <a:pPr marL="0" indent="0">
              <a:buNone/>
            </a:pPr>
            <a:endParaRPr lang="en-GB" sz="1200" dirty="0"/>
          </a:p>
          <a:p>
            <a:pPr marL="0" indent="0">
              <a:buNone/>
            </a:pPr>
            <a:endParaRPr lang="en-US" sz="2000" dirty="0"/>
          </a:p>
          <a:p>
            <a:pPr marL="0" indent="0">
              <a:buNone/>
            </a:pPr>
            <a:endParaRPr lang="en-US" sz="1600" dirty="0"/>
          </a:p>
          <a:p>
            <a:pPr marL="0" indent="0">
              <a:buNone/>
            </a:pPr>
            <a:endParaRPr lang="en-US" sz="1600" dirty="0"/>
          </a:p>
          <a:p>
            <a:pPr marL="0" indent="0">
              <a:buNone/>
            </a:pPr>
            <a:endParaRPr lang="en-GB" sz="1600" dirty="0"/>
          </a:p>
          <a:p>
            <a:pPr marL="0" indent="0">
              <a:buNone/>
            </a:pPr>
            <a:endParaRPr lang="en-US" sz="1600" dirty="0"/>
          </a:p>
          <a:p>
            <a:pPr marL="0" indent="0">
              <a:buNone/>
            </a:pPr>
            <a:endParaRPr lang="en-US" sz="1600" dirty="0"/>
          </a:p>
          <a:p>
            <a:pPr marL="0" indent="0">
              <a:buNone/>
            </a:pPr>
            <a:endParaRPr lang="en-GB" sz="1600" dirty="0"/>
          </a:p>
          <a:p>
            <a:pPr marL="0" indent="0">
              <a:buNone/>
            </a:pPr>
            <a:r>
              <a:rPr lang="en-GB" sz="1600" dirty="0"/>
              <a:t> </a:t>
            </a:r>
            <a:endParaRPr lang="en-US" sz="1600" dirty="0"/>
          </a:p>
          <a:p>
            <a:pPr marL="0" indent="0">
              <a:buNone/>
            </a:pPr>
            <a:endParaRPr lang="en-GB" sz="1600" dirty="0"/>
          </a:p>
          <a:p>
            <a:pPr marL="0" indent="0">
              <a:buNone/>
            </a:pPr>
            <a:endParaRPr lang="en-US" sz="1600" dirty="0"/>
          </a:p>
          <a:p>
            <a:pPr marL="0" indent="0">
              <a:buNone/>
            </a:pPr>
            <a:endParaRPr lang="en-GB" sz="1600" dirty="0"/>
          </a:p>
          <a:p>
            <a:pPr marL="0" indent="0">
              <a:buNone/>
            </a:pPr>
            <a:r>
              <a:rPr lang="en-GB" sz="1600" dirty="0"/>
              <a:t> </a:t>
            </a:r>
            <a:endParaRPr lang="en-US" sz="1600" dirty="0"/>
          </a:p>
          <a:p>
            <a:pPr marL="0" indent="0">
              <a:buNone/>
            </a:pPr>
            <a:endParaRPr lang="en-US" sz="1600" dirty="0"/>
          </a:p>
          <a:p>
            <a:pPr marL="0" indent="0">
              <a:buNone/>
            </a:pPr>
            <a:endParaRPr lang="en-GB" sz="1600" dirty="0"/>
          </a:p>
          <a:p>
            <a:pPr marL="0" indent="0">
              <a:buNone/>
            </a:pPr>
            <a:endParaRPr lang="en-GB" sz="1600" dirty="0"/>
          </a:p>
        </p:txBody>
      </p:sp>
    </p:spTree>
    <p:extLst>
      <p:ext uri="{BB962C8B-B14F-4D97-AF65-F5344CB8AC3E}">
        <p14:creationId xmlns:p14="http://schemas.microsoft.com/office/powerpoint/2010/main" val="30988244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FE39237-E621-226F-895D-3E5C04253E73}"/>
              </a:ext>
            </a:extLst>
          </p:cNvPr>
          <p:cNvSpPr>
            <a:spLocks noGrp="1"/>
          </p:cNvSpPr>
          <p:nvPr>
            <p:ph type="title"/>
          </p:nvPr>
        </p:nvSpPr>
        <p:spPr>
          <a:xfrm>
            <a:off x="1371597" y="348865"/>
            <a:ext cx="10044023" cy="877729"/>
          </a:xfrm>
        </p:spPr>
        <p:txBody>
          <a:bodyPr anchor="ctr">
            <a:normAutofit/>
          </a:bodyPr>
          <a:lstStyle/>
          <a:p>
            <a:r>
              <a:rPr lang="en-GB" sz="3400">
                <a:solidFill>
                  <a:srgbClr val="FFFFFF"/>
                </a:solidFill>
              </a:rPr>
              <a:t>Internal and external problems affecting basils bakery </a:t>
            </a:r>
          </a:p>
        </p:txBody>
      </p:sp>
      <p:graphicFrame>
        <p:nvGraphicFramePr>
          <p:cNvPr id="4" name="Content Placeholder 3">
            <a:extLst>
              <a:ext uri="{FF2B5EF4-FFF2-40B4-BE49-F238E27FC236}">
                <a16:creationId xmlns:a16="http://schemas.microsoft.com/office/drawing/2014/main" id="{C0AD9FD6-B6C5-EFDD-BCAD-462122D83249}"/>
              </a:ext>
            </a:extLst>
          </p:cNvPr>
          <p:cNvGraphicFramePr>
            <a:graphicFrameLocks noGrp="1"/>
          </p:cNvGraphicFramePr>
          <p:nvPr>
            <p:ph idx="1"/>
            <p:extLst>
              <p:ext uri="{D42A27DB-BD31-4B8C-83A1-F6EECF244321}">
                <p14:modId xmlns:p14="http://schemas.microsoft.com/office/powerpoint/2010/main" val="221852812"/>
              </p:ext>
            </p:extLst>
          </p:nvPr>
        </p:nvGraphicFramePr>
        <p:xfrm>
          <a:off x="1616743" y="1657350"/>
          <a:ext cx="8982455" cy="4391025"/>
        </p:xfrm>
        <a:graphic>
          <a:graphicData uri="http://schemas.openxmlformats.org/drawingml/2006/table">
            <a:tbl>
              <a:tblPr firstRow="1" bandRow="1">
                <a:noFill/>
                <a:tableStyleId>{5C22544A-7EE6-4342-B048-85BDC9FD1C3A}</a:tableStyleId>
              </a:tblPr>
              <a:tblGrid>
                <a:gridCol w="4750317">
                  <a:extLst>
                    <a:ext uri="{9D8B030D-6E8A-4147-A177-3AD203B41FA5}">
                      <a16:colId xmlns:a16="http://schemas.microsoft.com/office/drawing/2014/main" val="240473786"/>
                    </a:ext>
                  </a:extLst>
                </a:gridCol>
                <a:gridCol w="4232138">
                  <a:extLst>
                    <a:ext uri="{9D8B030D-6E8A-4147-A177-3AD203B41FA5}">
                      <a16:colId xmlns:a16="http://schemas.microsoft.com/office/drawing/2014/main" val="747326766"/>
                    </a:ext>
                  </a:extLst>
                </a:gridCol>
              </a:tblGrid>
              <a:tr h="4391025">
                <a:tc>
                  <a:txBody>
                    <a:bodyPr/>
                    <a:lstStyle/>
                    <a:p>
                      <a:pPr lvl="1"/>
                      <a:r>
                        <a:rPr lang="en-GB" sz="1500" b="1" cap="none" spc="0" dirty="0">
                          <a:solidFill>
                            <a:schemeClr val="tx1"/>
                          </a:solidFill>
                        </a:rPr>
                        <a:t>External problems </a:t>
                      </a:r>
                    </a:p>
                    <a:p>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declining retail park football</a:t>
                      </a:r>
                    </a:p>
                    <a:p>
                      <a:pPr marL="285750" indent="-285750">
                        <a:buFont typeface="Arial" panose="020B0604020202020204" pitchFamily="34" charset="0"/>
                        <a:buChar char="•"/>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Closure of neighbouring shops</a:t>
                      </a:r>
                    </a:p>
                    <a:p>
                      <a:pPr marL="285750" indent="-285750">
                        <a:buFont typeface="Arial" panose="020B0604020202020204" pitchFamily="34" charset="0"/>
                        <a:buChar char="•"/>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Redundancies among retail </a:t>
                      </a:r>
                    </a:p>
                    <a:p>
                      <a:pPr marL="0" indent="0">
                        <a:buFont typeface="Arial" panose="020B0604020202020204" pitchFamily="34" charset="0"/>
                        <a:buNone/>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Hybrid/remote working trends</a:t>
                      </a:r>
                    </a:p>
                    <a:p>
                      <a:pPr marL="285750" indent="-285750">
                        <a:buFont typeface="Arial" panose="020B0604020202020204" pitchFamily="34" charset="0"/>
                        <a:buChar char="•"/>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Post-pandemic consumer behaviour changes</a:t>
                      </a:r>
                    </a:p>
                    <a:p>
                      <a:pPr marL="285750" indent="-285750">
                        <a:buFont typeface="Arial" panose="020B0604020202020204" pitchFamily="34" charset="0"/>
                        <a:buChar char="•"/>
                      </a:pPr>
                      <a:r>
                        <a:rPr lang="en-GB" sz="1500" b="1" cap="none" spc="0" dirty="0">
                          <a:solidFill>
                            <a:schemeClr val="tx1"/>
                          </a:solidFill>
                        </a:rPr>
                        <a:t> </a:t>
                      </a:r>
                    </a:p>
                    <a:p>
                      <a:pPr marL="285750" indent="-285750">
                        <a:buFont typeface="Arial" panose="020B0604020202020204" pitchFamily="34" charset="0"/>
                        <a:buChar char="•"/>
                      </a:pPr>
                      <a:r>
                        <a:rPr lang="en-GB" sz="1500" b="1" cap="none" spc="0" dirty="0">
                          <a:solidFill>
                            <a:schemeClr val="tx1"/>
                          </a:solidFill>
                        </a:rPr>
                        <a:t>Rising overhead costs </a:t>
                      </a:r>
                    </a:p>
                    <a:p>
                      <a:pPr marL="285750" indent="-285750">
                        <a:buFont typeface="Arial" panose="020B0604020202020204" pitchFamily="34" charset="0"/>
                        <a:buChar char="•"/>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Unpredictable organic ingredient costa </a:t>
                      </a:r>
                    </a:p>
                    <a:p>
                      <a:pPr marL="285750" indent="-285750">
                        <a:buFont typeface="Arial" panose="020B0604020202020204" pitchFamily="34" charset="0"/>
                        <a:buChar char="•"/>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Wider economic uncertainty</a:t>
                      </a:r>
                    </a:p>
                  </a:txBody>
                  <a:tcPr marL="0" marR="68850" marT="27539" marB="206550">
                    <a:lnL w="12700" cmpd="sng">
                      <a:noFill/>
                    </a:lnL>
                    <a:lnR w="12700" cmpd="sng">
                      <a:noFill/>
                    </a:lnR>
                    <a:lnT w="28575" cap="flat" cmpd="sng" algn="ctr">
                      <a:solidFill>
                        <a:schemeClr val="tx1"/>
                      </a:solidFill>
                      <a:prstDash val="solid"/>
                    </a:lnT>
                    <a:lnB w="38100" cmpd="sng">
                      <a:noFill/>
                    </a:lnB>
                    <a:noFill/>
                  </a:tcPr>
                </a:tc>
                <a:tc>
                  <a:txBody>
                    <a:bodyPr/>
                    <a:lstStyle/>
                    <a:p>
                      <a:pPr algn="ctr"/>
                      <a:r>
                        <a:rPr lang="en-GB" sz="1500" b="1" cap="none" spc="0" dirty="0">
                          <a:solidFill>
                            <a:schemeClr val="tx1"/>
                          </a:solidFill>
                        </a:rPr>
                        <a:t>Internal problems </a:t>
                      </a:r>
                    </a:p>
                    <a:p>
                      <a:pPr marL="285750" indent="-285750">
                        <a:buFont typeface="Arial" panose="020B0604020202020204" pitchFamily="34" charset="0"/>
                        <a:buChar char="•"/>
                      </a:pPr>
                      <a:r>
                        <a:rPr lang="en-GB" sz="1500" b="1" cap="none" spc="0" dirty="0">
                          <a:solidFill>
                            <a:schemeClr val="tx1"/>
                          </a:solidFill>
                        </a:rPr>
                        <a:t>No delivery service</a:t>
                      </a:r>
                    </a:p>
                    <a:p>
                      <a:pPr marL="285750" indent="-285750">
                        <a:buFont typeface="Arial" panose="020B0604020202020204" pitchFamily="34" charset="0"/>
                        <a:buChar char="•"/>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Poor pre-order system </a:t>
                      </a:r>
                    </a:p>
                    <a:p>
                      <a:pPr marL="285750" indent="-285750">
                        <a:buFont typeface="Arial" panose="020B0604020202020204" pitchFamily="34" charset="0"/>
                        <a:buChar char="•"/>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Long wating times during busy periods </a:t>
                      </a:r>
                    </a:p>
                    <a:p>
                      <a:pPr marL="0" indent="0">
                        <a:buFont typeface="Arial" panose="020B0604020202020204" pitchFamily="34" charset="0"/>
                        <a:buNone/>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Heavy dependence on basil personally </a:t>
                      </a:r>
                    </a:p>
                    <a:p>
                      <a:pPr marL="285750" indent="-285750">
                        <a:buFont typeface="Arial" panose="020B0604020202020204" pitchFamily="34" charset="0"/>
                        <a:buChar char="•"/>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Lack of digital systems </a:t>
                      </a:r>
                    </a:p>
                    <a:p>
                      <a:pPr marL="285750" indent="-285750">
                        <a:buFont typeface="Arial" panose="020B0604020202020204" pitchFamily="34" charset="0"/>
                        <a:buChar char="•"/>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Limited operational capacity</a:t>
                      </a:r>
                    </a:p>
                    <a:p>
                      <a:pPr marL="285750" indent="-285750">
                        <a:buFont typeface="Arial" panose="020B0604020202020204" pitchFamily="34" charset="0"/>
                        <a:buChar char="•"/>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Overreliance on physical football</a:t>
                      </a:r>
                    </a:p>
                    <a:p>
                      <a:pPr marL="285750" indent="-285750">
                        <a:buFont typeface="Arial" panose="020B0604020202020204" pitchFamily="34" charset="0"/>
                        <a:buChar char="•"/>
                      </a:pPr>
                      <a:endParaRPr lang="en-GB" sz="1500" b="1" cap="none" spc="0" dirty="0">
                        <a:solidFill>
                          <a:schemeClr val="tx1"/>
                        </a:solidFill>
                      </a:endParaRPr>
                    </a:p>
                    <a:p>
                      <a:pPr marL="285750" indent="-285750">
                        <a:buFont typeface="Arial" panose="020B0604020202020204" pitchFamily="34" charset="0"/>
                        <a:buChar char="•"/>
                      </a:pPr>
                      <a:r>
                        <a:rPr lang="en-GB" sz="1500" b="1" cap="none" spc="0" dirty="0">
                          <a:solidFill>
                            <a:schemeClr val="tx1"/>
                          </a:solidFill>
                        </a:rPr>
                        <a:t>Limited adaptability </a:t>
                      </a:r>
                    </a:p>
                    <a:p>
                      <a:endParaRPr lang="en-GB" sz="1500" b="1" cap="none" spc="0" dirty="0">
                        <a:solidFill>
                          <a:schemeClr val="tx1"/>
                        </a:solidFill>
                      </a:endParaRPr>
                    </a:p>
                  </a:txBody>
                  <a:tcPr marL="0" marR="68850" marT="27539" marB="206550">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138247800"/>
                  </a:ext>
                </a:extLst>
              </a:tr>
            </a:tbl>
          </a:graphicData>
        </a:graphic>
      </p:graphicFrame>
      <p:sp>
        <p:nvSpPr>
          <p:cNvPr id="3" name="TextBox 2">
            <a:extLst>
              <a:ext uri="{FF2B5EF4-FFF2-40B4-BE49-F238E27FC236}">
                <a16:creationId xmlns:a16="http://schemas.microsoft.com/office/drawing/2014/main" id="{276B069E-3E8A-BA04-E1A9-C1881579E22B}"/>
              </a:ext>
            </a:extLst>
          </p:cNvPr>
          <p:cNvSpPr txBox="1"/>
          <p:nvPr/>
        </p:nvSpPr>
        <p:spPr>
          <a:xfrm>
            <a:off x="895350" y="6286500"/>
            <a:ext cx="10210800" cy="646331"/>
          </a:xfrm>
          <a:prstGeom prst="rect">
            <a:avLst/>
          </a:prstGeom>
          <a:noFill/>
        </p:spPr>
        <p:txBody>
          <a:bodyPr wrap="square" rtlCol="0">
            <a:spAutoFit/>
          </a:bodyPr>
          <a:lstStyle/>
          <a:p>
            <a:r>
              <a:rPr lang="en-GB" sz="1200" dirty="0"/>
              <a:t>Reference: Duffy,D.L,2003. internal and external factors which affect customer loyalty. </a:t>
            </a:r>
            <a:r>
              <a:rPr lang="en-GB" sz="1200" dirty="0">
                <a:hlinkClick r:id="rId2"/>
              </a:rPr>
              <a:t>Internal and external factors which affect customer loyalty | Journal of Consumer Marketing | Emerald Publishing</a:t>
            </a:r>
            <a:endParaRPr lang="en-GB" sz="1200" dirty="0"/>
          </a:p>
          <a:p>
            <a:endParaRPr lang="en-GB" sz="1200" dirty="0"/>
          </a:p>
        </p:txBody>
      </p:sp>
    </p:spTree>
    <p:extLst>
      <p:ext uri="{BB962C8B-B14F-4D97-AF65-F5344CB8AC3E}">
        <p14:creationId xmlns:p14="http://schemas.microsoft.com/office/powerpoint/2010/main" val="11286709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943CA-82AC-FC8E-A235-71C17295583C}"/>
              </a:ext>
            </a:extLst>
          </p:cNvPr>
          <p:cNvSpPr>
            <a:spLocks noGrp="1"/>
          </p:cNvSpPr>
          <p:nvPr>
            <p:ph type="title"/>
          </p:nvPr>
        </p:nvSpPr>
        <p:spPr>
          <a:xfrm>
            <a:off x="839788" y="457200"/>
            <a:ext cx="4343400" cy="1094198"/>
          </a:xfrm>
        </p:spPr>
        <p:txBody>
          <a:bodyPr/>
          <a:lstStyle/>
          <a:p>
            <a:r>
              <a:rPr lang="en-GB" dirty="0"/>
              <a:t>What is pestle analysis </a:t>
            </a:r>
          </a:p>
        </p:txBody>
      </p:sp>
      <p:graphicFrame>
        <p:nvGraphicFramePr>
          <p:cNvPr id="5" name="Content Placeholder 4">
            <a:extLst>
              <a:ext uri="{FF2B5EF4-FFF2-40B4-BE49-F238E27FC236}">
                <a16:creationId xmlns:a16="http://schemas.microsoft.com/office/drawing/2014/main" id="{D8A5D4C7-6671-D8F1-4E67-FD9425704674}"/>
              </a:ext>
            </a:extLst>
          </p:cNvPr>
          <p:cNvGraphicFramePr>
            <a:graphicFrameLocks noGrp="1"/>
          </p:cNvGraphicFramePr>
          <p:nvPr>
            <p:ph idx="1"/>
            <p:extLst>
              <p:ext uri="{D42A27DB-BD31-4B8C-83A1-F6EECF244321}">
                <p14:modId xmlns:p14="http://schemas.microsoft.com/office/powerpoint/2010/main" val="2984209324"/>
              </p:ext>
            </p:extLst>
          </p:nvPr>
        </p:nvGraphicFramePr>
        <p:xfrm>
          <a:off x="5183188" y="987425"/>
          <a:ext cx="6172200" cy="4881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 Placeholder 3">
            <a:extLst>
              <a:ext uri="{FF2B5EF4-FFF2-40B4-BE49-F238E27FC236}">
                <a16:creationId xmlns:a16="http://schemas.microsoft.com/office/drawing/2014/main" id="{E9F3F2A0-BD0B-FC2F-7C24-B31EEBDE8AA6}"/>
              </a:ext>
            </a:extLst>
          </p:cNvPr>
          <p:cNvSpPr>
            <a:spLocks noGrp="1"/>
          </p:cNvSpPr>
          <p:nvPr>
            <p:ph type="body" sz="half" idx="2"/>
          </p:nvPr>
        </p:nvSpPr>
        <p:spPr>
          <a:xfrm>
            <a:off x="932255" y="1656708"/>
            <a:ext cx="5478819" cy="4487238"/>
          </a:xfrm>
        </p:spPr>
        <p:txBody>
          <a:bodyPr>
            <a:normAutofit/>
          </a:bodyPr>
          <a:lstStyle/>
          <a:p>
            <a:r>
              <a:rPr lang="en-GB" sz="2000" dirty="0"/>
              <a:t>Pestel analysis is framework  that can help marketers assess whether macro-economic factors are affecting an organization.</a:t>
            </a:r>
          </a:p>
          <a:p>
            <a:r>
              <a:rPr lang="en-GB" sz="2000" dirty="0"/>
              <a:t>This is critical step that helps organization identify potential threats and weaknesses that can be used in other farmwork such as SWOT or to gene a border and better understanding of the overall marketing environment</a:t>
            </a:r>
          </a:p>
          <a:p>
            <a:r>
              <a:rPr lang="en-GB" sz="1200" dirty="0"/>
              <a:t> </a:t>
            </a:r>
            <a:r>
              <a:rPr lang="en-GB" sz="1200" dirty="0" err="1"/>
              <a:t>Cuofano</a:t>
            </a:r>
            <a:r>
              <a:rPr lang="en-GB" sz="1200" dirty="0"/>
              <a:t>, G,(2024).what is PESTEL analysis. Available at </a:t>
            </a:r>
            <a:r>
              <a:rPr lang="en-GB" sz="1200" dirty="0">
                <a:hlinkClick r:id="rId7"/>
              </a:rPr>
              <a:t>What Is A PESTEL Analysis And Why It Matters — Complete Guide 2026 – </a:t>
            </a:r>
            <a:r>
              <a:rPr lang="en-GB" sz="1200" dirty="0" err="1">
                <a:hlinkClick r:id="rId7"/>
              </a:rPr>
              <a:t>FourWeekMBA</a:t>
            </a:r>
            <a:r>
              <a:rPr lang="en-GB" sz="1200" dirty="0"/>
              <a:t>(updated: Apr 2026</a:t>
            </a:r>
            <a:r>
              <a:rPr lang="en-GB" sz="1400" dirty="0"/>
              <a:t>)</a:t>
            </a:r>
          </a:p>
          <a:p>
            <a:endParaRPr lang="en-GB" sz="2000" dirty="0"/>
          </a:p>
          <a:p>
            <a:endParaRPr lang="en-GB" dirty="0"/>
          </a:p>
        </p:txBody>
      </p:sp>
    </p:spTree>
    <p:extLst>
      <p:ext uri="{BB962C8B-B14F-4D97-AF65-F5344CB8AC3E}">
        <p14:creationId xmlns:p14="http://schemas.microsoft.com/office/powerpoint/2010/main" val="3147124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B3F3B-D2E6-ABEA-136A-7849A9CDEEEC}"/>
              </a:ext>
            </a:extLst>
          </p:cNvPr>
          <p:cNvSpPr>
            <a:spLocks noGrp="1"/>
          </p:cNvSpPr>
          <p:nvPr>
            <p:ph type="title"/>
          </p:nvPr>
        </p:nvSpPr>
        <p:spPr/>
        <p:txBody>
          <a:bodyPr/>
          <a:lstStyle/>
          <a:p>
            <a:r>
              <a:rPr lang="en-GB" dirty="0"/>
              <a:t>What is pestle analysis and why is matters </a:t>
            </a:r>
          </a:p>
        </p:txBody>
      </p:sp>
      <p:graphicFrame>
        <p:nvGraphicFramePr>
          <p:cNvPr id="4" name="Content Placeholder 3">
            <a:extLst>
              <a:ext uri="{FF2B5EF4-FFF2-40B4-BE49-F238E27FC236}">
                <a16:creationId xmlns:a16="http://schemas.microsoft.com/office/drawing/2014/main" id="{D2FF14C5-65E2-998A-8AAF-0CC4E5C45CAA}"/>
              </a:ext>
            </a:extLst>
          </p:cNvPr>
          <p:cNvGraphicFramePr>
            <a:graphicFrameLocks noGrp="1"/>
          </p:cNvGraphicFramePr>
          <p:nvPr>
            <p:ph idx="1"/>
            <p:extLst>
              <p:ext uri="{D42A27DB-BD31-4B8C-83A1-F6EECF244321}">
                <p14:modId xmlns:p14="http://schemas.microsoft.com/office/powerpoint/2010/main" val="150090522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8">
            <a:extLst>
              <a:ext uri="{FF2B5EF4-FFF2-40B4-BE49-F238E27FC236}">
                <a16:creationId xmlns:a16="http://schemas.microsoft.com/office/drawing/2014/main" id="{55B810D1-736F-838E-6A74-EC369944E6A0}"/>
              </a:ext>
            </a:extLst>
          </p:cNvPr>
          <p:cNvSpPr/>
          <p:nvPr/>
        </p:nvSpPr>
        <p:spPr>
          <a:xfrm>
            <a:off x="838201" y="6219825"/>
            <a:ext cx="10906018" cy="5461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GB" sz="1400" dirty="0" err="1"/>
              <a:t>Cuofano</a:t>
            </a:r>
            <a:r>
              <a:rPr lang="en-GB" sz="1400" dirty="0"/>
              <a:t>, G,(2024).what is PESTEL analysis. Available at </a:t>
            </a:r>
            <a:r>
              <a:rPr lang="en-GB" sz="1400" dirty="0">
                <a:hlinkClick r:id="rId7"/>
              </a:rPr>
              <a:t>What Is A PESTEL Analysis And Why It Matters — Complete Guide 2026 – </a:t>
            </a:r>
            <a:r>
              <a:rPr lang="en-GB" sz="1400" dirty="0" err="1">
                <a:hlinkClick r:id="rId7"/>
              </a:rPr>
              <a:t>FourWeekMBA</a:t>
            </a:r>
            <a:r>
              <a:rPr lang="en-GB" sz="1400" dirty="0"/>
              <a:t>(updated: Apr 2026)</a:t>
            </a:r>
          </a:p>
        </p:txBody>
      </p:sp>
    </p:spTree>
    <p:extLst>
      <p:ext uri="{BB962C8B-B14F-4D97-AF65-F5344CB8AC3E}">
        <p14:creationId xmlns:p14="http://schemas.microsoft.com/office/powerpoint/2010/main" val="1691388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43DA0-7C30-BADB-821F-944050D53384}"/>
              </a:ext>
            </a:extLst>
          </p:cNvPr>
          <p:cNvSpPr>
            <a:spLocks noGrp="1"/>
          </p:cNvSpPr>
          <p:nvPr>
            <p:ph type="title"/>
          </p:nvPr>
        </p:nvSpPr>
        <p:spPr>
          <a:xfrm>
            <a:off x="735458" y="174660"/>
            <a:ext cx="10515600" cy="719191"/>
          </a:xfrm>
        </p:spPr>
        <p:txBody>
          <a:bodyPr/>
          <a:lstStyle/>
          <a:p>
            <a:r>
              <a:rPr lang="en-GB" dirty="0"/>
              <a:t>The benefits of pestle analysis</a:t>
            </a:r>
          </a:p>
        </p:txBody>
      </p:sp>
      <p:sp>
        <p:nvSpPr>
          <p:cNvPr id="3" name="Content Placeholder 2">
            <a:extLst>
              <a:ext uri="{FF2B5EF4-FFF2-40B4-BE49-F238E27FC236}">
                <a16:creationId xmlns:a16="http://schemas.microsoft.com/office/drawing/2014/main" id="{6C629F70-83DA-FBD9-6CDB-BD5C9062D02F}"/>
              </a:ext>
            </a:extLst>
          </p:cNvPr>
          <p:cNvSpPr>
            <a:spLocks noGrp="1"/>
          </p:cNvSpPr>
          <p:nvPr>
            <p:ph idx="1"/>
          </p:nvPr>
        </p:nvSpPr>
        <p:spPr>
          <a:xfrm>
            <a:off x="838200" y="893851"/>
            <a:ext cx="10515600" cy="5964149"/>
          </a:xfrm>
        </p:spPr>
        <p:txBody>
          <a:bodyPr/>
          <a:lstStyle/>
          <a:p>
            <a:pPr marL="0" indent="0">
              <a:buNone/>
            </a:pPr>
            <a:r>
              <a:rPr lang="en-GB" sz="2000" dirty="0"/>
              <a:t>PESTLE analysis is an efficient technology in businesses</a:t>
            </a:r>
            <a:r>
              <a:rPr lang="en-GB" dirty="0"/>
              <a:t>. </a:t>
            </a:r>
          </a:p>
          <a:p>
            <a:pPr marL="0" indent="0">
              <a:buNone/>
            </a:pPr>
            <a:r>
              <a:rPr lang="en-GB" sz="1800" dirty="0"/>
              <a:t>They are as follows </a:t>
            </a:r>
            <a:r>
              <a:rPr lang="en-GB" sz="1600" dirty="0"/>
              <a:t>:</a:t>
            </a:r>
          </a:p>
          <a:p>
            <a:pPr marL="0" indent="0">
              <a:buNone/>
            </a:pPr>
            <a:r>
              <a:rPr lang="en-GB" sz="1400" b="1" u="sng" dirty="0"/>
              <a:t>Identifies opportunities</a:t>
            </a:r>
            <a:r>
              <a:rPr lang="en-GB" sz="1400" b="1" dirty="0"/>
              <a:t>:</a:t>
            </a:r>
          </a:p>
          <a:p>
            <a:pPr marL="0" indent="0">
              <a:buNone/>
            </a:pPr>
            <a:r>
              <a:rPr lang="en-GB" sz="1400" dirty="0"/>
              <a:t>By analysing political, economic, social, technological, environmental, and legal factors, business and uncover new opportunities for growth, market expansion, and innovation. For example, understanding emerging technologies evolving consumer preferences can help companies capitalize on new trends.</a:t>
            </a:r>
          </a:p>
          <a:p>
            <a:pPr marL="0" indent="0">
              <a:buNone/>
            </a:pPr>
            <a:r>
              <a:rPr lang="en-GB" sz="1400" b="1" u="sng" dirty="0"/>
              <a:t>Helps with risk of management</a:t>
            </a:r>
            <a:r>
              <a:rPr lang="en-GB" sz="1400" dirty="0"/>
              <a:t>:</a:t>
            </a:r>
          </a:p>
          <a:p>
            <a:pPr marL="0" indent="0">
              <a:buNone/>
            </a:pPr>
            <a:r>
              <a:rPr lang="en-GB" sz="1400" dirty="0"/>
              <a:t>PESTEL analysis highlights potential external threats such as changes in government policies, economic, downturns, or new environmental regulations identifying these risk early allows business to prepare strategies to mitigate them and avoid negative impacts.</a:t>
            </a:r>
          </a:p>
          <a:p>
            <a:pPr marL="0" indent="0">
              <a:buNone/>
            </a:pPr>
            <a:r>
              <a:rPr lang="en-GB" sz="1400" b="1" u="sng" dirty="0"/>
              <a:t>Enhances strategic planning</a:t>
            </a:r>
            <a:r>
              <a:rPr lang="en-GB" sz="1400" dirty="0"/>
              <a:t>:</a:t>
            </a:r>
          </a:p>
          <a:p>
            <a:pPr marL="0" indent="0">
              <a:buNone/>
            </a:pPr>
            <a:r>
              <a:rPr lang="en-GB" sz="1400" dirty="0"/>
              <a:t>With a clear understanding of external factors, business can make more informed decisions and align their strategies with the broader macro-environment. This leads to more effective business plans, marketing strategies, and resource allocation.</a:t>
            </a:r>
          </a:p>
          <a:p>
            <a:pPr marL="0" indent="0">
              <a:buNone/>
            </a:pPr>
            <a:r>
              <a:rPr lang="en-GB" sz="1400" b="1" u="sng" dirty="0"/>
              <a:t>Improves decision making</a:t>
            </a:r>
            <a:r>
              <a:rPr lang="en-GB" sz="1400" b="1" dirty="0"/>
              <a:t>:</a:t>
            </a:r>
          </a:p>
          <a:p>
            <a:pPr marL="0" indent="0">
              <a:buNone/>
            </a:pPr>
            <a:r>
              <a:rPr lang="en-GB" sz="1400" dirty="0"/>
              <a:t>The comprehensive view provided by PESTLE helps business consider all relevant external factors before making Mager decisions, from entering new markets to launching new products.</a:t>
            </a:r>
          </a:p>
          <a:p>
            <a:pPr marL="0" indent="0">
              <a:buNone/>
            </a:pPr>
            <a:r>
              <a:rPr lang="en-GB" sz="1400" b="1" u="sng" dirty="0"/>
              <a:t>Supports competitive advantages</a:t>
            </a:r>
            <a:r>
              <a:rPr lang="en-GB" sz="1400" u="sng" dirty="0"/>
              <a:t>:</a:t>
            </a:r>
          </a:p>
          <a:p>
            <a:pPr marL="0" indent="0">
              <a:buNone/>
            </a:pPr>
            <a:r>
              <a:rPr lang="en-GB" sz="1400" dirty="0"/>
              <a:t>By continually monitoring external trends and adapting to changs in the macro-environment, business can stay ahead of competitors who might be slower to recognize these shift. This proactive approach helps in gaining a competitive edge.</a:t>
            </a:r>
          </a:p>
          <a:p>
            <a:pPr marL="0" indent="0">
              <a:buNone/>
            </a:pPr>
            <a:r>
              <a:rPr lang="en-GB" sz="1400" dirty="0"/>
              <a:t>Dutta, A.(2023). What are the benefits  of PESTEL analysis in business. Available at </a:t>
            </a:r>
            <a:r>
              <a:rPr lang="en-GB" sz="1400" dirty="0">
                <a:hlinkClick r:id="rId2"/>
              </a:rPr>
              <a:t>What are the Benefits of PESTEL Analysis in a Business?</a:t>
            </a:r>
            <a:r>
              <a:rPr lang="en-GB" sz="1400" dirty="0"/>
              <a:t> (updated: 11 Apr. 2025).</a:t>
            </a:r>
          </a:p>
          <a:p>
            <a:pPr marL="0" indent="0">
              <a:buNone/>
            </a:pPr>
            <a:endParaRPr lang="en-GB" sz="1400" dirty="0"/>
          </a:p>
          <a:p>
            <a:pPr marL="0" indent="0">
              <a:buNone/>
            </a:pPr>
            <a:endParaRPr lang="en-GB" sz="1400" dirty="0"/>
          </a:p>
        </p:txBody>
      </p:sp>
    </p:spTree>
    <p:extLst>
      <p:ext uri="{BB962C8B-B14F-4D97-AF65-F5344CB8AC3E}">
        <p14:creationId xmlns:p14="http://schemas.microsoft.com/office/powerpoint/2010/main" val="1226711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682304" y="164387"/>
            <a:ext cx="10827390" cy="1017141"/>
          </a:xfrm>
        </p:spPr>
        <p:txBody>
          <a:bodyPr>
            <a:normAutofit fontScale="90000"/>
          </a:bodyPr>
          <a:lstStyle/>
          <a:p>
            <a:pPr algn="ctr"/>
            <a:br>
              <a:rPr lang="en-GB" b="1" u="sng">
                <a:latin typeface="Arial" panose="020B0604020202020204" pitchFamily="34" charset="0"/>
                <a:cs typeface="Arial" panose="020B0604020202020204" pitchFamily="34" charset="0"/>
              </a:rPr>
            </a:br>
            <a:br>
              <a:rPr lang="en-GB" b="1" u="sng">
                <a:latin typeface="Arial" panose="020B0604020202020204" pitchFamily="34" charset="0"/>
                <a:cs typeface="Arial" panose="020B0604020202020204" pitchFamily="34" charset="0"/>
              </a:rPr>
            </a:br>
            <a:r>
              <a:rPr lang="en-GB" sz="3300" b="1" u="sng">
                <a:latin typeface="Arial" panose="020B0604020202020204" pitchFamily="34" charset="0"/>
                <a:cs typeface="Arial" panose="020B0604020202020204" pitchFamily="34" charset="0"/>
              </a:rPr>
              <a:t>PESTEL Framework </a:t>
            </a:r>
            <a:br>
              <a:rPr lang="en-GB" sz="3300" b="1">
                <a:latin typeface="Arial" panose="020B0604020202020204" pitchFamily="34" charset="0"/>
                <a:cs typeface="Arial" panose="020B0604020202020204" pitchFamily="34" charset="0"/>
              </a:rPr>
            </a:br>
            <a:br>
              <a:rPr lang="en-GB" b="1" u="sng"/>
            </a:br>
            <a:br>
              <a:rPr lang="en-GB" b="1">
                <a:latin typeface="Arial" panose="020B0604020202020204" pitchFamily="34" charset="0"/>
                <a:cs typeface="Arial" panose="020B0604020202020204" pitchFamily="34" charset="0"/>
              </a:rPr>
            </a:br>
            <a:endParaRPr lang="en-GB" dirty="0"/>
          </a:p>
        </p:txBody>
      </p:sp>
      <p:graphicFrame>
        <p:nvGraphicFramePr>
          <p:cNvPr id="7" name="Table 6">
            <a:extLst>
              <a:ext uri="{FF2B5EF4-FFF2-40B4-BE49-F238E27FC236}">
                <a16:creationId xmlns:a16="http://schemas.microsoft.com/office/drawing/2014/main" id="{108D2D3F-BBD3-F859-AF29-5BEF174F1637}"/>
              </a:ext>
            </a:extLst>
          </p:cNvPr>
          <p:cNvGraphicFramePr>
            <a:graphicFrameLocks noGrp="1"/>
          </p:cNvGraphicFramePr>
          <p:nvPr>
            <p:extLst>
              <p:ext uri="{D42A27DB-BD31-4B8C-83A1-F6EECF244321}">
                <p14:modId xmlns:p14="http://schemas.microsoft.com/office/powerpoint/2010/main" val="3280338621"/>
              </p:ext>
            </p:extLst>
          </p:nvPr>
        </p:nvGraphicFramePr>
        <p:xfrm>
          <a:off x="682303" y="1263721"/>
          <a:ext cx="10827391" cy="4946579"/>
        </p:xfrm>
        <a:graphic>
          <a:graphicData uri="http://schemas.openxmlformats.org/drawingml/2006/table">
            <a:tbl>
              <a:tblPr firstRow="1" bandRow="1">
                <a:tableStyleId>{5C22544A-7EE6-4342-B048-85BDC9FD1C3A}</a:tableStyleId>
              </a:tblPr>
              <a:tblGrid>
                <a:gridCol w="1821560">
                  <a:extLst>
                    <a:ext uri="{9D8B030D-6E8A-4147-A177-3AD203B41FA5}">
                      <a16:colId xmlns:a16="http://schemas.microsoft.com/office/drawing/2014/main" val="1284065850"/>
                    </a:ext>
                  </a:extLst>
                </a:gridCol>
                <a:gridCol w="1857784">
                  <a:extLst>
                    <a:ext uri="{9D8B030D-6E8A-4147-A177-3AD203B41FA5}">
                      <a16:colId xmlns:a16="http://schemas.microsoft.com/office/drawing/2014/main" val="1858564028"/>
                    </a:ext>
                  </a:extLst>
                </a:gridCol>
                <a:gridCol w="1751626">
                  <a:extLst>
                    <a:ext uri="{9D8B030D-6E8A-4147-A177-3AD203B41FA5}">
                      <a16:colId xmlns:a16="http://schemas.microsoft.com/office/drawing/2014/main" val="1949424782"/>
                    </a:ext>
                  </a:extLst>
                </a:gridCol>
                <a:gridCol w="1902017">
                  <a:extLst>
                    <a:ext uri="{9D8B030D-6E8A-4147-A177-3AD203B41FA5}">
                      <a16:colId xmlns:a16="http://schemas.microsoft.com/office/drawing/2014/main" val="446382655"/>
                    </a:ext>
                  </a:extLst>
                </a:gridCol>
                <a:gridCol w="1663159">
                  <a:extLst>
                    <a:ext uri="{9D8B030D-6E8A-4147-A177-3AD203B41FA5}">
                      <a16:colId xmlns:a16="http://schemas.microsoft.com/office/drawing/2014/main" val="3644160467"/>
                    </a:ext>
                  </a:extLst>
                </a:gridCol>
                <a:gridCol w="1831245">
                  <a:extLst>
                    <a:ext uri="{9D8B030D-6E8A-4147-A177-3AD203B41FA5}">
                      <a16:colId xmlns:a16="http://schemas.microsoft.com/office/drawing/2014/main" val="66830876"/>
                    </a:ext>
                  </a:extLst>
                </a:gridCol>
              </a:tblGrid>
              <a:tr h="1492369">
                <a:tc>
                  <a:txBody>
                    <a:bodyPr/>
                    <a:lstStyle/>
                    <a:p>
                      <a:endParaRPr lang="en-GB" sz="1600"/>
                    </a:p>
                    <a:p>
                      <a:pPr algn="ctr"/>
                      <a:r>
                        <a:rPr lang="en-GB" sz="2400">
                          <a:solidFill>
                            <a:schemeClr val="tx1"/>
                          </a:solidFill>
                        </a:rPr>
                        <a:t>Political  Factors</a:t>
                      </a:r>
                      <a:endParaRPr lang="en-GB" sz="2400" dirty="0">
                        <a:solidFill>
                          <a:schemeClr val="tx1"/>
                        </a:solidFill>
                      </a:endParaRPr>
                    </a:p>
                  </a:txBody>
                  <a:tcPr>
                    <a:pattFill prst="pct40">
                      <a:fgClr>
                        <a:srgbClr val="FF0000"/>
                      </a:fgClr>
                      <a:bgClr>
                        <a:schemeClr val="bg1"/>
                      </a:bgClr>
                    </a:pattFill>
                  </a:tcPr>
                </a:tc>
                <a:tc>
                  <a:txBody>
                    <a:bodyPr/>
                    <a:lstStyle/>
                    <a:p>
                      <a:endParaRPr lang="en-GB" sz="1600"/>
                    </a:p>
                    <a:p>
                      <a:pPr algn="ctr"/>
                      <a:r>
                        <a:rPr lang="en-GB" sz="2400">
                          <a:solidFill>
                            <a:schemeClr val="tx1"/>
                          </a:solidFill>
                        </a:rPr>
                        <a:t>Economic Factors</a:t>
                      </a:r>
                      <a:endParaRPr lang="en-GB" sz="2400" dirty="0">
                        <a:solidFill>
                          <a:schemeClr val="tx1"/>
                        </a:solidFill>
                      </a:endParaRPr>
                    </a:p>
                  </a:txBody>
                  <a:tcPr>
                    <a:pattFill prst="pct40">
                      <a:fgClr>
                        <a:srgbClr val="FFC000"/>
                      </a:fgClr>
                      <a:bgClr>
                        <a:schemeClr val="bg1"/>
                      </a:bgClr>
                    </a:pattFill>
                  </a:tcPr>
                </a:tc>
                <a:tc>
                  <a:txBody>
                    <a:bodyPr/>
                    <a:lstStyle/>
                    <a:p>
                      <a:endParaRPr lang="en-GB" sz="1600"/>
                    </a:p>
                    <a:p>
                      <a:pPr algn="ctr"/>
                      <a:r>
                        <a:rPr lang="en-GB" sz="2400">
                          <a:solidFill>
                            <a:schemeClr val="tx1"/>
                          </a:solidFill>
                        </a:rPr>
                        <a:t>Social Factors</a:t>
                      </a:r>
                      <a:endParaRPr lang="en-GB" sz="2400" dirty="0">
                        <a:solidFill>
                          <a:schemeClr val="tx1"/>
                        </a:solidFill>
                      </a:endParaRPr>
                    </a:p>
                  </a:txBody>
                  <a:tcPr>
                    <a:pattFill prst="pct40">
                      <a:fgClr>
                        <a:srgbClr val="FFFF00"/>
                      </a:fgClr>
                      <a:bgClr>
                        <a:schemeClr val="bg1"/>
                      </a:bgClr>
                    </a:pattFill>
                  </a:tcPr>
                </a:tc>
                <a:tc>
                  <a:txBody>
                    <a:bodyPr/>
                    <a:lstStyle/>
                    <a:p>
                      <a:endParaRPr lang="en-GB" sz="1600"/>
                    </a:p>
                    <a:p>
                      <a:pPr algn="ctr"/>
                      <a:r>
                        <a:rPr lang="en-GB" sz="2000">
                          <a:solidFill>
                            <a:schemeClr val="tx1"/>
                          </a:solidFill>
                        </a:rPr>
                        <a:t>Technological </a:t>
                      </a:r>
                    </a:p>
                    <a:p>
                      <a:pPr algn="ctr"/>
                      <a:r>
                        <a:rPr lang="en-GB" sz="2000">
                          <a:solidFill>
                            <a:schemeClr val="tx1"/>
                          </a:solidFill>
                        </a:rPr>
                        <a:t>Factors</a:t>
                      </a:r>
                      <a:endParaRPr lang="en-GB" sz="2000" dirty="0">
                        <a:solidFill>
                          <a:schemeClr val="tx1"/>
                        </a:solidFill>
                      </a:endParaRPr>
                    </a:p>
                  </a:txBody>
                  <a:tcPr>
                    <a:pattFill prst="pct40">
                      <a:fgClr>
                        <a:srgbClr val="92D050"/>
                      </a:fgClr>
                      <a:bgClr>
                        <a:schemeClr val="bg1"/>
                      </a:bgClr>
                    </a:pattFill>
                  </a:tcPr>
                </a:tc>
                <a:tc>
                  <a:txBody>
                    <a:bodyPr/>
                    <a:lstStyle/>
                    <a:p>
                      <a:endParaRPr lang="en-GB" sz="1600"/>
                    </a:p>
                    <a:p>
                      <a:pPr algn="ctr"/>
                      <a:r>
                        <a:rPr lang="en-GB" sz="2400">
                          <a:solidFill>
                            <a:schemeClr val="tx1"/>
                          </a:solidFill>
                        </a:rPr>
                        <a:t>Legal Factors</a:t>
                      </a:r>
                      <a:endParaRPr lang="en-GB" sz="2400" dirty="0">
                        <a:solidFill>
                          <a:schemeClr val="tx1"/>
                        </a:solidFill>
                      </a:endParaRPr>
                    </a:p>
                  </a:txBody>
                  <a:tcPr>
                    <a:pattFill prst="pct40">
                      <a:fgClr>
                        <a:srgbClr val="00B0F0"/>
                      </a:fgClr>
                      <a:bgClr>
                        <a:schemeClr val="bg1"/>
                      </a:bgClr>
                    </a:pattFill>
                  </a:tcPr>
                </a:tc>
                <a:tc>
                  <a:txBody>
                    <a:bodyPr/>
                    <a:lstStyle/>
                    <a:p>
                      <a:endParaRPr lang="en-GB" sz="1600"/>
                    </a:p>
                    <a:p>
                      <a:pPr algn="ctr"/>
                      <a:r>
                        <a:rPr lang="en-GB" sz="1800">
                          <a:solidFill>
                            <a:schemeClr val="tx1"/>
                          </a:solidFill>
                        </a:rPr>
                        <a:t>Environmental Factors</a:t>
                      </a:r>
                      <a:endParaRPr lang="en-GB" sz="1800" dirty="0">
                        <a:solidFill>
                          <a:schemeClr val="tx1"/>
                        </a:solidFill>
                      </a:endParaRPr>
                    </a:p>
                  </a:txBody>
                  <a:tcPr>
                    <a:pattFill prst="pct40">
                      <a:fgClr>
                        <a:schemeClr val="accent1"/>
                      </a:fgClr>
                      <a:bgClr>
                        <a:schemeClr val="bg1"/>
                      </a:bgClr>
                    </a:pattFill>
                  </a:tcPr>
                </a:tc>
                <a:extLst>
                  <a:ext uri="{0D108BD9-81ED-4DB2-BD59-A6C34878D82A}">
                    <a16:rowId xmlns:a16="http://schemas.microsoft.com/office/drawing/2014/main" val="2083540418"/>
                  </a:ext>
                </a:extLst>
              </a:tr>
              <a:tr h="3454210">
                <a:tc>
                  <a:txBody>
                    <a:bodyPr/>
                    <a:lstStyle/>
                    <a:p>
                      <a:pPr marL="285750" indent="-285750">
                        <a:buFont typeface="Wingdings" panose="05000000000000000000" pitchFamily="2" charset="2"/>
                        <a:buChar char="§"/>
                      </a:pPr>
                      <a:r>
                        <a:rPr lang="en-GB" sz="1400" b="1" dirty="0"/>
                        <a:t>COVID-19 lockdown restrictions in 2020.</a:t>
                      </a:r>
                    </a:p>
                    <a:p>
                      <a:pPr marL="0" indent="0">
                        <a:buFont typeface="Wingdings" panose="05000000000000000000" pitchFamily="2" charset="2"/>
                        <a:buNone/>
                      </a:pPr>
                      <a:endParaRPr lang="en-GB" sz="1400" b="1" dirty="0"/>
                    </a:p>
                  </a:txBody>
                  <a:tcPr>
                    <a:pattFill prst="pct40">
                      <a:fgClr>
                        <a:srgbClr val="FF0000"/>
                      </a:fgClr>
                      <a:bgClr>
                        <a:schemeClr val="bg1"/>
                      </a:bgClr>
                    </a:pattFill>
                  </a:tcPr>
                </a:tc>
                <a:tc>
                  <a:txBody>
                    <a:bodyPr/>
                    <a:lstStyle/>
                    <a:p>
                      <a:pPr marL="285750" indent="-285750">
                        <a:buFont typeface="Wingdings" panose="05000000000000000000" pitchFamily="2" charset="2"/>
                        <a:buChar char="§"/>
                      </a:pPr>
                      <a:r>
                        <a:rPr lang="en-GB" sz="1400" b="1" dirty="0"/>
                        <a:t>Rising utility bills, rent, business rates, insurance, organic ingredient costs.</a:t>
                      </a:r>
                    </a:p>
                    <a:p>
                      <a:pPr marL="285750" indent="-285750">
                        <a:buFont typeface="Wingdings" panose="05000000000000000000" pitchFamily="2" charset="2"/>
                        <a:buChar char="§"/>
                      </a:pPr>
                      <a:r>
                        <a:rPr lang="en-GB" sz="1400" b="1" dirty="0"/>
                        <a:t>Shop closures. And redundancies in the retail park.</a:t>
                      </a:r>
                    </a:p>
                    <a:p>
                      <a:pPr marL="0" indent="0">
                        <a:buFont typeface="Wingdings" panose="05000000000000000000" pitchFamily="2" charset="2"/>
                        <a:buNone/>
                      </a:pPr>
                      <a:endParaRPr lang="en-GB" sz="1400" b="1" dirty="0"/>
                    </a:p>
                    <a:p>
                      <a:endParaRPr lang="en-GB" sz="1400" b="1" dirty="0"/>
                    </a:p>
                  </a:txBody>
                  <a:tcPr>
                    <a:pattFill prst="pct40">
                      <a:fgClr>
                        <a:srgbClr val="FFC000"/>
                      </a:fgClr>
                      <a:bgClr>
                        <a:schemeClr val="bg1"/>
                      </a:bgClr>
                    </a:pattFill>
                  </a:tcPr>
                </a:tc>
                <a:tc>
                  <a:txBody>
                    <a:bodyPr/>
                    <a:lstStyle/>
                    <a:p>
                      <a:pPr marL="285750" indent="-285750">
                        <a:buFont typeface="Wingdings" panose="05000000000000000000" pitchFamily="2" charset="2"/>
                        <a:buChar char="§"/>
                      </a:pPr>
                      <a:r>
                        <a:rPr lang="en-GB" sz="1400" b="1"/>
                        <a:t>More people working from home.</a:t>
                      </a:r>
                    </a:p>
                    <a:p>
                      <a:pPr marL="285750" indent="-285750">
                        <a:buFont typeface="Wingdings" panose="05000000000000000000" pitchFamily="2" charset="2"/>
                        <a:buChar char="§"/>
                      </a:pPr>
                      <a:r>
                        <a:rPr lang="en-GB" sz="1400" b="1"/>
                        <a:t>Customer want delivery and ore-order services</a:t>
                      </a:r>
                    </a:p>
                    <a:p>
                      <a:pPr marL="285750" indent="-285750">
                        <a:buFont typeface="Wingdings" panose="05000000000000000000" pitchFamily="2" charset="2"/>
                        <a:buChar char="§"/>
                      </a:pPr>
                      <a:r>
                        <a:rPr lang="en-GB" sz="1400" b="1"/>
                        <a:t>Fewer shoppers visiting the retail park.</a:t>
                      </a:r>
                      <a:endParaRPr lang="en-GB" sz="1400" b="1" dirty="0"/>
                    </a:p>
                  </a:txBody>
                  <a:tcPr>
                    <a:pattFill prst="pct40">
                      <a:fgClr>
                        <a:srgbClr val="FFFF00"/>
                      </a:fgClr>
                      <a:bgClr>
                        <a:schemeClr val="bg1"/>
                      </a:bgClr>
                    </a:pattFill>
                  </a:tcPr>
                </a:tc>
                <a:tc>
                  <a:txBody>
                    <a:bodyPr/>
                    <a:lstStyle/>
                    <a:p>
                      <a:pPr marL="285750" indent="-285750">
                        <a:buFont typeface="Wingdings" panose="05000000000000000000" pitchFamily="2" charset="2"/>
                        <a:buChar char="§"/>
                      </a:pPr>
                      <a:r>
                        <a:rPr lang="en-GB" sz="1400" b="1"/>
                        <a:t>no delivery service.</a:t>
                      </a:r>
                    </a:p>
                    <a:p>
                      <a:pPr marL="285750" indent="-285750">
                        <a:buFont typeface="Wingdings" panose="05000000000000000000" pitchFamily="2" charset="2"/>
                        <a:buChar char="§"/>
                      </a:pPr>
                      <a:r>
                        <a:rPr lang="en-GB" sz="1400" b="1"/>
                        <a:t>Difficulty answering phone calls for pre-orders. </a:t>
                      </a:r>
                    </a:p>
                    <a:p>
                      <a:pPr marL="285750" indent="-285750">
                        <a:buFont typeface="Wingdings" panose="05000000000000000000" pitchFamily="2" charset="2"/>
                        <a:buChar char="§"/>
                      </a:pPr>
                      <a:r>
                        <a:rPr lang="en-GB" sz="1400" b="1"/>
                        <a:t>limited use of digital ordering systems.</a:t>
                      </a:r>
                      <a:endParaRPr lang="en-GB" sz="1400" b="1" dirty="0"/>
                    </a:p>
                  </a:txBody>
                  <a:tcPr>
                    <a:pattFill prst="pct40">
                      <a:fgClr>
                        <a:srgbClr val="92D050"/>
                      </a:fgClr>
                      <a:bgClr>
                        <a:schemeClr val="bg1"/>
                      </a:bgClr>
                    </a:pattFill>
                  </a:tcPr>
                </a:tc>
                <a:tc>
                  <a:txBody>
                    <a:bodyPr/>
                    <a:lstStyle/>
                    <a:p>
                      <a:pPr marL="285750" indent="-285750">
                        <a:buFont typeface="Arial" panose="020B0604020202020204" pitchFamily="34" charset="0"/>
                        <a:buChar char="•"/>
                      </a:pPr>
                      <a:r>
                        <a:rPr lang="en-GB" sz="1400" b="1" dirty="0"/>
                        <a:t>Business rates and regulation affecting operating costs.</a:t>
                      </a:r>
                    </a:p>
                    <a:p>
                      <a:pPr marL="285750" indent="-285750">
                        <a:buFont typeface="Arial" panose="020B0604020202020204" pitchFamily="34" charset="0"/>
                        <a:buChar char="•"/>
                      </a:pPr>
                      <a:r>
                        <a:rPr lang="en-GB" sz="1400" b="1" dirty="0"/>
                        <a:t>COVID restriction previously limited trading activity. </a:t>
                      </a:r>
                    </a:p>
                  </a:txBody>
                  <a:tcPr>
                    <a:pattFill prst="pct40">
                      <a:fgClr>
                        <a:srgbClr val="00B0F0"/>
                      </a:fgClr>
                      <a:bgClr>
                        <a:schemeClr val="bg1"/>
                      </a:bgClr>
                    </a:pattFill>
                  </a:tcPr>
                </a:tc>
                <a:tc>
                  <a:txBody>
                    <a:bodyPr/>
                    <a:lstStyle/>
                    <a:p>
                      <a:pPr marL="285750" indent="-285750">
                        <a:buFont typeface="Wingdings" panose="05000000000000000000" pitchFamily="2" charset="2"/>
                        <a:buChar char="§"/>
                      </a:pPr>
                      <a:r>
                        <a:rPr lang="en-GB" sz="1400" b="1" dirty="0"/>
                        <a:t>Customer want delivery and pre- order options.</a:t>
                      </a:r>
                    </a:p>
                    <a:p>
                      <a:pPr marL="285750" indent="-285750">
                        <a:buFont typeface="Wingdings" panose="05000000000000000000" pitchFamily="2" charset="2"/>
                        <a:buChar char="§"/>
                      </a:pPr>
                      <a:r>
                        <a:rPr lang="en-GB" sz="1400" b="1" dirty="0"/>
                        <a:t>Employees  nearby shops have lost jobs</a:t>
                      </a:r>
                    </a:p>
                    <a:p>
                      <a:pPr marL="285750" indent="-285750">
                        <a:buFont typeface="Wingdings" panose="05000000000000000000" pitchFamily="2" charset="2"/>
                        <a:buChar char="§"/>
                      </a:pPr>
                      <a:r>
                        <a:rPr lang="en-GB" sz="1400" b="1" dirty="0"/>
                        <a:t>Retail park business are closing.</a:t>
                      </a:r>
                    </a:p>
                    <a:p>
                      <a:pPr marL="285750" indent="-285750">
                        <a:buFont typeface="Wingdings" panose="05000000000000000000" pitchFamily="2" charset="2"/>
                        <a:buChar char="§"/>
                      </a:pPr>
                      <a:r>
                        <a:rPr lang="en-GB" sz="1400" b="1" dirty="0"/>
                        <a:t>Basil is concerned about viability.</a:t>
                      </a:r>
                    </a:p>
                    <a:p>
                      <a:pPr marL="285750" indent="-285750">
                        <a:buFont typeface="Wingdings" panose="05000000000000000000" pitchFamily="2" charset="2"/>
                        <a:buChar char="§"/>
                      </a:pPr>
                      <a:endParaRPr lang="en-GB" sz="1400" b="1" dirty="0"/>
                    </a:p>
                  </a:txBody>
                  <a:tcPr>
                    <a:pattFill prst="pct40">
                      <a:fgClr>
                        <a:srgbClr val="0070C0"/>
                      </a:fgClr>
                      <a:bgClr>
                        <a:schemeClr val="bg1"/>
                      </a:bgClr>
                    </a:pattFill>
                  </a:tcPr>
                </a:tc>
                <a:extLst>
                  <a:ext uri="{0D108BD9-81ED-4DB2-BD59-A6C34878D82A}">
                    <a16:rowId xmlns:a16="http://schemas.microsoft.com/office/drawing/2014/main" val="654891230"/>
                  </a:ext>
                </a:extLst>
              </a:tr>
            </a:tbl>
          </a:graphicData>
        </a:graphic>
      </p:graphicFrame>
      <p:sp>
        <p:nvSpPr>
          <p:cNvPr id="3" name="Rectangle 2">
            <a:extLst>
              <a:ext uri="{FF2B5EF4-FFF2-40B4-BE49-F238E27FC236}">
                <a16:creationId xmlns:a16="http://schemas.microsoft.com/office/drawing/2014/main" id="{70DFA3A2-3CC5-5900-0524-3E749B4E8FCC}"/>
              </a:ext>
            </a:extLst>
          </p:cNvPr>
          <p:cNvSpPr/>
          <p:nvPr/>
        </p:nvSpPr>
        <p:spPr>
          <a:xfrm>
            <a:off x="476248" y="6292493"/>
            <a:ext cx="11239500" cy="84173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Dutta, A.(2023). What are the benefits  of PESTEL analysis in business. Available at </a:t>
            </a:r>
            <a:r>
              <a:rPr lang="en-GB" dirty="0">
                <a:hlinkClick r:id="rId2"/>
              </a:rPr>
              <a:t>What are the Benefits of PESTEL Analysis in a Business?</a:t>
            </a:r>
            <a:r>
              <a:rPr lang="en-GB" dirty="0"/>
              <a:t> (updated: 11 Apr. 2025).</a:t>
            </a:r>
          </a:p>
          <a:p>
            <a:pPr algn="ctr"/>
            <a:endParaRPr lang="en-GB" dirty="0"/>
          </a:p>
        </p:txBody>
      </p:sp>
    </p:spTree>
    <p:extLst>
      <p:ext uri="{BB962C8B-B14F-4D97-AF65-F5344CB8AC3E}">
        <p14:creationId xmlns:p14="http://schemas.microsoft.com/office/powerpoint/2010/main" val="7646050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12588-352B-A154-C06D-1986A88C351C}"/>
              </a:ext>
            </a:extLst>
          </p:cNvPr>
          <p:cNvSpPr>
            <a:spLocks noGrp="1"/>
          </p:cNvSpPr>
          <p:nvPr>
            <p:ph type="title"/>
          </p:nvPr>
        </p:nvSpPr>
        <p:spPr>
          <a:xfrm>
            <a:off x="838200" y="590550"/>
            <a:ext cx="10515600" cy="361950"/>
          </a:xfrm>
        </p:spPr>
        <p:txBody>
          <a:bodyPr>
            <a:noAutofit/>
          </a:bodyPr>
          <a:lstStyle/>
          <a:p>
            <a:pPr algn="ctr"/>
            <a:r>
              <a:rPr lang="en-GB" sz="2800" dirty="0">
                <a:solidFill>
                  <a:schemeClr val="accent1"/>
                </a:solidFill>
              </a:rPr>
              <a:t>Cause and effect</a:t>
            </a:r>
          </a:p>
        </p:txBody>
      </p:sp>
      <p:sp>
        <p:nvSpPr>
          <p:cNvPr id="3" name="Content Placeholder 2">
            <a:extLst>
              <a:ext uri="{FF2B5EF4-FFF2-40B4-BE49-F238E27FC236}">
                <a16:creationId xmlns:a16="http://schemas.microsoft.com/office/drawing/2014/main" id="{EC3137FA-988E-7258-FF63-EEB4561CA1C1}"/>
              </a:ext>
            </a:extLst>
          </p:cNvPr>
          <p:cNvSpPr>
            <a:spLocks noGrp="1"/>
          </p:cNvSpPr>
          <p:nvPr>
            <p:ph idx="1"/>
          </p:nvPr>
        </p:nvSpPr>
        <p:spPr>
          <a:xfrm>
            <a:off x="838200" y="1028700"/>
            <a:ext cx="10515600" cy="5829300"/>
          </a:xfrm>
        </p:spPr>
        <p:txBody>
          <a:bodyPr>
            <a:normAutofit fontScale="92500" lnSpcReduction="20000"/>
          </a:bodyPr>
          <a:lstStyle/>
          <a:p>
            <a:pPr marL="0" indent="0">
              <a:buNone/>
            </a:pPr>
            <a:r>
              <a:rPr lang="en-GB" sz="1600" dirty="0"/>
              <a:t>Cause and effect is a tool helps identify, sort, and display possible cause of specific problem or quality characteristic.</a:t>
            </a:r>
          </a:p>
          <a:p>
            <a:r>
              <a:rPr lang="en-GB" sz="1600" dirty="0"/>
              <a:t>The cause: the opening action or reason behind an event (why?)</a:t>
            </a:r>
          </a:p>
          <a:p>
            <a:r>
              <a:rPr lang="en-GB" sz="1600" dirty="0"/>
              <a:t>The effect: the outcome or consequence generated by the cause (what?)</a:t>
            </a:r>
          </a:p>
          <a:p>
            <a:pPr marL="0" indent="0">
              <a:buNone/>
            </a:pPr>
            <a:r>
              <a:rPr lang="en-GB" sz="1600" b="1" dirty="0"/>
              <a:t>Example: </a:t>
            </a:r>
            <a:r>
              <a:rPr lang="en-GB" sz="1600" dirty="0"/>
              <a:t>it rains heavily (cause) _the streets become slippery and car accidents increase (effect)</a:t>
            </a:r>
          </a:p>
          <a:p>
            <a:r>
              <a:rPr lang="en-GB" sz="1600" b="1" dirty="0"/>
              <a:t>Why it is used</a:t>
            </a:r>
            <a:r>
              <a:rPr lang="en-GB" sz="1600" dirty="0"/>
              <a:t>: </a:t>
            </a:r>
          </a:p>
          <a:p>
            <a:r>
              <a:rPr lang="en-GB" sz="1600" dirty="0"/>
              <a:t>solve problems</a:t>
            </a:r>
          </a:p>
          <a:p>
            <a:r>
              <a:rPr lang="en-GB" sz="1600" dirty="0"/>
              <a:t>Predict outcomes</a:t>
            </a:r>
          </a:p>
          <a:p>
            <a:r>
              <a:rPr lang="en-GB" sz="1600" dirty="0"/>
              <a:t>Make better decisions </a:t>
            </a:r>
          </a:p>
          <a:p>
            <a:r>
              <a:rPr lang="en-GB" sz="1600" dirty="0"/>
              <a:t>Improve understanding</a:t>
            </a:r>
          </a:p>
          <a:p>
            <a:pPr marL="0" indent="0">
              <a:buNone/>
            </a:pPr>
            <a:r>
              <a:rPr lang="en-GB" sz="1600" b="1" dirty="0"/>
              <a:t>Why is important</a:t>
            </a:r>
            <a:r>
              <a:rPr lang="en-GB" sz="1600" dirty="0"/>
              <a:t>:</a:t>
            </a:r>
          </a:p>
          <a:p>
            <a:pPr marL="0" indent="0">
              <a:buNone/>
            </a:pPr>
            <a:r>
              <a:rPr lang="en-GB" sz="1600" dirty="0"/>
              <a:t>Allowing us to solve core problems rather then just treating symptoms </a:t>
            </a:r>
          </a:p>
          <a:p>
            <a:r>
              <a:rPr lang="en-GB" sz="1600" dirty="0"/>
              <a:t>Root cause resolution </a:t>
            </a:r>
          </a:p>
          <a:p>
            <a:r>
              <a:rPr lang="en-GB" sz="1600" dirty="0"/>
              <a:t>Logical decision making </a:t>
            </a:r>
          </a:p>
          <a:p>
            <a:r>
              <a:rPr lang="en-GB" sz="1600" dirty="0"/>
              <a:t>Enhanced problem solving </a:t>
            </a:r>
          </a:p>
          <a:p>
            <a:r>
              <a:rPr lang="en-GB" sz="1600" dirty="0"/>
              <a:t>Allows exploration of possible causes </a:t>
            </a:r>
          </a:p>
          <a:p>
            <a:pPr marL="0" indent="0">
              <a:buNone/>
            </a:pPr>
            <a:r>
              <a:rPr lang="en-GB" sz="1400" dirty="0"/>
              <a:t>Fishbones: a way of analysing problems, also called cause effect diagram are simple visual technique for analysing problems where many possible causes may need to be considere</a:t>
            </a:r>
            <a:r>
              <a:rPr lang="en-GB" sz="1600" dirty="0"/>
              <a:t>d.</a:t>
            </a:r>
          </a:p>
          <a:p>
            <a:pPr marL="0" indent="0">
              <a:buNone/>
            </a:pPr>
            <a:r>
              <a:rPr lang="en-GB" sz="1600" dirty="0"/>
              <a:t>The figure below is fishbone diagram showing the six main group of possible causes for basil bakery</a:t>
            </a:r>
          </a:p>
          <a:p>
            <a:pPr marL="0" indent="0">
              <a:buNone/>
            </a:pPr>
            <a:r>
              <a:rPr lang="en-GB" sz="1600" b="1" dirty="0"/>
              <a:t>Reference: </a:t>
            </a:r>
            <a:r>
              <a:rPr lang="en-GB" sz="1600" dirty="0"/>
              <a:t>Institute of leadership &amp; management.(2013). Solving problem and making decisions. </a:t>
            </a:r>
            <a:r>
              <a:rPr lang="en-GB" sz="1600" dirty="0" err="1"/>
              <a:t>Routledg</a:t>
            </a:r>
            <a:r>
              <a:rPr lang="en-GB" sz="1600" dirty="0"/>
              <a:t> available at </a:t>
            </a:r>
            <a:r>
              <a:rPr lang="en-GB" sz="1600" dirty="0" err="1">
                <a:hlinkClick r:id="rId2"/>
              </a:rPr>
              <a:t>EpubReader</a:t>
            </a:r>
            <a:endParaRPr lang="en-GB" sz="1600" dirty="0"/>
          </a:p>
          <a:p>
            <a:pPr marL="0" indent="0">
              <a:buNone/>
            </a:pPr>
            <a:r>
              <a:rPr lang="en-GB" sz="1600" dirty="0"/>
              <a:t> </a:t>
            </a:r>
          </a:p>
          <a:p>
            <a:pPr marL="0" indent="0">
              <a:buNone/>
            </a:pPr>
            <a:endParaRPr lang="en-GB" sz="1400" dirty="0"/>
          </a:p>
          <a:p>
            <a:pPr marL="0" indent="0">
              <a:buNone/>
            </a:pPr>
            <a:endParaRPr lang="en-GB" sz="1600" dirty="0"/>
          </a:p>
          <a:p>
            <a:pPr marL="0" indent="0">
              <a:buNone/>
            </a:pPr>
            <a:endParaRPr lang="en-GB" sz="1600" dirty="0"/>
          </a:p>
          <a:p>
            <a:pPr marL="0" indent="0">
              <a:buNone/>
            </a:pPr>
            <a:endParaRPr lang="en-GB" sz="1600" dirty="0"/>
          </a:p>
          <a:p>
            <a:pPr marL="0" indent="0">
              <a:buNone/>
            </a:pPr>
            <a:endParaRPr lang="en-GB" sz="1600" dirty="0"/>
          </a:p>
          <a:p>
            <a:endParaRPr lang="en-GB" sz="1600"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678276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999EB-1E12-5C58-5C22-A29517B98577}"/>
            </a:ext>
          </a:extLst>
        </p:cNvPr>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E35EC745-8DDF-8193-3996-4E29B255A570}"/>
              </a:ext>
            </a:extLst>
          </p:cNvPr>
          <p:cNvCxnSpPr>
            <a:cxnSpLocks noGrp="1" noRot="1" noMove="1" noResize="1" noEditPoints="1" noAdjustHandles="1" noChangeArrowheads="1" noChangeShapeType="1"/>
          </p:cNvCxnSpPr>
          <p:nvPr/>
        </p:nvCxnSpPr>
        <p:spPr>
          <a:xfrm>
            <a:off x="701977" y="3417569"/>
            <a:ext cx="8615759" cy="22861"/>
          </a:xfrm>
          <a:prstGeom prst="line">
            <a:avLst/>
          </a:prstGeom>
          <a:ln w="19050"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6" name="Straight Connector 5">
            <a:extLst>
              <a:ext uri="{FF2B5EF4-FFF2-40B4-BE49-F238E27FC236}">
                <a16:creationId xmlns:a16="http://schemas.microsoft.com/office/drawing/2014/main" id="{CEBF51E1-6883-0050-E453-1275DE8C76EA}"/>
              </a:ext>
            </a:extLst>
          </p:cNvPr>
          <p:cNvCxnSpPr>
            <a:cxnSpLocks noGrp="1" noRot="1" noMove="1" noResize="1" noEditPoints="1" noAdjustHandles="1" noChangeArrowheads="1" noChangeShapeType="1"/>
          </p:cNvCxnSpPr>
          <p:nvPr/>
        </p:nvCxnSpPr>
        <p:spPr>
          <a:xfrm flipH="1" flipV="1">
            <a:off x="1744458" y="1936353"/>
            <a:ext cx="1466092" cy="1453896"/>
          </a:xfrm>
          <a:prstGeom prst="line">
            <a:avLst/>
          </a:prstGeom>
          <a:ln w="19050" cap="flat" cmpd="sng" algn="ctr">
            <a:solidFill>
              <a:schemeClr val="accent3"/>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8" name="Straight Connector 7">
            <a:extLst>
              <a:ext uri="{FF2B5EF4-FFF2-40B4-BE49-F238E27FC236}">
                <a16:creationId xmlns:a16="http://schemas.microsoft.com/office/drawing/2014/main" id="{1902D90E-0568-B698-BA32-5F1274C8837F}"/>
              </a:ext>
            </a:extLst>
          </p:cNvPr>
          <p:cNvCxnSpPr>
            <a:cxnSpLocks noGrp="1" noRot="1" noMove="1" noResize="1" noEditPoints="1" noAdjustHandles="1" noChangeArrowheads="1" noChangeShapeType="1"/>
          </p:cNvCxnSpPr>
          <p:nvPr/>
        </p:nvCxnSpPr>
        <p:spPr>
          <a:xfrm flipH="1">
            <a:off x="1736841" y="3456320"/>
            <a:ext cx="1481326" cy="1460754"/>
          </a:xfrm>
          <a:prstGeom prst="line">
            <a:avLst/>
          </a:prstGeom>
          <a:ln w="19050" cap="flat" cmpd="sng" algn="ctr">
            <a:solidFill>
              <a:schemeClr val="accent3"/>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2" name="Straight Connector 11">
            <a:extLst>
              <a:ext uri="{FF2B5EF4-FFF2-40B4-BE49-F238E27FC236}">
                <a16:creationId xmlns:a16="http://schemas.microsoft.com/office/drawing/2014/main" id="{39FBF2EE-573C-DA56-3517-AE139519B342}"/>
              </a:ext>
            </a:extLst>
          </p:cNvPr>
          <p:cNvCxnSpPr>
            <a:cxnSpLocks noGrp="1" noRot="1" noMove="1" noResize="1" noEditPoints="1" noAdjustHandles="1" noChangeArrowheads="1" noChangeShapeType="1"/>
          </p:cNvCxnSpPr>
          <p:nvPr/>
        </p:nvCxnSpPr>
        <p:spPr>
          <a:xfrm flipH="1" flipV="1">
            <a:off x="4610100" y="1967102"/>
            <a:ext cx="1485900" cy="1442466"/>
          </a:xfrm>
          <a:prstGeom prst="line">
            <a:avLst/>
          </a:prstGeom>
          <a:ln w="19050" cap="flat" cmpd="sng" algn="ctr">
            <a:solidFill>
              <a:schemeClr val="accent3"/>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3" name="Straight Connector 12">
            <a:extLst>
              <a:ext uri="{FF2B5EF4-FFF2-40B4-BE49-F238E27FC236}">
                <a16:creationId xmlns:a16="http://schemas.microsoft.com/office/drawing/2014/main" id="{E696966A-8DDB-1540-1AA9-A6B1EC86C103}"/>
              </a:ext>
            </a:extLst>
          </p:cNvPr>
          <p:cNvCxnSpPr>
            <a:cxnSpLocks noGrp="1" noRot="1" noMove="1" noResize="1" noEditPoints="1" noAdjustHandles="1" noChangeArrowheads="1" noChangeShapeType="1"/>
          </p:cNvCxnSpPr>
          <p:nvPr/>
        </p:nvCxnSpPr>
        <p:spPr>
          <a:xfrm flipH="1">
            <a:off x="4578912" y="3445002"/>
            <a:ext cx="1485900" cy="1440180"/>
          </a:xfrm>
          <a:prstGeom prst="line">
            <a:avLst/>
          </a:prstGeom>
          <a:ln w="19050" cap="flat" cmpd="sng" algn="ctr">
            <a:solidFill>
              <a:schemeClr val="accent3"/>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5" name="Straight Connector 14">
            <a:extLst>
              <a:ext uri="{FF2B5EF4-FFF2-40B4-BE49-F238E27FC236}">
                <a16:creationId xmlns:a16="http://schemas.microsoft.com/office/drawing/2014/main" id="{7629CFFD-B4EB-9320-8F6D-4F5EB8E5314C}"/>
              </a:ext>
            </a:extLst>
          </p:cNvPr>
          <p:cNvCxnSpPr>
            <a:cxnSpLocks noGrp="1" noRot="1" noMove="1" noResize="1" noEditPoints="1" noAdjustHandles="1" noChangeArrowheads="1" noChangeShapeType="1"/>
            <a:endCxn id="33" idx="2"/>
          </p:cNvCxnSpPr>
          <p:nvPr/>
        </p:nvCxnSpPr>
        <p:spPr>
          <a:xfrm flipH="1" flipV="1">
            <a:off x="7481250" y="1853298"/>
            <a:ext cx="1524174" cy="1564272"/>
          </a:xfrm>
          <a:prstGeom prst="line">
            <a:avLst/>
          </a:prstGeom>
          <a:ln w="19050" cap="flat" cmpd="sng" algn="ctr">
            <a:solidFill>
              <a:schemeClr val="accent3"/>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6" name="Straight Connector 15">
            <a:extLst>
              <a:ext uri="{FF2B5EF4-FFF2-40B4-BE49-F238E27FC236}">
                <a16:creationId xmlns:a16="http://schemas.microsoft.com/office/drawing/2014/main" id="{1D541A4B-1442-05EB-EE74-A156786522DE}"/>
              </a:ext>
            </a:extLst>
          </p:cNvPr>
          <p:cNvCxnSpPr>
            <a:cxnSpLocks noGrp="1" noRot="1" noMove="1" noResize="1" noEditPoints="1" noAdjustHandles="1" noChangeArrowheads="1" noChangeShapeType="1"/>
          </p:cNvCxnSpPr>
          <p:nvPr/>
        </p:nvCxnSpPr>
        <p:spPr>
          <a:xfrm flipH="1">
            <a:off x="7481251" y="3458662"/>
            <a:ext cx="1501135" cy="1440180"/>
          </a:xfrm>
          <a:prstGeom prst="line">
            <a:avLst/>
          </a:prstGeom>
          <a:ln w="19050" cap="flat" cmpd="sng" algn="ctr">
            <a:solidFill>
              <a:schemeClr val="accent3"/>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1" name="TextBox 30">
            <a:extLst>
              <a:ext uri="{FF2B5EF4-FFF2-40B4-BE49-F238E27FC236}">
                <a16:creationId xmlns:a16="http://schemas.microsoft.com/office/drawing/2014/main" id="{D3B994F6-BB20-88F1-925A-272C4C1BB063}"/>
              </a:ext>
            </a:extLst>
          </p:cNvPr>
          <p:cNvSpPr txBox="1">
            <a:spLocks noGrp="1" noRot="1" noMove="1" noResize="1" noEditPoints="1" noAdjustHandles="1" noChangeArrowheads="1" noChangeShapeType="1"/>
          </p:cNvSpPr>
          <p:nvPr/>
        </p:nvSpPr>
        <p:spPr>
          <a:xfrm>
            <a:off x="608512" y="1484101"/>
            <a:ext cx="2129680" cy="461665"/>
          </a:xfrm>
          <a:prstGeom prst="rect">
            <a:avLst/>
          </a:prstGeom>
          <a:noFill/>
          <a:ln w="57150">
            <a:solidFill>
              <a:srgbClr val="FFC000"/>
            </a:solidFill>
          </a:ln>
        </p:spPr>
        <p:txBody>
          <a:bodyPr wrap="square" rtlCol="0">
            <a:spAutoFit/>
          </a:bodyPr>
          <a:lstStyle/>
          <a:p>
            <a:pPr algn="ctr"/>
            <a:r>
              <a:rPr lang="en-GB" sz="2400" b="1" dirty="0">
                <a:solidFill>
                  <a:srgbClr val="FFC000"/>
                </a:solidFill>
                <a:latin typeface="Arial" panose="020B0604020202020204" pitchFamily="34" charset="0"/>
                <a:cs typeface="Arial" panose="020B0604020202020204" pitchFamily="34" charset="0"/>
              </a:rPr>
              <a:t>customer</a:t>
            </a:r>
          </a:p>
        </p:txBody>
      </p:sp>
      <p:sp>
        <p:nvSpPr>
          <p:cNvPr id="32" name="TextBox 31">
            <a:extLst>
              <a:ext uri="{FF2B5EF4-FFF2-40B4-BE49-F238E27FC236}">
                <a16:creationId xmlns:a16="http://schemas.microsoft.com/office/drawing/2014/main" id="{5DB6A20C-CFF4-B26B-E98B-7BE2AD6107BC}"/>
              </a:ext>
            </a:extLst>
          </p:cNvPr>
          <p:cNvSpPr txBox="1">
            <a:spLocks noGrp="1" noRot="1" noMove="1" noResize="1" noEditPoints="1" noAdjustHandles="1" noChangeArrowheads="1" noChangeShapeType="1"/>
          </p:cNvSpPr>
          <p:nvPr/>
        </p:nvSpPr>
        <p:spPr>
          <a:xfrm>
            <a:off x="3545260" y="1505437"/>
            <a:ext cx="2129680" cy="461665"/>
          </a:xfrm>
          <a:prstGeom prst="rect">
            <a:avLst/>
          </a:prstGeom>
          <a:noFill/>
          <a:ln w="57150">
            <a:solidFill>
              <a:srgbClr val="FF0000"/>
            </a:solidFill>
          </a:ln>
        </p:spPr>
        <p:txBody>
          <a:bodyPr wrap="square" rtlCol="0">
            <a:spAutoFit/>
          </a:bodyPr>
          <a:lstStyle/>
          <a:p>
            <a:pPr algn="ctr"/>
            <a:r>
              <a:rPr lang="en-GB" sz="2400" b="1" dirty="0">
                <a:solidFill>
                  <a:srgbClr val="FF0000"/>
                </a:solidFill>
                <a:latin typeface="Arial" panose="020B0604020202020204" pitchFamily="34" charset="0"/>
                <a:cs typeface="Arial" panose="020B0604020202020204" pitchFamily="34" charset="0"/>
              </a:rPr>
              <a:t>Location </a:t>
            </a:r>
          </a:p>
        </p:txBody>
      </p:sp>
      <p:sp>
        <p:nvSpPr>
          <p:cNvPr id="33" name="TextBox 32">
            <a:extLst>
              <a:ext uri="{FF2B5EF4-FFF2-40B4-BE49-F238E27FC236}">
                <a16:creationId xmlns:a16="http://schemas.microsoft.com/office/drawing/2014/main" id="{41489ABC-2CE6-75F6-77BF-F7A56B625F65}"/>
              </a:ext>
            </a:extLst>
          </p:cNvPr>
          <p:cNvSpPr txBox="1">
            <a:spLocks noGrp="1" noRot="1" noMove="1" noResize="1" noEditPoints="1" noAdjustHandles="1" noChangeArrowheads="1" noChangeShapeType="1"/>
          </p:cNvSpPr>
          <p:nvPr/>
        </p:nvSpPr>
        <p:spPr>
          <a:xfrm>
            <a:off x="6405359" y="1514744"/>
            <a:ext cx="2151782" cy="338554"/>
          </a:xfrm>
          <a:prstGeom prst="rect">
            <a:avLst/>
          </a:prstGeom>
          <a:noFill/>
          <a:ln w="57150">
            <a:solidFill>
              <a:srgbClr val="C00000"/>
            </a:solidFill>
          </a:ln>
        </p:spPr>
        <p:txBody>
          <a:bodyPr wrap="square" rtlCol="0">
            <a:spAutoFit/>
          </a:bodyPr>
          <a:lstStyle/>
          <a:p>
            <a:pPr algn="ctr"/>
            <a:r>
              <a:rPr lang="en-GB" sz="1600" b="1" dirty="0">
                <a:solidFill>
                  <a:srgbClr val="C00000"/>
                </a:solidFill>
                <a:latin typeface="Arial" panose="020B0604020202020204" pitchFamily="34" charset="0"/>
                <a:cs typeface="Arial" panose="020B0604020202020204" pitchFamily="34" charset="0"/>
              </a:rPr>
              <a:t>Products/supplier’s </a:t>
            </a:r>
          </a:p>
        </p:txBody>
      </p:sp>
      <p:sp>
        <p:nvSpPr>
          <p:cNvPr id="34" name="TextBox 33">
            <a:extLst>
              <a:ext uri="{FF2B5EF4-FFF2-40B4-BE49-F238E27FC236}">
                <a16:creationId xmlns:a16="http://schemas.microsoft.com/office/drawing/2014/main" id="{18A0BA3C-0398-33B0-8A61-9B6B82677B43}"/>
              </a:ext>
            </a:extLst>
          </p:cNvPr>
          <p:cNvSpPr txBox="1">
            <a:spLocks noGrp="1" noRot="1" noMove="1" noResize="1" noEditPoints="1" noAdjustHandles="1" noChangeArrowheads="1" noChangeShapeType="1"/>
          </p:cNvSpPr>
          <p:nvPr/>
        </p:nvSpPr>
        <p:spPr>
          <a:xfrm>
            <a:off x="587172" y="4912234"/>
            <a:ext cx="2151020" cy="461665"/>
          </a:xfrm>
          <a:prstGeom prst="rect">
            <a:avLst/>
          </a:prstGeom>
          <a:noFill/>
          <a:ln w="57150">
            <a:solidFill>
              <a:srgbClr val="7030A0"/>
            </a:solidFill>
          </a:ln>
        </p:spPr>
        <p:txBody>
          <a:bodyPr wrap="square" rtlCol="0">
            <a:spAutoFit/>
          </a:bodyPr>
          <a:lstStyle/>
          <a:p>
            <a:pPr algn="ctr"/>
            <a:r>
              <a:rPr lang="en-GB" sz="2400" b="1" dirty="0">
                <a:solidFill>
                  <a:srgbClr val="7030A0"/>
                </a:solidFill>
                <a:latin typeface="Arial" panose="020B0604020202020204" pitchFamily="34" charset="0"/>
                <a:cs typeface="Arial" panose="020B0604020202020204" pitchFamily="34" charset="0"/>
              </a:rPr>
              <a:t>processes</a:t>
            </a:r>
          </a:p>
        </p:txBody>
      </p:sp>
      <p:sp>
        <p:nvSpPr>
          <p:cNvPr id="35" name="TextBox 34">
            <a:extLst>
              <a:ext uri="{FF2B5EF4-FFF2-40B4-BE49-F238E27FC236}">
                <a16:creationId xmlns:a16="http://schemas.microsoft.com/office/drawing/2014/main" id="{25280725-B1FF-C78B-7A5D-9000F381FF02}"/>
              </a:ext>
            </a:extLst>
          </p:cNvPr>
          <p:cNvSpPr txBox="1">
            <a:spLocks noGrp="1" noRot="1" noMove="1" noResize="1" noEditPoints="1" noAdjustHandles="1" noChangeArrowheads="1" noChangeShapeType="1"/>
          </p:cNvSpPr>
          <p:nvPr/>
        </p:nvSpPr>
        <p:spPr>
          <a:xfrm>
            <a:off x="3503402" y="4921646"/>
            <a:ext cx="2151020" cy="461665"/>
          </a:xfrm>
          <a:prstGeom prst="rect">
            <a:avLst/>
          </a:prstGeom>
          <a:noFill/>
          <a:ln w="57150">
            <a:solidFill>
              <a:srgbClr val="00B0F0"/>
            </a:solidFill>
          </a:ln>
        </p:spPr>
        <p:txBody>
          <a:bodyPr wrap="square" rtlCol="0">
            <a:spAutoFit/>
          </a:bodyPr>
          <a:lstStyle/>
          <a:p>
            <a:pPr algn="ctr"/>
            <a:r>
              <a:rPr lang="en-GB" sz="2400" b="1" dirty="0">
                <a:solidFill>
                  <a:srgbClr val="00B0F0"/>
                </a:solidFill>
                <a:latin typeface="Arial" panose="020B0604020202020204" pitchFamily="34" charset="0"/>
                <a:cs typeface="Arial" panose="020B0604020202020204" pitchFamily="34" charset="0"/>
              </a:rPr>
              <a:t>costs</a:t>
            </a:r>
          </a:p>
        </p:txBody>
      </p:sp>
      <p:sp>
        <p:nvSpPr>
          <p:cNvPr id="36" name="TextBox 35">
            <a:extLst>
              <a:ext uri="{FF2B5EF4-FFF2-40B4-BE49-F238E27FC236}">
                <a16:creationId xmlns:a16="http://schemas.microsoft.com/office/drawing/2014/main" id="{182A6F30-A98D-AA4B-6D38-F12F52305694}"/>
              </a:ext>
            </a:extLst>
          </p:cNvPr>
          <p:cNvSpPr txBox="1">
            <a:spLocks noGrp="1" noRot="1" noMove="1" noResize="1" noEditPoints="1" noAdjustHandles="1" noChangeArrowheads="1" noChangeShapeType="1"/>
          </p:cNvSpPr>
          <p:nvPr/>
        </p:nvSpPr>
        <p:spPr>
          <a:xfrm>
            <a:off x="6385494" y="4917074"/>
            <a:ext cx="2191513" cy="461665"/>
          </a:xfrm>
          <a:prstGeom prst="rect">
            <a:avLst/>
          </a:prstGeom>
          <a:noFill/>
          <a:ln w="57150">
            <a:solidFill>
              <a:srgbClr val="00B050"/>
            </a:solidFill>
          </a:ln>
        </p:spPr>
        <p:txBody>
          <a:bodyPr wrap="square" rtlCol="0">
            <a:spAutoFit/>
          </a:bodyPr>
          <a:lstStyle/>
          <a:p>
            <a:pPr algn="ctr"/>
            <a:r>
              <a:rPr lang="en-GB" sz="2400" b="1" dirty="0">
                <a:solidFill>
                  <a:srgbClr val="00B050"/>
                </a:solidFill>
                <a:latin typeface="Arial" panose="020B0604020202020204" pitchFamily="34" charset="0"/>
                <a:cs typeface="Arial" panose="020B0604020202020204" pitchFamily="34" charset="0"/>
              </a:rPr>
              <a:t>Environment</a:t>
            </a:r>
          </a:p>
        </p:txBody>
      </p:sp>
      <p:sp>
        <p:nvSpPr>
          <p:cNvPr id="38" name="TextBox 37">
            <a:extLst>
              <a:ext uri="{FF2B5EF4-FFF2-40B4-BE49-F238E27FC236}">
                <a16:creationId xmlns:a16="http://schemas.microsoft.com/office/drawing/2014/main" id="{CE1BD776-63C4-D3EE-069C-C9BBE2DC4B45}"/>
              </a:ext>
            </a:extLst>
          </p:cNvPr>
          <p:cNvSpPr txBox="1">
            <a:spLocks noGrp="1" noRot="1" noMove="1" noResize="1" noEditPoints="1" noAdjustHandles="1" noChangeArrowheads="1" noChangeShapeType="1"/>
          </p:cNvSpPr>
          <p:nvPr/>
        </p:nvSpPr>
        <p:spPr>
          <a:xfrm>
            <a:off x="9424002" y="3186737"/>
            <a:ext cx="2167128" cy="307777"/>
          </a:xfrm>
          <a:prstGeom prst="rect">
            <a:avLst/>
          </a:prstGeom>
          <a:noFill/>
          <a:ln w="57150">
            <a:solidFill>
              <a:schemeClr val="tx1"/>
            </a:solidFill>
          </a:ln>
        </p:spPr>
        <p:txBody>
          <a:bodyPr wrap="square" rtlCol="0">
            <a:spAutoFit/>
          </a:bodyPr>
          <a:lstStyle/>
          <a:p>
            <a:pPr lvl="1" algn="just"/>
            <a:r>
              <a:rPr lang="en-GB" sz="1400" b="1" dirty="0">
                <a:latin typeface="Arial" panose="020B0604020202020204" pitchFamily="34" charset="0"/>
                <a:cs typeface="Arial" panose="020B0604020202020204" pitchFamily="34" charset="0"/>
              </a:rPr>
              <a:t>Stagnation  </a:t>
            </a:r>
          </a:p>
        </p:txBody>
      </p:sp>
      <p:sp>
        <p:nvSpPr>
          <p:cNvPr id="24" name="TextBox 23">
            <a:extLst>
              <a:ext uri="{FF2B5EF4-FFF2-40B4-BE49-F238E27FC236}">
                <a16:creationId xmlns:a16="http://schemas.microsoft.com/office/drawing/2014/main" id="{B2F0A62B-BCD1-8AD8-F315-6F09A31F7FFE}"/>
              </a:ext>
            </a:extLst>
          </p:cNvPr>
          <p:cNvSpPr txBox="1">
            <a:spLocks noGrp="1" noRot="1" noMove="1" noResize="1" noEditPoints="1" noAdjustHandles="1" noChangeArrowheads="1" noChangeShapeType="1"/>
          </p:cNvSpPr>
          <p:nvPr/>
        </p:nvSpPr>
        <p:spPr>
          <a:xfrm>
            <a:off x="6405359" y="2241614"/>
            <a:ext cx="2207594" cy="3416320"/>
          </a:xfrm>
          <a:prstGeom prst="rect">
            <a:avLst/>
          </a:prstGeom>
          <a:noFill/>
          <a:ln w="12700">
            <a:solidFill>
              <a:schemeClr val="tx1"/>
            </a:solidFill>
          </a:ln>
        </p:spPr>
        <p:txBody>
          <a:bodyPr wrap="square" rtlCol="0">
            <a:spAutoFit/>
          </a:bodyPr>
          <a:lstStyle/>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Organic ingredients only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Higher ingredient costs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Crop failures affect supply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Difficult budgeting</a:t>
            </a:r>
          </a:p>
          <a:p>
            <a:endParaRPr lang="en-GB" sz="12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Customer may choose easier ordering options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Lost sales opportunities because basil dose not provide delivery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Customer dissatisfaction</a:t>
            </a:r>
          </a:p>
          <a:p>
            <a:endParaRPr lang="en-GB" sz="12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BDD08689-6B7D-0F8F-480D-F4AAD7FE2D5B}"/>
              </a:ext>
            </a:extLst>
          </p:cNvPr>
          <p:cNvSpPr txBox="1">
            <a:spLocks noGrp="1" noRot="1" noMove="1" noResize="1" noEditPoints="1" noAdjustHandles="1" noChangeArrowheads="1" noChangeShapeType="1"/>
          </p:cNvSpPr>
          <p:nvPr/>
        </p:nvSpPr>
        <p:spPr>
          <a:xfrm>
            <a:off x="3545260" y="3791588"/>
            <a:ext cx="2207594" cy="1200329"/>
          </a:xfrm>
          <a:prstGeom prst="rect">
            <a:avLst/>
          </a:prstGeom>
          <a:noFill/>
          <a:ln w="12700">
            <a:solidFill>
              <a:schemeClr val="tx1"/>
            </a:solidFill>
          </a:ln>
        </p:spPr>
        <p:txBody>
          <a:bodyPr wrap="square" rtlCol="0">
            <a:spAutoFit/>
          </a:bodyPr>
          <a:lstStyle/>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Higher rent cost</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Higher unit bills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Increased business rates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Higher insurance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Organic storage cost volatile </a:t>
            </a:r>
          </a:p>
        </p:txBody>
      </p:sp>
      <p:sp>
        <p:nvSpPr>
          <p:cNvPr id="30" name="TextBox 29">
            <a:extLst>
              <a:ext uri="{FF2B5EF4-FFF2-40B4-BE49-F238E27FC236}">
                <a16:creationId xmlns:a16="http://schemas.microsoft.com/office/drawing/2014/main" id="{93894965-CBAF-C3E0-3A1E-98F25A8DA3BD}"/>
              </a:ext>
            </a:extLst>
          </p:cNvPr>
          <p:cNvSpPr txBox="1">
            <a:spLocks noGrp="1" noRot="1" noMove="1" noResize="1" noEditPoints="1" noAdjustHandles="1" noChangeArrowheads="1" noChangeShapeType="1"/>
          </p:cNvSpPr>
          <p:nvPr/>
        </p:nvSpPr>
        <p:spPr>
          <a:xfrm>
            <a:off x="3492003" y="2178258"/>
            <a:ext cx="2207594" cy="1015663"/>
          </a:xfrm>
          <a:prstGeom prst="rect">
            <a:avLst/>
          </a:prstGeom>
          <a:noFill/>
          <a:ln w="12700">
            <a:solidFill>
              <a:schemeClr val="tx1"/>
            </a:solidFill>
          </a:ln>
        </p:spPr>
        <p:txBody>
          <a:bodyPr wrap="square" rtlCol="0">
            <a:spAutoFit/>
          </a:bodyPr>
          <a:lstStyle/>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Reduce retail park football</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More online shopping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Fewer local job</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Empty shop units reduce attraction </a:t>
            </a:r>
          </a:p>
        </p:txBody>
      </p:sp>
      <p:sp>
        <p:nvSpPr>
          <p:cNvPr id="39" name="TextBox 38">
            <a:extLst>
              <a:ext uri="{FF2B5EF4-FFF2-40B4-BE49-F238E27FC236}">
                <a16:creationId xmlns:a16="http://schemas.microsoft.com/office/drawing/2014/main" id="{D9B946EB-160F-14E8-6E65-A3ACFE53BA8E}"/>
              </a:ext>
            </a:extLst>
          </p:cNvPr>
          <p:cNvSpPr txBox="1">
            <a:spLocks noGrp="1" noRot="1" noMove="1" noResize="1" noEditPoints="1" noAdjustHandles="1" noChangeArrowheads="1" noChangeShapeType="1"/>
          </p:cNvSpPr>
          <p:nvPr/>
        </p:nvSpPr>
        <p:spPr>
          <a:xfrm>
            <a:off x="569555" y="2177470"/>
            <a:ext cx="2207594" cy="2492990"/>
          </a:xfrm>
          <a:prstGeom prst="rect">
            <a:avLst/>
          </a:prstGeom>
          <a:noFill/>
          <a:ln w="12700">
            <a:solidFill>
              <a:schemeClr val="tx1"/>
            </a:solidFill>
          </a:ln>
        </p:spPr>
        <p:txBody>
          <a:bodyPr wrap="square" rtlCol="0">
            <a:spAutoFit/>
          </a:bodyPr>
          <a:lstStyle/>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Fewer shoppers visit retail park</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Reduced lunch demand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Office workers work from home </a:t>
            </a:r>
          </a:p>
          <a:p>
            <a:pPr marL="171450" indent="-1714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 long wating times </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Limited staff capacity</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Basil needed for baking</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Cannot always answer phone</a:t>
            </a:r>
          </a:p>
          <a:p>
            <a:endParaRPr lang="en-GB" sz="1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80A04F2-4F22-A08C-F5B4-F30F002E227B}"/>
              </a:ext>
            </a:extLst>
          </p:cNvPr>
          <p:cNvSpPr txBox="1"/>
          <p:nvPr/>
        </p:nvSpPr>
        <p:spPr>
          <a:xfrm>
            <a:off x="-470862" y="430494"/>
            <a:ext cx="11585447" cy="523220"/>
          </a:xfrm>
          <a:prstGeom prst="rect">
            <a:avLst/>
          </a:prstGeom>
          <a:noFill/>
        </p:spPr>
        <p:txBody>
          <a:bodyPr wrap="square" rtlCol="0">
            <a:spAutoFit/>
          </a:bodyPr>
          <a:lstStyle/>
          <a:p>
            <a:pPr algn="ctr"/>
            <a:r>
              <a:rPr lang="en-GB" sz="2800" b="1" u="sng" dirty="0">
                <a:latin typeface="Arial" panose="020B0604020202020204" pitchFamily="34" charset="0"/>
                <a:cs typeface="Arial" panose="020B0604020202020204" pitchFamily="34" charset="0"/>
              </a:rPr>
              <a:t> Cause-and-Effect diagram</a:t>
            </a:r>
            <a:endParaRPr lang="en-GB" sz="28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8909468C-936F-4121-2082-7552FDB97556}"/>
              </a:ext>
            </a:extLst>
          </p:cNvPr>
          <p:cNvSpPr txBox="1"/>
          <p:nvPr/>
        </p:nvSpPr>
        <p:spPr>
          <a:xfrm>
            <a:off x="2038351" y="6015240"/>
            <a:ext cx="9277350" cy="646331"/>
          </a:xfrm>
          <a:prstGeom prst="rect">
            <a:avLst/>
          </a:prstGeom>
          <a:noFill/>
        </p:spPr>
        <p:txBody>
          <a:bodyPr wrap="square" rtlCol="0">
            <a:spAutoFit/>
          </a:bodyPr>
          <a:lstStyle/>
          <a:p>
            <a:pPr algn="ctr"/>
            <a:r>
              <a:rPr lang="en-GB" b="1"/>
              <a:t>Reference: </a:t>
            </a:r>
            <a:r>
              <a:rPr lang="en-GB"/>
              <a:t>Institute of leadership &amp; management.(2013). Solving problem and making decisions. Routledg available at </a:t>
            </a:r>
            <a:r>
              <a:rPr lang="en-GB">
                <a:hlinkClick r:id="rId2"/>
              </a:rPr>
              <a:t>EpubReader</a:t>
            </a:r>
            <a:endParaRPr lang="en-GB" dirty="0"/>
          </a:p>
        </p:txBody>
      </p:sp>
    </p:spTree>
    <p:extLst>
      <p:ext uri="{BB962C8B-B14F-4D97-AF65-F5344CB8AC3E}">
        <p14:creationId xmlns:p14="http://schemas.microsoft.com/office/powerpoint/2010/main" val="642852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728662" y="352425"/>
            <a:ext cx="10515600" cy="733424"/>
          </a:xfrm>
        </p:spPr>
        <p:txBody>
          <a:bodyPr>
            <a:noAutofit/>
          </a:bodyPr>
          <a:lstStyle/>
          <a:p>
            <a:pPr algn="ctr"/>
            <a:r>
              <a:rPr lang="en-GB" sz="3200" b="1" u="sng" dirty="0">
                <a:latin typeface="Arial" panose="020B0604020202020204" pitchFamily="34" charset="0"/>
                <a:cs typeface="Arial" panose="020B0604020202020204" pitchFamily="34" charset="0"/>
              </a:rPr>
              <a:t>summary of your Key Findings </a:t>
            </a: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295275" y="1085849"/>
            <a:ext cx="11382375" cy="5524501"/>
          </a:xfrm>
        </p:spPr>
        <p:txBody>
          <a:bodyPr>
            <a:normAutofit/>
          </a:bodyPr>
          <a:lstStyle/>
          <a:p>
            <a:r>
              <a:rPr lang="en-GB" sz="2400" dirty="0">
                <a:latin typeface="Arial" panose="020B0604020202020204" pitchFamily="34" charset="0"/>
                <a:cs typeface="Arial" panose="020B0604020202020204" pitchFamily="34" charset="0"/>
              </a:rPr>
              <a:t> benefits of understanding internal and external factors helps identify and manage risks and opportunities aligns the management system with the organisation strategic decision. </a:t>
            </a:r>
          </a:p>
          <a:p>
            <a:pPr marL="0" indent="0">
              <a:buNone/>
            </a:pPr>
            <a:r>
              <a:rPr lang="en-GB" sz="2400" dirty="0">
                <a:latin typeface="Arial" panose="020B0604020202020204" pitchFamily="34" charset="0"/>
                <a:cs typeface="Arial" panose="020B0604020202020204" pitchFamily="34" charset="0"/>
              </a:rPr>
              <a:t>Enables informed decisions based on current realities and future challenges. regular reviews of internal and external factors helps organisations adapt and grow.</a:t>
            </a:r>
          </a:p>
          <a:p>
            <a:r>
              <a:rPr lang="en-GB" sz="2400" dirty="0">
                <a:latin typeface="Arial" panose="020B0604020202020204" pitchFamily="34" charset="0"/>
                <a:cs typeface="Arial" panose="020B0604020202020204" pitchFamily="34" charset="0"/>
              </a:rPr>
              <a:t>PESTLE analysis helps organizations identify external opportunities and threats, improve strategies planning, support decision making, and prepare for changs in the political, economic, social, technological, legal, and environments </a:t>
            </a:r>
          </a:p>
          <a:p>
            <a:r>
              <a:rPr lang="en-GB" sz="2400" dirty="0">
                <a:latin typeface="Arial" panose="020B0604020202020204" pitchFamily="34" charset="0"/>
                <a:cs typeface="Arial" panose="020B0604020202020204" pitchFamily="34" charset="0"/>
              </a:rPr>
              <a:t>A cause-and-effect diagram helps identify the root causes of a problem, organize potential causes visually, improve teamwork and decision making, and support effective problem solving and </a:t>
            </a:r>
            <a:r>
              <a:rPr lang="en-GB" sz="2400">
                <a:latin typeface="Arial" panose="020B0604020202020204" pitchFamily="34" charset="0"/>
                <a:cs typeface="Arial" panose="020B0604020202020204" pitchFamily="34" charset="0"/>
              </a:rPr>
              <a:t>quality improvement. </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7257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838200" y="365125"/>
            <a:ext cx="10515600" cy="796925"/>
          </a:xfrm>
        </p:spPr>
        <p:txBody>
          <a:bodyPr>
            <a:normAutofit/>
          </a:bodyPr>
          <a:lstStyle/>
          <a:p>
            <a:r>
              <a:rPr lang="en-GB" b="1" dirty="0">
                <a:latin typeface="Arial" panose="020B0604020202020204" pitchFamily="34" charset="0"/>
                <a:cs typeface="Arial" panose="020B0604020202020204" pitchFamily="34" charset="0"/>
              </a:rPr>
              <a:t>Reference List:</a:t>
            </a:r>
            <a:endParaRPr lang="en-GB" dirty="0"/>
          </a:p>
        </p:txBody>
      </p:sp>
      <p:sp>
        <p:nvSpPr>
          <p:cNvPr id="5" name="Content Placeholder 4">
            <a:extLst>
              <a:ext uri="{FF2B5EF4-FFF2-40B4-BE49-F238E27FC236}">
                <a16:creationId xmlns:a16="http://schemas.microsoft.com/office/drawing/2014/main" id="{2ABC35BE-27B4-66C6-B152-2977620CF841}"/>
              </a:ext>
            </a:extLst>
          </p:cNvPr>
          <p:cNvSpPr>
            <a:spLocks noGrp="1"/>
          </p:cNvSpPr>
          <p:nvPr>
            <p:ph idx="1"/>
          </p:nvPr>
        </p:nvSpPr>
        <p:spPr>
          <a:xfrm>
            <a:off x="838200" y="1162050"/>
            <a:ext cx="10515600" cy="5219700"/>
          </a:xfrm>
        </p:spPr>
        <p:txBody>
          <a:bodyPr>
            <a:normAutofit/>
          </a:bodyPr>
          <a:lstStyle/>
          <a:p>
            <a:r>
              <a:rPr lang="en-GB" sz="1600" dirty="0"/>
              <a:t>Duffy,D.L,2003. internal and external factors which affect customer loyalty. </a:t>
            </a:r>
            <a:r>
              <a:rPr lang="en-GB" sz="1600" dirty="0">
                <a:hlinkClick r:id="rId2"/>
              </a:rPr>
              <a:t>Internal and external factors which affect customer loyalty | Journal of Consumer Marketing | Emerald Publishing</a:t>
            </a:r>
            <a:endParaRPr lang="en-GB" sz="1600" dirty="0"/>
          </a:p>
          <a:p>
            <a:r>
              <a:rPr lang="en-GB" sz="1600" dirty="0"/>
              <a:t>Johnson, Eugene M. and Donald C. Norris. 1976. The decline of horse racing in New England: A product life cycle analysis. </a:t>
            </a:r>
            <a:r>
              <a:rPr lang="en-GB" sz="1600" i="1" dirty="0"/>
              <a:t>The New England Journal of Business and economics available at </a:t>
            </a:r>
            <a:r>
              <a:rPr lang="en-GB" sz="1600" dirty="0">
                <a:hlinkClick r:id="rId3"/>
              </a:rPr>
              <a:t>Lotto Sales Stagnation: Product Maturity or Small Jackpots? - </a:t>
            </a:r>
            <a:r>
              <a:rPr lang="en-GB" sz="1600" dirty="0" err="1">
                <a:hlinkClick r:id="rId3"/>
              </a:rPr>
              <a:t>DeBOER</a:t>
            </a:r>
            <a:r>
              <a:rPr lang="en-GB" sz="1600" dirty="0">
                <a:hlinkClick r:id="rId3"/>
              </a:rPr>
              <a:t> - 1990 - Growth and Change - Wiley Online Library</a:t>
            </a:r>
            <a:endParaRPr lang="en-GB" sz="1600" dirty="0"/>
          </a:p>
          <a:p>
            <a:r>
              <a:rPr lang="en-GB" sz="1600" dirty="0" err="1"/>
              <a:t>Cuofano</a:t>
            </a:r>
            <a:r>
              <a:rPr lang="en-GB" sz="1600" dirty="0"/>
              <a:t>, G,(2024).what is PESTEL analysis. Available at </a:t>
            </a:r>
            <a:r>
              <a:rPr lang="en-GB" sz="1600" dirty="0">
                <a:hlinkClick r:id="rId4"/>
              </a:rPr>
              <a:t>What Is A PESTEL Analysis And Why It Matters — Complete Guide 2026 – </a:t>
            </a:r>
            <a:r>
              <a:rPr lang="en-GB" sz="1600" dirty="0" err="1">
                <a:hlinkClick r:id="rId4"/>
              </a:rPr>
              <a:t>FourWeekMBA</a:t>
            </a:r>
            <a:r>
              <a:rPr lang="en-GB" sz="1600" dirty="0"/>
              <a:t>(updated: Apr 2026</a:t>
            </a:r>
            <a:r>
              <a:rPr lang="en-GB" sz="1800" dirty="0"/>
              <a:t>)</a:t>
            </a:r>
          </a:p>
          <a:p>
            <a:r>
              <a:rPr lang="en-GB" sz="1800" dirty="0"/>
              <a:t>Institute of leadership &amp; management.(2013). Solving problem and making decisions. </a:t>
            </a:r>
            <a:r>
              <a:rPr lang="en-GB" sz="1800" dirty="0" err="1"/>
              <a:t>Routledg</a:t>
            </a:r>
            <a:r>
              <a:rPr lang="en-GB" sz="1800" dirty="0"/>
              <a:t> available at </a:t>
            </a:r>
            <a:r>
              <a:rPr lang="en-GB" sz="1800" dirty="0" err="1">
                <a:hlinkClick r:id="rId5"/>
              </a:rPr>
              <a:t>EpubReader</a:t>
            </a:r>
            <a:endParaRPr lang="en-GB" sz="1800" dirty="0"/>
          </a:p>
          <a:p>
            <a:r>
              <a:rPr lang="en-GB" sz="1800" dirty="0"/>
              <a:t>Dutta, A.(2023). What are the benefits  of PESTEL analysis in business. Available at </a:t>
            </a:r>
            <a:r>
              <a:rPr lang="en-GB" sz="1800" dirty="0">
                <a:hlinkClick r:id="rId6"/>
              </a:rPr>
              <a:t>What are the Benefits of PESTEL Analysis in a Business?</a:t>
            </a:r>
            <a:r>
              <a:rPr lang="en-GB" sz="1800" dirty="0"/>
              <a:t> (updated: 11 Apr. 2025).</a:t>
            </a:r>
          </a:p>
          <a:p>
            <a:endParaRPr lang="en-GB" sz="1800" dirty="0"/>
          </a:p>
          <a:p>
            <a:pPr marL="0" indent="0">
              <a:buNone/>
            </a:pPr>
            <a:r>
              <a:rPr lang="en-GB" sz="1800" dirty="0"/>
              <a:t> </a:t>
            </a:r>
          </a:p>
          <a:p>
            <a:endParaRPr lang="en-GB" sz="1800" dirty="0"/>
          </a:p>
          <a:p>
            <a:endParaRPr lang="en-US" sz="1600" dirty="0"/>
          </a:p>
          <a:p>
            <a:endParaRPr lang="en-GB" sz="1600" dirty="0"/>
          </a:p>
          <a:p>
            <a:endParaRPr lang="en-GB" sz="1600" dirty="0"/>
          </a:p>
        </p:txBody>
      </p:sp>
    </p:spTree>
    <p:extLst>
      <p:ext uri="{BB962C8B-B14F-4D97-AF65-F5344CB8AC3E}">
        <p14:creationId xmlns:p14="http://schemas.microsoft.com/office/powerpoint/2010/main" val="24513240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p:txBody>
          <a:bodyPr>
            <a:normAutofit/>
          </a:bodyPr>
          <a:lstStyle/>
          <a:p>
            <a:pPr algn="ctr"/>
            <a:br>
              <a:rPr lang="en-GB" b="1" dirty="0">
                <a:latin typeface="Arial" panose="020B0604020202020204" pitchFamily="34" charset="0"/>
                <a:cs typeface="Arial" panose="020B0604020202020204" pitchFamily="34" charset="0"/>
              </a:rPr>
            </a:b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838200" y="2424023"/>
            <a:ext cx="10515600" cy="1570007"/>
          </a:xfrm>
        </p:spPr>
        <p:txBody>
          <a:bodyPr/>
          <a:lstStyle/>
          <a:p>
            <a:endParaRPr lang="en-GB" dirty="0">
              <a:latin typeface="Arial" panose="020B0604020202020204" pitchFamily="34" charset="0"/>
              <a:cs typeface="Arial" panose="020B0604020202020204" pitchFamily="34" charset="0"/>
            </a:endParaRPr>
          </a:p>
          <a:p>
            <a:pPr marL="0" indent="0" algn="ctr">
              <a:buNone/>
            </a:pPr>
            <a:r>
              <a:rPr lang="en-GB" sz="4800" b="1" dirty="0">
                <a:latin typeface="Arial" panose="020B0604020202020204" pitchFamily="34" charset="0"/>
                <a:cs typeface="Arial" panose="020B0604020202020204" pitchFamily="34" charset="0"/>
              </a:rPr>
              <a:t>Thank you for listening</a:t>
            </a:r>
          </a:p>
        </p:txBody>
      </p:sp>
    </p:spTree>
    <p:extLst>
      <p:ext uri="{BB962C8B-B14F-4D97-AF65-F5344CB8AC3E}">
        <p14:creationId xmlns:p14="http://schemas.microsoft.com/office/powerpoint/2010/main" val="3258301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EBE6B-1F90-48B4-CACC-172FF691D67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6873B1-82D2-71A9-F5A9-13A8B7E33DE2}"/>
              </a:ext>
            </a:extLst>
          </p:cNvPr>
          <p:cNvSpPr>
            <a:spLocks noGrp="1"/>
          </p:cNvSpPr>
          <p:nvPr>
            <p:ph idx="1"/>
          </p:nvPr>
        </p:nvSpPr>
        <p:spPr>
          <a:xfrm>
            <a:off x="769121" y="1495426"/>
            <a:ext cx="10584679" cy="4681537"/>
          </a:xfrm>
        </p:spPr>
        <p:txBody>
          <a:bodyPr/>
          <a:lstStyle/>
          <a:p>
            <a:endParaRPr lang="en-GB" dirty="0">
              <a:latin typeface="Arial" panose="020B0604020202020204" pitchFamily="34" charset="0"/>
              <a:cs typeface="Arial" panose="020B0604020202020204" pitchFamily="34" charset="0"/>
            </a:endParaRPr>
          </a:p>
          <a:p>
            <a:pPr marL="0" indent="0" algn="ctr">
              <a:buNone/>
            </a:pPr>
            <a:endParaRPr lang="en-GB" sz="4800" dirty="0">
              <a:latin typeface="Arial" panose="020B0604020202020204" pitchFamily="34" charset="0"/>
              <a:cs typeface="Arial" panose="020B0604020202020204" pitchFamily="34" charset="0"/>
            </a:endParaRPr>
          </a:p>
        </p:txBody>
      </p:sp>
      <p:pic>
        <p:nvPicPr>
          <p:cNvPr id="1026" name="Picture 2" descr="Questions &amp; Answers on Collaboration ...">
            <a:extLst>
              <a:ext uri="{FF2B5EF4-FFF2-40B4-BE49-F238E27FC236}">
                <a16:creationId xmlns:a16="http://schemas.microsoft.com/office/drawing/2014/main" id="{BC1C6B8B-3E57-B212-0064-3A197FA354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5871" y="2087592"/>
            <a:ext cx="6551427" cy="2737628"/>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63347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EFF472D76CF0A40888B78A9EA0200F3" ma:contentTypeVersion="8" ma:contentTypeDescription="Create a new document." ma:contentTypeScope="" ma:versionID="a8eac0a0cf35691c15004f0dd5bde203">
  <xsd:schema xmlns:xsd="http://www.w3.org/2001/XMLSchema" xmlns:xs="http://www.w3.org/2001/XMLSchema" xmlns:p="http://schemas.microsoft.com/office/2006/metadata/properties" xmlns:ns2="3e4d8a5d-01f3-43bc-a8af-65fd9717c730" targetNamespace="http://schemas.microsoft.com/office/2006/metadata/properties" ma:root="true" ma:fieldsID="3917609a5edacb8f5c90364ee40942c1" ns2:_="">
    <xsd:import namespace="3e4d8a5d-01f3-43bc-a8af-65fd9717c73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4d8a5d-01f3-43bc-a8af-65fd9717c73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A555A84-5542-4C22-B1A5-EDBFC0292E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4d8a5d-01f3-43bc-a8af-65fd9717c7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CCAF22-9EA3-4C2F-9092-C861B73393C1}">
  <ds:schemaRefs>
    <ds:schemaRef ds:uri="http://schemas.microsoft.com/office/infopath/2007/PartnerControls"/>
    <ds:schemaRef ds:uri="http://www.w3.org/XML/1998/namespace"/>
    <ds:schemaRef ds:uri="http://purl.org/dc/elements/1.1/"/>
    <ds:schemaRef ds:uri="http://schemas.microsoft.com/office/2006/documentManagement/types"/>
    <ds:schemaRef ds:uri="http://purl.org/dc/dcmitype/"/>
    <ds:schemaRef ds:uri="http://schemas.microsoft.com/office/2006/metadata/properties"/>
    <ds:schemaRef ds:uri="http://schemas.openxmlformats.org/package/2006/metadata/core-properties"/>
    <ds:schemaRef ds:uri="3e4d8a5d-01f3-43bc-a8af-65fd9717c730"/>
    <ds:schemaRef ds:uri="http://purl.org/dc/terms/"/>
  </ds:schemaRefs>
</ds:datastoreItem>
</file>

<file path=customXml/itemProps3.xml><?xml version="1.0" encoding="utf-8"?>
<ds:datastoreItem xmlns:ds="http://schemas.openxmlformats.org/officeDocument/2006/customXml" ds:itemID="{A7A9B301-5F2D-4EFE-969F-254C13339DE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TM03457515[[fn=View]]</Template>
  <TotalTime>13410</TotalTime>
  <Words>2492</Words>
  <Application>Microsoft Office PowerPoint</Application>
  <PresentationFormat>Widescreen</PresentationFormat>
  <Paragraphs>287</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Aptos</vt:lpstr>
      <vt:lpstr>Aptos Display</vt:lpstr>
      <vt:lpstr>Arial</vt:lpstr>
      <vt:lpstr>Wingdings</vt:lpstr>
      <vt:lpstr>Office Theme</vt:lpstr>
      <vt:lpstr>PowerPoint Presentation</vt:lpstr>
      <vt:lpstr>PowerPoint Presentation</vt:lpstr>
      <vt:lpstr> Overview of Basil’s Bakery. </vt:lpstr>
      <vt:lpstr>The root problem </vt:lpstr>
      <vt:lpstr>contributing issues behind the sales stagnation s behind the sales stagnation Contributing issues behind the sales stagnation </vt:lpstr>
      <vt:lpstr>PowerPoint Presentation</vt:lpstr>
      <vt:lpstr>Internal and external problems affecting basils bakery </vt:lpstr>
      <vt:lpstr>What is pestle analysis </vt:lpstr>
      <vt:lpstr>What is pestle analysis and why is matters </vt:lpstr>
      <vt:lpstr>The benefits of pestle analysis</vt:lpstr>
      <vt:lpstr>  PESTEL Framework    </vt:lpstr>
      <vt:lpstr>Cause and effect</vt:lpstr>
      <vt:lpstr>PowerPoint Presentation</vt:lpstr>
      <vt:lpstr>summary of your Key Findings </vt:lpstr>
      <vt:lpstr>Reference List:</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-XXXXX Student Number - XXXX</dc:title>
  <dc:creator>Olu Adegbite</dc:creator>
  <cp:lastModifiedBy>rahel Tsegaye</cp:lastModifiedBy>
  <cp:revision>98</cp:revision>
  <dcterms:created xsi:type="dcterms:W3CDTF">2024-01-29T11:42:05Z</dcterms:created>
  <dcterms:modified xsi:type="dcterms:W3CDTF">2026-06-15T08:53:44Z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0x0101009EFF472D76CF0A40888B78A9EA0200F3</vt:lpwstr>
  </property>
</Properties>
</file>