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76" r:id="rId3"/>
    <p:sldId id="305" r:id="rId4"/>
    <p:sldId id="292" r:id="rId5"/>
    <p:sldId id="290" r:id="rId6"/>
    <p:sldId id="291" r:id="rId7"/>
    <p:sldId id="306" r:id="rId8"/>
    <p:sldId id="301" r:id="rId9"/>
    <p:sldId id="267" r:id="rId10"/>
    <p:sldId id="268" r:id="rId11"/>
    <p:sldId id="269" r:id="rId12"/>
    <p:sldId id="270" r:id="rId13"/>
    <p:sldId id="302" r:id="rId14"/>
    <p:sldId id="286" r:id="rId15"/>
    <p:sldId id="304" r:id="rId16"/>
    <p:sldId id="303" r:id="rId17"/>
    <p:sldId id="307" r:id="rId18"/>
    <p:sldId id="313" r:id="rId19"/>
    <p:sldId id="310" r:id="rId20"/>
    <p:sldId id="309" r:id="rId21"/>
    <p:sldId id="312" r:id="rId22"/>
    <p:sldId id="311" r:id="rId23"/>
    <p:sldId id="314" r:id="rId24"/>
    <p:sldId id="308" r:id="rId25"/>
    <p:sldId id="27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90"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Tree>
    <p:extLst>
      <p:ext uri="{BB962C8B-B14F-4D97-AF65-F5344CB8AC3E}">
        <p14:creationId xmlns:p14="http://schemas.microsoft.com/office/powerpoint/2010/main" val="383814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838200" y="1825625"/>
            <a:ext cx="10515600" cy="374315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93228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4"/>
            <a:ext cx="10515600" cy="102874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189210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37678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37678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981477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12960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12960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017182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029700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01/05/2019</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Tree>
    <p:extLst>
      <p:ext uri="{BB962C8B-B14F-4D97-AF65-F5344CB8AC3E}">
        <p14:creationId xmlns:p14="http://schemas.microsoft.com/office/powerpoint/2010/main" val="926461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01/05/2019</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744058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01/05/2019</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591960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01/05/2019</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34885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01/05/2019</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160795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374315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668920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iVFtc9_AB2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H0tnHr2dqT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b="1" dirty="0" smtClean="0"/>
              <a:t>HPPD7002: Hermeneutics</a:t>
            </a:r>
            <a:endParaRPr lang="en-GB" b="1" dirty="0"/>
          </a:p>
        </p:txBody>
      </p:sp>
      <p:sp>
        <p:nvSpPr>
          <p:cNvPr id="3" name="Subtitle 2"/>
          <p:cNvSpPr>
            <a:spLocks noGrp="1"/>
          </p:cNvSpPr>
          <p:nvPr>
            <p:ph type="subTitle" idx="1"/>
          </p:nvPr>
        </p:nvSpPr>
        <p:spPr/>
        <p:txBody>
          <a:bodyPr/>
          <a:lstStyle/>
          <a:p>
            <a:r>
              <a:rPr lang="en-GB" dirty="0" smtClean="0"/>
              <a:t>Dr Angus M Slater</a:t>
            </a:r>
            <a:endParaRPr lang="en-GB" dirty="0"/>
          </a:p>
        </p:txBody>
      </p:sp>
    </p:spTree>
    <p:extLst>
      <p:ext uri="{BB962C8B-B14F-4D97-AF65-F5344CB8AC3E}">
        <p14:creationId xmlns:p14="http://schemas.microsoft.com/office/powerpoint/2010/main" val="1101326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a:t>
            </a:r>
            <a:endParaRPr lang="en-GB" dirty="0"/>
          </a:p>
        </p:txBody>
      </p:sp>
      <p:sp>
        <p:nvSpPr>
          <p:cNvPr id="3" name="Content Placeholder 2"/>
          <p:cNvSpPr>
            <a:spLocks noGrp="1"/>
          </p:cNvSpPr>
          <p:nvPr>
            <p:ph sz="half" idx="1"/>
          </p:nvPr>
        </p:nvSpPr>
        <p:spPr/>
        <p:txBody>
          <a:bodyPr>
            <a:normAutofit fontScale="62500" lnSpcReduction="20000"/>
          </a:bodyPr>
          <a:lstStyle/>
          <a:p>
            <a:pPr marL="0" indent="0">
              <a:buNone/>
            </a:pPr>
            <a:r>
              <a:rPr lang="en-GB" b="1" dirty="0"/>
              <a:t>Assessment Component 1</a:t>
            </a:r>
            <a:r>
              <a:rPr lang="en-GB" dirty="0"/>
              <a:t> - 70%</a:t>
            </a:r>
          </a:p>
          <a:p>
            <a:pPr marL="0" indent="0">
              <a:buNone/>
            </a:pPr>
            <a:r>
              <a:rPr lang="en-GB" dirty="0"/>
              <a:t>Coursework: Essay (4500 words) </a:t>
            </a:r>
          </a:p>
          <a:p>
            <a:pPr marL="0" indent="0">
              <a:buNone/>
            </a:pPr>
            <a:r>
              <a:rPr lang="en-GB" dirty="0"/>
              <a:t>(1) 'Philosophical hermeneutical approaches have much to contribute to the reading of texts in an interfaith context’. Critically examine two philosophical approaches (e.g., Gadamer, </a:t>
            </a:r>
            <a:r>
              <a:rPr lang="en-GB" dirty="0" err="1"/>
              <a:t>Ricoeur</a:t>
            </a:r>
            <a:r>
              <a:rPr lang="en-GB" dirty="0"/>
              <a:t>, Foucault, </a:t>
            </a:r>
            <a:r>
              <a:rPr lang="en-GB" dirty="0" err="1"/>
              <a:t>Lindbeck</a:t>
            </a:r>
            <a:r>
              <a:rPr lang="en-GB" dirty="0"/>
              <a:t>) and assess the benefits these approaches bring to interreligious dialogue.</a:t>
            </a:r>
          </a:p>
          <a:p>
            <a:pPr marL="0" indent="0">
              <a:buNone/>
            </a:pPr>
            <a:r>
              <a:rPr lang="en-GB" dirty="0"/>
              <a:t>(2) Demonstrate how a comparative theological approach can be used to illuminate the matter of gender, race, or sexuality in two religious traditions.</a:t>
            </a:r>
          </a:p>
          <a:p>
            <a:pPr marL="0" indent="0">
              <a:buNone/>
            </a:pPr>
            <a:r>
              <a:rPr lang="en-GB" dirty="0"/>
              <a:t> Deadline: 7 May 2019</a:t>
            </a:r>
          </a:p>
          <a:p>
            <a:endParaRPr lang="en-GB" dirty="0"/>
          </a:p>
        </p:txBody>
      </p:sp>
      <p:sp>
        <p:nvSpPr>
          <p:cNvPr id="4" name="Content Placeholder 3"/>
          <p:cNvSpPr>
            <a:spLocks noGrp="1"/>
          </p:cNvSpPr>
          <p:nvPr>
            <p:ph sz="half" idx="2"/>
          </p:nvPr>
        </p:nvSpPr>
        <p:spPr>
          <a:xfrm>
            <a:off x="6172200" y="484095"/>
            <a:ext cx="5181600" cy="5109398"/>
          </a:xfrm>
        </p:spPr>
        <p:txBody>
          <a:bodyPr>
            <a:normAutofit fontScale="62500" lnSpcReduction="20000"/>
          </a:bodyPr>
          <a:lstStyle/>
          <a:p>
            <a:pPr marL="0" indent="0">
              <a:buNone/>
            </a:pPr>
            <a:r>
              <a:rPr lang="en-GB" b="1" dirty="0"/>
              <a:t>Assessment Component 2</a:t>
            </a:r>
            <a:r>
              <a:rPr lang="en-GB" dirty="0"/>
              <a:t> - 30%</a:t>
            </a:r>
          </a:p>
          <a:p>
            <a:pPr marL="0" indent="0">
              <a:buNone/>
            </a:pPr>
            <a:r>
              <a:rPr lang="en-GB" dirty="0"/>
              <a:t>Practical: Oral presentation (20 minutes): this will comprise of a presentation (15 minutes) and discussion (5 minutes). You will be expected to draft specific questions and lead the discussion for the final 5 minutes.</a:t>
            </a:r>
          </a:p>
          <a:p>
            <a:pPr marL="0" indent="0">
              <a:buNone/>
            </a:pPr>
            <a:r>
              <a:rPr lang="en-GB" dirty="0"/>
              <a:t>Prepare a presentation on one interfaith interpretative model (e.g., scriptural reasoning) which includes engagement with exegetical perspectives drawn from three different religious traditions.</a:t>
            </a:r>
          </a:p>
          <a:p>
            <a:pPr marL="0" indent="0">
              <a:buNone/>
            </a:pPr>
            <a:r>
              <a:rPr lang="en-GB" dirty="0"/>
              <a:t>For this assignment you will need to prepare a </a:t>
            </a:r>
            <a:r>
              <a:rPr lang="en-GB" dirty="0" err="1"/>
              <a:t>powerpoint</a:t>
            </a:r>
            <a:r>
              <a:rPr lang="en-GB" dirty="0"/>
              <a:t> presentation and bring it (on USB) to the session. Please bring a hard copy of the </a:t>
            </a:r>
            <a:r>
              <a:rPr lang="en-GB" dirty="0" err="1"/>
              <a:t>powerpoint</a:t>
            </a:r>
            <a:r>
              <a:rPr lang="en-GB" dirty="0"/>
              <a:t> presentation for assessment purposes (you may, if you wish, also submit additional notes or commentary, but these will not be formally assessed).</a:t>
            </a:r>
          </a:p>
          <a:p>
            <a:pPr marL="0" indent="0">
              <a:buNone/>
            </a:pPr>
            <a:r>
              <a:rPr lang="en-GB" dirty="0"/>
              <a:t>Assessors of the presentation: Angus Slater and </a:t>
            </a:r>
            <a:r>
              <a:rPr lang="en-GB" dirty="0" err="1"/>
              <a:t>Catrin</a:t>
            </a:r>
            <a:r>
              <a:rPr lang="en-GB" dirty="0"/>
              <a:t> Williams</a:t>
            </a:r>
          </a:p>
          <a:p>
            <a:pPr marL="0" indent="0">
              <a:buNone/>
            </a:pPr>
            <a:r>
              <a:rPr lang="en-GB" dirty="0"/>
              <a:t>Date and time: 22 May 2019 (morning)</a:t>
            </a:r>
          </a:p>
          <a:p>
            <a:endParaRPr lang="en-GB" dirty="0"/>
          </a:p>
        </p:txBody>
      </p:sp>
    </p:spTree>
    <p:extLst>
      <p:ext uri="{BB962C8B-B14F-4D97-AF65-F5344CB8AC3E}">
        <p14:creationId xmlns:p14="http://schemas.microsoft.com/office/powerpoint/2010/main" val="782057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Revision</a:t>
            </a:r>
            <a:endParaRPr lang="en-GB" dirty="0"/>
          </a:p>
        </p:txBody>
      </p:sp>
      <p:sp>
        <p:nvSpPr>
          <p:cNvPr id="3" name="Text Placeholder 2"/>
          <p:cNvSpPr>
            <a:spLocks noGrp="1"/>
          </p:cNvSpPr>
          <p:nvPr>
            <p:ph type="body" idx="1"/>
          </p:nvPr>
        </p:nvSpPr>
        <p:spPr/>
        <p:txBody>
          <a:bodyPr/>
          <a:lstStyle/>
          <a:p>
            <a:r>
              <a:rPr lang="en-GB" dirty="0" smtClean="0"/>
              <a:t>Power, Knowledge, Truth, Ideology</a:t>
            </a:r>
            <a:endParaRPr lang="en-GB" dirty="0"/>
          </a:p>
        </p:txBody>
      </p:sp>
    </p:spTree>
    <p:extLst>
      <p:ext uri="{BB962C8B-B14F-4D97-AF65-F5344CB8AC3E}">
        <p14:creationId xmlns:p14="http://schemas.microsoft.com/office/powerpoint/2010/main" val="804603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2091" y="333280"/>
            <a:ext cx="9146616" cy="5155713"/>
          </a:xfrm>
        </p:spPr>
      </p:pic>
    </p:spTree>
    <p:extLst>
      <p:ext uri="{BB962C8B-B14F-4D97-AF65-F5344CB8AC3E}">
        <p14:creationId xmlns:p14="http://schemas.microsoft.com/office/powerpoint/2010/main" val="1835442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Ideology</a:t>
            </a:r>
            <a:endParaRPr lang="en-GB" dirty="0"/>
          </a:p>
        </p:txBody>
      </p:sp>
      <p:sp>
        <p:nvSpPr>
          <p:cNvPr id="3" name="Content Placeholder 2"/>
          <p:cNvSpPr>
            <a:spLocks noGrp="1"/>
          </p:cNvSpPr>
          <p:nvPr>
            <p:ph sz="half" idx="1"/>
          </p:nvPr>
        </p:nvSpPr>
        <p:spPr/>
        <p:txBody>
          <a:bodyPr>
            <a:normAutofit fontScale="92500" lnSpcReduction="10000"/>
          </a:bodyPr>
          <a:lstStyle/>
          <a:p>
            <a:pPr marL="0" indent="0">
              <a:buNone/>
            </a:pPr>
            <a:r>
              <a:rPr lang="en-GB" dirty="0"/>
              <a:t>Sociologists define ideology as "cultural beliefs that justify particular social arrangements, including patterns of inequality</a:t>
            </a:r>
            <a:r>
              <a:rPr lang="en-GB" dirty="0" smtClean="0"/>
              <a:t>".</a:t>
            </a:r>
            <a:r>
              <a:rPr lang="en-GB" dirty="0"/>
              <a:t> </a:t>
            </a:r>
            <a:r>
              <a:rPr lang="en-GB" dirty="0" smtClean="0"/>
              <a:t/>
            </a:r>
            <a:br>
              <a:rPr lang="en-GB" dirty="0" smtClean="0"/>
            </a:br>
            <a:r>
              <a:rPr lang="en-GB" dirty="0" smtClean="0"/>
              <a:t/>
            </a:r>
            <a:br>
              <a:rPr lang="en-GB" dirty="0" smtClean="0"/>
            </a:br>
            <a:r>
              <a:rPr lang="en-GB" dirty="0" smtClean="0"/>
              <a:t>Dominant </a:t>
            </a:r>
            <a:r>
              <a:rPr lang="en-GB" dirty="0"/>
              <a:t>groups use these sets of cultural beliefs and practices to justify the systems of inequality that maintain their group's social power over non-dominant groups. </a:t>
            </a:r>
          </a:p>
        </p:txBody>
      </p:sp>
      <p:sp>
        <p:nvSpPr>
          <p:cNvPr id="4" name="Content Placeholder 3"/>
          <p:cNvSpPr>
            <a:spLocks noGrp="1"/>
          </p:cNvSpPr>
          <p:nvPr>
            <p:ph sz="half" idx="2"/>
          </p:nvPr>
        </p:nvSpPr>
        <p:spPr>
          <a:xfrm>
            <a:off x="6172200" y="528919"/>
            <a:ext cx="5181600" cy="5064574"/>
          </a:xfrm>
        </p:spPr>
        <p:txBody>
          <a:bodyPr>
            <a:normAutofit fontScale="92500" lnSpcReduction="10000"/>
          </a:bodyPr>
          <a:lstStyle/>
          <a:p>
            <a:pPr marL="0" indent="0">
              <a:buNone/>
            </a:pPr>
            <a:r>
              <a:rPr lang="en-GB" dirty="0"/>
              <a:t>Ideologies use a society's symbol system to organize social relations in a hierarchy, with some social identities being superior to other social identities, which are considered inferior. </a:t>
            </a:r>
            <a:r>
              <a:rPr lang="en-GB" dirty="0" smtClean="0"/>
              <a:t/>
            </a:r>
            <a:br>
              <a:rPr lang="en-GB" dirty="0" smtClean="0"/>
            </a:br>
            <a:r>
              <a:rPr lang="en-GB" dirty="0" smtClean="0"/>
              <a:t/>
            </a:r>
            <a:br>
              <a:rPr lang="en-GB" dirty="0" smtClean="0"/>
            </a:br>
            <a:r>
              <a:rPr lang="en-GB" dirty="0" smtClean="0"/>
              <a:t>The </a:t>
            </a:r>
            <a:r>
              <a:rPr lang="en-GB" dirty="0"/>
              <a:t>dominant ideology in a society is passed along through the society's major social institutions, such as the media, the family, education, and religion</a:t>
            </a:r>
            <a:r>
              <a:rPr lang="en-GB" dirty="0" smtClean="0"/>
              <a:t>.</a:t>
            </a:r>
            <a:r>
              <a:rPr lang="en-GB" dirty="0"/>
              <a:t> As societies changed throughout history, so did the ideologies that justified systems of inequality</a:t>
            </a:r>
            <a:r>
              <a:rPr lang="en-GB" dirty="0" smtClean="0"/>
              <a:t>.</a:t>
            </a:r>
            <a:endParaRPr lang="en-GB" dirty="0"/>
          </a:p>
        </p:txBody>
      </p:sp>
    </p:spTree>
    <p:extLst>
      <p:ext uri="{BB962C8B-B14F-4D97-AF65-F5344CB8AC3E}">
        <p14:creationId xmlns:p14="http://schemas.microsoft.com/office/powerpoint/2010/main" val="270496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3729" y="-154828"/>
            <a:ext cx="10515600" cy="1325563"/>
          </a:xfrm>
        </p:spPr>
        <p:txBody>
          <a:bodyPr/>
          <a:lstStyle/>
          <a:p>
            <a:r>
              <a:rPr lang="en-GB" dirty="0" smtClean="0"/>
              <a:t>The Perverts Guide to Ideology – </a:t>
            </a:r>
            <a:r>
              <a:rPr lang="en-GB" dirty="0" err="1" smtClean="0"/>
              <a:t>Slavoj</a:t>
            </a:r>
            <a:r>
              <a:rPr lang="en-GB" dirty="0" smtClean="0"/>
              <a:t> </a:t>
            </a:r>
            <a:r>
              <a:rPr lang="en-GB" dirty="0" err="1" smtClean="0"/>
              <a:t>Zizek</a:t>
            </a:r>
            <a:endParaRPr lang="en-GB" dirty="0"/>
          </a:p>
        </p:txBody>
      </p:sp>
      <p:pic>
        <p:nvPicPr>
          <p:cNvPr id="6" name="y2mate.com - the_perverts_guide_to_ideology_1_j7aPHE988Q8_720p.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749673" y="776755"/>
            <a:ext cx="10608610" cy="4727574"/>
          </a:xfrm>
        </p:spPr>
      </p:pic>
    </p:spTree>
    <p:extLst>
      <p:ext uri="{BB962C8B-B14F-4D97-AF65-F5344CB8AC3E}">
        <p14:creationId xmlns:p14="http://schemas.microsoft.com/office/powerpoint/2010/main" val="29524333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Bio-Power</a:t>
            </a:r>
            <a:br>
              <a:rPr lang="en-GB" dirty="0" smtClean="0"/>
            </a:br>
            <a:r>
              <a:rPr lang="en-GB" dirty="0" smtClean="0"/>
              <a:t>&amp;</a:t>
            </a:r>
            <a:br>
              <a:rPr lang="en-GB" dirty="0" smtClean="0"/>
            </a:br>
            <a:r>
              <a:rPr lang="en-GB" dirty="0" smtClean="0"/>
              <a:t>Derrida</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187712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Bio-power</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77556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4294967295"/>
          </p:nvPr>
        </p:nvSpPr>
        <p:spPr>
          <a:xfrm>
            <a:off x="9042400" y="6248400"/>
            <a:ext cx="2540000" cy="457200"/>
          </a:xfrm>
          <a:prstGeom prst="rect">
            <a:avLst/>
          </a:prstGeom>
        </p:spPr>
        <p:txBody>
          <a:bodyPr/>
          <a:lstStyle/>
          <a:p>
            <a:fld id="{97F0F20B-9059-4875-9344-76CDE4AF4CAB}" type="slidenum">
              <a:rPr lang="en-CA" altLang="en-US"/>
              <a:pPr/>
              <a:t>9</a:t>
            </a:fld>
            <a:endParaRPr lang="en-CA" altLang="en-US"/>
          </a:p>
        </p:txBody>
      </p:sp>
      <p:sp>
        <p:nvSpPr>
          <p:cNvPr id="205826" name="Rectangle 2"/>
          <p:cNvSpPr>
            <a:spLocks noGrp="1" noChangeArrowheads="1"/>
          </p:cNvSpPr>
          <p:nvPr>
            <p:ph type="title"/>
          </p:nvPr>
        </p:nvSpPr>
        <p:spPr/>
        <p:txBody>
          <a:bodyPr/>
          <a:lstStyle/>
          <a:p>
            <a:r>
              <a:rPr lang="en-US" altLang="en-US" dirty="0" smtClean="0"/>
              <a:t>Bio-power</a:t>
            </a:r>
            <a:endParaRPr lang="en-US" altLang="en-US" dirty="0"/>
          </a:p>
        </p:txBody>
      </p:sp>
      <p:sp>
        <p:nvSpPr>
          <p:cNvPr id="205827" name="Rectangle 3"/>
          <p:cNvSpPr>
            <a:spLocks noGrp="1" noChangeArrowheads="1"/>
          </p:cNvSpPr>
          <p:nvPr>
            <p:ph type="body" idx="1"/>
          </p:nvPr>
        </p:nvSpPr>
        <p:spPr>
          <a:xfrm>
            <a:off x="814918" y="1628776"/>
            <a:ext cx="11137900" cy="4530725"/>
          </a:xfrm>
        </p:spPr>
        <p:txBody>
          <a:bodyPr/>
          <a:lstStyle/>
          <a:p>
            <a:pPr marL="0" indent="0">
              <a:lnSpc>
                <a:spcPct val="90000"/>
              </a:lnSpc>
              <a:buNone/>
            </a:pPr>
            <a:r>
              <a:rPr lang="en-CA" altLang="en-US" dirty="0"/>
              <a:t>The political question in today’s society is life itself. </a:t>
            </a:r>
            <a:r>
              <a:rPr lang="en-CA" altLang="en-US" dirty="0" smtClean="0"/>
              <a:t/>
            </a:r>
            <a:br>
              <a:rPr lang="en-CA" altLang="en-US" dirty="0" smtClean="0"/>
            </a:br>
            <a:endParaRPr lang="en-CA" altLang="en-US" dirty="0"/>
          </a:p>
          <a:p>
            <a:pPr marL="0" indent="0">
              <a:lnSpc>
                <a:spcPct val="90000"/>
              </a:lnSpc>
              <a:buNone/>
            </a:pPr>
            <a:r>
              <a:rPr lang="en-CA" altLang="en-US" dirty="0"/>
              <a:t>Whereas the sovereign had the right to take life or let live (259), in today’s society the governing mechanism is to foster life by administrating it properly</a:t>
            </a:r>
            <a:r>
              <a:rPr lang="en-CA" altLang="en-US" dirty="0" smtClean="0"/>
              <a:t>.</a:t>
            </a:r>
            <a:br>
              <a:rPr lang="en-CA" altLang="en-US" dirty="0" smtClean="0"/>
            </a:br>
            <a:endParaRPr lang="en-CA" altLang="en-US" dirty="0"/>
          </a:p>
          <a:p>
            <a:pPr marL="0" indent="0">
              <a:lnSpc>
                <a:spcPct val="90000"/>
              </a:lnSpc>
              <a:buNone/>
            </a:pPr>
            <a:r>
              <a:rPr lang="en-CA" altLang="en-US" dirty="0"/>
              <a:t>Power has “a positive influence on life … [it] endeavours to administer, optimize and multiply it, subjecting it to precise controls and comprehensive regulations” (259</a:t>
            </a:r>
            <a:r>
              <a:rPr lang="en-CA" altLang="en-US" dirty="0" smtClean="0"/>
              <a:t>).</a:t>
            </a:r>
            <a:endParaRPr lang="en-CA" altLang="en-US" dirty="0"/>
          </a:p>
        </p:txBody>
      </p:sp>
    </p:spTree>
    <p:extLst>
      <p:ext uri="{BB962C8B-B14F-4D97-AF65-F5344CB8AC3E}">
        <p14:creationId xmlns:p14="http://schemas.microsoft.com/office/powerpoint/2010/main" val="896507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4294967295"/>
          </p:nvPr>
        </p:nvSpPr>
        <p:spPr>
          <a:xfrm>
            <a:off x="9042400" y="6248400"/>
            <a:ext cx="2540000" cy="457200"/>
          </a:xfrm>
          <a:prstGeom prst="rect">
            <a:avLst/>
          </a:prstGeom>
        </p:spPr>
        <p:txBody>
          <a:bodyPr/>
          <a:lstStyle/>
          <a:p>
            <a:fld id="{B73DE865-89AA-4DCC-B5D9-1C01AE111BD6}" type="slidenum">
              <a:rPr lang="en-CA" altLang="en-US"/>
              <a:pPr/>
              <a:t>10</a:t>
            </a:fld>
            <a:endParaRPr lang="en-CA" altLang="en-US"/>
          </a:p>
        </p:txBody>
      </p:sp>
      <p:sp>
        <p:nvSpPr>
          <p:cNvPr id="206850" name="Rectangle 2"/>
          <p:cNvSpPr>
            <a:spLocks noGrp="1" noChangeArrowheads="1"/>
          </p:cNvSpPr>
          <p:nvPr>
            <p:ph type="title"/>
          </p:nvPr>
        </p:nvSpPr>
        <p:spPr/>
        <p:txBody>
          <a:bodyPr/>
          <a:lstStyle/>
          <a:p>
            <a:r>
              <a:rPr lang="en-CA" altLang="en-US"/>
              <a:t>Biopower</a:t>
            </a:r>
          </a:p>
        </p:txBody>
      </p:sp>
      <p:sp>
        <p:nvSpPr>
          <p:cNvPr id="206851" name="Rectangle 3"/>
          <p:cNvSpPr>
            <a:spLocks noGrp="1" noChangeArrowheads="1"/>
          </p:cNvSpPr>
          <p:nvPr>
            <p:ph type="body" idx="1"/>
          </p:nvPr>
        </p:nvSpPr>
        <p:spPr>
          <a:xfrm>
            <a:off x="814917" y="1600201"/>
            <a:ext cx="10767483" cy="4530725"/>
          </a:xfrm>
        </p:spPr>
        <p:txBody>
          <a:bodyPr/>
          <a:lstStyle/>
          <a:p>
            <a:pPr marL="0" indent="0">
              <a:lnSpc>
                <a:spcPct val="90000"/>
              </a:lnSpc>
              <a:buNone/>
            </a:pPr>
            <a:r>
              <a:rPr lang="en-CA" altLang="en-US" dirty="0"/>
              <a:t>Foucault calls this form of power ‘</a:t>
            </a:r>
            <a:r>
              <a:rPr lang="en-CA" altLang="en-US" dirty="0" err="1"/>
              <a:t>biopower</a:t>
            </a:r>
            <a:r>
              <a:rPr lang="en-CA" altLang="en-US" dirty="0"/>
              <a:t>’. It simultaneously aims at two targets: the “</a:t>
            </a:r>
            <a:r>
              <a:rPr lang="en-CA" altLang="en-US" dirty="0" err="1"/>
              <a:t>anatomo</a:t>
            </a:r>
            <a:r>
              <a:rPr lang="en-CA" altLang="en-US" dirty="0"/>
              <a:t>-politics of the human body” and “a bio-politics of the population” (262</a:t>
            </a:r>
            <a:r>
              <a:rPr lang="en-CA" altLang="en-US" dirty="0" smtClean="0"/>
              <a:t>).</a:t>
            </a:r>
            <a:br>
              <a:rPr lang="en-CA" altLang="en-US" dirty="0" smtClean="0"/>
            </a:br>
            <a:endParaRPr lang="en-CA" altLang="en-US" dirty="0"/>
          </a:p>
          <a:p>
            <a:pPr marL="0" indent="0">
              <a:lnSpc>
                <a:spcPct val="90000"/>
              </a:lnSpc>
              <a:buNone/>
            </a:pPr>
            <a:r>
              <a:rPr lang="en-CA" altLang="en-US" dirty="0"/>
              <a:t>It seeks to obtain knowledge in both fields: knowledge about the human body—ergonomic studies of workers—and knowledge about groups of individuals—morbidity rates in communities</a:t>
            </a:r>
            <a:r>
              <a:rPr lang="en-CA" altLang="en-US" dirty="0" smtClean="0"/>
              <a:t>.</a:t>
            </a:r>
            <a:br>
              <a:rPr lang="en-CA" altLang="en-US" dirty="0" smtClean="0"/>
            </a:br>
            <a:endParaRPr lang="en-CA" altLang="en-US" dirty="0"/>
          </a:p>
          <a:p>
            <a:pPr marL="0" indent="0">
              <a:lnSpc>
                <a:spcPct val="90000"/>
              </a:lnSpc>
              <a:buNone/>
            </a:pPr>
            <a:r>
              <a:rPr lang="en-CA" altLang="en-US" dirty="0"/>
              <a:t>Such knowledge is used to regulate individuals and </a:t>
            </a:r>
            <a:r>
              <a:rPr lang="en-CA" altLang="en-US" dirty="0" smtClean="0"/>
              <a:t>populations in multiple ways</a:t>
            </a:r>
            <a:endParaRPr lang="en-CA" altLang="en-US" dirty="0"/>
          </a:p>
        </p:txBody>
      </p:sp>
    </p:spTree>
    <p:extLst>
      <p:ext uri="{BB962C8B-B14F-4D97-AF65-F5344CB8AC3E}">
        <p14:creationId xmlns:p14="http://schemas.microsoft.com/office/powerpoint/2010/main" val="3646595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4294967295"/>
          </p:nvPr>
        </p:nvSpPr>
        <p:spPr>
          <a:xfrm>
            <a:off x="9042400" y="6248400"/>
            <a:ext cx="2540000" cy="457200"/>
          </a:xfrm>
          <a:prstGeom prst="rect">
            <a:avLst/>
          </a:prstGeom>
        </p:spPr>
        <p:txBody>
          <a:bodyPr/>
          <a:lstStyle/>
          <a:p>
            <a:fld id="{3A1CF7CA-D7FD-4BF3-9D8B-D83EE326A810}" type="slidenum">
              <a:rPr lang="en-CA" altLang="en-US"/>
              <a:pPr/>
              <a:t>11</a:t>
            </a:fld>
            <a:endParaRPr lang="en-CA" altLang="en-US"/>
          </a:p>
        </p:txBody>
      </p:sp>
      <p:sp>
        <p:nvSpPr>
          <p:cNvPr id="207874" name="Rectangle 2"/>
          <p:cNvSpPr>
            <a:spLocks noGrp="1" noChangeArrowheads="1"/>
          </p:cNvSpPr>
          <p:nvPr>
            <p:ph type="title"/>
          </p:nvPr>
        </p:nvSpPr>
        <p:spPr/>
        <p:txBody>
          <a:bodyPr/>
          <a:lstStyle/>
          <a:p>
            <a:r>
              <a:rPr lang="en-CA" altLang="en-US"/>
              <a:t>The norm</a:t>
            </a:r>
          </a:p>
        </p:txBody>
      </p:sp>
      <p:sp>
        <p:nvSpPr>
          <p:cNvPr id="207875" name="Rectangle 3"/>
          <p:cNvSpPr>
            <a:spLocks noGrp="1" noChangeArrowheads="1"/>
          </p:cNvSpPr>
          <p:nvPr>
            <p:ph type="body" idx="1"/>
          </p:nvPr>
        </p:nvSpPr>
        <p:spPr>
          <a:xfrm>
            <a:off x="814918" y="1600201"/>
            <a:ext cx="11042649" cy="4530725"/>
          </a:xfrm>
        </p:spPr>
        <p:txBody>
          <a:bodyPr/>
          <a:lstStyle/>
          <a:p>
            <a:pPr marL="0" indent="0">
              <a:buNone/>
            </a:pPr>
            <a:r>
              <a:rPr lang="en-CA" altLang="en-US" dirty="0"/>
              <a:t>The focus on fostering life has the consequence of normalizing society</a:t>
            </a:r>
            <a:r>
              <a:rPr lang="en-CA" altLang="en-US" dirty="0" smtClean="0"/>
              <a:t>.</a:t>
            </a:r>
            <a:br>
              <a:rPr lang="en-CA" altLang="en-US" dirty="0" smtClean="0"/>
            </a:br>
            <a:endParaRPr lang="en-CA" altLang="en-US" dirty="0"/>
          </a:p>
          <a:p>
            <a:pPr marL="0" indent="0">
              <a:buNone/>
            </a:pPr>
            <a:r>
              <a:rPr lang="en-CA" altLang="en-US" dirty="0" smtClean="0"/>
              <a:t>The Modern mechanisms </a:t>
            </a:r>
            <a:r>
              <a:rPr lang="en-CA" altLang="en-US" dirty="0"/>
              <a:t>of government do not wield power as a brute force as a sovereign might. </a:t>
            </a:r>
            <a:r>
              <a:rPr lang="en-CA" altLang="en-US" dirty="0" smtClean="0"/>
              <a:t/>
            </a:r>
            <a:br>
              <a:rPr lang="en-CA" altLang="en-US" dirty="0" smtClean="0"/>
            </a:br>
            <a:r>
              <a:rPr lang="en-CA" altLang="en-US" dirty="0" smtClean="0"/>
              <a:t/>
            </a:r>
            <a:br>
              <a:rPr lang="en-CA" altLang="en-US" dirty="0" smtClean="0"/>
            </a:br>
            <a:r>
              <a:rPr lang="en-CA" altLang="en-US" dirty="0" smtClean="0"/>
              <a:t>Rather</a:t>
            </a:r>
            <a:r>
              <a:rPr lang="en-CA" altLang="en-US" dirty="0"/>
              <a:t>, it </a:t>
            </a:r>
            <a:r>
              <a:rPr lang="en-CA" altLang="en-US" dirty="0" smtClean="0"/>
              <a:t>seeks:</a:t>
            </a:r>
            <a:br>
              <a:rPr lang="en-CA" altLang="en-US" dirty="0" smtClean="0"/>
            </a:br>
            <a:r>
              <a:rPr lang="en-CA" altLang="en-US" i="1" dirty="0" smtClean="0"/>
              <a:t>“</a:t>
            </a:r>
            <a:r>
              <a:rPr lang="en-CA" altLang="en-US" i="1" dirty="0"/>
              <a:t>to qualify, measure, </a:t>
            </a:r>
            <a:r>
              <a:rPr lang="en-CA" altLang="en-US" i="1" dirty="0" err="1" smtClean="0"/>
              <a:t>apraise</a:t>
            </a:r>
            <a:r>
              <a:rPr lang="en-CA" altLang="en-US" i="1" dirty="0" smtClean="0"/>
              <a:t> </a:t>
            </a:r>
            <a:r>
              <a:rPr lang="en-CA" altLang="en-US" i="1" dirty="0"/>
              <a:t>and hierarchize, rather than display itself in  its murderous splendour; it effects distributions around the norm. … A normalizing society is the historical outcome of a technology of power centred on life</a:t>
            </a:r>
            <a:r>
              <a:rPr lang="en-CA" altLang="en-US" dirty="0"/>
              <a:t>” (266).</a:t>
            </a:r>
          </a:p>
        </p:txBody>
      </p:sp>
    </p:spTree>
    <p:extLst>
      <p:ext uri="{BB962C8B-B14F-4D97-AF65-F5344CB8AC3E}">
        <p14:creationId xmlns:p14="http://schemas.microsoft.com/office/powerpoint/2010/main" val="2446195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4294967295"/>
          </p:nvPr>
        </p:nvSpPr>
        <p:spPr>
          <a:xfrm>
            <a:off x="9042400" y="6248400"/>
            <a:ext cx="2540000" cy="457200"/>
          </a:xfrm>
          <a:prstGeom prst="rect">
            <a:avLst/>
          </a:prstGeom>
        </p:spPr>
        <p:txBody>
          <a:bodyPr/>
          <a:lstStyle/>
          <a:p>
            <a:fld id="{7697FB92-E6F4-45D4-B465-CB3B07FA0AF0}" type="slidenum">
              <a:rPr lang="en-CA" altLang="en-US"/>
              <a:pPr/>
              <a:t>12</a:t>
            </a:fld>
            <a:endParaRPr lang="en-CA" altLang="en-US"/>
          </a:p>
        </p:txBody>
      </p:sp>
      <p:sp>
        <p:nvSpPr>
          <p:cNvPr id="208898" name="Rectangle 2"/>
          <p:cNvSpPr>
            <a:spLocks noGrp="1" noChangeArrowheads="1"/>
          </p:cNvSpPr>
          <p:nvPr>
            <p:ph type="title"/>
          </p:nvPr>
        </p:nvSpPr>
        <p:spPr/>
        <p:txBody>
          <a:bodyPr/>
          <a:lstStyle/>
          <a:p>
            <a:r>
              <a:rPr lang="en-CA" altLang="en-US"/>
              <a:t>The power of the norm</a:t>
            </a:r>
          </a:p>
        </p:txBody>
      </p:sp>
      <p:sp>
        <p:nvSpPr>
          <p:cNvPr id="208899" name="Rectangle 3"/>
          <p:cNvSpPr>
            <a:spLocks noGrp="1" noChangeArrowheads="1"/>
          </p:cNvSpPr>
          <p:nvPr>
            <p:ph type="body" idx="1"/>
          </p:nvPr>
        </p:nvSpPr>
        <p:spPr>
          <a:xfrm>
            <a:off x="912284" y="1600201"/>
            <a:ext cx="11040533" cy="4530725"/>
          </a:xfrm>
        </p:spPr>
        <p:txBody>
          <a:bodyPr/>
          <a:lstStyle/>
          <a:p>
            <a:pPr marL="0" indent="0">
              <a:lnSpc>
                <a:spcPct val="90000"/>
              </a:lnSpc>
              <a:buNone/>
            </a:pPr>
            <a:r>
              <a:rPr lang="en-CA" altLang="en-US" dirty="0"/>
              <a:t>Why are norms effective in governing individuals</a:t>
            </a:r>
            <a:r>
              <a:rPr lang="en-CA" altLang="en-US" dirty="0" smtClean="0"/>
              <a:t>?</a:t>
            </a:r>
            <a:br>
              <a:rPr lang="en-CA" altLang="en-US" dirty="0" smtClean="0"/>
            </a:br>
            <a:endParaRPr lang="en-CA" altLang="en-US" dirty="0"/>
          </a:p>
          <a:p>
            <a:pPr marL="0" indent="0">
              <a:lnSpc>
                <a:spcPct val="90000"/>
              </a:lnSpc>
              <a:buNone/>
            </a:pPr>
            <a:r>
              <a:rPr lang="en-CA" altLang="en-US" dirty="0"/>
              <a:t>Think about the word ‘normal’. ‘It’ is a powerful word; it can affect the behaviour of individuals</a:t>
            </a:r>
            <a:r>
              <a:rPr lang="en-CA" altLang="en-US" dirty="0" smtClean="0"/>
              <a:t>.</a:t>
            </a:r>
            <a:br>
              <a:rPr lang="en-CA" altLang="en-US" dirty="0" smtClean="0"/>
            </a:br>
            <a:endParaRPr lang="en-CA" altLang="en-US" dirty="0"/>
          </a:p>
          <a:p>
            <a:pPr marL="0" indent="0">
              <a:lnSpc>
                <a:spcPct val="90000"/>
              </a:lnSpc>
              <a:buNone/>
            </a:pPr>
            <a:r>
              <a:rPr lang="en-CA" altLang="en-US" dirty="0"/>
              <a:t>What do ‘normal’ and its opposite ‘abnormal’ suggest?</a:t>
            </a:r>
          </a:p>
          <a:p>
            <a:pPr marL="0" indent="0">
              <a:lnSpc>
                <a:spcPct val="90000"/>
              </a:lnSpc>
              <a:buNone/>
            </a:pPr>
            <a:r>
              <a:rPr lang="en-CA" altLang="en-US" dirty="0"/>
              <a:t>Normal suggests health; abnormal sickness. </a:t>
            </a:r>
            <a:r>
              <a:rPr lang="en-CA" altLang="en-US" dirty="0" smtClean="0"/>
              <a:t/>
            </a:r>
            <a:br>
              <a:rPr lang="en-CA" altLang="en-US" dirty="0" smtClean="0"/>
            </a:br>
            <a:r>
              <a:rPr lang="en-CA" altLang="en-US" dirty="0" smtClean="0"/>
              <a:t/>
            </a:r>
            <a:br>
              <a:rPr lang="en-CA" altLang="en-US" dirty="0" smtClean="0"/>
            </a:br>
            <a:r>
              <a:rPr lang="en-CA" altLang="en-US" dirty="0" smtClean="0"/>
              <a:t>Individuals </a:t>
            </a:r>
            <a:r>
              <a:rPr lang="en-CA" altLang="en-US" dirty="0"/>
              <a:t>want to be normal</a:t>
            </a:r>
            <a:r>
              <a:rPr lang="en-CA" altLang="en-US" dirty="0" smtClean="0"/>
              <a:t>.</a:t>
            </a:r>
            <a:endParaRPr lang="en-CA" altLang="en-US" dirty="0"/>
          </a:p>
        </p:txBody>
      </p:sp>
    </p:spTree>
    <p:extLst>
      <p:ext uri="{BB962C8B-B14F-4D97-AF65-F5344CB8AC3E}">
        <p14:creationId xmlns:p14="http://schemas.microsoft.com/office/powerpoint/2010/main" val="40925093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208899">
                                            <p:txEl>
                                              <p:pRg st="3" end="3"/>
                                            </p:txEl>
                                          </p:spTgt>
                                        </p:tgtEl>
                                        <p:attrNameLst>
                                          <p:attrName>style.visibility</p:attrName>
                                        </p:attrNameLst>
                                      </p:cBhvr>
                                      <p:to>
                                        <p:strVal val="visible"/>
                                      </p:to>
                                    </p:set>
                                    <p:anim calcmode="lin" valueType="num">
                                      <p:cBhvr>
                                        <p:cTn id="7" dur="500" fill="hold"/>
                                        <p:tgtEl>
                                          <p:spTgt spid="208899">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208899">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2088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61766" y="137922"/>
            <a:ext cx="5056744" cy="5439993"/>
          </a:xfrm>
        </p:spPr>
      </p:pic>
    </p:spTree>
    <p:extLst>
      <p:ext uri="{BB962C8B-B14F-4D97-AF65-F5344CB8AC3E}">
        <p14:creationId xmlns:p14="http://schemas.microsoft.com/office/powerpoint/2010/main" val="4144503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Technology of Power</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Foucault </a:t>
            </a:r>
            <a:r>
              <a:rPr lang="en-GB" dirty="0"/>
              <a:t>described the 17th and 18th century as having "a veritable technological take off in the productivity of power", where the "period developed great state apparatuses (the army, police, </a:t>
            </a:r>
            <a:r>
              <a:rPr lang="en-GB" dirty="0" err="1"/>
              <a:t>etc</a:t>
            </a:r>
            <a:r>
              <a:rPr lang="en-GB" dirty="0"/>
              <a:t>) but above all there was a 'new economy' of power, procedures which allowed the effects of power to circulate in a manner at one continuous, uninterrupted, adapted and 'individualised' process throughout the entire social body" (</a:t>
            </a:r>
            <a:r>
              <a:rPr lang="en-GB" i="1" dirty="0"/>
              <a:t>Foucault</a:t>
            </a:r>
            <a:r>
              <a:rPr lang="en-GB" dirty="0"/>
              <a:t>, 1991). </a:t>
            </a:r>
            <a:br>
              <a:rPr lang="en-GB" dirty="0"/>
            </a:br>
            <a:r>
              <a:rPr lang="en-GB" dirty="0"/>
              <a:t>   </a:t>
            </a:r>
          </a:p>
        </p:txBody>
      </p:sp>
    </p:spTree>
    <p:extLst>
      <p:ext uri="{BB962C8B-B14F-4D97-AF65-F5344CB8AC3E}">
        <p14:creationId xmlns:p14="http://schemas.microsoft.com/office/powerpoint/2010/main" val="989477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Technology of Power</a:t>
            </a:r>
          </a:p>
        </p:txBody>
      </p:sp>
      <p:sp>
        <p:nvSpPr>
          <p:cNvPr id="3" name="Content Placeholder 2"/>
          <p:cNvSpPr>
            <a:spLocks noGrp="1"/>
          </p:cNvSpPr>
          <p:nvPr>
            <p:ph sz="half" idx="1"/>
          </p:nvPr>
        </p:nvSpPr>
        <p:spPr/>
        <p:txBody>
          <a:bodyPr>
            <a:normAutofit lnSpcReduction="10000"/>
          </a:bodyPr>
          <a:lstStyle/>
          <a:p>
            <a:pPr marL="0" indent="0">
              <a:buNone/>
            </a:pPr>
            <a:r>
              <a:rPr lang="en-GB" dirty="0"/>
              <a:t>This new economy of power began regulating society, influencing thoughts and actions, and scrutinising every move the public made which has now become so standard that it's rarely given a second glance. </a:t>
            </a:r>
          </a:p>
        </p:txBody>
      </p:sp>
      <p:sp>
        <p:nvSpPr>
          <p:cNvPr id="4" name="Content Placeholder 3"/>
          <p:cNvSpPr>
            <a:spLocks noGrp="1"/>
          </p:cNvSpPr>
          <p:nvPr>
            <p:ph sz="half" idx="2"/>
          </p:nvPr>
        </p:nvSpPr>
        <p:spPr>
          <a:xfrm>
            <a:off x="6172200" y="519953"/>
            <a:ext cx="5181600" cy="5073539"/>
          </a:xfrm>
        </p:spPr>
        <p:txBody>
          <a:bodyPr>
            <a:normAutofit lnSpcReduction="10000"/>
          </a:bodyPr>
          <a:lstStyle/>
          <a:p>
            <a:pPr marL="0" indent="0">
              <a:buNone/>
            </a:pPr>
            <a:r>
              <a:rPr lang="en-GB" dirty="0"/>
              <a:t>However, Foucault goes on to note the importance of recognising this form of power as it is "able to gain access to the bodies of individuals, to their acts, attitudes and modes of everyday behaviour... significance of methods like school discipline, which succeeded in making children's bodies the object of highly complex systems of manipulation and conditioning." (</a:t>
            </a:r>
            <a:r>
              <a:rPr lang="en-GB" i="1" dirty="0"/>
              <a:t>Foucault</a:t>
            </a:r>
            <a:r>
              <a:rPr lang="en-GB" dirty="0"/>
              <a:t>, 1991)</a:t>
            </a:r>
          </a:p>
          <a:p>
            <a:pPr marL="0" indent="0">
              <a:buNone/>
            </a:pPr>
            <a:endParaRPr lang="en-GB" dirty="0"/>
          </a:p>
        </p:txBody>
      </p:sp>
    </p:spTree>
    <p:extLst>
      <p:ext uri="{BB962C8B-B14F-4D97-AF65-F5344CB8AC3E}">
        <p14:creationId xmlns:p14="http://schemas.microsoft.com/office/powerpoint/2010/main" val="3536547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hlinkClick r:id="rId2"/>
              </a:rPr>
              <a:t>https://www.youtube.com/watch?v=iVFtc9_AB2k</a:t>
            </a:r>
            <a:endParaRPr lang="en-GB" dirty="0"/>
          </a:p>
        </p:txBody>
      </p:sp>
    </p:spTree>
    <p:extLst>
      <p:ext uri="{BB962C8B-B14F-4D97-AF65-F5344CB8AC3E}">
        <p14:creationId xmlns:p14="http://schemas.microsoft.com/office/powerpoint/2010/main" val="15166068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Derrida</a:t>
            </a:r>
            <a:endParaRPr lang="en-GB" dirty="0"/>
          </a:p>
        </p:txBody>
      </p:sp>
      <p:sp>
        <p:nvSpPr>
          <p:cNvPr id="3" name="Text Placeholder 2"/>
          <p:cNvSpPr>
            <a:spLocks noGrp="1"/>
          </p:cNvSpPr>
          <p:nvPr>
            <p:ph type="body" idx="1"/>
          </p:nvPr>
        </p:nvSpPr>
        <p:spPr/>
        <p:txBody>
          <a:bodyPr/>
          <a:lstStyle/>
          <a:p>
            <a:r>
              <a:rPr lang="en-GB" dirty="0" smtClean="0"/>
              <a:t>… in five minutes</a:t>
            </a:r>
            <a:endParaRPr lang="en-GB" dirty="0"/>
          </a:p>
        </p:txBody>
      </p:sp>
    </p:spTree>
    <p:extLst>
      <p:ext uri="{BB962C8B-B14F-4D97-AF65-F5344CB8AC3E}">
        <p14:creationId xmlns:p14="http://schemas.microsoft.com/office/powerpoint/2010/main" val="28404319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Jacques Derrida	</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t>Derrida was born in 1930, to Algerian Jewish parents</a:t>
            </a:r>
          </a:p>
          <a:p>
            <a:r>
              <a:rPr lang="en-GB" dirty="0" smtClean="0"/>
              <a:t>Educated at the ENS in Paris</a:t>
            </a:r>
            <a:endParaRPr lang="en-GB" dirty="0"/>
          </a:p>
          <a:p>
            <a:r>
              <a:rPr lang="en-GB" dirty="0" smtClean="0"/>
              <a:t>Most famous for the development of deconstruction as a philosophical method and post-structuralism</a:t>
            </a:r>
          </a:p>
          <a:p>
            <a:r>
              <a:rPr lang="en-GB" dirty="0" smtClean="0"/>
              <a:t>Major works include </a:t>
            </a:r>
            <a:r>
              <a:rPr lang="en-GB" i="1" dirty="0" smtClean="0"/>
              <a:t>Of Grammatology</a:t>
            </a:r>
            <a:r>
              <a:rPr lang="en-GB" dirty="0" smtClean="0"/>
              <a:t> and </a:t>
            </a:r>
            <a:r>
              <a:rPr lang="en-GB" i="1" dirty="0" smtClean="0"/>
              <a:t>Speech and Phenomena</a:t>
            </a:r>
            <a:endParaRPr lang="en-GB" dirty="0" smtClean="0"/>
          </a:p>
          <a:p>
            <a:pPr marL="0" indent="0">
              <a:buNone/>
            </a:pP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20727" y="738516"/>
            <a:ext cx="4673413" cy="4411702"/>
          </a:xfrm>
        </p:spPr>
      </p:pic>
    </p:spTree>
    <p:extLst>
      <p:ext uri="{BB962C8B-B14F-4D97-AF65-F5344CB8AC3E}">
        <p14:creationId xmlns:p14="http://schemas.microsoft.com/office/powerpoint/2010/main" val="3269260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7083"/>
            <a:ext cx="10515600" cy="3743153"/>
          </a:xfrm>
        </p:spPr>
        <p:txBody>
          <a:bodyPr>
            <a:noAutofit/>
          </a:bodyPr>
          <a:lstStyle/>
          <a:p>
            <a:pPr marL="0" indent="0">
              <a:buNone/>
            </a:pPr>
            <a:r>
              <a:rPr lang="fr-FR" sz="8600" i="1" dirty="0"/>
              <a:t>il n'y a pas de </a:t>
            </a:r>
            <a:r>
              <a:rPr lang="fr-FR" sz="8600" i="1" dirty="0" smtClean="0"/>
              <a:t>hors-texte</a:t>
            </a:r>
            <a:r>
              <a:rPr lang="fr-FR" sz="8000" i="1" dirty="0" smtClean="0"/>
              <a:t/>
            </a:r>
            <a:br>
              <a:rPr lang="fr-FR" sz="8000" i="1" dirty="0" smtClean="0"/>
            </a:br>
            <a:r>
              <a:rPr lang="fr-FR" sz="8000" i="1" dirty="0" smtClean="0"/>
              <a:t/>
            </a:r>
            <a:br>
              <a:rPr lang="fr-FR" sz="8000" i="1" dirty="0" smtClean="0"/>
            </a:br>
            <a:r>
              <a:rPr lang="en-GB" sz="2300" dirty="0" smtClean="0"/>
              <a:t>“There </a:t>
            </a:r>
            <a:r>
              <a:rPr lang="en-GB" sz="2300" dirty="0"/>
              <a:t>is no outside-text." </a:t>
            </a:r>
            <a:r>
              <a:rPr lang="en-GB" sz="2300" dirty="0" smtClean="0"/>
              <a:t/>
            </a:r>
            <a:br>
              <a:rPr lang="en-GB" sz="2300" dirty="0" smtClean="0"/>
            </a:br>
            <a:r>
              <a:rPr lang="en-GB" sz="2300" dirty="0" smtClean="0"/>
              <a:t>It </a:t>
            </a:r>
            <a:r>
              <a:rPr lang="en-GB" sz="2300" dirty="0"/>
              <a:t>is usually mistranslated as "There is nothing outside the text"</a:t>
            </a:r>
            <a:endParaRPr lang="en-GB" sz="2300" dirty="0"/>
          </a:p>
        </p:txBody>
      </p:sp>
    </p:spTree>
    <p:extLst>
      <p:ext uri="{BB962C8B-B14F-4D97-AF65-F5344CB8AC3E}">
        <p14:creationId xmlns:p14="http://schemas.microsoft.com/office/powerpoint/2010/main" val="2815801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Hors-</a:t>
            </a:r>
            <a:r>
              <a:rPr lang="en-GB" dirty="0" err="1" smtClean="0"/>
              <a:t>texte</a:t>
            </a:r>
            <a:endParaRPr lang="en-GB" dirty="0"/>
          </a:p>
        </p:txBody>
      </p:sp>
      <p:sp>
        <p:nvSpPr>
          <p:cNvPr id="3" name="Content Placeholder 2"/>
          <p:cNvSpPr>
            <a:spLocks noGrp="1"/>
          </p:cNvSpPr>
          <p:nvPr>
            <p:ph sz="half" idx="1"/>
          </p:nvPr>
        </p:nvSpPr>
        <p:spPr/>
        <p:txBody>
          <a:bodyPr>
            <a:normAutofit/>
          </a:bodyPr>
          <a:lstStyle/>
          <a:p>
            <a:pPr marL="0" indent="0">
              <a:buNone/>
            </a:pPr>
            <a:r>
              <a:rPr lang="en-GB" dirty="0" smtClean="0"/>
              <a:t>So what does this mean:</a:t>
            </a:r>
            <a:br>
              <a:rPr lang="en-GB" dirty="0" smtClean="0"/>
            </a:br>
            <a:r>
              <a:rPr lang="en-GB" dirty="0" smtClean="0"/>
              <a:t/>
            </a:r>
            <a:br>
              <a:rPr lang="en-GB" dirty="0" smtClean="0"/>
            </a:br>
            <a:r>
              <a:rPr lang="en-GB" dirty="0" smtClean="0"/>
              <a:t>There is nothing outside the text – does this mean that only the text speaks?</a:t>
            </a:r>
          </a:p>
          <a:p>
            <a:pPr marL="0" indent="0">
              <a:buNone/>
            </a:pPr>
            <a:endParaRPr lang="en-GB" dirty="0"/>
          </a:p>
          <a:p>
            <a:pPr marL="0" indent="0">
              <a:buNone/>
            </a:pPr>
            <a:r>
              <a:rPr lang="en-GB" dirty="0" smtClean="0"/>
              <a:t>Does this mean that the text is the only source of meaning for it?</a:t>
            </a:r>
          </a:p>
          <a:p>
            <a:pPr marL="0" indent="0">
              <a:buNone/>
            </a:pPr>
            <a:endParaRPr lang="en-GB" dirty="0"/>
          </a:p>
          <a:p>
            <a:pPr marL="0" indent="0">
              <a:buNone/>
            </a:pPr>
            <a:endParaRPr lang="en-GB" dirty="0"/>
          </a:p>
        </p:txBody>
      </p:sp>
      <p:sp>
        <p:nvSpPr>
          <p:cNvPr id="4" name="Content Placeholder 3"/>
          <p:cNvSpPr>
            <a:spLocks noGrp="1"/>
          </p:cNvSpPr>
          <p:nvPr>
            <p:ph sz="half" idx="2"/>
          </p:nvPr>
        </p:nvSpPr>
        <p:spPr>
          <a:xfrm>
            <a:off x="6163235" y="1568824"/>
            <a:ext cx="5181600" cy="3675529"/>
          </a:xfrm>
        </p:spPr>
        <p:txBody>
          <a:bodyPr>
            <a:normAutofit/>
          </a:bodyPr>
          <a:lstStyle/>
          <a:p>
            <a:pPr marL="0" indent="0">
              <a:buNone/>
            </a:pPr>
            <a:r>
              <a:rPr lang="en-GB" dirty="0" smtClean="0"/>
              <a:t>How do we uncover the meaning of texts?</a:t>
            </a:r>
          </a:p>
          <a:p>
            <a:pPr marL="0" indent="0">
              <a:buNone/>
            </a:pPr>
            <a:endParaRPr lang="en-GB" dirty="0"/>
          </a:p>
          <a:p>
            <a:pPr marL="0" indent="0">
              <a:buNone/>
            </a:pPr>
            <a:r>
              <a:rPr lang="en-GB" dirty="0" smtClean="0"/>
              <a:t>What is a con-text?</a:t>
            </a:r>
          </a:p>
          <a:p>
            <a:pPr marL="0" indent="0">
              <a:buNone/>
            </a:pPr>
            <a:endParaRPr lang="en-GB" dirty="0"/>
          </a:p>
          <a:p>
            <a:pPr marL="0" indent="0">
              <a:buNone/>
            </a:pPr>
            <a:r>
              <a:rPr lang="en-GB" dirty="0" smtClean="0"/>
              <a:t>What is a text?</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973919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3059"/>
            <a:ext cx="10515600" cy="5075719"/>
          </a:xfrm>
        </p:spPr>
        <p:txBody>
          <a:bodyPr/>
          <a:lstStyle/>
          <a:p>
            <a:pPr marL="0" indent="0" fontAlgn="base">
              <a:buNone/>
            </a:pPr>
            <a:r>
              <a:rPr lang="en-GB" sz="3000" dirty="0"/>
              <a:t>According to Michael Wood in the London Review of Books</a:t>
            </a:r>
            <a:r>
              <a:rPr lang="en-GB" sz="3000" dirty="0" smtClean="0"/>
              <a:t>:</a:t>
            </a:r>
            <a:br>
              <a:rPr lang="en-GB" sz="3000" dirty="0" smtClean="0"/>
            </a:br>
            <a:endParaRPr lang="en-GB" sz="3000" dirty="0"/>
          </a:p>
          <a:p>
            <a:pPr marL="0" indent="0" fontAlgn="base">
              <a:buNone/>
            </a:pPr>
            <a:r>
              <a:rPr lang="en-GB" sz="3000" i="1" dirty="0"/>
              <a:t>"It did not hold, as many of its detractors thought it did, that there was no reality apart from language, and it’s wrong to translate Derrida’s famous ‘Il </a:t>
            </a:r>
            <a:r>
              <a:rPr lang="en-GB" sz="3000" i="1" dirty="0" err="1"/>
              <a:t>n’y</a:t>
            </a:r>
            <a:r>
              <a:rPr lang="en-GB" sz="3000" i="1" dirty="0"/>
              <a:t> a pas de hors-</a:t>
            </a:r>
            <a:r>
              <a:rPr lang="en-GB" sz="3000" i="1" dirty="0" err="1"/>
              <a:t>texte</a:t>
            </a:r>
            <a:r>
              <a:rPr lang="en-GB" sz="3000" i="1" dirty="0"/>
              <a:t>’ as ‘there is nothing outside the text.’ A hors-</a:t>
            </a:r>
            <a:r>
              <a:rPr lang="en-GB" sz="3000" i="1" dirty="0" err="1"/>
              <a:t>texte</a:t>
            </a:r>
            <a:r>
              <a:rPr lang="en-GB" sz="3000" i="1" dirty="0"/>
              <a:t> is an unnumbered page in a printed book. Derrida is saying that even the unnumbered pages count, just as an outlaw, in French an hors-la-</a:t>
            </a:r>
            <a:r>
              <a:rPr lang="en-GB" sz="3000" i="1" dirty="0" err="1"/>
              <a:t>loi</a:t>
            </a:r>
            <a:r>
              <a:rPr lang="en-GB" sz="3000" i="1" dirty="0"/>
              <a:t>, has everything to do with the law, since it makes him what he is." </a:t>
            </a:r>
            <a:r>
              <a:rPr lang="en-GB" sz="3000" dirty="0" smtClean="0"/>
              <a:t/>
            </a:r>
            <a:br>
              <a:rPr lang="en-GB" sz="3000" dirty="0" smtClean="0"/>
            </a:br>
            <a:r>
              <a:rPr lang="en-GB" sz="3000" dirty="0"/>
              <a:t/>
            </a:r>
            <a:br>
              <a:rPr lang="en-GB" sz="3000" dirty="0"/>
            </a:br>
            <a:r>
              <a:rPr lang="en-GB" sz="3000" dirty="0"/>
              <a:t>LRB </a:t>
            </a:r>
            <a:r>
              <a:rPr lang="en-GB" sz="3000" dirty="0" err="1"/>
              <a:t>Vol</a:t>
            </a:r>
            <a:r>
              <a:rPr lang="en-GB" sz="3000" dirty="0"/>
              <a:t> 38, 3, emphasis added.</a:t>
            </a:r>
          </a:p>
          <a:p>
            <a:endParaRPr lang="en-GB" dirty="0"/>
          </a:p>
        </p:txBody>
      </p:sp>
    </p:spTree>
    <p:extLst>
      <p:ext uri="{BB962C8B-B14F-4D97-AF65-F5344CB8AC3E}">
        <p14:creationId xmlns:p14="http://schemas.microsoft.com/office/powerpoint/2010/main" val="2962800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Derrida</a:t>
            </a:r>
            <a:endParaRPr lang="en-GB" dirty="0"/>
          </a:p>
        </p:txBody>
      </p:sp>
      <p:sp>
        <p:nvSpPr>
          <p:cNvPr id="3" name="Content Placeholder 2"/>
          <p:cNvSpPr>
            <a:spLocks noGrp="1"/>
          </p:cNvSpPr>
          <p:nvPr>
            <p:ph sz="half" idx="1"/>
          </p:nvPr>
        </p:nvSpPr>
        <p:spPr/>
        <p:txBody>
          <a:bodyPr>
            <a:normAutofit lnSpcReduction="10000"/>
          </a:bodyPr>
          <a:lstStyle/>
          <a:p>
            <a:pPr marL="0" indent="0">
              <a:buNone/>
            </a:pPr>
            <a:r>
              <a:rPr lang="en-GB" dirty="0"/>
              <a:t>Understood as such, it's not really such a strange idea, that the things outside of the text itself can and do give meaning to it in an ever-evolving way. </a:t>
            </a:r>
            <a:r>
              <a:rPr lang="en-GB" dirty="0" smtClean="0"/>
              <a:t/>
            </a:r>
            <a:br>
              <a:rPr lang="en-GB" dirty="0" smtClean="0"/>
            </a:br>
            <a:r>
              <a:rPr lang="en-GB" dirty="0" smtClean="0"/>
              <a:t/>
            </a:r>
            <a:br>
              <a:rPr lang="en-GB" dirty="0" smtClean="0"/>
            </a:br>
            <a:r>
              <a:rPr lang="en-GB" dirty="0" smtClean="0"/>
              <a:t>In </a:t>
            </a:r>
            <a:r>
              <a:rPr lang="en-GB" dirty="0"/>
              <a:t>a philosophical context we can understand it to assert the idea that context is always present, and isn't necessarily stable.</a:t>
            </a:r>
          </a:p>
          <a:p>
            <a:endParaRPr lang="en-GB" dirty="0"/>
          </a:p>
        </p:txBody>
      </p:sp>
      <p:sp>
        <p:nvSpPr>
          <p:cNvPr id="4" name="Content Placeholder 3"/>
          <p:cNvSpPr>
            <a:spLocks noGrp="1"/>
          </p:cNvSpPr>
          <p:nvPr>
            <p:ph sz="half" idx="2"/>
          </p:nvPr>
        </p:nvSpPr>
        <p:spPr>
          <a:xfrm>
            <a:off x="6172200" y="394447"/>
            <a:ext cx="5181600" cy="5199045"/>
          </a:xfrm>
        </p:spPr>
        <p:txBody>
          <a:bodyPr>
            <a:normAutofit lnSpcReduction="10000"/>
          </a:bodyPr>
          <a:lstStyle/>
          <a:p>
            <a:endParaRPr lang="en-GB" dirty="0" smtClean="0"/>
          </a:p>
          <a:p>
            <a:endParaRPr lang="en-GB" dirty="0"/>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3167" y="412376"/>
            <a:ext cx="5163022" cy="4912938"/>
          </a:xfrm>
          <a:prstGeom prst="rect">
            <a:avLst/>
          </a:prstGeom>
        </p:spPr>
      </p:pic>
    </p:spTree>
    <p:extLst>
      <p:ext uri="{BB962C8B-B14F-4D97-AF65-F5344CB8AC3E}">
        <p14:creationId xmlns:p14="http://schemas.microsoft.com/office/powerpoint/2010/main" val="2451027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Derrida</a:t>
            </a:r>
            <a:endParaRPr lang="en-GB" dirty="0"/>
          </a:p>
        </p:txBody>
      </p:sp>
      <p:sp>
        <p:nvSpPr>
          <p:cNvPr id="3" name="Content Placeholder 2"/>
          <p:cNvSpPr>
            <a:spLocks noGrp="1"/>
          </p:cNvSpPr>
          <p:nvPr>
            <p:ph sz="half" idx="1"/>
          </p:nvPr>
        </p:nvSpPr>
        <p:spPr/>
        <p:txBody>
          <a:bodyPr>
            <a:normAutofit fontScale="92500" lnSpcReduction="20000"/>
          </a:bodyPr>
          <a:lstStyle/>
          <a:p>
            <a:pPr marL="0" indent="0">
              <a:buNone/>
            </a:pPr>
            <a:r>
              <a:rPr lang="en-GB" dirty="0"/>
              <a:t>The content of the text is an integral part of its meaning function for us, but this context changes according to whatever forms it</a:t>
            </a:r>
          </a:p>
          <a:p>
            <a:pPr marL="0" indent="0">
              <a:buNone/>
            </a:pPr>
            <a:endParaRPr lang="en-GB" dirty="0"/>
          </a:p>
          <a:p>
            <a:pPr marL="0" indent="0">
              <a:buNone/>
            </a:pPr>
            <a:r>
              <a:rPr lang="en-GB" dirty="0"/>
              <a:t>We cannot understand a text solely through its text.</a:t>
            </a:r>
          </a:p>
          <a:p>
            <a:pPr marL="0" indent="0">
              <a:buNone/>
            </a:pPr>
            <a:endParaRPr lang="en-GB" dirty="0"/>
          </a:p>
          <a:p>
            <a:pPr marL="0" indent="0">
              <a:buNone/>
            </a:pPr>
            <a:r>
              <a:rPr lang="en-GB" dirty="0"/>
              <a:t>There is nothing “outside” the text, because everything is the text.</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57899" y="642284"/>
            <a:ext cx="4419701" cy="4749706"/>
          </a:xfrm>
        </p:spPr>
      </p:pic>
    </p:spTree>
    <p:extLst>
      <p:ext uri="{BB962C8B-B14F-4D97-AF65-F5344CB8AC3E}">
        <p14:creationId xmlns:p14="http://schemas.microsoft.com/office/powerpoint/2010/main" val="3176988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https://www.youtube.com/watch?v=H0tnHr2dqTs</a:t>
            </a:r>
            <a:endParaRPr lang="en-GB" dirty="0"/>
          </a:p>
        </p:txBody>
      </p:sp>
    </p:spTree>
    <p:extLst>
      <p:ext uri="{BB962C8B-B14F-4D97-AF65-F5344CB8AC3E}">
        <p14:creationId xmlns:p14="http://schemas.microsoft.com/office/powerpoint/2010/main" val="6100370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1510136"/>
      </p:ext>
    </p:extLst>
  </p:cSld>
  <p:clrMapOvr>
    <a:masterClrMapping/>
  </p:clrMapOvr>
</p:sld>
</file>

<file path=ppt/theme/theme1.xml><?xml version="1.0" encoding="utf-8"?>
<a:theme xmlns:a="http://schemas.openxmlformats.org/drawingml/2006/main" name="Lampe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Lampeter" id="{097199B4-6F60-4B1B-8BB4-D42FB22A294A}" vid="{2315F513-19FB-4647-A335-3A24C89C66D9}"/>
    </a:ext>
  </a:extLst>
</a:theme>
</file>

<file path=docProps/app.xml><?xml version="1.0" encoding="utf-8"?>
<Properties xmlns="http://schemas.openxmlformats.org/officeDocument/2006/extended-properties" xmlns:vt="http://schemas.openxmlformats.org/officeDocument/2006/docPropsVTypes">
  <Template>Lampeter</Template>
  <TotalTime>2842</TotalTime>
  <Words>507</Words>
  <Application>Microsoft Office PowerPoint</Application>
  <PresentationFormat>Custom</PresentationFormat>
  <Paragraphs>77</Paragraphs>
  <Slides>25</Slides>
  <Notes>0</Notes>
  <HiddenSlides>0</HiddenSlides>
  <MMClips>1</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Lampeter</vt:lpstr>
      <vt:lpstr>HPPD7002: Hermeneutics</vt:lpstr>
      <vt:lpstr>Assessment</vt:lpstr>
      <vt:lpstr>Revision</vt:lpstr>
      <vt:lpstr>PowerPoint Presentation</vt:lpstr>
      <vt:lpstr>Ideology</vt:lpstr>
      <vt:lpstr>The Perverts Guide to Ideology – Slavoj Zizek</vt:lpstr>
      <vt:lpstr>Bio-Power &amp; Derrida</vt:lpstr>
      <vt:lpstr>Bio-power</vt:lpstr>
      <vt:lpstr>Bio-power</vt:lpstr>
      <vt:lpstr>Biopower</vt:lpstr>
      <vt:lpstr>The norm</vt:lpstr>
      <vt:lpstr>The power of the norm</vt:lpstr>
      <vt:lpstr>PowerPoint Presentation</vt:lpstr>
      <vt:lpstr>Technology of Power</vt:lpstr>
      <vt:lpstr>Technology of Power</vt:lpstr>
      <vt:lpstr>PowerPoint Presentation</vt:lpstr>
      <vt:lpstr>Derrida</vt:lpstr>
      <vt:lpstr>Jacques Derrida </vt:lpstr>
      <vt:lpstr>PowerPoint Presentation</vt:lpstr>
      <vt:lpstr>Hors-texte</vt:lpstr>
      <vt:lpstr>PowerPoint Presentation</vt:lpstr>
      <vt:lpstr>Derrida</vt:lpstr>
      <vt:lpstr>Derrida</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Christian Theology</dc:title>
  <dc:creator>Administrator</dc:creator>
  <cp:lastModifiedBy>Administrator</cp:lastModifiedBy>
  <cp:revision>182</cp:revision>
  <dcterms:created xsi:type="dcterms:W3CDTF">2018-01-17T13:42:07Z</dcterms:created>
  <dcterms:modified xsi:type="dcterms:W3CDTF">2019-05-01T11:29:53Z</dcterms:modified>
</cp:coreProperties>
</file>