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7" r:id="rId2"/>
    <p:sldId id="265" r:id="rId3"/>
    <p:sldId id="269" r:id="rId4"/>
    <p:sldId id="256" r:id="rId5"/>
    <p:sldId id="257" r:id="rId6"/>
    <p:sldId id="261" r:id="rId7"/>
    <p:sldId id="258" r:id="rId8"/>
    <p:sldId id="259" r:id="rId9"/>
    <p:sldId id="260" r:id="rId10"/>
    <p:sldId id="262" r:id="rId11"/>
    <p:sldId id="263"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2644" autoAdjust="0"/>
  </p:normalViewPr>
  <p:slideViewPr>
    <p:cSldViewPr snapToGrid="0">
      <p:cViewPr varScale="1">
        <p:scale>
          <a:sx n="73" d="100"/>
          <a:sy n="73" d="100"/>
        </p:scale>
        <p:origin x="205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0BBEA0-4312-44D3-BF63-7A9AD321FB7A}"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D6B44E-834B-411D-9A17-B3EECB998CE8}" type="slidenum">
              <a:rPr lang="en-GB" smtClean="0"/>
              <a:t>‹#›</a:t>
            </a:fld>
            <a:endParaRPr lang="en-GB"/>
          </a:p>
        </p:txBody>
      </p:sp>
    </p:spTree>
    <p:extLst>
      <p:ext uri="{BB962C8B-B14F-4D97-AF65-F5344CB8AC3E}">
        <p14:creationId xmlns:p14="http://schemas.microsoft.com/office/powerpoint/2010/main" val="730123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waterfall method is a traditional linear project management approach commonly used in software development and engineering projects. It follows a sequential, phase-by-phase structure where each stage must be completed before the next one begins, much like water flowing down a waterfall from one level to the next. The typical phases include requirements gathering, system design, implementation, testing, deployment, and maintenance, with each phase producing specific deliverables that serve as inputs for the subsequent phase. This method emphasises thorough documentation and planning at the outset, with the assumption that requirements can be fully defined before development begins. Whilst the waterfall approach offers clear structure, defined milestones, and straightforward project tracking, it has been criticised for its rigidity and limited ability to accommodate changes once the project is underway. If requirements evolve or errors are discovered late in the process, returning to earlier phases can be costly and time-consuming. Despite these limitations, the waterfall method remains useful for projects with stable, well-understood requirements and where regulatory compliance demands extensive documentation and formal approval processes at each stage.</a:t>
            </a: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BD6B44E-834B-411D-9A17-B3EECB998CE8}" type="slidenum">
              <a:rPr lang="en-GB" smtClean="0"/>
              <a:t>5</a:t>
            </a:fld>
            <a:endParaRPr lang="en-GB"/>
          </a:p>
        </p:txBody>
      </p:sp>
    </p:spTree>
    <p:extLst>
      <p:ext uri="{BB962C8B-B14F-4D97-AF65-F5344CB8AC3E}">
        <p14:creationId xmlns:p14="http://schemas.microsoft.com/office/powerpoint/2010/main" val="2802230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Royce waterfall model, developed by Winston W. Royce in 1970, is often considered the original waterfall methodology, though ironically Royce himself advocated for a more iterative approach in his seminal paper. In his work, Royce outlined a sequential development process consisting of system requirements, software requirements, analysis, programme design, coding, testing, and operations phases, where each phase flows into the next in a cascading manner. Crucially, Royce recognised the limitations of a purely linear approach and recommended incorporating feedback loops between phases, particularly emphasising that testing should not wait until the end but should occur throughout development. He advocated for doing everything twice, suggesting that an initial pass through the development cycle would reveal problems that could be addressed in a second iteration, and he stressed the importance of involving customers early and maintaining comprehensive documentation. Despite Royce's cautionary notes about the risks of a strictly sequential approach, his diagram illustrating the phase-by-phase process became widely adopted in its simplified form, leading to the rigid waterfall methodology that dominated software engineering for decades. The Royce model's legacy is thus somewhat paradoxical, as it is remembered for establishing the waterfall approach whilst Royce himself was actually proposing a more flexible, feedback-driven methodology that anticipated many principles later formalised in agile and iterative development methods.</a:t>
            </a:r>
          </a:p>
          <a:p>
            <a:endParaRPr lang="en-GB" dirty="0"/>
          </a:p>
        </p:txBody>
      </p:sp>
      <p:sp>
        <p:nvSpPr>
          <p:cNvPr id="4" name="Slide Number Placeholder 3"/>
          <p:cNvSpPr>
            <a:spLocks noGrp="1"/>
          </p:cNvSpPr>
          <p:nvPr>
            <p:ph type="sldNum" sz="quarter" idx="5"/>
          </p:nvPr>
        </p:nvSpPr>
        <p:spPr/>
        <p:txBody>
          <a:bodyPr/>
          <a:lstStyle/>
          <a:p>
            <a:fld id="{0BD6B44E-834B-411D-9A17-B3EECB998CE8}" type="slidenum">
              <a:rPr lang="en-GB" smtClean="0"/>
              <a:t>6</a:t>
            </a:fld>
            <a:endParaRPr lang="en-GB"/>
          </a:p>
        </p:txBody>
      </p:sp>
    </p:spTree>
    <p:extLst>
      <p:ext uri="{BB962C8B-B14F-4D97-AF65-F5344CB8AC3E}">
        <p14:creationId xmlns:p14="http://schemas.microsoft.com/office/powerpoint/2010/main" val="4065430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V-model, also known as the Verification and Validation model, is an extension of the waterfall methodology that emphasises the relationship between each development phase and its corresponding testing phase, arranged in a distinctive V-shaped diagram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The left side of the V represents the decomposition and specification phases, progressing downwards through requirements analysis, system design, architectural design, and module design, whilst the right side represents the integration and testing phases, moving upwards through unit testing, integration testing, system testing, and acceptance testing.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Each development stage on the left is directly paired with a corresponding testing level on the right, ensuring that verification activities are planned in parallel with development activities rather than being deferred until the end of the project. This model places particular emphasis on validation and verification at every stage, with test plans and test cases being developed during the corresponding specification phase, which helps identify defects earlier and ensures that the final product meets the original requirements. The V-model is particularly well-suited to projects with clearly defined, stable requirements and where high reliability is critical, such as in medical devices, automotive systems, and aerospace applications, as it provides rigorous traceability between requirements and tests. However, like the traditional waterfall approach, the V-model can be inflexible when requirements change mid-project, and it assumes that all requirements can be fully understood and documented at the outset, making it less appropriate for projects with evolving specifications or where rapid prototyping is beneficial.</a:t>
            </a:r>
          </a:p>
          <a:p>
            <a:endParaRPr lang="en-GB" dirty="0"/>
          </a:p>
        </p:txBody>
      </p:sp>
      <p:sp>
        <p:nvSpPr>
          <p:cNvPr id="4" name="Slide Number Placeholder 3"/>
          <p:cNvSpPr>
            <a:spLocks noGrp="1"/>
          </p:cNvSpPr>
          <p:nvPr>
            <p:ph type="sldNum" sz="quarter" idx="5"/>
          </p:nvPr>
        </p:nvSpPr>
        <p:spPr/>
        <p:txBody>
          <a:bodyPr/>
          <a:lstStyle/>
          <a:p>
            <a:fld id="{0BD6B44E-834B-411D-9A17-B3EECB998CE8}" type="slidenum">
              <a:rPr lang="en-GB" smtClean="0"/>
              <a:t>7</a:t>
            </a:fld>
            <a:endParaRPr lang="en-GB"/>
          </a:p>
        </p:txBody>
      </p:sp>
    </p:spTree>
    <p:extLst>
      <p:ext uri="{BB962C8B-B14F-4D97-AF65-F5344CB8AC3E}">
        <p14:creationId xmlns:p14="http://schemas.microsoft.com/office/powerpoint/2010/main" val="2428925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spiral model, developed by Barry Boehm in 1986, is an iterative software development approach that combines elements of both waterfall and prototyping methodologies whilst placing particular emphasis on risk analysis and management. The model is represented as a spiral with four main quadrants repeated in each iteration: determining objectives and constraints, identifying and resolving risks, developing and testing the product increment, and planning the next iteration. Each loop around the spiral represents a phase of the project, beginning with initial concept development and progressing through increasingly refined versions of the software, with risk assessment occurring at each cycle to identify potential problems before they become costly. This risk-driven approach makes the spiral model particularly suitable for large, complex, and high-risk projects where early identification of technical or business risks can prevent expensive failures later in development. The model's flexibility allows for incorporating user feedback and changing requirements at each iteration, whilst its structured approach to risk management provides a disciplined framework for decision-making. However, the spiral model requires considerable expertise in risk analysis and can be more expensive and time-consuming than simpler methodologies, making it most appropriate for mission-critical systems where the cost of failure would be substantial, such as aerospace, defence, or large-scale enterprise applications.</a:t>
            </a:r>
          </a:p>
          <a:p>
            <a:endParaRPr lang="en-GB" dirty="0"/>
          </a:p>
        </p:txBody>
      </p:sp>
      <p:sp>
        <p:nvSpPr>
          <p:cNvPr id="4" name="Slide Number Placeholder 3"/>
          <p:cNvSpPr>
            <a:spLocks noGrp="1"/>
          </p:cNvSpPr>
          <p:nvPr>
            <p:ph type="sldNum" sz="quarter" idx="5"/>
          </p:nvPr>
        </p:nvSpPr>
        <p:spPr/>
        <p:txBody>
          <a:bodyPr/>
          <a:lstStyle/>
          <a:p>
            <a:fld id="{0BD6B44E-834B-411D-9A17-B3EECB998CE8}" type="slidenum">
              <a:rPr lang="en-GB" smtClean="0"/>
              <a:t>8</a:t>
            </a:fld>
            <a:endParaRPr lang="en-GB"/>
          </a:p>
        </p:txBody>
      </p:sp>
    </p:spTree>
    <p:extLst>
      <p:ext uri="{BB962C8B-B14F-4D97-AF65-F5344CB8AC3E}">
        <p14:creationId xmlns:p14="http://schemas.microsoft.com/office/powerpoint/2010/main" val="1285186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Agile is a flexible, iterative approach to software development and project management that prioritises collaboration, customer feedback, and rapid adaptation to change over rigid planning and documentation.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Originating from the Agile Manifesto published in 2001, the philosophy values individuals and interactions over processes and tools, working software over comprehensive documentation, customer collaboration over contract negotiation, and responding to change over following a fixed plan. Agile projects are broken down into small, manageable increments delivered through short development cycles, allowing teams to gather feedback frequently, adjust priorities, and respond to evolving requirements throughout the project lifecycle. This approach encourages close collaboration between cross-functional teams and stakeholders, with regular reviews and retrospectives to continuously improve both the product and the development process. Popular agile frameworks include Scrum, Kanban, and Extreme Programming, each implementing agile principles in different ways but all sharing the core emphasis on flexibility, continuous delivery of value, and embracing change as a competitive advantage rather than viewing it as a disruption.</a:t>
            </a:r>
          </a:p>
          <a:p>
            <a:endParaRPr lang="en-GB" dirty="0"/>
          </a:p>
        </p:txBody>
      </p:sp>
      <p:sp>
        <p:nvSpPr>
          <p:cNvPr id="4" name="Slide Number Placeholder 3"/>
          <p:cNvSpPr>
            <a:spLocks noGrp="1"/>
          </p:cNvSpPr>
          <p:nvPr>
            <p:ph type="sldNum" sz="quarter" idx="5"/>
          </p:nvPr>
        </p:nvSpPr>
        <p:spPr/>
        <p:txBody>
          <a:bodyPr/>
          <a:lstStyle/>
          <a:p>
            <a:fld id="{0BD6B44E-834B-411D-9A17-B3EECB998CE8}" type="slidenum">
              <a:rPr lang="en-GB" smtClean="0"/>
              <a:t>9</a:t>
            </a:fld>
            <a:endParaRPr lang="en-GB"/>
          </a:p>
        </p:txBody>
      </p:sp>
    </p:spTree>
    <p:extLst>
      <p:ext uri="{BB962C8B-B14F-4D97-AF65-F5344CB8AC3E}">
        <p14:creationId xmlns:p14="http://schemas.microsoft.com/office/powerpoint/2010/main" val="255770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Scrum is an agile framework for managing complex projects, particularly software development, through iterative and incremental delivery in short, fixed-length iterations called sprints, typically lasting two to four weeks.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framework centres on a small, cross-functional team consisting of a Product Owner who prioritises work, a Scrum Master who facilitates the process and removes obstacles, and Developers who build the product. Work is organised in a prioritised Product Backlog, with the team selecting items for each sprint during Sprint Planning, committing to deliver a potentially shippable product increment by the sprint's end. Daily Stand-ups provide brief synchronisation opportunities where team members share progress and identify blockers, whilst Sprint Reviews demonstrate completed work to stakeholders and Sprint Retrospectives allow the team to reflect on and improve their processes. Scrum emphasises transparency, inspection, and adaptation, enabling teams to respond quickly to changing requirements whilst maintaining a sustainable pace of work. The framework's structured yet flexible approach has made it one of the most widely adopted agile methodologies, particularly valued for its ability to deliver value incrementally, foster collaboration, and accommodate evolving project needs.</a:t>
            </a:r>
          </a:p>
          <a:p>
            <a:endParaRPr lang="en-GB" dirty="0"/>
          </a:p>
        </p:txBody>
      </p:sp>
      <p:sp>
        <p:nvSpPr>
          <p:cNvPr id="4" name="Slide Number Placeholder 3"/>
          <p:cNvSpPr>
            <a:spLocks noGrp="1"/>
          </p:cNvSpPr>
          <p:nvPr>
            <p:ph type="sldNum" sz="quarter" idx="5"/>
          </p:nvPr>
        </p:nvSpPr>
        <p:spPr/>
        <p:txBody>
          <a:bodyPr/>
          <a:lstStyle/>
          <a:p>
            <a:fld id="{0BD6B44E-834B-411D-9A17-B3EECB998CE8}" type="slidenum">
              <a:rPr lang="en-GB" smtClean="0"/>
              <a:t>10</a:t>
            </a:fld>
            <a:endParaRPr lang="en-GB"/>
          </a:p>
        </p:txBody>
      </p:sp>
    </p:spTree>
    <p:extLst>
      <p:ext uri="{BB962C8B-B14F-4D97-AF65-F5344CB8AC3E}">
        <p14:creationId xmlns:p14="http://schemas.microsoft.com/office/powerpoint/2010/main" val="2193986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D6B44E-834B-411D-9A17-B3EECB998CE8}" type="slidenum">
              <a:rPr lang="en-GB" smtClean="0"/>
              <a:t>12</a:t>
            </a:fld>
            <a:endParaRPr lang="en-GB"/>
          </a:p>
        </p:txBody>
      </p:sp>
    </p:spTree>
    <p:extLst>
      <p:ext uri="{BB962C8B-B14F-4D97-AF65-F5344CB8AC3E}">
        <p14:creationId xmlns:p14="http://schemas.microsoft.com/office/powerpoint/2010/main" val="2485348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7088-38D0-4751-98A1-C8698F3EE1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DF9215-7FF7-47EB-9A8C-0D5FA2858B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0B496A-3EA6-497D-A34C-8DC3007963BF}"/>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5" name="Footer Placeholder 4">
            <a:extLst>
              <a:ext uri="{FF2B5EF4-FFF2-40B4-BE49-F238E27FC236}">
                <a16:creationId xmlns:a16="http://schemas.microsoft.com/office/drawing/2014/main" id="{D580F32A-A305-42E0-9EED-B57139CDF3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979F12-52D6-49E0-9081-27AD2D829050}"/>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4077601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4A04B-FD14-4DA1-BDA1-E54828ED63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2D831C-F1DA-4665-BEA1-571EB83785B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FEAE23-CA9B-406F-8EF5-F0FC39778128}"/>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5" name="Footer Placeholder 4">
            <a:extLst>
              <a:ext uri="{FF2B5EF4-FFF2-40B4-BE49-F238E27FC236}">
                <a16:creationId xmlns:a16="http://schemas.microsoft.com/office/drawing/2014/main" id="{48395EE8-2846-4632-AF49-761B47322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9337F-C2D2-4640-B673-FAD42C86FB8A}"/>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210742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000F0-F1A1-4181-BA9F-523E8F4CF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CED0FA-152D-48D5-8061-2803714B58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8DFE1FB-1F5F-46A1-AF79-2BEC63E16113}"/>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5" name="Footer Placeholder 4">
            <a:extLst>
              <a:ext uri="{FF2B5EF4-FFF2-40B4-BE49-F238E27FC236}">
                <a16:creationId xmlns:a16="http://schemas.microsoft.com/office/drawing/2014/main" id="{588BADB4-11C3-44CA-A19D-64D27DFD88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4513F0-19E6-41DA-BBC2-3FC0CFA7CE6F}"/>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848284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97E0D-F8C2-4F21-8676-8BF08621B6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15F073-EF36-4876-B77B-050CDE26D6D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E2B8E8-E29B-4B48-8D12-C7F3B32A183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4BDBDD-0151-4735-A278-7E992978D036}"/>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6" name="Footer Placeholder 5">
            <a:extLst>
              <a:ext uri="{FF2B5EF4-FFF2-40B4-BE49-F238E27FC236}">
                <a16:creationId xmlns:a16="http://schemas.microsoft.com/office/drawing/2014/main" id="{58D151B7-624D-4FE3-B964-F143135C80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3B81A8-FD5F-4A47-85D4-5823B8C16931}"/>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2803509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1A91-A695-4298-8C4D-15B1AC6685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5EA37C-3876-4492-86FE-C2D9230C2C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55FC97-CD44-442A-834A-C029EACA8BC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FD98E8-879E-487A-811E-A59A259F9E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0768D70-DCBF-4C29-B9FB-DF3CBE0BC36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470B1F-79C5-4339-9F03-11B8E1B68AE6}"/>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8" name="Footer Placeholder 7">
            <a:extLst>
              <a:ext uri="{FF2B5EF4-FFF2-40B4-BE49-F238E27FC236}">
                <a16:creationId xmlns:a16="http://schemas.microsoft.com/office/drawing/2014/main" id="{9CF7464A-21E6-4ED7-803F-4EDE90A9457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363EB5-5EB1-443A-8D8C-863191494D8D}"/>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2979731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522E-4562-4666-8811-2C3F5705A7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1E0181-2016-411F-996E-FDBB7BC7EB46}"/>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4" name="Footer Placeholder 3">
            <a:extLst>
              <a:ext uri="{FF2B5EF4-FFF2-40B4-BE49-F238E27FC236}">
                <a16:creationId xmlns:a16="http://schemas.microsoft.com/office/drawing/2014/main" id="{0582F502-7C8F-4B7F-9306-E9E75E0C1B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D1CC5F0-CD2A-42AA-A1F9-05899FB0968F}"/>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1212860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ACFEF7-DC7A-4C4F-984B-D982B76E5260}"/>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3" name="Footer Placeholder 2">
            <a:extLst>
              <a:ext uri="{FF2B5EF4-FFF2-40B4-BE49-F238E27FC236}">
                <a16:creationId xmlns:a16="http://schemas.microsoft.com/office/drawing/2014/main" id="{0FEDA1F8-7523-4596-91BF-F66A9BB297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5B9CC5-7C1B-4CDF-A63E-644F09E5C070}"/>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3194926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9D539-E93A-4371-8E93-65CA467E14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844462-93BA-43FE-A772-3EEFF68F56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601491-2402-48A3-AB23-3202A47F07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1D56E37-BC1D-48C3-8B8A-B856BC77473D}"/>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6" name="Footer Placeholder 5">
            <a:extLst>
              <a:ext uri="{FF2B5EF4-FFF2-40B4-BE49-F238E27FC236}">
                <a16:creationId xmlns:a16="http://schemas.microsoft.com/office/drawing/2014/main" id="{015E4FF0-E834-4D8D-B5DF-577361B4C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7BD902-E3DA-4F2F-9934-D9908CDDDD5E}"/>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249388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60985-BCAA-4AC1-AB32-008C43D304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156FD6-F5BE-4E9C-9DAB-684760F9BA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0B94EE-ECAD-405D-9181-5563E13EF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BA18341-50C0-4C43-B621-084AD64E6F2C}"/>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6" name="Footer Placeholder 5">
            <a:extLst>
              <a:ext uri="{FF2B5EF4-FFF2-40B4-BE49-F238E27FC236}">
                <a16:creationId xmlns:a16="http://schemas.microsoft.com/office/drawing/2014/main" id="{A442886E-76E0-4E4E-BF7A-C5112312B4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6E3184-88E3-40B1-BF2D-C329869B5AC7}"/>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2926638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2BFB-8DAD-424B-95E6-D8291A5E54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F0CBC5-6C96-4867-A9C0-F89863927FD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DBF3A-CE48-4A94-9E5E-F7C8702A81F8}"/>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5" name="Footer Placeholder 4">
            <a:extLst>
              <a:ext uri="{FF2B5EF4-FFF2-40B4-BE49-F238E27FC236}">
                <a16:creationId xmlns:a16="http://schemas.microsoft.com/office/drawing/2014/main" id="{B7AD548D-3420-414F-AA46-E0ED57FE0A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F503D-AF08-4829-BBEC-16D89FFCBD1F}"/>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4073954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CB5B62-1CEF-45BD-A2ED-ACB7909405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DE5516-F7C3-46EA-8137-C376A9C8FC2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638E85-6E46-4524-8247-F2973609ACD8}"/>
              </a:ext>
            </a:extLst>
          </p:cNvPr>
          <p:cNvSpPr>
            <a:spLocks noGrp="1"/>
          </p:cNvSpPr>
          <p:nvPr>
            <p:ph type="dt" sz="half" idx="10"/>
          </p:nvPr>
        </p:nvSpPr>
        <p:spPr/>
        <p:txBody>
          <a:bodyPr/>
          <a:lstStyle/>
          <a:p>
            <a:fld id="{F22924A3-AD86-4E8F-82BE-B4814E328CEA}" type="datetimeFigureOut">
              <a:rPr lang="en-GB" smtClean="0"/>
              <a:t>02/10/2025</a:t>
            </a:fld>
            <a:endParaRPr lang="en-GB"/>
          </a:p>
        </p:txBody>
      </p:sp>
      <p:sp>
        <p:nvSpPr>
          <p:cNvPr id="5" name="Footer Placeholder 4">
            <a:extLst>
              <a:ext uri="{FF2B5EF4-FFF2-40B4-BE49-F238E27FC236}">
                <a16:creationId xmlns:a16="http://schemas.microsoft.com/office/drawing/2014/main" id="{6877F084-55D5-46EA-B95D-B33086795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D0F113-0DC5-4D5D-BA51-48CD465D13F9}"/>
              </a:ext>
            </a:extLst>
          </p:cNvPr>
          <p:cNvSpPr>
            <a:spLocks noGrp="1"/>
          </p:cNvSpPr>
          <p:nvPr>
            <p:ph type="sldNum" sz="quarter" idx="12"/>
          </p:nvPr>
        </p:nvSpPr>
        <p:spPr/>
        <p:txBody>
          <a:bodyPr/>
          <a:lstStyle/>
          <a:p>
            <a:fld id="{3548E646-6C45-4A5B-8364-C12BE3C4B872}" type="slidenum">
              <a:rPr lang="en-GB" smtClean="0"/>
              <a:t>‹#›</a:t>
            </a:fld>
            <a:endParaRPr lang="en-GB"/>
          </a:p>
        </p:txBody>
      </p:sp>
    </p:spTree>
    <p:extLst>
      <p:ext uri="{BB962C8B-B14F-4D97-AF65-F5344CB8AC3E}">
        <p14:creationId xmlns:p14="http://schemas.microsoft.com/office/powerpoint/2010/main" val="3066062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FF176C-B2C3-41CF-BD86-DEA047CFF3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613E16-8E21-46CB-8EE1-96992C4CEC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D19379-9B28-4C4D-BA92-365BA880AA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924A3-AD86-4E8F-82BE-B4814E328CEA}" type="datetimeFigureOut">
              <a:rPr lang="en-GB" smtClean="0"/>
              <a:t>02/10/2025</a:t>
            </a:fld>
            <a:endParaRPr lang="en-GB"/>
          </a:p>
        </p:txBody>
      </p:sp>
      <p:sp>
        <p:nvSpPr>
          <p:cNvPr id="5" name="Footer Placeholder 4">
            <a:extLst>
              <a:ext uri="{FF2B5EF4-FFF2-40B4-BE49-F238E27FC236}">
                <a16:creationId xmlns:a16="http://schemas.microsoft.com/office/drawing/2014/main" id="{EA0E9CA5-09EE-45F7-B910-220ABF03B0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2C7BD9-68A7-4C93-9DC5-E9A1D20410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E646-6C45-4A5B-8364-C12BE3C4B872}" type="slidenum">
              <a:rPr lang="en-GB" smtClean="0"/>
              <a:t>‹#›</a:t>
            </a:fld>
            <a:endParaRPr lang="en-GB"/>
          </a:p>
        </p:txBody>
      </p:sp>
    </p:spTree>
    <p:extLst>
      <p:ext uri="{BB962C8B-B14F-4D97-AF65-F5344CB8AC3E}">
        <p14:creationId xmlns:p14="http://schemas.microsoft.com/office/powerpoint/2010/main" val="6942870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A21D24-14F8-4197-A134-1967E900DB5F}"/>
              </a:ext>
            </a:extLst>
          </p:cNvPr>
          <p:cNvSpPr>
            <a:spLocks noGrp="1"/>
          </p:cNvSpPr>
          <p:nvPr>
            <p:ph type="ctrTitle"/>
          </p:nvPr>
        </p:nvSpPr>
        <p:spPr/>
        <p:txBody>
          <a:bodyPr/>
          <a:lstStyle/>
          <a:p>
            <a:r>
              <a:rPr lang="en-GB" dirty="0"/>
              <a:t>Teamwork Review</a:t>
            </a:r>
          </a:p>
        </p:txBody>
      </p:sp>
      <p:sp>
        <p:nvSpPr>
          <p:cNvPr id="5" name="Subtitle 4">
            <a:extLst>
              <a:ext uri="{FF2B5EF4-FFF2-40B4-BE49-F238E27FC236}">
                <a16:creationId xmlns:a16="http://schemas.microsoft.com/office/drawing/2014/main" id="{65A033F9-40DB-4E4A-9CAD-A93D1437EA8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02773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3C3B2-B56F-451D-A2AE-8F7DB5E87349}"/>
              </a:ext>
            </a:extLst>
          </p:cNvPr>
          <p:cNvSpPr>
            <a:spLocks noGrp="1"/>
          </p:cNvSpPr>
          <p:nvPr>
            <p:ph type="title"/>
          </p:nvPr>
        </p:nvSpPr>
        <p:spPr/>
        <p:txBody>
          <a:bodyPr/>
          <a:lstStyle/>
          <a:p>
            <a:r>
              <a:rPr lang="en-GB" dirty="0"/>
              <a:t>What did you learn from your research ?</a:t>
            </a:r>
          </a:p>
        </p:txBody>
      </p:sp>
      <p:sp>
        <p:nvSpPr>
          <p:cNvPr id="3" name="Content Placeholder 2">
            <a:extLst>
              <a:ext uri="{FF2B5EF4-FFF2-40B4-BE49-F238E27FC236}">
                <a16:creationId xmlns:a16="http://schemas.microsoft.com/office/drawing/2014/main" id="{15498F93-2923-44B6-81FA-A3FF283F0555}"/>
              </a:ext>
            </a:extLst>
          </p:cNvPr>
          <p:cNvSpPr>
            <a:spLocks noGrp="1"/>
          </p:cNvSpPr>
          <p:nvPr>
            <p:ph idx="1"/>
          </p:nvPr>
        </p:nvSpPr>
        <p:spPr/>
        <p:txBody>
          <a:bodyPr>
            <a:normAutofit lnSpcReduction="10000"/>
          </a:bodyPr>
          <a:lstStyle/>
          <a:p>
            <a:r>
              <a:rPr lang="en-GB" dirty="0"/>
              <a:t>What was the purpose of the exercise ?</a:t>
            </a:r>
          </a:p>
          <a:p>
            <a:endParaRPr lang="en-GB" dirty="0"/>
          </a:p>
          <a:p>
            <a:r>
              <a:rPr lang="en-GB" dirty="0"/>
              <a:t>How did the team work well together ?</a:t>
            </a:r>
          </a:p>
          <a:p>
            <a:endParaRPr lang="en-GB" dirty="0"/>
          </a:p>
          <a:p>
            <a:r>
              <a:rPr lang="en-GB" dirty="0"/>
              <a:t>How did the communication work ?</a:t>
            </a:r>
          </a:p>
          <a:p>
            <a:endParaRPr lang="en-GB" dirty="0"/>
          </a:p>
          <a:p>
            <a:r>
              <a:rPr lang="en-GB" dirty="0"/>
              <a:t>How was responsibility delegated ?</a:t>
            </a:r>
          </a:p>
          <a:p>
            <a:endParaRPr lang="en-GB" dirty="0"/>
          </a:p>
          <a:p>
            <a:r>
              <a:rPr lang="en-GB" dirty="0"/>
              <a:t>Did it reflect an agile approach ?</a:t>
            </a:r>
          </a:p>
        </p:txBody>
      </p:sp>
    </p:spTree>
    <p:extLst>
      <p:ext uri="{BB962C8B-B14F-4D97-AF65-F5344CB8AC3E}">
        <p14:creationId xmlns:p14="http://schemas.microsoft.com/office/powerpoint/2010/main" val="389838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09585-F269-8E62-1E25-9D21067251E1}"/>
              </a:ext>
            </a:extLst>
          </p:cNvPr>
          <p:cNvSpPr>
            <a:spLocks noGrp="1"/>
          </p:cNvSpPr>
          <p:nvPr>
            <p:ph type="ctrTitle"/>
          </p:nvPr>
        </p:nvSpPr>
        <p:spPr/>
        <p:txBody>
          <a:bodyPr/>
          <a:lstStyle/>
          <a:p>
            <a:r>
              <a:rPr lang="en-GB" dirty="0"/>
              <a:t>So what organisations did you find?</a:t>
            </a:r>
          </a:p>
        </p:txBody>
      </p:sp>
      <p:sp>
        <p:nvSpPr>
          <p:cNvPr id="3" name="Subtitle 2">
            <a:extLst>
              <a:ext uri="{FF2B5EF4-FFF2-40B4-BE49-F238E27FC236}">
                <a16:creationId xmlns:a16="http://schemas.microsoft.com/office/drawing/2014/main" id="{FA89C309-865D-D8D8-606B-59755C893289}"/>
              </a:ext>
            </a:extLst>
          </p:cNvPr>
          <p:cNvSpPr>
            <a:spLocks noGrp="1"/>
          </p:cNvSpPr>
          <p:nvPr>
            <p:ph type="subTitle" idx="1"/>
          </p:nvPr>
        </p:nvSpPr>
        <p:spPr/>
        <p:txBody>
          <a:bodyPr/>
          <a:lstStyle/>
          <a:p>
            <a:r>
              <a:rPr lang="en-GB" dirty="0"/>
              <a:t>What methodology did they use?</a:t>
            </a:r>
          </a:p>
          <a:p>
            <a:r>
              <a:rPr lang="en-GB" dirty="0"/>
              <a:t>Was it traditional or agile?</a:t>
            </a:r>
          </a:p>
          <a:p>
            <a:r>
              <a:rPr lang="en-GB" dirty="0"/>
              <a:t>Let’s see what that entails</a:t>
            </a:r>
          </a:p>
        </p:txBody>
      </p:sp>
    </p:spTree>
    <p:extLst>
      <p:ext uri="{BB962C8B-B14F-4D97-AF65-F5344CB8AC3E}">
        <p14:creationId xmlns:p14="http://schemas.microsoft.com/office/powerpoint/2010/main" val="3519689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A1D5BE5-A010-40AE-AAC5-9391F6660243}"/>
              </a:ext>
            </a:extLst>
          </p:cNvPr>
          <p:cNvSpPr>
            <a:spLocks noGrp="1"/>
          </p:cNvSpPr>
          <p:nvPr>
            <p:ph type="title"/>
          </p:nvPr>
        </p:nvSpPr>
        <p:spPr/>
        <p:txBody>
          <a:bodyPr/>
          <a:lstStyle/>
          <a:p>
            <a:r>
              <a:rPr lang="en-GB" dirty="0"/>
              <a:t>Traditional Software Development</a:t>
            </a:r>
          </a:p>
        </p:txBody>
      </p:sp>
      <p:sp>
        <p:nvSpPr>
          <p:cNvPr id="5" name="Content Placeholder 4">
            <a:extLst>
              <a:ext uri="{FF2B5EF4-FFF2-40B4-BE49-F238E27FC236}">
                <a16:creationId xmlns:a16="http://schemas.microsoft.com/office/drawing/2014/main" id="{6C9F0F91-9BC6-4704-94A2-17E823BFDFB2}"/>
              </a:ext>
            </a:extLst>
          </p:cNvPr>
          <p:cNvSpPr>
            <a:spLocks noGrp="1"/>
          </p:cNvSpPr>
          <p:nvPr>
            <p:ph idx="1"/>
          </p:nvPr>
        </p:nvSpPr>
        <p:spPr/>
        <p:txBody>
          <a:bodyPr/>
          <a:lstStyle/>
          <a:p>
            <a:r>
              <a:rPr lang="en-GB" dirty="0"/>
              <a:t>Waterfall Model</a:t>
            </a:r>
          </a:p>
          <a:p>
            <a:r>
              <a:rPr lang="en-GB" dirty="0"/>
              <a:t>V-Model</a:t>
            </a:r>
          </a:p>
          <a:p>
            <a:r>
              <a:rPr lang="en-GB" dirty="0"/>
              <a:t>Spiral Model</a:t>
            </a:r>
          </a:p>
        </p:txBody>
      </p:sp>
    </p:spTree>
    <p:extLst>
      <p:ext uri="{BB962C8B-B14F-4D97-AF65-F5344CB8AC3E}">
        <p14:creationId xmlns:p14="http://schemas.microsoft.com/office/powerpoint/2010/main" val="78462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D9489-F728-417B-9FA9-C26ABADB3B3C}"/>
              </a:ext>
            </a:extLst>
          </p:cNvPr>
          <p:cNvSpPr>
            <a:spLocks noGrp="1"/>
          </p:cNvSpPr>
          <p:nvPr>
            <p:ph type="title"/>
          </p:nvPr>
        </p:nvSpPr>
        <p:spPr/>
        <p:txBody>
          <a:bodyPr/>
          <a:lstStyle/>
          <a:p>
            <a:r>
              <a:rPr lang="en-GB" dirty="0"/>
              <a:t>Waterfall Model</a:t>
            </a:r>
          </a:p>
        </p:txBody>
      </p:sp>
      <p:pic>
        <p:nvPicPr>
          <p:cNvPr id="6" name="Content Placeholder 5" descr="A close up of a map&#10;&#10;Description generated with high confidence">
            <a:extLst>
              <a:ext uri="{FF2B5EF4-FFF2-40B4-BE49-F238E27FC236}">
                <a16:creationId xmlns:a16="http://schemas.microsoft.com/office/drawing/2014/main" id="{947BCE39-32B7-42BD-8A6E-1D97E0D9BE5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3698" y="1530350"/>
            <a:ext cx="7218654" cy="4351338"/>
          </a:xfrm>
        </p:spPr>
      </p:pic>
    </p:spTree>
    <p:extLst>
      <p:ext uri="{BB962C8B-B14F-4D97-AF65-F5344CB8AC3E}">
        <p14:creationId xmlns:p14="http://schemas.microsoft.com/office/powerpoint/2010/main" val="2856379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57C9D-D4AE-42AC-A195-E8A894752759}"/>
              </a:ext>
            </a:extLst>
          </p:cNvPr>
          <p:cNvSpPr>
            <a:spLocks noGrp="1"/>
          </p:cNvSpPr>
          <p:nvPr>
            <p:ph type="title"/>
          </p:nvPr>
        </p:nvSpPr>
        <p:spPr/>
        <p:txBody>
          <a:bodyPr/>
          <a:lstStyle/>
          <a:p>
            <a:r>
              <a:rPr lang="en-GB" dirty="0"/>
              <a:t>Royce’s Waterfall Model</a:t>
            </a:r>
          </a:p>
        </p:txBody>
      </p:sp>
      <p:sp>
        <p:nvSpPr>
          <p:cNvPr id="3" name="Content Placeholder 2">
            <a:extLst>
              <a:ext uri="{FF2B5EF4-FFF2-40B4-BE49-F238E27FC236}">
                <a16:creationId xmlns:a16="http://schemas.microsoft.com/office/drawing/2014/main" id="{92FAC1DE-2313-4C74-B856-5EB921F4A4F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855D908-4728-4FA1-A63F-CA6D4F968ECE}"/>
              </a:ext>
            </a:extLst>
          </p:cNvPr>
          <p:cNvPicPr>
            <a:picLocks noChangeAspect="1"/>
          </p:cNvPicPr>
          <p:nvPr/>
        </p:nvPicPr>
        <p:blipFill rotWithShape="1">
          <a:blip r:embed="rId3"/>
          <a:srcRect l="14636" t="24652" r="20849" b="16246"/>
          <a:stretch/>
        </p:blipFill>
        <p:spPr>
          <a:xfrm>
            <a:off x="838200" y="1761710"/>
            <a:ext cx="7865615" cy="4053164"/>
          </a:xfrm>
          <a:prstGeom prst="rect">
            <a:avLst/>
          </a:prstGeom>
        </p:spPr>
      </p:pic>
    </p:spTree>
    <p:extLst>
      <p:ext uri="{BB962C8B-B14F-4D97-AF65-F5344CB8AC3E}">
        <p14:creationId xmlns:p14="http://schemas.microsoft.com/office/powerpoint/2010/main" val="429111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5957-F2A9-482D-B6A2-05DB50DD543C}"/>
              </a:ext>
            </a:extLst>
          </p:cNvPr>
          <p:cNvSpPr>
            <a:spLocks noGrp="1"/>
          </p:cNvSpPr>
          <p:nvPr>
            <p:ph type="title"/>
          </p:nvPr>
        </p:nvSpPr>
        <p:spPr/>
        <p:txBody>
          <a:bodyPr/>
          <a:lstStyle/>
          <a:p>
            <a:r>
              <a:rPr lang="en-GB" dirty="0"/>
              <a:t>V-Model</a:t>
            </a:r>
          </a:p>
        </p:txBody>
      </p:sp>
      <p:sp>
        <p:nvSpPr>
          <p:cNvPr id="3" name="Content Placeholder 2">
            <a:extLst>
              <a:ext uri="{FF2B5EF4-FFF2-40B4-BE49-F238E27FC236}">
                <a16:creationId xmlns:a16="http://schemas.microsoft.com/office/drawing/2014/main" id="{D2404AEA-25CA-4099-879C-F20F4AB356ED}"/>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5F54941E-1CC5-4E9E-8F3D-33C50A224E41}"/>
              </a:ext>
            </a:extLst>
          </p:cNvPr>
          <p:cNvPicPr>
            <a:picLocks noChangeAspect="1"/>
          </p:cNvPicPr>
          <p:nvPr/>
        </p:nvPicPr>
        <p:blipFill rotWithShape="1">
          <a:blip r:embed="rId3"/>
          <a:srcRect l="25851" t="29142" r="28414" b="24684"/>
          <a:stretch/>
        </p:blipFill>
        <p:spPr>
          <a:xfrm>
            <a:off x="2490787" y="1962150"/>
            <a:ext cx="7210426" cy="3905250"/>
          </a:xfrm>
          <a:prstGeom prst="rect">
            <a:avLst/>
          </a:prstGeom>
        </p:spPr>
      </p:pic>
    </p:spTree>
    <p:extLst>
      <p:ext uri="{BB962C8B-B14F-4D97-AF65-F5344CB8AC3E}">
        <p14:creationId xmlns:p14="http://schemas.microsoft.com/office/powerpoint/2010/main" val="3996494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3B877-4E1A-41B5-9F3E-47505C116A69}"/>
              </a:ext>
            </a:extLst>
          </p:cNvPr>
          <p:cNvSpPr>
            <a:spLocks noGrp="1"/>
          </p:cNvSpPr>
          <p:nvPr>
            <p:ph type="title"/>
          </p:nvPr>
        </p:nvSpPr>
        <p:spPr/>
        <p:txBody>
          <a:bodyPr/>
          <a:lstStyle/>
          <a:p>
            <a:r>
              <a:rPr lang="en-GB" dirty="0"/>
              <a:t>Spiral Model</a:t>
            </a:r>
          </a:p>
        </p:txBody>
      </p:sp>
      <p:pic>
        <p:nvPicPr>
          <p:cNvPr id="5" name="Content Placeholder 4">
            <a:extLst>
              <a:ext uri="{FF2B5EF4-FFF2-40B4-BE49-F238E27FC236}">
                <a16:creationId xmlns:a16="http://schemas.microsoft.com/office/drawing/2014/main" id="{87E404F3-128A-4A9B-BBF9-B5248968719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85197" y="1825625"/>
            <a:ext cx="5221605" cy="4351338"/>
          </a:xfrm>
        </p:spPr>
      </p:pic>
    </p:spTree>
    <p:extLst>
      <p:ext uri="{BB962C8B-B14F-4D97-AF65-F5344CB8AC3E}">
        <p14:creationId xmlns:p14="http://schemas.microsoft.com/office/powerpoint/2010/main" val="3712086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EB0A8-DA15-427A-9EE2-FD041A5E6324}"/>
              </a:ext>
            </a:extLst>
          </p:cNvPr>
          <p:cNvSpPr>
            <a:spLocks noGrp="1"/>
          </p:cNvSpPr>
          <p:nvPr>
            <p:ph type="title"/>
          </p:nvPr>
        </p:nvSpPr>
        <p:spPr/>
        <p:txBody>
          <a:bodyPr/>
          <a:lstStyle/>
          <a:p>
            <a:r>
              <a:rPr lang="en-GB" dirty="0"/>
              <a:t>Agile Software Development</a:t>
            </a:r>
          </a:p>
        </p:txBody>
      </p:sp>
      <p:sp>
        <p:nvSpPr>
          <p:cNvPr id="3" name="Content Placeholder 2">
            <a:extLst>
              <a:ext uri="{FF2B5EF4-FFF2-40B4-BE49-F238E27FC236}">
                <a16:creationId xmlns:a16="http://schemas.microsoft.com/office/drawing/2014/main" id="{5C14AB24-7966-47C4-B04E-2E6D49D198F1}"/>
              </a:ext>
            </a:extLst>
          </p:cNvPr>
          <p:cNvSpPr>
            <a:spLocks noGrp="1"/>
          </p:cNvSpPr>
          <p:nvPr>
            <p:ph idx="1"/>
          </p:nvPr>
        </p:nvSpPr>
        <p:spPr/>
        <p:txBody>
          <a:bodyPr/>
          <a:lstStyle/>
          <a:p>
            <a:r>
              <a:rPr lang="en-GB" dirty="0"/>
              <a:t>Scrum</a:t>
            </a:r>
          </a:p>
          <a:p>
            <a:endParaRPr lang="en-GB" dirty="0"/>
          </a:p>
          <a:p>
            <a:r>
              <a:rPr lang="en-GB" dirty="0"/>
              <a:t>Kanban</a:t>
            </a:r>
          </a:p>
          <a:p>
            <a:endParaRPr lang="en-GB" dirty="0"/>
          </a:p>
          <a:p>
            <a:r>
              <a:rPr lang="en-GB" dirty="0"/>
              <a:t>Prince2</a:t>
            </a:r>
          </a:p>
        </p:txBody>
      </p:sp>
    </p:spTree>
    <p:extLst>
      <p:ext uri="{BB962C8B-B14F-4D97-AF65-F5344CB8AC3E}">
        <p14:creationId xmlns:p14="http://schemas.microsoft.com/office/powerpoint/2010/main" val="3614006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E3A11-1041-4B86-9939-613178FAC9E1}"/>
              </a:ext>
            </a:extLst>
          </p:cNvPr>
          <p:cNvSpPr>
            <a:spLocks noGrp="1"/>
          </p:cNvSpPr>
          <p:nvPr>
            <p:ph type="title"/>
          </p:nvPr>
        </p:nvSpPr>
        <p:spPr/>
        <p:txBody>
          <a:bodyPr/>
          <a:lstStyle/>
          <a:p>
            <a:r>
              <a:rPr lang="en-GB" dirty="0"/>
              <a:t>Scrum</a:t>
            </a:r>
          </a:p>
        </p:txBody>
      </p:sp>
      <p:sp>
        <p:nvSpPr>
          <p:cNvPr id="3" name="Content Placeholder 2">
            <a:extLst>
              <a:ext uri="{FF2B5EF4-FFF2-40B4-BE49-F238E27FC236}">
                <a16:creationId xmlns:a16="http://schemas.microsoft.com/office/drawing/2014/main" id="{C5BC45B8-3417-4082-991D-41610A573D68}"/>
              </a:ext>
            </a:extLst>
          </p:cNvPr>
          <p:cNvSpPr>
            <a:spLocks noGrp="1"/>
          </p:cNvSpPr>
          <p:nvPr>
            <p:ph idx="1"/>
          </p:nvPr>
        </p:nvSpPr>
        <p:spPr/>
        <p:txBody>
          <a:bodyPr/>
          <a:lstStyle/>
          <a:p>
            <a:r>
              <a:rPr lang="en-GB" dirty="0"/>
              <a:t>What is Scrum ?</a:t>
            </a:r>
          </a:p>
          <a:p>
            <a:endParaRPr lang="en-GB" dirty="0"/>
          </a:p>
          <a:p>
            <a:r>
              <a:rPr lang="en-GB" dirty="0"/>
              <a:t>What processes are involved in the SCRUM paradigm?</a:t>
            </a:r>
          </a:p>
          <a:p>
            <a:endParaRPr lang="en-GB" dirty="0"/>
          </a:p>
          <a:p>
            <a:r>
              <a:rPr lang="en-GB" dirty="0"/>
              <a:t>What terminology is used in SCRUM ?</a:t>
            </a:r>
          </a:p>
        </p:txBody>
      </p:sp>
    </p:spTree>
    <p:extLst>
      <p:ext uri="{BB962C8B-B14F-4D97-AF65-F5344CB8AC3E}">
        <p14:creationId xmlns:p14="http://schemas.microsoft.com/office/powerpoint/2010/main" val="291176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4B501-A32C-4259-9729-7A4476B1185F}"/>
              </a:ext>
            </a:extLst>
          </p:cNvPr>
          <p:cNvSpPr>
            <a:spLocks noGrp="1"/>
          </p:cNvSpPr>
          <p:nvPr>
            <p:ph type="title"/>
          </p:nvPr>
        </p:nvSpPr>
        <p:spPr/>
        <p:txBody>
          <a:bodyPr/>
          <a:lstStyle/>
          <a:p>
            <a:r>
              <a:rPr lang="en-GB" dirty="0"/>
              <a:t>Terminology</a:t>
            </a:r>
          </a:p>
        </p:txBody>
      </p:sp>
      <p:sp>
        <p:nvSpPr>
          <p:cNvPr id="3" name="Content Placeholder 2">
            <a:extLst>
              <a:ext uri="{FF2B5EF4-FFF2-40B4-BE49-F238E27FC236}">
                <a16:creationId xmlns:a16="http://schemas.microsoft.com/office/drawing/2014/main" id="{40AEA04D-4D36-4F7D-A8CE-00BA108365F2}"/>
              </a:ext>
            </a:extLst>
          </p:cNvPr>
          <p:cNvSpPr>
            <a:spLocks noGrp="1"/>
          </p:cNvSpPr>
          <p:nvPr>
            <p:ph idx="1"/>
          </p:nvPr>
        </p:nvSpPr>
        <p:spPr/>
        <p:txBody>
          <a:bodyPr/>
          <a:lstStyle/>
          <a:p>
            <a:r>
              <a:rPr lang="en-GB" dirty="0"/>
              <a:t>Owner – Overall responsibility for the work to value ratio, manages the backlog</a:t>
            </a:r>
          </a:p>
          <a:p>
            <a:endParaRPr lang="en-GB" dirty="0"/>
          </a:p>
          <a:p>
            <a:r>
              <a:rPr lang="en-GB" dirty="0"/>
              <a:t>Team – The development team, implement a working software artefact upon the culmination of each sprint</a:t>
            </a:r>
          </a:p>
          <a:p>
            <a:endParaRPr lang="en-GB" dirty="0"/>
          </a:p>
          <a:p>
            <a:r>
              <a:rPr lang="en-GB" dirty="0"/>
              <a:t>Master – A guide through the path of the software</a:t>
            </a:r>
          </a:p>
        </p:txBody>
      </p:sp>
    </p:spTree>
    <p:extLst>
      <p:ext uri="{BB962C8B-B14F-4D97-AF65-F5344CB8AC3E}">
        <p14:creationId xmlns:p14="http://schemas.microsoft.com/office/powerpoint/2010/main" val="3655642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EA9A-43D4-46C8-8942-AFDA6D290BF7}"/>
              </a:ext>
            </a:extLst>
          </p:cNvPr>
          <p:cNvSpPr>
            <a:spLocks noGrp="1"/>
          </p:cNvSpPr>
          <p:nvPr>
            <p:ph type="title"/>
          </p:nvPr>
        </p:nvSpPr>
        <p:spPr/>
        <p:txBody>
          <a:bodyPr/>
          <a:lstStyle/>
          <a:p>
            <a:r>
              <a:rPr lang="en-GB" dirty="0"/>
              <a:t>Tasks</a:t>
            </a:r>
          </a:p>
        </p:txBody>
      </p:sp>
      <p:sp>
        <p:nvSpPr>
          <p:cNvPr id="3" name="Content Placeholder 2">
            <a:extLst>
              <a:ext uri="{FF2B5EF4-FFF2-40B4-BE49-F238E27FC236}">
                <a16:creationId xmlns:a16="http://schemas.microsoft.com/office/drawing/2014/main" id="{7D6E3432-4B7F-41B7-8261-A555DF55160E}"/>
              </a:ext>
            </a:extLst>
          </p:cNvPr>
          <p:cNvSpPr>
            <a:spLocks noGrp="1"/>
          </p:cNvSpPr>
          <p:nvPr>
            <p:ph idx="1"/>
          </p:nvPr>
        </p:nvSpPr>
        <p:spPr/>
        <p:txBody>
          <a:bodyPr>
            <a:normAutofit lnSpcReduction="10000"/>
          </a:bodyPr>
          <a:lstStyle/>
          <a:p>
            <a:r>
              <a:rPr lang="en-GB" dirty="0"/>
              <a:t>Define Product backlog </a:t>
            </a:r>
          </a:p>
          <a:p>
            <a:endParaRPr lang="en-GB" dirty="0"/>
          </a:p>
          <a:p>
            <a:r>
              <a:rPr lang="en-GB" dirty="0"/>
              <a:t>Who takes responsibility for the backlog ?</a:t>
            </a:r>
          </a:p>
          <a:p>
            <a:endParaRPr lang="en-GB" dirty="0"/>
          </a:p>
          <a:p>
            <a:r>
              <a:rPr lang="en-GB" dirty="0"/>
              <a:t>Who is held responsible for an incomplete sprint ?</a:t>
            </a:r>
          </a:p>
          <a:p>
            <a:endParaRPr lang="en-GB" dirty="0"/>
          </a:p>
          <a:p>
            <a:r>
              <a:rPr lang="en-GB" dirty="0"/>
              <a:t>What is Kanban ?</a:t>
            </a:r>
          </a:p>
          <a:p>
            <a:endParaRPr lang="en-GB" dirty="0"/>
          </a:p>
          <a:p>
            <a:r>
              <a:rPr lang="en-GB" dirty="0"/>
              <a:t>What is prince2?</a:t>
            </a:r>
          </a:p>
          <a:p>
            <a:endParaRPr lang="en-GB" dirty="0"/>
          </a:p>
        </p:txBody>
      </p:sp>
    </p:spTree>
    <p:extLst>
      <p:ext uri="{BB962C8B-B14F-4D97-AF65-F5344CB8AC3E}">
        <p14:creationId xmlns:p14="http://schemas.microsoft.com/office/powerpoint/2010/main" val="1804089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1515</Words>
  <Application>Microsoft Office PowerPoint</Application>
  <PresentationFormat>Widescreen</PresentationFormat>
  <Paragraphs>72</Paragraphs>
  <Slides>12</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Calibri</vt:lpstr>
      <vt:lpstr>Calibri Light</vt:lpstr>
      <vt:lpstr>Office Theme</vt:lpstr>
      <vt:lpstr>Teamwork Review</vt:lpstr>
      <vt:lpstr>What did you learn from your research ?</vt:lpstr>
      <vt:lpstr>So what organisations did you find?</vt:lpstr>
      <vt:lpstr>Traditional Software Development</vt:lpstr>
      <vt:lpstr>Waterfall Model</vt:lpstr>
      <vt:lpstr>Royce’s Waterfall Model</vt:lpstr>
      <vt:lpstr>V-Model</vt:lpstr>
      <vt:lpstr>Spiral Model</vt:lpstr>
      <vt:lpstr>Agile Software Development</vt:lpstr>
      <vt:lpstr>Scrum</vt:lpstr>
      <vt:lpstr>Terminology</vt:lpstr>
      <vt:lpstr>Tasks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Software Development</dc:title>
  <dc:creator>Jaymie Phillips</dc:creator>
  <cp:lastModifiedBy>Nathan Morgan</cp:lastModifiedBy>
  <cp:revision>11</cp:revision>
  <dcterms:created xsi:type="dcterms:W3CDTF">2018-10-04T13:26:50Z</dcterms:created>
  <dcterms:modified xsi:type="dcterms:W3CDTF">2025-10-02T20:14:55Z</dcterms:modified>
</cp:coreProperties>
</file>