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8" r:id="rId4"/>
    <p:sldId id="269" r:id="rId5"/>
    <p:sldId id="275" r:id="rId6"/>
    <p:sldId id="276" r:id="rId7"/>
    <p:sldId id="277" r:id="rId8"/>
    <p:sldId id="278" r:id="rId9"/>
    <p:sldId id="279" r:id="rId10"/>
    <p:sldId id="280" r:id="rId11"/>
    <p:sldId id="281" r:id="rId12"/>
    <p:sldId id="282" r:id="rId13"/>
    <p:sldId id="283" r:id="rId14"/>
    <p:sldId id="284" r:id="rId15"/>
    <p:sldId id="270" r:id="rId16"/>
    <p:sldId id="271" r:id="rId17"/>
    <p:sldId id="272" r:id="rId18"/>
    <p:sldId id="274" r:id="rId19"/>
    <p:sldId id="273" r:id="rId20"/>
    <p:sldId id="286" r:id="rId21"/>
    <p:sldId id="287" r:id="rId22"/>
    <p:sldId id="288" r:id="rId23"/>
    <p:sldId id="289" r:id="rId24"/>
    <p:sldId id="290" r:id="rId25"/>
    <p:sldId id="291" r:id="rId26"/>
    <p:sldId id="292" r:id="rId27"/>
    <p:sldId id="306" r:id="rId28"/>
    <p:sldId id="309" r:id="rId29"/>
    <p:sldId id="310" r:id="rId30"/>
    <p:sldId id="293" r:id="rId31"/>
    <p:sldId id="308" r:id="rId32"/>
    <p:sldId id="294" r:id="rId33"/>
    <p:sldId id="301" r:id="rId34"/>
    <p:sldId id="304" r:id="rId35"/>
    <p:sldId id="300" r:id="rId36"/>
    <p:sldId id="307" r:id="rId37"/>
    <p:sldId id="305" r:id="rId38"/>
    <p:sldId id="297" r:id="rId39"/>
    <p:sldId id="298" r:id="rId40"/>
    <p:sldId id="312" r:id="rId41"/>
    <p:sldId id="295" r:id="rId42"/>
    <p:sldId id="313" r:id="rId43"/>
    <p:sldId id="299" r:id="rId44"/>
    <p:sldId id="28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85096-8500-7155-6713-E120AAC444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D25A72C-ADC3-0E88-FE99-CA556CB378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2FB2884-2C56-A8AD-218C-BAF1B1596177}"/>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05640417-19B5-56E2-2533-12932BE10C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CDB0E7-14E3-923E-3961-0A5B6B9B4D15}"/>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65891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CFF7-8830-2696-8C82-215D048A2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FBB6D8-CE0C-E76B-D38F-77E7486E8F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F42DC9-5761-77BE-6986-D4D0B9DF46E3}"/>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333997EE-1273-4884-F69D-816F3726CE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21306-E20E-B3E6-C1C8-806AFD960D93}"/>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713391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BD4A-B115-FECE-C7C8-5D95B5E7957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C81BCBF-4B80-EF48-AAF5-3219972EE0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483542-D0E3-323C-5432-9978E5053ECF}"/>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74420888-5D3E-3687-5F2F-5580CC56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72BE6-9EAC-8EB8-9530-86F00A5E6633}"/>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492441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6013-21D5-8549-37AA-5DF9E1BFF8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E0F133-F256-4F2C-1AE7-66DD8634F3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713A5F8-1111-0D38-C838-3A348F40CF9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5F20883-60A8-500D-60B7-47403FD2438A}"/>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6" name="Footer Placeholder 5">
            <a:extLst>
              <a:ext uri="{FF2B5EF4-FFF2-40B4-BE49-F238E27FC236}">
                <a16:creationId xmlns:a16="http://schemas.microsoft.com/office/drawing/2014/main" id="{62BF2D3A-52F6-852F-855E-B99973AF77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DD2E41-2C79-BA43-9F2C-1B484604427C}"/>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474457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2F1B-9012-A8FA-EA16-3A72EEEFCD9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90A84E8-0D07-5D9A-16BE-60F93E9347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8C19313-6031-F459-BAAD-FA4C2B9C8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35431F0-48D5-07C0-6EFD-98766F3B92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E86BFC-749D-FE81-8F8A-F4680B9113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D0D57BA-CAE9-51B0-FEDD-12D0D8131EF1}"/>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8" name="Footer Placeholder 7">
            <a:extLst>
              <a:ext uri="{FF2B5EF4-FFF2-40B4-BE49-F238E27FC236}">
                <a16:creationId xmlns:a16="http://schemas.microsoft.com/office/drawing/2014/main" id="{9EB3FB4E-8BF7-580A-119D-889B758A00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F97A41-E801-01AD-759C-D4A5AD9ACDD4}"/>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682885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D8F37-973B-A951-F694-5031EF890D1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691310D-B7E3-9642-02B7-F25515EFD6C7}"/>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4" name="Footer Placeholder 3">
            <a:extLst>
              <a:ext uri="{FF2B5EF4-FFF2-40B4-BE49-F238E27FC236}">
                <a16:creationId xmlns:a16="http://schemas.microsoft.com/office/drawing/2014/main" id="{F2E5F5C9-7ACC-AFE6-BDAE-09FC39ED8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F5FFBB-13EC-1A9F-8D2C-EE1A70739C7F}"/>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038656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2C3BB2-C6D7-9675-531D-179E304DE736}"/>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3" name="Footer Placeholder 2">
            <a:extLst>
              <a:ext uri="{FF2B5EF4-FFF2-40B4-BE49-F238E27FC236}">
                <a16:creationId xmlns:a16="http://schemas.microsoft.com/office/drawing/2014/main" id="{0DD2326C-39E5-D0AE-1D1D-0F7097E81E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24C294-134B-9D96-F402-98D90A3DF8BD}"/>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1337256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6E494-5582-9FB2-83F9-E3DADFACBE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D6FBD58-F0AC-DC76-4E7F-F4463A3E04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16B3E82-B4B3-8641-BBA7-BD60780300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DED6E5-0CB5-864D-D232-2DB5F2B21DF4}"/>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6" name="Footer Placeholder 5">
            <a:extLst>
              <a:ext uri="{FF2B5EF4-FFF2-40B4-BE49-F238E27FC236}">
                <a16:creationId xmlns:a16="http://schemas.microsoft.com/office/drawing/2014/main" id="{9F0DBFDF-05AE-61DE-6CBD-FACD714606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0E1E4-90EA-F336-F709-E2A21D0A6AFB}"/>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939698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2986-4CB8-AEDB-6809-8E509779EA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ED3ACD1-4CD3-17DE-A592-ACD65145B3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593ADB-FB11-DE58-1ABF-538C89916C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8343E8-DE37-1758-D029-0C640E14301D}"/>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6" name="Footer Placeholder 5">
            <a:extLst>
              <a:ext uri="{FF2B5EF4-FFF2-40B4-BE49-F238E27FC236}">
                <a16:creationId xmlns:a16="http://schemas.microsoft.com/office/drawing/2014/main" id="{94032314-3053-DB3F-A555-426CA4172E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9A87CA-1350-A599-5024-F53D831A755A}"/>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245145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35A7B-4421-BF93-313A-62444C8263B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11A8C9E-C27D-7836-3673-206B09360F9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F091C4-C595-2F52-F52C-8EA985417ECF}"/>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3AC72BC5-862C-FCDB-E396-5AB86163A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C4823C-9B9C-630F-2E26-005E73650609}"/>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3033482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445FE7-17CB-A7F1-8733-BB0BA3444B4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F1107F-A731-C128-C757-A9F380E531F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05F0B04-509F-5C7F-F1EA-F2668D4541FB}"/>
              </a:ext>
            </a:extLst>
          </p:cNvPr>
          <p:cNvSpPr>
            <a:spLocks noGrp="1"/>
          </p:cNvSpPr>
          <p:nvPr>
            <p:ph type="dt" sz="half" idx="10"/>
          </p:nvPr>
        </p:nvSpPr>
        <p:spPr/>
        <p:txBody>
          <a:body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18325373-5C14-07FF-240C-B692371B8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042D1F-086B-B843-8B2E-AFC53677C0FA}"/>
              </a:ext>
            </a:extLst>
          </p:cNvPr>
          <p:cNvSpPr>
            <a:spLocks noGrp="1"/>
          </p:cNvSpPr>
          <p:nvPr>
            <p:ph type="sldNum" sz="quarter" idx="12"/>
          </p:nvPr>
        </p:nvSpPr>
        <p:spPr/>
        <p:txBody>
          <a:bodyPr/>
          <a:lstStyle/>
          <a:p>
            <a:fld id="{51786BE5-60C0-4C18-B9A6-B9B4F84DBCC9}" type="slidenum">
              <a:rPr lang="en-GB" smtClean="0"/>
              <a:t>‹#›</a:t>
            </a:fld>
            <a:endParaRPr lang="en-GB"/>
          </a:p>
        </p:txBody>
      </p:sp>
    </p:spTree>
    <p:extLst>
      <p:ext uri="{BB962C8B-B14F-4D97-AF65-F5344CB8AC3E}">
        <p14:creationId xmlns:p14="http://schemas.microsoft.com/office/powerpoint/2010/main" val="24410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A0B297-5ED0-DCD6-6331-A42F9436F6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B7B8D14-CDE5-D516-2380-D56B202EC2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3BA983-F340-D8EE-0479-964007BE72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E0F0D5-EC54-458D-8B70-E8B2EE7D27D3}" type="datetimeFigureOut">
              <a:rPr lang="en-GB" smtClean="0"/>
              <a:t>16/02/2025</a:t>
            </a:fld>
            <a:endParaRPr lang="en-GB"/>
          </a:p>
        </p:txBody>
      </p:sp>
      <p:sp>
        <p:nvSpPr>
          <p:cNvPr id="5" name="Footer Placeholder 4">
            <a:extLst>
              <a:ext uri="{FF2B5EF4-FFF2-40B4-BE49-F238E27FC236}">
                <a16:creationId xmlns:a16="http://schemas.microsoft.com/office/drawing/2014/main" id="{60088206-C218-7168-3246-059C96EBE0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6D5591-C2EA-C4FD-AFF5-6CF7E34A16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786BE5-60C0-4C18-B9A6-B9B4F84DBCC9}" type="slidenum">
              <a:rPr lang="en-GB" smtClean="0"/>
              <a:t>‹#›</a:t>
            </a:fld>
            <a:endParaRPr lang="en-GB"/>
          </a:p>
        </p:txBody>
      </p:sp>
    </p:spTree>
    <p:extLst>
      <p:ext uri="{BB962C8B-B14F-4D97-AF65-F5344CB8AC3E}">
        <p14:creationId xmlns:p14="http://schemas.microsoft.com/office/powerpoint/2010/main" val="1641214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2: Theories of Peace</a:t>
            </a:r>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88C2-6505-6EF7-BFFF-A8ACECB56FAF}"/>
              </a:ext>
            </a:extLst>
          </p:cNvPr>
          <p:cNvSpPr>
            <a:spLocks noGrp="1"/>
          </p:cNvSpPr>
          <p:nvPr>
            <p:ph type="title"/>
          </p:nvPr>
        </p:nvSpPr>
        <p:spPr/>
        <p:txBody>
          <a:bodyPr/>
          <a:lstStyle/>
          <a:p>
            <a:pPr algn="ctr"/>
            <a:r>
              <a:rPr lang="en-GB" dirty="0"/>
              <a:t>What is Theory? </a:t>
            </a:r>
          </a:p>
        </p:txBody>
      </p:sp>
      <p:sp>
        <p:nvSpPr>
          <p:cNvPr id="3" name="Content Placeholder 2">
            <a:extLst>
              <a:ext uri="{FF2B5EF4-FFF2-40B4-BE49-F238E27FC236}">
                <a16:creationId xmlns:a16="http://schemas.microsoft.com/office/drawing/2014/main" id="{E1A6E997-B830-629A-4DD4-98BBFF91ECC1}"/>
              </a:ext>
            </a:extLst>
          </p:cNvPr>
          <p:cNvSpPr>
            <a:spLocks noGrp="1"/>
          </p:cNvSpPr>
          <p:nvPr>
            <p:ph idx="1"/>
          </p:nvPr>
        </p:nvSpPr>
        <p:spPr/>
        <p:txBody>
          <a:bodyPr>
            <a:normAutofit fontScale="92500" lnSpcReduction="10000"/>
          </a:bodyPr>
          <a:lstStyle/>
          <a:p>
            <a:pPr marL="0" marR="0" indent="0">
              <a:lnSpc>
                <a:spcPct val="107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From the </a:t>
            </a:r>
            <a:r>
              <a:rPr lang="en-GB" i="1" kern="100" dirty="0">
                <a:effectLst/>
                <a:latin typeface="Aptos" panose="020B0004020202020204" pitchFamily="34" charset="0"/>
                <a:ea typeface="Aptos" panose="020B0004020202020204" pitchFamily="34" charset="0"/>
                <a:cs typeface="Times New Roman" panose="02020603050405020304" pitchFamily="18" charset="0"/>
              </a:rPr>
              <a:t>Cambridge Dictionary</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1) “Ideas that are suggested to explain a fact or event, such as Darwin’s theory of evolution”</a:t>
            </a:r>
          </a:p>
          <a:p>
            <a:pPr marL="0" indent="0">
              <a:lnSpc>
                <a:spcPct val="107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2) “A formal statement of the rules on which a subject of study is based, such as economic theory, music theory”</a:t>
            </a:r>
          </a:p>
          <a:p>
            <a:pPr marL="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One of the challenges of developing theory and doing studies in PCS is the difficulty in conducting experiments and tests that can be repeated.  Therefore, empirical observation plays an important role in theory development. </a:t>
            </a:r>
          </a:p>
          <a:p>
            <a:pPr marL="0" marR="0">
              <a:lnSpc>
                <a:spcPct val="107000"/>
              </a:lnSpc>
              <a:spcAft>
                <a:spcPts val="800"/>
              </a:spcAft>
            </a:pPr>
            <a:endParaRPr lang="en-GB" sz="4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52979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98E80-EDEB-5E25-A6BB-E871E93BE5FE}"/>
              </a:ext>
            </a:extLst>
          </p:cNvPr>
          <p:cNvSpPr>
            <a:spLocks noGrp="1"/>
          </p:cNvSpPr>
          <p:nvPr>
            <p:ph type="title"/>
          </p:nvPr>
        </p:nvSpPr>
        <p:spPr/>
        <p:txBody>
          <a:bodyPr/>
          <a:lstStyle/>
          <a:p>
            <a:pPr algn="ctr"/>
            <a:r>
              <a:rPr lang="en-GB" dirty="0"/>
              <a:t>What is Theory?</a:t>
            </a:r>
          </a:p>
        </p:txBody>
      </p:sp>
      <p:sp>
        <p:nvSpPr>
          <p:cNvPr id="3" name="Content Placeholder 2">
            <a:extLst>
              <a:ext uri="{FF2B5EF4-FFF2-40B4-BE49-F238E27FC236}">
                <a16:creationId xmlns:a16="http://schemas.microsoft.com/office/drawing/2014/main" id="{28B4F272-AE05-7114-9E59-1F5C40935EFF}"/>
              </a:ext>
            </a:extLst>
          </p:cNvPr>
          <p:cNvSpPr>
            <a:spLocks noGrp="1"/>
          </p:cNvSpPr>
          <p:nvPr>
            <p:ph idx="1"/>
          </p:nvPr>
        </p:nvSpPr>
        <p:spPr/>
        <p:txBody>
          <a:bodyPr>
            <a:normAutofit fontScale="925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Theory strings together often abstract propositions and hypotheses in an attempt to make meaning or explain complex phenomena. </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theory is a stem of ideas intended to explain something, and it is generally based on general principles independent of the thing to be explained, such as Darwin’s theory of evolution, or Einstein’s theory of relativity. Theories are sets of principles on which the practice of an activity is based such as legal or political theories, including influential theories of war and peace as “realpolitik” (political realism), just war theory, and pacifism (The belief that war and violence are unjustifiable and that all disputes should be settled by peaceful means (Oxford Languages) )</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Formal theory represents what is traditionally seen as scientific academic theory. It is derived over time through hypotheses that are empirically studied to generate relationships among concepts attempting to describe and explain a greater whole. Key factors essential to formal theory are its ability to explain complex phenomena in comprehensive yet parsimonious ways, its practicality and ability to be operationalized, and its empirical validity or transferability. (Patterson, 1980 from John Dugan,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Leadership Theory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831176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822E-3CA0-96FA-C011-970AE6F9952D}"/>
              </a:ext>
            </a:extLst>
          </p:cNvPr>
          <p:cNvSpPr>
            <a:spLocks noGrp="1"/>
          </p:cNvSpPr>
          <p:nvPr>
            <p:ph type="title"/>
          </p:nvPr>
        </p:nvSpPr>
        <p:spPr/>
        <p:txBody>
          <a:bodyPr/>
          <a:lstStyle/>
          <a:p>
            <a:pPr algn="ctr"/>
            <a:r>
              <a:rPr lang="en-GB" dirty="0"/>
              <a:t>Four Theoretical Frameworks of Peace</a:t>
            </a:r>
          </a:p>
        </p:txBody>
      </p:sp>
      <p:sp>
        <p:nvSpPr>
          <p:cNvPr id="3" name="Content Placeholder 2">
            <a:extLst>
              <a:ext uri="{FF2B5EF4-FFF2-40B4-BE49-F238E27FC236}">
                <a16:creationId xmlns:a16="http://schemas.microsoft.com/office/drawing/2014/main" id="{7F2EE811-B404-2CC5-BEC9-199BBCB2B0B5}"/>
              </a:ext>
            </a:extLst>
          </p:cNvPr>
          <p:cNvSpPr>
            <a:spLocks noGrp="1"/>
          </p:cNvSpPr>
          <p:nvPr>
            <p:ph idx="1"/>
          </p:nvPr>
        </p:nvSpPr>
        <p:spPr/>
        <p:txBody>
          <a:bodyPr/>
          <a:lstStyle/>
          <a:p>
            <a:r>
              <a:rPr lang="en-GB" dirty="0"/>
              <a:t>Johan Galtung’s Negative and Positive Peace</a:t>
            </a:r>
          </a:p>
          <a:p>
            <a:r>
              <a:rPr lang="en-GB" dirty="0"/>
              <a:t>Adam Curle’s Peaceful and Unpeaceful Relationships</a:t>
            </a:r>
          </a:p>
          <a:p>
            <a:r>
              <a:rPr lang="en-GB" dirty="0"/>
              <a:t>Charles Webel’s Psycho-philosophical framework of peace</a:t>
            </a:r>
          </a:p>
          <a:p>
            <a:r>
              <a:rPr lang="en-GB" dirty="0"/>
              <a:t>Peace in Theories of International Relations (Liberalism, Realism, and Structuralism) </a:t>
            </a:r>
          </a:p>
        </p:txBody>
      </p:sp>
    </p:spTree>
    <p:extLst>
      <p:ext uri="{BB962C8B-B14F-4D97-AF65-F5344CB8AC3E}">
        <p14:creationId xmlns:p14="http://schemas.microsoft.com/office/powerpoint/2010/main" val="3478436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59F6C-A4A5-B135-8811-9BE1CD51E159}"/>
              </a:ext>
            </a:extLst>
          </p:cNvPr>
          <p:cNvSpPr>
            <a:spLocks noGrp="1"/>
          </p:cNvSpPr>
          <p:nvPr>
            <p:ph type="title"/>
          </p:nvPr>
        </p:nvSpPr>
        <p:spPr/>
        <p:txBody>
          <a:bodyPr/>
          <a:lstStyle/>
          <a:p>
            <a:pPr algn="ctr"/>
            <a:r>
              <a:rPr lang="en-GB" dirty="0"/>
              <a:t>Johan Galtung: Negative and Positive Peace</a:t>
            </a:r>
          </a:p>
        </p:txBody>
      </p:sp>
      <p:sp>
        <p:nvSpPr>
          <p:cNvPr id="3" name="Content Placeholder 2">
            <a:extLst>
              <a:ext uri="{FF2B5EF4-FFF2-40B4-BE49-F238E27FC236}">
                <a16:creationId xmlns:a16="http://schemas.microsoft.com/office/drawing/2014/main" id="{DE27B6D2-5ACA-0F90-5D5F-DB575639A1D9}"/>
              </a:ext>
            </a:extLst>
          </p:cNvPr>
          <p:cNvSpPr>
            <a:spLocks noGrp="1"/>
          </p:cNvSpPr>
          <p:nvPr>
            <p:ph idx="1"/>
          </p:nvPr>
        </p:nvSpPr>
        <p:spPr/>
        <p:txBody>
          <a:bodyPr>
            <a:normAutofit/>
          </a:bodyPr>
          <a:lstStyle/>
          <a:p>
            <a:pPr marL="0" marR="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“Positive” peace denotes the simultaneous presence of many desirable states of mind and society, such as harmony, justice, equity, etc. </a:t>
            </a:r>
          </a:p>
          <a:p>
            <a:pPr marL="0" marR="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“Negative” peace has historically denoted the “absence of war” and other forms of wide-scale violent human conflict. </a:t>
            </a:r>
          </a:p>
          <a:p>
            <a:r>
              <a:rPr lang="en-GB" dirty="0">
                <a:effectLst/>
                <a:latin typeface="Aptos" panose="020B0004020202020204" pitchFamily="34" charset="0"/>
                <a:ea typeface="Aptos" panose="020B0004020202020204" pitchFamily="34" charset="0"/>
                <a:cs typeface="Times New Roman" panose="02020603050405020304" pitchFamily="18" charset="0"/>
              </a:rPr>
              <a:t>Johan Galtung calls any situation unpeaceful in which “human beings are being influenced so that their actual (physical) and mental realizations are below their potential realization.” </a:t>
            </a:r>
            <a:endParaRPr lang="en-GB" dirty="0"/>
          </a:p>
        </p:txBody>
      </p:sp>
    </p:spTree>
    <p:extLst>
      <p:ext uri="{BB962C8B-B14F-4D97-AF65-F5344CB8AC3E}">
        <p14:creationId xmlns:p14="http://schemas.microsoft.com/office/powerpoint/2010/main" val="4065959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5CCAD-C161-A261-F2B5-7412522D5345}"/>
              </a:ext>
            </a:extLst>
          </p:cNvPr>
          <p:cNvSpPr>
            <a:spLocks noGrp="1"/>
          </p:cNvSpPr>
          <p:nvPr>
            <p:ph type="title"/>
          </p:nvPr>
        </p:nvSpPr>
        <p:spPr/>
        <p:txBody>
          <a:bodyPr/>
          <a:lstStyle/>
          <a:p>
            <a:r>
              <a:rPr lang="en-GB" dirty="0"/>
              <a:t>Johan Galtung: Physical vs Structural Violence</a:t>
            </a:r>
          </a:p>
        </p:txBody>
      </p:sp>
      <p:sp>
        <p:nvSpPr>
          <p:cNvPr id="3" name="Content Placeholder 2">
            <a:extLst>
              <a:ext uri="{FF2B5EF4-FFF2-40B4-BE49-F238E27FC236}">
                <a16:creationId xmlns:a16="http://schemas.microsoft.com/office/drawing/2014/main" id="{1E905A97-6CC0-C348-1042-F2F24CD8BA23}"/>
              </a:ext>
            </a:extLst>
          </p:cNvPr>
          <p:cNvSpPr>
            <a:spLocks noGrp="1"/>
          </p:cNvSpPr>
          <p:nvPr>
            <p:ph idx="1"/>
          </p:nvPr>
        </p:nvSpPr>
        <p:spPr/>
        <p:txBody>
          <a:bodyPr>
            <a:normAutofit/>
          </a:bodyPr>
          <a:lstStyle/>
          <a:p>
            <a:pPr algn="ctr"/>
            <a:r>
              <a:rPr lang="en-GB" sz="3200" dirty="0"/>
              <a:t>Negative Peace: Absence of physical violence</a:t>
            </a:r>
          </a:p>
          <a:p>
            <a:pPr algn="ctr"/>
            <a:endParaRPr lang="en-GB" sz="3200" dirty="0"/>
          </a:p>
          <a:p>
            <a:pPr algn="ctr"/>
            <a:r>
              <a:rPr lang="en-GB" sz="3200" dirty="0"/>
              <a:t>Positive Peace: Absence of structural violence</a:t>
            </a:r>
          </a:p>
        </p:txBody>
      </p:sp>
    </p:spTree>
    <p:extLst>
      <p:ext uri="{BB962C8B-B14F-4D97-AF65-F5344CB8AC3E}">
        <p14:creationId xmlns:p14="http://schemas.microsoft.com/office/powerpoint/2010/main" val="311593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DC739-0502-3B29-4E7B-020A7A6235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6C8FEB-A79F-4257-1C03-60BCA580B9D9}"/>
              </a:ext>
            </a:extLst>
          </p:cNvPr>
          <p:cNvSpPr>
            <a:spLocks noGrp="1"/>
          </p:cNvSpPr>
          <p:nvPr>
            <p:ph type="title"/>
          </p:nvPr>
        </p:nvSpPr>
        <p:spPr/>
        <p:txBody>
          <a:bodyPr/>
          <a:lstStyle/>
          <a:p>
            <a:r>
              <a:rPr lang="en-GB" dirty="0"/>
              <a:t>Johan Galtung: Physical vs Structural Violence</a:t>
            </a:r>
          </a:p>
        </p:txBody>
      </p:sp>
      <p:sp>
        <p:nvSpPr>
          <p:cNvPr id="3" name="Content Placeholder 2">
            <a:extLst>
              <a:ext uri="{FF2B5EF4-FFF2-40B4-BE49-F238E27FC236}">
                <a16:creationId xmlns:a16="http://schemas.microsoft.com/office/drawing/2014/main" id="{40A775CA-C8A4-C5E4-4876-553720C3363A}"/>
              </a:ext>
            </a:extLst>
          </p:cNvPr>
          <p:cNvSpPr>
            <a:spLocks noGrp="1"/>
          </p:cNvSpPr>
          <p:nvPr>
            <p:ph idx="1"/>
          </p:nvPr>
        </p:nvSpPr>
        <p:spPr/>
        <p:txBody>
          <a:bodyPr>
            <a:normAutofit/>
          </a:bodyPr>
          <a:lstStyle/>
          <a:p>
            <a:pPr marL="0" marR="0">
              <a:lnSpc>
                <a:spcPct val="107000"/>
              </a:lnSpc>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Physical v</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iolence has four elements:</a:t>
            </a:r>
          </a:p>
          <a:p>
            <a:pPr lvl="1" indent="0">
              <a:lnSpc>
                <a:spcPct val="107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1) </a:t>
            </a:r>
            <a:r>
              <a:rPr lang="en-GB" kern="100" dirty="0">
                <a:effectLst/>
                <a:latin typeface="Aptos" panose="020B0004020202020204" pitchFamily="34" charset="0"/>
                <a:ea typeface="Aptos" panose="020B0004020202020204" pitchFamily="34" charset="0"/>
                <a:cs typeface="Times New Roman" panose="02020603050405020304" pitchFamily="18" charset="0"/>
              </a:rPr>
              <a:t>identifiable actor or groups of actors</a:t>
            </a:r>
          </a:p>
          <a:p>
            <a:pPr lvl="1" indent="0">
              <a:lnSpc>
                <a:spcPct val="107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2) </a:t>
            </a:r>
            <a:r>
              <a:rPr lang="en-GB" kern="100" dirty="0">
                <a:effectLst/>
                <a:latin typeface="Aptos" panose="020B0004020202020204" pitchFamily="34" charset="0"/>
                <a:ea typeface="Aptos" panose="020B0004020202020204" pitchFamily="34" charset="0"/>
                <a:cs typeface="Times New Roman" panose="02020603050405020304" pitchFamily="18" charset="0"/>
              </a:rPr>
              <a:t>identifiable physical action or </a:t>
            </a:r>
            <a:r>
              <a:rPr lang="en-GB" kern="100" dirty="0" err="1">
                <a:effectLst/>
                <a:latin typeface="Aptos" panose="020B0004020202020204" pitchFamily="34" charset="0"/>
                <a:ea typeface="Aptos" panose="020B0004020202020204" pitchFamily="34" charset="0"/>
                <a:cs typeface="Times New Roman" panose="02020603050405020304" pitchFamily="18" charset="0"/>
              </a:rPr>
              <a:t>behavior</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lvl="1" indent="0">
              <a:lnSpc>
                <a:spcPct val="107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3) </a:t>
            </a:r>
            <a:r>
              <a:rPr lang="en-GB" kern="100" dirty="0">
                <a:effectLst/>
                <a:latin typeface="Aptos" panose="020B0004020202020204" pitchFamily="34" charset="0"/>
                <a:ea typeface="Aptos" panose="020B0004020202020204" pitchFamily="34" charset="0"/>
                <a:cs typeface="Times New Roman" panose="02020603050405020304" pitchFamily="18" charset="0"/>
              </a:rPr>
              <a:t>clear physical or psychological harm which results from the action</a:t>
            </a:r>
          </a:p>
          <a:p>
            <a:pPr lvl="1" indent="0">
              <a:lnSpc>
                <a:spcPct val="107000"/>
              </a:lnSpc>
              <a:spcAft>
                <a:spcPts val="800"/>
              </a:spcAft>
              <a:buNone/>
            </a:pPr>
            <a:r>
              <a:rPr lang="en-GB" kern="100" dirty="0">
                <a:latin typeface="Aptos" panose="020B0004020202020204" pitchFamily="34" charset="0"/>
                <a:ea typeface="Aptos" panose="020B0004020202020204" pitchFamily="34" charset="0"/>
                <a:cs typeface="Times New Roman" panose="02020603050405020304" pitchFamily="18" charset="0"/>
              </a:rPr>
              <a:t>4) </a:t>
            </a:r>
            <a:r>
              <a:rPr lang="en-GB" kern="100" dirty="0">
                <a:effectLst/>
                <a:latin typeface="Aptos" panose="020B0004020202020204" pitchFamily="34" charset="0"/>
                <a:ea typeface="Aptos" panose="020B0004020202020204" pitchFamily="34" charset="0"/>
                <a:cs typeface="Times New Roman" panose="02020603050405020304" pitchFamily="18" charset="0"/>
              </a:rPr>
              <a:t>identifiable victim who suffers the harm</a:t>
            </a:r>
          </a:p>
          <a:p>
            <a:pPr marL="0" marR="0">
              <a:lnSpc>
                <a:spcPct val="107000"/>
              </a:lnSpc>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Examples: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physical assaults, stabbings, shootings, bombings</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0037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12F73-A90F-B1A7-3B26-FB74A56825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3A4D78-C0F6-33BA-AFBA-855E21D3C5BB}"/>
              </a:ext>
            </a:extLst>
          </p:cNvPr>
          <p:cNvSpPr>
            <a:spLocks noGrp="1"/>
          </p:cNvSpPr>
          <p:nvPr>
            <p:ph type="title"/>
          </p:nvPr>
        </p:nvSpPr>
        <p:spPr/>
        <p:txBody>
          <a:bodyPr/>
          <a:lstStyle/>
          <a:p>
            <a:r>
              <a:rPr lang="en-GB" dirty="0"/>
              <a:t>Johan Galtung: Physical vs Structural Violence</a:t>
            </a:r>
          </a:p>
        </p:txBody>
      </p:sp>
      <p:sp>
        <p:nvSpPr>
          <p:cNvPr id="3" name="Content Placeholder 2">
            <a:extLst>
              <a:ext uri="{FF2B5EF4-FFF2-40B4-BE49-F238E27FC236}">
                <a16:creationId xmlns:a16="http://schemas.microsoft.com/office/drawing/2014/main" id="{3863BAA5-0C6E-C00A-B928-760C11434A29}"/>
              </a:ext>
            </a:extLst>
          </p:cNvPr>
          <p:cNvSpPr>
            <a:spLocks noGrp="1"/>
          </p:cNvSpPr>
          <p:nvPr>
            <p:ph idx="1"/>
          </p:nvPr>
        </p:nvSpPr>
        <p:spPr/>
        <p:txBody>
          <a:bodyPr>
            <a:normAutofit/>
          </a:bodyPr>
          <a:lstStyle/>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Galtung points out that people can be harmed not only by the actions of others but as a result of the way the relevant relationships or social practices are structured. It is not anybody’s particular actions but the structures that cause the harm in this case- examples earlier cited such as slavery, apartheid, oppressive marriage- are for Galtung examples of what he calls “structural violence.” </a:t>
            </a:r>
          </a:p>
          <a:p>
            <a:pPr marL="0" marR="0">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Structural violence</a:t>
            </a:r>
          </a:p>
          <a:p>
            <a:pPr marL="457200" lvl="1" indent="0">
              <a:lnSpc>
                <a:spcPct val="107000"/>
              </a:lnSpc>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1)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clear victim who is being harmed in some way in the situation or by the situation</a:t>
            </a:r>
          </a:p>
          <a:p>
            <a:pPr marL="457200" lvl="1" indent="0">
              <a:lnSpc>
                <a:spcPct val="107000"/>
              </a:lnSpc>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2)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victim may be unable to identify any particular action of a particular person or group as the cause of harm</a:t>
            </a:r>
          </a:p>
          <a:p>
            <a:pPr marL="457200" lvl="1" indent="0">
              <a:lnSpc>
                <a:spcPct val="107000"/>
              </a:lnSpc>
              <a:spcAft>
                <a:spcPts val="800"/>
              </a:spcAft>
              <a:buNone/>
            </a:pPr>
            <a:r>
              <a:rPr lang="en-GB" sz="2000" kern="100" dirty="0">
                <a:latin typeface="Aptos" panose="020B0004020202020204" pitchFamily="34" charset="0"/>
                <a:ea typeface="Aptos" panose="020B0004020202020204" pitchFamily="34" charset="0"/>
                <a:cs typeface="Times New Roman" panose="02020603050405020304" pitchFamily="18" charset="0"/>
              </a:rPr>
              <a:t>3)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relevant social arrangements that puts the person in a disadvantaged situation</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15122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A12BE-AD0D-9E82-FABF-01D2918A9F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8CC8F-61F9-912C-2E00-BE68429FB511}"/>
              </a:ext>
            </a:extLst>
          </p:cNvPr>
          <p:cNvSpPr>
            <a:spLocks noGrp="1"/>
          </p:cNvSpPr>
          <p:nvPr>
            <p:ph type="title"/>
          </p:nvPr>
        </p:nvSpPr>
        <p:spPr/>
        <p:txBody>
          <a:bodyPr/>
          <a:lstStyle/>
          <a:p>
            <a:r>
              <a:rPr lang="en-GB" dirty="0"/>
              <a:t>Johan Galtung: Physical vs Structural Violence</a:t>
            </a:r>
          </a:p>
        </p:txBody>
      </p:sp>
      <p:sp>
        <p:nvSpPr>
          <p:cNvPr id="3" name="Content Placeholder 2">
            <a:extLst>
              <a:ext uri="{FF2B5EF4-FFF2-40B4-BE49-F238E27FC236}">
                <a16:creationId xmlns:a16="http://schemas.microsoft.com/office/drawing/2014/main" id="{1AFF4A5D-7C25-686A-EC9D-257404826854}"/>
              </a:ext>
            </a:extLst>
          </p:cNvPr>
          <p:cNvSpPr>
            <a:spLocks noGrp="1"/>
          </p:cNvSpPr>
          <p:nvPr>
            <p:ph idx="1"/>
          </p:nvPr>
        </p:nvSpPr>
        <p:spPr/>
        <p:txBody>
          <a:bodyPr>
            <a:normAutofit/>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Ex: poverty and dehumanization of the slave is the result of the system of slavery not the result of any identifiable act of violence by the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slavemaster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fact that a specific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slavemaster</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may be very “nonviolent” or even unusually benevolent in the treatment of his or her slaves does not mean the situation of the slaves is not extremely detrimental to them.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1211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FC439-779A-E2E0-3833-DCF2AA4EAA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7321B3-C1BA-54DB-B7A4-A49B29569349}"/>
              </a:ext>
            </a:extLst>
          </p:cNvPr>
          <p:cNvSpPr>
            <a:spLocks noGrp="1"/>
          </p:cNvSpPr>
          <p:nvPr>
            <p:ph type="title"/>
          </p:nvPr>
        </p:nvSpPr>
        <p:spPr/>
        <p:txBody>
          <a:bodyPr/>
          <a:lstStyle/>
          <a:p>
            <a:r>
              <a:rPr lang="en-GB" dirty="0"/>
              <a:t>Johan Galtung: Physical vs Structural Violence</a:t>
            </a:r>
          </a:p>
        </p:txBody>
      </p:sp>
      <p:sp>
        <p:nvSpPr>
          <p:cNvPr id="3" name="Content Placeholder 2">
            <a:extLst>
              <a:ext uri="{FF2B5EF4-FFF2-40B4-BE49-F238E27FC236}">
                <a16:creationId xmlns:a16="http://schemas.microsoft.com/office/drawing/2014/main" id="{68242275-2A88-159C-3A3F-A3F1972CF207}"/>
              </a:ext>
            </a:extLst>
          </p:cNvPr>
          <p:cNvSpPr>
            <a:spLocks noGrp="1"/>
          </p:cNvSpPr>
          <p:nvPr>
            <p:ph idx="1"/>
          </p:nvPr>
        </p:nvSpPr>
        <p:spPr/>
        <p:txBody>
          <a:bodyPr>
            <a:normAutofit/>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Positive peace means transcending the conditions that limit human potential and assuring opportunities for self-realization.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63541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2C2DC-0D18-2280-0160-9361EFE97F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09B07-FB31-67BA-1081-FD3D33FD6F3D}"/>
              </a:ext>
            </a:extLst>
          </p:cNvPr>
          <p:cNvSpPr>
            <a:spLocks noGrp="1"/>
          </p:cNvSpPr>
          <p:nvPr>
            <p:ph type="title"/>
          </p:nvPr>
        </p:nvSpPr>
        <p:spPr/>
        <p:txBody>
          <a:bodyPr/>
          <a:lstStyle/>
          <a:p>
            <a:r>
              <a:rPr lang="en-GB" dirty="0"/>
              <a:t>Johan Galtung: 6 Peace Tasks</a:t>
            </a:r>
          </a:p>
        </p:txBody>
      </p:sp>
      <p:sp>
        <p:nvSpPr>
          <p:cNvPr id="3" name="Content Placeholder 2">
            <a:extLst>
              <a:ext uri="{FF2B5EF4-FFF2-40B4-BE49-F238E27FC236}">
                <a16:creationId xmlns:a16="http://schemas.microsoft.com/office/drawing/2014/main" id="{C7C07EB7-60EC-07B3-23B4-70CAFA8A0297}"/>
              </a:ext>
            </a:extLst>
          </p:cNvPr>
          <p:cNvSpPr>
            <a:spLocks noGrp="1"/>
          </p:cNvSpPr>
          <p:nvPr>
            <p:ph idx="1"/>
          </p:nvPr>
        </p:nvSpPr>
        <p:spPr/>
        <p:txBody>
          <a:bodyPr>
            <a:normAutofit/>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To promote peace in the world, it is therefore important to understand the various dimensions of peace: political, socio-cultural, and individual. </a:t>
            </a:r>
          </a:p>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6 peace tasks: </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1) Eliminating the direct violence that causes suffering</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2) Eliminating the structures that cause suffering through 			economic inequity</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3) Eliminating the cultural themes that justify one or the other</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76763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03510-FA26-C510-0CFB-9729A81EC4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F4340-F7DA-3418-93E0-24AE4D5B6AE4}"/>
              </a:ext>
            </a:extLst>
          </p:cNvPr>
          <p:cNvSpPr>
            <a:spLocks noGrp="1"/>
          </p:cNvSpPr>
          <p:nvPr>
            <p:ph type="title"/>
          </p:nvPr>
        </p:nvSpPr>
        <p:spPr/>
        <p:txBody>
          <a:bodyPr/>
          <a:lstStyle/>
          <a:p>
            <a:r>
              <a:rPr lang="en-GB" dirty="0"/>
              <a:t>Johan Galtung: Building a Culture of Peace</a:t>
            </a:r>
          </a:p>
        </p:txBody>
      </p:sp>
      <p:sp>
        <p:nvSpPr>
          <p:cNvPr id="3" name="Content Placeholder 2">
            <a:extLst>
              <a:ext uri="{FF2B5EF4-FFF2-40B4-BE49-F238E27FC236}">
                <a16:creationId xmlns:a16="http://schemas.microsoft.com/office/drawing/2014/main" id="{E990E251-F372-9D24-E1FC-4FA1A24C4112}"/>
              </a:ext>
            </a:extLst>
          </p:cNvPr>
          <p:cNvSpPr>
            <a:spLocks noGrp="1"/>
          </p:cNvSpPr>
          <p:nvPr>
            <p:ph idx="1"/>
          </p:nvPr>
        </p:nvSpPr>
        <p:spPr/>
        <p:txBody>
          <a:bodyPr>
            <a:normAutofit fontScale="70000" lnSpcReduction="20000"/>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4-6) Building direct, structural, and cultural peace:</a:t>
            </a:r>
          </a:p>
          <a:p>
            <a:pPr marL="0" marR="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parties exchange goods rather than violence and/or “bads”</a:t>
            </a:r>
          </a:p>
          <a:p>
            <a:pPr marL="0" marR="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structural version of that builds cooperation and sustainability into the structure, with equity for 	economy, and equality for the polity. </a:t>
            </a:r>
            <a:br>
              <a:rPr lang="en-GB" sz="2400" kern="100" dirty="0">
                <a:effectLst/>
                <a:latin typeface="Aptos" panose="020B0004020202020204" pitchFamily="34" charset="0"/>
                <a:ea typeface="Aptos" panose="020B0004020202020204" pitchFamily="34" charset="0"/>
                <a:cs typeface="Times New Roman" panose="02020603050405020304" pitchFamily="18" charset="0"/>
              </a:rPr>
            </a:b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-The goal is to build a structure based on reciprocity, equal rights, benefits, and dignity, “what you 	want for yourself you should also be willing to give the Other”</a:t>
            </a:r>
          </a:p>
          <a:p>
            <a:pPr marL="0" marR="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 culture of peace, confirming and stimulating an equitable economy and an equal polity. Economic 	equity stands as a very weak, undeveloped field, in economic theory and practice, with the social, 	economic and cultural rights of the 16 December 1966 Human Rights Convention being an effort, but 	not yet ratified by the US. Political equality covers issues of democracy (one person one vote) and 	human rights, not only within countries but also among them. Political scientists have been far ahead 	of economists in giving meaning to equity. </a:t>
            </a: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33569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E1A2-1B6B-698A-1984-879821F14A56}"/>
              </a:ext>
            </a:extLst>
          </p:cNvPr>
          <p:cNvSpPr>
            <a:spLocks noGrp="1"/>
          </p:cNvSpPr>
          <p:nvPr>
            <p:ph type="title"/>
          </p:nvPr>
        </p:nvSpPr>
        <p:spPr/>
        <p:txBody>
          <a:bodyPr/>
          <a:lstStyle/>
          <a:p>
            <a:pPr algn="ctr"/>
            <a:r>
              <a:rPr lang="en-GB" dirty="0"/>
              <a:t>Positive Peace in the International System</a:t>
            </a:r>
          </a:p>
        </p:txBody>
      </p:sp>
      <p:sp>
        <p:nvSpPr>
          <p:cNvPr id="3" name="Content Placeholder 2">
            <a:extLst>
              <a:ext uri="{FF2B5EF4-FFF2-40B4-BE49-F238E27FC236}">
                <a16:creationId xmlns:a16="http://schemas.microsoft.com/office/drawing/2014/main" id="{DD77B867-9B3C-652C-C99C-5D10A8997E16}"/>
              </a:ext>
            </a:extLst>
          </p:cNvPr>
          <p:cNvSpPr>
            <a:spLocks noGrp="1"/>
          </p:cNvSpPr>
          <p:nvPr>
            <p:ph idx="1"/>
          </p:nvPr>
        </p:nvSpPr>
        <p:spPr/>
        <p:txBody>
          <a:bodyPr/>
          <a:lstStyle/>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realization that peace is more than the absence of conflict lies at the heart of the emergence of the notion of a culture of peace, a notion which has been gaining greater attention within peace research in the late 20</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early 21</a:t>
            </a:r>
            <a:r>
              <a:rPr lang="en-GB" sz="20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centuries.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The notion was implicit within the UNESCO mandate, with the acknowledgement that since wars begin in human minds, it follows that the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against war needs to be established in the minds of individuals. </a:t>
            </a:r>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An extensive expression of this notion was set forth in the United Nations General Assembly resolution 53/243, the Declaration and Programme of Action on a Culture of Peace, adopted unanimously on 13 September 1999, which describes a culture of peace as a set of values, attitudes, traditions and modes of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ways of life. </a:t>
            </a:r>
          </a:p>
          <a:p>
            <a:pPr lvl="1"/>
            <a:r>
              <a:rPr lang="en-GB" sz="2000" kern="100" dirty="0">
                <a:effectLst/>
                <a:latin typeface="Aptos" panose="020B0004020202020204" pitchFamily="34" charset="0"/>
                <a:ea typeface="Aptos" panose="020B0004020202020204" pitchFamily="34" charset="0"/>
                <a:cs typeface="Times New Roman" panose="02020603050405020304" pitchFamily="18" charset="0"/>
              </a:rPr>
              <a:t>Article1 of the document indicates that these are based upon respect for life, ending of violence and promotion and practice of nonviolence through education, dialogue, and cooperation. </a:t>
            </a:r>
          </a:p>
          <a:p>
            <a:endParaRPr lang="en-GB" dirty="0"/>
          </a:p>
        </p:txBody>
      </p:sp>
    </p:spTree>
    <p:extLst>
      <p:ext uri="{BB962C8B-B14F-4D97-AF65-F5344CB8AC3E}">
        <p14:creationId xmlns:p14="http://schemas.microsoft.com/office/powerpoint/2010/main" val="124181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D2A4E-0CBB-E565-927A-6CA3EA391F97}"/>
              </a:ext>
            </a:extLst>
          </p:cNvPr>
          <p:cNvSpPr>
            <a:spLocks noGrp="1"/>
          </p:cNvSpPr>
          <p:nvPr>
            <p:ph type="title"/>
          </p:nvPr>
        </p:nvSpPr>
        <p:spPr/>
        <p:txBody>
          <a:bodyPr/>
          <a:lstStyle/>
          <a:p>
            <a:pPr algn="ctr"/>
            <a:r>
              <a:rPr lang="en-GB" i="1" dirty="0"/>
              <a:t>dukkha</a:t>
            </a:r>
            <a:r>
              <a:rPr lang="en-GB" dirty="0"/>
              <a:t> and </a:t>
            </a:r>
            <a:r>
              <a:rPr lang="en-GB" i="1" dirty="0" err="1"/>
              <a:t>sukha</a:t>
            </a:r>
            <a:endParaRPr lang="en-GB" i="1" dirty="0"/>
          </a:p>
        </p:txBody>
      </p:sp>
      <p:sp>
        <p:nvSpPr>
          <p:cNvPr id="3" name="Content Placeholder 2">
            <a:extLst>
              <a:ext uri="{FF2B5EF4-FFF2-40B4-BE49-F238E27FC236}">
                <a16:creationId xmlns:a16="http://schemas.microsoft.com/office/drawing/2014/main" id="{3EC17302-377D-56AD-43BD-C171BA5D03DA}"/>
              </a:ext>
            </a:extLst>
          </p:cNvPr>
          <p:cNvSpPr>
            <a:spLocks noGrp="1"/>
          </p:cNvSpPr>
          <p:nvPr>
            <p:ph idx="1"/>
          </p:nvPr>
        </p:nvSpPr>
        <p:spPr/>
        <p:txBody>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concepts of negative and positive peace can also be elucidated in the Sanskrit terms of </a:t>
            </a:r>
          </a:p>
          <a:p>
            <a:pPr marL="0" indent="0" algn="ctr">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i="1" kern="100" dirty="0">
                <a:effectLst/>
                <a:latin typeface="Aptos" panose="020B0004020202020204" pitchFamily="34" charset="0"/>
                <a:ea typeface="Aptos" panose="020B0004020202020204" pitchFamily="34" charset="0"/>
                <a:cs typeface="Times New Roman" panose="02020603050405020304" pitchFamily="18" charset="0"/>
              </a:rPr>
              <a:t>dukkha</a:t>
            </a:r>
            <a:r>
              <a:rPr lang="en-GB" kern="100" dirty="0">
                <a:effectLst/>
                <a:latin typeface="Aptos" panose="020B0004020202020204" pitchFamily="34" charset="0"/>
                <a:ea typeface="Aptos" panose="020B0004020202020204" pitchFamily="34" charset="0"/>
                <a:cs typeface="Times New Roman" panose="02020603050405020304" pitchFamily="18" charset="0"/>
              </a:rPr>
              <a:t>, avoiding suffering (negative peace)</a:t>
            </a:r>
          </a:p>
          <a:p>
            <a:pPr algn="ct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i="1" kern="100" dirty="0" err="1">
                <a:effectLst/>
                <a:latin typeface="Aptos" panose="020B0004020202020204" pitchFamily="34" charset="0"/>
                <a:ea typeface="Aptos" panose="020B0004020202020204" pitchFamily="34" charset="0"/>
                <a:cs typeface="Times New Roman" panose="02020603050405020304" pitchFamily="18" charset="0"/>
              </a:rPr>
              <a:t>sukha</a:t>
            </a:r>
            <a:r>
              <a:rPr lang="en-GB" kern="100" dirty="0">
                <a:effectLst/>
                <a:latin typeface="Aptos" panose="020B0004020202020204" pitchFamily="34" charset="0"/>
                <a:ea typeface="Aptos" panose="020B0004020202020204" pitchFamily="34" charset="0"/>
                <a:cs typeface="Times New Roman" panose="02020603050405020304" pitchFamily="18" charset="0"/>
              </a:rPr>
              <a:t>, pursuing fulfilment (positive peace)</a:t>
            </a:r>
          </a:p>
          <a:p>
            <a:endParaRPr lang="en-GB" dirty="0"/>
          </a:p>
        </p:txBody>
      </p:sp>
    </p:spTree>
    <p:extLst>
      <p:ext uri="{BB962C8B-B14F-4D97-AF65-F5344CB8AC3E}">
        <p14:creationId xmlns:p14="http://schemas.microsoft.com/office/powerpoint/2010/main" val="3915853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FFE8-E673-859F-5BD7-26640A87F84D}"/>
              </a:ext>
            </a:extLst>
          </p:cNvPr>
          <p:cNvSpPr>
            <a:spLocks noGrp="1"/>
          </p:cNvSpPr>
          <p:nvPr>
            <p:ph type="title"/>
          </p:nvPr>
        </p:nvSpPr>
        <p:spPr/>
        <p:txBody>
          <a:bodyPr>
            <a:normAutofit/>
          </a:bodyPr>
          <a:lstStyle/>
          <a:p>
            <a:pPr algn="ctr"/>
            <a:r>
              <a:rPr lang="en-GB" dirty="0"/>
              <a:t>Adam Curle’s Peaceful and Unpeaceful Relations</a:t>
            </a:r>
          </a:p>
        </p:txBody>
      </p:sp>
      <p:sp>
        <p:nvSpPr>
          <p:cNvPr id="3" name="Content Placeholder 2">
            <a:extLst>
              <a:ext uri="{FF2B5EF4-FFF2-40B4-BE49-F238E27FC236}">
                <a16:creationId xmlns:a16="http://schemas.microsoft.com/office/drawing/2014/main" id="{86C3D785-6AAC-3B9B-F080-28CB75AC99DA}"/>
              </a:ext>
            </a:extLst>
          </p:cNvPr>
          <p:cNvSpPr>
            <a:spLocks noGrp="1"/>
          </p:cNvSpPr>
          <p:nvPr>
            <p:ph idx="1"/>
          </p:nvPr>
        </p:nvSpPr>
        <p:spPr/>
        <p:txBody>
          <a:bodyPr>
            <a:normAutofit lnSpcReduction="10000"/>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Peace Studies as </a:t>
            </a:r>
            <a:r>
              <a:rPr lang="en-GB" dirty="0" err="1">
                <a:effectLst/>
                <a:latin typeface="Aptos" panose="020B0004020202020204" pitchFamily="34" charset="0"/>
                <a:ea typeface="Aptos" panose="020B0004020202020204" pitchFamily="34" charset="0"/>
                <a:cs typeface="Times New Roman" panose="02020603050405020304" pitchFamily="18" charset="0"/>
              </a:rPr>
              <a:t>analyzing</a:t>
            </a:r>
            <a:r>
              <a:rPr lang="en-GB" dirty="0">
                <a:effectLst/>
                <a:latin typeface="Aptos" panose="020B0004020202020204" pitchFamily="34" charset="0"/>
                <a:ea typeface="Aptos" panose="020B0004020202020204" pitchFamily="34" charset="0"/>
                <a:cs typeface="Times New Roman" panose="02020603050405020304" pitchFamily="18" charset="0"/>
              </a:rPr>
              <a:t> “unpeaceful relationships” in order to “devise means of changing unpeaceful into peaceful relationships.” </a:t>
            </a:r>
          </a:p>
          <a:p>
            <a:r>
              <a:rPr lang="en-GB" dirty="0">
                <a:effectLst/>
                <a:latin typeface="Aptos" panose="020B0004020202020204" pitchFamily="34" charset="0"/>
                <a:ea typeface="Aptos" panose="020B0004020202020204" pitchFamily="34" charset="0"/>
                <a:cs typeface="Times New Roman" panose="02020603050405020304" pitchFamily="18" charset="0"/>
              </a:rPr>
              <a:t>Curle’s definition of Peace Studies points out how human conflicts can be handled in “unpeaceful” as well as “peaceful” ways.</a:t>
            </a:r>
          </a:p>
          <a:p>
            <a:r>
              <a:rPr lang="en-GB" dirty="0">
                <a:effectLst/>
                <a:latin typeface="Aptos" panose="020B0004020202020204" pitchFamily="34" charset="0"/>
                <a:ea typeface="Aptos" panose="020B0004020202020204" pitchFamily="34" charset="0"/>
                <a:cs typeface="Times New Roman" panose="02020603050405020304" pitchFamily="18" charset="0"/>
              </a:rPr>
              <a:t> It includes the study of peaceful and unpeaceful relations at every level of human conflict from individual to international. </a:t>
            </a:r>
          </a:p>
          <a:p>
            <a:r>
              <a:rPr lang="en-GB" dirty="0">
                <a:effectLst/>
                <a:latin typeface="Aptos" panose="020B0004020202020204" pitchFamily="34" charset="0"/>
                <a:ea typeface="Aptos" panose="020B0004020202020204" pitchFamily="34" charset="0"/>
                <a:cs typeface="Times New Roman" panose="02020603050405020304" pitchFamily="18" charset="0"/>
              </a:rPr>
              <a:t>The definition of “peaceful relationships” has been subject to much debate within the field. </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83846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89921-0470-F18A-DE4D-91231E1A3D28}"/>
              </a:ext>
            </a:extLst>
          </p:cNvPr>
          <p:cNvSpPr>
            <a:spLocks noGrp="1"/>
          </p:cNvSpPr>
          <p:nvPr>
            <p:ph type="title"/>
          </p:nvPr>
        </p:nvSpPr>
        <p:spPr/>
        <p:txBody>
          <a:bodyPr/>
          <a:lstStyle/>
          <a:p>
            <a:pPr algn="ctr"/>
            <a:r>
              <a:rPr lang="en-GB" dirty="0"/>
              <a:t>Peaceful vs Unpeaceful Relationships</a:t>
            </a:r>
          </a:p>
        </p:txBody>
      </p:sp>
      <p:sp>
        <p:nvSpPr>
          <p:cNvPr id="3" name="Content Placeholder 2">
            <a:extLst>
              <a:ext uri="{FF2B5EF4-FFF2-40B4-BE49-F238E27FC236}">
                <a16:creationId xmlns:a16="http://schemas.microsoft.com/office/drawing/2014/main" id="{C1EB3513-6425-7A68-EB0E-7393FE25EB72}"/>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Curle defines “peaceful relationships” as “those in which individuals or groups are enabled to achieve together goals which they could not have reached separately.”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In contrast, “unpeaceful relationships are those in which the units concerned damage each other so that, in fact, they achieve less then they could have done independently, and in one way or another harm each other’s capacity for growth, maturation, or fulfilment.” </a:t>
            </a:r>
          </a:p>
          <a:p>
            <a:endParaRPr lang="en-GB" dirty="0"/>
          </a:p>
        </p:txBody>
      </p:sp>
    </p:spTree>
    <p:extLst>
      <p:ext uri="{BB962C8B-B14F-4D97-AF65-F5344CB8AC3E}">
        <p14:creationId xmlns:p14="http://schemas.microsoft.com/office/powerpoint/2010/main" val="4085070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177C8-27B6-ECC3-F263-ED3228A0ADDA}"/>
              </a:ext>
            </a:extLst>
          </p:cNvPr>
          <p:cNvSpPr>
            <a:spLocks noGrp="1"/>
          </p:cNvSpPr>
          <p:nvPr>
            <p:ph type="title"/>
          </p:nvPr>
        </p:nvSpPr>
        <p:spPr/>
        <p:txBody>
          <a:bodyPr/>
          <a:lstStyle/>
          <a:p>
            <a:pPr algn="ctr"/>
            <a:r>
              <a:rPr lang="en-GB" dirty="0"/>
              <a:t>Curle’s Use of Positive Peace</a:t>
            </a:r>
          </a:p>
        </p:txBody>
      </p:sp>
      <p:sp>
        <p:nvSpPr>
          <p:cNvPr id="3" name="Content Placeholder 2">
            <a:extLst>
              <a:ext uri="{FF2B5EF4-FFF2-40B4-BE49-F238E27FC236}">
                <a16:creationId xmlns:a16="http://schemas.microsoft.com/office/drawing/2014/main" id="{C41D69EC-FE27-F747-EDC3-BC6FFEDD6A0C}"/>
              </a:ext>
            </a:extLst>
          </p:cNvPr>
          <p:cNvSpPr>
            <a:spLocks noGrp="1"/>
          </p:cNvSpPr>
          <p:nvPr>
            <p:ph idx="1"/>
          </p:nvPr>
        </p:nvSpPr>
        <p:spPr/>
        <p:txBody>
          <a:bodyPr>
            <a:normAutofit lnSpcReduction="10000"/>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Curle’s definition of peaceful relationships refer to elements of “positive” peace, because it refers to the presence of a state of affairs that is beneficial to all parties in a relationship.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Curle prefers to sue a “positive” as opposed to a “negative” conception of peace because he thinks that there are many ways in which relations among individuals and groups can be harmful to some or all the parties to the relationship even when they do not involve overt acts of violence. </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To Curle, a situation should not be called “peaceful” if persons are suffering harm from the nature of the relationship.</a:t>
            </a:r>
          </a:p>
          <a:p>
            <a:pPr lvl="1"/>
            <a:r>
              <a:rPr lang="en-GB" sz="1800" kern="100" dirty="0">
                <a:effectLst/>
                <a:latin typeface="Aptos" panose="020B0004020202020204" pitchFamily="34" charset="0"/>
                <a:ea typeface="Aptos" panose="020B0004020202020204" pitchFamily="34" charset="0"/>
                <a:cs typeface="Times New Roman" panose="02020603050405020304" pitchFamily="18" charset="0"/>
              </a:rPr>
              <a:t>A marriage is not “peaceful” if one of the partners is being exploited, oppressed, or prevented from realizing his or her potential as a person because of power imbalances or simply habitual ways of structuring the roles, even when these are unrecognized or unintended. </a:t>
            </a:r>
          </a:p>
          <a:p>
            <a:pPr lvl="1"/>
            <a:r>
              <a:rPr lang="en-GB" sz="1800" kern="100" dirty="0">
                <a:effectLst/>
                <a:latin typeface="Aptos" panose="020B0004020202020204" pitchFamily="34" charset="0"/>
                <a:ea typeface="Aptos" panose="020B0004020202020204" pitchFamily="34" charset="0"/>
                <a:cs typeface="Times New Roman" panose="02020603050405020304" pitchFamily="18" charset="0"/>
              </a:rPr>
              <a:t>A society is not “peaceful” if, as in a slaveholding society, its laws or social practices demean or impoverish certain groups or exclude them from the opportunities and benefits available to others. Those, who, like Curle, prefer the notion of “positive peace” would say that any relationship of extreme injustice should hardly be considered “peaceful.” </a:t>
            </a:r>
          </a:p>
          <a:p>
            <a:pPr lvl="1"/>
            <a:r>
              <a:rPr lang="en-GB" sz="1800" kern="100" dirty="0">
                <a:effectLst/>
                <a:latin typeface="Aptos" panose="020B0004020202020204" pitchFamily="34" charset="0"/>
                <a:ea typeface="Aptos" panose="020B0004020202020204" pitchFamily="34" charset="0"/>
                <a:cs typeface="Times New Roman" panose="02020603050405020304" pitchFamily="18" charset="0"/>
              </a:rPr>
              <a:t>Furthermore, a situation that places people in such positions is a fertile breeding ground for overt forms of violence, and thus is not likely to be peaceful even in the “negative” sense for very long. </a:t>
            </a:r>
          </a:p>
          <a:p>
            <a:endParaRPr lang="en-GB" dirty="0"/>
          </a:p>
        </p:txBody>
      </p:sp>
    </p:spTree>
    <p:extLst>
      <p:ext uri="{BB962C8B-B14F-4D97-AF65-F5344CB8AC3E}">
        <p14:creationId xmlns:p14="http://schemas.microsoft.com/office/powerpoint/2010/main" val="4180918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2EE51-625C-79D4-F7E4-6E00A12CB699}"/>
              </a:ext>
            </a:extLst>
          </p:cNvPr>
          <p:cNvSpPr>
            <a:spLocks noGrp="1"/>
          </p:cNvSpPr>
          <p:nvPr>
            <p:ph type="title"/>
          </p:nvPr>
        </p:nvSpPr>
        <p:spPr/>
        <p:txBody>
          <a:bodyPr/>
          <a:lstStyle/>
          <a:p>
            <a:pPr algn="ctr"/>
            <a:r>
              <a:rPr lang="en-GB" dirty="0"/>
              <a:t>Boulding’s Views on Positive vs Negative Peace</a:t>
            </a:r>
          </a:p>
        </p:txBody>
      </p:sp>
      <p:sp>
        <p:nvSpPr>
          <p:cNvPr id="3" name="Content Placeholder 2">
            <a:extLst>
              <a:ext uri="{FF2B5EF4-FFF2-40B4-BE49-F238E27FC236}">
                <a16:creationId xmlns:a16="http://schemas.microsoft.com/office/drawing/2014/main" id="{630C965D-5B3C-8E2C-F902-E8770D13C3B7}"/>
              </a:ext>
            </a:extLst>
          </p:cNvPr>
          <p:cNvSpPr>
            <a:spLocks noGrp="1"/>
          </p:cNvSpPr>
          <p:nvPr>
            <p:ph idx="1"/>
          </p:nvPr>
        </p:nvSpPr>
        <p:spPr/>
        <p:txBody>
          <a:bodyPr>
            <a:normAutofit fontScale="85000" lnSpcReduction="10000"/>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Other peace researchers, like American economist Kenneth Boulding, were strongly critical of this position. They argued that this emphasis on positive peace confuses the issues.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By defining “peace” and “violence” so broadly, they said, the ideas become indistinguishable from the concepts of “justice” and “injustice,” thus obscuring an important and enduring moral question that arises when we face the need to choose between peace and justice.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When it does, we simply have to make a moral decision about which value is more important: whether the injustice is so great that ending it justifies breaking the peace by using direct, personal violence.</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 Recognizing that this is a real choice between two values also forces us to look seriously for the least violent ( or shall we say, most peaceful) ways of struggling against injustice.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Boulding argued, was exactly what Peace Studies and peace research should be seeking to do- to find effective nonviolent (negatively peaceful) ways of fighting against injustice. So, negative peace should be the central concept of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35643901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027D-1F81-7C45-9E27-5F865B961350}"/>
              </a:ext>
            </a:extLst>
          </p:cNvPr>
          <p:cNvSpPr>
            <a:spLocks noGrp="1"/>
          </p:cNvSpPr>
          <p:nvPr>
            <p:ph type="title"/>
          </p:nvPr>
        </p:nvSpPr>
        <p:spPr/>
        <p:txBody>
          <a:bodyPr/>
          <a:lstStyle/>
          <a:p>
            <a:pPr algn="ctr"/>
            <a:r>
              <a:rPr lang="en-GB" dirty="0"/>
              <a:t>Conrad Brunk on Positive vs. Negative Peace</a:t>
            </a:r>
          </a:p>
        </p:txBody>
      </p:sp>
      <p:sp>
        <p:nvSpPr>
          <p:cNvPr id="3" name="Content Placeholder 2">
            <a:extLst>
              <a:ext uri="{FF2B5EF4-FFF2-40B4-BE49-F238E27FC236}">
                <a16:creationId xmlns:a16="http://schemas.microsoft.com/office/drawing/2014/main" id="{33CDA353-54F1-C6C7-2AB7-2DEF4AA1BC7F}"/>
              </a:ext>
            </a:extLst>
          </p:cNvPr>
          <p:cNvSpPr>
            <a:spLocks noGrp="1"/>
          </p:cNvSpPr>
          <p:nvPr>
            <p:ph idx="1"/>
          </p:nvPr>
        </p:nvSpPr>
        <p:spPr/>
        <p:txBody>
          <a:bodyPr/>
          <a:lstStyle/>
          <a:p>
            <a:r>
              <a:rPr lang="en-GB" kern="100" dirty="0">
                <a:effectLst/>
                <a:latin typeface="Aptos" panose="020B0004020202020204" pitchFamily="34" charset="0"/>
                <a:ea typeface="Aptos" panose="020B0004020202020204" pitchFamily="34" charset="0"/>
                <a:cs typeface="Times New Roman" panose="02020603050405020304" pitchFamily="18" charset="0"/>
              </a:rPr>
              <a:t>Brunk therefore suggests an alternative definition of Peace Studies to that provided by Adam Curle: “to </a:t>
            </a:r>
            <a:r>
              <a:rPr lang="en-GB" kern="100" dirty="0" err="1">
                <a:effectLst/>
                <a:latin typeface="Aptos" panose="020B0004020202020204" pitchFamily="34" charset="0"/>
                <a:ea typeface="Aptos" panose="020B0004020202020204" pitchFamily="34" charset="0"/>
                <a:cs typeface="Times New Roman" panose="02020603050405020304" pitchFamily="18" charset="0"/>
              </a:rPr>
              <a:t>analyze</a:t>
            </a:r>
            <a:r>
              <a:rPr lang="en-GB" kern="100" dirty="0">
                <a:effectLst/>
                <a:latin typeface="Aptos" panose="020B0004020202020204" pitchFamily="34" charset="0"/>
                <a:ea typeface="Aptos" panose="020B0004020202020204" pitchFamily="34" charset="0"/>
                <a:cs typeface="Times New Roman" panose="02020603050405020304" pitchFamily="18" charset="0"/>
              </a:rPr>
              <a:t> human conflicts in order to find the most peaceful (negatively peaceful) ways to turn unjust relationships into more just (positively peaceful) relationships. </a:t>
            </a:r>
          </a:p>
          <a:p>
            <a:r>
              <a:rPr lang="en-GB" kern="100" dirty="0">
                <a:effectLst/>
                <a:latin typeface="Aptos" panose="020B0004020202020204" pitchFamily="34" charset="0"/>
                <a:ea typeface="Aptos" panose="020B0004020202020204" pitchFamily="34" charset="0"/>
                <a:cs typeface="Times New Roman" panose="02020603050405020304" pitchFamily="18" charset="0"/>
              </a:rPr>
              <a:t>This definition preserves the concept of positive peace without losing the distinction between peace and justice.</a:t>
            </a:r>
          </a:p>
          <a:p>
            <a:endParaRPr lang="en-GB" dirty="0"/>
          </a:p>
        </p:txBody>
      </p:sp>
    </p:spTree>
    <p:extLst>
      <p:ext uri="{BB962C8B-B14F-4D97-AF65-F5344CB8AC3E}">
        <p14:creationId xmlns:p14="http://schemas.microsoft.com/office/powerpoint/2010/main" val="1949433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5B9A-6DEB-126C-CAC7-A45D1A4FB135}"/>
              </a:ext>
            </a:extLst>
          </p:cNvPr>
          <p:cNvSpPr>
            <a:spLocks noGrp="1"/>
          </p:cNvSpPr>
          <p:nvPr>
            <p:ph type="title"/>
          </p:nvPr>
        </p:nvSpPr>
        <p:spPr/>
        <p:txBody>
          <a:bodyPr/>
          <a:lstStyle/>
          <a:p>
            <a:pPr algn="ctr"/>
            <a:r>
              <a:rPr lang="en-GB" dirty="0"/>
              <a:t>Charles Webel’s Psycho-philosophical framework</a:t>
            </a:r>
          </a:p>
        </p:txBody>
      </p:sp>
      <p:sp>
        <p:nvSpPr>
          <p:cNvPr id="3" name="Content Placeholder 2">
            <a:extLst>
              <a:ext uri="{FF2B5EF4-FFF2-40B4-BE49-F238E27FC236}">
                <a16:creationId xmlns:a16="http://schemas.microsoft.com/office/drawing/2014/main" id="{0BEDA7C1-A6A9-232F-3DBB-4603D6B5A8C0}"/>
              </a:ext>
            </a:extLst>
          </p:cNvPr>
          <p:cNvSpPr>
            <a:spLocks noGrp="1"/>
          </p:cNvSpPr>
          <p:nvPr>
            <p:ph idx="1"/>
          </p:nvPr>
        </p:nvSpPr>
        <p:spPr/>
        <p:txBody>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Proposes dimensions of interpersonal (intersubjective) peace</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Antithesis of peace is not conflict or most forms of violence, but the terrorizing use of violence for criminal and/or political purposes</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Three zones of inner, outer, and intersubjective peace are interactive, not static</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Delineates a continuum, or spectrum of states of mind and cultures ranging from “strong” to “weak” peace</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Advocates for “imperfect” rather than “unending” peace </a:t>
            </a:r>
          </a:p>
          <a:p>
            <a:endParaRPr lang="en-GB" dirty="0"/>
          </a:p>
        </p:txBody>
      </p:sp>
    </p:spTree>
    <p:extLst>
      <p:ext uri="{BB962C8B-B14F-4D97-AF65-F5344CB8AC3E}">
        <p14:creationId xmlns:p14="http://schemas.microsoft.com/office/powerpoint/2010/main" val="28799793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3A4CB-6980-E65B-DD55-B14DD9AC678D}"/>
              </a:ext>
            </a:extLst>
          </p:cNvPr>
          <p:cNvSpPr>
            <a:spLocks noGrp="1"/>
          </p:cNvSpPr>
          <p:nvPr>
            <p:ph type="title"/>
          </p:nvPr>
        </p:nvSpPr>
        <p:spPr/>
        <p:txBody>
          <a:bodyPr/>
          <a:lstStyle/>
          <a:p>
            <a:pPr algn="ctr"/>
            <a:r>
              <a:rPr lang="en-GB" dirty="0"/>
              <a:t>Charles Webel: Inner Peace</a:t>
            </a:r>
          </a:p>
        </p:txBody>
      </p:sp>
      <p:sp>
        <p:nvSpPr>
          <p:cNvPr id="3" name="Content Placeholder 2">
            <a:extLst>
              <a:ext uri="{FF2B5EF4-FFF2-40B4-BE49-F238E27FC236}">
                <a16:creationId xmlns:a16="http://schemas.microsoft.com/office/drawing/2014/main" id="{DC317989-00C6-24E6-B906-87E73955F4B7}"/>
              </a:ext>
            </a:extLst>
          </p:cNvPr>
          <p:cNvSpPr>
            <a:spLocks noGrp="1"/>
          </p:cNvSpPr>
          <p:nvPr>
            <p:ph idx="1"/>
          </p:nvPr>
        </p:nvSpPr>
        <p:spPr/>
        <p:txBody>
          <a:bodyPr>
            <a:normAutofit lnSpcReduction="10000"/>
          </a:bodyPr>
          <a:lstStyle/>
          <a:p>
            <a:pPr marL="342900" marR="0" lvl="0" indent="-342900">
              <a:lnSpc>
                <a:spcPct val="107000"/>
              </a:lnSpc>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zone of inner, or psychobiological peace (IP)</a:t>
            </a:r>
          </a:p>
          <a:p>
            <a:pPr marL="742950" marR="0" lvl="1" indent="-285750">
              <a:lnSpc>
                <a:spcPct val="107000"/>
              </a:lnSpc>
              <a:buFont typeface="+mj-lt"/>
              <a:buAutoNum type="alphaL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continuum of peace at the level of Inner Peace would be indicative of mental/emotional lives of individuals, ranging from Weak Harmony (extremely conflicted) to Strong Harmony (conflict free, or ego-</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syntonicity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742950" marR="0" lvl="1" indent="-285750">
              <a:lnSpc>
                <a:spcPct val="107000"/>
              </a:lnSpc>
              <a:buFont typeface="+mj-lt"/>
              <a:buAutoNum type="alphaL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Individual persons when interacting with others exhibit a range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ranging from “very conflicted” to “very unconflicted.” There are a variety of reasons and motivations, from the intrapsychic and hormonal to the sociocultural, why certain individuals behave in antagonistic and hyper-competitive ways on the one hand, to peaceable and cooperative on the other hand. The continuum of personal feelings, needs, inclinations and desires manifested in behaviours ranging from very conflicted to very unconflicted is a measure of Inner Peace </a:t>
            </a:r>
          </a:p>
          <a:p>
            <a:pPr marL="742950" marR="0" lvl="1" indent="-285750">
              <a:lnSpc>
                <a:spcPct val="107000"/>
              </a:lnSpc>
              <a:spcAft>
                <a:spcPts val="800"/>
              </a:spcAft>
              <a:buFont typeface="+mj-lt"/>
              <a:buAutoNum type="alphaL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Being at peace is possible but improbable in an environment that is impoverished. Being peaceful is an enormous challenge when others with whom one interacts are hostile, aggressive, very competitive, and violent. And living in peace is almost inconceivable in desperately poor and war-ridden cultures </a:t>
            </a:r>
          </a:p>
          <a:p>
            <a:endParaRPr lang="en-GB" dirty="0"/>
          </a:p>
        </p:txBody>
      </p:sp>
    </p:spTree>
    <p:extLst>
      <p:ext uri="{BB962C8B-B14F-4D97-AF65-F5344CB8AC3E}">
        <p14:creationId xmlns:p14="http://schemas.microsoft.com/office/powerpoint/2010/main" val="3474930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B1BD-F9AF-2BC6-C74D-53D67B6C0009}"/>
              </a:ext>
            </a:extLst>
          </p:cNvPr>
          <p:cNvSpPr>
            <a:spLocks noGrp="1"/>
          </p:cNvSpPr>
          <p:nvPr>
            <p:ph type="title"/>
          </p:nvPr>
        </p:nvSpPr>
        <p:spPr/>
        <p:txBody>
          <a:bodyPr/>
          <a:lstStyle/>
          <a:p>
            <a:pPr algn="ctr"/>
            <a:r>
              <a:rPr lang="en-GB" dirty="0"/>
              <a:t>Charles Webel: Outer Peace</a:t>
            </a:r>
          </a:p>
        </p:txBody>
      </p:sp>
      <p:sp>
        <p:nvSpPr>
          <p:cNvPr id="3" name="Content Placeholder 2">
            <a:extLst>
              <a:ext uri="{FF2B5EF4-FFF2-40B4-BE49-F238E27FC236}">
                <a16:creationId xmlns:a16="http://schemas.microsoft.com/office/drawing/2014/main" id="{A6DE4FF7-B600-8449-6709-711A294C5C36}"/>
              </a:ext>
            </a:extLst>
          </p:cNvPr>
          <p:cNvSpPr>
            <a:spLocks noGrp="1"/>
          </p:cNvSpPr>
          <p:nvPr>
            <p:ph idx="1"/>
          </p:nvPr>
        </p:nvSpPr>
        <p:spPr/>
        <p:txBody>
          <a:bodyPr>
            <a:normAutofit fontScale="85000" lnSpcReduction="10000"/>
          </a:bodyPr>
          <a:lstStyle/>
          <a:p>
            <a:pPr marL="0" marR="0" lvl="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The zone of the outer sphere of sociopolitical, domestic and international peace (OP)</a:t>
            </a:r>
          </a:p>
          <a:p>
            <a:pPr marL="742950" marR="0" lvl="1" indent="-285750">
              <a:lnSpc>
                <a:spcPct val="107000"/>
              </a:lnSpc>
              <a:buFont typeface="+mj-lt"/>
              <a:buAutoNum type="alphaL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Webel also defines a continuum of peace, from “Strong or Durable Peace,” a peace with positive peace attributes, such as relatively robust justice, equity, and liberty, relatively little violence and misery at the social level, </a:t>
            </a:r>
          </a:p>
          <a:p>
            <a:pPr marL="11430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a “Weak, or Fragile, Peace,” where there may be negative peace such as the absence of war and other widespread violence in a culture, society, or nation-state, but in which there is also pervasive injustice, inequity, personal discord and dissatisfaction. </a:t>
            </a:r>
          </a:p>
          <a:p>
            <a:pPr marL="1143000" marR="0">
              <a:lnSpc>
                <a:spcPct val="107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Very few human cultures and societies historically have qualified for the designation of Strong Peace, while many tend toward Weak Peace. The spectrum that measures the relative presence or absence of the necessary and sufficient conditions for sociocultural and national Strong or Weak Peace reflects the realm of Outer Peace. </a:t>
            </a:r>
          </a:p>
          <a:p>
            <a:pPr marL="11430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Personal survival is absolutely necessary for peace at the personal level. National security, or the collective survival of a culture, people, or nation-states, has become the macroscopic extension of individual “defensive” struggles</a:t>
            </a:r>
          </a:p>
          <a:p>
            <a:pPr marL="685800" marR="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     Cultures and societies can also range on a spectrum from “very violent and  warlike” to “very nonviolent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warfree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terms of their intercultural and  international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377008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41A1-C77F-9C83-FF95-B9A7EA99FC30}"/>
              </a:ext>
            </a:extLst>
          </p:cNvPr>
          <p:cNvSpPr>
            <a:spLocks noGrp="1"/>
          </p:cNvSpPr>
          <p:nvPr>
            <p:ph type="title"/>
          </p:nvPr>
        </p:nvSpPr>
        <p:spPr/>
        <p:txBody>
          <a:bodyPr/>
          <a:lstStyle/>
          <a:p>
            <a:pPr algn="ctr"/>
            <a:r>
              <a:rPr lang="en-GB" dirty="0"/>
              <a:t>Charles Webel: Intersubjective or Interpersonal Peace</a:t>
            </a:r>
          </a:p>
        </p:txBody>
      </p:sp>
      <p:sp>
        <p:nvSpPr>
          <p:cNvPr id="3" name="Content Placeholder 2">
            <a:extLst>
              <a:ext uri="{FF2B5EF4-FFF2-40B4-BE49-F238E27FC236}">
                <a16:creationId xmlns:a16="http://schemas.microsoft.com/office/drawing/2014/main" id="{0B442E0C-A14F-56BA-E613-7EDD6C076B36}"/>
              </a:ext>
            </a:extLst>
          </p:cNvPr>
          <p:cNvSpPr>
            <a:spLocks noGrp="1"/>
          </p:cNvSpPr>
          <p:nvPr>
            <p:ph idx="1"/>
          </p:nvPr>
        </p:nvSpPr>
        <p:spPr/>
        <p:txBody>
          <a:bodyPr>
            <a:normAutofit fontScale="85000" lnSpcReduction="10000"/>
          </a:bodyPr>
          <a:lstStyle/>
          <a:p>
            <a:pPr marL="0" marR="0" lvl="0" indent="0">
              <a:lnSpc>
                <a:spcPct val="107000"/>
              </a:lnSpc>
              <a:buNone/>
            </a:pPr>
            <a:r>
              <a:rPr lang="en-GB" sz="2000" kern="100" dirty="0">
                <a:latin typeface="Aptos" panose="020B0004020202020204" pitchFamily="34" charset="0"/>
                <a:ea typeface="Aptos" panose="020B0004020202020204" pitchFamily="34" charset="0"/>
                <a:cs typeface="Times New Roman" panose="02020603050405020304" pitchFamily="18" charset="0"/>
              </a:rPr>
              <a:t>3)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Intersubjective or interpersonal peace (ITP)</a:t>
            </a:r>
          </a:p>
          <a:p>
            <a:pPr marL="742950" marR="0" lvl="1" indent="-285750">
              <a:lnSpc>
                <a:spcPct val="107000"/>
              </a:lnSpc>
              <a:buFont typeface="+mj-lt"/>
              <a:buAutoNum type="alphaL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Comprises the public and familial spheres, in which people’s most aggressive and compassionate qualities are elicited, reinforced, or rejected by their peers and bosses. Inner peace can often be made or unmade by interpersonal and socioeconomic (or class) conflict </a:t>
            </a:r>
          </a:p>
          <a:p>
            <a:pPr marL="742950" marR="0" lvl="1" indent="-285750">
              <a:lnSpc>
                <a:spcPct val="107000"/>
              </a:lnSpc>
              <a:buFont typeface="+mj-lt"/>
              <a:buAutoNum type="alphaL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Even the most psychologically health persons have difficulty maintaining their equilibrium in pathogenic environments. Their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tranquility</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may be undermined and even uprooted by pathology-inducing familial, organizational, social and political systems, ranging from conflict-laden interactions with kith and kin, bosses and subordinates, to such stress-and potentially violence-inducing structural factors as under- and unemployment, racism, sexism, injustice, need-deprivation, famine, natural catastrophes, poverty, exploitation, inequity, and militarism. </a:t>
            </a:r>
          </a:p>
          <a:p>
            <a:pPr marL="742950" marR="0" lvl="1" indent="-285750">
              <a:lnSpc>
                <a:spcPct val="107000"/>
              </a:lnSpc>
              <a:buFont typeface="+mj-lt"/>
              <a:buAutoNum type="alphaL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intersubjective zone mediates and straddles the zones of inner and outer peace. It is accordingly the catalyst for environmental and interpersonal agents, energies and institutions that reinforce or subvert psychological equilibrium, or inner peace </a:t>
            </a:r>
          </a:p>
          <a:p>
            <a:pPr marL="742950" marR="0" lvl="1" indent="-285750">
              <a:lnSpc>
                <a:spcPct val="107000"/>
              </a:lnSpc>
              <a:spcAft>
                <a:spcPts val="800"/>
              </a:spcAft>
              <a:buFont typeface="+mj-lt"/>
              <a:buAutoNum type="alphaLcPeriod"/>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It is in the intersubjective zone of peace that some important contemporary and cutting-edge philosophical, psychological, and psychoanalytic theories and research strategies converge </a:t>
            </a:r>
          </a:p>
          <a:p>
            <a:pPr marL="0" indent="0">
              <a:buNone/>
            </a:pPr>
            <a:endParaRPr lang="en-GB" dirty="0"/>
          </a:p>
        </p:txBody>
      </p:sp>
    </p:spTree>
    <p:extLst>
      <p:ext uri="{BB962C8B-B14F-4D97-AF65-F5344CB8AC3E}">
        <p14:creationId xmlns:p14="http://schemas.microsoft.com/office/powerpoint/2010/main" val="7299194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1F495-5265-730E-8BEA-08C70080AC06}"/>
              </a:ext>
            </a:extLst>
          </p:cNvPr>
          <p:cNvSpPr>
            <a:spLocks noGrp="1"/>
          </p:cNvSpPr>
          <p:nvPr>
            <p:ph type="title"/>
          </p:nvPr>
        </p:nvSpPr>
        <p:spPr/>
        <p:txBody>
          <a:bodyPr/>
          <a:lstStyle/>
          <a:p>
            <a:pPr algn="ctr"/>
            <a:r>
              <a:rPr lang="en-GB" dirty="0"/>
              <a:t>Charles Webel’s Three Realms of Peace</a:t>
            </a:r>
          </a:p>
        </p:txBody>
      </p:sp>
      <p:sp>
        <p:nvSpPr>
          <p:cNvPr id="3" name="Content Placeholder 2">
            <a:extLst>
              <a:ext uri="{FF2B5EF4-FFF2-40B4-BE49-F238E27FC236}">
                <a16:creationId xmlns:a16="http://schemas.microsoft.com/office/drawing/2014/main" id="{0753F690-4448-1637-481D-E38FE8B098D7}"/>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The three zones of inner, outer, and intersubjective peace are never static and area always in interaction.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A metapsychology of peace would lay out the structural dynamics of these interactions (descriptive), assess the strengths and weaknesses of their current historical alignment (the analytic component),and propose a practicable strategy for remediating the inequities and infelicities in the respective spheres of IP, OP, ITP and their interactions (prescriptive or therapeutic component). </a:t>
            </a:r>
          </a:p>
          <a:p>
            <a:endParaRPr lang="en-GB" dirty="0"/>
          </a:p>
        </p:txBody>
      </p:sp>
    </p:spTree>
    <p:extLst>
      <p:ext uri="{BB962C8B-B14F-4D97-AF65-F5344CB8AC3E}">
        <p14:creationId xmlns:p14="http://schemas.microsoft.com/office/powerpoint/2010/main" val="24223682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12CC7-AA14-A1E8-6750-D602501C7B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8CC930-C696-D904-7F3C-0D2A51C20C0C}"/>
              </a:ext>
            </a:extLst>
          </p:cNvPr>
          <p:cNvSpPr>
            <a:spLocks noGrp="1"/>
          </p:cNvSpPr>
          <p:nvPr>
            <p:ph type="title"/>
          </p:nvPr>
        </p:nvSpPr>
        <p:spPr/>
        <p:txBody>
          <a:bodyPr/>
          <a:lstStyle/>
          <a:p>
            <a:pPr algn="ctr"/>
            <a:r>
              <a:rPr lang="en-GB" dirty="0"/>
              <a:t>Charles Webel’s Imperfect Peace</a:t>
            </a:r>
          </a:p>
        </p:txBody>
      </p:sp>
      <p:sp>
        <p:nvSpPr>
          <p:cNvPr id="3" name="Content Placeholder 2">
            <a:extLst>
              <a:ext uri="{FF2B5EF4-FFF2-40B4-BE49-F238E27FC236}">
                <a16:creationId xmlns:a16="http://schemas.microsoft.com/office/drawing/2014/main" id="{364054B4-B9E2-5A1F-D01B-A4DD7C36CFF0}"/>
              </a:ext>
            </a:extLst>
          </p:cNvPr>
          <p:cNvSpPr>
            <a:spLocks noGrp="1"/>
          </p:cNvSpPr>
          <p:nvPr>
            <p:ph idx="1"/>
          </p:nvPr>
        </p:nvSpPr>
        <p:spPr/>
        <p:txBody>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is a future end-point and goal of war in virtually all cultures and societies. War has been allegedly conducted “for the sake of peace” from Homeric to present times. Peace is a vision of  a human and individual condition that is violence and terror free.</a:t>
            </a:r>
          </a:p>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Absolute peace like absolute pacifism, may not exist at all. Instead of desiring and idealizing what may be unachievable- Perfect Peace, or in Kant’s formulation, “Unending Peace,” it may be more prudent and realistic to think of peace as Imperfect. Peace is not and probably cannot be perfect or unending in this world as we know it. Peace is, like all desired and desirable human ideals and needs, always potentially within us. </a:t>
            </a:r>
          </a:p>
          <a:p>
            <a:pPr marL="0" indent="0">
              <a:buNone/>
            </a:pPr>
            <a:endParaRPr lang="en-GB" dirty="0"/>
          </a:p>
        </p:txBody>
      </p:sp>
    </p:spTree>
    <p:extLst>
      <p:ext uri="{BB962C8B-B14F-4D97-AF65-F5344CB8AC3E}">
        <p14:creationId xmlns:p14="http://schemas.microsoft.com/office/powerpoint/2010/main" val="765024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C103C-90E5-7A99-2CFC-97B89FA9FFF3}"/>
              </a:ext>
            </a:extLst>
          </p:cNvPr>
          <p:cNvSpPr>
            <a:spLocks noGrp="1"/>
          </p:cNvSpPr>
          <p:nvPr>
            <p:ph type="title"/>
          </p:nvPr>
        </p:nvSpPr>
        <p:spPr/>
        <p:txBody>
          <a:bodyPr/>
          <a:lstStyle/>
          <a:p>
            <a:pPr algn="ctr"/>
            <a:r>
              <a:rPr lang="en-GB" dirty="0"/>
              <a:t>Peace in International Relations Theory (Richmond)</a:t>
            </a:r>
          </a:p>
        </p:txBody>
      </p:sp>
      <p:sp>
        <p:nvSpPr>
          <p:cNvPr id="3" name="Content Placeholder 2">
            <a:extLst>
              <a:ext uri="{FF2B5EF4-FFF2-40B4-BE49-F238E27FC236}">
                <a16:creationId xmlns:a16="http://schemas.microsoft.com/office/drawing/2014/main" id="{3E2A3892-2F4A-8060-7087-375BA15BA854}"/>
              </a:ext>
            </a:extLst>
          </p:cNvPr>
          <p:cNvSpPr>
            <a:spLocks noGrp="1"/>
          </p:cNvSpPr>
          <p:nvPr>
            <p:ph idx="1"/>
          </p:nvPr>
        </p:nvSpPr>
        <p:spPr/>
        <p:txBody>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More than ever, research and policy informed by a contextual understanding of peace is needed, rather than merely a focus on fear reproduced by worst case security scenarios stemming from a balance of power or terror derived from military, political or economic analytical frameworks that assume violence and greed to be endemic. Indeed, in the contemporary context it is also clear that any discussions of peace as opposed to war and conflict must also connect with research and policy on development, justice, and environmental sustainability.</a:t>
            </a:r>
          </a:p>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Much of the debate about war that dominates IR is also indicative of assumptions about what peace is or should be. This ranges from the pragmatic removal of overt violence, an ethical peace, ideology, to a debate about a self-sustaining peace. A focus on individuals, society, justice, development, welfare, norms, transnationalism, institutionalism or functionalism offers an opportunity for a negotiation of a form of peace that might be more sustainable because it is more broadly inclusive of actors and issues. </a:t>
            </a:r>
          </a:p>
          <a:p>
            <a:pPr marL="0" indent="0">
              <a:buNone/>
            </a:pPr>
            <a:endParaRPr lang="en-GB" dirty="0"/>
          </a:p>
        </p:txBody>
      </p:sp>
    </p:spTree>
    <p:extLst>
      <p:ext uri="{BB962C8B-B14F-4D97-AF65-F5344CB8AC3E}">
        <p14:creationId xmlns:p14="http://schemas.microsoft.com/office/powerpoint/2010/main" val="18650477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1C113-2EC9-CBF7-634A-8709C85CA9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931E52-ADA2-2CD4-63CA-A9FC14A57387}"/>
              </a:ext>
            </a:extLst>
          </p:cNvPr>
          <p:cNvSpPr>
            <a:spLocks noGrp="1"/>
          </p:cNvSpPr>
          <p:nvPr>
            <p:ph type="title"/>
          </p:nvPr>
        </p:nvSpPr>
        <p:spPr/>
        <p:txBody>
          <a:bodyPr/>
          <a:lstStyle/>
          <a:p>
            <a:pPr algn="ctr"/>
            <a:r>
              <a:rPr lang="en-GB" dirty="0"/>
              <a:t>Realism (Richmond)</a:t>
            </a:r>
          </a:p>
        </p:txBody>
      </p:sp>
      <p:sp>
        <p:nvSpPr>
          <p:cNvPr id="3" name="Content Placeholder 2">
            <a:extLst>
              <a:ext uri="{FF2B5EF4-FFF2-40B4-BE49-F238E27FC236}">
                <a16:creationId xmlns:a16="http://schemas.microsoft.com/office/drawing/2014/main" id="{A241C8DA-BDAA-A60E-9AEF-02E34DC3B8F1}"/>
              </a:ext>
            </a:extLst>
          </p:cNvPr>
          <p:cNvSpPr>
            <a:spLocks noGrp="1"/>
          </p:cNvSpPr>
          <p:nvPr>
            <p:ph idx="1"/>
          </p:nvPr>
        </p:nvSpPr>
        <p:spPr/>
        <p:txBody>
          <a:bodyPr>
            <a:noAutofit/>
          </a:bodyPr>
          <a:lstStyle/>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Realism (and other power/interest focused theories) represents IR as relative </a:t>
            </a:r>
            <a:r>
              <a:rPr lang="en-GB" sz="1800" u="sng" dirty="0">
                <a:effectLst/>
                <a:latin typeface="Aptos" panose="020B0004020202020204" pitchFamily="34" charset="0"/>
                <a:ea typeface="Aptos" panose="020B0004020202020204" pitchFamily="34" charset="0"/>
                <a:cs typeface="Times New Roman" panose="02020603050405020304" pitchFamily="18" charset="0"/>
              </a:rPr>
              <a:t>anarchy</a:t>
            </a:r>
            <a:r>
              <a:rPr lang="en-GB" sz="1800" dirty="0">
                <a:effectLst/>
                <a:latin typeface="Aptos" panose="020B0004020202020204" pitchFamily="34" charset="0"/>
                <a:ea typeface="Aptos" panose="020B0004020202020204" pitchFamily="34" charset="0"/>
                <a:cs typeface="Times New Roman" panose="02020603050405020304" pitchFamily="18" charset="0"/>
              </a:rPr>
              <a:t> managed by a powerful hegemon or an international system, which produces a </a:t>
            </a:r>
            <a:r>
              <a:rPr lang="en-GB" sz="1800" u="sng" dirty="0">
                <a:effectLst/>
                <a:latin typeface="Aptos" panose="020B0004020202020204" pitchFamily="34" charset="0"/>
                <a:ea typeface="Aptos" panose="020B0004020202020204" pitchFamily="34" charset="0"/>
                <a:cs typeface="Times New Roman" panose="02020603050405020304" pitchFamily="18" charset="0"/>
              </a:rPr>
              <a:t>basic international order</a:t>
            </a:r>
            <a:r>
              <a:rPr lang="en-GB" sz="1800" dirty="0">
                <a:effectLst/>
                <a:latin typeface="Aptos" panose="020B0004020202020204" pitchFamily="34" charset="0"/>
                <a:ea typeface="Aptos" panose="020B0004020202020204" pitchFamily="34" charset="0"/>
                <a:cs typeface="Times New Roman" panose="02020603050405020304" pitchFamily="18" charset="0"/>
              </a:rPr>
              <a:t>. This imposes a limited temporal and geographically bounded order, which attempts to manage or assuage border conflicts, territorial conflicts, ethnic, linguistic, religious (and other identity) conflicts. </a:t>
            </a:r>
          </a:p>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Realism sees IR as a </a:t>
            </a:r>
            <a:r>
              <a:rPr lang="en-GB" sz="1800" u="sng" dirty="0">
                <a:effectLst/>
                <a:latin typeface="Aptos" panose="020B0004020202020204" pitchFamily="34" charset="0"/>
                <a:ea typeface="Aptos" panose="020B0004020202020204" pitchFamily="34" charset="0"/>
                <a:cs typeface="Times New Roman" panose="02020603050405020304" pitchFamily="18" charset="0"/>
              </a:rPr>
              <a:t>state of war </a:t>
            </a:r>
            <a:r>
              <a:rPr lang="en-GB" sz="1800" dirty="0">
                <a:effectLst/>
                <a:latin typeface="Aptos" panose="020B0004020202020204" pitchFamily="34" charset="0"/>
                <a:ea typeface="Aptos" panose="020B0004020202020204" pitchFamily="34" charset="0"/>
                <a:cs typeface="Times New Roman" panose="02020603050405020304" pitchFamily="18" charset="0"/>
              </a:rPr>
              <a:t>that cannot be overcome by anything other than a Leviathan. It suggests a continuing cycle of violence and </a:t>
            </a:r>
            <a:r>
              <a:rPr lang="en-GB" sz="1800" u="sng" dirty="0">
                <a:effectLst/>
                <a:latin typeface="Aptos" panose="020B0004020202020204" pitchFamily="34" charset="0"/>
                <a:ea typeface="Aptos" panose="020B0004020202020204" pitchFamily="34" charset="0"/>
                <a:cs typeface="Times New Roman" panose="02020603050405020304" pitchFamily="18" charset="0"/>
              </a:rPr>
              <a:t>coercively induced stability</a:t>
            </a:r>
            <a:r>
              <a:rPr lang="en-GB" sz="1800" dirty="0">
                <a:effectLst/>
                <a:latin typeface="Aptos" panose="020B0004020202020204" pitchFamily="34" charset="0"/>
                <a:ea typeface="Aptos" panose="020B0004020202020204" pitchFamily="34" charset="0"/>
                <a:cs typeface="Times New Roman" panose="02020603050405020304" pitchFamily="18" charset="0"/>
              </a:rPr>
              <a:t>, as opposed to liberalism’s progressive view. </a:t>
            </a:r>
            <a:endParaRPr lang="en-GB" sz="1800" dirty="0">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Common assumptions are shared across the spectrum of realist thought, specifically about the problem of anarchy because of the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lack of an overarching power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the eternal laws of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self-interest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that govern human and state </a:t>
            </a:r>
            <a:r>
              <a:rPr lang="en-GB" sz="1800" u="sng"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Power, sovereignty, national interest, and human nature are taken to be perennial, and tragic, reflecting the Augustinian notion of “fallen man.” </a:t>
            </a:r>
          </a:p>
          <a:p>
            <a:pPr marL="342900" marR="0" lvl="0" indent="-342900">
              <a:lnSpc>
                <a:spcPct val="107000"/>
              </a:lnSpc>
              <a:spcAft>
                <a:spcPts val="800"/>
              </a:spcAft>
              <a:buFont typeface="+mj-lt"/>
              <a:buAutoNum type="arabicParenR"/>
            </a:pP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83779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4EF67-EF3B-CD7B-5BDE-CB95BFA188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CA8D3C-6C9D-9F40-F910-514D195F1A7B}"/>
              </a:ext>
            </a:extLst>
          </p:cNvPr>
          <p:cNvSpPr>
            <a:spLocks noGrp="1"/>
          </p:cNvSpPr>
          <p:nvPr>
            <p:ph type="title"/>
          </p:nvPr>
        </p:nvSpPr>
        <p:spPr/>
        <p:txBody>
          <a:bodyPr/>
          <a:lstStyle/>
          <a:p>
            <a:pPr algn="ctr"/>
            <a:r>
              <a:rPr lang="en-GB" dirty="0"/>
              <a:t>Realism (Richmond)</a:t>
            </a:r>
          </a:p>
        </p:txBody>
      </p:sp>
      <p:sp>
        <p:nvSpPr>
          <p:cNvPr id="3" name="Content Placeholder 2">
            <a:extLst>
              <a:ext uri="{FF2B5EF4-FFF2-40B4-BE49-F238E27FC236}">
                <a16:creationId xmlns:a16="http://schemas.microsoft.com/office/drawing/2014/main" id="{BC296866-BD56-EED1-D737-C9180B686A8D}"/>
              </a:ext>
            </a:extLst>
          </p:cNvPr>
          <p:cNvSpPr>
            <a:spLocks noGrp="1"/>
          </p:cNvSpPr>
          <p:nvPr>
            <p:ph idx="1"/>
          </p:nvPr>
        </p:nvSpPr>
        <p:spPr/>
        <p:txBody>
          <a:bodyPr>
            <a:noAutofit/>
          </a:bodyPr>
          <a:lstStyle/>
          <a:p>
            <a:pPr marL="800100" marR="0" indent="-342900">
              <a:lnSpc>
                <a:spcPct val="107000"/>
              </a:lnSpc>
              <a:buFont typeface="+mj-lt"/>
              <a:buAutoNum type="arabicParenR" startAt="4"/>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state ensures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survival in a system of international anarchy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security for some inevitably means insecurity for others. </a:t>
            </a:r>
          </a:p>
          <a:p>
            <a:pPr marL="800100" marR="0" indent="-342900">
              <a:lnSpc>
                <a:spcPct val="107000"/>
              </a:lnSpc>
              <a:buFont typeface="+mj-l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can be no general welfare or security except at a minimal level determined by a fragile and costly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balance of power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 balance of power emerged from the struggle between states in order to regulate the worst effects of that struggle (</a:t>
            </a:r>
            <a:r>
              <a:rPr lang="en-GB" sz="1800" dirty="0" err="1">
                <a:effectLst/>
                <a:latin typeface="Aptos" panose="020B0004020202020204" pitchFamily="34" charset="0"/>
                <a:ea typeface="Aptos" panose="020B0004020202020204" pitchFamily="34" charset="0"/>
                <a:cs typeface="Times New Roman" panose="02020603050405020304" pitchFamily="18" charset="0"/>
              </a:rPr>
              <a:t>Morganthau</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marL="800100" indent="-342900">
              <a:lnSpc>
                <a:spcPct val="107000"/>
              </a:lnSpc>
              <a:buFont typeface="+mj-l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IR is about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managing interests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balancing power,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and making alliances between “like-minded” states</a:t>
            </a:r>
          </a:p>
          <a:p>
            <a:pPr marL="800100" marR="0" indent="-342900">
              <a:lnSpc>
                <a:spcPct val="107000"/>
              </a:lnSpc>
              <a:buFont typeface="+mj-lt"/>
              <a:buAutoNum type="arabicParenR" startAt="4"/>
            </a:pPr>
            <a:r>
              <a:rPr lang="en-GB" sz="1800" dirty="0">
                <a:latin typeface="Aptos" panose="020B0004020202020204" pitchFamily="34" charset="0"/>
                <a:ea typeface="Aptos" panose="020B0004020202020204" pitchFamily="34" charset="0"/>
                <a:cs typeface="Times New Roman" panose="02020603050405020304" pitchFamily="18" charset="0"/>
              </a:rPr>
              <a:t>A </a:t>
            </a:r>
            <a:r>
              <a:rPr lang="en-GB" sz="1800" u="sng" dirty="0">
                <a:effectLst/>
                <a:latin typeface="Aptos" panose="020B0004020202020204" pitchFamily="34" charset="0"/>
                <a:ea typeface="Aptos" panose="020B0004020202020204" pitchFamily="34" charset="0"/>
                <a:cs typeface="Times New Roman" panose="02020603050405020304" pitchFamily="18" charset="0"/>
              </a:rPr>
              <a:t>“state of nature” </a:t>
            </a:r>
            <a:r>
              <a:rPr lang="en-GB" sz="1800" dirty="0">
                <a:effectLst/>
                <a:latin typeface="Aptos" panose="020B0004020202020204" pitchFamily="34" charset="0"/>
                <a:ea typeface="Aptos" panose="020B0004020202020204" pitchFamily="34" charset="0"/>
                <a:cs typeface="Times New Roman" panose="02020603050405020304" pitchFamily="18" charset="0"/>
              </a:rPr>
              <a:t>posited that a disposition toward war in international relations was simply a reflection of human nature (Hobbes).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lnSpc>
                <a:spcPct val="107000"/>
              </a:lnSpc>
              <a:spcAft>
                <a:spcPts val="800"/>
              </a:spcAft>
              <a:buFont typeface="+mj-lt"/>
              <a:buAutoNum type="arabicParenR"/>
            </a:pP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1756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8C063-55F9-9FE7-5B27-F2F8E547E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C1EDE7-CBE4-BB73-2C4A-EE6B96C1290A}"/>
              </a:ext>
            </a:extLst>
          </p:cNvPr>
          <p:cNvSpPr>
            <a:spLocks noGrp="1"/>
          </p:cNvSpPr>
          <p:nvPr>
            <p:ph type="title"/>
          </p:nvPr>
        </p:nvSpPr>
        <p:spPr/>
        <p:txBody>
          <a:bodyPr/>
          <a:lstStyle/>
          <a:p>
            <a:pPr algn="ctr"/>
            <a:r>
              <a:rPr lang="en-GB" dirty="0"/>
              <a:t>Four Key Aspects of Realism (Richmond)</a:t>
            </a:r>
          </a:p>
        </p:txBody>
      </p:sp>
      <p:sp>
        <p:nvSpPr>
          <p:cNvPr id="3" name="Content Placeholder 2">
            <a:extLst>
              <a:ext uri="{FF2B5EF4-FFF2-40B4-BE49-F238E27FC236}">
                <a16:creationId xmlns:a16="http://schemas.microsoft.com/office/drawing/2014/main" id="{A450958C-0F25-07CD-4B29-F1868E1C0BC0}"/>
              </a:ext>
            </a:extLst>
          </p:cNvPr>
          <p:cNvSpPr>
            <a:spLocks noGrp="1"/>
          </p:cNvSpPr>
          <p:nvPr>
            <p:ph idx="1"/>
          </p:nvPr>
        </p:nvSpPr>
        <p:spPr/>
        <p:txBody>
          <a:bodyPr>
            <a:noAutofit/>
          </a:bodyPr>
          <a:lstStyle/>
          <a:p>
            <a:pPr marL="457200" marR="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IR as a state of war and anarchy (Thucydides)</a:t>
            </a:r>
          </a:p>
          <a:p>
            <a:pPr marL="457200" marR="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Humans and states interact as driven by the quest for power (Machiavelli)</a:t>
            </a:r>
          </a:p>
          <a:p>
            <a:pPr marL="457200" marR="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All states have similar goals but not capacities (Hobbes) </a:t>
            </a:r>
          </a:p>
          <a:p>
            <a:pPr marL="457200" marR="0" indent="0">
              <a:lnSpc>
                <a:spcPct val="107000"/>
              </a:lnSpc>
              <a:buNone/>
            </a:pPr>
            <a:r>
              <a:rPr lang="en-GB" sz="1800"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rational and unitary states which engage in war for survival or at best short-term balancing 	alliances</a:t>
            </a:r>
          </a:p>
          <a:p>
            <a:pPr marL="457200" marR="0" indent="0">
              <a:lnSpc>
                <a:spcPct val="107000"/>
              </a:lnSpc>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 Concern with cultural, social, economic, and political variations (Rousseau)</a:t>
            </a:r>
          </a:p>
          <a:p>
            <a:pPr marL="457200" marR="0" indent="0">
              <a:lnSpc>
                <a:spcPct val="107000"/>
              </a:lnSpc>
              <a:buNone/>
            </a:pPr>
            <a:r>
              <a:rPr lang="en-GB" sz="1800" kern="100" dirty="0">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 combination of just social contracts, national interest, isolation,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democracy may 	mitigate the general state of war</a:t>
            </a:r>
          </a:p>
          <a:p>
            <a:pPr marL="342900" marR="0" lvl="0" indent="-342900">
              <a:lnSpc>
                <a:spcPct val="107000"/>
              </a:lnSpc>
              <a:spcAft>
                <a:spcPts val="800"/>
              </a:spcAft>
              <a:buFont typeface="+mj-lt"/>
              <a:buAutoNum type="arabicParenR"/>
            </a:pP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36930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75A31-BCEF-441E-8161-1DE27C99D8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3F1746-2EB0-537F-DB78-C9B19347B864}"/>
              </a:ext>
            </a:extLst>
          </p:cNvPr>
          <p:cNvSpPr>
            <a:spLocks noGrp="1"/>
          </p:cNvSpPr>
          <p:nvPr>
            <p:ph type="title"/>
          </p:nvPr>
        </p:nvSpPr>
        <p:spPr/>
        <p:txBody>
          <a:bodyPr/>
          <a:lstStyle/>
          <a:p>
            <a:pPr algn="ctr"/>
            <a:r>
              <a:rPr lang="en-GB" dirty="0"/>
              <a:t>Peace in Realism (Richmond)</a:t>
            </a:r>
          </a:p>
        </p:txBody>
      </p:sp>
      <p:sp>
        <p:nvSpPr>
          <p:cNvPr id="3" name="Content Placeholder 2">
            <a:extLst>
              <a:ext uri="{FF2B5EF4-FFF2-40B4-BE49-F238E27FC236}">
                <a16:creationId xmlns:a16="http://schemas.microsoft.com/office/drawing/2014/main" id="{A65D61B8-AD8D-F6DA-A587-2B753E7866D3}"/>
              </a:ext>
            </a:extLst>
          </p:cNvPr>
          <p:cNvSpPr>
            <a:spLocks noGrp="1"/>
          </p:cNvSpPr>
          <p:nvPr>
            <p:ph idx="1"/>
          </p:nvPr>
        </p:nvSpPr>
        <p:spPr/>
        <p:txBody>
          <a:bodyPr>
            <a:normAutofit fontScale="85000" lnSpcReduction="10000"/>
          </a:bodyPr>
          <a:lstStyle/>
          <a:p>
            <a:pPr marL="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Implies a peace based on a state-centric balance of power, in which the balance of power between states is determined by relative capabilities (military, economic, sof</a:t>
            </a:r>
            <a:r>
              <a:rPr lang="en-GB" sz="1800" kern="100" dirty="0">
                <a:latin typeface="Aptos" panose="020B0004020202020204" pitchFamily="34" charset="0"/>
                <a:ea typeface="Aptos" panose="020B0004020202020204" pitchFamily="34" charset="0"/>
                <a:cs typeface="Times New Roman" panose="02020603050405020304" pitchFamily="18" charset="0"/>
              </a:rPr>
              <a:t>t/idea power) and can be hegemonic (unipolar), bipolar, or multipolar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shared peace within political units is based upon common interests and values, and there are difficulties in maintaining peaceful relations with other external polities that have their own notions of peace. </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 in these terms is derived from territorial units determined to protect their identities and interests, and is therefore extremely limited. </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this reason, an international system comprising states pursuing their interests is said to exist, which denotes few shared values beyond domestic politics, and rests upon the hierarchical ordering of international relations. </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is based upon relative power and alliances derived from shared interests rather than shared values.</a:t>
            </a: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 is at best an absence of open violence between self-interested states, but not an absence of threat. </a:t>
            </a:r>
            <a:r>
              <a:rPr lang="en-GB" sz="1800" dirty="0">
                <a:effectLst/>
                <a:latin typeface="Aptos" panose="020B0004020202020204" pitchFamily="34" charset="0"/>
                <a:ea typeface="Aptos" panose="020B0004020202020204" pitchFamily="34" charset="0"/>
                <a:cs typeface="Times New Roman" panose="02020603050405020304" pitchFamily="18" charset="0"/>
              </a:rPr>
              <a:t>Peace, therefore, is limited by the requirement of a constant state of domestic preparation for war.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Peace is conceptualized as very basic, or as a Utopian ideal form, which is unobtainable.</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736985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EAF2F-1A80-98AE-F7DD-50B8EF351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C6C1B-BE1A-285D-24EF-706E994845C4}"/>
              </a:ext>
            </a:extLst>
          </p:cNvPr>
          <p:cNvSpPr>
            <a:spLocks noGrp="1"/>
          </p:cNvSpPr>
          <p:nvPr>
            <p:ph type="title"/>
          </p:nvPr>
        </p:nvSpPr>
        <p:spPr/>
        <p:txBody>
          <a:bodyPr/>
          <a:lstStyle/>
          <a:p>
            <a:pPr algn="ctr"/>
            <a:r>
              <a:rPr lang="en-GB" dirty="0"/>
              <a:t>Peace in Realism (Richmond)</a:t>
            </a:r>
          </a:p>
        </p:txBody>
      </p:sp>
      <p:sp>
        <p:nvSpPr>
          <p:cNvPr id="3" name="Content Placeholder 2">
            <a:extLst>
              <a:ext uri="{FF2B5EF4-FFF2-40B4-BE49-F238E27FC236}">
                <a16:creationId xmlns:a16="http://schemas.microsoft.com/office/drawing/2014/main" id="{EA630C06-C54E-0AB6-10D5-2321CBAC5D7B}"/>
              </a:ext>
            </a:extLst>
          </p:cNvPr>
          <p:cNvSpPr>
            <a:spLocks noGrp="1"/>
          </p:cNvSpPr>
          <p:nvPr>
            <p:ph idx="1"/>
          </p:nvPr>
        </p:nvSpPr>
        <p:spPr/>
        <p:txBody>
          <a:bodyPr>
            <a:normAutofit fontScale="92500" lnSpcReduction="10000"/>
          </a:bodyPr>
          <a:lstStyle/>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resulting type of peace rests upon the balance of power, or domination, perceptions of threat and the glorification of national interest in relation to military might. There have been many examples of this type of peace, from Alexander’s conquest of the ancient world, the Pax Romana (and the destruction of Carthage), the Pax Britannia and the Paris Peace Treaty of 1919.</a:t>
            </a:r>
          </a:p>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implications of the Realist tradition for a concept of peace are associated with a victor and its norms, institutions, and perspectives of social, economic, and political systems. A victor’s peace has often been summarized as: “they make a desert and call it peace.” The resultant version of peace and its sustainability are dependent upon a victor’s hegemony. </a:t>
            </a:r>
          </a:p>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568256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E27DF-2E9D-8457-367D-2EA5561E50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3319FE-D238-FEC5-6C90-944B34C975AB}"/>
              </a:ext>
            </a:extLst>
          </p:cNvPr>
          <p:cNvSpPr>
            <a:spLocks noGrp="1"/>
          </p:cNvSpPr>
          <p:nvPr>
            <p:ph type="title"/>
          </p:nvPr>
        </p:nvSpPr>
        <p:spPr/>
        <p:txBody>
          <a:bodyPr/>
          <a:lstStyle/>
          <a:p>
            <a:pPr algn="ctr"/>
            <a:r>
              <a:rPr lang="en-GB" dirty="0"/>
              <a:t>Liberalism (Richmond)</a:t>
            </a:r>
          </a:p>
        </p:txBody>
      </p:sp>
      <p:sp>
        <p:nvSpPr>
          <p:cNvPr id="3" name="Content Placeholder 2">
            <a:extLst>
              <a:ext uri="{FF2B5EF4-FFF2-40B4-BE49-F238E27FC236}">
                <a16:creationId xmlns:a16="http://schemas.microsoft.com/office/drawing/2014/main" id="{628A2920-E64E-32F4-1A99-C4EE5B6C3C16}"/>
              </a:ext>
            </a:extLst>
          </p:cNvPr>
          <p:cNvSpPr>
            <a:spLocks noGrp="1"/>
          </p:cNvSpPr>
          <p:nvPr>
            <p:ph idx="1"/>
          </p:nvPr>
        </p:nvSpPr>
        <p:spPr/>
        <p:txBody>
          <a:bodyPr>
            <a:noAutofit/>
          </a:bodyPr>
          <a:lstStyle/>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Liberalism (liberal-internationalism/institutionalism, neo-liberalism and liberal imperialism) and depicts an achievable general peace derived from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international institutions and organizations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representing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universal agreements and norms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marR="0" lvl="0" indent="-342900">
              <a:lnSpc>
                <a:spcPct val="107000"/>
              </a:lnSpc>
              <a:spcAft>
                <a:spcPts val="800"/>
              </a:spcAft>
              <a:buFont typeface="+mj-lt"/>
              <a:buAutoNum type="arabicParen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Core liberal assumptions are universal rationality, individual liberty, connected with idealist possibility of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harmony and cooperation in domestic and international relations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of the need for enlightened, rational, legitimate, domestic government and international government. </a:t>
            </a:r>
          </a:p>
          <a:p>
            <a:pPr marL="342900" marR="0" lvl="0" indent="-342900">
              <a:lnSpc>
                <a:spcPct val="107000"/>
              </a:lnSpc>
              <a:spcAft>
                <a:spcPts val="800"/>
              </a:spcAft>
              <a:buFont typeface="+mj-lt"/>
              <a:buAutoNum type="arabicParenR"/>
            </a:pPr>
            <a:r>
              <a:rPr lang="en-GB" sz="1800" kern="100" dirty="0">
                <a:latin typeface="Aptos" panose="020B0004020202020204" pitchFamily="34" charset="0"/>
                <a:ea typeface="Aptos" panose="020B0004020202020204" pitchFamily="34" charset="0"/>
                <a:cs typeface="Times New Roman" panose="02020603050405020304" pitchFamily="18" charset="0"/>
              </a:rPr>
              <a:t>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iberals assume war is of no interest to peoples who cooperate under the assumption of harmony and cooperation, and that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political pluralism, democracy, and a broad distribution of rights and responsibility are crucial to peace in IR</a:t>
            </a:r>
          </a:p>
        </p:txBody>
      </p:sp>
    </p:spTree>
    <p:extLst>
      <p:ext uri="{BB962C8B-B14F-4D97-AF65-F5344CB8AC3E}">
        <p14:creationId xmlns:p14="http://schemas.microsoft.com/office/powerpoint/2010/main" val="30486505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F01432-954B-1C62-3B72-B1173FA7B1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A3DF8C-628E-88FD-7B92-0A868D169568}"/>
              </a:ext>
            </a:extLst>
          </p:cNvPr>
          <p:cNvSpPr>
            <a:spLocks noGrp="1"/>
          </p:cNvSpPr>
          <p:nvPr>
            <p:ph type="title"/>
          </p:nvPr>
        </p:nvSpPr>
        <p:spPr/>
        <p:txBody>
          <a:bodyPr/>
          <a:lstStyle/>
          <a:p>
            <a:pPr algn="ctr"/>
            <a:r>
              <a:rPr lang="en-GB" dirty="0"/>
              <a:t>Liberalism (Richmond)</a:t>
            </a:r>
          </a:p>
        </p:txBody>
      </p:sp>
      <p:sp>
        <p:nvSpPr>
          <p:cNvPr id="3" name="Content Placeholder 2">
            <a:extLst>
              <a:ext uri="{FF2B5EF4-FFF2-40B4-BE49-F238E27FC236}">
                <a16:creationId xmlns:a16="http://schemas.microsoft.com/office/drawing/2014/main" id="{DE3D1942-EEA8-F039-9CF4-6B28B3A5645B}"/>
              </a:ext>
            </a:extLst>
          </p:cNvPr>
          <p:cNvSpPr>
            <a:spLocks noGrp="1"/>
          </p:cNvSpPr>
          <p:nvPr>
            <p:ph idx="1"/>
          </p:nvPr>
        </p:nvSpPr>
        <p:spPr/>
        <p:txBody>
          <a:bodyPr>
            <a:noAutofit/>
          </a:bodyPr>
          <a:lstStyle/>
          <a:p>
            <a:pPr marL="342900" marR="0" lvl="0" indent="-342900">
              <a:lnSpc>
                <a:spcPct val="107000"/>
              </a:lnSpc>
              <a:spcAft>
                <a:spcPts val="800"/>
              </a:spcAf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Incorporated into this are ideas associated with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economic liberalism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derived from Adam Smith. The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notion of free markets and trade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as a “hidden hand” that would build up irrevocable and peaceful connections between states also became part of the liberal agenda for peace through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interdependence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lnSpc>
                <a:spcPct val="107000"/>
              </a:lnSpc>
              <a:spcAft>
                <a:spcPts val="800"/>
              </a:spcAf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provides a basis for</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 individualism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social, political and/or economic rights and responsibilities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based on significant levels of justice and consent. </a:t>
            </a:r>
          </a:p>
          <a:p>
            <a:pPr marL="342900" marR="0" lvl="0" indent="-342900">
              <a:lnSpc>
                <a:spcPct val="107000"/>
              </a:lnSpc>
              <a:spcAft>
                <a:spcPts val="800"/>
              </a:spcAft>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Effectively, liberalism developed a moral account of free individuals in a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social contract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with a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representative and benevolent government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framed by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democratic and transparent institutions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that reflect these principles. </a:t>
            </a:r>
          </a:p>
          <a:p>
            <a:pPr marL="342900" indent="-342900">
              <a:lnSpc>
                <a:spcPct val="107000"/>
              </a:lnSpc>
              <a:spcAft>
                <a:spcPts val="800"/>
              </a:spcAft>
              <a:buFont typeface="Arial" panose="020B0604020202020204" pitchFamily="34" charset="0"/>
              <a:buAutoNum type="arabicParenR" startAt="4"/>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would be no arbitrary authority, and there should be a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free press and free speech, legal equality, and freedom of property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marR="0" lvl="0" indent="-342900">
              <a:lnSpc>
                <a:spcPct val="107000"/>
              </a:lnSpc>
              <a:spcAft>
                <a:spcPts val="800"/>
              </a:spcAft>
              <a:buAutoNum type="arabicParenR" startAt="4"/>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59447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8D841-EFD4-B309-8EE8-056399BFE5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1339FE-0145-5E5E-E98E-A10211220D6C}"/>
              </a:ext>
            </a:extLst>
          </p:cNvPr>
          <p:cNvSpPr>
            <a:spLocks noGrp="1"/>
          </p:cNvSpPr>
          <p:nvPr>
            <p:ph type="title"/>
          </p:nvPr>
        </p:nvSpPr>
        <p:spPr/>
        <p:txBody>
          <a:bodyPr/>
          <a:lstStyle/>
          <a:p>
            <a:pPr algn="ctr"/>
            <a:r>
              <a:rPr lang="en-GB" dirty="0"/>
              <a:t>Liberalism (Richmond)</a:t>
            </a:r>
          </a:p>
        </p:txBody>
      </p:sp>
      <p:sp>
        <p:nvSpPr>
          <p:cNvPr id="3" name="Content Placeholder 2">
            <a:extLst>
              <a:ext uri="{FF2B5EF4-FFF2-40B4-BE49-F238E27FC236}">
                <a16:creationId xmlns:a16="http://schemas.microsoft.com/office/drawing/2014/main" id="{E9D0CE9E-38A5-87BE-5AEF-333217DEBB9D}"/>
              </a:ext>
            </a:extLst>
          </p:cNvPr>
          <p:cNvSpPr>
            <a:spLocks noGrp="1"/>
          </p:cNvSpPr>
          <p:nvPr>
            <p:ph idx="1"/>
          </p:nvPr>
        </p:nvSpPr>
        <p:spPr/>
        <p:txBody>
          <a:bodyPr>
            <a:noAutofit/>
          </a:bodyPr>
          <a:lstStyle/>
          <a:p>
            <a:pPr marL="342900" marR="0" lvl="0" indent="-342900">
              <a:lnSpc>
                <a:spcPct val="107000"/>
              </a:lnSpc>
              <a:spcAft>
                <a:spcPts val="800"/>
              </a:spcAft>
              <a:buFont typeface="+mj-lt"/>
              <a:buAutoNum type="arabicParenR" startAt="8"/>
            </a:pP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Social and economic rights of welfare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are also a concern, balanced by a tendency to avoid highly centralized states. </a:t>
            </a:r>
          </a:p>
          <a:p>
            <a:pPr marL="342900" marR="0" lvl="0" indent="-342900">
              <a:lnSpc>
                <a:spcPct val="107000"/>
              </a:lnSpc>
              <a:spcAft>
                <a:spcPts val="800"/>
              </a:spcAft>
              <a:buFont typeface="+mj-lt"/>
              <a:buAutoNum type="arabicParenR" startAt="8"/>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implication of this is that individuals prefer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peace, freedom, rights, and prosperity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that IR should be a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zone of peace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342900" marR="0" lvl="0" indent="-342900">
              <a:lnSpc>
                <a:spcPct val="107000"/>
              </a:lnSpc>
              <a:spcAft>
                <a:spcPts val="800"/>
              </a:spcAft>
              <a:buFont typeface="+mj-lt"/>
              <a:buAutoNum type="arabicParenR" startAt="8"/>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It is generally acknowledged that this form of peace will probably be marred by injustice, terrorism, secessionism or guerilla warfare perpetrated by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marginalized actors, which do not accept the norms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and frameworks engendered in such universal agreements. </a:t>
            </a:r>
          </a:p>
          <a:p>
            <a:pPr marL="342900" marR="0" lvl="0" indent="-342900">
              <a:lnSpc>
                <a:spcPct val="107000"/>
              </a:lnSpc>
              <a:spcAft>
                <a:spcPts val="800"/>
              </a:spcAft>
              <a:buFont typeface="+mj-lt"/>
              <a:buAutoNum type="arabicParenR" startAt="8"/>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Still, this represents a form of peace that is believed to be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plausible and achievable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though often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rPr>
              <a:t>geographically limited by boundaries that exclude actors who do not conform to such a view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of what is essentially an international society. </a:t>
            </a:r>
          </a:p>
          <a:p>
            <a:pPr marL="342900" marR="0" lvl="0" indent="-342900">
              <a:lnSpc>
                <a:spcPct val="107000"/>
              </a:lnSpc>
              <a:spcAft>
                <a:spcPts val="800"/>
              </a:spcAft>
              <a:buAutoNum type="arabicParenR" startAt="4"/>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248691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89ED2-031A-9129-AB46-4C4D4CD925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09627E-F01A-A960-895B-210ECE33A564}"/>
              </a:ext>
            </a:extLst>
          </p:cNvPr>
          <p:cNvSpPr>
            <a:spLocks noGrp="1"/>
          </p:cNvSpPr>
          <p:nvPr>
            <p:ph type="title"/>
          </p:nvPr>
        </p:nvSpPr>
        <p:spPr/>
        <p:txBody>
          <a:bodyPr/>
          <a:lstStyle/>
          <a:p>
            <a:pPr algn="ctr"/>
            <a:r>
              <a:rPr lang="en-GB" dirty="0"/>
              <a:t>Peace in Liberalism (Richmond)</a:t>
            </a:r>
          </a:p>
        </p:txBody>
      </p:sp>
      <p:sp>
        <p:nvSpPr>
          <p:cNvPr id="3" name="Content Placeholder 2">
            <a:extLst>
              <a:ext uri="{FF2B5EF4-FFF2-40B4-BE49-F238E27FC236}">
                <a16:creationId xmlns:a16="http://schemas.microsoft.com/office/drawing/2014/main" id="{D6E9A25A-EB06-CA34-7712-44B4E22171B9}"/>
              </a:ext>
            </a:extLst>
          </p:cNvPr>
          <p:cNvSpPr>
            <a:spLocks noGrp="1"/>
          </p:cNvSpPr>
          <p:nvPr>
            <p:ph idx="1"/>
          </p:nvPr>
        </p:nvSpPr>
        <p:spPr/>
        <p:txBody>
          <a:bodyPr>
            <a:noAutofit/>
          </a:bodyPr>
          <a:lstStyle/>
          <a:p>
            <a:pPr marL="0" marR="0">
              <a:lnSpc>
                <a:spcPct val="107000"/>
              </a:lnSpc>
              <a:spcAft>
                <a:spcPts val="800"/>
              </a:spcAft>
            </a:pPr>
            <a:r>
              <a:rPr lang="en-GB" sz="1400" dirty="0">
                <a:effectLst/>
                <a:latin typeface="Aptos" panose="020B0004020202020204" pitchFamily="34" charset="0"/>
                <a:ea typeface="Aptos" panose="020B0004020202020204" pitchFamily="34" charset="0"/>
                <a:cs typeface="Times New Roman" panose="02020603050405020304" pitchFamily="18" charset="0"/>
              </a:rPr>
              <a:t>These also focus on territorially bounded identity and interest units—mainly states- but see their interests defined in terms of cooperation and shared norms rather than power.</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Peace exists </a:t>
            </a:r>
            <a:r>
              <a:rPr lang="en-GB" sz="1400" dirty="0">
                <a:effectLst/>
                <a:latin typeface="Aptos" panose="020B0004020202020204" pitchFamily="34" charset="0"/>
                <a:ea typeface="Aptos" panose="020B0004020202020204" pitchFamily="34" charset="0"/>
                <a:cs typeface="Times New Roman" panose="02020603050405020304" pitchFamily="18" charset="0"/>
              </a:rPr>
              <a:t>in the institutionalization of liberal norms; the economic, political, and social institutionalization of cooperation, regulation, and governance. Therefore it is linked to domestic policy. </a:t>
            </a:r>
            <a:r>
              <a:rPr lang="en-GB" sz="1400" dirty="0">
                <a:latin typeface="Aptos" panose="020B0004020202020204" pitchFamily="34" charset="0"/>
                <a:ea typeface="Aptos" panose="020B0004020202020204" pitchFamily="34" charset="0"/>
                <a:cs typeface="Times New Roman" panose="02020603050405020304" pitchFamily="18" charset="0"/>
              </a:rPr>
              <a:t>P</a:t>
            </a:r>
            <a:r>
              <a:rPr lang="en-GB" sz="1400" dirty="0">
                <a:effectLst/>
                <a:latin typeface="Aptos" panose="020B0004020202020204" pitchFamily="34" charset="0"/>
                <a:ea typeface="Aptos" panose="020B0004020202020204" pitchFamily="34" charset="0"/>
                <a:cs typeface="Times New Roman" panose="02020603050405020304" pitchFamily="18" charset="0"/>
              </a:rPr>
              <a:t>eace may rest upon the preservation of a socioeconomic order, or the use of a particular type of constitution, or the construction of an equal and just society. </a:t>
            </a:r>
          </a:p>
          <a:p>
            <a:pPr marL="0" marR="0">
              <a:lnSpc>
                <a:spcPct val="107000"/>
              </a:lnSpc>
              <a:spcAft>
                <a:spcPts val="800"/>
              </a:spcAft>
            </a:pPr>
            <a:r>
              <a:rPr lang="en-GB" sz="1400" dirty="0">
                <a:effectLst/>
                <a:latin typeface="Aptos" panose="020B0004020202020204" pitchFamily="34" charset="0"/>
                <a:ea typeface="Aptos" panose="020B0004020202020204" pitchFamily="34" charset="0"/>
                <a:cs typeface="Times New Roman" panose="02020603050405020304" pitchFamily="18" charset="0"/>
              </a:rPr>
              <a:t>Requires functional networks and organization, and transnationalism, between and beyond states, and the ensuing liberal peace is believed not to be hegemonic, but universal. </a:t>
            </a:r>
          </a:p>
          <a:p>
            <a:pPr marL="0" marR="0">
              <a:lnSpc>
                <a:spcPct val="107000"/>
              </a:lnSpc>
              <a:spcAft>
                <a:spcPts val="800"/>
              </a:spcAft>
            </a:pPr>
            <a:r>
              <a:rPr lang="en-GB" sz="1400" dirty="0">
                <a:effectLst/>
                <a:latin typeface="Aptos" panose="020B0004020202020204" pitchFamily="34" charset="0"/>
                <a:ea typeface="Aptos" panose="020B0004020202020204" pitchFamily="34" charset="0"/>
                <a:cs typeface="Times New Roman" panose="02020603050405020304" pitchFamily="18" charset="0"/>
              </a:rPr>
              <a:t>This type of thinking has given rise to major projects to construct international regimes, laws, and norms to limit war and engineer peace between polities, including states and multilateral organizations. </a:t>
            </a:r>
          </a:p>
          <a:p>
            <a:pPr marL="0" marR="0">
              <a:lnSpc>
                <a:spcPct val="107000"/>
              </a:lnSpc>
              <a:spcAft>
                <a:spcPts val="800"/>
              </a:spcAft>
            </a:pPr>
            <a:r>
              <a:rPr lang="en-GB" sz="1400" dirty="0">
                <a:effectLst/>
                <a:latin typeface="Aptos" panose="020B0004020202020204" pitchFamily="34" charset="0"/>
                <a:ea typeface="Aptos" panose="020B0004020202020204" pitchFamily="34" charset="0"/>
                <a:cs typeface="Times New Roman" panose="02020603050405020304" pitchFamily="18" charset="0"/>
              </a:rPr>
              <a:t>Here questions of justice begin to emerge at a normative level in relation to peace between and within political units. Subsequent debates about justice revolve around the discovery and construction of legal frameworks based upon universal norms and so acceptable to the majority of states within an international society or community. </a:t>
            </a:r>
          </a:p>
          <a:p>
            <a:pPr marL="0" marR="0">
              <a:lnSpc>
                <a:spcPct val="107000"/>
              </a:lnSpc>
              <a:spcAft>
                <a:spcPts val="800"/>
              </a:spcAft>
            </a:pPr>
            <a:r>
              <a:rPr lang="en-GB" sz="1400" dirty="0">
                <a:effectLst/>
                <a:latin typeface="Aptos" panose="020B0004020202020204" pitchFamily="34" charset="0"/>
                <a:ea typeface="Aptos" panose="020B0004020202020204" pitchFamily="34" charset="0"/>
                <a:cs typeface="Times New Roman" panose="02020603050405020304" pitchFamily="18" charset="0"/>
              </a:rPr>
              <a:t>This latter concept denotes the liberal belief that shared values at the international level indicates a community of states rather than merely a system of states as realists would have it. </a:t>
            </a:r>
            <a:endParaRPr lang="en-GB" sz="1400" dirty="0"/>
          </a:p>
        </p:txBody>
      </p:sp>
    </p:spTree>
    <p:extLst>
      <p:ext uri="{BB962C8B-B14F-4D97-AF65-F5344CB8AC3E}">
        <p14:creationId xmlns:p14="http://schemas.microsoft.com/office/powerpoint/2010/main" val="29205979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C34FE-6474-D020-8238-687A79501D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F20F92-DA55-A986-8AB7-6860E6D37C81}"/>
              </a:ext>
            </a:extLst>
          </p:cNvPr>
          <p:cNvSpPr>
            <a:spLocks noGrp="1"/>
          </p:cNvSpPr>
          <p:nvPr>
            <p:ph type="title"/>
          </p:nvPr>
        </p:nvSpPr>
        <p:spPr/>
        <p:txBody>
          <a:bodyPr/>
          <a:lstStyle/>
          <a:p>
            <a:pPr algn="ctr"/>
            <a:r>
              <a:rPr lang="en-GB" dirty="0"/>
              <a:t>Peace in Liberalism (Richmond)</a:t>
            </a:r>
          </a:p>
        </p:txBody>
      </p:sp>
      <p:sp>
        <p:nvSpPr>
          <p:cNvPr id="3" name="Content Placeholder 2">
            <a:extLst>
              <a:ext uri="{FF2B5EF4-FFF2-40B4-BE49-F238E27FC236}">
                <a16:creationId xmlns:a16="http://schemas.microsoft.com/office/drawing/2014/main" id="{1E81C6C1-60F6-5442-3C71-4E531866B7B6}"/>
              </a:ext>
            </a:extLst>
          </p:cNvPr>
          <p:cNvSpPr>
            <a:spLocks noGrp="1"/>
          </p:cNvSpPr>
          <p:nvPr>
            <p:ph idx="1"/>
          </p:nvPr>
        </p:nvSpPr>
        <p:spPr/>
        <p:txBody>
          <a:bodyPr>
            <a:noAutofit/>
          </a:bodyPr>
          <a:lstStyle/>
          <a:p>
            <a:pPr marL="0" marR="0" lv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in this framework can be constructed by actors with the necessary knowledge and resources probably resembling a Kantian “Perpetual Peace.” this is commonly referred to as the liberal peace, embodied in the UN system and a post-Cold War “international society.” </a:t>
            </a:r>
          </a:p>
        </p:txBody>
      </p:sp>
    </p:spTree>
    <p:extLst>
      <p:ext uri="{BB962C8B-B14F-4D97-AF65-F5344CB8AC3E}">
        <p14:creationId xmlns:p14="http://schemas.microsoft.com/office/powerpoint/2010/main" val="29029179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1F06C-EBB0-438B-8819-3D230D8DD4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E861E7-6B5B-325D-5949-14AF28E65F4E}"/>
              </a:ext>
            </a:extLst>
          </p:cNvPr>
          <p:cNvSpPr>
            <a:spLocks noGrp="1"/>
          </p:cNvSpPr>
          <p:nvPr>
            <p:ph type="title"/>
          </p:nvPr>
        </p:nvSpPr>
        <p:spPr/>
        <p:txBody>
          <a:bodyPr/>
          <a:lstStyle/>
          <a:p>
            <a:pPr algn="ctr"/>
            <a:r>
              <a:rPr lang="en-GB" dirty="0"/>
              <a:t>Three Concepts in Liberal Peace (Richmond)</a:t>
            </a:r>
          </a:p>
        </p:txBody>
      </p:sp>
      <p:sp>
        <p:nvSpPr>
          <p:cNvPr id="3" name="Content Placeholder 2">
            <a:extLst>
              <a:ext uri="{FF2B5EF4-FFF2-40B4-BE49-F238E27FC236}">
                <a16:creationId xmlns:a16="http://schemas.microsoft.com/office/drawing/2014/main" id="{99FBF961-98DB-7462-7046-D80AF680E527}"/>
              </a:ext>
            </a:extLst>
          </p:cNvPr>
          <p:cNvSpPr>
            <a:spLocks noGrp="1"/>
          </p:cNvSpPr>
          <p:nvPr>
            <p:ph idx="1"/>
          </p:nvPr>
        </p:nvSpPr>
        <p:spPr/>
        <p:txBody>
          <a:bodyPr>
            <a:noAutofit/>
          </a:bodyPr>
          <a:lstStyle/>
          <a:p>
            <a:pPr marL="342900" marR="0" indent="-342900">
              <a:lnSpc>
                <a:spcPct val="107000"/>
              </a:lnSpc>
              <a:spcAft>
                <a:spcPts val="80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constitutional peace to ensure democracy and free-trade</a:t>
            </a:r>
          </a:p>
          <a:p>
            <a:pPr lvl="1">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derived from Kantian thought, and based on democracy, cosmopolitanism, and free trade</a:t>
            </a:r>
          </a:p>
          <a:p>
            <a:pPr marL="342900" indent="-342900">
              <a:lnSpc>
                <a:spcPct val="107000"/>
              </a:lnSpc>
              <a:spcAft>
                <a:spcPts val="80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civil peace to ensure freedom and rights within society</a:t>
            </a:r>
          </a:p>
          <a:p>
            <a:pPr lvl="1">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Provided individuals with rights and agency, through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advocacy, campaigning, social movements, self-determination, and democratization</a:t>
            </a:r>
          </a:p>
          <a:p>
            <a:pPr marL="342900" indent="-342900">
              <a:lnSpc>
                <a:spcPct val="107000"/>
              </a:lnSpc>
              <a:spcAft>
                <a:spcPts val="80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An institutional peace to provide international governance and guarantees</a:t>
            </a:r>
          </a:p>
          <a:p>
            <a:pPr lvl="1">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construction of international frameworks, legal, normative, and organization, including the League of Nations, later the UN family, and the development of international law. </a:t>
            </a:r>
          </a:p>
          <a:p>
            <a:pPr marL="0" marR="0">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07817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78A1A-E6E7-0746-D492-6FEBE6614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F4E50C-A4AF-9EE5-5D0C-D39B04E4A5CE}"/>
              </a:ext>
            </a:extLst>
          </p:cNvPr>
          <p:cNvSpPr>
            <a:spLocks noGrp="1"/>
          </p:cNvSpPr>
          <p:nvPr>
            <p:ph type="title"/>
          </p:nvPr>
        </p:nvSpPr>
        <p:spPr/>
        <p:txBody>
          <a:bodyPr/>
          <a:lstStyle/>
          <a:p>
            <a:pPr algn="ctr"/>
            <a:r>
              <a:rPr lang="en-GB" dirty="0"/>
              <a:t>Peace in Liberalism (Richmond)</a:t>
            </a:r>
          </a:p>
        </p:txBody>
      </p:sp>
      <p:sp>
        <p:nvSpPr>
          <p:cNvPr id="3" name="Content Placeholder 2">
            <a:extLst>
              <a:ext uri="{FF2B5EF4-FFF2-40B4-BE49-F238E27FC236}">
                <a16:creationId xmlns:a16="http://schemas.microsoft.com/office/drawing/2014/main" id="{280B379B-1441-DFB2-B44C-2AC5AFAD0226}"/>
              </a:ext>
            </a:extLst>
          </p:cNvPr>
          <p:cNvSpPr>
            <a:spLocks noGrp="1"/>
          </p:cNvSpPr>
          <p:nvPr>
            <p:ph idx="1"/>
          </p:nvPr>
        </p:nvSpPr>
        <p:spPr/>
        <p:txBody>
          <a:bodyPr>
            <a:noAutofit/>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liberal peace is the widely used term to describe this broad framework. </a:t>
            </a:r>
          </a:p>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Democratic peace theorists are able to extend this domestic peace to an international community.</a:t>
            </a:r>
          </a:p>
        </p:txBody>
      </p:sp>
    </p:spTree>
    <p:extLst>
      <p:ext uri="{BB962C8B-B14F-4D97-AF65-F5344CB8AC3E}">
        <p14:creationId xmlns:p14="http://schemas.microsoft.com/office/powerpoint/2010/main" val="3700831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ADEC-1CB0-BA4D-36FD-8B13312C6BAA}"/>
              </a:ext>
            </a:extLst>
          </p:cNvPr>
          <p:cNvSpPr>
            <a:spLocks noGrp="1"/>
          </p:cNvSpPr>
          <p:nvPr>
            <p:ph type="title"/>
          </p:nvPr>
        </p:nvSpPr>
        <p:spPr/>
        <p:txBody>
          <a:bodyPr/>
          <a:lstStyle/>
          <a:p>
            <a:pPr algn="ctr"/>
            <a:r>
              <a:rPr lang="en-GB" dirty="0"/>
              <a:t>Liberal Peace vs. Democratic Peace Theory</a:t>
            </a:r>
          </a:p>
        </p:txBody>
      </p:sp>
      <p:sp>
        <p:nvSpPr>
          <p:cNvPr id="3" name="Text Placeholder 2">
            <a:extLst>
              <a:ext uri="{FF2B5EF4-FFF2-40B4-BE49-F238E27FC236}">
                <a16:creationId xmlns:a16="http://schemas.microsoft.com/office/drawing/2014/main" id="{15F8329D-8299-8A67-403B-723D8C05322C}"/>
              </a:ext>
            </a:extLst>
          </p:cNvPr>
          <p:cNvSpPr>
            <a:spLocks noGrp="1"/>
          </p:cNvSpPr>
          <p:nvPr>
            <p:ph type="body" idx="1"/>
          </p:nvPr>
        </p:nvSpPr>
        <p:spPr/>
        <p:txBody>
          <a:bodyPr/>
          <a:lstStyle/>
          <a:p>
            <a:pPr algn="ctr"/>
            <a:r>
              <a:rPr lang="en-GB" dirty="0"/>
              <a:t>Liberal Peace Theory</a:t>
            </a:r>
          </a:p>
        </p:txBody>
      </p:sp>
      <p:sp>
        <p:nvSpPr>
          <p:cNvPr id="4" name="Content Placeholder 3">
            <a:extLst>
              <a:ext uri="{FF2B5EF4-FFF2-40B4-BE49-F238E27FC236}">
                <a16:creationId xmlns:a16="http://schemas.microsoft.com/office/drawing/2014/main" id="{CAE79023-62E4-0296-CAAD-64F28E7A5D02}"/>
              </a:ext>
            </a:extLst>
          </p:cNvPr>
          <p:cNvSpPr>
            <a:spLocks noGrp="1"/>
          </p:cNvSpPr>
          <p:nvPr>
            <p:ph sz="half" idx="2"/>
          </p:nvPr>
        </p:nvSpPr>
        <p:spPr/>
        <p:txBody>
          <a:bodyPr>
            <a:normAutofit fontScale="70000" lnSpcReduction="20000"/>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Liberal peace theory argues that there is a strong tendency for domestic and international peace to follow when the large majority of individuals in a society have control over decisions in both political and economic issues. </a:t>
            </a:r>
          </a:p>
          <a:p>
            <a:r>
              <a:rPr lang="en-GB" kern="100" dirty="0">
                <a:latin typeface="Aptos" panose="020B0004020202020204" pitchFamily="34" charset="0"/>
                <a:ea typeface="Aptos" panose="020B0004020202020204" pitchFamily="34" charset="0"/>
                <a:cs typeface="Times New Roman" panose="02020603050405020304" pitchFamily="18" charset="0"/>
              </a:rPr>
              <a:t>It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assumes common people have a self-interest in peace, since they normally can obtain material and non-material well-being only during peace.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Hence, peace may be secured if narrow groups and would-be elites can be restrained through effective political institutions. Interstate trade serves as an analogous constraint on state leaders.</a:t>
            </a:r>
          </a:p>
          <a:p>
            <a:endParaRPr lang="en-GB" dirty="0"/>
          </a:p>
        </p:txBody>
      </p:sp>
      <p:sp>
        <p:nvSpPr>
          <p:cNvPr id="5" name="Text Placeholder 4">
            <a:extLst>
              <a:ext uri="{FF2B5EF4-FFF2-40B4-BE49-F238E27FC236}">
                <a16:creationId xmlns:a16="http://schemas.microsoft.com/office/drawing/2014/main" id="{5525E865-A025-2909-9E67-746EA382E4A7}"/>
              </a:ext>
            </a:extLst>
          </p:cNvPr>
          <p:cNvSpPr>
            <a:spLocks noGrp="1"/>
          </p:cNvSpPr>
          <p:nvPr>
            <p:ph type="body" sz="quarter" idx="3"/>
          </p:nvPr>
        </p:nvSpPr>
        <p:spPr/>
        <p:txBody>
          <a:bodyPr/>
          <a:lstStyle/>
          <a:p>
            <a:pPr algn="ctr"/>
            <a:r>
              <a:rPr lang="en-GB" dirty="0"/>
              <a:t>Democratic Peace Theory </a:t>
            </a:r>
          </a:p>
        </p:txBody>
      </p:sp>
      <p:sp>
        <p:nvSpPr>
          <p:cNvPr id="6" name="Content Placeholder 5">
            <a:extLst>
              <a:ext uri="{FF2B5EF4-FFF2-40B4-BE49-F238E27FC236}">
                <a16:creationId xmlns:a16="http://schemas.microsoft.com/office/drawing/2014/main" id="{62709B63-6500-C4F0-96EE-B49BD9F7EA6C}"/>
              </a:ext>
            </a:extLst>
          </p:cNvPr>
          <p:cNvSpPr>
            <a:spLocks noGrp="1"/>
          </p:cNvSpPr>
          <p:nvPr>
            <p:ph sz="quarter" idx="4"/>
          </p:nvPr>
        </p:nvSpPr>
        <p:spPr>
          <a:xfrm>
            <a:off x="6169024" y="2505075"/>
            <a:ext cx="5183188" cy="3684588"/>
          </a:xfrm>
        </p:spPr>
        <p:txBody>
          <a:bodyPr>
            <a:normAutofit fontScale="70000" lnSpcReduction="20000"/>
          </a:bodyPr>
          <a:lstStyle/>
          <a:p>
            <a:r>
              <a:rPr lang="en-GB" sz="2900" kern="100" dirty="0">
                <a:effectLst/>
                <a:latin typeface="Aptos" panose="020B0004020202020204" pitchFamily="34" charset="0"/>
                <a:ea typeface="Aptos" panose="020B0004020202020204" pitchFamily="34" charset="0"/>
                <a:cs typeface="Times New Roman" panose="02020603050405020304" pitchFamily="18" charset="0"/>
              </a:rPr>
              <a:t>Democratic peace theory is the proposition that democratic states never (or almost never) wage war on one another. </a:t>
            </a:r>
          </a:p>
          <a:p>
            <a:r>
              <a:rPr lang="en-GB" sz="2900" kern="100" dirty="0">
                <a:effectLst/>
                <a:latin typeface="Aptos" panose="020B0004020202020204" pitchFamily="34" charset="0"/>
                <a:ea typeface="Aptos" panose="020B0004020202020204" pitchFamily="34" charset="0"/>
                <a:cs typeface="Times New Roman" panose="02020603050405020304" pitchFamily="18" charset="0"/>
              </a:rPr>
              <a:t>Not because democracies are generally more peaceful than nondemocratic countries, which is debatable. </a:t>
            </a:r>
          </a:p>
          <a:p>
            <a:r>
              <a:rPr lang="en-GB" sz="2900" kern="100" dirty="0">
                <a:effectLst/>
                <a:latin typeface="Aptos" panose="020B0004020202020204" pitchFamily="34" charset="0"/>
                <a:ea typeface="Aptos" panose="020B0004020202020204" pitchFamily="34" charset="0"/>
                <a:cs typeface="Times New Roman" panose="02020603050405020304" pitchFamily="18" charset="0"/>
              </a:rPr>
              <a:t>Proponents of democratic peace hark back to the German philosopher Immanuel Kant, and more recently to US President Woodrow Wilson, who declared in his 1917 war message to Congress that the US aimed to make the world “safe for democracy.” </a:t>
            </a:r>
          </a:p>
        </p:txBody>
      </p:sp>
    </p:spTree>
    <p:extLst>
      <p:ext uri="{BB962C8B-B14F-4D97-AF65-F5344CB8AC3E}">
        <p14:creationId xmlns:p14="http://schemas.microsoft.com/office/powerpoint/2010/main" val="26743860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D9ADA3-CDE5-2EEE-EFDC-004A23DC5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B2A874-9E7B-D199-C574-84612B63F61D}"/>
              </a:ext>
            </a:extLst>
          </p:cNvPr>
          <p:cNvSpPr>
            <a:spLocks noGrp="1"/>
          </p:cNvSpPr>
          <p:nvPr>
            <p:ph type="title"/>
          </p:nvPr>
        </p:nvSpPr>
        <p:spPr/>
        <p:txBody>
          <a:bodyPr/>
          <a:lstStyle/>
          <a:p>
            <a:pPr algn="ctr"/>
            <a:r>
              <a:rPr lang="en-GB" dirty="0"/>
              <a:t>Structuralism (Richmond)</a:t>
            </a:r>
          </a:p>
        </p:txBody>
      </p:sp>
      <p:sp>
        <p:nvSpPr>
          <p:cNvPr id="3" name="Content Placeholder 2">
            <a:extLst>
              <a:ext uri="{FF2B5EF4-FFF2-40B4-BE49-F238E27FC236}">
                <a16:creationId xmlns:a16="http://schemas.microsoft.com/office/drawing/2014/main" id="{AB3C0AC1-2807-1CF6-28B1-326C10967C50}"/>
              </a:ext>
            </a:extLst>
          </p:cNvPr>
          <p:cNvSpPr>
            <a:spLocks noGrp="1"/>
          </p:cNvSpPr>
          <p:nvPr>
            <p:ph idx="1"/>
          </p:nvPr>
        </p:nvSpPr>
        <p:spPr/>
        <p:txBody>
          <a:bodyPr>
            <a:noAutofit/>
          </a:bodyPr>
          <a:lstStyle/>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Structuralism addresses </a:t>
            </a:r>
            <a:r>
              <a:rPr lang="en-GB" sz="1800" u="sng" dirty="0">
                <a:effectLst/>
                <a:latin typeface="Aptos" panose="020B0004020202020204" pitchFamily="34" charset="0"/>
                <a:ea typeface="Aptos" panose="020B0004020202020204" pitchFamily="34" charset="0"/>
                <a:cs typeface="Times New Roman" panose="02020603050405020304" pitchFamily="18" charset="0"/>
              </a:rPr>
              <a:t>international structures </a:t>
            </a:r>
            <a:r>
              <a:rPr lang="en-GB" sz="1800" dirty="0">
                <a:effectLst/>
                <a:latin typeface="Aptos" panose="020B0004020202020204" pitchFamily="34" charset="0"/>
                <a:ea typeface="Aptos" panose="020B0004020202020204" pitchFamily="34" charset="0"/>
                <a:cs typeface="Times New Roman" panose="02020603050405020304" pitchFamily="18" charset="0"/>
              </a:rPr>
              <a:t>and the problem of </a:t>
            </a:r>
            <a:r>
              <a:rPr lang="en-GB" sz="1800" u="sng" dirty="0">
                <a:effectLst/>
                <a:latin typeface="Aptos" panose="020B0004020202020204" pitchFamily="34" charset="0"/>
                <a:ea typeface="Aptos" panose="020B0004020202020204" pitchFamily="34" charset="0"/>
                <a:cs typeface="Times New Roman" panose="02020603050405020304" pitchFamily="18" charset="0"/>
              </a:rPr>
              <a:t>powerless</a:t>
            </a:r>
            <a:r>
              <a:rPr lang="en-GB" sz="1800" dirty="0">
                <a:effectLst/>
                <a:latin typeface="Aptos" panose="020B0004020202020204" pitchFamily="34" charset="0"/>
                <a:ea typeface="Aptos" panose="020B0004020202020204" pitchFamily="34" charset="0"/>
                <a:cs typeface="Times New Roman" panose="02020603050405020304" pitchFamily="18" charset="0"/>
              </a:rPr>
              <a:t> or weak subjects. </a:t>
            </a:r>
          </a:p>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It uncovered how they were influenced, dominated, or </a:t>
            </a:r>
            <a:r>
              <a:rPr lang="en-GB" sz="1800" u="sng" dirty="0">
                <a:effectLst/>
                <a:latin typeface="Aptos" panose="020B0004020202020204" pitchFamily="34" charset="0"/>
                <a:ea typeface="Aptos" panose="020B0004020202020204" pitchFamily="34" charset="0"/>
                <a:cs typeface="Times New Roman" panose="02020603050405020304" pitchFamily="18" charset="0"/>
              </a:rPr>
              <a:t>exploited by structures </a:t>
            </a:r>
            <a:r>
              <a:rPr lang="en-GB" sz="1800" dirty="0">
                <a:effectLst/>
                <a:latin typeface="Aptos" panose="020B0004020202020204" pitchFamily="34" charset="0"/>
                <a:ea typeface="Aptos" panose="020B0004020202020204" pitchFamily="34" charset="0"/>
                <a:cs typeface="Times New Roman" panose="02020603050405020304" pitchFamily="18" charset="0"/>
              </a:rPr>
              <a:t>formed by powerful actors, economic structures, geopolitics, and other hidden political, social, economic frameworks that define the individual within their context. </a:t>
            </a:r>
          </a:p>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It has been associated with but has also survived the collapse of socialism and communism.</a:t>
            </a:r>
          </a:p>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Structuralism has been concerned with the </a:t>
            </a:r>
            <a:r>
              <a:rPr lang="en-GB" sz="1800" u="sng" dirty="0">
                <a:effectLst/>
                <a:latin typeface="Aptos" panose="020B0004020202020204" pitchFamily="34" charset="0"/>
                <a:ea typeface="Aptos" panose="020B0004020202020204" pitchFamily="34" charset="0"/>
                <a:cs typeface="Times New Roman" panose="02020603050405020304" pitchFamily="18" charset="0"/>
              </a:rPr>
              <a:t>identification of frameworks that disguise power </a:t>
            </a:r>
            <a:r>
              <a:rPr lang="en-GB" sz="1800" dirty="0">
                <a:effectLst/>
                <a:latin typeface="Aptos" panose="020B0004020202020204" pitchFamily="34" charset="0"/>
                <a:ea typeface="Aptos" panose="020B0004020202020204" pitchFamily="34" charset="0"/>
                <a:cs typeface="Times New Roman" panose="02020603050405020304" pitchFamily="18" charset="0"/>
              </a:rPr>
              <a:t>over subjects, as well as dialectical forces of history that induce change. </a:t>
            </a:r>
          </a:p>
          <a:p>
            <a:pPr marL="342900" marR="0" lvl="0" indent="-342900">
              <a:lnSpc>
                <a:spcPct val="107000"/>
              </a:lnSpc>
              <a:spcAft>
                <a:spcPts val="800"/>
              </a:spcAft>
              <a:buFont typeface="+mj-lt"/>
              <a:buAutoNum type="arabicParenR"/>
            </a:pPr>
            <a:r>
              <a:rPr lang="en-GB" sz="1800" dirty="0">
                <a:effectLst/>
                <a:latin typeface="Aptos" panose="020B0004020202020204" pitchFamily="34" charset="0"/>
                <a:ea typeface="Aptos" panose="020B0004020202020204" pitchFamily="34" charset="0"/>
                <a:cs typeface="Times New Roman" panose="02020603050405020304" pitchFamily="18" charset="0"/>
              </a:rPr>
              <a:t>The implied empowerment of subjects over structures indicates an ambitious desire for peace through </a:t>
            </a:r>
            <a:r>
              <a:rPr lang="en-GB" sz="1800" u="sng" dirty="0">
                <a:effectLst/>
                <a:latin typeface="Aptos" panose="020B0004020202020204" pitchFamily="34" charset="0"/>
                <a:ea typeface="Aptos" panose="020B0004020202020204" pitchFamily="34" charset="0"/>
                <a:cs typeface="Times New Roman" panose="02020603050405020304" pitchFamily="18" charset="0"/>
              </a:rPr>
              <a:t>equality, empowerment, and some form of justice </a:t>
            </a:r>
            <a:r>
              <a:rPr lang="en-GB" sz="1800" dirty="0">
                <a:effectLst/>
                <a:latin typeface="Aptos" panose="020B0004020202020204" pitchFamily="34" charset="0"/>
                <a:ea typeface="Aptos" panose="020B0004020202020204" pitchFamily="34" charset="0"/>
                <a:cs typeface="Times New Roman" panose="02020603050405020304" pitchFamily="18" charset="0"/>
              </a:rPr>
              <a:t>relevant to individuals as opposed to merely states or elites. </a:t>
            </a: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79989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E82BB3-B11E-46F7-0694-3FB0AE4223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44B0F5-A8ED-A008-AE71-A0FAB5F4FAE9}"/>
              </a:ext>
            </a:extLst>
          </p:cNvPr>
          <p:cNvSpPr>
            <a:spLocks noGrp="1"/>
          </p:cNvSpPr>
          <p:nvPr>
            <p:ph type="title"/>
          </p:nvPr>
        </p:nvSpPr>
        <p:spPr/>
        <p:txBody>
          <a:bodyPr/>
          <a:lstStyle/>
          <a:p>
            <a:pPr algn="ctr"/>
            <a:r>
              <a:rPr lang="en-GB" dirty="0"/>
              <a:t>Peace in Structuralism (Richmond)</a:t>
            </a:r>
          </a:p>
        </p:txBody>
      </p:sp>
      <p:sp>
        <p:nvSpPr>
          <p:cNvPr id="3" name="Content Placeholder 2">
            <a:extLst>
              <a:ext uri="{FF2B5EF4-FFF2-40B4-BE49-F238E27FC236}">
                <a16:creationId xmlns:a16="http://schemas.microsoft.com/office/drawing/2014/main" id="{98520D01-B996-E9C3-0EAB-533EEEA6AAF7}"/>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 is the absence of certain types of structural violence</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Peace requires </a:t>
            </a:r>
            <a:r>
              <a:rPr lang="en-GB" sz="1800" dirty="0">
                <a:effectLst/>
                <a:latin typeface="Aptos" panose="020B0004020202020204" pitchFamily="34" charset="0"/>
                <a:ea typeface="Aptos" panose="020B0004020202020204" pitchFamily="34" charset="0"/>
                <a:cs typeface="Times New Roman" panose="02020603050405020304" pitchFamily="18" charset="0"/>
              </a:rPr>
              <a:t>social justice, equality, and an equitable system of international trade, where states and actors are not hierarchically organized according to socioeconomic class indicators </a:t>
            </a:r>
          </a:p>
          <a:p>
            <a:pPr>
              <a:lnSpc>
                <a:spcPct val="107000"/>
              </a:lnSpc>
              <a:spcAft>
                <a:spcPts val="800"/>
              </a:spcAft>
            </a:pPr>
            <a:r>
              <a:rPr lang="en-GB" sz="1800" dirty="0">
                <a:latin typeface="Aptos" panose="020B0004020202020204" pitchFamily="34" charset="0"/>
                <a:ea typeface="Aptos" panose="020B0004020202020204" pitchFamily="34" charset="0"/>
                <a:cs typeface="Times New Roman" panose="02020603050405020304" pitchFamily="18" charset="0"/>
              </a:rPr>
              <a:t>A</a:t>
            </a:r>
            <a:r>
              <a:rPr lang="en-GB" sz="1800" dirty="0">
                <a:effectLst/>
                <a:latin typeface="Aptos" panose="020B0004020202020204" pitchFamily="34" charset="0"/>
                <a:ea typeface="Aptos" panose="020B0004020202020204" pitchFamily="34" charset="0"/>
                <a:cs typeface="Times New Roman" panose="02020603050405020304" pitchFamily="18" charset="0"/>
              </a:rPr>
              <a:t> utopian peace in the distant future if social injustices could be overcome, but it was similar to a realist peace in which political, economic, and military power determines international order.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Peace might be a worthwhile aspiration, but conflict was inevitable in the interim. </a:t>
            </a:r>
          </a:p>
          <a:p>
            <a:pPr>
              <a:lnSpc>
                <a:spcPct val="107000"/>
              </a:lnSpc>
              <a:spcAft>
                <a:spcPts val="800"/>
              </a:spcAft>
            </a:pPr>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notion of social justice became an intellectual aspiration of some IR theory, modifying the inherency approaches of realism, and connecting with the liberal concern with freedom and rights.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990801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848C8-72C5-B376-F298-1E5BD66A9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DCCEF-A9A5-9E4B-62BB-FD53EE46DD8C}"/>
              </a:ext>
            </a:extLst>
          </p:cNvPr>
          <p:cNvSpPr>
            <a:spLocks noGrp="1"/>
          </p:cNvSpPr>
          <p:nvPr>
            <p:ph type="title"/>
          </p:nvPr>
        </p:nvSpPr>
        <p:spPr/>
        <p:txBody>
          <a:bodyPr/>
          <a:lstStyle/>
          <a:p>
            <a:pPr algn="ctr"/>
            <a:r>
              <a:rPr lang="en-GB" dirty="0"/>
              <a:t>Peace in Structuralism (Richmond)</a:t>
            </a:r>
          </a:p>
        </p:txBody>
      </p:sp>
      <p:sp>
        <p:nvSpPr>
          <p:cNvPr id="3" name="Content Placeholder 2">
            <a:extLst>
              <a:ext uri="{FF2B5EF4-FFF2-40B4-BE49-F238E27FC236}">
                <a16:creationId xmlns:a16="http://schemas.microsoft.com/office/drawing/2014/main" id="{A222B883-3C96-F3F6-E939-482441F6FA7D}"/>
              </a:ext>
            </a:extLst>
          </p:cNvPr>
          <p:cNvSpPr>
            <a:spLocks noGrp="1"/>
          </p:cNvSpPr>
          <p:nvPr>
            <p:ph idx="1"/>
          </p:nvPr>
        </p:nvSpPr>
        <p:spPr/>
        <p:txBody>
          <a:bodyPr/>
          <a:lstStyle/>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Structuralist influences in IR opened up important questions of social justice, economic equity, and agency. </a:t>
            </a: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They raised the issue of how international and domestic structures created or impeded social justice and equality, and in this way enabled liberal versions of peace to respond by considering issues relating to the redistributive obligations of states. </a:t>
            </a: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Structuralist approaches pointed the way to new understandings of marginalization and domination by elites and unjust structures, their main focus continued to be on class in the global capitalist system and their negative effects in the context of the tension between social justice, power, and imperial practices. </a:t>
            </a:r>
          </a:p>
          <a:p>
            <a:pPr marL="685800" marR="0">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Structuralist approaches offer a concept of peace which emphasize that a civil peace (from idealist and liberal thinking) required social justice and equity- a classless peace.</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533546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85795-0AA7-D0CA-5468-E105AE83F12C}"/>
              </a:ext>
            </a:extLst>
          </p:cNvPr>
          <p:cNvSpPr>
            <a:spLocks noGrp="1"/>
          </p:cNvSpPr>
          <p:nvPr>
            <p:ph type="title"/>
          </p:nvPr>
        </p:nvSpPr>
        <p:spPr/>
        <p:txBody>
          <a:bodyPr/>
          <a:lstStyle/>
          <a:p>
            <a:pPr algn="ctr"/>
            <a:r>
              <a:rPr lang="en-GB" dirty="0"/>
              <a:t>Peace in International Relations (Richmond)</a:t>
            </a:r>
          </a:p>
        </p:txBody>
      </p:sp>
      <p:sp>
        <p:nvSpPr>
          <p:cNvPr id="3" name="Content Placeholder 2">
            <a:extLst>
              <a:ext uri="{FF2B5EF4-FFF2-40B4-BE49-F238E27FC236}">
                <a16:creationId xmlns:a16="http://schemas.microsoft.com/office/drawing/2014/main" id="{EE25B7DA-83B6-5F35-E58D-E3170693D08F}"/>
              </a:ext>
            </a:extLst>
          </p:cNvPr>
          <p:cNvSpPr>
            <a:spLocks noGrp="1"/>
          </p:cNvSpPr>
          <p:nvPr>
            <p:ph idx="1"/>
          </p:nvPr>
        </p:nvSpPr>
        <p:spPr/>
        <p:txBody>
          <a:bodyPr/>
          <a:lstStyle/>
          <a:p>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is seen to be something to aspire to though it is perhaps not achievable.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failure rests on human nature for realists, or the failure of institutions for liberals, and is reflected in the nature of states and organizations, which at best can attain a negative peace.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This is the hallmark of conservative and realist thought, though for liberals, a positive peace is plausible through the adoption of certain domestic and international practices that are aimed at guaranteeing the rights and needs of individuals. </a:t>
            </a:r>
          </a:p>
          <a:p>
            <a:endParaRPr lang="en-GB" dirty="0"/>
          </a:p>
        </p:txBody>
      </p:sp>
    </p:spTree>
    <p:extLst>
      <p:ext uri="{BB962C8B-B14F-4D97-AF65-F5344CB8AC3E}">
        <p14:creationId xmlns:p14="http://schemas.microsoft.com/office/powerpoint/2010/main" val="35870224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0B186-3EFF-4471-FE96-20F08FE308DE}"/>
              </a:ext>
            </a:extLst>
          </p:cNvPr>
          <p:cNvSpPr>
            <a:spLocks noGrp="1"/>
          </p:cNvSpPr>
          <p:nvPr>
            <p:ph type="title"/>
          </p:nvPr>
        </p:nvSpPr>
        <p:spPr/>
        <p:txBody>
          <a:bodyPr/>
          <a:lstStyle/>
          <a:p>
            <a:pPr algn="ctr"/>
            <a:r>
              <a:rPr lang="en-GB" dirty="0"/>
              <a:t>Closing Thoughts</a:t>
            </a:r>
          </a:p>
        </p:txBody>
      </p:sp>
      <p:sp>
        <p:nvSpPr>
          <p:cNvPr id="3" name="Content Placeholder 2">
            <a:extLst>
              <a:ext uri="{FF2B5EF4-FFF2-40B4-BE49-F238E27FC236}">
                <a16:creationId xmlns:a16="http://schemas.microsoft.com/office/drawing/2014/main" id="{7D702CE6-C007-BA4B-10ED-6517B1BC9BAB}"/>
              </a:ext>
            </a:extLst>
          </p:cNvPr>
          <p:cNvSpPr>
            <a:spLocks noGrp="1"/>
          </p:cNvSpPr>
          <p:nvPr>
            <p:ph idx="1"/>
          </p:nvPr>
        </p:nvSpPr>
        <p:spPr/>
        <p:txBody>
          <a:bodyPr/>
          <a:lstStyle/>
          <a:p>
            <a:pPr marL="0" marR="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What ultimately matters is not only how we talk about peace but what we do to achieve peace in all its important dimensions</a:t>
            </a:r>
          </a:p>
          <a:p>
            <a:pPr marL="0">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is both a process and a goal of mutual preservation. Peace is both a process and an outcome. </a:t>
            </a:r>
          </a:p>
          <a:p>
            <a:pPr marL="0" marR="0">
              <a:lnSpc>
                <a:spcPct val="107000"/>
              </a:lnSpc>
              <a:spcAft>
                <a:spcPts val="800"/>
              </a:spcAf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00360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206</TotalTime>
  <Words>5449</Words>
  <Application>Microsoft Office PowerPoint</Application>
  <PresentationFormat>Widescreen</PresentationFormat>
  <Paragraphs>215</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Aptos</vt:lpstr>
      <vt:lpstr>Aptos Display</vt:lpstr>
      <vt:lpstr>Arial</vt:lpstr>
      <vt:lpstr>Office Theme</vt:lpstr>
      <vt:lpstr>Concepts of Peace: Movements, Ideas, Practice</vt:lpstr>
      <vt:lpstr>What is Theory? </vt:lpstr>
      <vt:lpstr>What is Theory?</vt:lpstr>
      <vt:lpstr>Four Theoretical Frameworks of Peace</vt:lpstr>
      <vt:lpstr>Johan Galtung: Negative and Positive Peace</vt:lpstr>
      <vt:lpstr>Johan Galtung: Physical vs Structural Violence</vt:lpstr>
      <vt:lpstr>Johan Galtung: Physical vs Structural Violence</vt:lpstr>
      <vt:lpstr>Johan Galtung: Physical vs Structural Violence</vt:lpstr>
      <vt:lpstr>Johan Galtung: Physical vs Structural Violence</vt:lpstr>
      <vt:lpstr>Johan Galtung: Physical vs Structural Violence</vt:lpstr>
      <vt:lpstr>Johan Galtung: 6 Peace Tasks</vt:lpstr>
      <vt:lpstr>Johan Galtung: Building a Culture of Peace</vt:lpstr>
      <vt:lpstr>Positive Peace in the International System</vt:lpstr>
      <vt:lpstr>dukkha and sukha</vt:lpstr>
      <vt:lpstr>Adam Curle’s Peaceful and Unpeaceful Relations</vt:lpstr>
      <vt:lpstr>Peaceful vs Unpeaceful Relationships</vt:lpstr>
      <vt:lpstr>Curle’s Use of Positive Peace</vt:lpstr>
      <vt:lpstr>Boulding’s Views on Positive vs Negative Peace</vt:lpstr>
      <vt:lpstr>Conrad Brunk on Positive vs. Negative Peace</vt:lpstr>
      <vt:lpstr>Charles Webel’s Psycho-philosophical framework</vt:lpstr>
      <vt:lpstr>Charles Webel: Inner Peace</vt:lpstr>
      <vt:lpstr>Charles Webel: Outer Peace</vt:lpstr>
      <vt:lpstr>Charles Webel: Intersubjective or Interpersonal Peace</vt:lpstr>
      <vt:lpstr>Charles Webel’s Three Realms of Peace</vt:lpstr>
      <vt:lpstr>Charles Webel’s Imperfect Peace</vt:lpstr>
      <vt:lpstr>Peace in International Relations Theory (Richmond)</vt:lpstr>
      <vt:lpstr>Realism (Richmond)</vt:lpstr>
      <vt:lpstr>Realism (Richmond)</vt:lpstr>
      <vt:lpstr>Four Key Aspects of Realism (Richmond)</vt:lpstr>
      <vt:lpstr>Peace in Realism (Richmond)</vt:lpstr>
      <vt:lpstr>Peace in Realism (Richmond)</vt:lpstr>
      <vt:lpstr>Liberalism (Richmond)</vt:lpstr>
      <vt:lpstr>Liberalism (Richmond)</vt:lpstr>
      <vt:lpstr>Liberalism (Richmond)</vt:lpstr>
      <vt:lpstr>Peace in Liberalism (Richmond)</vt:lpstr>
      <vt:lpstr>Peace in Liberalism (Richmond)</vt:lpstr>
      <vt:lpstr>Three Concepts in Liberal Peace (Richmond)</vt:lpstr>
      <vt:lpstr>Peace in Liberalism (Richmond)</vt:lpstr>
      <vt:lpstr>Liberal Peace vs. Democratic Peace Theory</vt:lpstr>
      <vt:lpstr>Structuralism (Richmond)</vt:lpstr>
      <vt:lpstr>Peace in Structuralism (Richmond)</vt:lpstr>
      <vt:lpstr>Peace in Structuralism (Richmond)</vt:lpstr>
      <vt:lpstr>Peace in International Relations (Richmond)</vt:lpstr>
      <vt:lpstr>Closing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97</cp:revision>
  <dcterms:created xsi:type="dcterms:W3CDTF">2025-02-10T12:42:40Z</dcterms:created>
  <dcterms:modified xsi:type="dcterms:W3CDTF">2025-02-16T23:04:06Z</dcterms:modified>
</cp:coreProperties>
</file>