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Default Extension="png" ContentType="image/png"/>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Radley" charset="0"/>
      <p:regular r:id="rId13"/>
    </p:embeddedFont>
    <p:embeddedFont>
      <p:font typeface="Radley Italics" charset="0"/>
      <p:regular r:id="rId14"/>
    </p:embeddedFont>
    <p:embeddedFont>
      <p:font typeface="Carlito" charset="0"/>
      <p:regular r:id="rId15"/>
    </p:embeddedFont>
    <p:embeddedFont>
      <p:font typeface="Calibri" pitchFamily="34" charset="0"/>
      <p:regular r:id="rId16"/>
      <p:bold r:id="rId17"/>
      <p:italic r:id="rId18"/>
      <p:boldItalic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5" d="100"/>
          <a:sy n="55" d="100"/>
        </p:scale>
        <p:origin x="-65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90448F-92C8-45C2-ACFD-7A0286D1B1A8}" type="datetimeFigureOut">
              <a:rPr lang="en-US" smtClean="0"/>
              <a:t>11/16/2025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5784CA-ED43-4725-A029-A093572F596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Since its establishment in 2016, Green Haven Florists has been linked to a sustainable business approach and individual customer service. The store has been enjoying good performance of the customer base, which has deteriorated over the last 12 months. It has been challenged by massive reduction in sales in stores by 30 percent, reduction in foot traffic and stiff competition. In the meantime, growing costs of supplies, electricity and flowers have had an effect on profit margin. All these have strained the business financially and must alter its strategies in order to revive its performance and competitiveness.</a:t>
            </a:r>
          </a:p>
          <a:p>
            <a:endParaRPr lang="en-US" dirty="0"/>
          </a:p>
        </p:txBody>
      </p:sp>
      <p:sp>
        <p:nvSpPr>
          <p:cNvPr id="4" name="Slide Number Placeholder 3"/>
          <p:cNvSpPr>
            <a:spLocks noGrp="1"/>
          </p:cNvSpPr>
          <p:nvPr>
            <p:ph type="sldNum" sz="quarter" idx="10"/>
          </p:nvPr>
        </p:nvSpPr>
        <p:spPr/>
        <p:txBody>
          <a:bodyPr/>
          <a:lstStyle/>
          <a:p>
            <a:fld id="{3A5784CA-ED43-4725-A029-A093572F596A}"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5W2H approach can be used to explain the dilemma that Green Haven Florists are experiencing. The most important is the significant 30 percent decrease in sales in physical stores. This has occurred due to the fact that a large number of customers have shifted their preference to online retailers who provide low prices and convenient means of delivery. This change affects walk-in customers, corporate customers and long-term customers. The place itself is now less appealing owing to the low activity in the high-street. The situation has been Increasing costs and low levels of investment in digital technologies exacerbate this situation. </a:t>
            </a:r>
          </a:p>
          <a:p>
            <a:endParaRPr lang="en-US" dirty="0"/>
          </a:p>
        </p:txBody>
      </p:sp>
      <p:sp>
        <p:nvSpPr>
          <p:cNvPr id="4" name="Slide Number Placeholder 3"/>
          <p:cNvSpPr>
            <a:spLocks noGrp="1"/>
          </p:cNvSpPr>
          <p:nvPr>
            <p:ph type="sldNum" sz="quarter" idx="10"/>
          </p:nvPr>
        </p:nvSpPr>
        <p:spPr/>
        <p:txBody>
          <a:bodyPr/>
          <a:lstStyle/>
          <a:p>
            <a:fld id="{3A5784CA-ED43-4725-A029-A093572F596A}"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PESTEL analysis highlights the external forces that Green Haven Florists must contend with. On the political front, there have been upheavals in the supply of flowers and imported varieties due to the tightening of the import regulations. The price of stock, utilities and packaging materials have escalated due to economic inflation. Customers have gone digital and are now interested in flexible delivery solutions, via digital means. The outdated site is a hindrance to online development technologically. Sustainability packaging will be expensive yet environmentally needed by the brand of the shop. The legal concerns of adding regulations on waste and packaging to the mix affect operations decisions. All this is what determines the environment of business and influences the profitability.</a:t>
            </a:r>
          </a:p>
          <a:p>
            <a:endParaRPr lang="en-US" dirty="0"/>
          </a:p>
        </p:txBody>
      </p:sp>
      <p:sp>
        <p:nvSpPr>
          <p:cNvPr id="4" name="Slide Number Placeholder 3"/>
          <p:cNvSpPr>
            <a:spLocks noGrp="1"/>
          </p:cNvSpPr>
          <p:nvPr>
            <p:ph type="sldNum" sz="quarter" idx="10"/>
          </p:nvPr>
        </p:nvSpPr>
        <p:spPr/>
        <p:txBody>
          <a:bodyPr/>
          <a:lstStyle/>
          <a:p>
            <a:fld id="{3A5784CA-ED43-4725-A029-A093572F596A}"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It has made the market a lot more competitive to the Green Haven Florists. The huge virtual stores compete to win the consumer by offering discount and convenient and developed delivery services. A recent entry to the boutique market, the competitor employs powerful visual merchandising in </a:t>
            </a:r>
            <a:r>
              <a:rPr lang="en-US" sz="1200" kern="1200" dirty="0" err="1" smtClean="0">
                <a:solidFill>
                  <a:schemeClr val="tx1"/>
                </a:solidFill>
                <a:latin typeface="+mn-lt"/>
                <a:ea typeface="+mn-ea"/>
                <a:cs typeface="+mn-cs"/>
              </a:rPr>
              <a:t>Instagram</a:t>
            </a:r>
            <a:r>
              <a:rPr lang="en-US" sz="1200" kern="1200" dirty="0" smtClean="0">
                <a:solidFill>
                  <a:schemeClr val="tx1"/>
                </a:solidFill>
                <a:latin typeface="+mn-lt"/>
                <a:ea typeface="+mn-ea"/>
                <a:cs typeface="+mn-cs"/>
              </a:rPr>
              <a:t>, which attracts younger viewers. A national chain will have aggressive prices and a wide delivery area and thus, it becomes hard to compete by a small business. Foot traffic at the high streets has gone down with closures around them and this has lowered the walk-in sales. Meanwhile, subscriptions, quicker delivery and more modern digital platforms also put pressure on the business, as customers demand them.</a:t>
            </a:r>
          </a:p>
          <a:p>
            <a:endParaRPr lang="en-US" dirty="0"/>
          </a:p>
        </p:txBody>
      </p:sp>
      <p:sp>
        <p:nvSpPr>
          <p:cNvPr id="4" name="Slide Number Placeholder 3"/>
          <p:cNvSpPr>
            <a:spLocks noGrp="1"/>
          </p:cNvSpPr>
          <p:nvPr>
            <p:ph type="sldNum" sz="quarter" idx="10"/>
          </p:nvPr>
        </p:nvSpPr>
        <p:spPr/>
        <p:txBody>
          <a:bodyPr/>
          <a:lstStyle/>
          <a:p>
            <a:fld id="{3A5784CA-ED43-4725-A029-A093572F596A}"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There are strengths and weaknesses as indicated by the customer feedback. The floral designs have high quality and creativity which most customers enjoy and this is one of the main assets. But the experience on the site is not up to date. Slow loading, vague navigation and information of products are reported by the users. Flexible and same-day delivery are also desired by the customers and are already offered by competitors. There is also a demand for subscription services among both corporate clients and frequent purchasers. The online communication of the shop is not regular, which lessens the engagement and complicates the process of preserving customer relations in a competitive environment.</a:t>
            </a:r>
          </a:p>
          <a:p>
            <a:endParaRPr lang="en-US" dirty="0"/>
          </a:p>
        </p:txBody>
      </p:sp>
      <p:sp>
        <p:nvSpPr>
          <p:cNvPr id="4" name="Slide Number Placeholder 3"/>
          <p:cNvSpPr>
            <a:spLocks noGrp="1"/>
          </p:cNvSpPr>
          <p:nvPr>
            <p:ph type="sldNum" sz="quarter" idx="10"/>
          </p:nvPr>
        </p:nvSpPr>
        <p:spPr/>
        <p:txBody>
          <a:bodyPr/>
          <a:lstStyle/>
          <a:p>
            <a:fld id="{3A5784CA-ED43-4725-A029-A093572F596A}"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cause-and-effect (fishbone) analysis divides the key issues into five categories market trends, technology, operations, customer experience and location. Online shopping and online convenience are the preferred market trends. Customer engagement is minimized by technology limitations which include the poor website and poor marketing. The challenges that are facing operations are increasing prices and delays in the supply chain. The lack of delivery and subscription options undermines the customer experience. The deteriorating high-street position also decreases the customers. These factors are interlinked and form a cycle that results in low sales and performance of the business.</a:t>
            </a:r>
          </a:p>
          <a:p>
            <a:endParaRPr lang="en-US" dirty="0"/>
          </a:p>
        </p:txBody>
      </p:sp>
      <p:sp>
        <p:nvSpPr>
          <p:cNvPr id="4" name="Slide Number Placeholder 3"/>
          <p:cNvSpPr>
            <a:spLocks noGrp="1"/>
          </p:cNvSpPr>
          <p:nvPr>
            <p:ph type="sldNum" sz="quarter" idx="10"/>
          </p:nvPr>
        </p:nvSpPr>
        <p:spPr/>
        <p:txBody>
          <a:bodyPr/>
          <a:lstStyle/>
          <a:p>
            <a:fld id="{3A5784CA-ED43-4725-A029-A093572F596A}"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underlying factors of the deterioration of Green Haven can be summed up concisely. The online presence is no longer current and it is hard to attract and retain the online customers. The location on the high street is no longer available to offer adequate foot traffic. The rivals have been evolving quickly with online marketing, contemporary branding, and supply chain infrastructure. The increasing price poses difficulty for Green Haven in competing on price. Customers have shifted their expectations to more convenient online services, speed and </a:t>
            </a:r>
            <a:r>
              <a:rPr lang="en-US" sz="1200" kern="1200" dirty="0" err="1" smtClean="0">
                <a:solidFill>
                  <a:schemeClr val="tx1"/>
                </a:solidFill>
                <a:latin typeface="+mn-lt"/>
                <a:ea typeface="+mn-ea"/>
                <a:cs typeface="+mn-cs"/>
              </a:rPr>
              <a:t>customisable</a:t>
            </a:r>
            <a:r>
              <a:rPr lang="en-US" sz="1200" kern="1200" dirty="0" smtClean="0">
                <a:solidFill>
                  <a:schemeClr val="tx1"/>
                </a:solidFill>
                <a:latin typeface="+mn-lt"/>
                <a:ea typeface="+mn-ea"/>
                <a:cs typeface="+mn-cs"/>
              </a:rPr>
              <a:t> services. Addressing these underlying causes is crucial for repositioning the business in a competitive retail environment.</a:t>
            </a:r>
          </a:p>
          <a:p>
            <a:endParaRPr lang="en-US" dirty="0"/>
          </a:p>
        </p:txBody>
      </p:sp>
      <p:sp>
        <p:nvSpPr>
          <p:cNvPr id="4" name="Slide Number Placeholder 3"/>
          <p:cNvSpPr>
            <a:spLocks noGrp="1"/>
          </p:cNvSpPr>
          <p:nvPr>
            <p:ph type="sldNum" sz="quarter" idx="10"/>
          </p:nvPr>
        </p:nvSpPr>
        <p:spPr/>
        <p:txBody>
          <a:bodyPr/>
          <a:lstStyle/>
          <a:p>
            <a:fld id="{3A5784CA-ED43-4725-A029-A093572F596A}"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The key conclusions are that Green Haven Florists needs to be competitively adjusted. Digital transformation is essential, and it entails improved websites, social media posts, and on-line marketing. The customers like convenience and there is need to bring flexible delivery services and subscriptions services. The competitors continue to outdo the business in terms of price and access to the digital world. Green Haven is very observant of sustainability, however, a massive strength. With the adequate marketing, sustainability will be in position to attract the customers who value ethical shopping and the company will have a niche in the market.</a:t>
            </a:r>
            <a:endParaRPr lang="en-US" dirty="0"/>
          </a:p>
        </p:txBody>
      </p:sp>
      <p:sp>
        <p:nvSpPr>
          <p:cNvPr id="4" name="Slide Number Placeholder 3"/>
          <p:cNvSpPr>
            <a:spLocks noGrp="1"/>
          </p:cNvSpPr>
          <p:nvPr>
            <p:ph type="sldNum" sz="quarter" idx="10"/>
          </p:nvPr>
        </p:nvSpPr>
        <p:spPr/>
        <p:txBody>
          <a:bodyPr/>
          <a:lstStyle/>
          <a:p>
            <a:fld id="{3A5784CA-ED43-4725-A029-A093572F596A}"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F2E6"/>
        </a:solidFill>
        <a:effectLst/>
      </p:bgPr>
    </p:bg>
    <p:spTree>
      <p:nvGrpSpPr>
        <p:cNvPr id="1" name=""/>
        <p:cNvGrpSpPr/>
        <p:nvPr/>
      </p:nvGrpSpPr>
      <p:grpSpPr>
        <a:xfrm>
          <a:off x="0" y="0"/>
          <a:ext cx="0" cy="0"/>
          <a:chOff x="0" y="0"/>
          <a:chExt cx="0" cy="0"/>
        </a:xfrm>
      </p:grpSpPr>
      <p:grpSp>
        <p:nvGrpSpPr>
          <p:cNvPr id="2" name="Group 2"/>
          <p:cNvGrpSpPr/>
          <p:nvPr/>
        </p:nvGrpSpPr>
        <p:grpSpPr>
          <a:xfrm>
            <a:off x="4981575" y="3352800"/>
            <a:ext cx="8324850" cy="6934200"/>
            <a:chOff x="0" y="0"/>
            <a:chExt cx="1289737" cy="1074289"/>
          </a:xfrm>
        </p:grpSpPr>
        <p:sp>
          <p:nvSpPr>
            <p:cNvPr id="3" name="Freeform 3"/>
            <p:cNvSpPr/>
            <p:nvPr/>
          </p:nvSpPr>
          <p:spPr>
            <a:xfrm>
              <a:off x="0" y="0"/>
              <a:ext cx="1289737" cy="1074289"/>
            </a:xfrm>
            <a:custGeom>
              <a:avLst/>
              <a:gdLst/>
              <a:ahLst/>
              <a:cxnLst/>
              <a:rect l="l" t="t" r="r" b="b"/>
              <a:pathLst>
                <a:path w="1289737" h="1074289">
                  <a:moveTo>
                    <a:pt x="0" y="0"/>
                  </a:moveTo>
                  <a:lnTo>
                    <a:pt x="1289737" y="0"/>
                  </a:lnTo>
                  <a:lnTo>
                    <a:pt x="1289737" y="1074289"/>
                  </a:lnTo>
                  <a:lnTo>
                    <a:pt x="0" y="1074289"/>
                  </a:lnTo>
                  <a:close/>
                </a:path>
              </a:pathLst>
            </a:custGeom>
            <a:blipFill>
              <a:blip r:embed="rId2" cstate="print"/>
              <a:stretch>
                <a:fillRect l="-329" r="-329"/>
              </a:stretch>
            </a:blipFill>
          </p:spPr>
        </p:sp>
      </p:grpSp>
      <p:grpSp>
        <p:nvGrpSpPr>
          <p:cNvPr id="4" name="Group 4"/>
          <p:cNvGrpSpPr/>
          <p:nvPr/>
        </p:nvGrpSpPr>
        <p:grpSpPr>
          <a:xfrm>
            <a:off x="666750" y="666750"/>
            <a:ext cx="16954500" cy="2172955"/>
            <a:chOff x="0" y="0"/>
            <a:chExt cx="22606000" cy="2897274"/>
          </a:xfrm>
        </p:grpSpPr>
        <p:sp>
          <p:nvSpPr>
            <p:cNvPr id="5" name="AutoShape 5"/>
            <p:cNvSpPr/>
            <p:nvPr/>
          </p:nvSpPr>
          <p:spPr>
            <a:xfrm>
              <a:off x="0" y="2884574"/>
              <a:ext cx="22606000" cy="0"/>
            </a:xfrm>
            <a:prstGeom prst="line">
              <a:avLst/>
            </a:prstGeom>
            <a:ln w="25400" cap="flat">
              <a:solidFill>
                <a:srgbClr val="77A366"/>
              </a:solidFill>
              <a:prstDash val="solid"/>
              <a:headEnd type="none" w="sm" len="sm"/>
              <a:tailEnd type="none" w="sm" len="sm"/>
            </a:ln>
          </p:spPr>
        </p:sp>
        <p:sp>
          <p:nvSpPr>
            <p:cNvPr id="6" name="TextBox 6"/>
            <p:cNvSpPr txBox="1"/>
            <p:nvPr/>
          </p:nvSpPr>
          <p:spPr>
            <a:xfrm>
              <a:off x="0" y="266700"/>
              <a:ext cx="22606000" cy="2630574"/>
            </a:xfrm>
            <a:prstGeom prst="rect">
              <a:avLst/>
            </a:prstGeom>
          </p:spPr>
          <p:txBody>
            <a:bodyPr lIns="0" tIns="0" rIns="0" bIns="0" rtlCol="0" anchor="t">
              <a:spAutoFit/>
            </a:bodyPr>
            <a:lstStyle/>
            <a:p>
              <a:pPr marL="0" lvl="0" indent="0" algn="ctr">
                <a:lnSpc>
                  <a:spcPts val="14299"/>
                </a:lnSpc>
              </a:pPr>
              <a:r>
                <a:rPr lang="en-US" sz="14299" u="none" spc="-285">
                  <a:solidFill>
                    <a:srgbClr val="3E6B35"/>
                  </a:solidFill>
                  <a:latin typeface="Radley"/>
                  <a:ea typeface="Radley"/>
                  <a:cs typeface="Radley"/>
                  <a:sym typeface="Radley"/>
                </a:rPr>
                <a:t>Green Haven Florists</a:t>
              </a: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DE5CD"/>
        </a:solidFill>
        <a:effectLst/>
      </p:bgPr>
    </p:bg>
    <p:spTree>
      <p:nvGrpSpPr>
        <p:cNvPr id="1" name=""/>
        <p:cNvGrpSpPr/>
        <p:nvPr/>
      </p:nvGrpSpPr>
      <p:grpSpPr>
        <a:xfrm>
          <a:off x="0" y="0"/>
          <a:ext cx="0" cy="0"/>
          <a:chOff x="0" y="0"/>
          <a:chExt cx="0" cy="0"/>
        </a:xfrm>
      </p:grpSpPr>
      <p:grpSp>
        <p:nvGrpSpPr>
          <p:cNvPr id="4" name="Group 4"/>
          <p:cNvGrpSpPr/>
          <p:nvPr/>
        </p:nvGrpSpPr>
        <p:grpSpPr>
          <a:xfrm>
            <a:off x="666750" y="709618"/>
            <a:ext cx="7230865" cy="7553666"/>
            <a:chOff x="0" y="57151"/>
            <a:chExt cx="9641153" cy="10071554"/>
          </a:xfrm>
        </p:grpSpPr>
        <p:sp>
          <p:nvSpPr>
            <p:cNvPr id="5" name="TextBox 5"/>
            <p:cNvSpPr txBox="1"/>
            <p:nvPr/>
          </p:nvSpPr>
          <p:spPr>
            <a:xfrm>
              <a:off x="26327" y="57151"/>
              <a:ext cx="9614826" cy="2667397"/>
            </a:xfrm>
            <a:prstGeom prst="rect">
              <a:avLst/>
            </a:prstGeom>
          </p:spPr>
          <p:txBody>
            <a:bodyPr lIns="0" tIns="0" rIns="0" bIns="0" rtlCol="0" anchor="t">
              <a:spAutoFit/>
            </a:bodyPr>
            <a:lstStyle/>
            <a:p>
              <a:pPr lvl="0">
                <a:lnSpc>
                  <a:spcPts val="7840"/>
                </a:lnSpc>
                <a:spcBef>
                  <a:spcPct val="0"/>
                </a:spcBef>
              </a:pPr>
              <a:r>
                <a:rPr lang="en-US" sz="7000" dirty="0" smtClean="0">
                  <a:solidFill>
                    <a:srgbClr val="3E6B35"/>
                  </a:solidFill>
                  <a:latin typeface="Radley Italics"/>
                  <a:ea typeface="Radley Italics"/>
                  <a:cs typeface="Radley Italics"/>
                  <a:sym typeface="Radley Italics"/>
                </a:rPr>
                <a:t>Background Overview</a:t>
              </a:r>
            </a:p>
          </p:txBody>
        </p:sp>
        <p:sp>
          <p:nvSpPr>
            <p:cNvPr id="6" name="TextBox 6"/>
            <p:cNvSpPr txBox="1"/>
            <p:nvPr/>
          </p:nvSpPr>
          <p:spPr>
            <a:xfrm>
              <a:off x="26327" y="3708400"/>
              <a:ext cx="9614826" cy="6420305"/>
            </a:xfrm>
            <a:prstGeom prst="rect">
              <a:avLst/>
            </a:prstGeom>
          </p:spPr>
          <p:txBody>
            <a:bodyPr lIns="0" tIns="0" rIns="0" bIns="0" rtlCol="0" anchor="t">
              <a:spAutoFit/>
            </a:bodyPr>
            <a:lstStyle/>
            <a:p>
              <a:pPr lvl="0">
                <a:lnSpc>
                  <a:spcPts val="4199"/>
                </a:lnSpc>
                <a:spcBef>
                  <a:spcPct val="0"/>
                </a:spcBef>
                <a:buFont typeface="Arial" pitchFamily="34" charset="0"/>
                <a:buChar char="•"/>
              </a:pPr>
              <a:r>
                <a:rPr lang="en-US" sz="2800" dirty="0" smtClean="0">
                  <a:solidFill>
                    <a:srgbClr val="3E6B35"/>
                  </a:solidFill>
                  <a:latin typeface="Radley"/>
                  <a:ea typeface="Radley"/>
                  <a:cs typeface="Radley"/>
                  <a:sym typeface="Radley"/>
                </a:rPr>
                <a:t>The business was established in 2016 in Norwich.</a:t>
              </a:r>
            </a:p>
            <a:p>
              <a:pPr lvl="0">
                <a:lnSpc>
                  <a:spcPts val="4199"/>
                </a:lnSpc>
                <a:spcBef>
                  <a:spcPct val="0"/>
                </a:spcBef>
                <a:buFont typeface="Arial" pitchFamily="34" charset="0"/>
                <a:buChar char="•"/>
              </a:pPr>
              <a:r>
                <a:rPr lang="en-US" sz="2800" dirty="0" smtClean="0">
                  <a:solidFill>
                    <a:srgbClr val="3E6B35"/>
                  </a:solidFill>
                  <a:latin typeface="Radley"/>
                  <a:ea typeface="Radley"/>
                  <a:cs typeface="Radley"/>
                  <a:sym typeface="Radley"/>
                </a:rPr>
                <a:t>It had acquired a positive image in the community.</a:t>
              </a:r>
            </a:p>
            <a:p>
              <a:pPr lvl="0">
                <a:lnSpc>
                  <a:spcPts val="4199"/>
                </a:lnSpc>
                <a:spcBef>
                  <a:spcPct val="0"/>
                </a:spcBef>
                <a:buFont typeface="Arial" pitchFamily="34" charset="0"/>
                <a:buChar char="•"/>
              </a:pPr>
              <a:r>
                <a:rPr lang="en-US" sz="2800" dirty="0" smtClean="0">
                  <a:solidFill>
                    <a:srgbClr val="3E6B35"/>
                  </a:solidFill>
                  <a:latin typeface="Radley"/>
                  <a:ea typeface="Radley"/>
                  <a:cs typeface="Radley"/>
                  <a:sym typeface="Radley"/>
                </a:rPr>
                <a:t>A massive drop in sales has been registered in the preceding year.</a:t>
              </a:r>
            </a:p>
            <a:p>
              <a:pPr lvl="0">
                <a:lnSpc>
                  <a:spcPts val="4199"/>
                </a:lnSpc>
                <a:spcBef>
                  <a:spcPct val="0"/>
                </a:spcBef>
                <a:buFont typeface="Arial" pitchFamily="34" charset="0"/>
                <a:buChar char="•"/>
              </a:pPr>
              <a:r>
                <a:rPr lang="en-US" sz="2800" dirty="0" smtClean="0">
                  <a:solidFill>
                    <a:srgbClr val="3E6B35"/>
                  </a:solidFill>
                  <a:latin typeface="Radley"/>
                  <a:ea typeface="Radley"/>
                  <a:cs typeface="Radley"/>
                  <a:sym typeface="Radley"/>
                </a:rPr>
                <a:t>The local market has more competition.</a:t>
              </a:r>
            </a:p>
            <a:p>
              <a:pPr lvl="0">
                <a:lnSpc>
                  <a:spcPts val="4199"/>
                </a:lnSpc>
                <a:spcBef>
                  <a:spcPct val="0"/>
                </a:spcBef>
                <a:buFont typeface="Arial" pitchFamily="34" charset="0"/>
                <a:buChar char="•"/>
              </a:pPr>
              <a:r>
                <a:rPr lang="en-US" sz="2800" dirty="0" smtClean="0">
                  <a:solidFill>
                    <a:srgbClr val="3E6B35"/>
                  </a:solidFill>
                  <a:latin typeface="Radley"/>
                  <a:ea typeface="Radley"/>
                  <a:cs typeface="Radley"/>
                  <a:sym typeface="Radley"/>
                </a:rPr>
                <a:t>The increment in the cost has reduced the overall profitability.</a:t>
              </a:r>
            </a:p>
          </p:txBody>
        </p:sp>
        <p:sp>
          <p:nvSpPr>
            <p:cNvPr id="7" name="AutoShape 7"/>
            <p:cNvSpPr/>
            <p:nvPr/>
          </p:nvSpPr>
          <p:spPr>
            <a:xfrm>
              <a:off x="0" y="3222414"/>
              <a:ext cx="9614826" cy="0"/>
            </a:xfrm>
            <a:prstGeom prst="line">
              <a:avLst/>
            </a:prstGeom>
            <a:ln w="25400" cap="flat">
              <a:solidFill>
                <a:srgbClr val="77A366"/>
              </a:solidFill>
              <a:prstDash val="solid"/>
              <a:headEnd type="none" w="sm" len="sm"/>
              <a:tailEnd type="none" w="sm" len="sm"/>
            </a:ln>
          </p:spPr>
        </p:sp>
        <p:sp>
          <p:nvSpPr>
            <p:cNvPr id="8" name="TextBox 8"/>
            <p:cNvSpPr txBox="1"/>
            <p:nvPr/>
          </p:nvSpPr>
          <p:spPr>
            <a:xfrm>
              <a:off x="26327" y="5740400"/>
              <a:ext cx="9588500" cy="410369"/>
            </a:xfrm>
            <a:prstGeom prst="rect">
              <a:avLst/>
            </a:prstGeom>
          </p:spPr>
          <p:txBody>
            <a:bodyPr lIns="0" tIns="0" rIns="0" bIns="0" rtlCol="0" anchor="t">
              <a:spAutoFit/>
            </a:bodyPr>
            <a:lstStyle/>
            <a:p>
              <a:pPr marL="0" lvl="0" indent="0" algn="l">
                <a:lnSpc>
                  <a:spcPts val="2400"/>
                </a:lnSpc>
              </a:pPr>
              <a:endParaRPr lang="en-US" sz="2000" dirty="0">
                <a:solidFill>
                  <a:srgbClr val="3E6B35"/>
                </a:solidFill>
                <a:latin typeface="Carlito"/>
                <a:ea typeface="Carlito"/>
                <a:cs typeface="Carlito"/>
                <a:sym typeface="Carlito"/>
              </a:endParaRPr>
            </a:p>
          </p:txBody>
        </p:sp>
      </p:grpSp>
      <p:grpSp>
        <p:nvGrpSpPr>
          <p:cNvPr id="9" name="Group 9"/>
          <p:cNvGrpSpPr/>
          <p:nvPr/>
        </p:nvGrpSpPr>
        <p:grpSpPr>
          <a:xfrm>
            <a:off x="666750" y="9184102"/>
            <a:ext cx="2171730" cy="2205796"/>
            <a:chOff x="0" y="0"/>
            <a:chExt cx="812800" cy="825500"/>
          </a:xfrm>
        </p:grpSpPr>
        <p:sp>
          <p:nvSpPr>
            <p:cNvPr id="10" name="Freeform 10"/>
            <p:cNvSpPr/>
            <p:nvPr/>
          </p:nvSpPr>
          <p:spPr>
            <a:xfrm>
              <a:off x="1270" y="0"/>
              <a:ext cx="810260" cy="822960"/>
            </a:xfrm>
            <a:custGeom>
              <a:avLst/>
              <a:gdLst/>
              <a:ahLst/>
              <a:cxnLst/>
              <a:rect l="l" t="t" r="r" b="b"/>
              <a:pathLst>
                <a:path w="810260" h="822960">
                  <a:moveTo>
                    <a:pt x="405130" y="0"/>
                  </a:moveTo>
                  <a:lnTo>
                    <a:pt x="450850" y="151130"/>
                  </a:lnTo>
                  <a:lnTo>
                    <a:pt x="546100" y="25400"/>
                  </a:lnTo>
                  <a:lnTo>
                    <a:pt x="537210" y="181610"/>
                  </a:lnTo>
                  <a:lnTo>
                    <a:pt x="669290" y="96520"/>
                  </a:lnTo>
                  <a:lnTo>
                    <a:pt x="608330" y="241300"/>
                  </a:lnTo>
                  <a:lnTo>
                    <a:pt x="760730" y="205740"/>
                  </a:lnTo>
                  <a:lnTo>
                    <a:pt x="654050" y="321310"/>
                  </a:lnTo>
                  <a:lnTo>
                    <a:pt x="810260" y="340360"/>
                  </a:lnTo>
                  <a:lnTo>
                    <a:pt x="669290" y="411480"/>
                  </a:lnTo>
                  <a:lnTo>
                    <a:pt x="810260" y="482600"/>
                  </a:lnTo>
                  <a:lnTo>
                    <a:pt x="654050" y="501650"/>
                  </a:lnTo>
                  <a:lnTo>
                    <a:pt x="760730" y="617220"/>
                  </a:lnTo>
                  <a:lnTo>
                    <a:pt x="608330" y="581660"/>
                  </a:lnTo>
                  <a:lnTo>
                    <a:pt x="669290" y="726440"/>
                  </a:lnTo>
                  <a:lnTo>
                    <a:pt x="537210" y="640080"/>
                  </a:lnTo>
                  <a:lnTo>
                    <a:pt x="546100" y="797560"/>
                  </a:lnTo>
                  <a:lnTo>
                    <a:pt x="450850" y="671830"/>
                  </a:lnTo>
                  <a:lnTo>
                    <a:pt x="405130" y="822960"/>
                  </a:lnTo>
                  <a:lnTo>
                    <a:pt x="359410" y="671830"/>
                  </a:lnTo>
                  <a:lnTo>
                    <a:pt x="264160" y="797560"/>
                  </a:lnTo>
                  <a:lnTo>
                    <a:pt x="273050" y="640080"/>
                  </a:lnTo>
                  <a:lnTo>
                    <a:pt x="140970" y="726440"/>
                  </a:lnTo>
                  <a:lnTo>
                    <a:pt x="201930" y="581660"/>
                  </a:lnTo>
                  <a:lnTo>
                    <a:pt x="49530" y="617220"/>
                  </a:lnTo>
                  <a:lnTo>
                    <a:pt x="156210" y="501650"/>
                  </a:lnTo>
                  <a:lnTo>
                    <a:pt x="0" y="482600"/>
                  </a:lnTo>
                  <a:lnTo>
                    <a:pt x="140970" y="411480"/>
                  </a:lnTo>
                  <a:lnTo>
                    <a:pt x="0" y="340360"/>
                  </a:lnTo>
                  <a:lnTo>
                    <a:pt x="156210" y="321310"/>
                  </a:lnTo>
                  <a:lnTo>
                    <a:pt x="49530" y="205740"/>
                  </a:lnTo>
                  <a:lnTo>
                    <a:pt x="201930" y="241300"/>
                  </a:lnTo>
                  <a:lnTo>
                    <a:pt x="140970" y="96520"/>
                  </a:lnTo>
                  <a:lnTo>
                    <a:pt x="273050" y="181610"/>
                  </a:lnTo>
                  <a:lnTo>
                    <a:pt x="264160" y="25400"/>
                  </a:lnTo>
                  <a:lnTo>
                    <a:pt x="359410" y="151130"/>
                  </a:lnTo>
                  <a:close/>
                </a:path>
              </a:pathLst>
            </a:custGeom>
            <a:solidFill>
              <a:srgbClr val="77A366"/>
            </a:solidFill>
          </p:spPr>
        </p:sp>
        <p:sp>
          <p:nvSpPr>
            <p:cNvPr id="11" name="TextBox 11"/>
            <p:cNvSpPr txBox="1"/>
            <p:nvPr/>
          </p:nvSpPr>
          <p:spPr>
            <a:xfrm>
              <a:off x="141746" y="112576"/>
              <a:ext cx="529308" cy="559367"/>
            </a:xfrm>
            <a:prstGeom prst="rect">
              <a:avLst/>
            </a:prstGeom>
          </p:spPr>
          <p:txBody>
            <a:bodyPr lIns="50800" tIns="50800" rIns="50800" bIns="50800" rtlCol="0" anchor="ctr"/>
            <a:lstStyle/>
            <a:p>
              <a:pPr marL="0" lvl="0" indent="0" algn="ctr">
                <a:lnSpc>
                  <a:spcPts val="3359"/>
                </a:lnSpc>
                <a:spcBef>
                  <a:spcPct val="0"/>
                </a:spcBef>
              </a:pPr>
              <a:endParaRPr/>
            </a:p>
          </p:txBody>
        </p:sp>
      </p:grpSp>
      <p:sp>
        <p:nvSpPr>
          <p:cNvPr id="11266" name="AutoShape 2" descr="The levels of competition.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1268" name="Picture 4" descr="Green Haven Floristry"/>
          <p:cNvPicPr>
            <a:picLocks noChangeAspect="1" noChangeArrowheads="1"/>
          </p:cNvPicPr>
          <p:nvPr/>
        </p:nvPicPr>
        <p:blipFill>
          <a:blip r:embed="rId3" cstate="print"/>
          <a:srcRect/>
          <a:stretch>
            <a:fillRect/>
          </a:stretch>
        </p:blipFill>
        <p:spPr bwMode="auto">
          <a:xfrm>
            <a:off x="10287000" y="3543300"/>
            <a:ext cx="4953000" cy="49530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F2E6"/>
        </a:solidFill>
        <a:effectLst/>
      </p:bgPr>
    </p:bg>
    <p:spTree>
      <p:nvGrpSpPr>
        <p:cNvPr id="1" name=""/>
        <p:cNvGrpSpPr/>
        <p:nvPr/>
      </p:nvGrpSpPr>
      <p:grpSpPr>
        <a:xfrm>
          <a:off x="0" y="0"/>
          <a:ext cx="0" cy="0"/>
          <a:chOff x="0" y="0"/>
          <a:chExt cx="0" cy="0"/>
        </a:xfrm>
      </p:grpSpPr>
      <p:grpSp>
        <p:nvGrpSpPr>
          <p:cNvPr id="4" name="Group 4"/>
          <p:cNvGrpSpPr/>
          <p:nvPr/>
        </p:nvGrpSpPr>
        <p:grpSpPr>
          <a:xfrm>
            <a:off x="666750" y="709618"/>
            <a:ext cx="7230864" cy="3579614"/>
            <a:chOff x="0" y="57150"/>
            <a:chExt cx="9641152" cy="4772818"/>
          </a:xfrm>
        </p:grpSpPr>
        <p:sp>
          <p:nvSpPr>
            <p:cNvPr id="5" name="TextBox 5"/>
            <p:cNvSpPr txBox="1"/>
            <p:nvPr/>
          </p:nvSpPr>
          <p:spPr>
            <a:xfrm>
              <a:off x="26326" y="57150"/>
              <a:ext cx="9614826" cy="1358479"/>
            </a:xfrm>
            <a:prstGeom prst="rect">
              <a:avLst/>
            </a:prstGeom>
          </p:spPr>
          <p:txBody>
            <a:bodyPr lIns="0" tIns="0" rIns="0" bIns="0" rtlCol="0" anchor="t">
              <a:spAutoFit/>
            </a:bodyPr>
            <a:lstStyle/>
            <a:p>
              <a:pPr marL="0" lvl="0" indent="0" algn="l">
                <a:lnSpc>
                  <a:spcPts val="7840"/>
                </a:lnSpc>
                <a:spcBef>
                  <a:spcPct val="0"/>
                </a:spcBef>
              </a:pPr>
              <a:r>
                <a:rPr lang="en-US" sz="7000" i="1" dirty="0">
                  <a:solidFill>
                    <a:srgbClr val="3E6B35"/>
                  </a:solidFill>
                  <a:latin typeface="Radley Italics"/>
                  <a:ea typeface="Radley Italics"/>
                  <a:cs typeface="Radley Italics"/>
                  <a:sym typeface="Radley Italics"/>
                </a:rPr>
                <a:t>5W2H Analysis</a:t>
              </a:r>
            </a:p>
          </p:txBody>
        </p:sp>
        <p:sp>
          <p:nvSpPr>
            <p:cNvPr id="7" name="AutoShape 7"/>
            <p:cNvSpPr/>
            <p:nvPr/>
          </p:nvSpPr>
          <p:spPr>
            <a:xfrm>
              <a:off x="0" y="1901614"/>
              <a:ext cx="9614826" cy="0"/>
            </a:xfrm>
            <a:prstGeom prst="line">
              <a:avLst/>
            </a:prstGeom>
            <a:ln w="25400" cap="flat">
              <a:solidFill>
                <a:srgbClr val="77A366"/>
              </a:solidFill>
              <a:prstDash val="solid"/>
              <a:headEnd type="none" w="sm" len="sm"/>
              <a:tailEnd type="none" w="sm" len="sm"/>
            </a:ln>
          </p:spPr>
        </p:sp>
        <p:sp>
          <p:nvSpPr>
            <p:cNvPr id="8" name="TextBox 8"/>
            <p:cNvSpPr txBox="1"/>
            <p:nvPr/>
          </p:nvSpPr>
          <p:spPr>
            <a:xfrm>
              <a:off x="26327" y="4419599"/>
              <a:ext cx="9588500" cy="410369"/>
            </a:xfrm>
            <a:prstGeom prst="rect">
              <a:avLst/>
            </a:prstGeom>
          </p:spPr>
          <p:txBody>
            <a:bodyPr lIns="0" tIns="0" rIns="0" bIns="0" rtlCol="0" anchor="t">
              <a:spAutoFit/>
            </a:bodyPr>
            <a:lstStyle/>
            <a:p>
              <a:pPr marL="0" lvl="0" indent="0" algn="l">
                <a:lnSpc>
                  <a:spcPts val="2400"/>
                </a:lnSpc>
              </a:pPr>
              <a:endParaRPr lang="en-US" sz="2000" dirty="0">
                <a:solidFill>
                  <a:srgbClr val="3E6B35"/>
                </a:solidFill>
                <a:latin typeface="Carlito"/>
                <a:ea typeface="Carlito"/>
                <a:cs typeface="Carlito"/>
                <a:sym typeface="Carlito"/>
              </a:endParaRPr>
            </a:p>
          </p:txBody>
        </p:sp>
      </p:grpSp>
      <p:grpSp>
        <p:nvGrpSpPr>
          <p:cNvPr id="9" name="Group 9"/>
          <p:cNvGrpSpPr/>
          <p:nvPr/>
        </p:nvGrpSpPr>
        <p:grpSpPr>
          <a:xfrm>
            <a:off x="666750" y="9184102"/>
            <a:ext cx="2171730" cy="2205796"/>
            <a:chOff x="0" y="0"/>
            <a:chExt cx="812800" cy="825500"/>
          </a:xfrm>
        </p:grpSpPr>
        <p:sp>
          <p:nvSpPr>
            <p:cNvPr id="10" name="Freeform 10"/>
            <p:cNvSpPr/>
            <p:nvPr/>
          </p:nvSpPr>
          <p:spPr>
            <a:xfrm>
              <a:off x="1270" y="0"/>
              <a:ext cx="810260" cy="822960"/>
            </a:xfrm>
            <a:custGeom>
              <a:avLst/>
              <a:gdLst/>
              <a:ahLst/>
              <a:cxnLst/>
              <a:rect l="l" t="t" r="r" b="b"/>
              <a:pathLst>
                <a:path w="810260" h="822960">
                  <a:moveTo>
                    <a:pt x="405130" y="0"/>
                  </a:moveTo>
                  <a:lnTo>
                    <a:pt x="450850" y="151130"/>
                  </a:lnTo>
                  <a:lnTo>
                    <a:pt x="546100" y="25400"/>
                  </a:lnTo>
                  <a:lnTo>
                    <a:pt x="537210" y="181610"/>
                  </a:lnTo>
                  <a:lnTo>
                    <a:pt x="669290" y="96520"/>
                  </a:lnTo>
                  <a:lnTo>
                    <a:pt x="608330" y="241300"/>
                  </a:lnTo>
                  <a:lnTo>
                    <a:pt x="760730" y="205740"/>
                  </a:lnTo>
                  <a:lnTo>
                    <a:pt x="654050" y="321310"/>
                  </a:lnTo>
                  <a:lnTo>
                    <a:pt x="810260" y="340360"/>
                  </a:lnTo>
                  <a:lnTo>
                    <a:pt x="669290" y="411480"/>
                  </a:lnTo>
                  <a:lnTo>
                    <a:pt x="810260" y="482600"/>
                  </a:lnTo>
                  <a:lnTo>
                    <a:pt x="654050" y="501650"/>
                  </a:lnTo>
                  <a:lnTo>
                    <a:pt x="760730" y="617220"/>
                  </a:lnTo>
                  <a:lnTo>
                    <a:pt x="608330" y="581660"/>
                  </a:lnTo>
                  <a:lnTo>
                    <a:pt x="669290" y="726440"/>
                  </a:lnTo>
                  <a:lnTo>
                    <a:pt x="537210" y="640080"/>
                  </a:lnTo>
                  <a:lnTo>
                    <a:pt x="546100" y="797560"/>
                  </a:lnTo>
                  <a:lnTo>
                    <a:pt x="450850" y="671830"/>
                  </a:lnTo>
                  <a:lnTo>
                    <a:pt x="405130" y="822960"/>
                  </a:lnTo>
                  <a:lnTo>
                    <a:pt x="359410" y="671830"/>
                  </a:lnTo>
                  <a:lnTo>
                    <a:pt x="264160" y="797560"/>
                  </a:lnTo>
                  <a:lnTo>
                    <a:pt x="273050" y="640080"/>
                  </a:lnTo>
                  <a:lnTo>
                    <a:pt x="140970" y="726440"/>
                  </a:lnTo>
                  <a:lnTo>
                    <a:pt x="201930" y="581660"/>
                  </a:lnTo>
                  <a:lnTo>
                    <a:pt x="49530" y="617220"/>
                  </a:lnTo>
                  <a:lnTo>
                    <a:pt x="156210" y="501650"/>
                  </a:lnTo>
                  <a:lnTo>
                    <a:pt x="0" y="482600"/>
                  </a:lnTo>
                  <a:lnTo>
                    <a:pt x="140970" y="411480"/>
                  </a:lnTo>
                  <a:lnTo>
                    <a:pt x="0" y="340360"/>
                  </a:lnTo>
                  <a:lnTo>
                    <a:pt x="156210" y="321310"/>
                  </a:lnTo>
                  <a:lnTo>
                    <a:pt x="49530" y="205740"/>
                  </a:lnTo>
                  <a:lnTo>
                    <a:pt x="201930" y="241300"/>
                  </a:lnTo>
                  <a:lnTo>
                    <a:pt x="140970" y="96520"/>
                  </a:lnTo>
                  <a:lnTo>
                    <a:pt x="273050" y="181610"/>
                  </a:lnTo>
                  <a:lnTo>
                    <a:pt x="264160" y="25400"/>
                  </a:lnTo>
                  <a:lnTo>
                    <a:pt x="359410" y="151130"/>
                  </a:lnTo>
                  <a:close/>
                </a:path>
              </a:pathLst>
            </a:custGeom>
            <a:solidFill>
              <a:srgbClr val="77A366"/>
            </a:solidFill>
          </p:spPr>
        </p:sp>
        <p:sp>
          <p:nvSpPr>
            <p:cNvPr id="11" name="TextBox 11"/>
            <p:cNvSpPr txBox="1"/>
            <p:nvPr/>
          </p:nvSpPr>
          <p:spPr>
            <a:xfrm>
              <a:off x="141746" y="112576"/>
              <a:ext cx="529308" cy="559367"/>
            </a:xfrm>
            <a:prstGeom prst="rect">
              <a:avLst/>
            </a:prstGeom>
          </p:spPr>
          <p:txBody>
            <a:bodyPr lIns="50800" tIns="50800" rIns="50800" bIns="50800" rtlCol="0" anchor="ctr"/>
            <a:lstStyle/>
            <a:p>
              <a:pPr marL="0" lvl="0" indent="0" algn="ctr">
                <a:lnSpc>
                  <a:spcPts val="3359"/>
                </a:lnSpc>
                <a:spcBef>
                  <a:spcPct val="0"/>
                </a:spcBef>
              </a:pPr>
              <a:endParaRPr/>
            </a:p>
          </p:txBody>
        </p:sp>
      </p:grpSp>
      <p:graphicFrame>
        <p:nvGraphicFramePr>
          <p:cNvPr id="12" name="Table 11"/>
          <p:cNvGraphicFramePr>
            <a:graphicFrameLocks noGrp="1"/>
          </p:cNvGraphicFramePr>
          <p:nvPr/>
        </p:nvGraphicFramePr>
        <p:xfrm>
          <a:off x="1524000" y="3238500"/>
          <a:ext cx="7239000" cy="4719320"/>
        </p:xfrm>
        <a:graphic>
          <a:graphicData uri="http://schemas.openxmlformats.org/drawingml/2006/table">
            <a:tbl>
              <a:tblPr/>
              <a:tblGrid>
                <a:gridCol w="1297244"/>
                <a:gridCol w="5941756"/>
              </a:tblGrid>
              <a:tr h="317500">
                <a:tc>
                  <a:txBody>
                    <a:bodyPr/>
                    <a:lstStyle/>
                    <a:p>
                      <a:pPr algn="ctr">
                        <a:lnSpc>
                          <a:spcPct val="150000"/>
                        </a:lnSpc>
                        <a:spcAft>
                          <a:spcPts val="0"/>
                        </a:spcAft>
                      </a:pPr>
                      <a:r>
                        <a:rPr lang="en-US" sz="1800" b="1" dirty="0">
                          <a:latin typeface="Times New Roman"/>
                          <a:ea typeface="Times New Roman"/>
                        </a:rPr>
                        <a:t>Element</a:t>
                      </a:r>
                      <a:endParaRPr lang="en-US" sz="16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1800" b="1">
                          <a:latin typeface="Times New Roman"/>
                          <a:ea typeface="Times New Roman"/>
                        </a:rPr>
                        <a:t>Short Complete Statement</a:t>
                      </a:r>
                      <a:endParaRPr lang="en-US" sz="16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7500">
                <a:tc>
                  <a:txBody>
                    <a:bodyPr/>
                    <a:lstStyle/>
                    <a:p>
                      <a:pPr algn="just">
                        <a:lnSpc>
                          <a:spcPct val="150000"/>
                        </a:lnSpc>
                        <a:spcAft>
                          <a:spcPts val="0"/>
                        </a:spcAft>
                      </a:pPr>
                      <a:r>
                        <a:rPr lang="en-US" sz="1800" b="1">
                          <a:latin typeface="Times New Roman"/>
                          <a:ea typeface="Times New Roman"/>
                        </a:rPr>
                        <a:t>What</a:t>
                      </a:r>
                      <a:endParaRPr lang="en-US" sz="16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a:latin typeface="Times New Roman"/>
                          <a:ea typeface="Times New Roman"/>
                        </a:rPr>
                        <a:t>Sales have declined by 30 percent.</a:t>
                      </a:r>
                      <a:endParaRPr lang="en-US" sz="16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7500">
                <a:tc>
                  <a:txBody>
                    <a:bodyPr/>
                    <a:lstStyle/>
                    <a:p>
                      <a:pPr algn="just">
                        <a:lnSpc>
                          <a:spcPct val="150000"/>
                        </a:lnSpc>
                        <a:spcAft>
                          <a:spcPts val="0"/>
                        </a:spcAft>
                      </a:pPr>
                      <a:r>
                        <a:rPr lang="en-US" sz="1800" b="1">
                          <a:latin typeface="Times New Roman"/>
                          <a:ea typeface="Times New Roman"/>
                        </a:rPr>
                        <a:t>Why</a:t>
                      </a:r>
                      <a:endParaRPr lang="en-US" sz="16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a:latin typeface="Times New Roman"/>
                          <a:ea typeface="Times New Roman"/>
                        </a:rPr>
                        <a:t>Customers prefer cheaper online alternatives.</a:t>
                      </a:r>
                      <a:endParaRPr lang="en-US" sz="16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7500">
                <a:tc>
                  <a:txBody>
                    <a:bodyPr/>
                    <a:lstStyle/>
                    <a:p>
                      <a:pPr algn="just">
                        <a:lnSpc>
                          <a:spcPct val="150000"/>
                        </a:lnSpc>
                        <a:spcAft>
                          <a:spcPts val="0"/>
                        </a:spcAft>
                      </a:pPr>
                      <a:r>
                        <a:rPr lang="en-US" sz="1800" b="1">
                          <a:latin typeface="Times New Roman"/>
                          <a:ea typeface="Times New Roman"/>
                        </a:rPr>
                        <a:t>Who</a:t>
                      </a:r>
                      <a:endParaRPr lang="en-US" sz="16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dirty="0">
                          <a:latin typeface="Times New Roman"/>
                          <a:ea typeface="Times New Roman"/>
                        </a:rPr>
                        <a:t>Walk-in customers, loyal clients and corporate buyers.</a:t>
                      </a:r>
                      <a:endParaRPr lang="en-US" sz="16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7500">
                <a:tc>
                  <a:txBody>
                    <a:bodyPr/>
                    <a:lstStyle/>
                    <a:p>
                      <a:pPr algn="just">
                        <a:lnSpc>
                          <a:spcPct val="150000"/>
                        </a:lnSpc>
                        <a:spcAft>
                          <a:spcPts val="0"/>
                        </a:spcAft>
                      </a:pPr>
                      <a:r>
                        <a:rPr lang="en-US" sz="1800" b="1">
                          <a:latin typeface="Times New Roman"/>
                          <a:ea typeface="Times New Roman"/>
                        </a:rPr>
                        <a:t>Where</a:t>
                      </a:r>
                      <a:endParaRPr lang="en-US" sz="16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a:latin typeface="Times New Roman"/>
                          <a:ea typeface="Times New Roman"/>
                        </a:rPr>
                        <a:t>A declining high-street location with reduced activity (Shi, Zhou and Jiang, 2019).</a:t>
                      </a:r>
                      <a:endParaRPr lang="en-US" sz="16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7500">
                <a:tc>
                  <a:txBody>
                    <a:bodyPr/>
                    <a:lstStyle/>
                    <a:p>
                      <a:pPr algn="just">
                        <a:lnSpc>
                          <a:spcPct val="150000"/>
                        </a:lnSpc>
                        <a:spcAft>
                          <a:spcPts val="0"/>
                        </a:spcAft>
                      </a:pPr>
                      <a:r>
                        <a:rPr lang="en-US" sz="1800" b="1">
                          <a:latin typeface="Times New Roman"/>
                          <a:ea typeface="Times New Roman"/>
                        </a:rPr>
                        <a:t>When</a:t>
                      </a:r>
                      <a:endParaRPr lang="en-US" sz="16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a:latin typeface="Times New Roman"/>
                          <a:ea typeface="Times New Roman"/>
                        </a:rPr>
                        <a:t>The issue has developed over the last twelve months.</a:t>
                      </a:r>
                      <a:endParaRPr lang="en-US" sz="16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7500">
                <a:tc>
                  <a:txBody>
                    <a:bodyPr/>
                    <a:lstStyle/>
                    <a:p>
                      <a:pPr algn="just">
                        <a:lnSpc>
                          <a:spcPct val="150000"/>
                        </a:lnSpc>
                        <a:spcAft>
                          <a:spcPts val="0"/>
                        </a:spcAft>
                      </a:pPr>
                      <a:r>
                        <a:rPr lang="en-US" sz="1800" b="1">
                          <a:latin typeface="Times New Roman"/>
                          <a:ea typeface="Times New Roman"/>
                        </a:rPr>
                        <a:t>How</a:t>
                      </a:r>
                      <a:endParaRPr lang="en-US" sz="16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a:latin typeface="Times New Roman"/>
                          <a:ea typeface="Times New Roman"/>
                        </a:rPr>
                        <a:t>The business uses outdated digital tools and limited marketing.</a:t>
                      </a:r>
                      <a:endParaRPr lang="en-US" sz="16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7500">
                <a:tc>
                  <a:txBody>
                    <a:bodyPr/>
                    <a:lstStyle/>
                    <a:p>
                      <a:pPr algn="just">
                        <a:lnSpc>
                          <a:spcPct val="150000"/>
                        </a:lnSpc>
                        <a:spcAft>
                          <a:spcPts val="0"/>
                        </a:spcAft>
                      </a:pPr>
                      <a:r>
                        <a:rPr lang="en-US" sz="1800" b="1">
                          <a:latin typeface="Times New Roman"/>
                          <a:ea typeface="Times New Roman"/>
                        </a:rPr>
                        <a:t>How Much</a:t>
                      </a:r>
                      <a:endParaRPr lang="en-US" sz="16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800" dirty="0">
                          <a:latin typeface="Times New Roman"/>
                          <a:ea typeface="Times New Roman"/>
                        </a:rPr>
                        <a:t>Operating costs have increased significantly.</a:t>
                      </a:r>
                      <a:endParaRPr lang="en-US" sz="16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10242" name="Picture 2" descr="What is 5W2H? Discover this revolutionary tool | Think Lean Six Sigma"/>
          <p:cNvPicPr>
            <a:picLocks noChangeAspect="1" noChangeArrowheads="1"/>
          </p:cNvPicPr>
          <p:nvPr/>
        </p:nvPicPr>
        <p:blipFill>
          <a:blip r:embed="rId3" cstate="print"/>
          <a:srcRect/>
          <a:stretch>
            <a:fillRect/>
          </a:stretch>
        </p:blipFill>
        <p:spPr bwMode="auto">
          <a:xfrm>
            <a:off x="9220200" y="3695700"/>
            <a:ext cx="8172450" cy="3429001"/>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DE5CD"/>
        </a:solidFill>
        <a:effectLst/>
      </p:bgPr>
    </p:bg>
    <p:spTree>
      <p:nvGrpSpPr>
        <p:cNvPr id="1" name=""/>
        <p:cNvGrpSpPr/>
        <p:nvPr/>
      </p:nvGrpSpPr>
      <p:grpSpPr>
        <a:xfrm>
          <a:off x="0" y="0"/>
          <a:ext cx="0" cy="0"/>
          <a:chOff x="0" y="0"/>
          <a:chExt cx="0" cy="0"/>
        </a:xfrm>
      </p:grpSpPr>
      <p:grpSp>
        <p:nvGrpSpPr>
          <p:cNvPr id="4" name="Group 4"/>
          <p:cNvGrpSpPr/>
          <p:nvPr/>
        </p:nvGrpSpPr>
        <p:grpSpPr>
          <a:xfrm>
            <a:off x="666750" y="709617"/>
            <a:ext cx="7230866" cy="4103489"/>
            <a:chOff x="0" y="57150"/>
            <a:chExt cx="9641154" cy="5471319"/>
          </a:xfrm>
        </p:grpSpPr>
        <p:sp>
          <p:nvSpPr>
            <p:cNvPr id="5" name="TextBox 5"/>
            <p:cNvSpPr txBox="1"/>
            <p:nvPr/>
          </p:nvSpPr>
          <p:spPr>
            <a:xfrm>
              <a:off x="26326" y="57150"/>
              <a:ext cx="9614826" cy="1358479"/>
            </a:xfrm>
            <a:prstGeom prst="rect">
              <a:avLst/>
            </a:prstGeom>
          </p:spPr>
          <p:txBody>
            <a:bodyPr lIns="0" tIns="0" rIns="0" bIns="0" rtlCol="0" anchor="t">
              <a:spAutoFit/>
            </a:bodyPr>
            <a:lstStyle/>
            <a:p>
              <a:pPr marL="0" lvl="0" indent="0" algn="l">
                <a:lnSpc>
                  <a:spcPts val="7840"/>
                </a:lnSpc>
                <a:spcBef>
                  <a:spcPct val="0"/>
                </a:spcBef>
              </a:pPr>
              <a:r>
                <a:rPr lang="en-US" sz="7000" i="1" dirty="0">
                  <a:solidFill>
                    <a:srgbClr val="3E6B35"/>
                  </a:solidFill>
                  <a:latin typeface="Radley Italics"/>
                  <a:ea typeface="Radley Italics"/>
                  <a:cs typeface="Radley Italics"/>
                  <a:sym typeface="Radley Italics"/>
                </a:rPr>
                <a:t>PESTEL Analysis</a:t>
              </a:r>
            </a:p>
          </p:txBody>
        </p:sp>
        <p:sp>
          <p:nvSpPr>
            <p:cNvPr id="6" name="TextBox 6"/>
            <p:cNvSpPr txBox="1"/>
            <p:nvPr/>
          </p:nvSpPr>
          <p:spPr>
            <a:xfrm>
              <a:off x="26327" y="2387601"/>
              <a:ext cx="9614827" cy="709169"/>
            </a:xfrm>
            <a:prstGeom prst="rect">
              <a:avLst/>
            </a:prstGeom>
          </p:spPr>
          <p:txBody>
            <a:bodyPr lIns="0" tIns="0" rIns="0" bIns="0" rtlCol="0" anchor="t">
              <a:spAutoFit/>
            </a:bodyPr>
            <a:lstStyle/>
            <a:p>
              <a:pPr marL="0" lvl="0" indent="0" algn="l">
                <a:lnSpc>
                  <a:spcPts val="4199"/>
                </a:lnSpc>
                <a:spcBef>
                  <a:spcPct val="0"/>
                </a:spcBef>
              </a:pPr>
              <a:endParaRPr lang="en-US" sz="3499" u="none" dirty="0">
                <a:solidFill>
                  <a:srgbClr val="3E6B35"/>
                </a:solidFill>
                <a:latin typeface="Radley"/>
                <a:ea typeface="Radley"/>
                <a:cs typeface="Radley"/>
                <a:sym typeface="Radley"/>
              </a:endParaRPr>
            </a:p>
          </p:txBody>
        </p:sp>
        <p:sp>
          <p:nvSpPr>
            <p:cNvPr id="7" name="AutoShape 7"/>
            <p:cNvSpPr/>
            <p:nvPr/>
          </p:nvSpPr>
          <p:spPr>
            <a:xfrm>
              <a:off x="0" y="1901614"/>
              <a:ext cx="9614826" cy="0"/>
            </a:xfrm>
            <a:prstGeom prst="line">
              <a:avLst/>
            </a:prstGeom>
            <a:ln w="25400" cap="flat">
              <a:solidFill>
                <a:srgbClr val="77A366"/>
              </a:solidFill>
              <a:prstDash val="solid"/>
              <a:headEnd type="none" w="sm" len="sm"/>
              <a:tailEnd type="none" w="sm" len="sm"/>
            </a:ln>
          </p:spPr>
        </p:sp>
        <p:sp>
          <p:nvSpPr>
            <p:cNvPr id="8" name="TextBox 8"/>
            <p:cNvSpPr txBox="1"/>
            <p:nvPr/>
          </p:nvSpPr>
          <p:spPr>
            <a:xfrm>
              <a:off x="26327" y="5118100"/>
              <a:ext cx="9588500" cy="410369"/>
            </a:xfrm>
            <a:prstGeom prst="rect">
              <a:avLst/>
            </a:prstGeom>
          </p:spPr>
          <p:txBody>
            <a:bodyPr lIns="0" tIns="0" rIns="0" bIns="0" rtlCol="0" anchor="t">
              <a:spAutoFit/>
            </a:bodyPr>
            <a:lstStyle/>
            <a:p>
              <a:pPr marL="0" lvl="0" indent="0" algn="l">
                <a:lnSpc>
                  <a:spcPts val="2400"/>
                </a:lnSpc>
              </a:pPr>
              <a:endParaRPr lang="en-US" sz="2000" dirty="0">
                <a:solidFill>
                  <a:srgbClr val="3E6B35"/>
                </a:solidFill>
                <a:latin typeface="Carlito"/>
                <a:ea typeface="Carlito"/>
                <a:cs typeface="Carlito"/>
                <a:sym typeface="Carlito"/>
              </a:endParaRPr>
            </a:p>
          </p:txBody>
        </p:sp>
      </p:grpSp>
      <p:grpSp>
        <p:nvGrpSpPr>
          <p:cNvPr id="9" name="Group 9"/>
          <p:cNvGrpSpPr/>
          <p:nvPr/>
        </p:nvGrpSpPr>
        <p:grpSpPr>
          <a:xfrm>
            <a:off x="666750" y="9184102"/>
            <a:ext cx="2171730" cy="2205796"/>
            <a:chOff x="0" y="0"/>
            <a:chExt cx="812800" cy="825500"/>
          </a:xfrm>
        </p:grpSpPr>
        <p:sp>
          <p:nvSpPr>
            <p:cNvPr id="10" name="Freeform 10"/>
            <p:cNvSpPr/>
            <p:nvPr/>
          </p:nvSpPr>
          <p:spPr>
            <a:xfrm>
              <a:off x="1270" y="0"/>
              <a:ext cx="810260" cy="822960"/>
            </a:xfrm>
            <a:custGeom>
              <a:avLst/>
              <a:gdLst/>
              <a:ahLst/>
              <a:cxnLst/>
              <a:rect l="l" t="t" r="r" b="b"/>
              <a:pathLst>
                <a:path w="810260" h="822960">
                  <a:moveTo>
                    <a:pt x="405130" y="0"/>
                  </a:moveTo>
                  <a:lnTo>
                    <a:pt x="450850" y="151130"/>
                  </a:lnTo>
                  <a:lnTo>
                    <a:pt x="546100" y="25400"/>
                  </a:lnTo>
                  <a:lnTo>
                    <a:pt x="537210" y="181610"/>
                  </a:lnTo>
                  <a:lnTo>
                    <a:pt x="669290" y="96520"/>
                  </a:lnTo>
                  <a:lnTo>
                    <a:pt x="608330" y="241300"/>
                  </a:lnTo>
                  <a:lnTo>
                    <a:pt x="760730" y="205740"/>
                  </a:lnTo>
                  <a:lnTo>
                    <a:pt x="654050" y="321310"/>
                  </a:lnTo>
                  <a:lnTo>
                    <a:pt x="810260" y="340360"/>
                  </a:lnTo>
                  <a:lnTo>
                    <a:pt x="669290" y="411480"/>
                  </a:lnTo>
                  <a:lnTo>
                    <a:pt x="810260" y="482600"/>
                  </a:lnTo>
                  <a:lnTo>
                    <a:pt x="654050" y="501650"/>
                  </a:lnTo>
                  <a:lnTo>
                    <a:pt x="760730" y="617220"/>
                  </a:lnTo>
                  <a:lnTo>
                    <a:pt x="608330" y="581660"/>
                  </a:lnTo>
                  <a:lnTo>
                    <a:pt x="669290" y="726440"/>
                  </a:lnTo>
                  <a:lnTo>
                    <a:pt x="537210" y="640080"/>
                  </a:lnTo>
                  <a:lnTo>
                    <a:pt x="546100" y="797560"/>
                  </a:lnTo>
                  <a:lnTo>
                    <a:pt x="450850" y="671830"/>
                  </a:lnTo>
                  <a:lnTo>
                    <a:pt x="405130" y="822960"/>
                  </a:lnTo>
                  <a:lnTo>
                    <a:pt x="359410" y="671830"/>
                  </a:lnTo>
                  <a:lnTo>
                    <a:pt x="264160" y="797560"/>
                  </a:lnTo>
                  <a:lnTo>
                    <a:pt x="273050" y="640080"/>
                  </a:lnTo>
                  <a:lnTo>
                    <a:pt x="140970" y="726440"/>
                  </a:lnTo>
                  <a:lnTo>
                    <a:pt x="201930" y="581660"/>
                  </a:lnTo>
                  <a:lnTo>
                    <a:pt x="49530" y="617220"/>
                  </a:lnTo>
                  <a:lnTo>
                    <a:pt x="156210" y="501650"/>
                  </a:lnTo>
                  <a:lnTo>
                    <a:pt x="0" y="482600"/>
                  </a:lnTo>
                  <a:lnTo>
                    <a:pt x="140970" y="411480"/>
                  </a:lnTo>
                  <a:lnTo>
                    <a:pt x="0" y="340360"/>
                  </a:lnTo>
                  <a:lnTo>
                    <a:pt x="156210" y="321310"/>
                  </a:lnTo>
                  <a:lnTo>
                    <a:pt x="49530" y="205740"/>
                  </a:lnTo>
                  <a:lnTo>
                    <a:pt x="201930" y="241300"/>
                  </a:lnTo>
                  <a:lnTo>
                    <a:pt x="140970" y="96520"/>
                  </a:lnTo>
                  <a:lnTo>
                    <a:pt x="273050" y="181610"/>
                  </a:lnTo>
                  <a:lnTo>
                    <a:pt x="264160" y="25400"/>
                  </a:lnTo>
                  <a:lnTo>
                    <a:pt x="359410" y="151130"/>
                  </a:lnTo>
                  <a:close/>
                </a:path>
              </a:pathLst>
            </a:custGeom>
            <a:solidFill>
              <a:srgbClr val="77A366"/>
            </a:solidFill>
          </p:spPr>
        </p:sp>
        <p:sp>
          <p:nvSpPr>
            <p:cNvPr id="11" name="TextBox 11"/>
            <p:cNvSpPr txBox="1"/>
            <p:nvPr/>
          </p:nvSpPr>
          <p:spPr>
            <a:xfrm>
              <a:off x="141746" y="112576"/>
              <a:ext cx="529308" cy="559367"/>
            </a:xfrm>
            <a:prstGeom prst="rect">
              <a:avLst/>
            </a:prstGeom>
          </p:spPr>
          <p:txBody>
            <a:bodyPr lIns="50800" tIns="50800" rIns="50800" bIns="50800" rtlCol="0" anchor="ctr"/>
            <a:lstStyle/>
            <a:p>
              <a:pPr marL="0" lvl="0" indent="0" algn="ctr">
                <a:lnSpc>
                  <a:spcPts val="3359"/>
                </a:lnSpc>
                <a:spcBef>
                  <a:spcPct val="0"/>
                </a:spcBef>
              </a:pPr>
              <a:endParaRPr/>
            </a:p>
          </p:txBody>
        </p:sp>
      </p:grpSp>
      <p:graphicFrame>
        <p:nvGraphicFramePr>
          <p:cNvPr id="12" name="Table 11"/>
          <p:cNvGraphicFramePr>
            <a:graphicFrameLocks noGrp="1"/>
          </p:cNvGraphicFramePr>
          <p:nvPr/>
        </p:nvGraphicFramePr>
        <p:xfrm>
          <a:off x="685800" y="2247900"/>
          <a:ext cx="7010400" cy="6832600"/>
        </p:xfrm>
        <a:graphic>
          <a:graphicData uri="http://schemas.openxmlformats.org/drawingml/2006/table">
            <a:tbl>
              <a:tblPr/>
              <a:tblGrid>
                <a:gridCol w="1701088"/>
                <a:gridCol w="5309312"/>
              </a:tblGrid>
              <a:tr h="317500">
                <a:tc>
                  <a:txBody>
                    <a:bodyPr/>
                    <a:lstStyle/>
                    <a:p>
                      <a:pPr algn="ctr">
                        <a:lnSpc>
                          <a:spcPct val="150000"/>
                        </a:lnSpc>
                        <a:spcAft>
                          <a:spcPts val="0"/>
                        </a:spcAft>
                      </a:pPr>
                      <a:r>
                        <a:rPr lang="en-US" sz="2000" b="1" dirty="0">
                          <a:latin typeface="Times New Roman"/>
                          <a:ea typeface="Times New Roman"/>
                        </a:rPr>
                        <a:t>Factor</a:t>
                      </a:r>
                      <a:endParaRPr lang="en-US" sz="18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US" sz="2000" b="1">
                          <a:latin typeface="Times New Roman"/>
                          <a:ea typeface="Times New Roman"/>
                        </a:rPr>
                        <a:t>Short Statement</a:t>
                      </a:r>
                      <a:endParaRPr lang="en-US" sz="18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7500">
                <a:tc>
                  <a:txBody>
                    <a:bodyPr/>
                    <a:lstStyle/>
                    <a:p>
                      <a:pPr algn="just">
                        <a:lnSpc>
                          <a:spcPct val="150000"/>
                        </a:lnSpc>
                        <a:spcAft>
                          <a:spcPts val="0"/>
                        </a:spcAft>
                      </a:pPr>
                      <a:r>
                        <a:rPr lang="en-US" sz="2000" b="1" dirty="0">
                          <a:latin typeface="Times New Roman"/>
                          <a:ea typeface="Times New Roman"/>
                        </a:rPr>
                        <a:t>Political</a:t>
                      </a:r>
                      <a:endParaRPr lang="en-US" sz="18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2000" dirty="0">
                          <a:latin typeface="Times New Roman"/>
                          <a:ea typeface="Times New Roman"/>
                        </a:rPr>
                        <a:t>Import regulations increase flower supply uncertainty.</a:t>
                      </a:r>
                      <a:endParaRPr lang="en-US" sz="18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7500">
                <a:tc>
                  <a:txBody>
                    <a:bodyPr/>
                    <a:lstStyle/>
                    <a:p>
                      <a:pPr algn="just">
                        <a:lnSpc>
                          <a:spcPct val="150000"/>
                        </a:lnSpc>
                        <a:spcAft>
                          <a:spcPts val="0"/>
                        </a:spcAft>
                      </a:pPr>
                      <a:r>
                        <a:rPr lang="en-US" sz="2000" b="1">
                          <a:latin typeface="Times New Roman"/>
                          <a:ea typeface="Times New Roman"/>
                        </a:rPr>
                        <a:t>Economic</a:t>
                      </a:r>
                      <a:endParaRPr lang="en-US" sz="18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2000">
                          <a:latin typeface="Times New Roman"/>
                          <a:ea typeface="Times New Roman"/>
                        </a:rPr>
                        <a:t>Inflation increases costs for stock, energy, and materials.</a:t>
                      </a:r>
                      <a:endParaRPr lang="en-US" sz="18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7500">
                <a:tc>
                  <a:txBody>
                    <a:bodyPr/>
                    <a:lstStyle/>
                    <a:p>
                      <a:pPr algn="just">
                        <a:lnSpc>
                          <a:spcPct val="150000"/>
                        </a:lnSpc>
                        <a:spcAft>
                          <a:spcPts val="0"/>
                        </a:spcAft>
                      </a:pPr>
                      <a:r>
                        <a:rPr lang="en-US" sz="2000" b="1">
                          <a:latin typeface="Times New Roman"/>
                          <a:ea typeface="Times New Roman"/>
                        </a:rPr>
                        <a:t>Social</a:t>
                      </a:r>
                      <a:endParaRPr lang="en-US" sz="18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2000">
                          <a:latin typeface="Times New Roman"/>
                          <a:ea typeface="Times New Roman"/>
                        </a:rPr>
                        <a:t>Customers want convenience and online subscriptions.</a:t>
                      </a:r>
                      <a:endParaRPr lang="en-US" sz="18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7500">
                <a:tc>
                  <a:txBody>
                    <a:bodyPr/>
                    <a:lstStyle/>
                    <a:p>
                      <a:pPr algn="just">
                        <a:lnSpc>
                          <a:spcPct val="150000"/>
                        </a:lnSpc>
                        <a:spcAft>
                          <a:spcPts val="0"/>
                        </a:spcAft>
                      </a:pPr>
                      <a:r>
                        <a:rPr lang="en-US" sz="2000" b="1">
                          <a:latin typeface="Times New Roman"/>
                          <a:ea typeface="Times New Roman"/>
                        </a:rPr>
                        <a:t>Technological</a:t>
                      </a:r>
                      <a:endParaRPr lang="en-US" sz="18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2000">
                          <a:latin typeface="Times New Roman"/>
                          <a:ea typeface="Times New Roman"/>
                        </a:rPr>
                        <a:t>The website is outdated and lacks modern features.</a:t>
                      </a:r>
                      <a:endParaRPr lang="en-US" sz="18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7500">
                <a:tc>
                  <a:txBody>
                    <a:bodyPr/>
                    <a:lstStyle/>
                    <a:p>
                      <a:pPr algn="just">
                        <a:lnSpc>
                          <a:spcPct val="150000"/>
                        </a:lnSpc>
                        <a:spcAft>
                          <a:spcPts val="0"/>
                        </a:spcAft>
                      </a:pPr>
                      <a:r>
                        <a:rPr lang="en-US" sz="2000" b="1">
                          <a:latin typeface="Times New Roman"/>
                          <a:ea typeface="Times New Roman"/>
                        </a:rPr>
                        <a:t>Environmental</a:t>
                      </a:r>
                      <a:endParaRPr lang="en-US" sz="18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2000">
                          <a:latin typeface="Times New Roman"/>
                          <a:ea typeface="Times New Roman"/>
                        </a:rPr>
                        <a:t>Sustainable materials are more expensive to source (Harsandaldeep Kaur, 2024).</a:t>
                      </a:r>
                      <a:endParaRPr lang="en-US" sz="18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7500">
                <a:tc>
                  <a:txBody>
                    <a:bodyPr/>
                    <a:lstStyle/>
                    <a:p>
                      <a:pPr algn="just">
                        <a:lnSpc>
                          <a:spcPct val="150000"/>
                        </a:lnSpc>
                        <a:spcAft>
                          <a:spcPts val="0"/>
                        </a:spcAft>
                      </a:pPr>
                      <a:r>
                        <a:rPr lang="en-US" sz="2000" b="1">
                          <a:latin typeface="Times New Roman"/>
                          <a:ea typeface="Times New Roman"/>
                        </a:rPr>
                        <a:t>Legal</a:t>
                      </a:r>
                      <a:endParaRPr lang="en-US" sz="18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2000" dirty="0">
                          <a:latin typeface="Times New Roman"/>
                          <a:ea typeface="Times New Roman"/>
                        </a:rPr>
                        <a:t>Packaging and waste regulations affect operating costs.</a:t>
                      </a:r>
                      <a:endParaRPr lang="en-US" sz="18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9218" name="Picture 2" descr="PESTEL analysis. Source: the authors. | Download Scientific Diagram"/>
          <p:cNvPicPr>
            <a:picLocks noChangeAspect="1" noChangeArrowheads="1"/>
          </p:cNvPicPr>
          <p:nvPr/>
        </p:nvPicPr>
        <p:blipFill>
          <a:blip r:embed="rId3" cstate="print"/>
          <a:srcRect/>
          <a:stretch>
            <a:fillRect/>
          </a:stretch>
        </p:blipFill>
        <p:spPr bwMode="auto">
          <a:xfrm>
            <a:off x="9601200" y="2476500"/>
            <a:ext cx="5943600" cy="5943602"/>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F2E6"/>
        </a:solidFill>
        <a:effectLst/>
      </p:bgPr>
    </p:bg>
    <p:spTree>
      <p:nvGrpSpPr>
        <p:cNvPr id="1" name=""/>
        <p:cNvGrpSpPr/>
        <p:nvPr/>
      </p:nvGrpSpPr>
      <p:grpSpPr>
        <a:xfrm>
          <a:off x="0" y="0"/>
          <a:ext cx="0" cy="0"/>
          <a:chOff x="0" y="0"/>
          <a:chExt cx="0" cy="0"/>
        </a:xfrm>
      </p:grpSpPr>
      <p:grpSp>
        <p:nvGrpSpPr>
          <p:cNvPr id="4" name="Group 4"/>
          <p:cNvGrpSpPr/>
          <p:nvPr/>
        </p:nvGrpSpPr>
        <p:grpSpPr>
          <a:xfrm>
            <a:off x="666750" y="709618"/>
            <a:ext cx="7230865" cy="8193512"/>
            <a:chOff x="0" y="57150"/>
            <a:chExt cx="9641153" cy="10924682"/>
          </a:xfrm>
        </p:grpSpPr>
        <p:sp>
          <p:nvSpPr>
            <p:cNvPr id="5" name="TextBox 5"/>
            <p:cNvSpPr txBox="1"/>
            <p:nvPr/>
          </p:nvSpPr>
          <p:spPr>
            <a:xfrm>
              <a:off x="26326" y="57150"/>
              <a:ext cx="9614826" cy="1358479"/>
            </a:xfrm>
            <a:prstGeom prst="rect">
              <a:avLst/>
            </a:prstGeom>
          </p:spPr>
          <p:txBody>
            <a:bodyPr lIns="0" tIns="0" rIns="0" bIns="0" rtlCol="0" anchor="t">
              <a:spAutoFit/>
            </a:bodyPr>
            <a:lstStyle/>
            <a:p>
              <a:pPr marL="0" lvl="0" indent="0" algn="l">
                <a:lnSpc>
                  <a:spcPts val="7840"/>
                </a:lnSpc>
                <a:spcBef>
                  <a:spcPct val="0"/>
                </a:spcBef>
              </a:pPr>
              <a:r>
                <a:rPr lang="en-US" sz="7000" i="1" dirty="0">
                  <a:solidFill>
                    <a:srgbClr val="3E6B35"/>
                  </a:solidFill>
                  <a:latin typeface="Radley Italics"/>
                  <a:ea typeface="Radley Italics"/>
                  <a:cs typeface="Radley Italics"/>
                  <a:sym typeface="Radley Italics"/>
                </a:rPr>
                <a:t>Market Challenges</a:t>
              </a:r>
            </a:p>
          </p:txBody>
        </p:sp>
        <p:sp>
          <p:nvSpPr>
            <p:cNvPr id="6" name="TextBox 6"/>
            <p:cNvSpPr txBox="1"/>
            <p:nvPr/>
          </p:nvSpPr>
          <p:spPr>
            <a:xfrm>
              <a:off x="26327" y="2387599"/>
              <a:ext cx="9614826" cy="8594233"/>
            </a:xfrm>
            <a:prstGeom prst="rect">
              <a:avLst/>
            </a:prstGeom>
          </p:spPr>
          <p:txBody>
            <a:bodyPr lIns="0" tIns="0" rIns="0" bIns="0" rtlCol="0" anchor="t">
              <a:spAutoFit/>
            </a:bodyPr>
            <a:lstStyle/>
            <a:p>
              <a:pPr lvl="0">
                <a:lnSpc>
                  <a:spcPts val="4199"/>
                </a:lnSpc>
                <a:spcBef>
                  <a:spcPct val="0"/>
                </a:spcBef>
                <a:buFont typeface="Arial" pitchFamily="34" charset="0"/>
                <a:buChar char="•"/>
              </a:pPr>
              <a:r>
                <a:rPr lang="en-US" sz="3200" dirty="0" smtClean="0">
                  <a:solidFill>
                    <a:srgbClr val="3E6B35"/>
                  </a:solidFill>
                  <a:latin typeface="Radley"/>
                  <a:ea typeface="Radley"/>
                  <a:cs typeface="Radley"/>
                  <a:sym typeface="Radley"/>
                </a:rPr>
                <a:t>Retailers via the Internet have better prices and quicker delivery.</a:t>
              </a:r>
            </a:p>
            <a:p>
              <a:pPr lvl="0">
                <a:lnSpc>
                  <a:spcPts val="4199"/>
                </a:lnSpc>
                <a:spcBef>
                  <a:spcPct val="0"/>
                </a:spcBef>
                <a:buFont typeface="Arial" pitchFamily="34" charset="0"/>
                <a:buChar char="•"/>
              </a:pPr>
              <a:r>
                <a:rPr lang="en-US" sz="3200" dirty="0" smtClean="0">
                  <a:solidFill>
                    <a:srgbClr val="3E6B35"/>
                  </a:solidFill>
                  <a:latin typeface="Radley"/>
                  <a:ea typeface="Radley"/>
                  <a:cs typeface="Radley"/>
                  <a:sym typeface="Radley"/>
                </a:rPr>
                <a:t>A florist boutique is also a strong competitor on </a:t>
              </a:r>
              <a:r>
                <a:rPr lang="en-US" sz="3200" dirty="0" err="1" smtClean="0">
                  <a:solidFill>
                    <a:srgbClr val="3E6B35"/>
                  </a:solidFill>
                  <a:latin typeface="Radley"/>
                  <a:ea typeface="Radley"/>
                  <a:cs typeface="Radley"/>
                  <a:sym typeface="Radley"/>
                </a:rPr>
                <a:t>Instagram</a:t>
              </a:r>
              <a:r>
                <a:rPr lang="en-US" sz="3200" dirty="0" smtClean="0">
                  <a:solidFill>
                    <a:srgbClr val="3E6B35"/>
                  </a:solidFill>
                  <a:latin typeface="Radley"/>
                  <a:ea typeface="Radley"/>
                  <a:cs typeface="Radley"/>
                  <a:sym typeface="Radley"/>
                </a:rPr>
                <a:t>.</a:t>
              </a:r>
            </a:p>
            <a:p>
              <a:pPr lvl="0">
                <a:lnSpc>
                  <a:spcPts val="4199"/>
                </a:lnSpc>
                <a:spcBef>
                  <a:spcPct val="0"/>
                </a:spcBef>
                <a:buFont typeface="Arial" pitchFamily="34" charset="0"/>
                <a:buChar char="•"/>
              </a:pPr>
              <a:r>
                <a:rPr lang="en-US" sz="3200" dirty="0" smtClean="0">
                  <a:solidFill>
                    <a:srgbClr val="3E6B35"/>
                  </a:solidFill>
                  <a:latin typeface="Radley"/>
                  <a:ea typeface="Radley"/>
                  <a:cs typeface="Radley"/>
                  <a:sym typeface="Radley"/>
                </a:rPr>
                <a:t>The level of coverage is large, and the discounts are offered at a national chain (</a:t>
              </a:r>
              <a:r>
                <a:rPr lang="en-US" sz="3200" dirty="0" err="1" smtClean="0">
                  <a:solidFill>
                    <a:srgbClr val="3E6B35"/>
                  </a:solidFill>
                  <a:latin typeface="Radley"/>
                  <a:ea typeface="Radley"/>
                  <a:cs typeface="Radley"/>
                  <a:sym typeface="Radley"/>
                </a:rPr>
                <a:t>Pehlivanoğlu</a:t>
              </a:r>
              <a:r>
                <a:rPr lang="en-US" sz="3200" dirty="0" smtClean="0">
                  <a:solidFill>
                    <a:srgbClr val="3E6B35"/>
                  </a:solidFill>
                  <a:latin typeface="Radley"/>
                  <a:ea typeface="Radley"/>
                  <a:cs typeface="Radley"/>
                  <a:sym typeface="Radley"/>
                </a:rPr>
                <a:t> and </a:t>
              </a:r>
              <a:r>
                <a:rPr lang="en-US" sz="3200" dirty="0" err="1" smtClean="0">
                  <a:solidFill>
                    <a:srgbClr val="3E6B35"/>
                  </a:solidFill>
                  <a:latin typeface="Radley"/>
                  <a:ea typeface="Radley"/>
                  <a:cs typeface="Radley"/>
                  <a:sym typeface="Radley"/>
                </a:rPr>
                <a:t>Eymür</a:t>
              </a:r>
              <a:r>
                <a:rPr lang="en-US" sz="3200" dirty="0" smtClean="0">
                  <a:solidFill>
                    <a:srgbClr val="3E6B35"/>
                  </a:solidFill>
                  <a:latin typeface="Radley"/>
                  <a:ea typeface="Radley"/>
                  <a:cs typeface="Radley"/>
                  <a:sym typeface="Radley"/>
                </a:rPr>
                <a:t>, 2023).</a:t>
              </a:r>
            </a:p>
            <a:p>
              <a:pPr lvl="0">
                <a:lnSpc>
                  <a:spcPts val="4199"/>
                </a:lnSpc>
                <a:spcBef>
                  <a:spcPct val="0"/>
                </a:spcBef>
                <a:buFont typeface="Arial" pitchFamily="34" charset="0"/>
                <a:buChar char="•"/>
              </a:pPr>
              <a:r>
                <a:rPr lang="en-US" sz="3200" dirty="0" smtClean="0">
                  <a:solidFill>
                    <a:srgbClr val="3E6B35"/>
                  </a:solidFill>
                  <a:latin typeface="Radley"/>
                  <a:ea typeface="Radley"/>
                  <a:cs typeface="Radley"/>
                  <a:sym typeface="Radley"/>
                </a:rPr>
                <a:t>Footfall in high streets is still decreasing.</a:t>
              </a:r>
            </a:p>
            <a:p>
              <a:pPr lvl="0">
                <a:lnSpc>
                  <a:spcPts val="4199"/>
                </a:lnSpc>
                <a:spcBef>
                  <a:spcPct val="0"/>
                </a:spcBef>
                <a:buFont typeface="Arial" pitchFamily="34" charset="0"/>
                <a:buChar char="•"/>
              </a:pPr>
              <a:r>
                <a:rPr lang="en-US" sz="3200" dirty="0" smtClean="0">
                  <a:solidFill>
                    <a:srgbClr val="3E6B35"/>
                  </a:solidFill>
                  <a:latin typeface="Radley"/>
                  <a:ea typeface="Radley"/>
                  <a:cs typeface="Radley"/>
                  <a:sym typeface="Radley"/>
                </a:rPr>
                <a:t>The expectations of the customers are increasing with the years (</a:t>
              </a:r>
              <a:r>
                <a:rPr lang="en-US" sz="3200" dirty="0" err="1" smtClean="0">
                  <a:solidFill>
                    <a:srgbClr val="3E6B35"/>
                  </a:solidFill>
                  <a:latin typeface="Radley"/>
                  <a:ea typeface="Radley"/>
                  <a:cs typeface="Radley"/>
                  <a:sym typeface="Radley"/>
                </a:rPr>
                <a:t>Piracci</a:t>
              </a:r>
              <a:r>
                <a:rPr lang="en-US" sz="3200" dirty="0" smtClean="0">
                  <a:solidFill>
                    <a:srgbClr val="3E6B35"/>
                  </a:solidFill>
                  <a:latin typeface="Radley"/>
                  <a:ea typeface="Radley"/>
                  <a:cs typeface="Radley"/>
                  <a:sym typeface="Radley"/>
                </a:rPr>
                <a:t>, Fabio </a:t>
              </a:r>
              <a:r>
                <a:rPr lang="en-US" sz="3200" dirty="0" err="1" smtClean="0">
                  <a:solidFill>
                    <a:srgbClr val="3E6B35"/>
                  </a:solidFill>
                  <a:latin typeface="Radley"/>
                  <a:ea typeface="Radley"/>
                  <a:cs typeface="Radley"/>
                  <a:sym typeface="Radley"/>
                </a:rPr>
                <a:t>Boncinelli</a:t>
              </a:r>
              <a:r>
                <a:rPr lang="en-US" sz="3200" dirty="0" smtClean="0">
                  <a:solidFill>
                    <a:srgbClr val="3E6B35"/>
                  </a:solidFill>
                  <a:latin typeface="Radley"/>
                  <a:ea typeface="Radley"/>
                  <a:cs typeface="Radley"/>
                  <a:sym typeface="Radley"/>
                </a:rPr>
                <a:t> and </a:t>
              </a:r>
              <a:r>
                <a:rPr lang="en-US" sz="3200" dirty="0" err="1" smtClean="0">
                  <a:solidFill>
                    <a:srgbClr val="3E6B35"/>
                  </a:solidFill>
                  <a:latin typeface="Radley"/>
                  <a:ea typeface="Radley"/>
                  <a:cs typeface="Radley"/>
                  <a:sym typeface="Radley"/>
                </a:rPr>
                <a:t>Casini</a:t>
              </a:r>
              <a:r>
                <a:rPr lang="en-US" sz="3200" dirty="0" smtClean="0">
                  <a:solidFill>
                    <a:srgbClr val="3E6B35"/>
                  </a:solidFill>
                  <a:latin typeface="Radley"/>
                  <a:ea typeface="Radley"/>
                  <a:cs typeface="Radley"/>
                  <a:sym typeface="Radley"/>
                </a:rPr>
                <a:t>, 2023).</a:t>
              </a:r>
            </a:p>
          </p:txBody>
        </p:sp>
        <p:sp>
          <p:nvSpPr>
            <p:cNvPr id="7" name="AutoShape 7"/>
            <p:cNvSpPr/>
            <p:nvPr/>
          </p:nvSpPr>
          <p:spPr>
            <a:xfrm>
              <a:off x="0" y="1901614"/>
              <a:ext cx="9614826" cy="0"/>
            </a:xfrm>
            <a:prstGeom prst="line">
              <a:avLst/>
            </a:prstGeom>
            <a:ln w="25400" cap="flat">
              <a:solidFill>
                <a:srgbClr val="77A366"/>
              </a:solidFill>
              <a:prstDash val="solid"/>
              <a:headEnd type="none" w="sm" len="sm"/>
              <a:tailEnd type="none" w="sm" len="sm"/>
            </a:ln>
          </p:spPr>
        </p:sp>
        <p:sp>
          <p:nvSpPr>
            <p:cNvPr id="8" name="TextBox 8"/>
            <p:cNvSpPr txBox="1"/>
            <p:nvPr/>
          </p:nvSpPr>
          <p:spPr>
            <a:xfrm>
              <a:off x="26327" y="4419599"/>
              <a:ext cx="9588500" cy="410369"/>
            </a:xfrm>
            <a:prstGeom prst="rect">
              <a:avLst/>
            </a:prstGeom>
          </p:spPr>
          <p:txBody>
            <a:bodyPr lIns="0" tIns="0" rIns="0" bIns="0" rtlCol="0" anchor="t">
              <a:spAutoFit/>
            </a:bodyPr>
            <a:lstStyle/>
            <a:p>
              <a:pPr marL="0" lvl="0" indent="0" algn="l">
                <a:lnSpc>
                  <a:spcPts val="2400"/>
                </a:lnSpc>
              </a:pPr>
              <a:endParaRPr lang="en-US" sz="2000" dirty="0">
                <a:solidFill>
                  <a:srgbClr val="3E6B35"/>
                </a:solidFill>
                <a:latin typeface="Carlito"/>
                <a:ea typeface="Carlito"/>
                <a:cs typeface="Carlito"/>
                <a:sym typeface="Carlito"/>
              </a:endParaRPr>
            </a:p>
          </p:txBody>
        </p:sp>
      </p:grpSp>
      <p:grpSp>
        <p:nvGrpSpPr>
          <p:cNvPr id="9" name="Group 9"/>
          <p:cNvGrpSpPr/>
          <p:nvPr/>
        </p:nvGrpSpPr>
        <p:grpSpPr>
          <a:xfrm>
            <a:off x="666750" y="9184102"/>
            <a:ext cx="2171730" cy="2205796"/>
            <a:chOff x="0" y="0"/>
            <a:chExt cx="812800" cy="825500"/>
          </a:xfrm>
        </p:grpSpPr>
        <p:sp>
          <p:nvSpPr>
            <p:cNvPr id="10" name="Freeform 10"/>
            <p:cNvSpPr/>
            <p:nvPr/>
          </p:nvSpPr>
          <p:spPr>
            <a:xfrm>
              <a:off x="1270" y="0"/>
              <a:ext cx="810260" cy="822960"/>
            </a:xfrm>
            <a:custGeom>
              <a:avLst/>
              <a:gdLst/>
              <a:ahLst/>
              <a:cxnLst/>
              <a:rect l="l" t="t" r="r" b="b"/>
              <a:pathLst>
                <a:path w="810260" h="822960">
                  <a:moveTo>
                    <a:pt x="405130" y="0"/>
                  </a:moveTo>
                  <a:lnTo>
                    <a:pt x="450850" y="151130"/>
                  </a:lnTo>
                  <a:lnTo>
                    <a:pt x="546100" y="25400"/>
                  </a:lnTo>
                  <a:lnTo>
                    <a:pt x="537210" y="181610"/>
                  </a:lnTo>
                  <a:lnTo>
                    <a:pt x="669290" y="96520"/>
                  </a:lnTo>
                  <a:lnTo>
                    <a:pt x="608330" y="241300"/>
                  </a:lnTo>
                  <a:lnTo>
                    <a:pt x="760730" y="205740"/>
                  </a:lnTo>
                  <a:lnTo>
                    <a:pt x="654050" y="321310"/>
                  </a:lnTo>
                  <a:lnTo>
                    <a:pt x="810260" y="340360"/>
                  </a:lnTo>
                  <a:lnTo>
                    <a:pt x="669290" y="411480"/>
                  </a:lnTo>
                  <a:lnTo>
                    <a:pt x="810260" y="482600"/>
                  </a:lnTo>
                  <a:lnTo>
                    <a:pt x="654050" y="501650"/>
                  </a:lnTo>
                  <a:lnTo>
                    <a:pt x="760730" y="617220"/>
                  </a:lnTo>
                  <a:lnTo>
                    <a:pt x="608330" y="581660"/>
                  </a:lnTo>
                  <a:lnTo>
                    <a:pt x="669290" y="726440"/>
                  </a:lnTo>
                  <a:lnTo>
                    <a:pt x="537210" y="640080"/>
                  </a:lnTo>
                  <a:lnTo>
                    <a:pt x="546100" y="797560"/>
                  </a:lnTo>
                  <a:lnTo>
                    <a:pt x="450850" y="671830"/>
                  </a:lnTo>
                  <a:lnTo>
                    <a:pt x="405130" y="822960"/>
                  </a:lnTo>
                  <a:lnTo>
                    <a:pt x="359410" y="671830"/>
                  </a:lnTo>
                  <a:lnTo>
                    <a:pt x="264160" y="797560"/>
                  </a:lnTo>
                  <a:lnTo>
                    <a:pt x="273050" y="640080"/>
                  </a:lnTo>
                  <a:lnTo>
                    <a:pt x="140970" y="726440"/>
                  </a:lnTo>
                  <a:lnTo>
                    <a:pt x="201930" y="581660"/>
                  </a:lnTo>
                  <a:lnTo>
                    <a:pt x="49530" y="617220"/>
                  </a:lnTo>
                  <a:lnTo>
                    <a:pt x="156210" y="501650"/>
                  </a:lnTo>
                  <a:lnTo>
                    <a:pt x="0" y="482600"/>
                  </a:lnTo>
                  <a:lnTo>
                    <a:pt x="140970" y="411480"/>
                  </a:lnTo>
                  <a:lnTo>
                    <a:pt x="0" y="340360"/>
                  </a:lnTo>
                  <a:lnTo>
                    <a:pt x="156210" y="321310"/>
                  </a:lnTo>
                  <a:lnTo>
                    <a:pt x="49530" y="205740"/>
                  </a:lnTo>
                  <a:lnTo>
                    <a:pt x="201930" y="241300"/>
                  </a:lnTo>
                  <a:lnTo>
                    <a:pt x="140970" y="96520"/>
                  </a:lnTo>
                  <a:lnTo>
                    <a:pt x="273050" y="181610"/>
                  </a:lnTo>
                  <a:lnTo>
                    <a:pt x="264160" y="25400"/>
                  </a:lnTo>
                  <a:lnTo>
                    <a:pt x="359410" y="151130"/>
                  </a:lnTo>
                  <a:close/>
                </a:path>
              </a:pathLst>
            </a:custGeom>
            <a:solidFill>
              <a:srgbClr val="77A366"/>
            </a:solidFill>
          </p:spPr>
        </p:sp>
        <p:sp>
          <p:nvSpPr>
            <p:cNvPr id="11" name="TextBox 11"/>
            <p:cNvSpPr txBox="1"/>
            <p:nvPr/>
          </p:nvSpPr>
          <p:spPr>
            <a:xfrm>
              <a:off x="141746" y="112576"/>
              <a:ext cx="529308" cy="559367"/>
            </a:xfrm>
            <a:prstGeom prst="rect">
              <a:avLst/>
            </a:prstGeom>
          </p:spPr>
          <p:txBody>
            <a:bodyPr lIns="50800" tIns="50800" rIns="50800" bIns="50800" rtlCol="0" anchor="ctr"/>
            <a:lstStyle/>
            <a:p>
              <a:pPr marL="0" lvl="0" indent="0" algn="ctr">
                <a:lnSpc>
                  <a:spcPts val="3359"/>
                </a:lnSpc>
                <a:spcBef>
                  <a:spcPct val="0"/>
                </a:spcBef>
              </a:pPr>
              <a:endParaRPr/>
            </a:p>
          </p:txBody>
        </p:sp>
      </p:grpSp>
      <p:pic>
        <p:nvPicPr>
          <p:cNvPr id="8194" name="Picture 2" descr="11 Marketing Challenges (Solutions Included)"/>
          <p:cNvPicPr>
            <a:picLocks noChangeAspect="1" noChangeArrowheads="1"/>
          </p:cNvPicPr>
          <p:nvPr/>
        </p:nvPicPr>
        <p:blipFill>
          <a:blip r:embed="rId3" cstate="print"/>
          <a:srcRect/>
          <a:stretch>
            <a:fillRect/>
          </a:stretch>
        </p:blipFill>
        <p:spPr bwMode="auto">
          <a:xfrm>
            <a:off x="8686800" y="2781300"/>
            <a:ext cx="9231921" cy="48006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DE5CD"/>
        </a:solidFill>
        <a:effectLst/>
      </p:bgPr>
    </p:bg>
    <p:spTree>
      <p:nvGrpSpPr>
        <p:cNvPr id="1" name=""/>
        <p:cNvGrpSpPr/>
        <p:nvPr/>
      </p:nvGrpSpPr>
      <p:grpSpPr>
        <a:xfrm>
          <a:off x="0" y="0"/>
          <a:ext cx="0" cy="0"/>
          <a:chOff x="0" y="0"/>
          <a:chExt cx="0" cy="0"/>
        </a:xfrm>
      </p:grpSpPr>
      <p:grpSp>
        <p:nvGrpSpPr>
          <p:cNvPr id="4" name="Group 4"/>
          <p:cNvGrpSpPr/>
          <p:nvPr/>
        </p:nvGrpSpPr>
        <p:grpSpPr>
          <a:xfrm>
            <a:off x="666750" y="709617"/>
            <a:ext cx="7230865" cy="7047310"/>
            <a:chOff x="0" y="57150"/>
            <a:chExt cx="9641153" cy="9396414"/>
          </a:xfrm>
        </p:grpSpPr>
        <p:sp>
          <p:nvSpPr>
            <p:cNvPr id="5" name="TextBox 5"/>
            <p:cNvSpPr txBox="1"/>
            <p:nvPr/>
          </p:nvSpPr>
          <p:spPr>
            <a:xfrm>
              <a:off x="26326" y="57150"/>
              <a:ext cx="9614826" cy="2679279"/>
            </a:xfrm>
            <a:prstGeom prst="rect">
              <a:avLst/>
            </a:prstGeom>
          </p:spPr>
          <p:txBody>
            <a:bodyPr lIns="0" tIns="0" rIns="0" bIns="0" rtlCol="0" anchor="t">
              <a:spAutoFit/>
            </a:bodyPr>
            <a:lstStyle/>
            <a:p>
              <a:pPr marL="0" lvl="0" indent="0" algn="l">
                <a:lnSpc>
                  <a:spcPts val="7840"/>
                </a:lnSpc>
                <a:spcBef>
                  <a:spcPct val="0"/>
                </a:spcBef>
              </a:pPr>
              <a:r>
                <a:rPr lang="en-US" sz="7000" i="1" dirty="0">
                  <a:solidFill>
                    <a:srgbClr val="3E6B35"/>
                  </a:solidFill>
                  <a:latin typeface="Radley Italics"/>
                  <a:ea typeface="Radley Italics"/>
                  <a:cs typeface="Radley Italics"/>
                  <a:sym typeface="Radley Italics"/>
                </a:rPr>
                <a:t>Customer Feedback</a:t>
              </a:r>
            </a:p>
          </p:txBody>
        </p:sp>
        <p:sp>
          <p:nvSpPr>
            <p:cNvPr id="6" name="TextBox 6"/>
            <p:cNvSpPr txBox="1"/>
            <p:nvPr/>
          </p:nvSpPr>
          <p:spPr>
            <a:xfrm>
              <a:off x="26327" y="3708401"/>
              <a:ext cx="9614826" cy="5745163"/>
            </a:xfrm>
            <a:prstGeom prst="rect">
              <a:avLst/>
            </a:prstGeom>
          </p:spPr>
          <p:txBody>
            <a:bodyPr lIns="0" tIns="0" rIns="0" bIns="0" rtlCol="0" anchor="t">
              <a:spAutoFit/>
            </a:bodyPr>
            <a:lstStyle/>
            <a:p>
              <a:pPr lvl="0">
                <a:buFont typeface="Arial" pitchFamily="34" charset="0"/>
                <a:buChar char="•"/>
              </a:pPr>
              <a:r>
                <a:rPr lang="en-US" sz="2800" dirty="0" smtClean="0"/>
                <a:t>Customers are complimenting the quality of floral arrangements (Lombardi et al., 2023).</a:t>
              </a:r>
            </a:p>
            <a:p>
              <a:pPr lvl="0">
                <a:buFont typeface="Arial" pitchFamily="34" charset="0"/>
                <a:buChar char="•"/>
              </a:pPr>
              <a:r>
                <a:rPr lang="en-US" sz="2800" dirty="0" smtClean="0"/>
                <a:t>The site is very confusing and slow for many people.</a:t>
              </a:r>
            </a:p>
            <a:p>
              <a:pPr lvl="0">
                <a:buFont typeface="Arial" pitchFamily="34" charset="0"/>
                <a:buChar char="•"/>
              </a:pPr>
              <a:r>
                <a:rPr lang="en-US" sz="2800" dirty="0" smtClean="0"/>
                <a:t>The delivery service lacks convenience and offers limited options (</a:t>
              </a:r>
              <a:r>
                <a:rPr lang="en-US" sz="2800" dirty="0" err="1" smtClean="0"/>
                <a:t>Wandosell</a:t>
              </a:r>
              <a:r>
                <a:rPr lang="en-US" sz="2800" dirty="0" smtClean="0"/>
                <a:t> et al., 2021). </a:t>
              </a:r>
            </a:p>
            <a:p>
              <a:pPr lvl="0">
                <a:buFont typeface="Arial" pitchFamily="34" charset="0"/>
                <a:buChar char="•"/>
              </a:pPr>
              <a:r>
                <a:rPr lang="en-US" sz="2800" dirty="0" smtClean="0"/>
                <a:t>Subscription services are requested by customers.</a:t>
              </a:r>
            </a:p>
            <a:p>
              <a:pPr lvl="0">
                <a:buFont typeface="Arial" pitchFamily="34" charset="0"/>
                <a:buChar char="•"/>
              </a:pPr>
              <a:r>
                <a:rPr lang="en-US" sz="2800" dirty="0" smtClean="0"/>
                <a:t>The shop does not communicate with customers digitally.</a:t>
              </a:r>
              <a:endParaRPr lang="en-US" sz="2800" dirty="0"/>
            </a:p>
          </p:txBody>
        </p:sp>
        <p:sp>
          <p:nvSpPr>
            <p:cNvPr id="7" name="AutoShape 7"/>
            <p:cNvSpPr/>
            <p:nvPr/>
          </p:nvSpPr>
          <p:spPr>
            <a:xfrm>
              <a:off x="0" y="3222414"/>
              <a:ext cx="9614826" cy="0"/>
            </a:xfrm>
            <a:prstGeom prst="line">
              <a:avLst/>
            </a:prstGeom>
            <a:ln w="25400" cap="flat">
              <a:solidFill>
                <a:srgbClr val="77A366"/>
              </a:solidFill>
              <a:prstDash val="solid"/>
              <a:headEnd type="none" w="sm" len="sm"/>
              <a:tailEnd type="none" w="sm" len="sm"/>
            </a:ln>
          </p:spPr>
        </p:sp>
        <p:sp>
          <p:nvSpPr>
            <p:cNvPr id="8" name="TextBox 8"/>
            <p:cNvSpPr txBox="1"/>
            <p:nvPr/>
          </p:nvSpPr>
          <p:spPr>
            <a:xfrm>
              <a:off x="26327" y="5740400"/>
              <a:ext cx="9588500" cy="410369"/>
            </a:xfrm>
            <a:prstGeom prst="rect">
              <a:avLst/>
            </a:prstGeom>
          </p:spPr>
          <p:txBody>
            <a:bodyPr lIns="0" tIns="0" rIns="0" bIns="0" rtlCol="0" anchor="t">
              <a:spAutoFit/>
            </a:bodyPr>
            <a:lstStyle/>
            <a:p>
              <a:pPr marL="0" lvl="0" indent="0" algn="l">
                <a:lnSpc>
                  <a:spcPts val="2400"/>
                </a:lnSpc>
              </a:pPr>
              <a:endParaRPr lang="en-US" sz="2000" dirty="0">
                <a:solidFill>
                  <a:srgbClr val="3E6B35"/>
                </a:solidFill>
                <a:latin typeface="Carlito"/>
                <a:ea typeface="Carlito"/>
                <a:cs typeface="Carlito"/>
                <a:sym typeface="Carlito"/>
              </a:endParaRPr>
            </a:p>
          </p:txBody>
        </p:sp>
      </p:grpSp>
      <p:grpSp>
        <p:nvGrpSpPr>
          <p:cNvPr id="9" name="Group 9"/>
          <p:cNvGrpSpPr/>
          <p:nvPr/>
        </p:nvGrpSpPr>
        <p:grpSpPr>
          <a:xfrm>
            <a:off x="666750" y="9184102"/>
            <a:ext cx="2171730" cy="2205796"/>
            <a:chOff x="0" y="0"/>
            <a:chExt cx="812800" cy="825500"/>
          </a:xfrm>
        </p:grpSpPr>
        <p:sp>
          <p:nvSpPr>
            <p:cNvPr id="10" name="Freeform 10"/>
            <p:cNvSpPr/>
            <p:nvPr/>
          </p:nvSpPr>
          <p:spPr>
            <a:xfrm>
              <a:off x="1270" y="0"/>
              <a:ext cx="810260" cy="822960"/>
            </a:xfrm>
            <a:custGeom>
              <a:avLst/>
              <a:gdLst/>
              <a:ahLst/>
              <a:cxnLst/>
              <a:rect l="l" t="t" r="r" b="b"/>
              <a:pathLst>
                <a:path w="810260" h="822960">
                  <a:moveTo>
                    <a:pt x="405130" y="0"/>
                  </a:moveTo>
                  <a:lnTo>
                    <a:pt x="450850" y="151130"/>
                  </a:lnTo>
                  <a:lnTo>
                    <a:pt x="546100" y="25400"/>
                  </a:lnTo>
                  <a:lnTo>
                    <a:pt x="537210" y="181610"/>
                  </a:lnTo>
                  <a:lnTo>
                    <a:pt x="669290" y="96520"/>
                  </a:lnTo>
                  <a:lnTo>
                    <a:pt x="608330" y="241300"/>
                  </a:lnTo>
                  <a:lnTo>
                    <a:pt x="760730" y="205740"/>
                  </a:lnTo>
                  <a:lnTo>
                    <a:pt x="654050" y="321310"/>
                  </a:lnTo>
                  <a:lnTo>
                    <a:pt x="810260" y="340360"/>
                  </a:lnTo>
                  <a:lnTo>
                    <a:pt x="669290" y="411480"/>
                  </a:lnTo>
                  <a:lnTo>
                    <a:pt x="810260" y="482600"/>
                  </a:lnTo>
                  <a:lnTo>
                    <a:pt x="654050" y="501650"/>
                  </a:lnTo>
                  <a:lnTo>
                    <a:pt x="760730" y="617220"/>
                  </a:lnTo>
                  <a:lnTo>
                    <a:pt x="608330" y="581660"/>
                  </a:lnTo>
                  <a:lnTo>
                    <a:pt x="669290" y="726440"/>
                  </a:lnTo>
                  <a:lnTo>
                    <a:pt x="537210" y="640080"/>
                  </a:lnTo>
                  <a:lnTo>
                    <a:pt x="546100" y="797560"/>
                  </a:lnTo>
                  <a:lnTo>
                    <a:pt x="450850" y="671830"/>
                  </a:lnTo>
                  <a:lnTo>
                    <a:pt x="405130" y="822960"/>
                  </a:lnTo>
                  <a:lnTo>
                    <a:pt x="359410" y="671830"/>
                  </a:lnTo>
                  <a:lnTo>
                    <a:pt x="264160" y="797560"/>
                  </a:lnTo>
                  <a:lnTo>
                    <a:pt x="273050" y="640080"/>
                  </a:lnTo>
                  <a:lnTo>
                    <a:pt x="140970" y="726440"/>
                  </a:lnTo>
                  <a:lnTo>
                    <a:pt x="201930" y="581660"/>
                  </a:lnTo>
                  <a:lnTo>
                    <a:pt x="49530" y="617220"/>
                  </a:lnTo>
                  <a:lnTo>
                    <a:pt x="156210" y="501650"/>
                  </a:lnTo>
                  <a:lnTo>
                    <a:pt x="0" y="482600"/>
                  </a:lnTo>
                  <a:lnTo>
                    <a:pt x="140970" y="411480"/>
                  </a:lnTo>
                  <a:lnTo>
                    <a:pt x="0" y="340360"/>
                  </a:lnTo>
                  <a:lnTo>
                    <a:pt x="156210" y="321310"/>
                  </a:lnTo>
                  <a:lnTo>
                    <a:pt x="49530" y="205740"/>
                  </a:lnTo>
                  <a:lnTo>
                    <a:pt x="201930" y="241300"/>
                  </a:lnTo>
                  <a:lnTo>
                    <a:pt x="140970" y="96520"/>
                  </a:lnTo>
                  <a:lnTo>
                    <a:pt x="273050" y="181610"/>
                  </a:lnTo>
                  <a:lnTo>
                    <a:pt x="264160" y="25400"/>
                  </a:lnTo>
                  <a:lnTo>
                    <a:pt x="359410" y="151130"/>
                  </a:lnTo>
                  <a:close/>
                </a:path>
              </a:pathLst>
            </a:custGeom>
            <a:solidFill>
              <a:srgbClr val="77A366"/>
            </a:solidFill>
          </p:spPr>
        </p:sp>
        <p:sp>
          <p:nvSpPr>
            <p:cNvPr id="11" name="TextBox 11"/>
            <p:cNvSpPr txBox="1"/>
            <p:nvPr/>
          </p:nvSpPr>
          <p:spPr>
            <a:xfrm>
              <a:off x="141746" y="112576"/>
              <a:ext cx="529308" cy="559367"/>
            </a:xfrm>
            <a:prstGeom prst="rect">
              <a:avLst/>
            </a:prstGeom>
          </p:spPr>
          <p:txBody>
            <a:bodyPr lIns="50800" tIns="50800" rIns="50800" bIns="50800" rtlCol="0" anchor="ctr"/>
            <a:lstStyle/>
            <a:p>
              <a:pPr marL="0" lvl="0" indent="0" algn="ctr">
                <a:lnSpc>
                  <a:spcPts val="3359"/>
                </a:lnSpc>
                <a:spcBef>
                  <a:spcPct val="0"/>
                </a:spcBef>
              </a:pPr>
              <a:endParaRPr/>
            </a:p>
          </p:txBody>
        </p:sp>
      </p:grpSp>
      <p:sp>
        <p:nvSpPr>
          <p:cNvPr id="7170" name="AutoShape 2" descr="Subscription Renewal Outsourcing Services | Invens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172" name="Picture 4" descr="Client/server and publish/subscribe communication models | Download  Scientific Diagram"/>
          <p:cNvPicPr>
            <a:picLocks noChangeAspect="1" noChangeArrowheads="1"/>
          </p:cNvPicPr>
          <p:nvPr/>
        </p:nvPicPr>
        <p:blipFill>
          <a:blip r:embed="rId3" cstate="print"/>
          <a:srcRect/>
          <a:stretch>
            <a:fillRect/>
          </a:stretch>
        </p:blipFill>
        <p:spPr bwMode="auto">
          <a:xfrm>
            <a:off x="8382000" y="3467100"/>
            <a:ext cx="9700557" cy="35814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6F2E6"/>
        </a:solidFill>
        <a:effectLst/>
      </p:bgPr>
    </p:bg>
    <p:spTree>
      <p:nvGrpSpPr>
        <p:cNvPr id="1" name=""/>
        <p:cNvGrpSpPr/>
        <p:nvPr/>
      </p:nvGrpSpPr>
      <p:grpSpPr>
        <a:xfrm>
          <a:off x="0" y="0"/>
          <a:ext cx="0" cy="0"/>
          <a:chOff x="0" y="0"/>
          <a:chExt cx="0" cy="0"/>
        </a:xfrm>
      </p:grpSpPr>
      <p:sp>
        <p:nvSpPr>
          <p:cNvPr id="16" name="TextBox 16"/>
          <p:cNvSpPr txBox="1"/>
          <p:nvPr/>
        </p:nvSpPr>
        <p:spPr>
          <a:xfrm>
            <a:off x="1800225" y="723900"/>
            <a:ext cx="14687550" cy="1004572"/>
          </a:xfrm>
          <a:prstGeom prst="rect">
            <a:avLst/>
          </a:prstGeom>
        </p:spPr>
        <p:txBody>
          <a:bodyPr lIns="0" tIns="0" rIns="0" bIns="0" rtlCol="0" anchor="t">
            <a:spAutoFit/>
          </a:bodyPr>
          <a:lstStyle/>
          <a:p>
            <a:pPr marL="0" lvl="0" indent="0" algn="ctr">
              <a:lnSpc>
                <a:spcPts val="7840"/>
              </a:lnSpc>
              <a:spcBef>
                <a:spcPct val="0"/>
              </a:spcBef>
            </a:pPr>
            <a:r>
              <a:rPr lang="en-US" sz="7000">
                <a:solidFill>
                  <a:srgbClr val="3E6B35"/>
                </a:solidFill>
                <a:latin typeface="Radley"/>
                <a:ea typeface="Radley"/>
                <a:cs typeface="Radley"/>
                <a:sym typeface="Radley"/>
              </a:rPr>
              <a:t>Cause-and-Effect</a:t>
            </a:r>
          </a:p>
        </p:txBody>
      </p:sp>
      <p:grpSp>
        <p:nvGrpSpPr>
          <p:cNvPr id="17" name="Group 17"/>
          <p:cNvGrpSpPr/>
          <p:nvPr/>
        </p:nvGrpSpPr>
        <p:grpSpPr>
          <a:xfrm>
            <a:off x="2057400" y="4152900"/>
            <a:ext cx="1737679" cy="1790700"/>
            <a:chOff x="0" y="0"/>
            <a:chExt cx="812800" cy="834390"/>
          </a:xfrm>
        </p:grpSpPr>
        <p:sp>
          <p:nvSpPr>
            <p:cNvPr id="18" name="Freeform 18"/>
            <p:cNvSpPr/>
            <p:nvPr/>
          </p:nvSpPr>
          <p:spPr>
            <a:xfrm>
              <a:off x="9886" y="10468"/>
              <a:ext cx="793028" cy="812184"/>
            </a:xfrm>
            <a:custGeom>
              <a:avLst/>
              <a:gdLst/>
              <a:ahLst/>
              <a:cxnLst/>
              <a:rect l="l" t="t" r="r" b="b"/>
              <a:pathLst>
                <a:path w="793028" h="812184">
                  <a:moveTo>
                    <a:pt x="399717" y="2508"/>
                  </a:moveTo>
                  <a:lnTo>
                    <a:pt x="442841" y="177216"/>
                  </a:lnTo>
                  <a:cubicBezTo>
                    <a:pt x="443449" y="179681"/>
                    <a:pt x="445396" y="181592"/>
                    <a:pt x="447872" y="182155"/>
                  </a:cubicBezTo>
                  <a:cubicBezTo>
                    <a:pt x="450348" y="182718"/>
                    <a:pt x="452929" y="181836"/>
                    <a:pt x="454544" y="179877"/>
                  </a:cubicBezTo>
                  <a:lnTo>
                    <a:pt x="568354" y="41757"/>
                  </a:lnTo>
                  <a:cubicBezTo>
                    <a:pt x="569320" y="40585"/>
                    <a:pt x="570961" y="40222"/>
                    <a:pt x="572331" y="40879"/>
                  </a:cubicBezTo>
                  <a:cubicBezTo>
                    <a:pt x="573701" y="41536"/>
                    <a:pt x="574447" y="43042"/>
                    <a:pt x="574138" y="44529"/>
                  </a:cubicBezTo>
                  <a:lnTo>
                    <a:pt x="537660" y="220285"/>
                  </a:lnTo>
                  <a:cubicBezTo>
                    <a:pt x="537143" y="222779"/>
                    <a:pt x="538073" y="225352"/>
                    <a:pt x="540066" y="226939"/>
                  </a:cubicBezTo>
                  <a:cubicBezTo>
                    <a:pt x="542059" y="228525"/>
                    <a:pt x="544775" y="228855"/>
                    <a:pt x="547089" y="227792"/>
                  </a:cubicBezTo>
                  <a:lnTo>
                    <a:pt x="710759" y="152592"/>
                  </a:lnTo>
                  <a:cubicBezTo>
                    <a:pt x="712130" y="151962"/>
                    <a:pt x="713754" y="152350"/>
                    <a:pt x="714692" y="153532"/>
                  </a:cubicBezTo>
                  <a:cubicBezTo>
                    <a:pt x="715630" y="154714"/>
                    <a:pt x="715639" y="156383"/>
                    <a:pt x="714715" y="157576"/>
                  </a:cubicBezTo>
                  <a:lnTo>
                    <a:pt x="604093" y="300278"/>
                  </a:lnTo>
                  <a:cubicBezTo>
                    <a:pt x="602546" y="302273"/>
                    <a:pt x="602262" y="304972"/>
                    <a:pt x="603359" y="307245"/>
                  </a:cubicBezTo>
                  <a:cubicBezTo>
                    <a:pt x="604456" y="309518"/>
                    <a:pt x="606745" y="310975"/>
                    <a:pt x="609269" y="311006"/>
                  </a:cubicBezTo>
                  <a:lnTo>
                    <a:pt x="789549" y="313218"/>
                  </a:lnTo>
                  <a:cubicBezTo>
                    <a:pt x="791045" y="313236"/>
                    <a:pt x="792334" y="314276"/>
                    <a:pt x="792669" y="315734"/>
                  </a:cubicBezTo>
                  <a:cubicBezTo>
                    <a:pt x="793004" y="317192"/>
                    <a:pt x="792297" y="318690"/>
                    <a:pt x="790959" y="319359"/>
                  </a:cubicBezTo>
                  <a:lnTo>
                    <a:pt x="629449" y="400115"/>
                  </a:lnTo>
                  <a:cubicBezTo>
                    <a:pt x="627185" y="401247"/>
                    <a:pt x="625755" y="403561"/>
                    <a:pt x="625755" y="406092"/>
                  </a:cubicBezTo>
                  <a:cubicBezTo>
                    <a:pt x="625755" y="408623"/>
                    <a:pt x="627185" y="410937"/>
                    <a:pt x="629449" y="412069"/>
                  </a:cubicBezTo>
                  <a:lnTo>
                    <a:pt x="790959" y="492825"/>
                  </a:lnTo>
                  <a:cubicBezTo>
                    <a:pt x="792312" y="493501"/>
                    <a:pt x="793028" y="495013"/>
                    <a:pt x="792694" y="496488"/>
                  </a:cubicBezTo>
                  <a:cubicBezTo>
                    <a:pt x="792360" y="497964"/>
                    <a:pt x="791062" y="499020"/>
                    <a:pt x="789550" y="499048"/>
                  </a:cubicBezTo>
                  <a:lnTo>
                    <a:pt x="609268" y="502366"/>
                  </a:lnTo>
                  <a:cubicBezTo>
                    <a:pt x="606732" y="502413"/>
                    <a:pt x="604440" y="503886"/>
                    <a:pt x="603345" y="506174"/>
                  </a:cubicBezTo>
                  <a:cubicBezTo>
                    <a:pt x="602249" y="508462"/>
                    <a:pt x="602539" y="511171"/>
                    <a:pt x="604093" y="513176"/>
                  </a:cubicBezTo>
                  <a:lnTo>
                    <a:pt x="714715" y="655878"/>
                  </a:lnTo>
                  <a:cubicBezTo>
                    <a:pt x="715630" y="657059"/>
                    <a:pt x="715619" y="658713"/>
                    <a:pt x="714686" y="659880"/>
                  </a:cubicBezTo>
                  <a:cubicBezTo>
                    <a:pt x="713754" y="661048"/>
                    <a:pt x="712144" y="661425"/>
                    <a:pt x="710790" y="660794"/>
                  </a:cubicBezTo>
                  <a:lnTo>
                    <a:pt x="547058" y="584460"/>
                  </a:lnTo>
                  <a:cubicBezTo>
                    <a:pt x="544757" y="583387"/>
                    <a:pt x="542048" y="583704"/>
                    <a:pt x="540056" y="585278"/>
                  </a:cubicBezTo>
                  <a:cubicBezTo>
                    <a:pt x="538064" y="586853"/>
                    <a:pt x="537131" y="589416"/>
                    <a:pt x="537644" y="591902"/>
                  </a:cubicBezTo>
                  <a:lnTo>
                    <a:pt x="574154" y="768922"/>
                  </a:lnTo>
                  <a:cubicBezTo>
                    <a:pt x="574460" y="770402"/>
                    <a:pt x="573714" y="771900"/>
                    <a:pt x="572349" y="772550"/>
                  </a:cubicBezTo>
                  <a:cubicBezTo>
                    <a:pt x="570984" y="773200"/>
                    <a:pt x="569352" y="772834"/>
                    <a:pt x="568395" y="771664"/>
                  </a:cubicBezTo>
                  <a:lnTo>
                    <a:pt x="454503" y="632340"/>
                  </a:lnTo>
                  <a:cubicBezTo>
                    <a:pt x="452901" y="630381"/>
                    <a:pt x="450329" y="629494"/>
                    <a:pt x="447860" y="630051"/>
                  </a:cubicBezTo>
                  <a:cubicBezTo>
                    <a:pt x="445391" y="630607"/>
                    <a:pt x="443448" y="632511"/>
                    <a:pt x="442841" y="634968"/>
                  </a:cubicBezTo>
                  <a:lnTo>
                    <a:pt x="399717" y="809675"/>
                  </a:lnTo>
                  <a:cubicBezTo>
                    <a:pt x="399353" y="811149"/>
                    <a:pt x="398032" y="812184"/>
                    <a:pt x="396514" y="812184"/>
                  </a:cubicBezTo>
                  <a:cubicBezTo>
                    <a:pt x="394996" y="812184"/>
                    <a:pt x="393675" y="811149"/>
                    <a:pt x="393311" y="809675"/>
                  </a:cubicBezTo>
                  <a:lnTo>
                    <a:pt x="350187" y="634968"/>
                  </a:lnTo>
                  <a:cubicBezTo>
                    <a:pt x="349580" y="632511"/>
                    <a:pt x="347637" y="630607"/>
                    <a:pt x="345168" y="630051"/>
                  </a:cubicBezTo>
                  <a:cubicBezTo>
                    <a:pt x="342699" y="629494"/>
                    <a:pt x="340127" y="630380"/>
                    <a:pt x="338525" y="632340"/>
                  </a:cubicBezTo>
                  <a:lnTo>
                    <a:pt x="224633" y="771664"/>
                  </a:lnTo>
                  <a:cubicBezTo>
                    <a:pt x="223676" y="772834"/>
                    <a:pt x="222044" y="773200"/>
                    <a:pt x="220679" y="772550"/>
                  </a:cubicBezTo>
                  <a:cubicBezTo>
                    <a:pt x="219314" y="771900"/>
                    <a:pt x="218568" y="770402"/>
                    <a:pt x="218874" y="768922"/>
                  </a:cubicBezTo>
                  <a:lnTo>
                    <a:pt x="255384" y="591902"/>
                  </a:lnTo>
                  <a:cubicBezTo>
                    <a:pt x="255897" y="589416"/>
                    <a:pt x="254964" y="586853"/>
                    <a:pt x="252972" y="585278"/>
                  </a:cubicBezTo>
                  <a:cubicBezTo>
                    <a:pt x="250980" y="583704"/>
                    <a:pt x="248271" y="583387"/>
                    <a:pt x="245970" y="584460"/>
                  </a:cubicBezTo>
                  <a:lnTo>
                    <a:pt x="82238" y="660794"/>
                  </a:lnTo>
                  <a:cubicBezTo>
                    <a:pt x="80884" y="661425"/>
                    <a:pt x="79274" y="661048"/>
                    <a:pt x="78342" y="659880"/>
                  </a:cubicBezTo>
                  <a:cubicBezTo>
                    <a:pt x="77409" y="658713"/>
                    <a:pt x="77398" y="657059"/>
                    <a:pt x="78313" y="655878"/>
                  </a:cubicBezTo>
                  <a:lnTo>
                    <a:pt x="188935" y="513176"/>
                  </a:lnTo>
                  <a:cubicBezTo>
                    <a:pt x="190489" y="511171"/>
                    <a:pt x="190779" y="508462"/>
                    <a:pt x="189683" y="506174"/>
                  </a:cubicBezTo>
                  <a:cubicBezTo>
                    <a:pt x="188588" y="503886"/>
                    <a:pt x="186296" y="502413"/>
                    <a:pt x="183760" y="502366"/>
                  </a:cubicBezTo>
                  <a:lnTo>
                    <a:pt x="3478" y="499048"/>
                  </a:lnTo>
                  <a:cubicBezTo>
                    <a:pt x="1966" y="499020"/>
                    <a:pt x="668" y="497964"/>
                    <a:pt x="334" y="496488"/>
                  </a:cubicBezTo>
                  <a:cubicBezTo>
                    <a:pt x="0" y="495013"/>
                    <a:pt x="716" y="493501"/>
                    <a:pt x="2069" y="492825"/>
                  </a:cubicBezTo>
                  <a:lnTo>
                    <a:pt x="163579" y="412069"/>
                  </a:lnTo>
                  <a:cubicBezTo>
                    <a:pt x="165843" y="410937"/>
                    <a:pt x="167273" y="408623"/>
                    <a:pt x="167273" y="406092"/>
                  </a:cubicBezTo>
                  <a:cubicBezTo>
                    <a:pt x="167273" y="403561"/>
                    <a:pt x="165843" y="401247"/>
                    <a:pt x="163579" y="400115"/>
                  </a:cubicBezTo>
                  <a:lnTo>
                    <a:pt x="2069" y="319359"/>
                  </a:lnTo>
                  <a:cubicBezTo>
                    <a:pt x="731" y="318690"/>
                    <a:pt x="24" y="317192"/>
                    <a:pt x="359" y="315734"/>
                  </a:cubicBezTo>
                  <a:cubicBezTo>
                    <a:pt x="694" y="314276"/>
                    <a:pt x="1983" y="313236"/>
                    <a:pt x="3479" y="313218"/>
                  </a:cubicBezTo>
                  <a:lnTo>
                    <a:pt x="183759" y="311006"/>
                  </a:lnTo>
                  <a:cubicBezTo>
                    <a:pt x="186283" y="310975"/>
                    <a:pt x="188572" y="309518"/>
                    <a:pt x="189669" y="307245"/>
                  </a:cubicBezTo>
                  <a:cubicBezTo>
                    <a:pt x="190766" y="304972"/>
                    <a:pt x="190482" y="302273"/>
                    <a:pt x="188935" y="300278"/>
                  </a:cubicBezTo>
                  <a:lnTo>
                    <a:pt x="78313" y="157576"/>
                  </a:lnTo>
                  <a:cubicBezTo>
                    <a:pt x="77389" y="156383"/>
                    <a:pt x="77398" y="154714"/>
                    <a:pt x="78336" y="153532"/>
                  </a:cubicBezTo>
                  <a:cubicBezTo>
                    <a:pt x="79274" y="152350"/>
                    <a:pt x="80898" y="151962"/>
                    <a:pt x="82269" y="152592"/>
                  </a:cubicBezTo>
                  <a:lnTo>
                    <a:pt x="245939" y="227792"/>
                  </a:lnTo>
                  <a:cubicBezTo>
                    <a:pt x="248253" y="228855"/>
                    <a:pt x="250970" y="228525"/>
                    <a:pt x="252962" y="226939"/>
                  </a:cubicBezTo>
                  <a:cubicBezTo>
                    <a:pt x="254955" y="225352"/>
                    <a:pt x="255885" y="222779"/>
                    <a:pt x="255368" y="220285"/>
                  </a:cubicBezTo>
                  <a:lnTo>
                    <a:pt x="218890" y="44529"/>
                  </a:lnTo>
                  <a:cubicBezTo>
                    <a:pt x="218581" y="43042"/>
                    <a:pt x="219327" y="41536"/>
                    <a:pt x="220697" y="40879"/>
                  </a:cubicBezTo>
                  <a:cubicBezTo>
                    <a:pt x="222067" y="40222"/>
                    <a:pt x="223708" y="40585"/>
                    <a:pt x="224674" y="41757"/>
                  </a:cubicBezTo>
                  <a:lnTo>
                    <a:pt x="338484" y="179877"/>
                  </a:lnTo>
                  <a:cubicBezTo>
                    <a:pt x="340099" y="181836"/>
                    <a:pt x="342680" y="182718"/>
                    <a:pt x="345156" y="182155"/>
                  </a:cubicBezTo>
                  <a:cubicBezTo>
                    <a:pt x="347632" y="181592"/>
                    <a:pt x="349579" y="179681"/>
                    <a:pt x="350187" y="177216"/>
                  </a:cubicBezTo>
                  <a:lnTo>
                    <a:pt x="393311" y="2508"/>
                  </a:lnTo>
                  <a:cubicBezTo>
                    <a:pt x="393675" y="1035"/>
                    <a:pt x="394996" y="0"/>
                    <a:pt x="396514" y="0"/>
                  </a:cubicBezTo>
                  <a:cubicBezTo>
                    <a:pt x="398032" y="0"/>
                    <a:pt x="399353" y="1035"/>
                    <a:pt x="399717" y="2508"/>
                  </a:cubicBezTo>
                  <a:close/>
                </a:path>
              </a:pathLst>
            </a:custGeom>
            <a:solidFill>
              <a:srgbClr val="77A366"/>
            </a:solidFill>
            <a:ln cap="sq">
              <a:noFill/>
              <a:prstDash val="solid"/>
              <a:miter/>
            </a:ln>
          </p:spPr>
        </p:sp>
        <p:sp>
          <p:nvSpPr>
            <p:cNvPr id="19" name="TextBox 19"/>
            <p:cNvSpPr txBox="1"/>
            <p:nvPr/>
          </p:nvSpPr>
          <p:spPr>
            <a:xfrm>
              <a:off x="185277" y="163172"/>
              <a:ext cx="442246" cy="469258"/>
            </a:xfrm>
            <a:prstGeom prst="rect">
              <a:avLst/>
            </a:prstGeom>
          </p:spPr>
          <p:txBody>
            <a:bodyPr lIns="50800" tIns="50800" rIns="50800" bIns="50800" rtlCol="0" anchor="ctr"/>
            <a:lstStyle/>
            <a:p>
              <a:pPr marL="0" lvl="0" indent="0" algn="ctr">
                <a:lnSpc>
                  <a:spcPts val="3359"/>
                </a:lnSpc>
                <a:spcBef>
                  <a:spcPct val="0"/>
                </a:spcBef>
              </a:pPr>
              <a:endParaRPr/>
            </a:p>
          </p:txBody>
        </p:sp>
      </p:grpSp>
      <p:pic>
        <p:nvPicPr>
          <p:cNvPr id="6145" name="Picture 1"/>
          <p:cNvPicPr>
            <a:picLocks noChangeAspect="1" noChangeArrowheads="1"/>
          </p:cNvPicPr>
          <p:nvPr/>
        </p:nvPicPr>
        <p:blipFill>
          <a:blip r:embed="rId3" cstate="print"/>
          <a:srcRect/>
          <a:stretch>
            <a:fillRect/>
          </a:stretch>
        </p:blipFill>
        <p:spPr bwMode="auto">
          <a:xfrm>
            <a:off x="4572000" y="2628900"/>
            <a:ext cx="11588608" cy="4897437"/>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DE5CD"/>
        </a:solidFill>
        <a:effectLst/>
      </p:bgPr>
    </p:bg>
    <p:spTree>
      <p:nvGrpSpPr>
        <p:cNvPr id="1" name=""/>
        <p:cNvGrpSpPr/>
        <p:nvPr/>
      </p:nvGrpSpPr>
      <p:grpSpPr>
        <a:xfrm>
          <a:off x="0" y="0"/>
          <a:ext cx="0" cy="0"/>
          <a:chOff x="0" y="0"/>
          <a:chExt cx="0" cy="0"/>
        </a:xfrm>
      </p:grpSpPr>
      <p:grpSp>
        <p:nvGrpSpPr>
          <p:cNvPr id="4" name="Group 4"/>
          <p:cNvGrpSpPr/>
          <p:nvPr/>
        </p:nvGrpSpPr>
        <p:grpSpPr>
          <a:xfrm>
            <a:off x="666750" y="709617"/>
            <a:ext cx="7230865" cy="6672263"/>
            <a:chOff x="0" y="57150"/>
            <a:chExt cx="9641153" cy="8896352"/>
          </a:xfrm>
        </p:grpSpPr>
        <p:sp>
          <p:nvSpPr>
            <p:cNvPr id="5" name="TextBox 5"/>
            <p:cNvSpPr txBox="1"/>
            <p:nvPr/>
          </p:nvSpPr>
          <p:spPr>
            <a:xfrm>
              <a:off x="26326" y="57150"/>
              <a:ext cx="9614826" cy="1358479"/>
            </a:xfrm>
            <a:prstGeom prst="rect">
              <a:avLst/>
            </a:prstGeom>
          </p:spPr>
          <p:txBody>
            <a:bodyPr lIns="0" tIns="0" rIns="0" bIns="0" rtlCol="0" anchor="t">
              <a:spAutoFit/>
            </a:bodyPr>
            <a:lstStyle/>
            <a:p>
              <a:pPr marL="0" lvl="0" indent="0" algn="l">
                <a:lnSpc>
                  <a:spcPts val="7840"/>
                </a:lnSpc>
                <a:spcBef>
                  <a:spcPct val="0"/>
                </a:spcBef>
              </a:pPr>
              <a:r>
                <a:rPr lang="en-US" sz="7000" i="1" dirty="0">
                  <a:solidFill>
                    <a:srgbClr val="3E6B35"/>
                  </a:solidFill>
                  <a:latin typeface="Radley Italics"/>
                  <a:ea typeface="Radley Italics"/>
                  <a:cs typeface="Radley Italics"/>
                  <a:sym typeface="Radley Italics"/>
                </a:rPr>
                <a:t>Root Causes</a:t>
              </a:r>
            </a:p>
          </p:txBody>
        </p:sp>
        <p:sp>
          <p:nvSpPr>
            <p:cNvPr id="6" name="TextBox 6"/>
            <p:cNvSpPr txBox="1"/>
            <p:nvPr/>
          </p:nvSpPr>
          <p:spPr>
            <a:xfrm>
              <a:off x="26327" y="2387601"/>
              <a:ext cx="9614826" cy="6565901"/>
            </a:xfrm>
            <a:prstGeom prst="rect">
              <a:avLst/>
            </a:prstGeom>
          </p:spPr>
          <p:txBody>
            <a:bodyPr lIns="0" tIns="0" rIns="0" bIns="0" rtlCol="0" anchor="t">
              <a:spAutoFit/>
            </a:bodyPr>
            <a:lstStyle/>
            <a:p>
              <a:pPr lvl="0">
                <a:buFont typeface="Arial" pitchFamily="34" charset="0"/>
                <a:buChar char="•"/>
              </a:pPr>
              <a:r>
                <a:rPr lang="en-US" sz="3200" dirty="0" smtClean="0"/>
                <a:t>The online presence is worn out and inefficient.</a:t>
              </a:r>
            </a:p>
            <a:p>
              <a:pPr lvl="0">
                <a:buFont typeface="Arial" pitchFamily="34" charset="0"/>
                <a:buChar char="•"/>
              </a:pPr>
              <a:r>
                <a:rPr lang="en-US" sz="3200" dirty="0" smtClean="0"/>
                <a:t>The shopping area is no more attractive to the customers.</a:t>
              </a:r>
            </a:p>
            <a:p>
              <a:pPr lvl="0">
                <a:buFont typeface="Arial" pitchFamily="34" charset="0"/>
                <a:buChar char="•"/>
              </a:pPr>
              <a:r>
                <a:rPr lang="en-US" sz="3200" dirty="0" smtClean="0"/>
                <a:t>The services provided by competitors are more modern (</a:t>
              </a:r>
              <a:r>
                <a:rPr lang="en-US" sz="3200" dirty="0" err="1" smtClean="0"/>
                <a:t>Wandosell</a:t>
              </a:r>
              <a:r>
                <a:rPr lang="en-US" sz="3200" dirty="0" smtClean="0"/>
                <a:t> et al., 2021).</a:t>
              </a:r>
            </a:p>
            <a:p>
              <a:pPr lvl="0">
                <a:buFont typeface="Arial" pitchFamily="34" charset="0"/>
                <a:buChar char="•"/>
              </a:pPr>
              <a:r>
                <a:rPr lang="en-US" sz="3200" dirty="0" smtClean="0"/>
                <a:t>Increased costs limit the flexibility of prices.</a:t>
              </a:r>
            </a:p>
            <a:p>
              <a:pPr lvl="0">
                <a:buFont typeface="Arial" pitchFamily="34" charset="0"/>
                <a:buChar char="•"/>
              </a:pPr>
              <a:r>
                <a:rPr lang="en-US" sz="3200" dirty="0" smtClean="0"/>
                <a:t>The level of customer expectations has altered.</a:t>
              </a:r>
              <a:endParaRPr lang="en-US" sz="3200" dirty="0"/>
            </a:p>
          </p:txBody>
        </p:sp>
        <p:sp>
          <p:nvSpPr>
            <p:cNvPr id="7" name="AutoShape 7"/>
            <p:cNvSpPr/>
            <p:nvPr/>
          </p:nvSpPr>
          <p:spPr>
            <a:xfrm>
              <a:off x="0" y="1901614"/>
              <a:ext cx="9614826" cy="0"/>
            </a:xfrm>
            <a:prstGeom prst="line">
              <a:avLst/>
            </a:prstGeom>
            <a:ln w="25400" cap="flat">
              <a:solidFill>
                <a:srgbClr val="77A366"/>
              </a:solidFill>
              <a:prstDash val="solid"/>
              <a:headEnd type="none" w="sm" len="sm"/>
              <a:tailEnd type="none" w="sm" len="sm"/>
            </a:ln>
          </p:spPr>
        </p:sp>
        <p:sp>
          <p:nvSpPr>
            <p:cNvPr id="8" name="TextBox 8"/>
            <p:cNvSpPr txBox="1"/>
            <p:nvPr/>
          </p:nvSpPr>
          <p:spPr>
            <a:xfrm>
              <a:off x="26327" y="5118100"/>
              <a:ext cx="9588500" cy="410369"/>
            </a:xfrm>
            <a:prstGeom prst="rect">
              <a:avLst/>
            </a:prstGeom>
          </p:spPr>
          <p:txBody>
            <a:bodyPr lIns="0" tIns="0" rIns="0" bIns="0" rtlCol="0" anchor="t">
              <a:spAutoFit/>
            </a:bodyPr>
            <a:lstStyle/>
            <a:p>
              <a:pPr marL="0" lvl="0" indent="0" algn="l">
                <a:lnSpc>
                  <a:spcPts val="2400"/>
                </a:lnSpc>
              </a:pPr>
              <a:endParaRPr lang="en-US" sz="2000" dirty="0">
                <a:solidFill>
                  <a:srgbClr val="3E6B35"/>
                </a:solidFill>
                <a:latin typeface="Carlito"/>
                <a:ea typeface="Carlito"/>
                <a:cs typeface="Carlito"/>
                <a:sym typeface="Carlito"/>
              </a:endParaRPr>
            </a:p>
          </p:txBody>
        </p:sp>
      </p:grpSp>
      <p:grpSp>
        <p:nvGrpSpPr>
          <p:cNvPr id="9" name="Group 9"/>
          <p:cNvGrpSpPr/>
          <p:nvPr/>
        </p:nvGrpSpPr>
        <p:grpSpPr>
          <a:xfrm>
            <a:off x="666750" y="9184102"/>
            <a:ext cx="2171730" cy="2205796"/>
            <a:chOff x="0" y="0"/>
            <a:chExt cx="812800" cy="825500"/>
          </a:xfrm>
        </p:grpSpPr>
        <p:sp>
          <p:nvSpPr>
            <p:cNvPr id="10" name="Freeform 10"/>
            <p:cNvSpPr/>
            <p:nvPr/>
          </p:nvSpPr>
          <p:spPr>
            <a:xfrm>
              <a:off x="1270" y="0"/>
              <a:ext cx="810260" cy="822960"/>
            </a:xfrm>
            <a:custGeom>
              <a:avLst/>
              <a:gdLst/>
              <a:ahLst/>
              <a:cxnLst/>
              <a:rect l="l" t="t" r="r" b="b"/>
              <a:pathLst>
                <a:path w="810260" h="822960">
                  <a:moveTo>
                    <a:pt x="405130" y="0"/>
                  </a:moveTo>
                  <a:lnTo>
                    <a:pt x="450850" y="151130"/>
                  </a:lnTo>
                  <a:lnTo>
                    <a:pt x="546100" y="25400"/>
                  </a:lnTo>
                  <a:lnTo>
                    <a:pt x="537210" y="181610"/>
                  </a:lnTo>
                  <a:lnTo>
                    <a:pt x="669290" y="96520"/>
                  </a:lnTo>
                  <a:lnTo>
                    <a:pt x="608330" y="241300"/>
                  </a:lnTo>
                  <a:lnTo>
                    <a:pt x="760730" y="205740"/>
                  </a:lnTo>
                  <a:lnTo>
                    <a:pt x="654050" y="321310"/>
                  </a:lnTo>
                  <a:lnTo>
                    <a:pt x="810260" y="340360"/>
                  </a:lnTo>
                  <a:lnTo>
                    <a:pt x="669290" y="411480"/>
                  </a:lnTo>
                  <a:lnTo>
                    <a:pt x="810260" y="482600"/>
                  </a:lnTo>
                  <a:lnTo>
                    <a:pt x="654050" y="501650"/>
                  </a:lnTo>
                  <a:lnTo>
                    <a:pt x="760730" y="617220"/>
                  </a:lnTo>
                  <a:lnTo>
                    <a:pt x="608330" y="581660"/>
                  </a:lnTo>
                  <a:lnTo>
                    <a:pt x="669290" y="726440"/>
                  </a:lnTo>
                  <a:lnTo>
                    <a:pt x="537210" y="640080"/>
                  </a:lnTo>
                  <a:lnTo>
                    <a:pt x="546100" y="797560"/>
                  </a:lnTo>
                  <a:lnTo>
                    <a:pt x="450850" y="671830"/>
                  </a:lnTo>
                  <a:lnTo>
                    <a:pt x="405130" y="822960"/>
                  </a:lnTo>
                  <a:lnTo>
                    <a:pt x="359410" y="671830"/>
                  </a:lnTo>
                  <a:lnTo>
                    <a:pt x="264160" y="797560"/>
                  </a:lnTo>
                  <a:lnTo>
                    <a:pt x="273050" y="640080"/>
                  </a:lnTo>
                  <a:lnTo>
                    <a:pt x="140970" y="726440"/>
                  </a:lnTo>
                  <a:lnTo>
                    <a:pt x="201930" y="581660"/>
                  </a:lnTo>
                  <a:lnTo>
                    <a:pt x="49530" y="617220"/>
                  </a:lnTo>
                  <a:lnTo>
                    <a:pt x="156210" y="501650"/>
                  </a:lnTo>
                  <a:lnTo>
                    <a:pt x="0" y="482600"/>
                  </a:lnTo>
                  <a:lnTo>
                    <a:pt x="140970" y="411480"/>
                  </a:lnTo>
                  <a:lnTo>
                    <a:pt x="0" y="340360"/>
                  </a:lnTo>
                  <a:lnTo>
                    <a:pt x="156210" y="321310"/>
                  </a:lnTo>
                  <a:lnTo>
                    <a:pt x="49530" y="205740"/>
                  </a:lnTo>
                  <a:lnTo>
                    <a:pt x="201930" y="241300"/>
                  </a:lnTo>
                  <a:lnTo>
                    <a:pt x="140970" y="96520"/>
                  </a:lnTo>
                  <a:lnTo>
                    <a:pt x="273050" y="181610"/>
                  </a:lnTo>
                  <a:lnTo>
                    <a:pt x="264160" y="25400"/>
                  </a:lnTo>
                  <a:lnTo>
                    <a:pt x="359410" y="151130"/>
                  </a:lnTo>
                  <a:close/>
                </a:path>
              </a:pathLst>
            </a:custGeom>
            <a:solidFill>
              <a:srgbClr val="77A366"/>
            </a:solidFill>
          </p:spPr>
        </p:sp>
        <p:sp>
          <p:nvSpPr>
            <p:cNvPr id="11" name="TextBox 11"/>
            <p:cNvSpPr txBox="1"/>
            <p:nvPr/>
          </p:nvSpPr>
          <p:spPr>
            <a:xfrm>
              <a:off x="141746" y="112576"/>
              <a:ext cx="529308" cy="559367"/>
            </a:xfrm>
            <a:prstGeom prst="rect">
              <a:avLst/>
            </a:prstGeom>
          </p:spPr>
          <p:txBody>
            <a:bodyPr lIns="50800" tIns="50800" rIns="50800" bIns="50800" rtlCol="0" anchor="ctr"/>
            <a:lstStyle/>
            <a:p>
              <a:pPr marL="0" lvl="0" indent="0" algn="ctr">
                <a:lnSpc>
                  <a:spcPts val="3359"/>
                </a:lnSpc>
                <a:spcBef>
                  <a:spcPct val="0"/>
                </a:spcBef>
              </a:pPr>
              <a:endParaRPr/>
            </a:p>
          </p:txBody>
        </p:sp>
      </p:grpSp>
      <p:pic>
        <p:nvPicPr>
          <p:cNvPr id="5122" name="Picture 2" descr="STANDARD DEPICTION OF ROOT CAUSE ANALYSIS Source: Patnaik (2020) | Download  Scientific Diagram"/>
          <p:cNvPicPr>
            <a:picLocks noChangeAspect="1" noChangeArrowheads="1"/>
          </p:cNvPicPr>
          <p:nvPr/>
        </p:nvPicPr>
        <p:blipFill>
          <a:blip r:embed="rId3" cstate="print"/>
          <a:srcRect/>
          <a:stretch>
            <a:fillRect/>
          </a:stretch>
        </p:blipFill>
        <p:spPr bwMode="auto">
          <a:xfrm>
            <a:off x="8458200" y="2324100"/>
            <a:ext cx="8096250" cy="4733925"/>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6F2E6"/>
        </a:solidFill>
        <a:effectLst/>
      </p:bgPr>
    </p:bg>
    <p:spTree>
      <p:nvGrpSpPr>
        <p:cNvPr id="1" name=""/>
        <p:cNvGrpSpPr/>
        <p:nvPr/>
      </p:nvGrpSpPr>
      <p:grpSpPr>
        <a:xfrm>
          <a:off x="0" y="0"/>
          <a:ext cx="0" cy="0"/>
          <a:chOff x="0" y="0"/>
          <a:chExt cx="0" cy="0"/>
        </a:xfrm>
      </p:grpSpPr>
      <p:grpSp>
        <p:nvGrpSpPr>
          <p:cNvPr id="2" name="Group 2"/>
          <p:cNvGrpSpPr/>
          <p:nvPr/>
        </p:nvGrpSpPr>
        <p:grpSpPr>
          <a:xfrm>
            <a:off x="10429875" y="0"/>
            <a:ext cx="7858125" cy="10287000"/>
            <a:chOff x="0" y="0"/>
            <a:chExt cx="1217429" cy="1593725"/>
          </a:xfrm>
        </p:grpSpPr>
        <p:sp>
          <p:nvSpPr>
            <p:cNvPr id="3" name="Freeform 3"/>
            <p:cNvSpPr/>
            <p:nvPr/>
          </p:nvSpPr>
          <p:spPr>
            <a:xfrm>
              <a:off x="0" y="0"/>
              <a:ext cx="1217429" cy="1593725"/>
            </a:xfrm>
            <a:custGeom>
              <a:avLst/>
              <a:gdLst/>
              <a:ahLst/>
              <a:cxnLst/>
              <a:rect l="l" t="t" r="r" b="b"/>
              <a:pathLst>
                <a:path w="1217429" h="1593725">
                  <a:moveTo>
                    <a:pt x="0" y="0"/>
                  </a:moveTo>
                  <a:lnTo>
                    <a:pt x="1217429" y="0"/>
                  </a:lnTo>
                  <a:lnTo>
                    <a:pt x="1217429" y="1593725"/>
                  </a:lnTo>
                  <a:lnTo>
                    <a:pt x="0" y="1593725"/>
                  </a:lnTo>
                  <a:close/>
                </a:path>
              </a:pathLst>
            </a:custGeom>
            <a:blipFill>
              <a:blip r:embed="rId3" cstate="print"/>
              <a:stretch>
                <a:fillRect t="-255" b="-255"/>
              </a:stretch>
            </a:blipFill>
          </p:spPr>
        </p:sp>
      </p:grpSp>
      <p:grpSp>
        <p:nvGrpSpPr>
          <p:cNvPr id="4" name="Group 4"/>
          <p:cNvGrpSpPr/>
          <p:nvPr/>
        </p:nvGrpSpPr>
        <p:grpSpPr>
          <a:xfrm>
            <a:off x="666750" y="709617"/>
            <a:ext cx="7230865" cy="5194936"/>
            <a:chOff x="0" y="57150"/>
            <a:chExt cx="9641153" cy="6926582"/>
          </a:xfrm>
        </p:grpSpPr>
        <p:sp>
          <p:nvSpPr>
            <p:cNvPr id="5" name="TextBox 5"/>
            <p:cNvSpPr txBox="1"/>
            <p:nvPr/>
          </p:nvSpPr>
          <p:spPr>
            <a:xfrm>
              <a:off x="26326" y="57150"/>
              <a:ext cx="9614826" cy="1358479"/>
            </a:xfrm>
            <a:prstGeom prst="rect">
              <a:avLst/>
            </a:prstGeom>
          </p:spPr>
          <p:txBody>
            <a:bodyPr lIns="0" tIns="0" rIns="0" bIns="0" rtlCol="0" anchor="t">
              <a:spAutoFit/>
            </a:bodyPr>
            <a:lstStyle/>
            <a:p>
              <a:pPr marL="0" lvl="0" indent="0" algn="l">
                <a:lnSpc>
                  <a:spcPts val="7840"/>
                </a:lnSpc>
                <a:spcBef>
                  <a:spcPct val="0"/>
                </a:spcBef>
              </a:pPr>
              <a:r>
                <a:rPr lang="en-US" sz="7000" i="1">
                  <a:solidFill>
                    <a:srgbClr val="3E6B35"/>
                  </a:solidFill>
                  <a:latin typeface="Radley Italics"/>
                  <a:ea typeface="Radley Italics"/>
                  <a:cs typeface="Radley Italics"/>
                  <a:sym typeface="Radley Italics"/>
                </a:rPr>
                <a:t>Key Insights</a:t>
              </a:r>
            </a:p>
          </p:txBody>
        </p:sp>
        <p:sp>
          <p:nvSpPr>
            <p:cNvPr id="6" name="TextBox 6"/>
            <p:cNvSpPr txBox="1"/>
            <p:nvPr/>
          </p:nvSpPr>
          <p:spPr>
            <a:xfrm>
              <a:off x="26327" y="2387601"/>
              <a:ext cx="9614826" cy="4596131"/>
            </a:xfrm>
            <a:prstGeom prst="rect">
              <a:avLst/>
            </a:prstGeom>
          </p:spPr>
          <p:txBody>
            <a:bodyPr lIns="0" tIns="0" rIns="0" bIns="0" rtlCol="0" anchor="t">
              <a:spAutoFit/>
            </a:bodyPr>
            <a:lstStyle/>
            <a:p>
              <a:pPr lvl="0">
                <a:buFont typeface="Arial" pitchFamily="34" charset="0"/>
                <a:buChar char="•"/>
              </a:pPr>
              <a:r>
                <a:rPr lang="en-US" sz="3200" dirty="0" smtClean="0"/>
                <a:t>The company needs to upgrade its digital platforms.</a:t>
              </a:r>
            </a:p>
            <a:p>
              <a:pPr lvl="0">
                <a:buFont typeface="Arial" pitchFamily="34" charset="0"/>
                <a:buChar char="•"/>
              </a:pPr>
              <a:r>
                <a:rPr lang="en-US" sz="3200" dirty="0" smtClean="0"/>
                <a:t>Customer demand is directed at convenience.</a:t>
              </a:r>
            </a:p>
            <a:p>
              <a:pPr lvl="0">
                <a:buFont typeface="Arial" pitchFamily="34" charset="0"/>
                <a:buChar char="•"/>
              </a:pPr>
              <a:r>
                <a:rPr lang="en-US" sz="3200" dirty="0" smtClean="0"/>
                <a:t>The rivals are more competitive in terms of price and delivery.</a:t>
              </a:r>
            </a:p>
            <a:p>
              <a:pPr lvl="0">
                <a:buFont typeface="Arial" pitchFamily="34" charset="0"/>
                <a:buChar char="•"/>
              </a:pPr>
              <a:r>
                <a:rPr lang="en-US" sz="3200" dirty="0" smtClean="0"/>
                <a:t>Sustainability is still a good differentiator.</a:t>
              </a:r>
              <a:endParaRPr lang="en-US" sz="3200" dirty="0"/>
            </a:p>
          </p:txBody>
        </p:sp>
        <p:sp>
          <p:nvSpPr>
            <p:cNvPr id="7" name="AutoShape 7"/>
            <p:cNvSpPr/>
            <p:nvPr/>
          </p:nvSpPr>
          <p:spPr>
            <a:xfrm>
              <a:off x="0" y="1901614"/>
              <a:ext cx="9614826" cy="0"/>
            </a:xfrm>
            <a:prstGeom prst="line">
              <a:avLst/>
            </a:prstGeom>
            <a:ln w="25400" cap="flat">
              <a:solidFill>
                <a:srgbClr val="77A366"/>
              </a:solidFill>
              <a:prstDash val="solid"/>
              <a:headEnd type="none" w="sm" len="sm"/>
              <a:tailEnd type="none" w="sm" len="sm"/>
            </a:ln>
          </p:spPr>
        </p:sp>
        <p:sp>
          <p:nvSpPr>
            <p:cNvPr id="8" name="TextBox 8"/>
            <p:cNvSpPr txBox="1"/>
            <p:nvPr/>
          </p:nvSpPr>
          <p:spPr>
            <a:xfrm>
              <a:off x="26327" y="4419600"/>
              <a:ext cx="9588500" cy="410369"/>
            </a:xfrm>
            <a:prstGeom prst="rect">
              <a:avLst/>
            </a:prstGeom>
          </p:spPr>
          <p:txBody>
            <a:bodyPr lIns="0" tIns="0" rIns="0" bIns="0" rtlCol="0" anchor="t">
              <a:spAutoFit/>
            </a:bodyPr>
            <a:lstStyle/>
            <a:p>
              <a:pPr marL="0" lvl="0" indent="0" algn="l">
                <a:lnSpc>
                  <a:spcPts val="2400"/>
                </a:lnSpc>
              </a:pPr>
              <a:endParaRPr lang="en-US" sz="2000" dirty="0">
                <a:solidFill>
                  <a:srgbClr val="3E6B35"/>
                </a:solidFill>
                <a:latin typeface="Carlito"/>
                <a:ea typeface="Carlito"/>
                <a:cs typeface="Carlito"/>
                <a:sym typeface="Carlito"/>
              </a:endParaRPr>
            </a:p>
          </p:txBody>
        </p:sp>
      </p:grpSp>
      <p:grpSp>
        <p:nvGrpSpPr>
          <p:cNvPr id="9" name="Group 9"/>
          <p:cNvGrpSpPr/>
          <p:nvPr/>
        </p:nvGrpSpPr>
        <p:grpSpPr>
          <a:xfrm>
            <a:off x="666750" y="9184102"/>
            <a:ext cx="2171730" cy="2205796"/>
            <a:chOff x="0" y="0"/>
            <a:chExt cx="812800" cy="825500"/>
          </a:xfrm>
        </p:grpSpPr>
        <p:sp>
          <p:nvSpPr>
            <p:cNvPr id="10" name="Freeform 10"/>
            <p:cNvSpPr/>
            <p:nvPr/>
          </p:nvSpPr>
          <p:spPr>
            <a:xfrm>
              <a:off x="1270" y="0"/>
              <a:ext cx="810260" cy="822960"/>
            </a:xfrm>
            <a:custGeom>
              <a:avLst/>
              <a:gdLst/>
              <a:ahLst/>
              <a:cxnLst/>
              <a:rect l="l" t="t" r="r" b="b"/>
              <a:pathLst>
                <a:path w="810260" h="822960">
                  <a:moveTo>
                    <a:pt x="405130" y="0"/>
                  </a:moveTo>
                  <a:lnTo>
                    <a:pt x="450850" y="151130"/>
                  </a:lnTo>
                  <a:lnTo>
                    <a:pt x="546100" y="25400"/>
                  </a:lnTo>
                  <a:lnTo>
                    <a:pt x="537210" y="181610"/>
                  </a:lnTo>
                  <a:lnTo>
                    <a:pt x="669290" y="96520"/>
                  </a:lnTo>
                  <a:lnTo>
                    <a:pt x="608330" y="241300"/>
                  </a:lnTo>
                  <a:lnTo>
                    <a:pt x="760730" y="205740"/>
                  </a:lnTo>
                  <a:lnTo>
                    <a:pt x="654050" y="321310"/>
                  </a:lnTo>
                  <a:lnTo>
                    <a:pt x="810260" y="340360"/>
                  </a:lnTo>
                  <a:lnTo>
                    <a:pt x="669290" y="411480"/>
                  </a:lnTo>
                  <a:lnTo>
                    <a:pt x="810260" y="482600"/>
                  </a:lnTo>
                  <a:lnTo>
                    <a:pt x="654050" y="501650"/>
                  </a:lnTo>
                  <a:lnTo>
                    <a:pt x="760730" y="617220"/>
                  </a:lnTo>
                  <a:lnTo>
                    <a:pt x="608330" y="581660"/>
                  </a:lnTo>
                  <a:lnTo>
                    <a:pt x="669290" y="726440"/>
                  </a:lnTo>
                  <a:lnTo>
                    <a:pt x="537210" y="640080"/>
                  </a:lnTo>
                  <a:lnTo>
                    <a:pt x="546100" y="797560"/>
                  </a:lnTo>
                  <a:lnTo>
                    <a:pt x="450850" y="671830"/>
                  </a:lnTo>
                  <a:lnTo>
                    <a:pt x="405130" y="822960"/>
                  </a:lnTo>
                  <a:lnTo>
                    <a:pt x="359410" y="671830"/>
                  </a:lnTo>
                  <a:lnTo>
                    <a:pt x="264160" y="797560"/>
                  </a:lnTo>
                  <a:lnTo>
                    <a:pt x="273050" y="640080"/>
                  </a:lnTo>
                  <a:lnTo>
                    <a:pt x="140970" y="726440"/>
                  </a:lnTo>
                  <a:lnTo>
                    <a:pt x="201930" y="581660"/>
                  </a:lnTo>
                  <a:lnTo>
                    <a:pt x="49530" y="617220"/>
                  </a:lnTo>
                  <a:lnTo>
                    <a:pt x="156210" y="501650"/>
                  </a:lnTo>
                  <a:lnTo>
                    <a:pt x="0" y="482600"/>
                  </a:lnTo>
                  <a:lnTo>
                    <a:pt x="140970" y="411480"/>
                  </a:lnTo>
                  <a:lnTo>
                    <a:pt x="0" y="340360"/>
                  </a:lnTo>
                  <a:lnTo>
                    <a:pt x="156210" y="321310"/>
                  </a:lnTo>
                  <a:lnTo>
                    <a:pt x="49530" y="205740"/>
                  </a:lnTo>
                  <a:lnTo>
                    <a:pt x="201930" y="241300"/>
                  </a:lnTo>
                  <a:lnTo>
                    <a:pt x="140970" y="96520"/>
                  </a:lnTo>
                  <a:lnTo>
                    <a:pt x="273050" y="181610"/>
                  </a:lnTo>
                  <a:lnTo>
                    <a:pt x="264160" y="25400"/>
                  </a:lnTo>
                  <a:lnTo>
                    <a:pt x="359410" y="151130"/>
                  </a:lnTo>
                  <a:close/>
                </a:path>
              </a:pathLst>
            </a:custGeom>
            <a:solidFill>
              <a:srgbClr val="77A366"/>
            </a:solidFill>
          </p:spPr>
        </p:sp>
        <p:sp>
          <p:nvSpPr>
            <p:cNvPr id="11" name="TextBox 11"/>
            <p:cNvSpPr txBox="1"/>
            <p:nvPr/>
          </p:nvSpPr>
          <p:spPr>
            <a:xfrm>
              <a:off x="141746" y="112576"/>
              <a:ext cx="529308" cy="559367"/>
            </a:xfrm>
            <a:prstGeom prst="rect">
              <a:avLst/>
            </a:prstGeom>
          </p:spPr>
          <p:txBody>
            <a:bodyPr lIns="50800" tIns="50800" rIns="50800" bIns="50800" rtlCol="0" anchor="ctr"/>
            <a:lstStyle/>
            <a:p>
              <a:pPr marL="0" lvl="0" indent="0" algn="ctr">
                <a:lnSpc>
                  <a:spcPts val="3359"/>
                </a:lnSpc>
                <a:spcBef>
                  <a:spcPct val="0"/>
                </a:spcBef>
              </a:pP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DE5CD"/>
        </a:solidFill>
        <a:effectLst/>
      </p:bgPr>
    </p:bg>
    <p:spTree>
      <p:nvGrpSpPr>
        <p:cNvPr id="1" name=""/>
        <p:cNvGrpSpPr/>
        <p:nvPr/>
      </p:nvGrpSpPr>
      <p:grpSpPr>
        <a:xfrm>
          <a:off x="0" y="0"/>
          <a:ext cx="0" cy="0"/>
          <a:chOff x="0" y="0"/>
          <a:chExt cx="0" cy="0"/>
        </a:xfrm>
      </p:grpSpPr>
      <p:grpSp>
        <p:nvGrpSpPr>
          <p:cNvPr id="4" name="Group 4"/>
          <p:cNvGrpSpPr/>
          <p:nvPr/>
        </p:nvGrpSpPr>
        <p:grpSpPr>
          <a:xfrm>
            <a:off x="666750" y="709617"/>
            <a:ext cx="16173450" cy="8672811"/>
            <a:chOff x="0" y="57150"/>
            <a:chExt cx="9641153" cy="11563748"/>
          </a:xfrm>
        </p:grpSpPr>
        <p:sp>
          <p:nvSpPr>
            <p:cNvPr id="5" name="TextBox 5"/>
            <p:cNvSpPr txBox="1"/>
            <p:nvPr/>
          </p:nvSpPr>
          <p:spPr>
            <a:xfrm>
              <a:off x="26326" y="57150"/>
              <a:ext cx="9614826" cy="1358479"/>
            </a:xfrm>
            <a:prstGeom prst="rect">
              <a:avLst/>
            </a:prstGeom>
          </p:spPr>
          <p:txBody>
            <a:bodyPr lIns="0" tIns="0" rIns="0" bIns="0" rtlCol="0" anchor="t">
              <a:spAutoFit/>
            </a:bodyPr>
            <a:lstStyle/>
            <a:p>
              <a:pPr marL="0" lvl="0" indent="0" algn="l">
                <a:lnSpc>
                  <a:spcPts val="7840"/>
                </a:lnSpc>
                <a:spcBef>
                  <a:spcPct val="0"/>
                </a:spcBef>
              </a:pPr>
              <a:r>
                <a:rPr lang="en-US" sz="7000" i="1">
                  <a:solidFill>
                    <a:srgbClr val="3E6B35"/>
                  </a:solidFill>
                  <a:latin typeface="Radley Italics"/>
                  <a:ea typeface="Radley Italics"/>
                  <a:cs typeface="Radley Italics"/>
                  <a:sym typeface="Radley Italics"/>
                </a:rPr>
                <a:t>References</a:t>
              </a:r>
            </a:p>
          </p:txBody>
        </p:sp>
        <p:sp>
          <p:nvSpPr>
            <p:cNvPr id="6" name="TextBox 6"/>
            <p:cNvSpPr txBox="1"/>
            <p:nvPr/>
          </p:nvSpPr>
          <p:spPr>
            <a:xfrm>
              <a:off x="26327" y="2387601"/>
              <a:ext cx="9614826" cy="9233297"/>
            </a:xfrm>
            <a:prstGeom prst="rect">
              <a:avLst/>
            </a:prstGeom>
          </p:spPr>
          <p:txBody>
            <a:bodyPr lIns="0" tIns="0" rIns="0" bIns="0" rtlCol="0" anchor="t">
              <a:spAutoFit/>
            </a:bodyPr>
            <a:lstStyle/>
            <a:p>
              <a:r>
                <a:rPr lang="en-US" dirty="0" err="1" smtClean="0"/>
                <a:t>Cakir</a:t>
              </a:r>
              <a:r>
                <a:rPr lang="en-US" dirty="0" smtClean="0"/>
                <a:t>, G., </a:t>
              </a:r>
              <a:r>
                <a:rPr lang="en-US" dirty="0" err="1" smtClean="0"/>
                <a:t>Iftikhar</a:t>
              </a:r>
              <a:r>
                <a:rPr lang="en-US" dirty="0" smtClean="0"/>
                <a:t>, R., </a:t>
              </a:r>
              <a:r>
                <a:rPr lang="en-US" dirty="0" err="1" smtClean="0"/>
                <a:t>Bielozorov</a:t>
              </a:r>
              <a:r>
                <a:rPr lang="en-US" dirty="0" smtClean="0"/>
                <a:t>, A., </a:t>
              </a:r>
              <a:r>
                <a:rPr lang="en-US" dirty="0" err="1" smtClean="0"/>
                <a:t>Pourzolfaghar</a:t>
              </a:r>
              <a:r>
                <a:rPr lang="en-US" dirty="0" smtClean="0"/>
                <a:t>, Z. and </a:t>
              </a:r>
              <a:r>
                <a:rPr lang="en-US" dirty="0" err="1" smtClean="0"/>
                <a:t>Helfert</a:t>
              </a:r>
              <a:r>
                <a:rPr lang="en-US" dirty="0" smtClean="0"/>
                <a:t>, M. (2021). </a:t>
              </a:r>
              <a:r>
                <a:rPr lang="en-US" dirty="0" err="1" smtClean="0"/>
                <a:t>Omnichannel</a:t>
              </a:r>
              <a:r>
                <a:rPr lang="en-US" dirty="0" smtClean="0"/>
                <a:t> retailing: Digital transformation of a medium-sized retailer. </a:t>
              </a:r>
              <a:r>
                <a:rPr lang="en-US" i="1" dirty="0" smtClean="0"/>
                <a:t>Journal of Information Technology Teaching Cases</a:t>
              </a:r>
              <a:r>
                <a:rPr lang="en-US" dirty="0" smtClean="0"/>
                <a:t>, [online] 11(2), p.204388692095980. </a:t>
              </a:r>
              <a:r>
                <a:rPr lang="en-US" dirty="0" err="1" smtClean="0"/>
                <a:t>doi:https</a:t>
              </a:r>
              <a:r>
                <a:rPr lang="en-US" dirty="0" smtClean="0"/>
                <a:t>://</a:t>
              </a:r>
              <a:r>
                <a:rPr lang="en-US" dirty="0" err="1" smtClean="0"/>
                <a:t>doi.org</a:t>
              </a:r>
              <a:r>
                <a:rPr lang="en-US" dirty="0" smtClean="0"/>
                <a:t>/10.1177/2043886920959803.</a:t>
              </a:r>
            </a:p>
            <a:p>
              <a:r>
                <a:rPr lang="en-US" dirty="0" err="1" smtClean="0"/>
                <a:t>Harsandaldeep</a:t>
              </a:r>
              <a:r>
                <a:rPr lang="en-US" dirty="0" smtClean="0"/>
                <a:t> </a:t>
              </a:r>
              <a:r>
                <a:rPr lang="en-US" dirty="0" err="1" smtClean="0"/>
                <a:t>Kaur</a:t>
              </a:r>
              <a:r>
                <a:rPr lang="en-US" dirty="0" smtClean="0"/>
                <a:t> (2024). Digital transformation in retail: Strategies for brick-and-mortar stores. </a:t>
              </a:r>
              <a:r>
                <a:rPr lang="en-US" i="1" dirty="0" smtClean="0"/>
                <a:t>Universal Research Reports</a:t>
              </a:r>
              <a:r>
                <a:rPr lang="en-US" dirty="0" smtClean="0"/>
                <a:t>, [online] 11(4), pp.9–16. </a:t>
              </a:r>
              <a:r>
                <a:rPr lang="en-US" dirty="0" err="1" smtClean="0"/>
                <a:t>doi:https</a:t>
              </a:r>
              <a:r>
                <a:rPr lang="en-US" dirty="0" smtClean="0"/>
                <a:t>://</a:t>
              </a:r>
              <a:r>
                <a:rPr lang="en-US" dirty="0" err="1" smtClean="0"/>
                <a:t>doi.org</a:t>
              </a:r>
              <a:r>
                <a:rPr lang="en-US" dirty="0" smtClean="0"/>
                <a:t>/10.36676/urr.v11.i4.1295.</a:t>
              </a:r>
            </a:p>
            <a:p>
              <a:r>
                <a:rPr lang="en-US" dirty="0" smtClean="0"/>
                <a:t>Lombardi, A., </a:t>
              </a:r>
              <a:r>
                <a:rPr lang="en-US" dirty="0" err="1" smtClean="0"/>
                <a:t>Califano</a:t>
              </a:r>
              <a:r>
                <a:rPr lang="en-US" dirty="0" smtClean="0"/>
                <a:t>, G., </a:t>
              </a:r>
              <a:r>
                <a:rPr lang="en-US" dirty="0" err="1" smtClean="0"/>
                <a:t>Caracciolo</a:t>
              </a:r>
              <a:r>
                <a:rPr lang="en-US" dirty="0" smtClean="0"/>
                <a:t>, F., Teresa Del </a:t>
              </a:r>
              <a:r>
                <a:rPr lang="en-US" dirty="0" err="1" smtClean="0"/>
                <a:t>Giudice</a:t>
              </a:r>
              <a:r>
                <a:rPr lang="en-US" dirty="0" smtClean="0"/>
                <a:t> and Cembalo, L. (2023). Eco-packaging in organic foods: rational decisions or emotional influences? </a:t>
              </a:r>
              <a:r>
                <a:rPr lang="en-US" i="1" dirty="0" smtClean="0"/>
                <a:t>Organic agriculture</a:t>
              </a:r>
              <a:r>
                <a:rPr lang="en-US" dirty="0" smtClean="0"/>
                <a:t>. </a:t>
              </a:r>
              <a:r>
                <a:rPr lang="en-US" dirty="0" err="1" smtClean="0"/>
                <a:t>doi:https</a:t>
              </a:r>
              <a:r>
                <a:rPr lang="en-US" dirty="0" smtClean="0"/>
                <a:t>://</a:t>
              </a:r>
              <a:r>
                <a:rPr lang="en-US" dirty="0" err="1" smtClean="0"/>
                <a:t>doi.org</a:t>
              </a:r>
              <a:r>
                <a:rPr lang="en-US" dirty="0" smtClean="0"/>
                <a:t>/10.1007/s13165-023-00442-5.</a:t>
              </a:r>
            </a:p>
            <a:p>
              <a:r>
                <a:rPr lang="en-US" dirty="0" err="1" smtClean="0"/>
                <a:t>Pehlivanoğlu</a:t>
              </a:r>
              <a:r>
                <a:rPr lang="en-US" dirty="0" smtClean="0"/>
                <a:t>, M.Ç. and </a:t>
              </a:r>
              <a:r>
                <a:rPr lang="en-US" dirty="0" err="1" smtClean="0"/>
                <a:t>Eymür</a:t>
              </a:r>
              <a:r>
                <a:rPr lang="en-US" dirty="0" smtClean="0"/>
                <a:t>, E. (2023). Digital Transformation Management in Retail Organizations. </a:t>
              </a:r>
              <a:r>
                <a:rPr lang="en-US" i="1" dirty="0" smtClean="0"/>
                <a:t>Journal of Industrial Policy and Technology Management</a:t>
              </a:r>
              <a:r>
                <a:rPr lang="en-US" dirty="0" smtClean="0"/>
                <a:t>, [online] 6(1), pp.139–147. Available at: https://jipat.org/index.php/jipat/article/view/126</a:t>
              </a:r>
            </a:p>
            <a:p>
              <a:r>
                <a:rPr lang="en-US" dirty="0" err="1" smtClean="0"/>
                <a:t>Piracci</a:t>
              </a:r>
              <a:r>
                <a:rPr lang="en-US" dirty="0" smtClean="0"/>
                <a:t>, G., Fabio </a:t>
              </a:r>
              <a:r>
                <a:rPr lang="en-US" dirty="0" err="1" smtClean="0"/>
                <a:t>Boncinelli</a:t>
              </a:r>
              <a:r>
                <a:rPr lang="en-US" dirty="0" smtClean="0"/>
                <a:t> and </a:t>
              </a:r>
              <a:r>
                <a:rPr lang="en-US" dirty="0" err="1" smtClean="0"/>
                <a:t>Casini</a:t>
              </a:r>
              <a:r>
                <a:rPr lang="en-US" dirty="0" smtClean="0"/>
                <a:t>, L. (2023). Investigating Consumer Preferences for Sustainable Packaging Through a Different </a:t>
              </a:r>
              <a:r>
                <a:rPr lang="en-US" dirty="0" err="1" smtClean="0"/>
                <a:t>Behavioural</a:t>
              </a:r>
              <a:r>
                <a:rPr lang="en-US" dirty="0" smtClean="0"/>
                <a:t> Approach: A Random Regret Minimization Application. </a:t>
              </a:r>
              <a:r>
                <a:rPr lang="en-US" i="1" dirty="0" smtClean="0"/>
                <a:t>Environmental and Resource Economics</a:t>
              </a:r>
              <a:r>
                <a:rPr lang="en-US" dirty="0" smtClean="0"/>
                <a:t>, 86. </a:t>
              </a:r>
              <a:r>
                <a:rPr lang="en-US" dirty="0" err="1" smtClean="0"/>
                <a:t>doi:https</a:t>
              </a:r>
              <a:r>
                <a:rPr lang="en-US" dirty="0" smtClean="0"/>
                <a:t>://</a:t>
              </a:r>
              <a:r>
                <a:rPr lang="en-US" dirty="0" err="1" smtClean="0"/>
                <a:t>doi.org</a:t>
              </a:r>
              <a:r>
                <a:rPr lang="en-US" dirty="0" smtClean="0"/>
                <a:t>/10.1007/s10640-023-00785-3.</a:t>
              </a:r>
            </a:p>
            <a:p>
              <a:r>
                <a:rPr lang="en-US" dirty="0" smtClean="0"/>
                <a:t>Shi, M., Zhou, J. and Jiang, Z. (2019). Consumer heterogeneity and online vs. offline retail spatial competition. </a:t>
              </a:r>
              <a:r>
                <a:rPr lang="en-US" i="1" dirty="0" smtClean="0"/>
                <a:t>Frontiers of Business Research in China</a:t>
              </a:r>
              <a:r>
                <a:rPr lang="en-US" dirty="0" smtClean="0"/>
                <a:t>, 13(1). </a:t>
              </a:r>
              <a:r>
                <a:rPr lang="en-US" dirty="0" err="1" smtClean="0"/>
                <a:t>doi:https</a:t>
              </a:r>
              <a:r>
                <a:rPr lang="en-US" dirty="0" smtClean="0"/>
                <a:t>://</a:t>
              </a:r>
              <a:r>
                <a:rPr lang="en-US" dirty="0" err="1" smtClean="0"/>
                <a:t>doi.org</a:t>
              </a:r>
              <a:r>
                <a:rPr lang="en-US" dirty="0" smtClean="0"/>
                <a:t>/10.1186/s11782-019-0059-9.</a:t>
              </a:r>
            </a:p>
            <a:p>
              <a:r>
                <a:rPr lang="en-US" dirty="0" err="1" smtClean="0"/>
                <a:t>Wandosell</a:t>
              </a:r>
              <a:r>
                <a:rPr lang="en-US" dirty="0" smtClean="0"/>
                <a:t>, G., Parra-</a:t>
              </a:r>
              <a:r>
                <a:rPr lang="en-US" dirty="0" err="1" smtClean="0"/>
                <a:t>Meroño</a:t>
              </a:r>
              <a:r>
                <a:rPr lang="en-US" dirty="0" smtClean="0"/>
                <a:t>, M.C., </a:t>
              </a:r>
              <a:r>
                <a:rPr lang="en-US" dirty="0" err="1" smtClean="0"/>
                <a:t>Alcayde</a:t>
              </a:r>
              <a:r>
                <a:rPr lang="en-US" dirty="0" smtClean="0"/>
                <a:t>, A. and </a:t>
              </a:r>
              <a:r>
                <a:rPr lang="en-US" dirty="0" err="1" smtClean="0"/>
                <a:t>Baños</a:t>
              </a:r>
              <a:r>
                <a:rPr lang="en-US" dirty="0" smtClean="0"/>
                <a:t>, R. (2021). Green Packaging from Consumer and Business Perspectives. </a:t>
              </a:r>
              <a:r>
                <a:rPr lang="en-US" i="1" dirty="0" smtClean="0"/>
                <a:t>Sustainability</a:t>
              </a:r>
              <a:r>
                <a:rPr lang="en-US" dirty="0" smtClean="0"/>
                <a:t>, [online] 13(3), p.1356. Available at: https://www.mdpi.com/2071-1050/13/3/1356.</a:t>
              </a:r>
              <a:endParaRPr lang="en-US" dirty="0"/>
            </a:p>
          </p:txBody>
        </p:sp>
        <p:sp>
          <p:nvSpPr>
            <p:cNvPr id="7" name="AutoShape 7"/>
            <p:cNvSpPr/>
            <p:nvPr/>
          </p:nvSpPr>
          <p:spPr>
            <a:xfrm>
              <a:off x="0" y="1901614"/>
              <a:ext cx="9614826" cy="0"/>
            </a:xfrm>
            <a:prstGeom prst="line">
              <a:avLst/>
            </a:prstGeom>
            <a:ln w="25400" cap="flat">
              <a:solidFill>
                <a:srgbClr val="77A366"/>
              </a:solidFill>
              <a:prstDash val="solid"/>
              <a:headEnd type="none" w="sm" len="sm"/>
              <a:tailEnd type="none" w="sm" len="sm"/>
            </a:ln>
          </p:spPr>
        </p:sp>
        <p:sp>
          <p:nvSpPr>
            <p:cNvPr id="8" name="TextBox 8"/>
            <p:cNvSpPr txBox="1"/>
            <p:nvPr/>
          </p:nvSpPr>
          <p:spPr>
            <a:xfrm>
              <a:off x="26327" y="4419600"/>
              <a:ext cx="9588500" cy="410369"/>
            </a:xfrm>
            <a:prstGeom prst="rect">
              <a:avLst/>
            </a:prstGeom>
          </p:spPr>
          <p:txBody>
            <a:bodyPr lIns="0" tIns="0" rIns="0" bIns="0" rtlCol="0" anchor="t">
              <a:spAutoFit/>
            </a:bodyPr>
            <a:lstStyle/>
            <a:p>
              <a:pPr marL="0" lvl="0" indent="0" algn="l">
                <a:lnSpc>
                  <a:spcPts val="2400"/>
                </a:lnSpc>
              </a:pPr>
              <a:endParaRPr lang="en-US" sz="2000" dirty="0">
                <a:solidFill>
                  <a:srgbClr val="3E6B35"/>
                </a:solidFill>
                <a:latin typeface="Carlito"/>
                <a:ea typeface="Carlito"/>
                <a:cs typeface="Carlito"/>
                <a:sym typeface="Carlito"/>
              </a:endParaRPr>
            </a:p>
          </p:txBody>
        </p:sp>
      </p:grpSp>
      <p:grpSp>
        <p:nvGrpSpPr>
          <p:cNvPr id="9" name="Group 9"/>
          <p:cNvGrpSpPr/>
          <p:nvPr/>
        </p:nvGrpSpPr>
        <p:grpSpPr>
          <a:xfrm>
            <a:off x="666750" y="9184102"/>
            <a:ext cx="2171730" cy="2205796"/>
            <a:chOff x="0" y="0"/>
            <a:chExt cx="812800" cy="825500"/>
          </a:xfrm>
        </p:grpSpPr>
        <p:sp>
          <p:nvSpPr>
            <p:cNvPr id="10" name="Freeform 10"/>
            <p:cNvSpPr/>
            <p:nvPr/>
          </p:nvSpPr>
          <p:spPr>
            <a:xfrm>
              <a:off x="1270" y="0"/>
              <a:ext cx="810260" cy="822960"/>
            </a:xfrm>
            <a:custGeom>
              <a:avLst/>
              <a:gdLst/>
              <a:ahLst/>
              <a:cxnLst/>
              <a:rect l="l" t="t" r="r" b="b"/>
              <a:pathLst>
                <a:path w="810260" h="822960">
                  <a:moveTo>
                    <a:pt x="405130" y="0"/>
                  </a:moveTo>
                  <a:lnTo>
                    <a:pt x="450850" y="151130"/>
                  </a:lnTo>
                  <a:lnTo>
                    <a:pt x="546100" y="25400"/>
                  </a:lnTo>
                  <a:lnTo>
                    <a:pt x="537210" y="181610"/>
                  </a:lnTo>
                  <a:lnTo>
                    <a:pt x="669290" y="96520"/>
                  </a:lnTo>
                  <a:lnTo>
                    <a:pt x="608330" y="241300"/>
                  </a:lnTo>
                  <a:lnTo>
                    <a:pt x="760730" y="205740"/>
                  </a:lnTo>
                  <a:lnTo>
                    <a:pt x="654050" y="321310"/>
                  </a:lnTo>
                  <a:lnTo>
                    <a:pt x="810260" y="340360"/>
                  </a:lnTo>
                  <a:lnTo>
                    <a:pt x="669290" y="411480"/>
                  </a:lnTo>
                  <a:lnTo>
                    <a:pt x="810260" y="482600"/>
                  </a:lnTo>
                  <a:lnTo>
                    <a:pt x="654050" y="501650"/>
                  </a:lnTo>
                  <a:lnTo>
                    <a:pt x="760730" y="617220"/>
                  </a:lnTo>
                  <a:lnTo>
                    <a:pt x="608330" y="581660"/>
                  </a:lnTo>
                  <a:lnTo>
                    <a:pt x="669290" y="726440"/>
                  </a:lnTo>
                  <a:lnTo>
                    <a:pt x="537210" y="640080"/>
                  </a:lnTo>
                  <a:lnTo>
                    <a:pt x="546100" y="797560"/>
                  </a:lnTo>
                  <a:lnTo>
                    <a:pt x="450850" y="671830"/>
                  </a:lnTo>
                  <a:lnTo>
                    <a:pt x="405130" y="822960"/>
                  </a:lnTo>
                  <a:lnTo>
                    <a:pt x="359410" y="671830"/>
                  </a:lnTo>
                  <a:lnTo>
                    <a:pt x="264160" y="797560"/>
                  </a:lnTo>
                  <a:lnTo>
                    <a:pt x="273050" y="640080"/>
                  </a:lnTo>
                  <a:lnTo>
                    <a:pt x="140970" y="726440"/>
                  </a:lnTo>
                  <a:lnTo>
                    <a:pt x="201930" y="581660"/>
                  </a:lnTo>
                  <a:lnTo>
                    <a:pt x="49530" y="617220"/>
                  </a:lnTo>
                  <a:lnTo>
                    <a:pt x="156210" y="501650"/>
                  </a:lnTo>
                  <a:lnTo>
                    <a:pt x="0" y="482600"/>
                  </a:lnTo>
                  <a:lnTo>
                    <a:pt x="140970" y="411480"/>
                  </a:lnTo>
                  <a:lnTo>
                    <a:pt x="0" y="340360"/>
                  </a:lnTo>
                  <a:lnTo>
                    <a:pt x="156210" y="321310"/>
                  </a:lnTo>
                  <a:lnTo>
                    <a:pt x="49530" y="205740"/>
                  </a:lnTo>
                  <a:lnTo>
                    <a:pt x="201930" y="241300"/>
                  </a:lnTo>
                  <a:lnTo>
                    <a:pt x="140970" y="96520"/>
                  </a:lnTo>
                  <a:lnTo>
                    <a:pt x="273050" y="181610"/>
                  </a:lnTo>
                  <a:lnTo>
                    <a:pt x="264160" y="25400"/>
                  </a:lnTo>
                  <a:lnTo>
                    <a:pt x="359410" y="151130"/>
                  </a:lnTo>
                  <a:close/>
                </a:path>
              </a:pathLst>
            </a:custGeom>
            <a:solidFill>
              <a:srgbClr val="77A366"/>
            </a:solidFill>
          </p:spPr>
        </p:sp>
        <p:sp>
          <p:nvSpPr>
            <p:cNvPr id="11" name="TextBox 11"/>
            <p:cNvSpPr txBox="1"/>
            <p:nvPr/>
          </p:nvSpPr>
          <p:spPr>
            <a:xfrm>
              <a:off x="141746" y="112576"/>
              <a:ext cx="529308" cy="559367"/>
            </a:xfrm>
            <a:prstGeom prst="rect">
              <a:avLst/>
            </a:prstGeom>
          </p:spPr>
          <p:txBody>
            <a:bodyPr lIns="50800" tIns="50800" rIns="50800" bIns="50800" rtlCol="0" anchor="ctr"/>
            <a:lstStyle/>
            <a:p>
              <a:pPr marL="0" lvl="0" indent="0" algn="ctr">
                <a:lnSpc>
                  <a:spcPts val="3359"/>
                </a:lnSpc>
                <a:spcBef>
                  <a:spcPct val="0"/>
                </a:spcBef>
              </a:pPr>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TotalTime>
  <Words>1647</Words>
  <Application>Microsoft Office PowerPoint</Application>
  <PresentationFormat>Custom</PresentationFormat>
  <Paragraphs>87</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Radley</vt:lpstr>
      <vt:lpstr>Radley Italics</vt:lpstr>
      <vt:lpstr>Carlito</vt:lpstr>
      <vt:lpstr>Calibri</vt:lpstr>
      <vt:lpstr>Times New Roman</vt:lpstr>
      <vt:lpstr>Office Theme</vt:lpstr>
      <vt:lpstr>Slide 1</vt:lpstr>
      <vt:lpstr>Slide 2</vt:lpstr>
      <vt:lpstr>Slide 3</vt:lpstr>
      <vt:lpstr>Slide 4</vt:lpstr>
      <vt:lpstr>Slide 5</vt:lpstr>
      <vt:lpstr>Slide 6</vt:lpstr>
      <vt:lpstr>Slide 7</vt:lpstr>
      <vt:lpstr>Slide 8</vt:lpstr>
      <vt:lpstr>Slide 9</vt:lpstr>
      <vt:lpstr>Slide 10</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Green Haven Florists</dc:title>
  <dc:description>Presentation - Green Haven Florists</dc:description>
  <cp:lastModifiedBy>user</cp:lastModifiedBy>
  <cp:revision>27</cp:revision>
  <dcterms:created xsi:type="dcterms:W3CDTF">2006-08-16T00:00:00Z</dcterms:created>
  <dcterms:modified xsi:type="dcterms:W3CDTF">2025-11-16T14:22:50Z</dcterms:modified>
  <dc:identifier>DAG42fYJl7A</dc:identifier>
</cp:coreProperties>
</file>