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1283" autoAdjust="0"/>
  </p:normalViewPr>
  <p:slideViewPr>
    <p:cSldViewPr snapToGrid="0">
      <p:cViewPr varScale="1">
        <p:scale>
          <a:sx n="79" d="100"/>
          <a:sy n="79" d="100"/>
        </p:scale>
        <p:origin x="850"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45349AF-79FD-470F-8CF6-14A5B6F80BD8}" type="datetimeFigureOut">
              <a:rPr lang="en-GB" smtClean="0"/>
              <a:t>21/11/2019</a:t>
            </a:fld>
            <a:endParaRPr lang="en-GB" dirty="0"/>
          </a:p>
        </p:txBody>
      </p:sp>
      <p:sp>
        <p:nvSpPr>
          <p:cNvPr id="5" name="Footer Placeholder 4"/>
          <p:cNvSpPr>
            <a:spLocks noGrp="1"/>
          </p:cNvSpPr>
          <p:nvPr>
            <p:ph type="ftr" sz="quarter" idx="11"/>
          </p:nvPr>
        </p:nvSpPr>
        <p:spPr>
          <a:xfrm>
            <a:off x="5332412" y="5883275"/>
            <a:ext cx="4324044" cy="365125"/>
          </a:xfrm>
        </p:spPr>
        <p:txBody>
          <a:bodyPr/>
          <a:lstStyle/>
          <a:p>
            <a:endParaRPr lang="en-GB" dirty="0"/>
          </a:p>
        </p:txBody>
      </p:sp>
      <p:sp>
        <p:nvSpPr>
          <p:cNvPr id="6" name="Slide Number Placeholder 5"/>
          <p:cNvSpPr>
            <a:spLocks noGrp="1"/>
          </p:cNvSpPr>
          <p:nvPr>
            <p:ph type="sldNum" sz="quarter" idx="12"/>
          </p:nvPr>
        </p:nvSpPr>
        <p:spPr/>
        <p:txBody>
          <a:bodyPr/>
          <a:lstStyle/>
          <a:p>
            <a:fld id="{9F7E21A6-50A9-42D4-9060-A38897B27718}" type="slidenum">
              <a:rPr lang="en-GB" smtClean="0"/>
              <a:t>‹#›</a:t>
            </a:fld>
            <a:endParaRPr lang="en-GB" dirty="0"/>
          </a:p>
        </p:txBody>
      </p:sp>
    </p:spTree>
    <p:extLst>
      <p:ext uri="{BB962C8B-B14F-4D97-AF65-F5344CB8AC3E}">
        <p14:creationId xmlns:p14="http://schemas.microsoft.com/office/powerpoint/2010/main" val="1412279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5349AF-79FD-470F-8CF6-14A5B6F80BD8}" type="datetimeFigureOut">
              <a:rPr lang="en-GB" smtClean="0"/>
              <a:t>21/11/2019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10951856" y="5867131"/>
            <a:ext cx="551167" cy="365125"/>
          </a:xfrm>
        </p:spPr>
        <p:txBody>
          <a:bodyPr/>
          <a:lstStyle/>
          <a:p>
            <a:fld id="{9F7E21A6-50A9-42D4-9060-A38897B27718}" type="slidenum">
              <a:rPr lang="en-GB" smtClean="0"/>
              <a:t>‹#›</a:t>
            </a:fld>
            <a:endParaRPr lang="en-GB" dirty="0"/>
          </a:p>
        </p:txBody>
      </p:sp>
    </p:spTree>
    <p:extLst>
      <p:ext uri="{BB962C8B-B14F-4D97-AF65-F5344CB8AC3E}">
        <p14:creationId xmlns:p14="http://schemas.microsoft.com/office/powerpoint/2010/main" val="301744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45349AF-79FD-470F-8CF6-14A5B6F80BD8}" type="datetimeFigureOut">
              <a:rPr lang="en-GB" smtClean="0"/>
              <a:t>21/11/2019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F7E21A6-50A9-42D4-9060-A38897B27718}" type="slidenum">
              <a:rPr lang="en-GB" smtClean="0"/>
              <a:t>‹#›</a:t>
            </a:fld>
            <a:endParaRPr lang="en-GB" dirty="0"/>
          </a:p>
        </p:txBody>
      </p:sp>
    </p:spTree>
    <p:extLst>
      <p:ext uri="{BB962C8B-B14F-4D97-AF65-F5344CB8AC3E}">
        <p14:creationId xmlns:p14="http://schemas.microsoft.com/office/powerpoint/2010/main" val="1947776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45349AF-79FD-470F-8CF6-14A5B6F80BD8}" type="datetimeFigureOut">
              <a:rPr lang="en-GB" smtClean="0"/>
              <a:t>21/11/2019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F7E21A6-50A9-42D4-9060-A38897B27718}" type="slidenum">
              <a:rPr lang="en-GB" smtClean="0"/>
              <a:t>‹#›</a:t>
            </a:fld>
            <a:endParaRPr lang="en-GB" dirty="0"/>
          </a:p>
        </p:txBody>
      </p:sp>
    </p:spTree>
    <p:extLst>
      <p:ext uri="{BB962C8B-B14F-4D97-AF65-F5344CB8AC3E}">
        <p14:creationId xmlns:p14="http://schemas.microsoft.com/office/powerpoint/2010/main" val="22255883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45349AF-79FD-470F-8CF6-14A5B6F80BD8}" type="datetimeFigureOut">
              <a:rPr lang="en-GB" smtClean="0"/>
              <a:t>21/11/2019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9F7E21A6-50A9-42D4-9060-A38897B27718}" type="slidenum">
              <a:rPr lang="en-GB" smtClean="0"/>
              <a:t>‹#›</a:t>
            </a:fld>
            <a:endParaRPr lang="en-GB" dirty="0"/>
          </a:p>
        </p:txBody>
      </p:sp>
    </p:spTree>
    <p:extLst>
      <p:ext uri="{BB962C8B-B14F-4D97-AF65-F5344CB8AC3E}">
        <p14:creationId xmlns:p14="http://schemas.microsoft.com/office/powerpoint/2010/main" val="3670537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45349AF-79FD-470F-8CF6-14A5B6F80BD8}" type="datetimeFigureOut">
              <a:rPr lang="en-GB" smtClean="0"/>
              <a:t>21/11/2019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9F7E21A6-50A9-42D4-9060-A38897B27718}" type="slidenum">
              <a:rPr lang="en-GB" smtClean="0"/>
              <a:t>‹#›</a:t>
            </a:fld>
            <a:endParaRPr lang="en-GB" dirty="0"/>
          </a:p>
        </p:txBody>
      </p:sp>
    </p:spTree>
    <p:extLst>
      <p:ext uri="{BB962C8B-B14F-4D97-AF65-F5344CB8AC3E}">
        <p14:creationId xmlns:p14="http://schemas.microsoft.com/office/powerpoint/2010/main" val="4244240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5349AF-79FD-470F-8CF6-14A5B6F80BD8}" type="datetimeFigureOut">
              <a:rPr lang="en-GB" smtClean="0"/>
              <a:t>21/11/2019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9F7E21A6-50A9-42D4-9060-A38897B27718}" type="slidenum">
              <a:rPr lang="en-GB" smtClean="0"/>
              <a:t>‹#›</a:t>
            </a:fld>
            <a:endParaRPr lang="en-GB" dirty="0"/>
          </a:p>
        </p:txBody>
      </p:sp>
    </p:spTree>
    <p:extLst>
      <p:ext uri="{BB962C8B-B14F-4D97-AF65-F5344CB8AC3E}">
        <p14:creationId xmlns:p14="http://schemas.microsoft.com/office/powerpoint/2010/main" val="287609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45349AF-79FD-470F-8CF6-14A5B6F80BD8}" type="datetimeFigureOut">
              <a:rPr lang="en-GB" smtClean="0"/>
              <a:t>21/11/2019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F7E21A6-50A9-42D4-9060-A38897B27718}" type="slidenum">
              <a:rPr lang="en-GB" smtClean="0"/>
              <a:t>‹#›</a:t>
            </a:fld>
            <a:endParaRPr lang="en-GB" dirty="0"/>
          </a:p>
        </p:txBody>
      </p:sp>
    </p:spTree>
    <p:extLst>
      <p:ext uri="{BB962C8B-B14F-4D97-AF65-F5344CB8AC3E}">
        <p14:creationId xmlns:p14="http://schemas.microsoft.com/office/powerpoint/2010/main" val="19409093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45349AF-79FD-470F-8CF6-14A5B6F80BD8}" type="datetimeFigureOut">
              <a:rPr lang="en-GB" smtClean="0"/>
              <a:t>21/11/2019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F7E21A6-50A9-42D4-9060-A38897B27718}" type="slidenum">
              <a:rPr lang="en-GB" smtClean="0"/>
              <a:t>‹#›</a:t>
            </a:fld>
            <a:endParaRPr lang="en-GB" dirty="0"/>
          </a:p>
        </p:txBody>
      </p:sp>
    </p:spTree>
    <p:extLst>
      <p:ext uri="{BB962C8B-B14F-4D97-AF65-F5344CB8AC3E}">
        <p14:creationId xmlns:p14="http://schemas.microsoft.com/office/powerpoint/2010/main" val="1579862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45349AF-79FD-470F-8CF6-14A5B6F80BD8}" type="datetimeFigureOut">
              <a:rPr lang="en-GB" smtClean="0"/>
              <a:t>21/11/2019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F7E21A6-50A9-42D4-9060-A38897B27718}" type="slidenum">
              <a:rPr lang="en-GB" smtClean="0"/>
              <a:t>‹#›</a:t>
            </a:fld>
            <a:endParaRPr lang="en-GB" dirty="0"/>
          </a:p>
        </p:txBody>
      </p:sp>
    </p:spTree>
    <p:extLst>
      <p:ext uri="{BB962C8B-B14F-4D97-AF65-F5344CB8AC3E}">
        <p14:creationId xmlns:p14="http://schemas.microsoft.com/office/powerpoint/2010/main" val="39481999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45349AF-79FD-470F-8CF6-14A5B6F80BD8}" type="datetimeFigureOut">
              <a:rPr lang="en-GB" smtClean="0"/>
              <a:t>21/11/2019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F7E21A6-50A9-42D4-9060-A38897B27718}" type="slidenum">
              <a:rPr lang="en-GB" smtClean="0"/>
              <a:t>‹#›</a:t>
            </a:fld>
            <a:endParaRPr lang="en-GB" dirty="0"/>
          </a:p>
        </p:txBody>
      </p:sp>
    </p:spTree>
    <p:extLst>
      <p:ext uri="{BB962C8B-B14F-4D97-AF65-F5344CB8AC3E}">
        <p14:creationId xmlns:p14="http://schemas.microsoft.com/office/powerpoint/2010/main" val="13769304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45349AF-79FD-470F-8CF6-14A5B6F80BD8}" type="datetimeFigureOut">
              <a:rPr lang="en-GB" smtClean="0"/>
              <a:t>21/11/2019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F7E21A6-50A9-42D4-9060-A38897B27718}" type="slidenum">
              <a:rPr lang="en-GB" smtClean="0"/>
              <a:t>‹#›</a:t>
            </a:fld>
            <a:endParaRPr lang="en-GB" dirty="0"/>
          </a:p>
        </p:txBody>
      </p:sp>
    </p:spTree>
    <p:extLst>
      <p:ext uri="{BB962C8B-B14F-4D97-AF65-F5344CB8AC3E}">
        <p14:creationId xmlns:p14="http://schemas.microsoft.com/office/powerpoint/2010/main" val="7490143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45349AF-79FD-470F-8CF6-14A5B6F80BD8}" type="datetimeFigureOut">
              <a:rPr lang="en-GB" smtClean="0"/>
              <a:t>21/11/2019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F7E21A6-50A9-42D4-9060-A38897B27718}" type="slidenum">
              <a:rPr lang="en-GB" smtClean="0"/>
              <a:t>‹#›</a:t>
            </a:fld>
            <a:endParaRPr lang="en-GB" dirty="0"/>
          </a:p>
        </p:txBody>
      </p:sp>
    </p:spTree>
    <p:extLst>
      <p:ext uri="{BB962C8B-B14F-4D97-AF65-F5344CB8AC3E}">
        <p14:creationId xmlns:p14="http://schemas.microsoft.com/office/powerpoint/2010/main" val="11097264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45349AF-79FD-470F-8CF6-14A5B6F80BD8}" type="datetimeFigureOut">
              <a:rPr lang="en-GB" smtClean="0"/>
              <a:t>21/11/2019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F7E21A6-50A9-42D4-9060-A38897B27718}" type="slidenum">
              <a:rPr lang="en-GB" smtClean="0"/>
              <a:t>‹#›</a:t>
            </a:fld>
            <a:endParaRPr lang="en-GB" dirty="0"/>
          </a:p>
        </p:txBody>
      </p:sp>
    </p:spTree>
    <p:extLst>
      <p:ext uri="{BB962C8B-B14F-4D97-AF65-F5344CB8AC3E}">
        <p14:creationId xmlns:p14="http://schemas.microsoft.com/office/powerpoint/2010/main" val="2250069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45349AF-79FD-470F-8CF6-14A5B6F80BD8}" type="datetimeFigureOut">
              <a:rPr lang="en-GB" smtClean="0"/>
              <a:t>21/11/2019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F7E21A6-50A9-42D4-9060-A38897B27718}" type="slidenum">
              <a:rPr lang="en-GB" smtClean="0"/>
              <a:t>‹#›</a:t>
            </a:fld>
            <a:endParaRPr lang="en-GB" dirty="0"/>
          </a:p>
        </p:txBody>
      </p:sp>
    </p:spTree>
    <p:extLst>
      <p:ext uri="{BB962C8B-B14F-4D97-AF65-F5344CB8AC3E}">
        <p14:creationId xmlns:p14="http://schemas.microsoft.com/office/powerpoint/2010/main" val="1429407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5349AF-79FD-470F-8CF6-14A5B6F80BD8}" type="datetimeFigureOut">
              <a:rPr lang="en-GB" smtClean="0"/>
              <a:t>21/11/2019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F7E21A6-50A9-42D4-9060-A38897B27718}" type="slidenum">
              <a:rPr lang="en-GB" smtClean="0"/>
              <a:t>‹#›</a:t>
            </a:fld>
            <a:endParaRPr lang="en-GB" dirty="0"/>
          </a:p>
        </p:txBody>
      </p:sp>
    </p:spTree>
    <p:extLst>
      <p:ext uri="{BB962C8B-B14F-4D97-AF65-F5344CB8AC3E}">
        <p14:creationId xmlns:p14="http://schemas.microsoft.com/office/powerpoint/2010/main" val="14279662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5349AF-79FD-470F-8CF6-14A5B6F80BD8}" type="datetimeFigureOut">
              <a:rPr lang="en-GB" smtClean="0"/>
              <a:t>21/11/2019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F7E21A6-50A9-42D4-9060-A38897B27718}" type="slidenum">
              <a:rPr lang="en-GB" smtClean="0"/>
              <a:t>‹#›</a:t>
            </a:fld>
            <a:endParaRPr lang="en-GB" dirty="0"/>
          </a:p>
        </p:txBody>
      </p:sp>
    </p:spTree>
    <p:extLst>
      <p:ext uri="{BB962C8B-B14F-4D97-AF65-F5344CB8AC3E}">
        <p14:creationId xmlns:p14="http://schemas.microsoft.com/office/powerpoint/2010/main" val="884389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45349AF-79FD-470F-8CF6-14A5B6F80BD8}" type="datetimeFigureOut">
              <a:rPr lang="en-GB" smtClean="0"/>
              <a:t>21/11/2019</a:t>
            </a:fld>
            <a:endParaRPr lang="en-GB"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F7E21A6-50A9-42D4-9060-A38897B27718}" type="slidenum">
              <a:rPr lang="en-GB" smtClean="0"/>
              <a:t>‹#›</a:t>
            </a:fld>
            <a:endParaRPr lang="en-GB" dirty="0"/>
          </a:p>
        </p:txBody>
      </p:sp>
    </p:spTree>
    <p:extLst>
      <p:ext uri="{BB962C8B-B14F-4D97-AF65-F5344CB8AC3E}">
        <p14:creationId xmlns:p14="http://schemas.microsoft.com/office/powerpoint/2010/main" val="3161594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F83CD11-DC3F-4E26-BB10-C01B71E3E5FC}"/>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1163420" y="2399749"/>
            <a:ext cx="10347960" cy="3433938"/>
          </a:xfrm>
          <a:prstGeom prst="rect">
            <a:avLst/>
          </a:prstGeom>
        </p:spPr>
      </p:pic>
      <p:sp>
        <p:nvSpPr>
          <p:cNvPr id="2" name="Title 1">
            <a:extLst>
              <a:ext uri="{FF2B5EF4-FFF2-40B4-BE49-F238E27FC236}">
                <a16:creationId xmlns:a16="http://schemas.microsoft.com/office/drawing/2014/main" id="{E2638932-68AA-4773-81A4-0CFF4B583E0B}"/>
              </a:ext>
            </a:extLst>
          </p:cNvPr>
          <p:cNvSpPr>
            <a:spLocks noGrp="1"/>
          </p:cNvSpPr>
          <p:nvPr>
            <p:ph type="ctrTitle"/>
          </p:nvPr>
        </p:nvSpPr>
        <p:spPr>
          <a:xfrm>
            <a:off x="526073" y="466578"/>
            <a:ext cx="11139854" cy="930447"/>
          </a:xfrm>
        </p:spPr>
        <p:txBody>
          <a:bodyPr>
            <a:normAutofit/>
          </a:bodyPr>
          <a:lstStyle/>
          <a:p>
            <a:r>
              <a:rPr lang="en-GB" sz="5400" dirty="0">
                <a:solidFill>
                  <a:srgbClr val="FFFFFF"/>
                </a:solidFill>
              </a:rPr>
              <a:t>PFMEA</a:t>
            </a:r>
          </a:p>
        </p:txBody>
      </p:sp>
      <p:sp>
        <p:nvSpPr>
          <p:cNvPr id="3" name="Subtitle 2">
            <a:extLst>
              <a:ext uri="{FF2B5EF4-FFF2-40B4-BE49-F238E27FC236}">
                <a16:creationId xmlns:a16="http://schemas.microsoft.com/office/drawing/2014/main" id="{AC6A89DC-1A60-430E-B4AF-9D42AA97B87D}"/>
              </a:ext>
            </a:extLst>
          </p:cNvPr>
          <p:cNvSpPr>
            <a:spLocks noGrp="1"/>
          </p:cNvSpPr>
          <p:nvPr>
            <p:ph type="subTitle" idx="1"/>
          </p:nvPr>
        </p:nvSpPr>
        <p:spPr>
          <a:xfrm>
            <a:off x="1524000" y="1525638"/>
            <a:ext cx="9144000" cy="420001"/>
          </a:xfrm>
        </p:spPr>
        <p:txBody>
          <a:bodyPr>
            <a:noAutofit/>
          </a:bodyPr>
          <a:lstStyle/>
          <a:p>
            <a:pPr algn="ctr"/>
            <a:r>
              <a:rPr lang="en-GB" sz="4000" b="1" dirty="0"/>
              <a:t>PFMEA</a:t>
            </a:r>
          </a:p>
        </p:txBody>
      </p:sp>
      <p:sp>
        <p:nvSpPr>
          <p:cNvPr id="4" name="TextBox 3">
            <a:extLst>
              <a:ext uri="{FF2B5EF4-FFF2-40B4-BE49-F238E27FC236}">
                <a16:creationId xmlns:a16="http://schemas.microsoft.com/office/drawing/2014/main" id="{B961981E-6A58-4E6A-AA56-9E6A0C93B3E8}"/>
              </a:ext>
            </a:extLst>
          </p:cNvPr>
          <p:cNvSpPr txBox="1"/>
          <p:nvPr/>
        </p:nvSpPr>
        <p:spPr>
          <a:xfrm>
            <a:off x="9872652" y="6045694"/>
            <a:ext cx="1944209" cy="369332"/>
          </a:xfrm>
          <a:prstGeom prst="rect">
            <a:avLst/>
          </a:prstGeom>
          <a:noFill/>
        </p:spPr>
        <p:txBody>
          <a:bodyPr wrap="square" rtlCol="0">
            <a:spAutoFit/>
          </a:bodyPr>
          <a:lstStyle/>
          <a:p>
            <a:pPr>
              <a:spcAft>
                <a:spcPts val="600"/>
              </a:spcAft>
            </a:pPr>
            <a:r>
              <a:rPr lang="en-GB" dirty="0"/>
              <a:t>Darren Thomas</a:t>
            </a:r>
          </a:p>
        </p:txBody>
      </p:sp>
    </p:spTree>
    <p:extLst>
      <p:ext uri="{BB962C8B-B14F-4D97-AF65-F5344CB8AC3E}">
        <p14:creationId xmlns:p14="http://schemas.microsoft.com/office/powerpoint/2010/main" val="30770217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38932-68AA-4773-81A4-0CFF4B583E0B}"/>
              </a:ext>
            </a:extLst>
          </p:cNvPr>
          <p:cNvSpPr>
            <a:spLocks noGrp="1"/>
          </p:cNvSpPr>
          <p:nvPr>
            <p:ph type="ctrTitle"/>
          </p:nvPr>
        </p:nvSpPr>
        <p:spPr>
          <a:xfrm>
            <a:off x="479394" y="656949"/>
            <a:ext cx="10188606" cy="790112"/>
          </a:xfrm>
        </p:spPr>
        <p:txBody>
          <a:bodyPr>
            <a:normAutofit fontScale="90000"/>
          </a:bodyPr>
          <a:lstStyle/>
          <a:p>
            <a:pPr algn="l"/>
            <a:r>
              <a:rPr lang="en-GB" dirty="0"/>
              <a:t>What is PFMEA?</a:t>
            </a:r>
          </a:p>
        </p:txBody>
      </p:sp>
      <p:sp>
        <p:nvSpPr>
          <p:cNvPr id="3" name="Subtitle 2">
            <a:extLst>
              <a:ext uri="{FF2B5EF4-FFF2-40B4-BE49-F238E27FC236}">
                <a16:creationId xmlns:a16="http://schemas.microsoft.com/office/drawing/2014/main" id="{AC6A89DC-1A60-430E-B4AF-9D42AA97B87D}"/>
              </a:ext>
            </a:extLst>
          </p:cNvPr>
          <p:cNvSpPr>
            <a:spLocks noGrp="1"/>
          </p:cNvSpPr>
          <p:nvPr>
            <p:ph type="subTitle" idx="1"/>
          </p:nvPr>
        </p:nvSpPr>
        <p:spPr>
          <a:xfrm>
            <a:off x="4154750" y="1447061"/>
            <a:ext cx="7918882" cy="4403323"/>
          </a:xfrm>
        </p:spPr>
        <p:txBody>
          <a:bodyPr>
            <a:normAutofit fontScale="85000" lnSpcReduction="10000"/>
          </a:bodyPr>
          <a:lstStyle/>
          <a:p>
            <a:pPr marL="342900" indent="-342900" algn="l">
              <a:buFont typeface="Arial" panose="020B0604020202020204" pitchFamily="34" charset="0"/>
              <a:buChar char="•"/>
            </a:pPr>
            <a:r>
              <a:rPr lang="en-GB" sz="2000" dirty="0"/>
              <a:t>Process Failure &amp; Mode &amp; Effect Analysis</a:t>
            </a:r>
          </a:p>
          <a:p>
            <a:pPr marL="342900" indent="-342900" algn="l">
              <a:buFont typeface="Arial" panose="020B0604020202020204" pitchFamily="34" charset="0"/>
              <a:buChar char="•"/>
            </a:pPr>
            <a:endParaRPr lang="en-GB" sz="2000" dirty="0"/>
          </a:p>
          <a:p>
            <a:pPr marL="342900" indent="-342900" algn="l">
              <a:buFont typeface="Arial" panose="020B0604020202020204" pitchFamily="34" charset="0"/>
              <a:buChar char="•"/>
            </a:pPr>
            <a:r>
              <a:rPr lang="en-GB" sz="2000" dirty="0"/>
              <a:t>Is a structured analytical tool used by an organization, business unit, or cross-functional team to identify and evaluate the potential failures of a process</a:t>
            </a:r>
          </a:p>
          <a:p>
            <a:pPr marL="342900" indent="-342900" algn="l">
              <a:buFont typeface="Arial" panose="020B0604020202020204" pitchFamily="34" charset="0"/>
              <a:buChar char="•"/>
            </a:pPr>
            <a:endParaRPr lang="en-GB" sz="2000" dirty="0"/>
          </a:p>
          <a:p>
            <a:pPr marL="342900" indent="-342900" algn="l">
              <a:buFont typeface="Arial" panose="020B0604020202020204" pitchFamily="34" charset="0"/>
              <a:buChar char="•"/>
            </a:pPr>
            <a:r>
              <a:rPr lang="en-GB" sz="2000" dirty="0"/>
              <a:t>PFMEA helps to establish the impact of the failure, and identify and prioritize the action items with the goal of alleviating risk</a:t>
            </a:r>
          </a:p>
          <a:p>
            <a:pPr marL="342900" indent="-342900" algn="l">
              <a:buFont typeface="Arial" panose="020B0604020202020204" pitchFamily="34" charset="0"/>
              <a:buChar char="•"/>
            </a:pPr>
            <a:endParaRPr lang="en-GB" sz="2000" dirty="0"/>
          </a:p>
          <a:p>
            <a:pPr marL="342900" indent="-342900" algn="l">
              <a:buFont typeface="Arial" panose="020B0604020202020204" pitchFamily="34" charset="0"/>
              <a:buChar char="•"/>
            </a:pPr>
            <a:r>
              <a:rPr lang="en-GB" sz="2000" dirty="0"/>
              <a:t>It is a living document that should be initiated prior to process of production and maintained through the life cycle of the product.</a:t>
            </a:r>
          </a:p>
          <a:p>
            <a:pPr marL="342900" indent="-342900" algn="l">
              <a:buFont typeface="Arial" panose="020B0604020202020204" pitchFamily="34" charset="0"/>
              <a:buChar char="•"/>
            </a:pPr>
            <a:endParaRPr lang="en-GB" sz="2000" dirty="0"/>
          </a:p>
          <a:p>
            <a:pPr marL="342900" indent="-342900" algn="l">
              <a:buFont typeface="Arial" panose="020B0604020202020204" pitchFamily="34" charset="0"/>
              <a:buChar char="•"/>
            </a:pPr>
            <a:r>
              <a:rPr lang="en-GB" dirty="0"/>
              <a:t>PFMEA is a cross-functional team run process that uses knowledge from all areas covered in the process</a:t>
            </a:r>
            <a:r>
              <a:rPr lang="en-GB" sz="1000" dirty="0"/>
              <a:t>. (Gosh, 2010)</a:t>
            </a:r>
          </a:p>
        </p:txBody>
      </p:sp>
    </p:spTree>
    <p:extLst>
      <p:ext uri="{BB962C8B-B14F-4D97-AF65-F5344CB8AC3E}">
        <p14:creationId xmlns:p14="http://schemas.microsoft.com/office/powerpoint/2010/main" val="29864157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2A5428-9732-4ADA-9392-30ECDD873B7E}"/>
              </a:ext>
            </a:extLst>
          </p:cNvPr>
          <p:cNvSpPr>
            <a:spLocks noGrp="1"/>
          </p:cNvSpPr>
          <p:nvPr>
            <p:ph idx="1"/>
          </p:nvPr>
        </p:nvSpPr>
        <p:spPr>
          <a:xfrm>
            <a:off x="816746" y="266330"/>
            <a:ext cx="11248008" cy="6169981"/>
          </a:xfrm>
        </p:spPr>
        <p:txBody>
          <a:bodyPr>
            <a:normAutofit fontScale="92500" lnSpcReduction="10000"/>
          </a:bodyPr>
          <a:lstStyle/>
          <a:p>
            <a:r>
              <a:rPr lang="en-GB" sz="3900" dirty="0">
                <a:latin typeface="+mj-lt"/>
              </a:rPr>
              <a:t>PFMEA evaluates each process step and assigns a score on a scale of 1 to 10 for the following:</a:t>
            </a:r>
          </a:p>
          <a:p>
            <a:pPr marL="0" indent="0">
              <a:buNone/>
            </a:pPr>
            <a:endParaRPr lang="en-GB" dirty="0"/>
          </a:p>
          <a:p>
            <a:pPr lvl="1"/>
            <a:r>
              <a:rPr lang="en-GB" sz="1900" dirty="0"/>
              <a:t>Severity — Assesses the impact of the failure mode (the error in the process), with 1 representing the least safety concern and 10 representing the most dangerous safety concern. In most cases, processes with severity scores exceeding 8 may require a fault tree analysis, which estimates the probability of the failure mode by breaking it down into further sub-elements.</a:t>
            </a:r>
          </a:p>
          <a:p>
            <a:pPr lvl="1"/>
            <a:endParaRPr lang="en-GB" sz="1900" dirty="0"/>
          </a:p>
          <a:p>
            <a:pPr lvl="1"/>
            <a:r>
              <a:rPr lang="en-GB" sz="1900" dirty="0"/>
              <a:t>Occurrence — Assesses the chance of a failure happening, with 1 representing the lowest occurrence and 10 representing the highest occurrence. For example, a score of 1 may be assigned to a failure that happens once in every 5 years, while a score of 10 may be assigned to a failure that occurs once per hour, once per minute, etc. </a:t>
            </a:r>
          </a:p>
          <a:p>
            <a:pPr lvl="1"/>
            <a:endParaRPr lang="en-GB" sz="1900" dirty="0"/>
          </a:p>
          <a:p>
            <a:pPr lvl="1"/>
            <a:r>
              <a:rPr lang="en-GB" sz="1900" dirty="0"/>
              <a:t>Detection — Assesses the chance of a failure being detected, with 1 representing the highest chance of detection and 10 representing the lowest chance of detection.</a:t>
            </a:r>
          </a:p>
          <a:p>
            <a:pPr marL="457200" lvl="1" indent="0">
              <a:buNone/>
            </a:pPr>
            <a:endParaRPr lang="en-GB" sz="1900" dirty="0"/>
          </a:p>
          <a:p>
            <a:pPr lvl="1"/>
            <a:r>
              <a:rPr lang="en-GB" sz="1900" dirty="0"/>
              <a:t>RPN — Risk priority number = severity X occurrence X detection. By rule of thumb, any RPN value exceeding 80 requires a corrective action. The corrective action ideally leads to a lower RPN number.</a:t>
            </a:r>
            <a:r>
              <a:rPr lang="en-GB" dirty="0"/>
              <a:t> </a:t>
            </a:r>
            <a:r>
              <a:rPr lang="en-GB" sz="1000" dirty="0"/>
              <a:t>(Gosh, 2010)</a:t>
            </a:r>
          </a:p>
        </p:txBody>
      </p:sp>
    </p:spTree>
    <p:extLst>
      <p:ext uri="{BB962C8B-B14F-4D97-AF65-F5344CB8AC3E}">
        <p14:creationId xmlns:p14="http://schemas.microsoft.com/office/powerpoint/2010/main" val="27696965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153E7A-4E9C-4AAF-B79E-9C2FB1811CE1}"/>
              </a:ext>
            </a:extLst>
          </p:cNvPr>
          <p:cNvSpPr>
            <a:spLocks noGrp="1"/>
          </p:cNvSpPr>
          <p:nvPr>
            <p:ph idx="1"/>
          </p:nvPr>
        </p:nvSpPr>
        <p:spPr>
          <a:xfrm>
            <a:off x="1331649" y="568170"/>
            <a:ext cx="10369119" cy="6436311"/>
          </a:xfrm>
        </p:spPr>
        <p:txBody>
          <a:bodyPr>
            <a:normAutofit/>
          </a:bodyPr>
          <a:lstStyle/>
          <a:p>
            <a:r>
              <a:rPr lang="en-US" sz="3600" dirty="0">
                <a:latin typeface="+mj-lt"/>
              </a:rPr>
              <a:t>Why Perform Process Failure Mode and Effects Analysis (PFMEA)?</a:t>
            </a:r>
          </a:p>
          <a:p>
            <a:pPr marL="0" indent="0">
              <a:buNone/>
            </a:pPr>
            <a:endParaRPr lang="en-US" b="1" dirty="0"/>
          </a:p>
          <a:p>
            <a:pPr lvl="1"/>
            <a:r>
              <a:rPr lang="en-US" sz="2000" dirty="0"/>
              <a:t>Risk is the substitute for failure on new processes. It is a good practice to identify risks for each process step as early as possible. The main goal is to identify risk prior to tooling acquisition. Mitigation of the identified risk prior to first article or Production Part Approval Process (PPAP) will validate the expectation of superior process performance.</a:t>
            </a:r>
          </a:p>
          <a:p>
            <a:pPr marL="457200" lvl="1" indent="0">
              <a:buNone/>
            </a:pPr>
            <a:endParaRPr lang="en-US" sz="2000" dirty="0"/>
          </a:p>
          <a:p>
            <a:pPr lvl="1"/>
            <a:r>
              <a:rPr lang="en-US" sz="2000" dirty="0"/>
              <a:t>There is a new technology or new process introduced</a:t>
            </a:r>
          </a:p>
          <a:p>
            <a:pPr lvl="1"/>
            <a:endParaRPr lang="en-US" sz="2000" dirty="0"/>
          </a:p>
          <a:p>
            <a:pPr lvl="1"/>
            <a:r>
              <a:rPr lang="en-US" sz="2000" dirty="0"/>
              <a:t>There is a current process with modifications, which may include changes due to updated processes, continuous Improvement, Kaizen or Cost of Quality (COQ).</a:t>
            </a:r>
          </a:p>
          <a:p>
            <a:pPr lvl="1"/>
            <a:endParaRPr lang="en-US" sz="2000" dirty="0"/>
          </a:p>
          <a:p>
            <a:pPr lvl="1"/>
            <a:r>
              <a:rPr lang="en-US" sz="2000" dirty="0"/>
              <a:t>There is a current process exposed to a new environment or change in location (no physical change made to process)</a:t>
            </a:r>
            <a:r>
              <a:rPr lang="en-GB" dirty="0"/>
              <a:t> </a:t>
            </a:r>
            <a:r>
              <a:rPr lang="en-GB" sz="1000" dirty="0"/>
              <a:t>(one)</a:t>
            </a:r>
          </a:p>
          <a:p>
            <a:pPr lvl="1"/>
            <a:endParaRPr lang="en-GB" sz="2000" dirty="0"/>
          </a:p>
          <a:p>
            <a:pPr marL="0" indent="0">
              <a:buNone/>
            </a:pPr>
            <a:endParaRPr lang="en-GB" dirty="0"/>
          </a:p>
        </p:txBody>
      </p:sp>
    </p:spTree>
    <p:extLst>
      <p:ext uri="{BB962C8B-B14F-4D97-AF65-F5344CB8AC3E}">
        <p14:creationId xmlns:p14="http://schemas.microsoft.com/office/powerpoint/2010/main" val="3600432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A288BE-C9FE-44AB-9F5C-15BABC3B0FD4}"/>
              </a:ext>
            </a:extLst>
          </p:cNvPr>
          <p:cNvSpPr>
            <a:spLocks noGrp="1"/>
          </p:cNvSpPr>
          <p:nvPr>
            <p:ph idx="1"/>
          </p:nvPr>
        </p:nvSpPr>
        <p:spPr>
          <a:xfrm>
            <a:off x="1384916" y="363984"/>
            <a:ext cx="9968883" cy="6494016"/>
          </a:xfrm>
        </p:spPr>
        <p:txBody>
          <a:bodyPr>
            <a:normAutofit/>
          </a:bodyPr>
          <a:lstStyle/>
          <a:p>
            <a:r>
              <a:rPr lang="en-US" sz="4000" b="1" dirty="0">
                <a:latin typeface="+mj-lt"/>
              </a:rPr>
              <a:t>Types of FMEA’s</a:t>
            </a:r>
          </a:p>
          <a:p>
            <a:endParaRPr lang="en-GB" dirty="0"/>
          </a:p>
          <a:p>
            <a:pPr lvl="1"/>
            <a:r>
              <a:rPr lang="en-US" dirty="0"/>
              <a:t>The three main types of Failure Mode and Effects Analysis used in our present day are:-</a:t>
            </a:r>
          </a:p>
          <a:p>
            <a:pPr lvl="1"/>
            <a:endParaRPr lang="en-GB" dirty="0"/>
          </a:p>
          <a:p>
            <a:pPr lvl="2"/>
            <a:r>
              <a:rPr lang="en-US" dirty="0"/>
              <a:t>The System Failure Mode and Effects Analysis, which is used to analyze complete systems or sub-systems during the concept of design stage.</a:t>
            </a:r>
          </a:p>
          <a:p>
            <a:pPr lvl="1"/>
            <a:endParaRPr lang="en-GB" dirty="0"/>
          </a:p>
          <a:p>
            <a:pPr lvl="2"/>
            <a:r>
              <a:rPr lang="en-US" dirty="0"/>
              <a:t>The Design Failure Mode and Effects Analysis which is used to analyze a product design before it is released to manufacturing.</a:t>
            </a:r>
          </a:p>
          <a:p>
            <a:pPr lvl="1"/>
            <a:endParaRPr lang="en-GB" dirty="0"/>
          </a:p>
          <a:p>
            <a:pPr lvl="2"/>
            <a:r>
              <a:rPr lang="en-US" dirty="0"/>
              <a:t>The Process Failure Mode and Effects Analysis which is used to analyze manufacturing or assembly process.</a:t>
            </a:r>
            <a:endParaRPr lang="en-GB" dirty="0"/>
          </a:p>
          <a:p>
            <a:pPr lvl="3"/>
            <a:r>
              <a:rPr lang="en-US" dirty="0"/>
              <a:t>The Process Failure Mode and Effects Analysis is the most commonly used and are also not complex but simple in most cases.</a:t>
            </a:r>
            <a:r>
              <a:rPr lang="en-GB" dirty="0"/>
              <a:t> </a:t>
            </a:r>
            <a:r>
              <a:rPr lang="en-GB" sz="800" dirty="0"/>
              <a:t>(Latest Quality - Driving continuous improvement, 2017)</a:t>
            </a:r>
          </a:p>
          <a:p>
            <a:pPr lvl="2"/>
            <a:endParaRPr lang="en-GB" dirty="0"/>
          </a:p>
          <a:p>
            <a:endParaRPr lang="en-GB" dirty="0"/>
          </a:p>
        </p:txBody>
      </p:sp>
    </p:spTree>
    <p:extLst>
      <p:ext uri="{BB962C8B-B14F-4D97-AF65-F5344CB8AC3E}">
        <p14:creationId xmlns:p14="http://schemas.microsoft.com/office/powerpoint/2010/main" val="17642963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8435EE-9A6A-429E-8622-5EFE345A5A58}"/>
              </a:ext>
            </a:extLst>
          </p:cNvPr>
          <p:cNvSpPr>
            <a:spLocks noGrp="1"/>
          </p:cNvSpPr>
          <p:nvPr>
            <p:ph idx="1"/>
          </p:nvPr>
        </p:nvSpPr>
        <p:spPr>
          <a:xfrm>
            <a:off x="1376039" y="292962"/>
            <a:ext cx="10404629" cy="6565037"/>
          </a:xfrm>
        </p:spPr>
        <p:txBody>
          <a:bodyPr>
            <a:normAutofit/>
          </a:bodyPr>
          <a:lstStyle/>
          <a:p>
            <a:r>
              <a:rPr lang="en-US" sz="4000" dirty="0">
                <a:latin typeface="+mj-lt"/>
              </a:rPr>
              <a:t>Benefits of the FMEA Done Right</a:t>
            </a:r>
          </a:p>
          <a:p>
            <a:endParaRPr lang="en-GB" dirty="0"/>
          </a:p>
          <a:p>
            <a:pPr lvl="1"/>
            <a:r>
              <a:rPr lang="en-US" sz="2000" dirty="0"/>
              <a:t>The FMEA procedure is a highly effective way to evaluate processes, services or products. It is as valuable for revealing areas needing improvement as it is for guiding the development of new processes.</a:t>
            </a:r>
          </a:p>
          <a:p>
            <a:pPr lvl="1"/>
            <a:endParaRPr lang="en-GB" sz="2000" dirty="0"/>
          </a:p>
          <a:p>
            <a:pPr lvl="1"/>
            <a:r>
              <a:rPr lang="en-US" sz="2000" dirty="0"/>
              <a:t>It is a logical, structured way to identify areas of concern while reducing development time and cost. It’s also valuable when the intent is to apply a particular (typically successful) process of one product or service to another. It has proven to be an effective way to identify how to improve areas where performance might be lagging, such as sales or customer satisfaction ratings or high expense to income ratios, for example.</a:t>
            </a:r>
          </a:p>
          <a:p>
            <a:pPr lvl="1"/>
            <a:endParaRPr lang="en-GB" sz="2000" dirty="0"/>
          </a:p>
          <a:p>
            <a:pPr lvl="1"/>
            <a:r>
              <a:rPr lang="en-US" sz="2000" dirty="0"/>
              <a:t>One of the most critical benefits, however, is how FMEA enables early identification of single failure points and system interface problems that can hinder success and impact safety.</a:t>
            </a:r>
            <a:r>
              <a:rPr lang="en-GB" dirty="0"/>
              <a:t> </a:t>
            </a:r>
            <a:r>
              <a:rPr lang="en-GB" sz="1000" dirty="0"/>
              <a:t>(Hodge, 2014)</a:t>
            </a:r>
          </a:p>
        </p:txBody>
      </p:sp>
    </p:spTree>
    <p:extLst>
      <p:ext uri="{BB962C8B-B14F-4D97-AF65-F5344CB8AC3E}">
        <p14:creationId xmlns:p14="http://schemas.microsoft.com/office/powerpoint/2010/main" val="10894767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C69F81-7A05-4742-9C8F-8E1AD81ABD19}"/>
              </a:ext>
            </a:extLst>
          </p:cNvPr>
          <p:cNvSpPr>
            <a:spLocks noGrp="1"/>
          </p:cNvSpPr>
          <p:nvPr>
            <p:ph idx="1"/>
          </p:nvPr>
        </p:nvSpPr>
        <p:spPr>
          <a:xfrm>
            <a:off x="1535837" y="363983"/>
            <a:ext cx="10520039" cy="6270281"/>
          </a:xfrm>
        </p:spPr>
        <p:txBody>
          <a:bodyPr>
            <a:normAutofit fontScale="92500" lnSpcReduction="20000"/>
          </a:bodyPr>
          <a:lstStyle/>
          <a:p>
            <a:r>
              <a:rPr lang="en-GB" sz="5800" dirty="0">
                <a:latin typeface="+mj-lt"/>
              </a:rPr>
              <a:t>In conclusion</a:t>
            </a:r>
            <a:r>
              <a:rPr lang="en-GB" sz="5800" b="1" dirty="0">
                <a:latin typeface="+mj-lt"/>
              </a:rPr>
              <a:t>:</a:t>
            </a:r>
          </a:p>
          <a:p>
            <a:pPr lvl="1"/>
            <a:r>
              <a:rPr lang="en-GB" sz="1600" dirty="0"/>
              <a:t>PFMEA is meant to be a team process, and should be done by a team. Each member of the team should bring her specific view to the hazard mitigation process. A diversified set of views looking at each problem makes the FMEA process richer in quality and oriented better to problem resolution.</a:t>
            </a:r>
          </a:p>
          <a:p>
            <a:endParaRPr lang="en-GB" sz="2000" dirty="0"/>
          </a:p>
          <a:p>
            <a:pPr lvl="1"/>
            <a:r>
              <a:rPr lang="en-GB" sz="1600" dirty="0"/>
              <a:t>The team needs to meet, discuss and address the problem in a collective manner. A practice where each member of the team sits in virtual isolation and punches in his view into a computer screen will hamper the richness a discussion and brings to the FMEA process. Isolation of team members also prevents exchange of ideas within the team and the analysts understanding remains limited to his own scope. </a:t>
            </a:r>
          </a:p>
          <a:p>
            <a:endParaRPr lang="en-GB" sz="2000" dirty="0"/>
          </a:p>
          <a:p>
            <a:pPr lvl="1"/>
            <a:r>
              <a:rPr lang="en-GB" sz="1600" dirty="0"/>
              <a:t>There are several instances or circumstances when performing FMEA is a good idea to ensure risk is mitigated and your operation is running smoothly, safely and at maximum capacity. Most people use Design and Process FMEA when:</a:t>
            </a:r>
          </a:p>
          <a:p>
            <a:pPr lvl="2"/>
            <a:r>
              <a:rPr lang="en-GB" sz="1400" dirty="0"/>
              <a:t>A process, product or service is new and being designed, or an old product or service is being redesigned</a:t>
            </a:r>
          </a:p>
          <a:p>
            <a:pPr lvl="2"/>
            <a:r>
              <a:rPr lang="en-GB" sz="1400" dirty="0"/>
              <a:t>A current process is being used in a new way</a:t>
            </a:r>
          </a:p>
          <a:p>
            <a:pPr lvl="2"/>
            <a:r>
              <a:rPr lang="en-GB" sz="1400" dirty="0"/>
              <a:t>You are preparing to develop control plans for a new or modified process</a:t>
            </a:r>
          </a:p>
          <a:p>
            <a:pPr lvl="2"/>
            <a:r>
              <a:rPr lang="en-GB" sz="1400" dirty="0"/>
              <a:t>You're about to implement improvement goals to an existing process, product or service</a:t>
            </a:r>
          </a:p>
          <a:p>
            <a:pPr lvl="2"/>
            <a:r>
              <a:rPr lang="en-GB" sz="1400" dirty="0"/>
              <a:t>You are looking into failures of an existing process, product or service</a:t>
            </a:r>
          </a:p>
          <a:p>
            <a:pPr lvl="1"/>
            <a:endParaRPr lang="en-GB" sz="1800" dirty="0"/>
          </a:p>
          <a:p>
            <a:pPr lvl="1"/>
            <a:r>
              <a:rPr lang="en-GB" sz="1800" dirty="0"/>
              <a:t>It's also a good idea to do FMEA periodically throughout the life of the process. Consistently examining quality and reliability ensures processes are improved, giving you optimal results</a:t>
            </a:r>
          </a:p>
          <a:p>
            <a:pPr lvl="1"/>
            <a:endParaRPr lang="en-GB" sz="1600" dirty="0"/>
          </a:p>
          <a:p>
            <a:pPr lvl="1"/>
            <a:endParaRPr lang="en-GB" sz="1600" dirty="0"/>
          </a:p>
          <a:p>
            <a:endParaRPr lang="en-GB" dirty="0"/>
          </a:p>
        </p:txBody>
      </p:sp>
    </p:spTree>
    <p:extLst>
      <p:ext uri="{BB962C8B-B14F-4D97-AF65-F5344CB8AC3E}">
        <p14:creationId xmlns:p14="http://schemas.microsoft.com/office/powerpoint/2010/main" val="35726296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BE9C0B-6770-4DDC-80CD-B4A9E8B049D1}"/>
              </a:ext>
            </a:extLst>
          </p:cNvPr>
          <p:cNvSpPr>
            <a:spLocks noGrp="1"/>
          </p:cNvSpPr>
          <p:nvPr>
            <p:ph idx="1"/>
          </p:nvPr>
        </p:nvSpPr>
        <p:spPr>
          <a:xfrm>
            <a:off x="838200" y="683581"/>
            <a:ext cx="10515600" cy="5493382"/>
          </a:xfrm>
        </p:spPr>
        <p:txBody>
          <a:bodyPr/>
          <a:lstStyle/>
          <a:p>
            <a:pPr marL="0" indent="0" algn="ctr">
              <a:buNone/>
            </a:pPr>
            <a:endParaRPr lang="en-GB" dirty="0"/>
          </a:p>
          <a:p>
            <a:pPr marL="0" indent="0" algn="ctr">
              <a:buNone/>
            </a:pPr>
            <a:r>
              <a:rPr lang="en-GB" sz="6000" dirty="0"/>
              <a:t>Questions</a:t>
            </a:r>
          </a:p>
        </p:txBody>
      </p:sp>
    </p:spTree>
    <p:extLst>
      <p:ext uri="{BB962C8B-B14F-4D97-AF65-F5344CB8AC3E}">
        <p14:creationId xmlns:p14="http://schemas.microsoft.com/office/powerpoint/2010/main" val="21262318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60</TotalTime>
  <Words>1020</Words>
  <Application>Microsoft Office PowerPoint</Application>
  <PresentationFormat>Widescreen</PresentationFormat>
  <Paragraphs>64</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Corbel</vt:lpstr>
      <vt:lpstr>Parallax</vt:lpstr>
      <vt:lpstr>PFMEA</vt:lpstr>
      <vt:lpstr>What is PFMEA?</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PFMEA</dc:title>
  <dc:creator>Thomas, Darren</dc:creator>
  <cp:lastModifiedBy>Thomas, Darren</cp:lastModifiedBy>
  <cp:revision>10</cp:revision>
  <dcterms:created xsi:type="dcterms:W3CDTF">2019-11-21T13:53:45Z</dcterms:created>
  <dcterms:modified xsi:type="dcterms:W3CDTF">2019-11-21T14:56:17Z</dcterms:modified>
</cp:coreProperties>
</file>