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9"/>
  </p:notesMasterIdLst>
  <p:sldIdLst>
    <p:sldId id="257" r:id="rId3"/>
    <p:sldId id="259" r:id="rId4"/>
    <p:sldId id="264" r:id="rId5"/>
    <p:sldId id="265" r:id="rId6"/>
    <p:sldId id="266" r:id="rId7"/>
    <p:sldId id="267" r:id="rId8"/>
    <p:sldId id="268" r:id="rId9"/>
    <p:sldId id="269" r:id="rId10"/>
    <p:sldId id="297" r:id="rId11"/>
    <p:sldId id="270" r:id="rId12"/>
    <p:sldId id="271" r:id="rId13"/>
    <p:sldId id="272" r:id="rId14"/>
    <p:sldId id="273" r:id="rId15"/>
    <p:sldId id="274" r:id="rId16"/>
    <p:sldId id="275" r:id="rId17"/>
    <p:sldId id="283" r:id="rId18"/>
    <p:sldId id="284" r:id="rId19"/>
    <p:sldId id="285" r:id="rId20"/>
    <p:sldId id="286" r:id="rId21"/>
    <p:sldId id="298" r:id="rId22"/>
    <p:sldId id="299" r:id="rId23"/>
    <p:sldId id="300" r:id="rId24"/>
    <p:sldId id="301" r:id="rId25"/>
    <p:sldId id="302" r:id="rId26"/>
    <p:sldId id="287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40" d="100"/>
          <a:sy n="40" d="100"/>
        </p:scale>
        <p:origin x="2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37DE3-09CA-45A4-A357-BD0A5042069E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354133-9D1C-4258-A089-0D1E0F33F6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354133-9D1C-4258-A089-0D1E0F33F6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91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DA50-E339-2311-133C-353602D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C8ADF-F377-056B-EBA9-BAAC0706B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2C84-CDA7-3F86-1421-B86F465B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45FBE-1FD5-A843-B641-CB10A1AE2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76320-BDF0-4CA0-C24E-984F12CA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77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96042-CE8C-3A2D-8466-2051BF49F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D4D3-D692-316A-DADC-EA5B97CB6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50B18-C11E-AD65-17A5-FE399FF49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58072-54FB-2E0E-0B66-4D1F9732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3B87-5F11-4850-CD23-CF3CAB77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D393-20A8-4A64-C79E-D676399F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EEB80-191F-8281-032C-A5D9CE18D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3DE08-B7DC-097E-91F5-D1BE1BF6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0BEE5-100F-052E-A2E0-7BF842E8F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8A737-E54E-DA53-EDBE-5AA8C6B0C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9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1F1CC-3FED-5F0D-9FB5-335236230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F058A-7733-0B59-FC22-04F51DE52A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1AC298-5171-5C82-5CCB-E859DE040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702-76D3-E4C4-0EA7-A6C508D9F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A2C860-7E58-27A1-D537-E8C0B4AA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37EA-B607-8B19-5460-A352D95CD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415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A040-08C4-6273-AB60-C5C09CF40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5E09F7-4E7D-8F83-A566-52C8A0AA1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B26C9-BEC6-D65E-4E57-67CFB7CD5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BB0C60-2C5D-2758-C23F-EC89AA3781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FE57D3-6DAA-A91F-7692-356F65119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090F5C-4893-84A6-4038-C7716EBAB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B9B48-4560-A646-1E44-66925728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E979B-CD6D-53DA-F572-86912C3D9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2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ED523-80CF-6971-DE71-2FE60163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A4AB4-41E6-F42F-6EB4-0C2AEC409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AFF-7D83-D585-0F75-97EEE07C4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BB9CD-8276-8975-2BEE-4674E161F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5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CF848-3E9C-7D44-6A82-C06A49C83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9C3572-E93C-0E52-1FAD-9C70392C0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ABAB59-054B-E611-738D-7E265D97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3AC22-F1B4-7DE7-41B9-7C6563CAE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62E30-116B-B7D9-58A7-AF9D80C06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1A11D-B20C-DA34-DF96-BABA6ED5E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BCC7C-79C5-C6DA-F5C8-01B25DB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18172-420E-4E98-CE9A-000C96C44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B0DE4-54FA-33E0-8719-4FAAECE7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64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E4AB-4123-2C69-4434-113C9B620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E3AB66-7392-A6BB-F0F6-029B9B65AB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D7D9-69A9-E596-F231-36DD38AC0D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3EBA0-B6DA-7077-9268-5E5C3561E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9C09-0713-B87E-A125-0036F482B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F940A9-B9CF-5425-B451-E692216F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00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70ABE-6ED9-2578-109A-F1487DD83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B776F-9DC4-5456-52C5-9E2ACCF88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CBE0-6943-027E-EED7-544BCA68D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69095-8106-03C1-A4B7-2A0B56A6E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9F93-C9B6-18C7-F3D4-54C7B942A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26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415E5F-25D4-8B8D-9262-8EF6577C71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AC81C9-F9DB-F545-D003-9C73CB22E9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EE52F-0DA6-9D93-27D6-49153E074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175E4-30AC-5B75-348F-B1E02EB96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91EB7-C0B3-CC51-8E34-5D4DC37E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2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472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29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720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953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8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854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045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552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64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359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625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417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81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838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78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217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042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8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76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BC17D-60B3-768F-AA8A-7628F53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B2307-6138-3D08-EC75-941CDC86B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2C941-3031-8C9C-B510-F0E04BFDAD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5392E-B5F1-4DBB-B27F-81C7EEFDC7E8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CED8F-D0AF-AE97-3FAD-A1E96EF76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253D-617F-DA98-21EA-E74759029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E97C8-B332-4248-B07E-486E4A1BD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36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10/01/2025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2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mt.org.uk/" TargetMode="External"/><Relationship Id="rId2" Type="http://schemas.openxmlformats.org/officeDocument/2006/relationships/hyperlink" Target="http://www.cwu.org/" TargetMode="External"/><Relationship Id="rId1" Type="http://schemas.openxmlformats.org/officeDocument/2006/relationships/slideLayout" Target="../slideLayouts/slideLayout19.xml"/><Relationship Id="rId4" Type="http://schemas.openxmlformats.org/officeDocument/2006/relationships/hyperlink" Target="http://www.rcn.org.uk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6" y="935038"/>
            <a:ext cx="10839449" cy="2852737"/>
          </a:xfrm>
        </p:spPr>
        <p:txBody>
          <a:bodyPr>
            <a:normAutofit/>
          </a:bodyPr>
          <a:lstStyle/>
          <a:p>
            <a:r>
              <a:rPr lang="en-GB" sz="4400" b="1" dirty="0"/>
              <a:t>Essentials of International Human Resource Management:</a:t>
            </a:r>
            <a:br>
              <a:rPr lang="en-GB" sz="4400" b="1" dirty="0"/>
            </a:br>
            <a:r>
              <a:rPr lang="en-GB" sz="3800" b="1" dirty="0"/>
              <a:t>The Theory and Practice of Managing People Globally</a:t>
            </a:r>
            <a:endParaRPr lang="en-GB" sz="3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0975" y="3981450"/>
            <a:ext cx="8328025" cy="1346200"/>
          </a:xfrm>
        </p:spPr>
        <p:txBody>
          <a:bodyPr/>
          <a:lstStyle/>
          <a:p>
            <a:r>
              <a:rPr lang="en-GB" dirty="0"/>
              <a:t>John Opute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4884CA-E10F-A855-2F49-75778887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/>
          <a:lstStyle/>
          <a:p>
            <a:r>
              <a:rPr lang="en-GB" b="1" dirty="0"/>
              <a:t>Chapter 07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DC8EA-8227-854D-EB50-718646839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International Employment Relations</a:t>
            </a:r>
          </a:p>
        </p:txBody>
      </p:sp>
    </p:spTree>
    <p:extLst>
      <p:ext uri="{BB962C8B-B14F-4D97-AF65-F5344CB8AC3E}">
        <p14:creationId xmlns:p14="http://schemas.microsoft.com/office/powerpoint/2010/main" val="286682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2BEB5-C1F0-F5CD-2D81-ED59DF52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Unionized or non-unionized?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41FDA-6CFA-391E-D6B9-21B19475E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 dirty="0"/>
              <a:t>Example: UK </a:t>
            </a:r>
          </a:p>
          <a:p>
            <a:r>
              <a:rPr lang="en-GB" dirty="0"/>
              <a:t>Public sector: Unionized. TU presence a defining feature of employee relations. Tendency towards pluralist cultures. Implications for many aspects of policy and practice. HE examples.</a:t>
            </a:r>
          </a:p>
          <a:p>
            <a:r>
              <a:rPr lang="en-GB" dirty="0"/>
              <a:t>Private sector: majority non-unionized. Absence of TUs a defining feature of employee relations. Tendency towards unitarist cultures. Implications for many aspects of policy and practice. </a:t>
            </a:r>
          </a:p>
          <a:p>
            <a:r>
              <a:rPr lang="en-GB" dirty="0"/>
              <a:t>SMEs: virtually completely non-unionized. But Employment Relations very different from both public sector *and* from large private sector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262247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7E9-EBD2-DEBF-C462-F94541C8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14299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Models of Trade Unionism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7BEB797-2343-1B42-2A9B-C18E8B8AE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3900" y="1253331"/>
            <a:ext cx="106299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Contrast between:</a:t>
            </a:r>
          </a:p>
          <a:p>
            <a:endParaRPr lang="en-US" dirty="0"/>
          </a:p>
          <a:p>
            <a:r>
              <a:rPr lang="en-US" b="1" dirty="0"/>
              <a:t>Membership-based models</a:t>
            </a:r>
          </a:p>
          <a:p>
            <a:pPr marL="720725" indent="-342900">
              <a:buFont typeface="Arial" charset="0"/>
              <a:buChar char="•"/>
            </a:pPr>
            <a:r>
              <a:rPr lang="en-US" dirty="0"/>
              <a:t>Unions represent employees based on the number of workers who are members of the union e.g. UK; USA</a:t>
            </a:r>
          </a:p>
          <a:p>
            <a:pPr indent="715963"/>
            <a:endParaRPr lang="en-US" dirty="0"/>
          </a:p>
          <a:p>
            <a:r>
              <a:rPr lang="en-US" b="1" dirty="0"/>
              <a:t>Representative models</a:t>
            </a:r>
          </a:p>
          <a:p>
            <a:pPr marL="704850" indent="-342900">
              <a:buFont typeface="Arial" charset="0"/>
              <a:buChar char="•"/>
            </a:pPr>
            <a:r>
              <a:rPr lang="en-US" dirty="0"/>
              <a:t>Unions represent employees regardless of membership e.g. France; Japan</a:t>
            </a:r>
          </a:p>
        </p:txBody>
      </p:sp>
    </p:spTree>
    <p:extLst>
      <p:ext uri="{BB962C8B-B14F-4D97-AF65-F5344CB8AC3E}">
        <p14:creationId xmlns:p14="http://schemas.microsoft.com/office/powerpoint/2010/main" val="1927645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85FE3-CE1E-7215-B9A1-E574C3D8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Styles of Trade Unionism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3AB0-87E2-867A-D89C-C9DA0DA8E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39862"/>
            <a:ext cx="10629900" cy="397827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200" dirty="0"/>
              <a:t>Politically-oriented unions</a:t>
            </a:r>
          </a:p>
          <a:p>
            <a:r>
              <a:rPr lang="en-US" sz="2800" dirty="0"/>
              <a:t>Ideological trade union confederations </a:t>
            </a:r>
            <a:r>
              <a:rPr lang="en-US" sz="2800" i="1" dirty="0"/>
              <a:t>e.g. France</a:t>
            </a:r>
          </a:p>
          <a:p>
            <a:r>
              <a:rPr lang="en-US" sz="2800" dirty="0"/>
              <a:t>Politically-dependent unions </a:t>
            </a:r>
            <a:r>
              <a:rPr lang="en-US" sz="2800" i="1" dirty="0"/>
              <a:t>e.g. China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3200" dirty="0"/>
              <a:t>Industrial trade unions </a:t>
            </a:r>
          </a:p>
          <a:p>
            <a:pPr marL="0" indent="0">
              <a:buNone/>
            </a:pPr>
            <a:r>
              <a:rPr lang="en-US" sz="2800" i="1" dirty="0"/>
              <a:t>In the UK </a:t>
            </a:r>
          </a:p>
          <a:p>
            <a:pPr indent="357188"/>
            <a:r>
              <a:rPr lang="en-US" sz="2800" dirty="0">
                <a:hlinkClick r:id="rId2"/>
              </a:rPr>
              <a:t>www.cwu.org</a:t>
            </a:r>
            <a:endParaRPr lang="en-US" sz="2800" dirty="0"/>
          </a:p>
          <a:p>
            <a:pPr indent="357188"/>
            <a:r>
              <a:rPr lang="en-US" sz="2800" dirty="0">
                <a:hlinkClick r:id="rId3"/>
              </a:rPr>
              <a:t>www.rmt.org.uk</a:t>
            </a:r>
            <a:endParaRPr lang="en-US" sz="2800" dirty="0"/>
          </a:p>
          <a:p>
            <a:pPr indent="357188"/>
            <a:r>
              <a:rPr lang="en-US" sz="2800" dirty="0">
                <a:hlinkClick r:id="rId4"/>
              </a:rPr>
              <a:t>www.rcn.org.uk</a:t>
            </a:r>
            <a:endParaRPr lang="en-US" sz="2800" dirty="0"/>
          </a:p>
          <a:p>
            <a:endParaRPr lang="en-US" dirty="0"/>
          </a:p>
          <a:p>
            <a:pPr marL="0" indent="0">
              <a:buNone/>
            </a:pPr>
            <a:r>
              <a:rPr lang="en-US" sz="3200" dirty="0"/>
              <a:t>Business/Enterprise unions</a:t>
            </a:r>
          </a:p>
          <a:p>
            <a:pPr indent="357188"/>
            <a:r>
              <a:rPr lang="en-US" sz="2800" i="1" dirty="0"/>
              <a:t>e.g. Japan</a:t>
            </a:r>
          </a:p>
        </p:txBody>
      </p:sp>
    </p:spTree>
    <p:extLst>
      <p:ext uri="{BB962C8B-B14F-4D97-AF65-F5344CB8AC3E}">
        <p14:creationId xmlns:p14="http://schemas.microsoft.com/office/powerpoint/2010/main" val="878246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A95BD-831A-9DA6-B5E2-E4F000FF8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TUs in China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1602-44E8-3982-DB8C-3AA91E582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Only one lawful trade union: All-China Federation of Trade Unions (ACFTU).</a:t>
            </a:r>
          </a:p>
          <a:p>
            <a:r>
              <a:rPr lang="en-GB" dirty="0"/>
              <a:t>Controlled by government</a:t>
            </a:r>
          </a:p>
          <a:p>
            <a:r>
              <a:rPr lang="en-GB" dirty="0"/>
              <a:t>Union officials heavily influenced by and controlled by government</a:t>
            </a:r>
          </a:p>
          <a:p>
            <a:r>
              <a:rPr lang="en-GB" dirty="0"/>
              <a:t>Workers do not have right to join a TU of their choice. </a:t>
            </a:r>
          </a:p>
          <a:p>
            <a:r>
              <a:rPr lang="en-GB" dirty="0"/>
              <a:t>Strikes are illegal.</a:t>
            </a:r>
          </a:p>
          <a:p>
            <a:pPr marL="0" indent="0">
              <a:buNone/>
            </a:pPr>
            <a:r>
              <a:rPr lang="en-GB" dirty="0"/>
              <a:t>The ACFTU can claim to represent workers in foreign-owned companies: e.g. claims to have ‘organized’ in Wal-Mart China – Wal-Mart will not deal with trade unions in US, but ’bargains’ with ACFTU. These arrangements are akin to ‘sweetheart deals’ – they are aimed at keeping the status quo happy rather than at authentic worker representation.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925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A4EC8-A0B2-881F-E3F0-414C17C05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2C6F-668E-1F5B-62A7-482D7CA5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Japanese 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CD47-8C10-CCE3-19EB-93545C3B2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1825625"/>
            <a:ext cx="4730416" cy="3978275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dirty="0"/>
              <a:t>Guiding values:</a:t>
            </a:r>
          </a:p>
          <a:p>
            <a:pPr>
              <a:lnSpc>
                <a:spcPct val="80000"/>
              </a:lnSpc>
            </a:pPr>
            <a:r>
              <a:rPr lang="en-GB" dirty="0"/>
              <a:t>Co-operation</a:t>
            </a:r>
          </a:p>
          <a:p>
            <a:pPr>
              <a:lnSpc>
                <a:spcPct val="80000"/>
              </a:lnSpc>
            </a:pPr>
            <a:r>
              <a:rPr lang="en-GB" dirty="0"/>
              <a:t>Collectivism</a:t>
            </a:r>
          </a:p>
          <a:p>
            <a:pPr>
              <a:lnSpc>
                <a:spcPct val="80000"/>
              </a:lnSpc>
            </a:pPr>
            <a:r>
              <a:rPr lang="en-GB" dirty="0"/>
              <a:t>Harmony</a:t>
            </a:r>
          </a:p>
          <a:p>
            <a:pPr>
              <a:lnSpc>
                <a:spcPct val="80000"/>
              </a:lnSpc>
            </a:pPr>
            <a:r>
              <a:rPr lang="en-GB" dirty="0"/>
              <a:t>Respect for Seniors</a:t>
            </a:r>
          </a:p>
          <a:p>
            <a:pPr>
              <a:lnSpc>
                <a:spcPct val="80000"/>
              </a:lnSpc>
            </a:pPr>
            <a:r>
              <a:rPr lang="en-GB" dirty="0"/>
              <a:t>Hard Work</a:t>
            </a:r>
          </a:p>
          <a:p>
            <a:pPr>
              <a:lnSpc>
                <a:spcPct val="80000"/>
              </a:lnSpc>
            </a:pPr>
            <a:endParaRPr lang="en-GB" dirty="0"/>
          </a:p>
          <a:p>
            <a:pPr marL="0" indent="0">
              <a:lnSpc>
                <a:spcPct val="80000"/>
              </a:lnSpc>
              <a:buNone/>
            </a:pPr>
            <a:r>
              <a:rPr lang="en-GB" dirty="0"/>
              <a:t>(Adhikari, 2005, 2011)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22E5C-8BFC-BF73-4190-0819EE6C6DB2}"/>
              </a:ext>
            </a:extLst>
          </p:cNvPr>
          <p:cNvSpPr txBox="1">
            <a:spLocks/>
          </p:cNvSpPr>
          <p:nvPr/>
        </p:nvSpPr>
        <p:spPr>
          <a:xfrm>
            <a:off x="6096000" y="1690688"/>
            <a:ext cx="4730416" cy="39782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sz="3000" dirty="0"/>
              <a:t>Foundations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3000" dirty="0"/>
              <a:t>Japanese ER is characterized by what the academic literature calls three pillars:</a:t>
            </a:r>
          </a:p>
          <a:p>
            <a:pPr>
              <a:lnSpc>
                <a:spcPct val="80000"/>
              </a:lnSpc>
            </a:pP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/>
              <a:t>Lifetime Employment</a:t>
            </a:r>
          </a:p>
          <a:p>
            <a:pPr>
              <a:lnSpc>
                <a:spcPct val="80000"/>
              </a:lnSpc>
            </a:pP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/>
              <a:t>Seniority System</a:t>
            </a:r>
          </a:p>
          <a:p>
            <a:pPr>
              <a:lnSpc>
                <a:spcPct val="80000"/>
              </a:lnSpc>
            </a:pPr>
            <a:endParaRPr lang="en-GB" sz="3000" dirty="0"/>
          </a:p>
          <a:p>
            <a:pPr>
              <a:lnSpc>
                <a:spcPct val="80000"/>
              </a:lnSpc>
            </a:pPr>
            <a:r>
              <a:rPr lang="en-GB" sz="3000" dirty="0"/>
              <a:t>Enterprise Unionism </a:t>
            </a:r>
          </a:p>
          <a:p>
            <a:pPr marL="0" indent="0">
              <a:lnSpc>
                <a:spcPct val="80000"/>
              </a:lnSpc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7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0799-A2B6-CF3F-9259-A58D858F7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Enterprise unions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7632-940C-D8C8-FBFE-7B697418C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395663"/>
            <a:ext cx="10629900" cy="440823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200"/>
              </a:spcBef>
              <a:buNone/>
            </a:pPr>
            <a:r>
              <a:rPr lang="en-GB" altLang="en-US" sz="3200" b="1" dirty="0"/>
              <a:t>Bargaining guided by ‘mutuality’. 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GB" altLang="en-US" sz="2400" dirty="0"/>
              <a:t>Growth of enterprise unions (Adhikari, 2005; p.31)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GB" altLang="en-US" sz="2400" dirty="0"/>
              <a:t>Unions work at company level, is a company union.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GB" altLang="en-US" sz="2400" dirty="0"/>
              <a:t>Coverage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GB" altLang="en-US" sz="2000" dirty="0"/>
              <a:t>full-time employees (non managers)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GB" altLang="en-US" sz="2000" dirty="0"/>
              <a:t>both white- and blue-collar employees</a:t>
            </a:r>
          </a:p>
          <a:p>
            <a:pPr>
              <a:lnSpc>
                <a:spcPct val="100000"/>
              </a:lnSpc>
              <a:spcBef>
                <a:spcPts val="200"/>
              </a:spcBef>
            </a:pPr>
            <a:r>
              <a:rPr lang="en-GB" altLang="en-US" sz="2400" dirty="0"/>
              <a:t>Western critique: is a ‘company union’ a ‘real’ union?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GB" altLang="en-US" sz="2000" dirty="0"/>
              <a:t>not independent of employer </a:t>
            </a:r>
          </a:p>
          <a:p>
            <a:pPr lvl="1">
              <a:lnSpc>
                <a:spcPct val="100000"/>
              </a:lnSpc>
              <a:spcBef>
                <a:spcPts val="200"/>
              </a:spcBef>
            </a:pPr>
            <a:r>
              <a:rPr lang="en-GB" altLang="en-US" sz="2000" dirty="0"/>
              <a:t>Focus is on harmony and company ‘success’.</a:t>
            </a:r>
          </a:p>
        </p:txBody>
      </p:sp>
    </p:spTree>
    <p:extLst>
      <p:ext uri="{BB962C8B-B14F-4D97-AF65-F5344CB8AC3E}">
        <p14:creationId xmlns:p14="http://schemas.microsoft.com/office/powerpoint/2010/main" val="328138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80D9-4879-39C0-FFBA-6BD43F7A0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do employers negotiate with trade unions?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A466C-CD05-2451-4EBC-52C898E1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82995"/>
            <a:ext cx="10629900" cy="42209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Discuss in small groups.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Consider:</a:t>
            </a:r>
          </a:p>
          <a:p>
            <a:endParaRPr lang="en-GB" dirty="0"/>
          </a:p>
          <a:p>
            <a:r>
              <a:rPr lang="en-GB" dirty="0"/>
              <a:t>What are the advantages and disadvantages?</a:t>
            </a:r>
          </a:p>
          <a:p>
            <a:r>
              <a:rPr lang="en-GB" dirty="0"/>
              <a:t>Do all employers have the same motivation?</a:t>
            </a:r>
          </a:p>
          <a:p>
            <a:r>
              <a:rPr lang="en-GB" dirty="0"/>
              <a:t>Are different approaches associated with employer type, </a:t>
            </a:r>
            <a:r>
              <a:rPr lang="en-GB" dirty="0" err="1"/>
              <a:t>eg</a:t>
            </a:r>
            <a:r>
              <a:rPr lang="en-GB" dirty="0"/>
              <a:t> business sector, size of organization, public/private sector?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42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BBD1-62E9-7428-BA69-75D900F2D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16438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Employer motivations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5AC3A-3AD1-0070-C73D-E836BE88BB42}"/>
              </a:ext>
            </a:extLst>
          </p:cNvPr>
          <p:cNvSpPr txBox="1"/>
          <p:nvPr/>
        </p:nvSpPr>
        <p:spPr>
          <a:xfrm>
            <a:off x="723898" y="1449975"/>
            <a:ext cx="10760241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Depending on national/industry context and workplace culture, may be: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3200" dirty="0"/>
              <a:t>Managerial </a:t>
            </a:r>
            <a:r>
              <a:rPr lang="mr-IN" sz="3200" dirty="0"/>
              <a:t>–</a:t>
            </a:r>
            <a:r>
              <a:rPr lang="en-US" sz="3200" dirty="0"/>
              <a:t> reduces complexity of dealing with a large workforce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3200" dirty="0"/>
              <a:t>Conflict avoidance </a:t>
            </a:r>
            <a:r>
              <a:rPr lang="mr-IN" sz="3200" dirty="0"/>
              <a:t>–</a:t>
            </a:r>
            <a:r>
              <a:rPr lang="en-US" sz="3200" dirty="0"/>
              <a:t> negotiation is better than confrontation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3200" dirty="0"/>
              <a:t>Bottom line </a:t>
            </a:r>
            <a:r>
              <a:rPr lang="mr-IN" sz="3200" dirty="0"/>
              <a:t>–</a:t>
            </a:r>
            <a:r>
              <a:rPr lang="en-US" sz="3200" dirty="0"/>
              <a:t> ability to negotiate to raise productivity improves profit margins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3200" dirty="0"/>
              <a:t>Legal </a:t>
            </a:r>
            <a:r>
              <a:rPr lang="mr-IN" sz="3200" dirty="0"/>
              <a:t>–</a:t>
            </a:r>
            <a:r>
              <a:rPr lang="en-US" sz="3200" dirty="0"/>
              <a:t> compliance with law</a:t>
            </a:r>
          </a:p>
        </p:txBody>
      </p:sp>
    </p:spTree>
    <p:extLst>
      <p:ext uri="{BB962C8B-B14F-4D97-AF65-F5344CB8AC3E}">
        <p14:creationId xmlns:p14="http://schemas.microsoft.com/office/powerpoint/2010/main" val="26804200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D078-8CC7-40FA-1D61-7F688AC70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Representation at work – what’s in it for employers?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9AE4-4606-B0D7-7652-EE828101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90688"/>
            <a:ext cx="10629900" cy="381264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u="sng" dirty="0"/>
              <a:t>Hirschman (1970) Exit, Voice and Loyalty</a:t>
            </a:r>
          </a:p>
          <a:p>
            <a:r>
              <a:rPr lang="en-GB" dirty="0"/>
              <a:t>How do ‘loosely attached’ actors behave towards providers (of products, or services, of work)?</a:t>
            </a:r>
          </a:p>
          <a:p>
            <a:r>
              <a:rPr lang="en-GB" dirty="0"/>
              <a:t>Possibilities in the face of dissatisfaction:</a:t>
            </a:r>
          </a:p>
          <a:p>
            <a:pPr lvl="1"/>
            <a:r>
              <a:rPr lang="en-GB" dirty="0"/>
              <a:t>Economic – Exit</a:t>
            </a:r>
          </a:p>
          <a:p>
            <a:pPr marL="914400" lvl="2" indent="0">
              <a:buNone/>
            </a:pPr>
            <a:r>
              <a:rPr lang="en-GB" sz="1800" dirty="0"/>
              <a:t>Exit =&gt; go find an alternative</a:t>
            </a:r>
          </a:p>
          <a:p>
            <a:pPr lvl="1"/>
            <a:r>
              <a:rPr lang="en-GB" dirty="0"/>
              <a:t>Political – Voice </a:t>
            </a:r>
          </a:p>
          <a:p>
            <a:pPr lvl="2"/>
            <a:r>
              <a:rPr lang="en-GB" sz="1800" dirty="0"/>
              <a:t>Voice =&gt; articulate discontent</a:t>
            </a:r>
          </a:p>
          <a:p>
            <a:r>
              <a:rPr lang="en-GB" dirty="0"/>
              <a:t>By enabling [real] voice, employers can cultivate loyalty</a:t>
            </a:r>
          </a:p>
          <a:p>
            <a:pPr lvl="1"/>
            <a:r>
              <a:rPr lang="en-GB" dirty="0"/>
              <a:t>reduces costly labour turnover</a:t>
            </a:r>
          </a:p>
          <a:p>
            <a:pPr lvl="1"/>
            <a:r>
              <a:rPr lang="en-GB" dirty="0"/>
              <a:t>increases engagement and productivity</a:t>
            </a:r>
          </a:p>
        </p:txBody>
      </p:sp>
    </p:spTree>
    <p:extLst>
      <p:ext uri="{BB962C8B-B14F-4D97-AF65-F5344CB8AC3E}">
        <p14:creationId xmlns:p14="http://schemas.microsoft.com/office/powerpoint/2010/main" val="4183426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76D97-8D1D-F3A0-5DE1-F2C97A736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Trade unions in ER systems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36084-0942-E2AD-D2EF-798885B8B273}"/>
              </a:ext>
            </a:extLst>
          </p:cNvPr>
          <p:cNvSpPr txBox="1"/>
          <p:nvPr/>
        </p:nvSpPr>
        <p:spPr>
          <a:xfrm>
            <a:off x="723900" y="1325757"/>
            <a:ext cx="1097079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Voluntarist systems</a:t>
            </a:r>
          </a:p>
          <a:p>
            <a:pPr lvl="1"/>
            <a:r>
              <a:rPr lang="en-US" sz="2400" dirty="0"/>
              <a:t>Trade union bases claim to negotiate on membership base</a:t>
            </a:r>
          </a:p>
          <a:p>
            <a:pPr lvl="1"/>
            <a:r>
              <a:rPr lang="en-US" sz="2400" dirty="0"/>
              <a:t>Employers choose to negotiate with unions</a:t>
            </a:r>
          </a:p>
          <a:p>
            <a:pPr lvl="1"/>
            <a:r>
              <a:rPr lang="en-US" sz="2400" dirty="0"/>
              <a:t>Sometimes semi-voluntarist </a:t>
            </a:r>
            <a:r>
              <a:rPr lang="mr-IN" sz="2400" dirty="0"/>
              <a:t>–</a:t>
            </a:r>
            <a:r>
              <a:rPr lang="en-US" sz="2400" dirty="0"/>
              <a:t> law supports negotiation</a:t>
            </a:r>
          </a:p>
          <a:p>
            <a:endParaRPr lang="en-US" sz="2400" dirty="0"/>
          </a:p>
          <a:p>
            <a:r>
              <a:rPr lang="en-US" sz="2400" dirty="0"/>
              <a:t>Joint regulation/co-determination systems</a:t>
            </a:r>
          </a:p>
          <a:p>
            <a:pPr lvl="1"/>
            <a:r>
              <a:rPr lang="en-US" sz="2400" dirty="0"/>
              <a:t>Political/cultural presumption in </a:t>
            </a:r>
            <a:r>
              <a:rPr lang="en-US" sz="2400" dirty="0" err="1"/>
              <a:t>favour</a:t>
            </a:r>
            <a:r>
              <a:rPr lang="en-US" sz="2400" dirty="0"/>
              <a:t> of consensus</a:t>
            </a:r>
          </a:p>
          <a:p>
            <a:pPr lvl="1"/>
            <a:r>
              <a:rPr lang="en-US" sz="2400" dirty="0"/>
              <a:t>Institutions and mechanisms to support negotiation</a:t>
            </a:r>
          </a:p>
          <a:p>
            <a:endParaRPr lang="en-US" sz="2400" dirty="0"/>
          </a:p>
          <a:p>
            <a:r>
              <a:rPr lang="en-US" sz="2400" dirty="0"/>
              <a:t>Corporatist/tripartite systems</a:t>
            </a:r>
          </a:p>
          <a:p>
            <a:pPr lvl="1"/>
            <a:r>
              <a:rPr lang="en-US" sz="2400" dirty="0"/>
              <a:t>Government institutions bring employers and unions together</a:t>
            </a:r>
          </a:p>
          <a:p>
            <a:pPr lvl="1">
              <a:spcBef>
                <a:spcPts val="0"/>
              </a:spcBef>
            </a:pPr>
            <a:r>
              <a:rPr lang="en-US" sz="2400" dirty="0"/>
              <a:t>Employer associations and trade unions manage member </a:t>
            </a:r>
            <a:r>
              <a:rPr lang="en-US" sz="2400" dirty="0" err="1"/>
              <a:t>behaviour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27808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3FF3-110B-66B0-F095-884561759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Union decline: structural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DA139C-56D1-A7E8-3A20-F8A040B9A94B}"/>
              </a:ext>
            </a:extLst>
          </p:cNvPr>
          <p:cNvSpPr txBox="1"/>
          <p:nvPr/>
        </p:nvSpPr>
        <p:spPr>
          <a:xfrm>
            <a:off x="838200" y="1690688"/>
            <a:ext cx="981776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altLang="en-US" sz="2400" b="1" dirty="0"/>
              <a:t>Shifts in sectoral/industrial composition 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400" dirty="0"/>
              <a:t>De-industrialization, rise of service sector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400" dirty="0"/>
              <a:t>Privatization of major activities, </a:t>
            </a:r>
            <a:r>
              <a:rPr lang="en-US" altLang="en-US" sz="2400" dirty="0" err="1"/>
              <a:t>eg</a:t>
            </a:r>
            <a:r>
              <a:rPr lang="en-US" altLang="en-US" sz="2400" dirty="0"/>
              <a:t> telecoms, power 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400" dirty="0"/>
              <a:t>‘Gig’ economy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  <a:p>
            <a:pPr>
              <a:lnSpc>
                <a:spcPct val="100000"/>
              </a:lnSpc>
            </a:pPr>
            <a:r>
              <a:rPr lang="en-US" altLang="en-US" sz="2400" b="1" dirty="0"/>
              <a:t>Globalization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400" dirty="0"/>
              <a:t>work exported to low-cost, low </a:t>
            </a:r>
            <a:r>
              <a:rPr lang="en-US" altLang="en-US" sz="2400" i="1" dirty="0" err="1"/>
              <a:t>labour</a:t>
            </a:r>
            <a:r>
              <a:rPr lang="en-US" altLang="en-US" sz="2400" i="1" dirty="0"/>
              <a:t> power countries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  <a:p>
            <a:pPr>
              <a:lnSpc>
                <a:spcPct val="100000"/>
              </a:lnSpc>
            </a:pPr>
            <a:r>
              <a:rPr lang="en-US" altLang="en-US" sz="2400" b="1" dirty="0"/>
              <a:t>Political/legislative climate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400" dirty="0"/>
              <a:t>e.g. UK: anti-trade union legislation</a:t>
            </a:r>
          </a:p>
          <a:p>
            <a:pPr>
              <a:lnSpc>
                <a:spcPct val="100000"/>
              </a:lnSpc>
            </a:pPr>
            <a:endParaRPr lang="en-US" altLang="en-US" sz="2400" b="1" dirty="0"/>
          </a:p>
          <a:p>
            <a:pPr>
              <a:lnSpc>
                <a:spcPct val="100000"/>
              </a:lnSpc>
            </a:pPr>
            <a:r>
              <a:rPr lang="en-US" altLang="en-US" sz="2400" b="1" dirty="0"/>
              <a:t>Sociological/demographic changes</a:t>
            </a:r>
          </a:p>
        </p:txBody>
      </p:sp>
    </p:spTree>
    <p:extLst>
      <p:ext uri="{BB962C8B-B14F-4D97-AF65-F5344CB8AC3E}">
        <p14:creationId xmlns:p14="http://schemas.microsoft.com/office/powerpoint/2010/main" val="4231460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809C8-F279-EE99-7F9B-F7C4F681B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Union decline: strategic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DD5353-AD9C-28BE-25C4-B6DB766A96B3}"/>
              </a:ext>
            </a:extLst>
          </p:cNvPr>
          <p:cNvSpPr txBox="1"/>
          <p:nvPr/>
        </p:nvSpPr>
        <p:spPr>
          <a:xfrm>
            <a:off x="1058779" y="1659285"/>
            <a:ext cx="106299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altLang="en-US" sz="2800" b="1" dirty="0"/>
              <a:t>Re-emergence of unitarist management approaches/styles</a:t>
            </a:r>
          </a:p>
          <a:p>
            <a:pPr marL="457200" indent="-4572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800" dirty="0"/>
              <a:t>Technology makes it easier to engage with staff individually.</a:t>
            </a:r>
          </a:p>
          <a:p>
            <a:pPr marL="457200" indent="-4572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800" dirty="0"/>
              <a:t>Employee engagement techniques - ‘soft’ HRM</a:t>
            </a:r>
          </a:p>
          <a:p>
            <a:pPr marL="457200" indent="-457200">
              <a:lnSpc>
                <a:spcPct val="100000"/>
              </a:lnSpc>
              <a:buFont typeface="Arial" charset="0"/>
              <a:buChar char="•"/>
            </a:pPr>
            <a:r>
              <a:rPr lang="en-US" altLang="en-US" sz="2800" dirty="0"/>
              <a:t>‘Voice’ through non-union channels</a:t>
            </a:r>
          </a:p>
          <a:p>
            <a:pPr>
              <a:lnSpc>
                <a:spcPct val="100000"/>
              </a:lnSpc>
            </a:pPr>
            <a:endParaRPr lang="en-US" altLang="en-US" sz="2800" b="1" dirty="0"/>
          </a:p>
          <a:p>
            <a:pPr>
              <a:lnSpc>
                <a:spcPct val="100000"/>
              </a:lnSpc>
            </a:pPr>
            <a:r>
              <a:rPr lang="en-US" altLang="en-US" sz="2800" b="1" dirty="0"/>
              <a:t>Trade unions slow to respond and risk-averse?</a:t>
            </a:r>
            <a:endParaRPr lang="en-US" sz="2800" b="1" dirty="0"/>
          </a:p>
          <a:p>
            <a:pPr marL="457200" indent="-457200">
              <a:buFont typeface="Arial" charset="0"/>
              <a:buChar char="•"/>
            </a:pPr>
            <a:r>
              <a:rPr lang="en-US" sz="2800" dirty="0"/>
              <a:t>Unions prioritize needs of members in declining companies/occupations</a:t>
            </a:r>
          </a:p>
          <a:p>
            <a:pPr marL="457200" indent="-457200">
              <a:buFont typeface="Arial" charset="0"/>
              <a:buChar char="•"/>
            </a:pPr>
            <a:r>
              <a:rPr lang="en-US" sz="2800" dirty="0"/>
              <a:t>Ideological uneasiness about e.g. privatization</a:t>
            </a:r>
          </a:p>
        </p:txBody>
      </p:sp>
    </p:spTree>
    <p:extLst>
      <p:ext uri="{BB962C8B-B14F-4D97-AF65-F5344CB8AC3E}">
        <p14:creationId xmlns:p14="http://schemas.microsoft.com/office/powerpoint/2010/main" val="1142676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EF20-FD3F-23D2-3CC8-A43EB0A6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Constraints on union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396D-9FAF-9A1F-9D02-144F4853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748" y="1507958"/>
            <a:ext cx="10524203" cy="405508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b="1" dirty="0"/>
              <a:t>Voluntary associations </a:t>
            </a:r>
            <a:r>
              <a:rPr lang="mr-IN" sz="2400" dirty="0"/>
              <a:t>–</a:t>
            </a:r>
            <a:endParaRPr lang="en-GB" sz="2400" dirty="0"/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rule-governed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/>
              <a:t>Democratic/participative structures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inbuilt conservatism?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/>
              <a:t>Lack of resources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Membership decline in key employers hits income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Resources may be held and controlled by local groups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/>
              <a:t>Reliant on activists/volunteers for achieving goals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No consensus =&gt; volunteers may not comply</a:t>
            </a:r>
          </a:p>
          <a:p>
            <a:pPr marL="342900" indent="-342900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Volunteers have other priorities/demands on their time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735760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8ED16-5CCC-9768-325C-6AEB9DB6C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Union renewal strategies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F89DEE-1BF2-F4D3-C2E5-78BEC38771FF}"/>
              </a:ext>
            </a:extLst>
          </p:cNvPr>
          <p:cNvSpPr txBox="1"/>
          <p:nvPr/>
        </p:nvSpPr>
        <p:spPr>
          <a:xfrm>
            <a:off x="1106905" y="1479645"/>
            <a:ext cx="106299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Service/Insurance model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Organizing model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Partnership employment relations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Community unionism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Mergers and acquisition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Political alliance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International/global focus</a:t>
            </a:r>
          </a:p>
          <a:p>
            <a:pPr marL="850900" indent="-328613">
              <a:lnSpc>
                <a:spcPct val="100000"/>
              </a:lnSpc>
              <a:buFont typeface="Arial" charset="0"/>
              <a:buChar char="•"/>
            </a:pPr>
            <a:r>
              <a:rPr lang="en-US" sz="2400" dirty="0"/>
              <a:t>Digital </a:t>
            </a:r>
          </a:p>
          <a:p>
            <a:pPr>
              <a:lnSpc>
                <a:spcPct val="100000"/>
              </a:lnSpc>
            </a:pPr>
            <a:endParaRPr lang="en-US" sz="2400" dirty="0"/>
          </a:p>
          <a:p>
            <a:pPr>
              <a:lnSpc>
                <a:spcPct val="100000"/>
              </a:lnSpc>
            </a:pPr>
            <a:r>
              <a:rPr lang="en-US" sz="2400" i="1" dirty="0"/>
              <a:t>Some of these strategies may be complementary </a:t>
            </a:r>
            <a:r>
              <a:rPr lang="mr-IN" sz="2400" i="1" dirty="0"/>
              <a:t>–</a:t>
            </a:r>
            <a:r>
              <a:rPr lang="en-US" sz="2400" i="1" dirty="0"/>
              <a:t> unions need not commit to only one. </a:t>
            </a:r>
          </a:p>
        </p:txBody>
      </p:sp>
    </p:spTree>
    <p:extLst>
      <p:ext uri="{BB962C8B-B14F-4D97-AF65-F5344CB8AC3E}">
        <p14:creationId xmlns:p14="http://schemas.microsoft.com/office/powerpoint/2010/main" val="3476645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A87A-AA8A-B99F-8593-A32954AD3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Services/Insurance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B765-D483-A3C6-CF3B-26585E32A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540490"/>
            <a:ext cx="10629900" cy="397827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Core union offer to members is individual assistance and representation at work, supplemented by e.g. consumer discounts, health insurance, legal insurance</a:t>
            </a:r>
          </a:p>
          <a:p>
            <a:pPr eaLnBrk="1" hangingPunct="1"/>
            <a:r>
              <a:rPr lang="en-US" altLang="en-US" dirty="0"/>
              <a:t>Member as consumer – receiving services</a:t>
            </a:r>
          </a:p>
          <a:p>
            <a:pPr eaLnBrk="1" hangingPunct="1"/>
            <a:r>
              <a:rPr lang="en-US" altLang="en-US" dirty="0"/>
              <a:t>Union-member relation: source of work-related knowledge and expertise</a:t>
            </a:r>
          </a:p>
          <a:p>
            <a:pPr eaLnBrk="1" hangingPunct="1"/>
            <a:r>
              <a:rPr lang="en-US" altLang="en-US" dirty="0"/>
              <a:t>Union-service provider relation: union as a channel to market</a:t>
            </a:r>
          </a:p>
        </p:txBody>
      </p:sp>
    </p:spTree>
    <p:extLst>
      <p:ext uri="{BB962C8B-B14F-4D97-AF65-F5344CB8AC3E}">
        <p14:creationId xmlns:p14="http://schemas.microsoft.com/office/powerpoint/2010/main" val="3552900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72942-D921-AAAC-109B-91CC5D838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Organizing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90259-52FD-427C-A21B-5FF9F80B1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229235" cy="397827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Members recruited on a ‘my workplace’ agenda</a:t>
            </a:r>
          </a:p>
          <a:p>
            <a:r>
              <a:rPr lang="en-US" dirty="0"/>
              <a:t>Emphasis on activists/campaigning</a:t>
            </a:r>
          </a:p>
          <a:p>
            <a:r>
              <a:rPr lang="en-US" dirty="0"/>
              <a:t>Less reliance on union professional support</a:t>
            </a:r>
          </a:p>
          <a:p>
            <a:r>
              <a:rPr lang="en-US" dirty="0"/>
              <a:t>Techniques</a:t>
            </a:r>
          </a:p>
          <a:p>
            <a:pPr lvl="1"/>
            <a:r>
              <a:rPr lang="en-US" dirty="0"/>
              <a:t>Workplace mapping </a:t>
            </a:r>
            <a:r>
              <a:rPr lang="mr-IN" dirty="0"/>
              <a:t>–</a:t>
            </a:r>
            <a:r>
              <a:rPr lang="en-US" dirty="0"/>
              <a:t> know members and potential joiners</a:t>
            </a:r>
          </a:p>
          <a:p>
            <a:pPr lvl="1"/>
            <a:r>
              <a:rPr lang="en-US" dirty="0"/>
              <a:t>Identify campaigning and negotiating issues in consultation with members</a:t>
            </a:r>
          </a:p>
          <a:p>
            <a:pPr lvl="1"/>
            <a:r>
              <a:rPr lang="en-US" dirty="0"/>
              <a:t>New areas of activity – Union Learning Reps; Environment Reps; </a:t>
            </a:r>
          </a:p>
          <a:p>
            <a:r>
              <a:rPr lang="en-US" dirty="0"/>
              <a:t>Adversarial style?</a:t>
            </a:r>
          </a:p>
          <a:p>
            <a:pPr lvl="1"/>
            <a:r>
              <a:rPr lang="en-US" dirty="0"/>
              <a:t>Goal is to negotiate to win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735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E9A95-5AD9-6B1C-BE60-E3B728A6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04987"/>
            <a:ext cx="106299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Partnership ER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75EE05-25D9-B96A-BD64-2D264A3D64FB}"/>
              </a:ext>
            </a:extLst>
          </p:cNvPr>
          <p:cNvSpPr txBox="1"/>
          <p:nvPr/>
        </p:nvSpPr>
        <p:spPr>
          <a:xfrm>
            <a:off x="723900" y="1713466"/>
            <a:ext cx="106299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Rests on the business advantages of ‘Voice’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Unions as a channel for effective and responsible representation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Partnership aims at  reaching agreements promoting co-operation/consensus between employer and union </a:t>
            </a:r>
          </a:p>
          <a:p>
            <a:r>
              <a:rPr lang="en-US" sz="2400" dirty="0"/>
              <a:t>Value to union/workers and to employers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employee-focused business strategy and employment practices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cultivation of employee understanding of business constraints</a:t>
            </a:r>
          </a:p>
          <a:p>
            <a:r>
              <a:rPr lang="en-US" sz="2400" dirty="0"/>
              <a:t>Achievement depends on employer willingness</a:t>
            </a:r>
          </a:p>
          <a:p>
            <a:r>
              <a:rPr lang="en-US" sz="2400" dirty="0"/>
              <a:t>Partnership agreements (Nissan)</a:t>
            </a:r>
          </a:p>
        </p:txBody>
      </p:sp>
    </p:spTree>
    <p:extLst>
      <p:ext uri="{BB962C8B-B14F-4D97-AF65-F5344CB8AC3E}">
        <p14:creationId xmlns:p14="http://schemas.microsoft.com/office/powerpoint/2010/main" val="1092863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23A19-8A53-61E3-777F-12F29155F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Community/social movement trade unionism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7A1E3-B003-0663-0446-D6CC7D3AFE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Cultivating reciprocal relations with other groups:</a:t>
            </a:r>
          </a:p>
          <a:p>
            <a:r>
              <a:rPr lang="en-GB" dirty="0"/>
              <a:t>religious communities, tenant/resident associations, consumer groups etc</a:t>
            </a:r>
          </a:p>
          <a:p>
            <a:pPr marL="0" indent="0">
              <a:buNone/>
            </a:pPr>
            <a:r>
              <a:rPr lang="en-GB" dirty="0"/>
              <a:t>Campaign coalitions around broader local issues</a:t>
            </a:r>
          </a:p>
          <a:p>
            <a:r>
              <a:rPr lang="en-GB" dirty="0"/>
              <a:t>public services, transport, living wage, social inclusion</a:t>
            </a:r>
          </a:p>
          <a:p>
            <a:pPr marL="0" indent="0">
              <a:buNone/>
            </a:pPr>
            <a:r>
              <a:rPr lang="en-GB" dirty="0"/>
              <a:t>Challenge for unions to bring workplace issues to the fore</a:t>
            </a:r>
          </a:p>
          <a:p>
            <a:r>
              <a:rPr lang="en-GB" dirty="0"/>
              <a:t>especially in diversified local economies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05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8B4C0-82AD-A5F2-6146-6A04829C2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Mergers and acquisitions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381B4-E927-00E4-99E7-3CEDCA2C7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Merger at different levels</a:t>
            </a:r>
          </a:p>
          <a:p>
            <a:r>
              <a:rPr lang="en-GB" dirty="0"/>
              <a:t>individual unions (e.g. Unite in UK; </a:t>
            </a:r>
            <a:r>
              <a:rPr lang="en-GB" dirty="0" err="1"/>
              <a:t>Ver.di</a:t>
            </a:r>
            <a:r>
              <a:rPr lang="en-GB" dirty="0"/>
              <a:t> in Germany)</a:t>
            </a:r>
          </a:p>
          <a:p>
            <a:r>
              <a:rPr lang="en-GB" dirty="0"/>
              <a:t>union federations (e.g. ITUC from ICFTU and WCL) </a:t>
            </a:r>
          </a:p>
          <a:p>
            <a:pPr marL="0" indent="0">
              <a:buNone/>
            </a:pPr>
            <a:r>
              <a:rPr lang="en-GB" dirty="0"/>
              <a:t>Pooling resources and expertise</a:t>
            </a:r>
          </a:p>
          <a:p>
            <a:r>
              <a:rPr lang="en-GB" dirty="0"/>
              <a:t>greater financial security</a:t>
            </a:r>
          </a:p>
          <a:p>
            <a:r>
              <a:rPr lang="en-GB" dirty="0"/>
              <a:t>higher profile</a:t>
            </a:r>
          </a:p>
          <a:p>
            <a:pPr marL="0" indent="0">
              <a:buNone/>
            </a:pPr>
            <a:r>
              <a:rPr lang="en-GB" dirty="0"/>
              <a:t>Defensive strategy</a:t>
            </a:r>
          </a:p>
          <a:p>
            <a:r>
              <a:rPr lang="en-GB" dirty="0"/>
              <a:t>long-term sustainability?</a:t>
            </a:r>
          </a:p>
          <a:p>
            <a:r>
              <a:rPr lang="en-GB" dirty="0"/>
              <a:t>false sense of security?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2562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CF420-523E-7DC1-2E73-47CEC9142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alliance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FBA0F-4224-1DC6-245E-48FAA3E3C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Develop a favourable legal context and substantive gains through political alliances</a:t>
            </a:r>
          </a:p>
          <a:p>
            <a:r>
              <a:rPr lang="en-GB" dirty="0"/>
              <a:t>e.g. UK: achievement of legislation to support union recognition; minimum wage legislation</a:t>
            </a:r>
          </a:p>
          <a:p>
            <a:pPr marL="0" indent="0">
              <a:buNone/>
            </a:pPr>
            <a:r>
              <a:rPr lang="en-GB" dirty="0"/>
              <a:t>May be supported by tripartite/corporatist institutions</a:t>
            </a:r>
          </a:p>
          <a:p>
            <a:r>
              <a:rPr lang="en-GB" dirty="0"/>
              <a:t>e.g. UK: Central Arbitration Committee; Low Pay Commission; Pay Review Bodies</a:t>
            </a:r>
          </a:p>
          <a:p>
            <a:pPr marL="0" indent="0">
              <a:buNone/>
            </a:pPr>
            <a:r>
              <a:rPr lang="en-GB" dirty="0"/>
              <a:t>Usually goes along with other strategies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2344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8180A-174D-CCE4-53B2-D8AB7F186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International/global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98A8D-EFFF-A0C0-0237-DBCA8AE360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Response to government and business developments</a:t>
            </a:r>
          </a:p>
          <a:p>
            <a:r>
              <a:rPr lang="en-GB" dirty="0"/>
              <a:t>transnational trading blocs/agreements</a:t>
            </a:r>
          </a:p>
          <a:p>
            <a:r>
              <a:rPr lang="en-GB" dirty="0"/>
              <a:t>globalization, off-shoring</a:t>
            </a:r>
          </a:p>
          <a:p>
            <a:pPr marL="0" indent="0">
              <a:buNone/>
            </a:pPr>
            <a:r>
              <a:rPr lang="en-GB" dirty="0"/>
              <a:t>International and continental union alliances</a:t>
            </a:r>
          </a:p>
          <a:p>
            <a:pPr marL="0" indent="0">
              <a:buNone/>
            </a:pPr>
            <a:r>
              <a:rPr lang="en-GB" dirty="0"/>
              <a:t>Sector/industry trade union ‘internationals</a:t>
            </a:r>
          </a:p>
          <a:p>
            <a:pPr marL="0" indent="0">
              <a:buNone/>
            </a:pPr>
            <a:r>
              <a:rPr lang="en-GB" dirty="0"/>
              <a:t>Employment relations applications</a:t>
            </a:r>
          </a:p>
          <a:p>
            <a:r>
              <a:rPr lang="en-GB" dirty="0"/>
              <a:t>Global Framework Agreements setting standards across MNCs and global corporations</a:t>
            </a:r>
          </a:p>
          <a:p>
            <a:r>
              <a:rPr lang="en-GB" dirty="0"/>
              <a:t>European Works Councils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0661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4C657-37AE-4682-3F49-F18B7BA58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B2E03-5AEC-3340-7172-043494FB8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Campaigning and recruiting new members through social media</a:t>
            </a:r>
          </a:p>
          <a:p>
            <a:r>
              <a:rPr lang="en-US" dirty="0"/>
              <a:t>Offering advice, support and services through apps</a:t>
            </a:r>
          </a:p>
          <a:p>
            <a:r>
              <a:rPr lang="en-US" dirty="0"/>
              <a:t>Facilitates solidarity with colleagues in different workplaces</a:t>
            </a:r>
          </a:p>
          <a:p>
            <a:pPr lvl="1"/>
            <a:r>
              <a:rPr lang="en-US" dirty="0"/>
              <a:t>especially useful in global organizations</a:t>
            </a:r>
          </a:p>
          <a:p>
            <a:r>
              <a:rPr lang="en-US" dirty="0"/>
              <a:t>Limitations?</a:t>
            </a:r>
          </a:p>
          <a:p>
            <a:pPr lvl="1"/>
            <a:r>
              <a:rPr lang="en-US" dirty="0"/>
              <a:t>Individualized – isolating?</a:t>
            </a:r>
          </a:p>
          <a:p>
            <a:pPr lvl="1"/>
            <a:r>
              <a:rPr lang="en-US" dirty="0"/>
              <a:t>Echo chamber effects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0218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B52F-C110-34DF-F1C9-0056F1287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What about SMEs?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85F0FC-5328-62A4-208C-79D2B734C719}"/>
              </a:ext>
            </a:extLst>
          </p:cNvPr>
          <p:cNvSpPr txBox="1"/>
          <p:nvPr/>
        </p:nvSpPr>
        <p:spPr>
          <a:xfrm>
            <a:off x="723900" y="1562084"/>
            <a:ext cx="979292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ER in SMEs: Informal character.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/>
              <a:t>Rarely unionized</a:t>
            </a:r>
            <a:r>
              <a:rPr lang="en-GB" sz="2000" dirty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Governance (presence of HR expertise?)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Hierarchy (flat?)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Authority and Power dynamics.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Management. Unitarist ideology. Hard vs Soft.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Personalities. Internal contingencies.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Informal ER practices. What does this mean?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Small is beautiful vs bleak house. </a:t>
            </a:r>
          </a:p>
        </p:txBody>
      </p:sp>
    </p:spTree>
    <p:extLst>
      <p:ext uri="{BB962C8B-B14F-4D97-AF65-F5344CB8AC3E}">
        <p14:creationId xmlns:p14="http://schemas.microsoft.com/office/powerpoint/2010/main" val="19787451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203FC-1A58-070B-07A7-EB8437021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25D5-3D5E-39C9-4C64-7A484F2CC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255" y="1439862"/>
            <a:ext cx="10629900" cy="3978275"/>
          </a:xfrm>
        </p:spPr>
        <p:txBody>
          <a:bodyPr>
            <a:normAutofit/>
          </a:bodyPr>
          <a:lstStyle/>
          <a:p>
            <a:r>
              <a:rPr lang="en-GB" sz="1600" dirty="0"/>
              <a:t>Boxall, P &amp; Purcell, J. (2016) Strategy and Human Resource Management (4th ed.), Basingstoke: Palgrave.</a:t>
            </a:r>
          </a:p>
          <a:p>
            <a:r>
              <a:rPr lang="en-GB" sz="1600" dirty="0" err="1"/>
              <a:t>Deresky</a:t>
            </a:r>
            <a:r>
              <a:rPr lang="en-GB" sz="1600" dirty="0"/>
              <a:t>, H (2017) International Management: Managing Across Borders and Cultures. London: Pearson.</a:t>
            </a:r>
          </a:p>
          <a:p>
            <a:r>
              <a:rPr lang="en-GB" sz="1600" dirty="0"/>
              <a:t>Edwards, T &amp; Rees, C. (2011) International Human Resource Management: Globalization, National Systems and Multinational Companies (2nd ed.) Harlow: Pearson</a:t>
            </a:r>
          </a:p>
          <a:p>
            <a:r>
              <a:rPr lang="en-GB" sz="1600" dirty="0" err="1"/>
              <a:t>Harzing</a:t>
            </a:r>
            <a:r>
              <a:rPr lang="en-GB" sz="1600" dirty="0"/>
              <a:t>, A. W &amp; </a:t>
            </a:r>
            <a:r>
              <a:rPr lang="en-GB" sz="1600" dirty="0" err="1"/>
              <a:t>Pinnington</a:t>
            </a:r>
            <a:r>
              <a:rPr lang="en-GB" sz="1600" dirty="0"/>
              <a:t>, A. (2016) International Human Resource Management, SAGE Publications Ltd, London.</a:t>
            </a:r>
          </a:p>
          <a:p>
            <a:r>
              <a:rPr lang="en-GB" sz="1600" dirty="0"/>
              <a:t>Tarique, I; Briscoe, D., Schuler, R. (2016) International Human Resource Management: Policies and Practices for Multinational Enterprises (5th ed.). London: Routledge. </a:t>
            </a:r>
          </a:p>
          <a:p>
            <a:r>
              <a:rPr lang="en-GB" sz="1600" dirty="0"/>
              <a:t>Briscoe, D., Schuler, R. and Tarique, I. (2012) International Human Resource Management: Policies and Practices for Multinational Enterprises. London: Routledge.</a:t>
            </a:r>
          </a:p>
          <a:p>
            <a:r>
              <a:rPr lang="en-GB" sz="1600" dirty="0"/>
              <a:t>CIPD (2000) Recruitment &amp; selection, Workbook 2, London: CIPD</a:t>
            </a:r>
          </a:p>
          <a:p>
            <a:r>
              <a:rPr lang="en-GB" sz="1600" dirty="0"/>
              <a:t>Harris, H, Brewster, C &amp; Sparrow, P (2003) International human resource management, London: CIPD.</a:t>
            </a:r>
          </a:p>
          <a:p>
            <a:r>
              <a:rPr lang="en-GB" sz="1600" dirty="0"/>
              <a:t>Opute, J. (2020) HRM in Africa: New scenarios and challenges in an emerging economy. London: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583951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1631</Words>
  <Application>Microsoft Office PowerPoint</Application>
  <PresentationFormat>Widescreen</PresentationFormat>
  <Paragraphs>231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Office Theme</vt:lpstr>
      <vt:lpstr>Kogan Page</vt:lpstr>
      <vt:lpstr>Essentials of International Human Resource Management: The Theory and Practice of Managing People Globally</vt:lpstr>
      <vt:lpstr>Chapter 07 </vt:lpstr>
      <vt:lpstr>Unionized or non-unionized? </vt:lpstr>
      <vt:lpstr>Models of Trade Unionism</vt:lpstr>
      <vt:lpstr>Styles of Trade Unionism</vt:lpstr>
      <vt:lpstr>TUs in China </vt:lpstr>
      <vt:lpstr>Japanese ER</vt:lpstr>
      <vt:lpstr>Enterprise unions</vt:lpstr>
      <vt:lpstr>Why do employers negotiate with trade unions?</vt:lpstr>
      <vt:lpstr>Employer motivations</vt:lpstr>
      <vt:lpstr>Representation at work – what’s in it for employers?</vt:lpstr>
      <vt:lpstr>Trade unions in ER systems</vt:lpstr>
      <vt:lpstr>Union decline: structural</vt:lpstr>
      <vt:lpstr>Union decline: strategic</vt:lpstr>
      <vt:lpstr>Constraints on union response</vt:lpstr>
      <vt:lpstr>Union renewal strategies</vt:lpstr>
      <vt:lpstr>Services/Insurance Model</vt:lpstr>
      <vt:lpstr>Organizing model</vt:lpstr>
      <vt:lpstr>Partnership ER </vt:lpstr>
      <vt:lpstr>Community/social movement trade unionism</vt:lpstr>
      <vt:lpstr>Mergers and acquisitions</vt:lpstr>
      <vt:lpstr>Political alliance</vt:lpstr>
      <vt:lpstr>International/global focus</vt:lpstr>
      <vt:lpstr>Digital</vt:lpstr>
      <vt:lpstr>What about SMEs?</vt:lpstr>
      <vt:lpstr>References and Further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Climate Change Enterprise Risk Management:  A practical guide to reaching net zero goals.</dc:title>
  <dc:creator>Anne-Marie Heeney</dc:creator>
  <cp:lastModifiedBy>Anne-Marie Heeney</cp:lastModifiedBy>
  <cp:revision>32</cp:revision>
  <dcterms:created xsi:type="dcterms:W3CDTF">2023-02-10T13:40:50Z</dcterms:created>
  <dcterms:modified xsi:type="dcterms:W3CDTF">2025-01-10T17:19:04Z</dcterms:modified>
</cp:coreProperties>
</file>