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50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226903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357076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E36A73-83E9-4BC8-AFFD-1DE5B31C16B4}" type="datetimeFigureOut">
              <a:rPr lang="en-GB" smtClean="0"/>
              <a:t>29/05/2017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565364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E36A73-83E9-4BC8-AFFD-1DE5B31C16B4}" type="datetimeFigureOut">
              <a:rPr lang="en-GB" smtClean="0"/>
              <a:t>29/05/2017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188695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E36A73-83E9-4BC8-AFFD-1DE5B31C16B4}" type="datetimeFigureOut">
              <a:rPr lang="en-GB" smtClean="0"/>
              <a:t>29/05/2017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3299675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E36A73-83E9-4BC8-AFFD-1DE5B31C16B4}" type="datetimeFigureOut">
              <a:rPr lang="en-GB" smtClean="0"/>
              <a:t>29/05/2017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2353623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E36A73-83E9-4BC8-AFFD-1DE5B31C16B4}" type="datetimeFigureOut">
              <a:rPr lang="en-GB" smtClean="0"/>
              <a:t>29/05/2017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941386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36A73-83E9-4BC8-AFFD-1DE5B31C16B4}" type="datetimeFigureOut">
              <a:rPr lang="en-GB" smtClean="0"/>
              <a:t>29/05/2017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3659518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E36A73-83E9-4BC8-AFFD-1DE5B31C16B4}" type="datetimeFigureOut">
              <a:rPr lang="en-GB" smtClean="0"/>
              <a:t>29/05/2017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928586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277992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E36A73-83E9-4BC8-AFFD-1DE5B31C16B4}" type="datetimeFigureOut">
              <a:rPr lang="en-GB" smtClean="0"/>
              <a:t>29/05/2017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BF8C27-4308-4D91-9DF9-C1B82423C1CB}" type="slidenum">
              <a:rPr lang="en-GB" smtClean="0"/>
              <a:t>‹#›</a:t>
            </a:fld>
            <a:endParaRPr lang="en-GB"/>
          </a:p>
        </p:txBody>
      </p:sp>
    </p:spTree>
    <p:extLst>
      <p:ext uri="{BB962C8B-B14F-4D97-AF65-F5344CB8AC3E}">
        <p14:creationId xmlns:p14="http://schemas.microsoft.com/office/powerpoint/2010/main" val="1485378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E36A73-83E9-4BC8-AFFD-1DE5B31C16B4}" type="datetimeFigureOut">
              <a:rPr lang="en-GB" smtClean="0"/>
              <a:t>29/05/2017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BF8C27-4308-4D91-9DF9-C1B82423C1CB}" type="slidenum">
              <a:rPr lang="en-GB" smtClean="0"/>
              <a:t>‹#›</a:t>
            </a:fld>
            <a:endParaRPr lang="en-GB"/>
          </a:p>
        </p:txBody>
      </p:sp>
    </p:spTree>
    <p:extLst>
      <p:ext uri="{BB962C8B-B14F-4D97-AF65-F5344CB8AC3E}">
        <p14:creationId xmlns:p14="http://schemas.microsoft.com/office/powerpoint/2010/main" val="187411414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a:xfrm>
            <a:off x="1475656" y="4365104"/>
            <a:ext cx="6400800" cy="1752600"/>
          </a:xfrm>
        </p:spPr>
        <p:txBody>
          <a:bodyPr/>
          <a:lstStyle/>
          <a:p>
            <a:r>
              <a:rPr lang="en-GB" dirty="0" smtClean="0"/>
              <a:t>Developing Arguments</a:t>
            </a:r>
            <a:r>
              <a:rPr lang="en-GB" dirty="0"/>
              <a:t> </a:t>
            </a:r>
            <a:r>
              <a:rPr lang="en-GB" dirty="0" smtClean="0"/>
              <a:t>and</a:t>
            </a:r>
          </a:p>
          <a:p>
            <a:r>
              <a:rPr lang="en-GB" dirty="0" smtClean="0"/>
              <a:t>Writing Up Your Research</a:t>
            </a:r>
            <a:endParaRPr lang="en-GB" dirty="0"/>
          </a:p>
        </p:txBody>
      </p:sp>
    </p:spTree>
    <p:extLst>
      <p:ext uri="{BB962C8B-B14F-4D97-AF65-F5344CB8AC3E}">
        <p14:creationId xmlns:p14="http://schemas.microsoft.com/office/powerpoint/2010/main" val="3753791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Making an argument </a:t>
            </a:r>
            <a:br>
              <a:rPr lang="en-GB" dirty="0" smtClean="0"/>
            </a:br>
            <a:r>
              <a:rPr lang="en-GB" dirty="0" smtClean="0"/>
              <a:t>with your data</a:t>
            </a:r>
            <a:endParaRPr lang="en-GB" dirty="0"/>
          </a:p>
        </p:txBody>
      </p:sp>
      <p:sp>
        <p:nvSpPr>
          <p:cNvPr id="3" name="Content Placeholder 2"/>
          <p:cNvSpPr>
            <a:spLocks noGrp="1"/>
          </p:cNvSpPr>
          <p:nvPr>
            <p:ph idx="1"/>
          </p:nvPr>
        </p:nvSpPr>
        <p:spPr/>
        <p:txBody>
          <a:bodyPr/>
          <a:lstStyle/>
          <a:p>
            <a:pPr>
              <a:defRPr/>
            </a:pPr>
            <a:r>
              <a:rPr lang="en-GB" sz="2800" dirty="0" smtClean="0"/>
              <a:t>It is the job of the researcher to persuade the readers that his or her interpretation is plausible and is in some way better than the alternative interpretations.  </a:t>
            </a:r>
          </a:p>
          <a:p>
            <a:pPr>
              <a:defRPr/>
            </a:pPr>
            <a:r>
              <a:rPr lang="en-GB" sz="2800" dirty="0" smtClean="0"/>
              <a:t>This is done by constructing arguments, using your analysis of the data, to show how the data answer your research question in a particular way, and writing up your research to share with others. </a:t>
            </a:r>
          </a:p>
          <a:p>
            <a:pPr>
              <a:defRPr/>
            </a:pPr>
            <a:endParaRPr lang="en-GB" sz="2800" dirty="0"/>
          </a:p>
        </p:txBody>
      </p:sp>
    </p:spTree>
    <p:extLst>
      <p:ext uri="{BB962C8B-B14F-4D97-AF65-F5344CB8AC3E}">
        <p14:creationId xmlns:p14="http://schemas.microsoft.com/office/powerpoint/2010/main" val="3448198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Constructing arguments: </a:t>
            </a:r>
            <a:br>
              <a:rPr lang="en-GB" dirty="0" smtClean="0"/>
            </a:br>
            <a:r>
              <a:rPr lang="en-GB" dirty="0" smtClean="0"/>
              <a:t>where to start</a:t>
            </a:r>
            <a:endParaRPr lang="en-GB" dirty="0"/>
          </a:p>
        </p:txBody>
      </p:sp>
      <p:sp>
        <p:nvSpPr>
          <p:cNvPr id="3" name="Content Placeholder 2"/>
          <p:cNvSpPr>
            <a:spLocks noGrp="1"/>
          </p:cNvSpPr>
          <p:nvPr>
            <p:ph idx="1"/>
          </p:nvPr>
        </p:nvSpPr>
        <p:spPr/>
        <p:txBody>
          <a:bodyPr/>
          <a:lstStyle/>
          <a:p>
            <a:pPr lvl="1">
              <a:defRPr/>
            </a:pPr>
            <a:r>
              <a:rPr lang="en-GB" dirty="0" smtClean="0"/>
              <a:t>Return to your stated research question, to remind yourself what you are trying to find out.  </a:t>
            </a:r>
          </a:p>
          <a:p>
            <a:pPr lvl="1">
              <a:defRPr/>
            </a:pPr>
            <a:r>
              <a:rPr lang="en-GB" dirty="0" smtClean="0"/>
              <a:t>Example:</a:t>
            </a:r>
          </a:p>
          <a:p>
            <a:pPr lvl="2">
              <a:defRPr/>
            </a:pPr>
            <a:r>
              <a:rPr lang="en-GB" dirty="0" smtClean="0"/>
              <a:t>Research question: ‘Do clients of my organisation value the service that we offer?’ </a:t>
            </a:r>
          </a:p>
          <a:p>
            <a:pPr lvl="2">
              <a:defRPr/>
            </a:pPr>
            <a:r>
              <a:rPr lang="en-GB" dirty="0" smtClean="0"/>
              <a:t>You might construct an argument on the basis of the average rating that clients gave to the service, or the qualitative narratives that were given about the value of the service.  </a:t>
            </a:r>
          </a:p>
          <a:p>
            <a:pPr lvl="1">
              <a:defRPr/>
            </a:pPr>
            <a:endParaRPr lang="en-GB" dirty="0"/>
          </a:p>
        </p:txBody>
      </p:sp>
    </p:spTree>
    <p:extLst>
      <p:ext uri="{BB962C8B-B14F-4D97-AF65-F5344CB8AC3E}">
        <p14:creationId xmlns:p14="http://schemas.microsoft.com/office/powerpoint/2010/main" val="131605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Constructing arguments </a:t>
            </a:r>
            <a:br>
              <a:rPr lang="en-GB" dirty="0" smtClean="0"/>
            </a:br>
            <a:r>
              <a:rPr lang="en-GB" dirty="0" smtClean="0"/>
              <a:t>around theory</a:t>
            </a:r>
            <a:endParaRPr lang="en-GB" dirty="0"/>
          </a:p>
        </p:txBody>
      </p:sp>
      <p:sp>
        <p:nvSpPr>
          <p:cNvPr id="3" name="Content Placeholder 2"/>
          <p:cNvSpPr>
            <a:spLocks noGrp="1"/>
          </p:cNvSpPr>
          <p:nvPr>
            <p:ph idx="1"/>
          </p:nvPr>
        </p:nvSpPr>
        <p:spPr/>
        <p:txBody>
          <a:bodyPr/>
          <a:lstStyle/>
          <a:p>
            <a:pPr>
              <a:defRPr/>
            </a:pPr>
            <a:r>
              <a:rPr lang="en-GB" sz="3600" dirty="0" smtClean="0"/>
              <a:t>Return to the theoretical background and aims of your research project, and attempt to answer the question, ‘How do my own findings relate to the theory about this topic?’  </a:t>
            </a:r>
          </a:p>
        </p:txBody>
      </p:sp>
    </p:spTree>
    <p:extLst>
      <p:ext uri="{BB962C8B-B14F-4D97-AF65-F5344CB8AC3E}">
        <p14:creationId xmlns:p14="http://schemas.microsoft.com/office/powerpoint/2010/main" val="719315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Relating your own findings </a:t>
            </a:r>
            <a:br>
              <a:rPr lang="en-GB" dirty="0" smtClean="0"/>
            </a:br>
            <a:r>
              <a:rPr lang="en-GB" dirty="0" smtClean="0"/>
              <a:t>to theory</a:t>
            </a:r>
            <a:endParaRPr lang="en-GB" dirty="0"/>
          </a:p>
        </p:txBody>
      </p:sp>
      <p:sp>
        <p:nvSpPr>
          <p:cNvPr id="3" name="Content Placeholder 2"/>
          <p:cNvSpPr>
            <a:spLocks noGrp="1"/>
          </p:cNvSpPr>
          <p:nvPr>
            <p:ph idx="1"/>
          </p:nvPr>
        </p:nvSpPr>
        <p:spPr/>
        <p:txBody>
          <a:bodyPr/>
          <a:lstStyle/>
          <a:p>
            <a:pPr>
              <a:defRPr/>
            </a:pPr>
            <a:r>
              <a:rPr lang="en-GB" sz="2800" dirty="0" smtClean="0"/>
              <a:t>Do your findings lend support to or contradict any theoretical perspectives that you read?  </a:t>
            </a:r>
          </a:p>
          <a:p>
            <a:pPr>
              <a:defRPr/>
            </a:pPr>
            <a:r>
              <a:rPr lang="en-GB" sz="2800" dirty="0" smtClean="0"/>
              <a:t>What might be the reasons for this?  </a:t>
            </a:r>
          </a:p>
          <a:p>
            <a:pPr>
              <a:defRPr/>
            </a:pPr>
            <a:r>
              <a:rPr lang="en-GB" sz="2800" dirty="0" smtClean="0"/>
              <a:t>Do your findings suggest any further developments that were not already addressed in the literature?  </a:t>
            </a:r>
          </a:p>
          <a:p>
            <a:pPr>
              <a:defRPr/>
            </a:pPr>
            <a:r>
              <a:rPr lang="en-GB" sz="2800" dirty="0" smtClean="0"/>
              <a:t>Perhaps, for example, they demonstrate that the theory can be meaningfully applied in a new context.  </a:t>
            </a:r>
          </a:p>
          <a:p>
            <a:pPr>
              <a:defRPr/>
            </a:pPr>
            <a:endParaRPr lang="en-GB" sz="2800" dirty="0" smtClean="0"/>
          </a:p>
          <a:p>
            <a:pPr>
              <a:defRPr/>
            </a:pPr>
            <a:endParaRPr lang="en-GB" sz="2800" dirty="0"/>
          </a:p>
        </p:txBody>
      </p:sp>
    </p:spTree>
    <p:extLst>
      <p:ext uri="{BB962C8B-B14F-4D97-AF65-F5344CB8AC3E}">
        <p14:creationId xmlns:p14="http://schemas.microsoft.com/office/powerpoint/2010/main" val="371007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Journal Writing Activity</a:t>
            </a:r>
            <a:endParaRPr lang="en-GB" dirty="0"/>
          </a:p>
        </p:txBody>
      </p:sp>
      <p:sp>
        <p:nvSpPr>
          <p:cNvPr id="3" name="Content Placeholder 2"/>
          <p:cNvSpPr>
            <a:spLocks noGrp="1"/>
          </p:cNvSpPr>
          <p:nvPr>
            <p:ph idx="1"/>
          </p:nvPr>
        </p:nvSpPr>
        <p:spPr/>
        <p:txBody>
          <a:bodyPr>
            <a:normAutofit lnSpcReduction="10000"/>
          </a:bodyPr>
          <a:lstStyle/>
          <a:p>
            <a:pPr>
              <a:defRPr/>
            </a:pPr>
            <a:r>
              <a:rPr lang="en-GB" dirty="0" smtClean="0"/>
              <a:t>Consider one of the articles on your chosen topic that you have found in your literature search.</a:t>
            </a:r>
          </a:p>
          <a:p>
            <a:pPr>
              <a:defRPr/>
            </a:pPr>
            <a:r>
              <a:rPr lang="en-GB" dirty="0" smtClean="0"/>
              <a:t>What sorts of information have been presented in order to persuade the reader of the author’s interpretation of the data?  </a:t>
            </a:r>
          </a:p>
          <a:p>
            <a:pPr>
              <a:defRPr/>
            </a:pPr>
            <a:r>
              <a:rPr lang="en-GB" dirty="0" smtClean="0"/>
              <a:t>How did the presentation of this information influence your understanding and evaluation of the research topic?</a:t>
            </a:r>
          </a:p>
          <a:p>
            <a:pPr>
              <a:defRPr/>
            </a:pPr>
            <a:endParaRPr lang="en-GB" dirty="0"/>
          </a:p>
        </p:txBody>
      </p:sp>
    </p:spTree>
    <p:extLst>
      <p:ext uri="{BB962C8B-B14F-4D97-AF65-F5344CB8AC3E}">
        <p14:creationId xmlns:p14="http://schemas.microsoft.com/office/powerpoint/2010/main" val="413091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Research writing</a:t>
            </a:r>
            <a:endParaRPr lang="en-GB" dirty="0"/>
          </a:p>
        </p:txBody>
      </p:sp>
      <p:sp>
        <p:nvSpPr>
          <p:cNvPr id="3" name="Content Placeholder 2"/>
          <p:cNvSpPr>
            <a:spLocks noGrp="1"/>
          </p:cNvSpPr>
          <p:nvPr>
            <p:ph idx="1"/>
          </p:nvPr>
        </p:nvSpPr>
        <p:spPr/>
        <p:txBody>
          <a:bodyPr/>
          <a:lstStyle/>
          <a:p>
            <a:pPr>
              <a:defRPr/>
            </a:pPr>
            <a:r>
              <a:rPr lang="en-GB" dirty="0" smtClean="0"/>
              <a:t>When you have conducted a piece of research, it is important to let others know what you have learned.</a:t>
            </a:r>
          </a:p>
          <a:p>
            <a:pPr>
              <a:defRPr/>
            </a:pPr>
            <a:r>
              <a:rPr lang="en-GB" dirty="0" smtClean="0"/>
              <a:t>This is how researchers contribute to knowledge and practice in their fields.  </a:t>
            </a:r>
            <a:endParaRPr lang="en-GB" dirty="0"/>
          </a:p>
        </p:txBody>
      </p:sp>
    </p:spTree>
    <p:extLst>
      <p:ext uri="{BB962C8B-B14F-4D97-AF65-F5344CB8AC3E}">
        <p14:creationId xmlns:p14="http://schemas.microsoft.com/office/powerpoint/2010/main" val="3635209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Objectives of a research report</a:t>
            </a:r>
            <a:endParaRPr lang="en-GB" dirty="0"/>
          </a:p>
        </p:txBody>
      </p:sp>
      <p:sp>
        <p:nvSpPr>
          <p:cNvPr id="3" name="Content Placeholder 2"/>
          <p:cNvSpPr>
            <a:spLocks noGrp="1"/>
          </p:cNvSpPr>
          <p:nvPr>
            <p:ph idx="1"/>
          </p:nvPr>
        </p:nvSpPr>
        <p:spPr/>
        <p:txBody>
          <a:bodyPr/>
          <a:lstStyle/>
          <a:p>
            <a:pPr>
              <a:defRPr/>
            </a:pPr>
            <a:r>
              <a:rPr lang="en-GB" sz="2600" dirty="0" smtClean="0"/>
              <a:t>States the research question, background, theoretical framework, why the question is important.  </a:t>
            </a:r>
          </a:p>
          <a:p>
            <a:pPr>
              <a:defRPr/>
            </a:pPr>
            <a:r>
              <a:rPr lang="en-GB" sz="2600" dirty="0" smtClean="0"/>
              <a:t>Explains the methods that were used so reader can evaluate how likely the methods were to generate valid knowledge.  </a:t>
            </a:r>
          </a:p>
          <a:p>
            <a:pPr>
              <a:defRPr/>
            </a:pPr>
            <a:r>
              <a:rPr lang="en-GB" sz="2600" dirty="0" smtClean="0"/>
              <a:t>Explains the findings, with enough supporting evidence to justify any claims made.  </a:t>
            </a:r>
          </a:p>
          <a:p>
            <a:pPr>
              <a:defRPr/>
            </a:pPr>
            <a:r>
              <a:rPr lang="en-GB" sz="2600" dirty="0" smtClean="0"/>
              <a:t>Situates the research and findings in a wider context (theoretical and practical).  </a:t>
            </a:r>
          </a:p>
          <a:p>
            <a:pPr>
              <a:defRPr/>
            </a:pPr>
            <a:endParaRPr lang="en-GB" sz="2600" dirty="0"/>
          </a:p>
        </p:txBody>
      </p:sp>
    </p:spTree>
    <p:extLst>
      <p:ext uri="{BB962C8B-B14F-4D97-AF65-F5344CB8AC3E}">
        <p14:creationId xmlns:p14="http://schemas.microsoft.com/office/powerpoint/2010/main" val="3689654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Research papers often follow a standard, recognised format.</a:t>
            </a:r>
            <a:endParaRPr lang="en-GB" dirty="0"/>
          </a:p>
        </p:txBody>
      </p:sp>
      <p:sp>
        <p:nvSpPr>
          <p:cNvPr id="3" name="Content Placeholder 2"/>
          <p:cNvSpPr>
            <a:spLocks noGrp="1"/>
          </p:cNvSpPr>
          <p:nvPr>
            <p:ph idx="1"/>
          </p:nvPr>
        </p:nvSpPr>
        <p:spPr/>
        <p:txBody>
          <a:bodyPr/>
          <a:lstStyle/>
          <a:p>
            <a:pPr>
              <a:defRPr/>
            </a:pPr>
            <a:r>
              <a:rPr lang="en-GB" sz="4400" dirty="0" smtClean="0"/>
              <a:t>Introduction (including rationale for research, background and lit review)</a:t>
            </a:r>
          </a:p>
          <a:p>
            <a:pPr>
              <a:defRPr/>
            </a:pPr>
            <a:r>
              <a:rPr lang="en-GB" sz="4400" dirty="0" smtClean="0"/>
              <a:t>Methods</a:t>
            </a:r>
          </a:p>
          <a:p>
            <a:pPr>
              <a:defRPr/>
            </a:pPr>
            <a:r>
              <a:rPr lang="en-GB" sz="4400" dirty="0" smtClean="0"/>
              <a:t>Findings</a:t>
            </a:r>
          </a:p>
          <a:p>
            <a:pPr>
              <a:defRPr/>
            </a:pPr>
            <a:r>
              <a:rPr lang="en-GB" sz="4400" dirty="0" smtClean="0"/>
              <a:t>Discussion/Conclusion</a:t>
            </a:r>
            <a:endParaRPr lang="en-GB" sz="4400" dirty="0"/>
          </a:p>
        </p:txBody>
      </p:sp>
    </p:spTree>
    <p:extLst>
      <p:ext uri="{BB962C8B-B14F-4D97-AF65-F5344CB8AC3E}">
        <p14:creationId xmlns:p14="http://schemas.microsoft.com/office/powerpoint/2010/main" val="38067230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Introduction Section</a:t>
            </a:r>
            <a:endParaRPr lang="en-GB" dirty="0"/>
          </a:p>
        </p:txBody>
      </p:sp>
      <p:sp>
        <p:nvSpPr>
          <p:cNvPr id="3" name="Content Placeholder 2"/>
          <p:cNvSpPr>
            <a:spLocks noGrp="1"/>
          </p:cNvSpPr>
          <p:nvPr>
            <p:ph idx="1"/>
          </p:nvPr>
        </p:nvSpPr>
        <p:spPr/>
        <p:txBody>
          <a:bodyPr/>
          <a:lstStyle/>
          <a:p>
            <a:pPr>
              <a:defRPr/>
            </a:pPr>
            <a:r>
              <a:rPr lang="en-GB" sz="2400" dirty="0" smtClean="0"/>
              <a:t>Provides the rationale for your research project</a:t>
            </a:r>
          </a:p>
          <a:p>
            <a:pPr>
              <a:defRPr/>
            </a:pPr>
            <a:r>
              <a:rPr lang="en-GB" sz="2400" dirty="0" smtClean="0"/>
              <a:t>Should contain a clear statement of the research question and aims.</a:t>
            </a:r>
          </a:p>
          <a:p>
            <a:pPr>
              <a:defRPr/>
            </a:pPr>
            <a:r>
              <a:rPr lang="en-GB" sz="2400" dirty="0" smtClean="0"/>
              <a:t>Reviews the literature on your topic to show what is already known and explain the theoretical framework.  </a:t>
            </a:r>
          </a:p>
          <a:p>
            <a:pPr>
              <a:defRPr/>
            </a:pPr>
            <a:r>
              <a:rPr lang="en-GB" sz="2400" dirty="0" smtClean="0"/>
              <a:t>Outlines researcher’s theoretical perspective.</a:t>
            </a:r>
          </a:p>
          <a:p>
            <a:pPr>
              <a:defRPr/>
            </a:pPr>
            <a:r>
              <a:rPr lang="en-GB" sz="2400" dirty="0" smtClean="0"/>
              <a:t>Indicates how this piece of research will contribute to the theoretical understanding of the topic. </a:t>
            </a:r>
            <a:endParaRPr lang="en-GB" sz="2400" dirty="0"/>
          </a:p>
        </p:txBody>
      </p:sp>
    </p:spTree>
    <p:extLst>
      <p:ext uri="{BB962C8B-B14F-4D97-AF65-F5344CB8AC3E}">
        <p14:creationId xmlns:p14="http://schemas.microsoft.com/office/powerpoint/2010/main" val="1225113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Methods Section</a:t>
            </a:r>
            <a:endParaRPr lang="en-GB" dirty="0"/>
          </a:p>
        </p:txBody>
      </p:sp>
      <p:sp>
        <p:nvSpPr>
          <p:cNvPr id="3" name="Content Placeholder 2"/>
          <p:cNvSpPr>
            <a:spLocks noGrp="1"/>
          </p:cNvSpPr>
          <p:nvPr>
            <p:ph idx="1"/>
          </p:nvPr>
        </p:nvSpPr>
        <p:spPr/>
        <p:txBody>
          <a:bodyPr/>
          <a:lstStyle/>
          <a:p>
            <a:pPr>
              <a:defRPr/>
            </a:pPr>
            <a:r>
              <a:rPr lang="en-GB" sz="2400" dirty="0" smtClean="0"/>
              <a:t>Provides a thorough, detailed discussion of the research methods that were used.  </a:t>
            </a:r>
          </a:p>
          <a:p>
            <a:pPr lvl="1">
              <a:defRPr/>
            </a:pPr>
            <a:r>
              <a:rPr lang="en-GB" sz="2000" dirty="0" smtClean="0"/>
              <a:t>What was the research strategy and design?  </a:t>
            </a:r>
          </a:p>
          <a:p>
            <a:pPr lvl="1">
              <a:defRPr/>
            </a:pPr>
            <a:r>
              <a:rPr lang="en-GB" sz="2000" dirty="0" smtClean="0"/>
              <a:t>Did you use interviews, questionnaires, observations, documents, secondary data, or some combination?</a:t>
            </a:r>
          </a:p>
          <a:p>
            <a:pPr lvl="1">
              <a:defRPr/>
            </a:pPr>
            <a:r>
              <a:rPr lang="en-GB" sz="2000" dirty="0" smtClean="0"/>
              <a:t>What questions or areas of discussion did you ask?  </a:t>
            </a:r>
          </a:p>
          <a:p>
            <a:pPr lvl="1">
              <a:defRPr/>
            </a:pPr>
            <a:r>
              <a:rPr lang="en-GB" sz="2000" dirty="0" smtClean="0"/>
              <a:t>How did you sample and invite participants to take part?  </a:t>
            </a:r>
          </a:p>
          <a:p>
            <a:pPr lvl="1">
              <a:defRPr/>
            </a:pPr>
            <a:r>
              <a:rPr lang="en-GB" sz="2000" dirty="0" smtClean="0"/>
              <a:t>What was the response rate?  </a:t>
            </a:r>
          </a:p>
          <a:p>
            <a:pPr lvl="1">
              <a:defRPr/>
            </a:pPr>
            <a:r>
              <a:rPr lang="en-GB" sz="2000" dirty="0" smtClean="0"/>
              <a:t>What ethical and practical issues did you have to address, and how did you handle them?  </a:t>
            </a:r>
          </a:p>
          <a:p>
            <a:pPr lvl="1">
              <a:defRPr/>
            </a:pPr>
            <a:r>
              <a:rPr lang="en-GB" sz="2000" dirty="0" smtClean="0"/>
              <a:t>How did you conduct your data analysis?</a:t>
            </a:r>
          </a:p>
          <a:p>
            <a:pPr>
              <a:defRPr/>
            </a:pPr>
            <a:endParaRPr lang="en-GB" sz="2400" dirty="0"/>
          </a:p>
        </p:txBody>
      </p:sp>
    </p:spTree>
    <p:extLst>
      <p:ext uri="{BB962C8B-B14F-4D97-AF65-F5344CB8AC3E}">
        <p14:creationId xmlns:p14="http://schemas.microsoft.com/office/powerpoint/2010/main" val="1403186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The findings section</a:t>
            </a:r>
            <a:endParaRPr lang="en-GB" dirty="0"/>
          </a:p>
        </p:txBody>
      </p:sp>
      <p:sp>
        <p:nvSpPr>
          <p:cNvPr id="3" name="Content Placeholder 2"/>
          <p:cNvSpPr>
            <a:spLocks noGrp="1"/>
          </p:cNvSpPr>
          <p:nvPr>
            <p:ph idx="1"/>
          </p:nvPr>
        </p:nvSpPr>
        <p:spPr/>
        <p:txBody>
          <a:bodyPr/>
          <a:lstStyle/>
          <a:p>
            <a:pPr>
              <a:defRPr/>
            </a:pPr>
            <a:r>
              <a:rPr lang="en-GB" dirty="0" smtClean="0"/>
              <a:t>Explains what you have learned from the research.</a:t>
            </a:r>
          </a:p>
          <a:p>
            <a:pPr>
              <a:defRPr/>
            </a:pPr>
            <a:r>
              <a:rPr lang="en-GB" dirty="0" smtClean="0"/>
              <a:t>Presents data to justify assertions.</a:t>
            </a:r>
          </a:p>
          <a:p>
            <a:pPr>
              <a:defRPr/>
            </a:pPr>
            <a:r>
              <a:rPr lang="en-GB" dirty="0" smtClean="0"/>
              <a:t>Qualitative research – data usually in form of quotes; should indicate how typical the quotes are</a:t>
            </a:r>
          </a:p>
          <a:p>
            <a:pPr>
              <a:defRPr/>
            </a:pPr>
            <a:r>
              <a:rPr lang="en-GB" dirty="0" smtClean="0"/>
              <a:t>Quantitative research – numbers, percentages, tables, charts and graphs  </a:t>
            </a:r>
            <a:endParaRPr lang="en-GB" dirty="0"/>
          </a:p>
        </p:txBody>
      </p:sp>
    </p:spTree>
    <p:extLst>
      <p:ext uri="{BB962C8B-B14F-4D97-AF65-F5344CB8AC3E}">
        <p14:creationId xmlns:p14="http://schemas.microsoft.com/office/powerpoint/2010/main" val="1587416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The discussion section or conclusion</a:t>
            </a:r>
            <a:endParaRPr lang="en-GB" dirty="0"/>
          </a:p>
        </p:txBody>
      </p:sp>
      <p:sp>
        <p:nvSpPr>
          <p:cNvPr id="3" name="Content Placeholder 2"/>
          <p:cNvSpPr>
            <a:spLocks noGrp="1"/>
          </p:cNvSpPr>
          <p:nvPr>
            <p:ph idx="1"/>
          </p:nvPr>
        </p:nvSpPr>
        <p:spPr/>
        <p:txBody>
          <a:bodyPr/>
          <a:lstStyle/>
          <a:p>
            <a:pPr>
              <a:defRPr/>
            </a:pPr>
            <a:r>
              <a:rPr lang="en-GB" sz="2400" dirty="0" smtClean="0"/>
              <a:t>Returns to the theoretical framework to highlight the implications of your findings.  </a:t>
            </a:r>
          </a:p>
          <a:p>
            <a:pPr lvl="1">
              <a:defRPr/>
            </a:pPr>
            <a:r>
              <a:rPr lang="en-GB" sz="2000" dirty="0" smtClean="0"/>
              <a:t>Were there any findings that surprised you?  </a:t>
            </a:r>
          </a:p>
          <a:p>
            <a:pPr lvl="1">
              <a:defRPr/>
            </a:pPr>
            <a:r>
              <a:rPr lang="en-GB" sz="2000" dirty="0" smtClean="0"/>
              <a:t>How do you explain such findings?  </a:t>
            </a:r>
          </a:p>
          <a:p>
            <a:pPr lvl="1">
              <a:defRPr/>
            </a:pPr>
            <a:r>
              <a:rPr lang="en-GB" sz="2000" dirty="0" smtClean="0"/>
              <a:t>Do your results have anything to offer to the wider theoretical discussion?  </a:t>
            </a:r>
          </a:p>
          <a:p>
            <a:pPr lvl="1">
              <a:defRPr/>
            </a:pPr>
            <a:r>
              <a:rPr lang="en-GB" sz="2000" dirty="0" smtClean="0"/>
              <a:t>What are the practical implications of your findings?  </a:t>
            </a:r>
          </a:p>
          <a:p>
            <a:pPr lvl="1">
              <a:defRPr/>
            </a:pPr>
            <a:r>
              <a:rPr lang="en-GB" sz="2000" dirty="0" smtClean="0"/>
              <a:t>What are the strengths and limitations of your study? </a:t>
            </a:r>
          </a:p>
          <a:p>
            <a:pPr lvl="1">
              <a:defRPr/>
            </a:pPr>
            <a:r>
              <a:rPr lang="en-GB" sz="2000" dirty="0" smtClean="0"/>
              <a:t>Are there avenues for further research that you might suggest?  </a:t>
            </a:r>
          </a:p>
          <a:p>
            <a:pPr>
              <a:defRPr/>
            </a:pPr>
            <a:r>
              <a:rPr lang="en-GB" sz="2400" dirty="0" smtClean="0"/>
              <a:t>As with any piece of writing, it is a good idea to wrap up your discussion section with a conclusion that summarises your main argument.</a:t>
            </a:r>
          </a:p>
          <a:p>
            <a:pPr>
              <a:defRPr/>
            </a:pPr>
            <a:endParaRPr lang="en-GB" sz="2400" dirty="0"/>
          </a:p>
        </p:txBody>
      </p:sp>
    </p:spTree>
    <p:extLst>
      <p:ext uri="{BB962C8B-B14F-4D97-AF65-F5344CB8AC3E}">
        <p14:creationId xmlns:p14="http://schemas.microsoft.com/office/powerpoint/2010/main" val="260131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00063" y="0"/>
            <a:ext cx="8229600" cy="1139825"/>
          </a:xfrm>
        </p:spPr>
        <p:txBody>
          <a:bodyPr>
            <a:normAutofit fontScale="90000"/>
          </a:bodyPr>
          <a:lstStyle/>
          <a:p>
            <a:pPr>
              <a:defRPr/>
            </a:pPr>
            <a:r>
              <a:rPr lang="en-GB" dirty="0" smtClean="0"/>
              <a:t>Some questions to ask as you evaluate research papers</a:t>
            </a:r>
            <a:endParaRPr lang="en-GB" dirty="0"/>
          </a:p>
        </p:txBody>
      </p:sp>
      <p:sp>
        <p:nvSpPr>
          <p:cNvPr id="3" name="Content Placeholder 2"/>
          <p:cNvSpPr>
            <a:spLocks noGrp="1"/>
          </p:cNvSpPr>
          <p:nvPr>
            <p:ph idx="4294967295"/>
          </p:nvPr>
        </p:nvSpPr>
        <p:spPr>
          <a:xfrm>
            <a:off x="428625" y="1071563"/>
            <a:ext cx="8229600" cy="5309765"/>
          </a:xfrm>
        </p:spPr>
        <p:txBody>
          <a:bodyPr>
            <a:normAutofit/>
          </a:bodyPr>
          <a:lstStyle/>
          <a:p>
            <a:pPr>
              <a:defRPr/>
            </a:pPr>
            <a:r>
              <a:rPr lang="en-GB" sz="2000" dirty="0" smtClean="0"/>
              <a:t>What were the rationale for research, the key theoretical perspectives reviewed, the methods used, the findings and the conclusions?</a:t>
            </a:r>
          </a:p>
          <a:p>
            <a:pPr>
              <a:defRPr/>
            </a:pPr>
            <a:r>
              <a:rPr lang="en-GB" sz="2000" dirty="0" smtClean="0"/>
              <a:t>Were you persuaded of the need to undertake this research, and provided enough background to understand what work had been done previously?</a:t>
            </a:r>
          </a:p>
          <a:p>
            <a:pPr>
              <a:defRPr/>
            </a:pPr>
            <a:r>
              <a:rPr lang="en-GB" sz="2000" dirty="0" smtClean="0"/>
              <a:t>Was the research question stated clearly?</a:t>
            </a:r>
          </a:p>
          <a:p>
            <a:pPr>
              <a:defRPr/>
            </a:pPr>
            <a:r>
              <a:rPr lang="en-GB" sz="2000" dirty="0" smtClean="0"/>
              <a:t>Were you able to follow the methods in sufficient detail to evaluate whether the author had made the best data collection and analysis choices for this research question?</a:t>
            </a:r>
          </a:p>
          <a:p>
            <a:pPr>
              <a:defRPr/>
            </a:pPr>
            <a:r>
              <a:rPr lang="en-GB" sz="2000" dirty="0" smtClean="0"/>
              <a:t>Were you persuaded that the findings were a reasonable interpretation of the evidence presented?</a:t>
            </a:r>
          </a:p>
          <a:p>
            <a:pPr>
              <a:defRPr/>
            </a:pPr>
            <a:r>
              <a:rPr lang="en-GB" sz="2000" dirty="0" smtClean="0"/>
              <a:t>Did the author discuss the findings in the wider theoretical context of the literature review?</a:t>
            </a:r>
          </a:p>
          <a:p>
            <a:pPr>
              <a:defRPr/>
            </a:pPr>
            <a:r>
              <a:rPr lang="en-GB" sz="2000" dirty="0" smtClean="0"/>
              <a:t>Did the author discuss in sufficient detail his or her own position with respect to the research?</a:t>
            </a:r>
          </a:p>
        </p:txBody>
      </p:sp>
    </p:spTree>
    <p:extLst>
      <p:ext uri="{BB962C8B-B14F-4D97-AF65-F5344CB8AC3E}">
        <p14:creationId xmlns:p14="http://schemas.microsoft.com/office/powerpoint/2010/main" val="2901214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884</Words>
  <Application>Microsoft Office PowerPoint</Application>
  <PresentationFormat>On-screen Show (4:3)</PresentationFormat>
  <Paragraphs>72</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SBPD7001 Approaches to Research and Academic Communication</vt:lpstr>
      <vt:lpstr>Making an argument  with your data</vt:lpstr>
      <vt:lpstr>Constructing arguments:  where to start</vt:lpstr>
      <vt:lpstr>Constructing arguments  around theory</vt:lpstr>
      <vt:lpstr>Relating your own findings  to theory</vt:lpstr>
      <vt:lpstr>Journal Writing Activity</vt:lpstr>
      <vt:lpstr>Research writing</vt:lpstr>
      <vt:lpstr>Objectives of a research report</vt:lpstr>
      <vt:lpstr>Research papers often follow a standard, recognised format.</vt:lpstr>
      <vt:lpstr>The Introduction Section</vt:lpstr>
      <vt:lpstr>The Methods Section</vt:lpstr>
      <vt:lpstr>The findings section</vt:lpstr>
      <vt:lpstr>The discussion section or conclusion</vt:lpstr>
      <vt:lpstr>Some questions to ask as you evaluate research papers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Approaches to Research and Academic Communication</dc:title>
  <dc:creator>Rachel Casiday</dc:creator>
  <cp:lastModifiedBy>L0237_User</cp:lastModifiedBy>
  <cp:revision>3</cp:revision>
  <dcterms:created xsi:type="dcterms:W3CDTF">2014-04-10T09:26:36Z</dcterms:created>
  <dcterms:modified xsi:type="dcterms:W3CDTF">2017-05-29T19:17:50Z</dcterms:modified>
</cp:coreProperties>
</file>