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758" autoAdjust="0"/>
  </p:normalViewPr>
  <p:slideViewPr>
    <p:cSldViewPr>
      <p:cViewPr varScale="1">
        <p:scale>
          <a:sx n="62" d="100"/>
          <a:sy n="62" d="100"/>
        </p:scale>
        <p:origin x="205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A197772-1813-4016-92A2-D6F88BB469D3}" type="datetimeFigureOut">
              <a:rPr lang="en-US" smtClean="0"/>
              <a:t>8/18/2022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6D79CF-2B09-4ACE-A395-7ED217C4FEF0}" type="slidenum">
              <a:rPr lang="en-US" smtClean="0"/>
              <a:t>‹#›</a:t>
            </a:fld>
            <a:endParaRPr lang="en-US"/>
          </a:p>
        </p:txBody>
      </p:sp>
    </p:spTree>
    <p:extLst>
      <p:ext uri="{BB962C8B-B14F-4D97-AF65-F5344CB8AC3E}">
        <p14:creationId xmlns:p14="http://schemas.microsoft.com/office/powerpoint/2010/main" val="1684059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1</a:t>
            </a:fld>
            <a:endParaRPr lang="en-US"/>
          </a:p>
        </p:txBody>
      </p:sp>
    </p:spTree>
    <p:extLst>
      <p:ext uri="{BB962C8B-B14F-4D97-AF65-F5344CB8AC3E}">
        <p14:creationId xmlns:p14="http://schemas.microsoft.com/office/powerpoint/2010/main" val="2528440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Introduction</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domain of Bangladesh has potential when it comes to the businesses concerned with home textiles and other products. IKEA has further been envisioned for creating a better life based on enhancing the living standards of the people of Bangladesh by providing them with domestic products at affordable prices. </a:t>
            </a:r>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2</a:t>
            </a:fld>
            <a:endParaRPr lang="en-US"/>
          </a:p>
        </p:txBody>
      </p:sp>
    </p:spTree>
    <p:extLst>
      <p:ext uri="{BB962C8B-B14F-4D97-AF65-F5344CB8AC3E}">
        <p14:creationId xmlns:p14="http://schemas.microsoft.com/office/powerpoint/2010/main" val="1243406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Overview of the Company</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is based in Sweden and has been internationally recognised as a global retailer of home products. The venture’s management has estimated that the purchases will hit the projected benchmark of 300 million euros within a year. IKEA has begun purchasing home textiles in 1997 from Bangladesh and commenced a small working station in 2000 in Dhaka. IKEA’s management has shown concern in purchasing ceramics and carpets, apart from home textiles (</a:t>
            </a:r>
            <a:r>
              <a:rPr lang="en-AU" sz="1200" kern="1200" dirty="0" err="1">
                <a:solidFill>
                  <a:schemeClr val="tx1"/>
                </a:solidFill>
                <a:effectLst/>
                <a:latin typeface="+mn-lt"/>
                <a:ea typeface="+mn-ea"/>
                <a:cs typeface="+mn-cs"/>
              </a:rPr>
              <a:t>Hagberg</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Jonsson</a:t>
            </a:r>
            <a:r>
              <a:rPr lang="en-AU" sz="1200" kern="1200" dirty="0">
                <a:solidFill>
                  <a:schemeClr val="tx1"/>
                </a:solidFill>
                <a:effectLst/>
                <a:latin typeface="+mn-lt"/>
                <a:ea typeface="+mn-ea"/>
                <a:cs typeface="+mn-cs"/>
              </a:rPr>
              <a:t>, 2022). IKEA has managed to establish 253 stores in 24 different nations, which as per the previous year's estimations has received a visit from 565 million people. IKEA has projected 10% of its products in the USA, 15% of its products in Germany, and 10% of its products in France. As far as the reputation of IKEA in Bangladesh is concerned, IKEA has gained prominence among 50 different Swedish companies operating in the same sector. </a:t>
            </a:r>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3</a:t>
            </a:fld>
            <a:endParaRPr lang="en-US"/>
          </a:p>
        </p:txBody>
      </p:sp>
    </p:spTree>
    <p:extLst>
      <p:ext uri="{BB962C8B-B14F-4D97-AF65-F5344CB8AC3E}">
        <p14:creationId xmlns:p14="http://schemas.microsoft.com/office/powerpoint/2010/main" val="569702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Application of theories of the business environment</a:t>
            </a:r>
          </a:p>
          <a:p>
            <a:endParaRPr lang="en-AU"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PESTLE Analysis</a:t>
            </a:r>
          </a:p>
          <a:p>
            <a:endParaRPr lang="en-AU"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Political</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IKEA has faced complexities as far as following the rules and regulations of the different national domains is concerned. It has become obvious that business ventures are influenced by any imbalance in political circumstances (Sin et al., 2021). </a:t>
            </a:r>
            <a:endParaRPr lang="en-US"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Economical</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has presumed that meeting the financial demands has become constrained due to the economic recession, thus they have managed their product prices by keeping the consumer’s facilitation in mind (Thomas et al., 2021). Thus, it has reflected on consumers' behaviour and they have inclined towards IKEA for convenient home furnishing.</a:t>
            </a:r>
          </a:p>
          <a:p>
            <a:endParaRPr lang="en-AU"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Social</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has never preferred offending social values, just because they have been associated with the international domain (Santos, 2019). This is the reason that IKEA has been cherished by the people in the South Asian region. Unfortunately, IKEA has never aligned their efforts which have been reflected in its initiative of removing a couple of the same gender from its magazines.</a:t>
            </a:r>
          </a:p>
          <a:p>
            <a:endParaRPr lang="en-US" dirty="0"/>
          </a:p>
          <a:p>
            <a:r>
              <a:rPr lang="en-AU" sz="1200" b="1" i="1" kern="1200" dirty="0">
                <a:solidFill>
                  <a:schemeClr val="tx1"/>
                </a:solidFill>
                <a:effectLst/>
                <a:latin typeface="+mn-lt"/>
                <a:ea typeface="+mn-ea"/>
                <a:cs typeface="+mn-cs"/>
              </a:rPr>
              <a:t>Technological</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IKEA has established its website and sorted products by keeping consumer preferences in mind (</a:t>
            </a:r>
            <a:r>
              <a:rPr lang="en-AU" sz="1200" kern="1200" dirty="0" err="1">
                <a:solidFill>
                  <a:schemeClr val="tx1"/>
                </a:solidFill>
                <a:effectLst/>
                <a:latin typeface="+mn-lt"/>
                <a:ea typeface="+mn-ea"/>
                <a:cs typeface="+mn-cs"/>
              </a:rPr>
              <a:t>Ehsan</a:t>
            </a:r>
            <a:r>
              <a:rPr lang="en-AU" sz="1200" kern="1200" dirty="0">
                <a:solidFill>
                  <a:schemeClr val="tx1"/>
                </a:solidFill>
                <a:effectLst/>
                <a:latin typeface="+mn-lt"/>
                <a:ea typeface="+mn-ea"/>
                <a:cs typeface="+mn-cs"/>
              </a:rPr>
              <a:t> </a:t>
            </a:r>
            <a:r>
              <a:rPr lang="en-AU" sz="1200" kern="1200" dirty="0" err="1">
                <a:solidFill>
                  <a:schemeClr val="tx1"/>
                </a:solidFill>
                <a:effectLst/>
                <a:latin typeface="+mn-lt"/>
                <a:ea typeface="+mn-ea"/>
                <a:cs typeface="+mn-cs"/>
              </a:rPr>
              <a:t>Ullah</a:t>
            </a:r>
            <a:r>
              <a:rPr lang="en-AU" sz="1200" kern="1200" dirty="0">
                <a:solidFill>
                  <a:schemeClr val="tx1"/>
                </a:solidFill>
                <a:effectLst/>
                <a:latin typeface="+mn-lt"/>
                <a:ea typeface="+mn-ea"/>
                <a:cs typeface="+mn-cs"/>
              </a:rPr>
              <a:t> et al., 2016). Consumer preferences transform with respect to the change in the region. Yet, IKEA's website has incorporated all-inclusive product offerings and can be accessed and availed anywhere anytime. </a:t>
            </a:r>
            <a:endParaRPr lang="en-US" sz="1200" kern="1200" dirty="0">
              <a:solidFill>
                <a:schemeClr val="tx1"/>
              </a:solidFill>
              <a:effectLst/>
              <a:latin typeface="+mn-lt"/>
              <a:ea typeface="+mn-ea"/>
              <a:cs typeface="+mn-cs"/>
            </a:endParaRPr>
          </a:p>
          <a:p>
            <a:endParaRPr lang="en-US" b="1" i="1" dirty="0"/>
          </a:p>
          <a:p>
            <a:r>
              <a:rPr lang="en-AU" sz="1200" b="1" i="1" kern="1200" dirty="0">
                <a:solidFill>
                  <a:schemeClr val="tx1"/>
                </a:solidFill>
                <a:effectLst/>
                <a:latin typeface="+mn-lt"/>
                <a:ea typeface="+mn-ea"/>
                <a:cs typeface="+mn-cs"/>
              </a:rPr>
              <a:t>Legal</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IKEA has been exposed to the legal aspects and threats as same as other big businesses. IKEA should follow the laws and regulations dictated by the nations while doing operations within the state as well as show compliance with international laws (</a:t>
            </a:r>
            <a:r>
              <a:rPr lang="en-AU" sz="1200" kern="1200" dirty="0" err="1">
                <a:solidFill>
                  <a:schemeClr val="tx1"/>
                </a:solidFill>
                <a:effectLst/>
                <a:latin typeface="+mn-lt"/>
                <a:ea typeface="+mn-ea"/>
                <a:cs typeface="+mn-cs"/>
              </a:rPr>
              <a:t>Strucińska</a:t>
            </a:r>
            <a:r>
              <a:rPr lang="en-AU" sz="1200" kern="1200" dirty="0">
                <a:solidFill>
                  <a:schemeClr val="tx1"/>
                </a:solidFill>
                <a:effectLst/>
                <a:latin typeface="+mn-lt"/>
                <a:ea typeface="+mn-ea"/>
                <a:cs typeface="+mn-cs"/>
              </a:rPr>
              <a:t>, 2020). IKEA should determine laws and legislature to prevent landing in the news for reflecting poor quality products.</a:t>
            </a:r>
            <a:endParaRPr lang="en-US" sz="1200" kern="1200" dirty="0">
              <a:solidFill>
                <a:schemeClr val="tx1"/>
              </a:solidFill>
              <a:effectLst/>
              <a:latin typeface="+mn-lt"/>
              <a:ea typeface="+mn-ea"/>
              <a:cs typeface="+mn-cs"/>
            </a:endParaRPr>
          </a:p>
          <a:p>
            <a:endParaRPr lang="en-US" b="1" i="1"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Environmental</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South Asian context has been recognised as an environmentally favourable region of the world, though the increased business operations and activities by the global scale ventures have contributed to polluting the domain (Carlson and </a:t>
            </a:r>
            <a:r>
              <a:rPr lang="en-AU" sz="1200" kern="1200" dirty="0" err="1">
                <a:solidFill>
                  <a:schemeClr val="tx1"/>
                </a:solidFill>
                <a:effectLst/>
                <a:latin typeface="+mn-lt"/>
                <a:ea typeface="+mn-ea"/>
                <a:cs typeface="+mn-cs"/>
              </a:rPr>
              <a:t>Liljekvist</a:t>
            </a:r>
            <a:r>
              <a:rPr lang="en-AU" sz="1200" kern="1200" dirty="0">
                <a:solidFill>
                  <a:schemeClr val="tx1"/>
                </a:solidFill>
                <a:effectLst/>
                <a:latin typeface="+mn-lt"/>
                <a:ea typeface="+mn-ea"/>
                <a:cs typeface="+mn-cs"/>
              </a:rPr>
              <a:t>, 2015). Thus, IKEA has been compelled to invest in consuming renewable energy and sustainable resources in nations that are not financially strong to ensure compliance with sustainable and waste management strategies in their business operations.  </a:t>
            </a:r>
            <a:endParaRPr lang="en-US" sz="1200" kern="1200" dirty="0">
              <a:solidFill>
                <a:schemeClr val="tx1"/>
              </a:solidFill>
              <a:effectLst/>
              <a:latin typeface="+mn-lt"/>
              <a:ea typeface="+mn-ea"/>
              <a:cs typeface="+mn-cs"/>
            </a:endParaRPr>
          </a:p>
          <a:p>
            <a:endParaRPr lang="en-US" b="1" i="1" dirty="0"/>
          </a:p>
          <a:p>
            <a:endParaRPr lang="en-US" b="1" i="1" dirty="0"/>
          </a:p>
        </p:txBody>
      </p:sp>
      <p:sp>
        <p:nvSpPr>
          <p:cNvPr id="4" name="Slide Number Placeholder 3"/>
          <p:cNvSpPr>
            <a:spLocks noGrp="1"/>
          </p:cNvSpPr>
          <p:nvPr>
            <p:ph type="sldNum" sz="quarter" idx="10"/>
          </p:nvPr>
        </p:nvSpPr>
        <p:spPr/>
        <p:txBody>
          <a:bodyPr/>
          <a:lstStyle/>
          <a:p>
            <a:fld id="{D86D79CF-2B09-4ACE-A395-7ED217C4FEF0}" type="slidenum">
              <a:rPr lang="en-US" smtClean="0"/>
              <a:t>4</a:t>
            </a:fld>
            <a:endParaRPr lang="en-US"/>
          </a:p>
        </p:txBody>
      </p:sp>
    </p:spTree>
    <p:extLst>
      <p:ext uri="{BB962C8B-B14F-4D97-AF65-F5344CB8AC3E}">
        <p14:creationId xmlns:p14="http://schemas.microsoft.com/office/powerpoint/2010/main" val="3647184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Porter Five Forces Analysis of IKEA</a:t>
            </a:r>
          </a:p>
          <a:p>
            <a:endParaRPr lang="en-AU"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Competitive Rivalry</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Various local ventures have strengthened business in the furniture market, and IKEA will probably have to maintain strong strategies for confronting such local vendors. Like IKEA, various other international business giants such as Amazon, Wal-Mart, Tesco, etc. have set their eyes on furniture retail in the context of Bangladesh which has further intensified business competition.</a:t>
            </a:r>
            <a:endParaRPr lang="en-US" dirty="0"/>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Bargaining Power of Suppliers</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Suppliers have strengthened their hold due to numerous options available in the market for selling their raw materials to various furniture manufacturers on a local and international scale. It has been ascertained that wood has been diminishing and has gotten scarce due to forest vanishing (</a:t>
            </a:r>
            <a:r>
              <a:rPr lang="en-AU" sz="1200" kern="1200" dirty="0" err="1">
                <a:solidFill>
                  <a:schemeClr val="tx1"/>
                </a:solidFill>
                <a:effectLst/>
                <a:latin typeface="+mn-lt"/>
                <a:ea typeface="+mn-ea"/>
                <a:cs typeface="+mn-cs"/>
              </a:rPr>
              <a:t>Jelčić</a:t>
            </a:r>
            <a:r>
              <a:rPr lang="en-AU" sz="1200" kern="1200" dirty="0">
                <a:solidFill>
                  <a:schemeClr val="tx1"/>
                </a:solidFill>
                <a:effectLst/>
                <a:latin typeface="+mn-lt"/>
                <a:ea typeface="+mn-ea"/>
                <a:cs typeface="+mn-cs"/>
              </a:rPr>
              <a:t>, 2019). </a:t>
            </a:r>
            <a:endParaRPr lang="en-US"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Bargaining Power of Buyers</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Buyers in the context of the Bangladesh domain have maintained power due to the provision of various furniture manufacturers both on a local and international scale. IKEA should have to take care of buyers' preferences while positioning (Carlson and </a:t>
            </a:r>
            <a:r>
              <a:rPr lang="en-AU" sz="1200" kern="1200" dirty="0" err="1">
                <a:solidFill>
                  <a:schemeClr val="tx1"/>
                </a:solidFill>
                <a:effectLst/>
                <a:latin typeface="+mn-lt"/>
                <a:ea typeface="+mn-ea"/>
                <a:cs typeface="+mn-cs"/>
              </a:rPr>
              <a:t>Liljekvist</a:t>
            </a:r>
            <a:r>
              <a:rPr lang="en-AU" sz="1200" kern="1200" dirty="0">
                <a:solidFill>
                  <a:schemeClr val="tx1"/>
                </a:solidFill>
                <a:effectLst/>
                <a:latin typeface="+mn-lt"/>
                <a:ea typeface="+mn-ea"/>
                <a:cs typeface="+mn-cs"/>
              </a:rPr>
              <a:t>, 2015). Buyers have maintained power and hold in the furniture market due to a lack of radical innovation. </a:t>
            </a:r>
            <a:endParaRPr lang="en-US"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The threat of new entrants</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According to </a:t>
            </a:r>
            <a:r>
              <a:rPr lang="en-AU" sz="1200" kern="1200" dirty="0" err="1">
                <a:solidFill>
                  <a:schemeClr val="tx1"/>
                </a:solidFill>
                <a:effectLst/>
                <a:latin typeface="+mn-lt"/>
                <a:ea typeface="+mn-ea"/>
                <a:cs typeface="+mn-cs"/>
              </a:rPr>
              <a:t>Liljekvist</a:t>
            </a:r>
            <a:r>
              <a:rPr lang="en-AU" sz="1200" kern="1200" dirty="0">
                <a:solidFill>
                  <a:schemeClr val="tx1"/>
                </a:solidFill>
                <a:effectLst/>
                <a:latin typeface="+mn-lt"/>
                <a:ea typeface="+mn-ea"/>
                <a:cs typeface="+mn-cs"/>
              </a:rPr>
              <a:t> et al. (2015), new entrants confront hurdles in an industry where various giants have covered huge segments in the furniture markets. Evaluating the furniture business in Bangladesh markets from the perspective of processes, capital and expertise the threat of new entrants becomes higher. </a:t>
            </a:r>
            <a:endParaRPr lang="en-US" sz="1200" kern="1200" dirty="0">
              <a:solidFill>
                <a:schemeClr val="tx1"/>
              </a:solidFill>
              <a:effectLst/>
              <a:latin typeface="+mn-lt"/>
              <a:ea typeface="+mn-ea"/>
              <a:cs typeface="+mn-cs"/>
            </a:endParaRPr>
          </a:p>
          <a:p>
            <a:endParaRPr lang="en-US" b="1"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Threat of substitutes</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As per the estimations of GHICAJANU (2021), the need for furniture and home textile can never be replaced nor substituted with anything else. IKEA has secured a competitive edge in home textile due to keeping its innovation and creative aspects higher. </a:t>
            </a:r>
            <a:endParaRPr lang="en-US" sz="1200"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D86D79CF-2B09-4ACE-A395-7ED217C4FEF0}" type="slidenum">
              <a:rPr lang="en-US" smtClean="0"/>
              <a:t>5</a:t>
            </a:fld>
            <a:endParaRPr lang="en-US"/>
          </a:p>
        </p:txBody>
      </p:sp>
    </p:spTree>
    <p:extLst>
      <p:ext uri="{BB962C8B-B14F-4D97-AF65-F5344CB8AC3E}">
        <p14:creationId xmlns:p14="http://schemas.microsoft.com/office/powerpoint/2010/main" val="3755036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err="1">
                <a:solidFill>
                  <a:schemeClr val="tx1"/>
                </a:solidFill>
                <a:effectLst/>
                <a:latin typeface="+mn-lt"/>
                <a:ea typeface="+mn-ea"/>
                <a:cs typeface="+mn-cs"/>
              </a:rPr>
              <a:t>Hofstede</a:t>
            </a:r>
            <a:r>
              <a:rPr lang="en-AU" sz="1200" kern="1200" dirty="0">
                <a:solidFill>
                  <a:schemeClr val="tx1"/>
                </a:solidFill>
                <a:effectLst/>
                <a:latin typeface="+mn-lt"/>
                <a:ea typeface="+mn-ea"/>
                <a:cs typeface="+mn-cs"/>
              </a:rPr>
              <a:t> Model</a:t>
            </a:r>
          </a:p>
          <a:p>
            <a:endParaRPr lang="en-AU"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Power Distance</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has to remain focused on refining strategies concerning tasks and responsibilities within the organization to ensure optimum communication and performance benchmarks. Hierarchical structure within the organization reflects inherent inequalities while keeping centralization popular (Reitz, 2018).</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AU" sz="1200" b="1" i="1" kern="1200" dirty="0">
                <a:solidFill>
                  <a:schemeClr val="tx1"/>
                </a:solidFill>
                <a:effectLst/>
                <a:latin typeface="+mn-lt"/>
                <a:ea typeface="+mn-ea"/>
                <a:cs typeface="+mn-cs"/>
              </a:rPr>
              <a:t>Individualism</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Larsson and </a:t>
            </a:r>
            <a:r>
              <a:rPr lang="en-AU" sz="1200" kern="1200" dirty="0" err="1">
                <a:solidFill>
                  <a:schemeClr val="tx1"/>
                </a:solidFill>
                <a:effectLst/>
                <a:latin typeface="+mn-lt"/>
                <a:ea typeface="+mn-ea"/>
                <a:cs typeface="+mn-cs"/>
              </a:rPr>
              <a:t>Schiehle</a:t>
            </a:r>
            <a:r>
              <a:rPr lang="en-AU" sz="1200" kern="1200" dirty="0">
                <a:solidFill>
                  <a:schemeClr val="tx1"/>
                </a:solidFill>
                <a:effectLst/>
                <a:latin typeface="+mn-lt"/>
                <a:ea typeface="+mn-ea"/>
                <a:cs typeface="+mn-cs"/>
              </a:rPr>
              <a:t> (2016) noted that loyalty within the collectivist culture has always been paramount and often overrides the rules and regulations within such societies. IKEA in such sort of societies should flourish in the organizational association among the employees as social relationships are always cherished in Bangladesh.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AU" sz="1200" b="1" i="1" kern="1200" dirty="0">
                <a:solidFill>
                  <a:schemeClr val="tx1"/>
                </a:solidFill>
                <a:effectLst/>
                <a:latin typeface="+mn-lt"/>
                <a:ea typeface="+mn-ea"/>
                <a:cs typeface="+mn-cs"/>
              </a:rPr>
              <a:t>Masculinity</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domain of Bangladesh has remained neutral as far as this dimension is concerned; however, on the same side, it has been determined that the society of Bangladesh has been driven by competition, attainment, and progression (</a:t>
            </a:r>
            <a:r>
              <a:rPr lang="en-AU" sz="1200" kern="1200" dirty="0" err="1">
                <a:solidFill>
                  <a:schemeClr val="tx1"/>
                </a:solidFill>
                <a:effectLst/>
                <a:latin typeface="+mn-lt"/>
                <a:ea typeface="+mn-ea"/>
                <a:cs typeface="+mn-cs"/>
              </a:rPr>
              <a:t>Zeidabadi</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Salehi</a:t>
            </a:r>
            <a:r>
              <a:rPr lang="en-AU" sz="1200" kern="1200" dirty="0">
                <a:solidFill>
                  <a:schemeClr val="tx1"/>
                </a:solidFill>
                <a:effectLst/>
                <a:latin typeface="+mn-lt"/>
                <a:ea typeface="+mn-ea"/>
                <a:cs typeface="+mn-cs"/>
              </a:rPr>
              <a:t>, 2019). IKEA will have to do business in Bangladesh by keeping such social aspects highlighted.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AU" sz="1200" b="1" i="1" kern="1200" dirty="0">
                <a:solidFill>
                  <a:schemeClr val="tx1"/>
                </a:solidFill>
                <a:effectLst/>
                <a:latin typeface="+mn-lt"/>
                <a:ea typeface="+mn-ea"/>
                <a:cs typeface="+mn-cs"/>
              </a:rPr>
              <a:t>Uncertainty</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will have to incorporate organizational rules by keeping the emotional quotient higher (Nguyen and Nguyen, 2022). Time has been given greater preference among societies such as Bangladesh, while people urge to work hard to earn fortunes and elevate their current standard of living.</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AU" sz="1200" b="1" i="1" kern="1200" dirty="0">
                <a:solidFill>
                  <a:schemeClr val="tx1"/>
                </a:solidFill>
                <a:effectLst/>
                <a:latin typeface="+mn-lt"/>
                <a:ea typeface="+mn-ea"/>
                <a:cs typeface="+mn-cs"/>
              </a:rPr>
              <a:t>Long term orientation</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Normative societies have scored lower as far as this dimension is concerned, while IKEA has incorporated time-honoured traditions and norms by determining societal change and preferences highlighted.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AU" sz="1200" b="1" i="1" kern="1200" dirty="0">
                <a:solidFill>
                  <a:schemeClr val="tx1"/>
                </a:solidFill>
                <a:effectLst/>
                <a:latin typeface="+mn-lt"/>
                <a:ea typeface="+mn-ea"/>
                <a:cs typeface="+mn-cs"/>
              </a:rPr>
              <a:t>Indulgence</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IKEA should never emphasize leisure time and control the gratification of desire while doing business in the restrained society of Bangladesh. People have established orientation with the perception that their actions are founded on social norms, which significantly determines that indulging them, will be ambiguous (Morgan,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6</a:t>
            </a:fld>
            <a:endParaRPr lang="en-US"/>
          </a:p>
        </p:txBody>
      </p:sp>
    </p:spTree>
    <p:extLst>
      <p:ext uri="{BB962C8B-B14F-4D97-AF65-F5344CB8AC3E}">
        <p14:creationId xmlns:p14="http://schemas.microsoft.com/office/powerpoint/2010/main" val="470634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Opportunities and Challenges</a:t>
            </a:r>
            <a:endParaRPr lang="en-US" sz="1200" b="1" i="1"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Opportunities</a:t>
            </a:r>
            <a:endParaRPr lang="en-US" sz="1200" b="1" i="1"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IKEA has gained global recognition due to its affordable price range while ensuring the provision of a wide range of well-designed functional home furniture.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IKEA has further incorporated managers and employees that offer viable support for constantly ensuring the provision of social and environmental responsibility that is reflected in their routine-based activities.</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IKEA has undertaken environmental friendly measures and incorporated strategies that reflect the importance of corporate social responsibility in business operations (Siegfried, 2017). </a:t>
            </a:r>
          </a:p>
          <a:p>
            <a:pPr lvl="0"/>
            <a:endParaRPr lang="en-AU"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b="1" i="1" kern="1200" dirty="0">
                <a:solidFill>
                  <a:schemeClr val="tx1"/>
                </a:solidFill>
                <a:effectLst/>
                <a:latin typeface="+mn-lt"/>
                <a:ea typeface="+mn-ea"/>
                <a:cs typeface="+mn-cs"/>
              </a:rPr>
              <a:t>Challenges</a:t>
            </a:r>
            <a:endParaRPr lang="en-US" sz="1200" b="1" i="1"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The most prominent challenge for ventures doing business in Bangladesh is the short-term mentality among vendors. The major concern of the vendor is to benefit him as much as they can within the short term.</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IKEA might face confrontation in the context of Bangladesh due to payment delays from corporate clients. This is the reason that majority of business relations never sustain longer among businesses in Bangladesh.</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Not having a skilled workforce is another challenge IKEA could face while doing business in Bangladesh (</a:t>
            </a:r>
            <a:r>
              <a:rPr lang="en-AU" sz="1200" kern="1200" dirty="0" err="1">
                <a:solidFill>
                  <a:schemeClr val="tx1"/>
                </a:solidFill>
                <a:effectLst/>
                <a:latin typeface="+mn-lt"/>
                <a:ea typeface="+mn-ea"/>
                <a:cs typeface="+mn-cs"/>
              </a:rPr>
              <a:t>Bergling</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Tranefalk</a:t>
            </a:r>
            <a:r>
              <a:rPr lang="en-AU" sz="1200" kern="1200" dirty="0">
                <a:solidFill>
                  <a:schemeClr val="tx1"/>
                </a:solidFill>
                <a:effectLst/>
                <a:latin typeface="+mn-lt"/>
                <a:ea typeface="+mn-ea"/>
                <a:cs typeface="+mn-cs"/>
              </a:rPr>
              <a:t>, 2021). </a:t>
            </a:r>
            <a:endParaRPr lang="en-US"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7</a:t>
            </a:fld>
            <a:endParaRPr lang="en-US"/>
          </a:p>
        </p:txBody>
      </p:sp>
    </p:spTree>
    <p:extLst>
      <p:ext uri="{BB962C8B-B14F-4D97-AF65-F5344CB8AC3E}">
        <p14:creationId xmlns:p14="http://schemas.microsoft.com/office/powerpoint/2010/main" val="3452419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b="1" kern="1200" dirty="0">
                <a:solidFill>
                  <a:schemeClr val="tx1"/>
                </a:solidFill>
                <a:effectLst/>
                <a:latin typeface="+mn-lt"/>
                <a:ea typeface="+mn-ea"/>
                <a:cs typeface="+mn-cs"/>
              </a:rPr>
              <a:t>Barriers faced by IKEA in Bangladesh</a:t>
            </a:r>
            <a:endParaRPr lang="en-US" sz="1200" b="1" kern="1200" dirty="0">
              <a:solidFill>
                <a:schemeClr val="tx1"/>
              </a:solidFill>
              <a:effectLst/>
              <a:latin typeface="+mn-lt"/>
              <a:ea typeface="+mn-ea"/>
              <a:cs typeface="+mn-cs"/>
            </a:endParaRPr>
          </a:p>
          <a:p>
            <a:endParaRPr lang="en-US" dirty="0"/>
          </a:p>
          <a:p>
            <a:pPr lvl="0"/>
            <a:r>
              <a:rPr lang="en-AU" sz="1200" kern="1200" dirty="0">
                <a:solidFill>
                  <a:schemeClr val="tx1"/>
                </a:solidFill>
                <a:effectLst/>
                <a:latin typeface="+mn-lt"/>
                <a:ea typeface="+mn-ea"/>
                <a:cs typeface="+mn-cs"/>
              </a:rPr>
              <a:t>IKEA will be vulnerable to the change in organizational values (</a:t>
            </a:r>
            <a:r>
              <a:rPr lang="en-AU" sz="1200" kern="1200" dirty="0" err="1">
                <a:solidFill>
                  <a:schemeClr val="tx1"/>
                </a:solidFill>
                <a:effectLst/>
                <a:latin typeface="+mn-lt"/>
                <a:ea typeface="+mn-ea"/>
                <a:cs typeface="+mn-cs"/>
              </a:rPr>
              <a:t>Hoque</a:t>
            </a:r>
            <a:r>
              <a:rPr lang="en-AU"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The selfish approach of vendors and making the most benefit out of the vendor-organization relationship.</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The consumer market is immature in the segment of Bangladesh.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Another barrier to the manufacturing business of furniture is concerned with the constrained development and urbanization from </a:t>
            </a:r>
            <a:r>
              <a:rPr lang="en-AU" sz="1200" kern="1200" dirty="0" err="1">
                <a:solidFill>
                  <a:schemeClr val="tx1"/>
                </a:solidFill>
                <a:effectLst/>
                <a:latin typeface="+mn-lt"/>
                <a:ea typeface="+mn-ea"/>
                <a:cs typeface="+mn-cs"/>
              </a:rPr>
              <a:t>Puran</a:t>
            </a:r>
            <a:r>
              <a:rPr lang="en-AU" sz="1200" kern="1200" dirty="0">
                <a:solidFill>
                  <a:schemeClr val="tx1"/>
                </a:solidFill>
                <a:effectLst/>
                <a:latin typeface="+mn-lt"/>
                <a:ea typeface="+mn-ea"/>
                <a:cs typeface="+mn-cs"/>
              </a:rPr>
              <a:t> Dhaka to </a:t>
            </a:r>
            <a:r>
              <a:rPr lang="en-AU" sz="1200" kern="1200" dirty="0" err="1">
                <a:solidFill>
                  <a:schemeClr val="tx1"/>
                </a:solidFill>
                <a:effectLst/>
                <a:latin typeface="+mn-lt"/>
                <a:ea typeface="+mn-ea"/>
                <a:cs typeface="+mn-cs"/>
              </a:rPr>
              <a:t>Uttara</a:t>
            </a:r>
            <a:r>
              <a:rPr lang="en-AU"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The increasing scale of corruption across Bangladesh is another barrier for IKEA to pursue its business (</a:t>
            </a:r>
            <a:r>
              <a:rPr lang="en-AU" sz="1200" kern="1200" dirty="0" err="1">
                <a:solidFill>
                  <a:schemeClr val="tx1"/>
                </a:solidFill>
                <a:effectLst/>
                <a:latin typeface="+mn-lt"/>
                <a:ea typeface="+mn-ea"/>
                <a:cs typeface="+mn-cs"/>
              </a:rPr>
              <a:t>Ayeb-Karlsson</a:t>
            </a:r>
            <a:r>
              <a:rPr lang="en-AU" sz="1200" kern="1200" dirty="0">
                <a:solidFill>
                  <a:schemeClr val="tx1"/>
                </a:solidFill>
                <a:effectLst/>
                <a:latin typeface="+mn-lt"/>
                <a:ea typeface="+mn-ea"/>
                <a:cs typeface="+mn-cs"/>
              </a:rPr>
              <a:t> et al., 2016).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8</a:t>
            </a:fld>
            <a:endParaRPr lang="en-US"/>
          </a:p>
        </p:txBody>
      </p:sp>
    </p:spTree>
    <p:extLst>
      <p:ext uri="{BB962C8B-B14F-4D97-AF65-F5344CB8AC3E}">
        <p14:creationId xmlns:p14="http://schemas.microsoft.com/office/powerpoint/2010/main" val="2441718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Recommendations</a:t>
            </a:r>
          </a:p>
          <a:p>
            <a:endParaRPr lang="en-AU"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IKEA should prioritize the prices of its products.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Reform expansion strategy.</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Introducing product variety. </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Formation of strategic alliances.</a:t>
            </a:r>
            <a:endParaRPr lang="en-US" sz="1200" kern="1200" dirty="0">
              <a:solidFill>
                <a:schemeClr val="tx1"/>
              </a:solidFill>
              <a:effectLst/>
              <a:latin typeface="+mn-lt"/>
              <a:ea typeface="+mn-ea"/>
              <a:cs typeface="+mn-cs"/>
            </a:endParaRPr>
          </a:p>
          <a:p>
            <a:pPr lvl="0"/>
            <a:r>
              <a:rPr lang="en-AU" sz="1200" kern="1200" dirty="0">
                <a:solidFill>
                  <a:schemeClr val="tx1"/>
                </a:solidFill>
                <a:effectLst/>
                <a:latin typeface="+mn-lt"/>
                <a:ea typeface="+mn-ea"/>
                <a:cs typeface="+mn-cs"/>
              </a:rPr>
              <a:t>Establish partnerships with business giants.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9</a:t>
            </a:fld>
            <a:endParaRPr lang="en-US"/>
          </a:p>
        </p:txBody>
      </p:sp>
    </p:spTree>
    <p:extLst>
      <p:ext uri="{BB962C8B-B14F-4D97-AF65-F5344CB8AC3E}">
        <p14:creationId xmlns:p14="http://schemas.microsoft.com/office/powerpoint/2010/main" val="1600559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10</a:t>
            </a:fld>
            <a:endParaRPr lang="en-US"/>
          </a:p>
        </p:txBody>
      </p:sp>
    </p:spTree>
    <p:extLst>
      <p:ext uri="{BB962C8B-B14F-4D97-AF65-F5344CB8AC3E}">
        <p14:creationId xmlns:p14="http://schemas.microsoft.com/office/powerpoint/2010/main" val="512838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6D79CF-2B09-4ACE-A395-7ED217C4FEF0}" type="slidenum">
              <a:rPr lang="en-US" smtClean="0"/>
              <a:t>11</a:t>
            </a:fld>
            <a:endParaRPr lang="en-US"/>
          </a:p>
        </p:txBody>
      </p:sp>
    </p:spTree>
    <p:extLst>
      <p:ext uri="{BB962C8B-B14F-4D97-AF65-F5344CB8AC3E}">
        <p14:creationId xmlns:p14="http://schemas.microsoft.com/office/powerpoint/2010/main" val="1678993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Thanks!</a:t>
            </a:r>
          </a:p>
        </p:txBody>
      </p:sp>
      <p:sp>
        <p:nvSpPr>
          <p:cNvPr id="4" name="Slide Number Placeholder 3"/>
          <p:cNvSpPr>
            <a:spLocks noGrp="1"/>
          </p:cNvSpPr>
          <p:nvPr>
            <p:ph type="sldNum" sz="quarter" idx="10"/>
          </p:nvPr>
        </p:nvSpPr>
        <p:spPr/>
        <p:txBody>
          <a:bodyPr/>
          <a:lstStyle/>
          <a:p>
            <a:fld id="{D86D79CF-2B09-4ACE-A395-7ED217C4FEF0}" type="slidenum">
              <a:rPr lang="en-US" smtClean="0"/>
              <a:t>12</a:t>
            </a:fld>
            <a:endParaRPr lang="en-US"/>
          </a:p>
        </p:txBody>
      </p:sp>
    </p:spTree>
    <p:extLst>
      <p:ext uri="{BB962C8B-B14F-4D97-AF65-F5344CB8AC3E}">
        <p14:creationId xmlns:p14="http://schemas.microsoft.com/office/powerpoint/2010/main" val="2463558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A6723C9C-0140-43B6-A550-6478AD010649}" type="datetimeFigureOut">
              <a:rPr lang="en-US" smtClean="0"/>
              <a:t>8/18/2022</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911A305B-1CDD-4859-B3D8-72191BAD35E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723C9C-0140-43B6-A550-6478AD010649}" type="datetimeFigureOut">
              <a:rPr lang="en-US" smtClean="0"/>
              <a:t>8/18/2022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6723C9C-0140-43B6-A550-6478AD010649}" type="datetimeFigureOut">
              <a:rPr lang="en-US" smtClean="0"/>
              <a:t>8/18/2022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6723C9C-0140-43B6-A550-6478AD010649}" type="datetimeFigureOut">
              <a:rPr lang="en-US" smtClean="0"/>
              <a:t>8/18/2022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A6723C9C-0140-43B6-A550-6478AD010649}" type="datetimeFigureOut">
              <a:rPr lang="en-US" smtClean="0"/>
              <a:t>8/18/2022</a:t>
            </a:fld>
            <a:endParaRPr lang="en-US"/>
          </a:p>
        </p:txBody>
      </p:sp>
      <p:sp>
        <p:nvSpPr>
          <p:cNvPr id="27" name="Slide Number Placeholder 26"/>
          <p:cNvSpPr>
            <a:spLocks noGrp="1"/>
          </p:cNvSpPr>
          <p:nvPr>
            <p:ph type="sldNum" sz="quarter" idx="11"/>
          </p:nvPr>
        </p:nvSpPr>
        <p:spPr/>
        <p:txBody>
          <a:bodyPr rtlCol="0"/>
          <a:lstStyle/>
          <a:p>
            <a:fld id="{911A305B-1CDD-4859-B3D8-72191BAD35EF}" type="slidenum">
              <a:rPr lang="en-US" smtClean="0"/>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A6723C9C-0140-43B6-A550-6478AD010649}" type="datetimeFigureOut">
              <a:rPr lang="en-US" smtClean="0"/>
              <a:t>8/18/2022</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911A305B-1CDD-4859-B3D8-72191BAD35E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723C9C-0140-43B6-A550-6478AD010649}" type="datetimeFigureOut">
              <a:rPr lang="en-US" smtClean="0"/>
              <a:t>8/18/2022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6723C9C-0140-43B6-A550-6478AD010649}" type="datetimeFigureOut">
              <a:rPr lang="en-US" smtClean="0"/>
              <a:t>8/18/2022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6723C9C-0140-43B6-A550-6478AD010649}" type="datetimeFigureOut">
              <a:rPr lang="en-US" smtClean="0"/>
              <a:t>8/18/2022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723C9C-0140-43B6-A550-6478AD010649}" type="datetimeFigureOut">
              <a:rPr lang="en-US" smtClean="0"/>
              <a:t>8/18/2022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723C9C-0140-43B6-A550-6478AD010649}" type="datetimeFigureOut">
              <a:rPr lang="en-US" smtClean="0"/>
              <a:t>8/18/2022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A305B-1CDD-4859-B3D8-72191BAD35E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A6723C9C-0140-43B6-A550-6478AD010649}" type="datetimeFigureOut">
              <a:rPr lang="en-US" smtClean="0"/>
              <a:t>8/18/2022</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911A305B-1CDD-4859-B3D8-72191BAD35E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3600" y="2590800"/>
            <a:ext cx="4648200" cy="1121355"/>
          </a:xfrm>
        </p:spPr>
        <p:txBody>
          <a:bodyPr>
            <a:normAutofit fontScale="90000"/>
          </a:bodyPr>
          <a:lstStyle/>
          <a:p>
            <a:r>
              <a:rPr lang="en-AU" b="1" dirty="0"/>
              <a:t>IKEA – Bangladesh</a:t>
            </a:r>
            <a:endParaRPr lang="en-US" dirty="0"/>
          </a:p>
        </p:txBody>
      </p:sp>
      <p:sp>
        <p:nvSpPr>
          <p:cNvPr id="3" name="Subtitle 2"/>
          <p:cNvSpPr>
            <a:spLocks noGrp="1"/>
          </p:cNvSpPr>
          <p:nvPr>
            <p:ph type="subTitle" idx="1"/>
          </p:nvPr>
        </p:nvSpPr>
        <p:spPr>
          <a:xfrm>
            <a:off x="457200" y="4648200"/>
            <a:ext cx="4953000" cy="1752600"/>
          </a:xfrm>
        </p:spPr>
        <p:txBody>
          <a:bodyPr>
            <a:normAutofit fontScale="85000" lnSpcReduction="10000"/>
          </a:bodyPr>
          <a:lstStyle/>
          <a:p>
            <a:pPr algn="ctr"/>
            <a:r>
              <a:rPr lang="en-AU" b="1" dirty="0"/>
              <a:t>Global Business Environment</a:t>
            </a:r>
            <a:endParaRPr lang="en-US" dirty="0"/>
          </a:p>
          <a:p>
            <a:pPr algn="ctr"/>
            <a:r>
              <a:rPr lang="en-AU" dirty="0"/>
              <a:t>LCBB4005</a:t>
            </a:r>
            <a:endParaRPr lang="en-US" dirty="0"/>
          </a:p>
          <a:p>
            <a:pPr algn="ctr"/>
            <a:r>
              <a:rPr lang="en-US" dirty="0"/>
              <a:t>2133455 Catalin </a:t>
            </a:r>
            <a:r>
              <a:rPr lang="en-US" dirty="0" err="1"/>
              <a:t>Irinel</a:t>
            </a:r>
            <a:r>
              <a:rPr lang="en-US" dirty="0"/>
              <a:t> Marin</a:t>
            </a:r>
          </a:p>
          <a:p>
            <a:pPr algn="ctr"/>
            <a:r>
              <a:rPr lang="en-US" dirty="0"/>
              <a:t>University of Wales Trinity Saint David </a:t>
            </a:r>
          </a:p>
          <a:p>
            <a:pPr algn="ctr"/>
            <a:r>
              <a:rPr lang="en-GB" dirty="0"/>
              <a:t>18.08.2022</a:t>
            </a:r>
            <a:endParaRPr lang="en-US" dirty="0"/>
          </a:p>
          <a:p>
            <a:endParaRPr lang="en-US" dirty="0"/>
          </a:p>
        </p:txBody>
      </p:sp>
      <p:pic>
        <p:nvPicPr>
          <p:cNvPr id="5122" name="Picture 2" descr="IKEA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52400"/>
            <a:ext cx="7162800" cy="2865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3160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AU" dirty="0"/>
              <a:t>The domain of Bangladesh has potential when it comes to the businesses concerned with home textiles and other products. </a:t>
            </a:r>
          </a:p>
          <a:p>
            <a:r>
              <a:rPr lang="en-AU" dirty="0"/>
              <a:t>IKEA has further been envisioned for creating a better life based on enhancing the living standards of the people of Bangladesh by providing them with domestic products at affordable prices. </a:t>
            </a:r>
            <a:endParaRPr lang="en-US" dirty="0"/>
          </a:p>
        </p:txBody>
      </p:sp>
    </p:spTree>
    <p:extLst>
      <p:ext uri="{BB962C8B-B14F-4D97-AF65-F5344CB8AC3E}">
        <p14:creationId xmlns:p14="http://schemas.microsoft.com/office/powerpoint/2010/main" val="10115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b="1" dirty="0">
                <a:latin typeface="Times New Roman" panose="02020603050405020304" pitchFamily="18" charset="0"/>
                <a:cs typeface="Times New Roman" panose="02020603050405020304" pitchFamily="18" charset="0"/>
              </a:rPr>
              <a:t>Overview of the Company</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pPr algn="just"/>
            <a:r>
              <a:rPr lang="en-AU" dirty="0"/>
              <a:t>IKEA is based in Sweden </a:t>
            </a:r>
          </a:p>
          <a:p>
            <a:pPr algn="just"/>
            <a:r>
              <a:rPr lang="en-AU" dirty="0"/>
              <a:t>A global retailer of home products </a:t>
            </a:r>
          </a:p>
          <a:p>
            <a:pPr algn="just"/>
            <a:r>
              <a:rPr lang="en-AU" dirty="0"/>
              <a:t>IKEA has begun purchasing home textiles in 1997 from Bangladesh and commenced a small working station in 2000 in Dhaka. </a:t>
            </a:r>
          </a:p>
          <a:p>
            <a:pPr algn="just"/>
            <a:r>
              <a:rPr lang="en-AU" dirty="0"/>
              <a:t>IKEA has managed to establish 253 stores in 24 different nations</a:t>
            </a:r>
          </a:p>
          <a:p>
            <a:pPr algn="just"/>
            <a:r>
              <a:rPr lang="en-AU" dirty="0"/>
              <a:t>IKEA has projected 10% of its products in the USA, 15% of its products in Germany, and 10% of its products in France. </a:t>
            </a:r>
          </a:p>
          <a:p>
            <a:pPr algn="just"/>
            <a:r>
              <a:rPr lang="en-AU" dirty="0"/>
              <a:t>IKEA has gained prominence among 50 different Swedish companies operating in the same sector. </a:t>
            </a:r>
            <a:endParaRPr lang="en-US" dirty="0"/>
          </a:p>
        </p:txBody>
      </p:sp>
    </p:spTree>
    <p:extLst>
      <p:ext uri="{BB962C8B-B14F-4D97-AF65-F5344CB8AC3E}">
        <p14:creationId xmlns:p14="http://schemas.microsoft.com/office/powerpoint/2010/main" val="1164266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229600" cy="1066800"/>
          </a:xfrm>
        </p:spPr>
        <p:txBody>
          <a:bodyPr>
            <a:normAutofit fontScale="90000"/>
          </a:bodyPr>
          <a:lstStyle/>
          <a:p>
            <a:pPr algn="ctr"/>
            <a:r>
              <a:rPr lang="en-AU" b="1" dirty="0">
                <a:latin typeface="Times New Roman" panose="02020603050405020304" pitchFamily="18" charset="0"/>
                <a:cs typeface="Times New Roman" panose="02020603050405020304" pitchFamily="18" charset="0"/>
              </a:rPr>
              <a:t>Application of Theories of the Business Environment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2066544"/>
            <a:ext cx="8229600" cy="4325112"/>
          </a:xfrm>
        </p:spPr>
        <p:txBody>
          <a:bodyPr/>
          <a:lstStyle/>
          <a:p>
            <a:r>
              <a:rPr lang="en-AU" dirty="0"/>
              <a:t>PESTLE Analysis</a:t>
            </a:r>
          </a:p>
          <a:p>
            <a:pPr lvl="1"/>
            <a:r>
              <a:rPr lang="en-AU" b="1" i="1" dirty="0"/>
              <a:t>Political</a:t>
            </a:r>
            <a:endParaRPr lang="en-US" b="1" i="1" dirty="0"/>
          </a:p>
          <a:p>
            <a:pPr lvl="1"/>
            <a:r>
              <a:rPr lang="en-AU" b="1" i="1" dirty="0"/>
              <a:t>Economical</a:t>
            </a:r>
            <a:endParaRPr lang="en-US" b="1" i="1" dirty="0"/>
          </a:p>
          <a:p>
            <a:pPr lvl="1"/>
            <a:r>
              <a:rPr lang="en-AU" b="1" i="1" dirty="0"/>
              <a:t>Social</a:t>
            </a:r>
            <a:endParaRPr lang="en-US" b="1" i="1" dirty="0"/>
          </a:p>
          <a:p>
            <a:pPr lvl="1"/>
            <a:r>
              <a:rPr lang="en-AU" b="1" i="1" dirty="0"/>
              <a:t>Technological</a:t>
            </a:r>
          </a:p>
          <a:p>
            <a:pPr lvl="1"/>
            <a:r>
              <a:rPr lang="en-AU" b="1" i="1" dirty="0"/>
              <a:t>Legal</a:t>
            </a:r>
          </a:p>
          <a:p>
            <a:pPr lvl="1"/>
            <a:r>
              <a:rPr lang="en-AU" b="1" i="1" dirty="0"/>
              <a:t>Environmental</a:t>
            </a:r>
            <a:endParaRPr lang="en-US" b="1" i="1" dirty="0"/>
          </a:p>
          <a:p>
            <a:pPr lvl="1"/>
            <a:endParaRPr lang="en-US" b="1" i="1" dirty="0"/>
          </a:p>
        </p:txBody>
      </p:sp>
      <p:pic>
        <p:nvPicPr>
          <p:cNvPr id="1026" name="Picture 2" descr="Put Your PESTEL to the Mett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200" y="2971800"/>
            <a:ext cx="52578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647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229600" cy="1066800"/>
          </a:xfrm>
        </p:spPr>
        <p:txBody>
          <a:bodyPr>
            <a:normAutofit/>
          </a:bodyPr>
          <a:lstStyle/>
          <a:p>
            <a:pPr algn="ctr"/>
            <a:r>
              <a:rPr lang="en-AU" b="1" dirty="0">
                <a:latin typeface="Times New Roman" panose="02020603050405020304" pitchFamily="18" charset="0"/>
                <a:cs typeface="Times New Roman" panose="02020603050405020304" pitchFamily="18" charset="0"/>
              </a:rPr>
              <a:t>Porter Five Forces Analysis of IKEA</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95800" y="2222679"/>
            <a:ext cx="4495800" cy="4495800"/>
          </a:xfrm>
        </p:spPr>
        <p:txBody>
          <a:bodyPr/>
          <a:lstStyle/>
          <a:p>
            <a:pPr marL="365760" lvl="2" indent="-256032">
              <a:buClr>
                <a:schemeClr val="accent3"/>
              </a:buClr>
              <a:buFont typeface="Georgia"/>
              <a:buChar char="•"/>
            </a:pPr>
            <a:r>
              <a:rPr lang="en-AU" b="1" i="1" dirty="0"/>
              <a:t>Competitive Rivalry</a:t>
            </a:r>
            <a:endParaRPr lang="en-US" b="1" i="1" dirty="0"/>
          </a:p>
          <a:p>
            <a:pPr marL="365760" lvl="2" indent="-256032">
              <a:buClr>
                <a:schemeClr val="accent3"/>
              </a:buClr>
              <a:buFont typeface="Georgia"/>
              <a:buChar char="•"/>
            </a:pPr>
            <a:r>
              <a:rPr lang="en-AU" b="1" i="1" dirty="0"/>
              <a:t>Bargaining Power of Suppliers</a:t>
            </a:r>
            <a:endParaRPr lang="en-US" b="1" i="1" dirty="0"/>
          </a:p>
          <a:p>
            <a:pPr marL="365760" lvl="2" indent="-256032">
              <a:buClr>
                <a:schemeClr val="accent3"/>
              </a:buClr>
              <a:buFont typeface="Georgia"/>
              <a:buChar char="•"/>
            </a:pPr>
            <a:r>
              <a:rPr lang="en-AU" b="1" i="1" dirty="0"/>
              <a:t>Bargaining Power of Buyers</a:t>
            </a:r>
            <a:endParaRPr lang="en-US" b="1" i="1" dirty="0"/>
          </a:p>
          <a:p>
            <a:pPr marL="365760" lvl="2" indent="-256032">
              <a:buClr>
                <a:schemeClr val="accent3"/>
              </a:buClr>
              <a:buFont typeface="Georgia"/>
              <a:buChar char="•"/>
            </a:pPr>
            <a:r>
              <a:rPr lang="en-AU" b="1" i="1" dirty="0"/>
              <a:t>The threat of new entrants</a:t>
            </a:r>
            <a:endParaRPr lang="en-US" b="1" i="1" dirty="0"/>
          </a:p>
          <a:p>
            <a:pPr marL="365760" lvl="2" indent="-256032">
              <a:buClr>
                <a:schemeClr val="accent3"/>
              </a:buClr>
              <a:buFont typeface="Georgia"/>
              <a:buChar char="•"/>
            </a:pPr>
            <a:r>
              <a:rPr lang="en-AU" b="1" i="1" dirty="0"/>
              <a:t>Threat of substitutes</a:t>
            </a:r>
            <a:endParaRPr lang="en-US" b="1" i="1" dirty="0"/>
          </a:p>
          <a:p>
            <a:endParaRPr lang="en-US" dirty="0"/>
          </a:p>
        </p:txBody>
      </p:sp>
      <p:pic>
        <p:nvPicPr>
          <p:cNvPr id="2050" name="Picture 2" descr="Porter's Five Forces Analysis: Assessing The Competitive Environment -  Planium P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 y="2087880"/>
            <a:ext cx="4617720" cy="4617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938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b="1" dirty="0" err="1">
                <a:latin typeface="Times New Roman" panose="02020603050405020304" pitchFamily="18" charset="0"/>
                <a:cs typeface="Times New Roman" panose="02020603050405020304" pitchFamily="18" charset="0"/>
              </a:rPr>
              <a:t>Hofstede</a:t>
            </a:r>
            <a:r>
              <a:rPr lang="en-AU" b="1" dirty="0">
                <a:latin typeface="Times New Roman" panose="02020603050405020304" pitchFamily="18" charset="0"/>
                <a:cs typeface="Times New Roman" panose="02020603050405020304" pitchFamily="18" charset="0"/>
              </a:rPr>
              <a:t> Model</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2249424"/>
            <a:ext cx="3657600" cy="4325112"/>
          </a:xfrm>
        </p:spPr>
        <p:txBody>
          <a:bodyPr/>
          <a:lstStyle/>
          <a:p>
            <a:pPr marL="365760" lvl="2" indent="-256032">
              <a:buClr>
                <a:schemeClr val="accent3"/>
              </a:buClr>
              <a:buFont typeface="Georgia"/>
              <a:buChar char="•"/>
            </a:pPr>
            <a:r>
              <a:rPr lang="en-AU" b="1" i="1" dirty="0"/>
              <a:t>Power Distance</a:t>
            </a:r>
          </a:p>
          <a:p>
            <a:pPr marL="365760" lvl="2" indent="-256032">
              <a:buClr>
                <a:schemeClr val="accent3"/>
              </a:buClr>
              <a:buFont typeface="Georgia"/>
              <a:buChar char="•"/>
            </a:pPr>
            <a:r>
              <a:rPr lang="en-AU" b="1" i="1" dirty="0"/>
              <a:t>Individualism</a:t>
            </a:r>
            <a:endParaRPr lang="en-US" b="1" i="1" dirty="0"/>
          </a:p>
          <a:p>
            <a:pPr marL="365760" lvl="2" indent="-256032">
              <a:buClr>
                <a:schemeClr val="accent3"/>
              </a:buClr>
              <a:buFont typeface="Georgia"/>
              <a:buChar char="•"/>
            </a:pPr>
            <a:r>
              <a:rPr lang="en-AU" b="1" i="1" dirty="0"/>
              <a:t>Masculinity</a:t>
            </a:r>
            <a:endParaRPr lang="en-US" b="1" i="1" dirty="0"/>
          </a:p>
          <a:p>
            <a:pPr marL="365760" lvl="2" indent="-256032">
              <a:buClr>
                <a:schemeClr val="accent3"/>
              </a:buClr>
              <a:buFont typeface="Georgia"/>
              <a:buChar char="•"/>
            </a:pPr>
            <a:r>
              <a:rPr lang="en-AU" b="1" i="1" dirty="0"/>
              <a:t>Uncertainty</a:t>
            </a:r>
            <a:endParaRPr lang="en-US" b="1" i="1" dirty="0"/>
          </a:p>
          <a:p>
            <a:pPr marL="365760" lvl="2" indent="-256032">
              <a:buClr>
                <a:schemeClr val="accent3"/>
              </a:buClr>
              <a:buFont typeface="Georgia"/>
              <a:buChar char="•"/>
            </a:pPr>
            <a:r>
              <a:rPr lang="en-AU" b="1" i="1" dirty="0"/>
              <a:t>Long term orientation</a:t>
            </a:r>
            <a:endParaRPr lang="en-US" b="1" i="1" dirty="0"/>
          </a:p>
          <a:p>
            <a:pPr marL="365760" lvl="2" indent="-256032">
              <a:buClr>
                <a:schemeClr val="accent3"/>
              </a:buClr>
              <a:buFont typeface="Georgia"/>
              <a:buChar char="•"/>
            </a:pPr>
            <a:r>
              <a:rPr lang="en-AU" b="1" i="1" dirty="0"/>
              <a:t>Indulgence</a:t>
            </a:r>
            <a:endParaRPr lang="en-US" b="1" i="1" dirty="0"/>
          </a:p>
          <a:p>
            <a:pPr marL="365760" lvl="2" indent="-256032">
              <a:buClr>
                <a:schemeClr val="accent3"/>
              </a:buClr>
              <a:buFont typeface="Georgia"/>
              <a:buChar char="•"/>
            </a:pPr>
            <a:endParaRPr lang="en-US" dirty="0"/>
          </a:p>
          <a:p>
            <a:endParaRPr lang="en-US" dirty="0"/>
          </a:p>
        </p:txBody>
      </p:sp>
      <p:pic>
        <p:nvPicPr>
          <p:cNvPr id="3074" name="Picture 2" descr="Hofstede's Cultural Dimensions Theo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62400" y="2057400"/>
            <a:ext cx="5097117" cy="4616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310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229600" cy="1066800"/>
          </a:xfrm>
        </p:spPr>
        <p:txBody>
          <a:bodyPr>
            <a:normAutofit/>
          </a:bodyPr>
          <a:lstStyle/>
          <a:p>
            <a:pPr lvl="1" algn="ctr" rtl="0">
              <a:spcBef>
                <a:spcPct val="0"/>
              </a:spcBef>
            </a:pPr>
            <a:r>
              <a:rPr lang="en-AU" sz="4000" b="1" kern="1200" dirty="0">
                <a:solidFill>
                  <a:schemeClr val="tx2"/>
                </a:solidFill>
                <a:latin typeface="Times New Roman" panose="02020603050405020304" pitchFamily="18" charset="0"/>
                <a:ea typeface="+mj-ea"/>
                <a:cs typeface="Times New Roman" panose="02020603050405020304" pitchFamily="18" charset="0"/>
              </a:rPr>
              <a:t>Opportunities and Challenges</a:t>
            </a:r>
            <a:endParaRPr lang="en-US" sz="4000" b="1" kern="1200" dirty="0">
              <a:solidFill>
                <a:schemeClr val="tx2"/>
              </a:solidFill>
              <a:latin typeface="Times New Roman" panose="02020603050405020304" pitchFamily="18" charset="0"/>
              <a:ea typeface="+mj-ea"/>
              <a:cs typeface="Times New Roman" panose="02020603050405020304" pitchFamily="18" charset="0"/>
            </a:endParaRPr>
          </a:p>
        </p:txBody>
      </p:sp>
      <p:sp>
        <p:nvSpPr>
          <p:cNvPr id="3" name="Content Placeholder 2"/>
          <p:cNvSpPr>
            <a:spLocks noGrp="1"/>
          </p:cNvSpPr>
          <p:nvPr>
            <p:ph idx="1"/>
          </p:nvPr>
        </p:nvSpPr>
        <p:spPr>
          <a:xfrm>
            <a:off x="381000" y="1676400"/>
            <a:ext cx="8229600" cy="4325112"/>
          </a:xfrm>
        </p:spPr>
        <p:txBody>
          <a:bodyPr/>
          <a:lstStyle/>
          <a:p>
            <a:pPr marL="365760" lvl="2" indent="-256032">
              <a:buClr>
                <a:schemeClr val="accent3"/>
              </a:buClr>
              <a:buFont typeface="Georgia"/>
              <a:buChar char="•"/>
            </a:pPr>
            <a:r>
              <a:rPr lang="en-AU" b="1" i="1" dirty="0"/>
              <a:t>Opportunities</a:t>
            </a:r>
          </a:p>
          <a:p>
            <a:pPr marL="365760" lvl="2" indent="-256032">
              <a:buClr>
                <a:schemeClr val="accent3"/>
              </a:buClr>
              <a:buFont typeface="Georgia"/>
              <a:buChar char="•"/>
            </a:pPr>
            <a:r>
              <a:rPr lang="en-AU" b="1" i="1" dirty="0"/>
              <a:t>Challenges</a:t>
            </a:r>
            <a:endParaRPr lang="en-US" b="1" i="1" dirty="0"/>
          </a:p>
          <a:p>
            <a:pPr marL="365760" lvl="2" indent="-256032">
              <a:buClr>
                <a:schemeClr val="accent3"/>
              </a:buClr>
              <a:buFont typeface="Georgia"/>
              <a:buChar char="•"/>
            </a:pPr>
            <a:endParaRPr lang="en-US" b="1" i="1" dirty="0"/>
          </a:p>
          <a:p>
            <a:endParaRPr lang="en-US" dirty="0"/>
          </a:p>
        </p:txBody>
      </p:sp>
      <p:pic>
        <p:nvPicPr>
          <p:cNvPr id="4098" name="Picture 2" descr="Manufacturing &amp; SD-WAN: The Challenges, the Opportuni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2743199"/>
            <a:ext cx="8353425" cy="411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193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r>
              <a:rPr lang="en-AU" b="1" dirty="0">
                <a:latin typeface="Times New Roman" panose="02020603050405020304" pitchFamily="18" charset="0"/>
                <a:cs typeface="Times New Roman" panose="02020603050405020304" pitchFamily="18" charset="0"/>
              </a:rPr>
              <a:t>Barriers Faced by IKEA in Bangladesh</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10000"/>
          </a:bodyPr>
          <a:lstStyle/>
          <a:p>
            <a:pPr lvl="0"/>
            <a:r>
              <a:rPr lang="en-AU" dirty="0"/>
              <a:t>IKEA will be vulnerable to the change in organizational values (</a:t>
            </a:r>
            <a:r>
              <a:rPr lang="en-AU" dirty="0" err="1"/>
              <a:t>Hoque</a:t>
            </a:r>
            <a:r>
              <a:rPr lang="en-AU" dirty="0"/>
              <a:t> et al., 2021). </a:t>
            </a:r>
            <a:endParaRPr lang="en-US" dirty="0"/>
          </a:p>
          <a:p>
            <a:pPr lvl="0"/>
            <a:r>
              <a:rPr lang="en-AU" dirty="0"/>
              <a:t>The selfish approach of vendors and making the most benefit out of the vendor-organization relationship.</a:t>
            </a:r>
            <a:endParaRPr lang="en-US" dirty="0"/>
          </a:p>
          <a:p>
            <a:pPr lvl="0"/>
            <a:r>
              <a:rPr lang="en-AU" dirty="0"/>
              <a:t>The consumer market is immature in the segment of Bangladesh. </a:t>
            </a:r>
            <a:endParaRPr lang="en-US" dirty="0"/>
          </a:p>
          <a:p>
            <a:pPr lvl="0"/>
            <a:r>
              <a:rPr lang="en-AU" dirty="0"/>
              <a:t>Another barrier to the manufacturing business of furniture is concerned with the constrained development and urbanization from </a:t>
            </a:r>
            <a:r>
              <a:rPr lang="en-AU" dirty="0" err="1"/>
              <a:t>Puran</a:t>
            </a:r>
            <a:r>
              <a:rPr lang="en-AU" dirty="0"/>
              <a:t> Dhaka to </a:t>
            </a:r>
            <a:r>
              <a:rPr lang="en-AU" dirty="0" err="1"/>
              <a:t>Uttara</a:t>
            </a:r>
            <a:r>
              <a:rPr lang="en-AU" dirty="0"/>
              <a:t>. </a:t>
            </a:r>
            <a:endParaRPr lang="en-US" dirty="0"/>
          </a:p>
          <a:p>
            <a:pPr lvl="0"/>
            <a:r>
              <a:rPr lang="en-AU" dirty="0"/>
              <a:t>The increasing scale of corruption across Bangladesh is another barrier for IKEA to pursue its business (</a:t>
            </a:r>
            <a:r>
              <a:rPr lang="en-AU" dirty="0" err="1"/>
              <a:t>Ayeb-Karlsson</a:t>
            </a:r>
            <a:r>
              <a:rPr lang="en-AU" dirty="0"/>
              <a:t> et al., 2016). </a:t>
            </a:r>
            <a:endParaRPr lang="en-US" dirty="0"/>
          </a:p>
          <a:p>
            <a:endParaRPr lang="en-US" dirty="0"/>
          </a:p>
        </p:txBody>
      </p:sp>
    </p:spTree>
    <p:extLst>
      <p:ext uri="{BB962C8B-B14F-4D97-AF65-F5344CB8AC3E}">
        <p14:creationId xmlns:p14="http://schemas.microsoft.com/office/powerpoint/2010/main" val="3553344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57200"/>
            <a:ext cx="8229600" cy="1066800"/>
          </a:xfrm>
        </p:spPr>
        <p:txBody>
          <a:bodyPr/>
          <a:lstStyle/>
          <a:p>
            <a:pPr algn="ctr"/>
            <a:r>
              <a:rPr lang="en-AU" b="1" dirty="0">
                <a:latin typeface="Times New Roman" panose="02020603050405020304" pitchFamily="18" charset="0"/>
                <a:cs typeface="Times New Roman" panose="02020603050405020304" pitchFamily="18" charset="0"/>
              </a:rPr>
              <a:t>Recommendations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18488"/>
            <a:ext cx="8229600" cy="4325112"/>
          </a:xfrm>
        </p:spPr>
        <p:txBody>
          <a:bodyPr/>
          <a:lstStyle/>
          <a:p>
            <a:pPr lvl="0"/>
            <a:r>
              <a:rPr lang="en-AU" dirty="0"/>
              <a:t>IKEA should prioritize the prices of its products. </a:t>
            </a:r>
            <a:endParaRPr lang="en-US" dirty="0"/>
          </a:p>
          <a:p>
            <a:pPr lvl="0"/>
            <a:r>
              <a:rPr lang="en-AU" dirty="0"/>
              <a:t>Reform expansion strategy.</a:t>
            </a:r>
            <a:endParaRPr lang="en-US" dirty="0"/>
          </a:p>
          <a:p>
            <a:pPr lvl="0"/>
            <a:r>
              <a:rPr lang="en-AU" dirty="0"/>
              <a:t>Introducing product variety. </a:t>
            </a:r>
            <a:endParaRPr lang="en-US" dirty="0"/>
          </a:p>
          <a:p>
            <a:pPr lvl="0"/>
            <a:r>
              <a:rPr lang="en-AU" dirty="0"/>
              <a:t>Formation of strategic alliances.</a:t>
            </a:r>
            <a:endParaRPr lang="en-US" dirty="0"/>
          </a:p>
          <a:p>
            <a:pPr lvl="0"/>
            <a:r>
              <a:rPr lang="en-AU" dirty="0"/>
              <a:t>Establish partnerships with business giants.</a:t>
            </a:r>
            <a:endParaRPr lang="en-US" dirty="0"/>
          </a:p>
          <a:p>
            <a:endParaRPr lang="en-US" dirty="0"/>
          </a:p>
        </p:txBody>
      </p:sp>
      <p:pic>
        <p:nvPicPr>
          <p:cNvPr id="6146" name="Picture 2" descr="Between &quot;reinvention&quot; and &quot;rapprochement&quot;: why Ikea settles in full Paris -  Teller Repo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1" y="4158155"/>
            <a:ext cx="5341882" cy="2670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421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ctr"/>
            <a:r>
              <a:rPr lang="en-AU"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r>
              <a:rPr lang="en-AU" dirty="0"/>
              <a:t>Based on the scope and recognition, IKEA has significantly gained a global reputation and strived for securing a maximum share in the market at an international level. </a:t>
            </a:r>
          </a:p>
          <a:p>
            <a:r>
              <a:rPr lang="en-AU" dirty="0"/>
              <a:t>The social context of Bangladesh has scored neutral which means that there will be no inclination in either direction.</a:t>
            </a:r>
          </a:p>
          <a:p>
            <a:r>
              <a:rPr lang="en-AU" dirty="0"/>
              <a:t>IKEA will never be able to maintain a prominent position in the business market concerning the furniture industry.</a:t>
            </a:r>
          </a:p>
          <a:p>
            <a:r>
              <a:rPr lang="en-AU" dirty="0"/>
              <a:t>Bangladesh's business context has a lower score of indulgence, which has restrained the nation due to the tendencies of pessimism and cynicism.</a:t>
            </a:r>
            <a:endParaRPr lang="en-US" dirty="0"/>
          </a:p>
          <a:p>
            <a:endParaRPr lang="en-US" dirty="0"/>
          </a:p>
        </p:txBody>
      </p:sp>
    </p:spTree>
    <p:extLst>
      <p:ext uri="{BB962C8B-B14F-4D97-AF65-F5344CB8AC3E}">
        <p14:creationId xmlns:p14="http://schemas.microsoft.com/office/powerpoint/2010/main" val="1572681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066800"/>
          </a:xfrm>
        </p:spPr>
        <p:txBody>
          <a:bodyPr>
            <a:normAutofit/>
          </a:bodyPr>
          <a:lstStyle/>
          <a:p>
            <a:pPr algn="ctr"/>
            <a:r>
              <a:rPr lang="en-AU" b="1" dirty="0">
                <a:latin typeface="Times New Roman" panose="02020603050405020304" pitchFamily="18" charset="0"/>
                <a:cs typeface="Times New Roman" panose="02020603050405020304" pitchFamily="18" charset="0"/>
              </a:rPr>
              <a:t>References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76400"/>
            <a:ext cx="8229600" cy="4325112"/>
          </a:xfrm>
        </p:spPr>
        <p:txBody>
          <a:bodyPr>
            <a:noAutofit/>
          </a:bodyPr>
          <a:lstStyle/>
          <a:p>
            <a:r>
              <a:rPr lang="en-AU" sz="1000" dirty="0"/>
              <a:t>Carlson, S. and </a:t>
            </a:r>
            <a:r>
              <a:rPr lang="en-AU" sz="1000" dirty="0" err="1"/>
              <a:t>Liljekvist</a:t>
            </a:r>
            <a:r>
              <a:rPr lang="en-AU" sz="1000" dirty="0"/>
              <a:t>, E., 2015. Working process for Supplier Market Analysis, in line with IKEA's New Business approach. </a:t>
            </a:r>
            <a:r>
              <a:rPr lang="en-AU" sz="1000" i="1" dirty="0"/>
              <a:t>Working process for Supplier Market Analysis, in line with IKEA's New Business approach</a:t>
            </a:r>
            <a:r>
              <a:rPr lang="en-AU" sz="1000" dirty="0"/>
              <a:t>.</a:t>
            </a:r>
            <a:endParaRPr lang="en-US" sz="1000" dirty="0"/>
          </a:p>
          <a:p>
            <a:r>
              <a:rPr lang="en-AU" sz="1000" dirty="0" err="1"/>
              <a:t>Ehsan</a:t>
            </a:r>
            <a:r>
              <a:rPr lang="en-AU" sz="1000" dirty="0"/>
              <a:t> </a:t>
            </a:r>
            <a:r>
              <a:rPr lang="en-AU" sz="1000" dirty="0" err="1"/>
              <a:t>Ullah</a:t>
            </a:r>
            <a:r>
              <a:rPr lang="en-AU" sz="1000" dirty="0"/>
              <a:t>, E., </a:t>
            </a:r>
            <a:r>
              <a:rPr lang="en-AU" sz="1000" dirty="0" err="1"/>
              <a:t>Karlsson</a:t>
            </a:r>
            <a:r>
              <a:rPr lang="en-AU" sz="1000" dirty="0"/>
              <a:t>, B. and Dada </a:t>
            </a:r>
            <a:r>
              <a:rPr lang="en-AU" sz="1000" dirty="0" err="1"/>
              <a:t>Olanrewaju</a:t>
            </a:r>
            <a:r>
              <a:rPr lang="en-AU" sz="1000" dirty="0"/>
              <a:t>, D., 2016. Foreign Market Entry Strategies.: A Case study of IKEA entering Indian Market.</a:t>
            </a:r>
            <a:endParaRPr lang="en-US" sz="1000" dirty="0"/>
          </a:p>
          <a:p>
            <a:r>
              <a:rPr lang="en-AU" sz="1000" dirty="0" err="1"/>
              <a:t>Hagberg</a:t>
            </a:r>
            <a:r>
              <a:rPr lang="en-AU" sz="1000" dirty="0"/>
              <a:t>, J. and </a:t>
            </a:r>
            <a:r>
              <a:rPr lang="en-AU" sz="1000" dirty="0" err="1"/>
              <a:t>Jonsson</a:t>
            </a:r>
            <a:r>
              <a:rPr lang="en-AU" sz="1000" dirty="0"/>
              <a:t>, A., 2022. Exploring digitalisation at IKEA. </a:t>
            </a:r>
            <a:r>
              <a:rPr lang="en-AU" sz="1000" i="1" dirty="0"/>
              <a:t>International Journal of Retail &amp; Distribution Management</a:t>
            </a:r>
            <a:r>
              <a:rPr lang="en-AU" sz="1000" dirty="0"/>
              <a:t>.</a:t>
            </a:r>
            <a:endParaRPr lang="en-US" sz="1000" dirty="0"/>
          </a:p>
          <a:p>
            <a:r>
              <a:rPr lang="en-AU" sz="1000" dirty="0"/>
              <a:t>Santos, J.P.D.S., 2019. </a:t>
            </a:r>
            <a:r>
              <a:rPr lang="en-AU" sz="1000" i="1" dirty="0"/>
              <a:t>How merchandising and layout of Ikea influence the consumer </a:t>
            </a:r>
            <a:r>
              <a:rPr lang="en-AU" sz="1000" i="1" dirty="0" err="1"/>
              <a:t>behavior</a:t>
            </a:r>
            <a:r>
              <a:rPr lang="en-AU" sz="1000" i="1" dirty="0"/>
              <a:t>?</a:t>
            </a:r>
            <a:r>
              <a:rPr lang="en-AU" sz="1000" dirty="0"/>
              <a:t> (Doctoral dissertation).</a:t>
            </a:r>
            <a:endParaRPr lang="en-US" sz="1000" dirty="0"/>
          </a:p>
          <a:p>
            <a:r>
              <a:rPr lang="en-AU" sz="1000" dirty="0"/>
              <a:t>Sin, L.G., </a:t>
            </a:r>
            <a:r>
              <a:rPr lang="en-AU" sz="1000" dirty="0" err="1"/>
              <a:t>Utama</a:t>
            </a:r>
            <a:r>
              <a:rPr lang="en-AU" sz="1000" dirty="0"/>
              <a:t>, A.G.S., </a:t>
            </a:r>
            <a:r>
              <a:rPr lang="en-AU" sz="1000" dirty="0" err="1"/>
              <a:t>Pandey</a:t>
            </a:r>
            <a:r>
              <a:rPr lang="en-AU" sz="1000" dirty="0"/>
              <a:t>, S., </a:t>
            </a:r>
            <a:r>
              <a:rPr lang="en-AU" sz="1000" dirty="0" err="1"/>
              <a:t>Pandey</a:t>
            </a:r>
            <a:r>
              <a:rPr lang="en-AU" sz="1000" dirty="0"/>
              <a:t>, R., </a:t>
            </a:r>
            <a:r>
              <a:rPr lang="en-AU" sz="1000" dirty="0" err="1"/>
              <a:t>Harsha</a:t>
            </a:r>
            <a:r>
              <a:rPr lang="en-AU" sz="1000" dirty="0"/>
              <a:t>, Y.S.S.V.S., </a:t>
            </a:r>
            <a:r>
              <a:rPr lang="en-AU" sz="1000" dirty="0" err="1"/>
              <a:t>Massand</a:t>
            </a:r>
            <a:r>
              <a:rPr lang="en-AU" sz="1000" dirty="0"/>
              <a:t>, A., </a:t>
            </a:r>
            <a:r>
              <a:rPr lang="en-AU" sz="1000" dirty="0" err="1"/>
              <a:t>Safitri</a:t>
            </a:r>
            <a:r>
              <a:rPr lang="en-AU" sz="1000" dirty="0"/>
              <a:t>, A.D.I., Yan, N.P., </a:t>
            </a:r>
            <a:r>
              <a:rPr lang="en-AU" sz="1000" dirty="0" err="1"/>
              <a:t>Kee</a:t>
            </a:r>
            <a:r>
              <a:rPr lang="en-AU" sz="1000" dirty="0"/>
              <a:t>, D.M.H., </a:t>
            </a:r>
            <a:r>
              <a:rPr lang="en-AU" sz="1000" dirty="0" err="1"/>
              <a:t>Yue</a:t>
            </a:r>
            <a:r>
              <a:rPr lang="en-AU" sz="1000" dirty="0"/>
              <a:t>, W.S. and </a:t>
            </a:r>
            <a:r>
              <a:rPr lang="en-AU" sz="1000" dirty="0" err="1"/>
              <a:t>Zhin</a:t>
            </a:r>
            <a:r>
              <a:rPr lang="en-AU" sz="1000" dirty="0"/>
              <a:t>, P.M., 2021. A case study of the factors that affect consumer </a:t>
            </a:r>
            <a:r>
              <a:rPr lang="en-AU" sz="1000" dirty="0" err="1"/>
              <a:t>behavior</a:t>
            </a:r>
            <a:r>
              <a:rPr lang="en-AU" sz="1000" dirty="0"/>
              <a:t> in IKEA. </a:t>
            </a:r>
            <a:r>
              <a:rPr lang="en-AU" sz="1000" i="1" dirty="0"/>
              <a:t>Asia Pacific Journal of Management and Education (APJME)</a:t>
            </a:r>
            <a:r>
              <a:rPr lang="en-AU" sz="1000" dirty="0"/>
              <a:t>, </a:t>
            </a:r>
            <a:r>
              <a:rPr lang="en-AU" sz="1000" i="1" dirty="0"/>
              <a:t>4</a:t>
            </a:r>
            <a:r>
              <a:rPr lang="en-AU" sz="1000" dirty="0"/>
              <a:t>(2), pp.20-28.</a:t>
            </a:r>
            <a:endParaRPr lang="en-US" sz="1000" dirty="0"/>
          </a:p>
          <a:p>
            <a:r>
              <a:rPr lang="en-AU" sz="1000" dirty="0" err="1"/>
              <a:t>Strucińska</a:t>
            </a:r>
            <a:r>
              <a:rPr lang="en-AU" sz="1000" dirty="0"/>
              <a:t>, K.A., 2020. </a:t>
            </a:r>
            <a:r>
              <a:rPr lang="en-AU" sz="1000" i="1" dirty="0"/>
              <a:t>Project to improve the complaint process at IKEA Poland</a:t>
            </a:r>
            <a:r>
              <a:rPr lang="en-AU" sz="1000" dirty="0"/>
              <a:t> (Doctoral dissertation, </a:t>
            </a:r>
            <a:r>
              <a:rPr lang="en-AU" sz="1000" dirty="0" err="1"/>
              <a:t>Katedra</a:t>
            </a:r>
            <a:r>
              <a:rPr lang="en-AU" sz="1000" dirty="0"/>
              <a:t> </a:t>
            </a:r>
            <a:r>
              <a:rPr lang="en-AU" sz="1000" dirty="0" err="1"/>
              <a:t>Innowacyjności</a:t>
            </a:r>
            <a:r>
              <a:rPr lang="en-AU" sz="1000" dirty="0"/>
              <a:t> i </a:t>
            </a:r>
            <a:r>
              <a:rPr lang="en-AU" sz="1000" dirty="0" err="1"/>
              <a:t>Przedsiębiorczości</a:t>
            </a:r>
            <a:r>
              <a:rPr lang="en-AU" sz="1000" dirty="0"/>
              <a:t>).</a:t>
            </a:r>
            <a:endParaRPr lang="en-US" sz="1000" dirty="0"/>
          </a:p>
          <a:p>
            <a:r>
              <a:rPr lang="en-AU" sz="1000" dirty="0"/>
              <a:t>Thomas, P.J.M., Sandwell, P., Williamson, S.J. and Harper, P.W., 2021. A PESTLE analysis of solar home systems in refugee camps in Rwanda. </a:t>
            </a:r>
            <a:r>
              <a:rPr lang="en-AU" sz="1000" i="1" dirty="0"/>
              <a:t>Renewable and Sustainable Energy Reviews</a:t>
            </a:r>
            <a:r>
              <a:rPr lang="en-AU" sz="1000" dirty="0"/>
              <a:t>, </a:t>
            </a:r>
            <a:r>
              <a:rPr lang="en-AU" sz="1000" i="1" dirty="0"/>
              <a:t>143</a:t>
            </a:r>
            <a:r>
              <a:rPr lang="en-AU" sz="1000" dirty="0"/>
              <a:t>, p.110872.</a:t>
            </a:r>
            <a:endParaRPr lang="en-US" sz="1000" dirty="0"/>
          </a:p>
          <a:p>
            <a:r>
              <a:rPr lang="en-AU" sz="1000" dirty="0" err="1"/>
              <a:t>Vahlne</a:t>
            </a:r>
            <a:r>
              <a:rPr lang="en-AU" sz="1000" dirty="0"/>
              <a:t>, J.E. and </a:t>
            </a:r>
            <a:r>
              <a:rPr lang="en-AU" sz="1000" dirty="0" err="1"/>
              <a:t>Jonsson</a:t>
            </a:r>
            <a:r>
              <a:rPr lang="en-AU" sz="1000" dirty="0"/>
              <a:t>, A., 2017. Ambidexterity as a dynamic capability in the globalization of the multinational business enterprise (MBE): Case studies of AB Volvo and IKEA. </a:t>
            </a:r>
            <a:r>
              <a:rPr lang="en-AU" sz="1000" i="1" dirty="0"/>
              <a:t>International Business Review</a:t>
            </a:r>
            <a:r>
              <a:rPr lang="en-AU" sz="1000" dirty="0"/>
              <a:t>, </a:t>
            </a:r>
            <a:r>
              <a:rPr lang="en-AU" sz="1000" i="1" dirty="0"/>
              <a:t>26</a:t>
            </a:r>
            <a:r>
              <a:rPr lang="en-AU" sz="1000" dirty="0"/>
              <a:t>(1), pp.57-70.</a:t>
            </a:r>
            <a:endParaRPr lang="en-US" sz="1000" dirty="0"/>
          </a:p>
          <a:p>
            <a:r>
              <a:rPr lang="en-AU" sz="1000" dirty="0"/>
              <a:t>Wu, Y., 2020, February. The Marketing Strategies of IKEA in China Using Tools of PESTEL, Five Forces Model and SWOT Analysis. In </a:t>
            </a:r>
            <a:r>
              <a:rPr lang="en-AU" sz="1000" i="1" dirty="0"/>
              <a:t>International Academic Conference on Frontiers in Social Sciences and Management Innovation (IAFSM 2019)</a:t>
            </a:r>
            <a:r>
              <a:rPr lang="en-AU" sz="1000" dirty="0"/>
              <a:t> (pp. 348-355). Atlantis Press.</a:t>
            </a:r>
            <a:endParaRPr lang="en-US" sz="1000" dirty="0"/>
          </a:p>
          <a:p>
            <a:r>
              <a:rPr lang="en-AU" sz="1000" dirty="0" err="1"/>
              <a:t>Jelčić</a:t>
            </a:r>
            <a:r>
              <a:rPr lang="en-AU" sz="1000" dirty="0"/>
              <a:t>, A., 2019. </a:t>
            </a:r>
            <a:r>
              <a:rPr lang="en-AU" sz="1000" i="1" dirty="0"/>
              <a:t>Strategic analysis of wood industry in Croatia based on Porter's five forces</a:t>
            </a:r>
            <a:r>
              <a:rPr lang="en-AU" sz="1000" dirty="0"/>
              <a:t> (Doctoral dissertation, University of Zagreb. Faculty of Economics and Business).</a:t>
            </a:r>
            <a:endParaRPr lang="en-US" sz="1000" dirty="0"/>
          </a:p>
          <a:p>
            <a:r>
              <a:rPr lang="en-AU" sz="1000" dirty="0"/>
              <a:t>Carlson, S. and </a:t>
            </a:r>
            <a:r>
              <a:rPr lang="en-AU" sz="1000" dirty="0" err="1"/>
              <a:t>Liljekvist</a:t>
            </a:r>
            <a:r>
              <a:rPr lang="en-AU" sz="1000" dirty="0"/>
              <a:t>, E., 2015. Working process for Supplier Market Analysis, in line with IKEA's New Business approach. </a:t>
            </a:r>
            <a:r>
              <a:rPr lang="en-AU" sz="1000" i="1" dirty="0"/>
              <a:t>Working process for Supplier Market Analysis, in line with IKEA's New Business approach</a:t>
            </a:r>
            <a:r>
              <a:rPr lang="en-AU" sz="1000" dirty="0"/>
              <a:t>.</a:t>
            </a:r>
            <a:endParaRPr lang="en-US" sz="1000" dirty="0"/>
          </a:p>
          <a:p>
            <a:r>
              <a:rPr lang="en-AU" sz="1000" dirty="0" err="1"/>
              <a:t>Liljekvist</a:t>
            </a:r>
            <a:r>
              <a:rPr lang="en-AU" sz="1000" dirty="0"/>
              <a:t>, E., Carlson, S., </a:t>
            </a:r>
            <a:r>
              <a:rPr lang="en-AU" sz="1000" dirty="0" err="1"/>
              <a:t>Wisbeck</a:t>
            </a:r>
            <a:r>
              <a:rPr lang="en-AU" sz="1000" dirty="0"/>
              <a:t>, P., Nilsson, S. and </a:t>
            </a:r>
            <a:r>
              <a:rPr lang="en-AU" sz="1000" dirty="0" err="1"/>
              <a:t>Norrman</a:t>
            </a:r>
            <a:r>
              <a:rPr lang="en-AU" sz="1000" dirty="0"/>
              <a:t>, A., 2015. </a:t>
            </a:r>
            <a:r>
              <a:rPr lang="en-AU" sz="1000" i="1" dirty="0"/>
              <a:t>Working Process for Supplier Market Analysis, in Line with IKEA's New Business Approach</a:t>
            </a:r>
            <a:r>
              <a:rPr lang="en-AU" sz="1000" dirty="0"/>
              <a:t>. Department of Industrial Management and Logistics, Lund University.</a:t>
            </a:r>
            <a:endParaRPr lang="en-US" sz="1000" dirty="0"/>
          </a:p>
          <a:p>
            <a:r>
              <a:rPr lang="en-AU" sz="1000" dirty="0"/>
              <a:t>GHICAJANU, M., 2021. COMPETITIVE ANALYSIS OF THE BUSINESS WITH THE MICHAEL PORTER MODEL. </a:t>
            </a:r>
            <a:r>
              <a:rPr lang="en-AU" sz="1000" i="1" dirty="0"/>
              <a:t>Annals of the University of </a:t>
            </a:r>
            <a:r>
              <a:rPr lang="en-AU" sz="1000" i="1" dirty="0" err="1"/>
              <a:t>Petrosani</a:t>
            </a:r>
            <a:r>
              <a:rPr lang="en-AU" sz="1000" i="1" dirty="0"/>
              <a:t> Economics</a:t>
            </a:r>
            <a:r>
              <a:rPr lang="en-AU" sz="1000" dirty="0"/>
              <a:t>, </a:t>
            </a:r>
            <a:r>
              <a:rPr lang="en-AU" sz="1000" i="1" dirty="0"/>
              <a:t>21</a:t>
            </a:r>
            <a:r>
              <a:rPr lang="en-AU" sz="1000" dirty="0"/>
              <a:t>(1).</a:t>
            </a:r>
            <a:endParaRPr lang="en-US" sz="1000" dirty="0"/>
          </a:p>
          <a:p>
            <a:r>
              <a:rPr lang="en-AU" sz="1000" dirty="0"/>
              <a:t>Reitz, A., 2018. Cultural Influence in Advertising: A Comparative Analysis of IKEA’s Video Advertising in Sweden and Japan.</a:t>
            </a:r>
            <a:endParaRPr lang="en-US" sz="1000" dirty="0"/>
          </a:p>
        </p:txBody>
      </p:sp>
    </p:spTree>
    <p:extLst>
      <p:ext uri="{BB962C8B-B14F-4D97-AF65-F5344CB8AC3E}">
        <p14:creationId xmlns:p14="http://schemas.microsoft.com/office/powerpoint/2010/main" val="2169317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1174" y="533400"/>
            <a:ext cx="4114800" cy="1066800"/>
          </a:xfrm>
        </p:spPr>
        <p:txBody>
          <a:bodyPr>
            <a:noAutofit/>
          </a:bodyPr>
          <a:lstStyle/>
          <a:p>
            <a:pPr algn="ctr"/>
            <a:r>
              <a:rPr lang="en-US" sz="8000" dirty="0">
                <a:latin typeface="Times New Roman" panose="02020603050405020304" pitchFamily="18" charset="0"/>
                <a:cs typeface="Times New Roman" panose="02020603050405020304" pitchFamily="18" charset="0"/>
              </a:rPr>
              <a:t>Thanks!</a:t>
            </a:r>
          </a:p>
        </p:txBody>
      </p:sp>
      <p:pic>
        <p:nvPicPr>
          <p:cNvPr id="7170" name="Picture 2" descr="IKEA Business Model – StudiousGu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48" y="1752600"/>
            <a:ext cx="8938452"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390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0</TotalTime>
  <Words>2526</Words>
  <Application>Microsoft Office PowerPoint</Application>
  <PresentationFormat>On-screen Show (4:3)</PresentationFormat>
  <Paragraphs>173</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Georgia</vt:lpstr>
      <vt:lpstr>Times New Roman</vt:lpstr>
      <vt:lpstr>Trebuchet MS</vt:lpstr>
      <vt:lpstr>Wingdings 2</vt:lpstr>
      <vt:lpstr>Urban</vt:lpstr>
      <vt:lpstr>IKEA – Bangladesh</vt:lpstr>
      <vt:lpstr>Introduction</vt:lpstr>
      <vt:lpstr>Overview of the Company</vt:lpstr>
      <vt:lpstr>Application of Theories of the Business Environment</vt:lpstr>
      <vt:lpstr>Porter Five Forces Analysis of IKEA</vt:lpstr>
      <vt:lpstr>Hofstede Model</vt:lpstr>
      <vt:lpstr>Opportunities and Challenges</vt:lpstr>
      <vt:lpstr>Barriers Faced by IKEA in Bangladesh</vt:lpstr>
      <vt:lpstr>Recommendations</vt:lpstr>
      <vt:lpstr>Conclusion</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2022-08-15T15:22:31Z</dcterms:created>
  <dcterms:modified xsi:type="dcterms:W3CDTF">2022-08-18T09:01:31Z</dcterms:modified>
</cp:coreProperties>
</file>