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2" r:id="rId2"/>
    <p:sldId id="268" r:id="rId3"/>
    <p:sldId id="291" r:id="rId4"/>
    <p:sldId id="271" r:id="rId5"/>
    <p:sldId id="289" r:id="rId6"/>
    <p:sldId id="285" r:id="rId7"/>
    <p:sldId id="28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71103" autoAdjust="0"/>
  </p:normalViewPr>
  <p:slideViewPr>
    <p:cSldViewPr snapToGrid="0">
      <p:cViewPr varScale="1">
        <p:scale>
          <a:sx n="78" d="100"/>
          <a:sy n="78" d="100"/>
        </p:scale>
        <p:origin x="1872" y="90"/>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78" d="100"/>
          <a:sy n="78" d="100"/>
        </p:scale>
        <p:origin x="396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42985A-5B3E-4122-B93E-999BD5C86EA6}" type="datetimeFigureOut">
              <a:rPr lang="en-GB" smtClean="0"/>
              <a:t>18/05/2021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E12B57-DC3F-46BC-B205-B204804FDEB9}" type="slidenum">
              <a:rPr lang="en-GB" smtClean="0"/>
              <a:t>‹#›</a:t>
            </a:fld>
            <a:endParaRPr lang="en-GB"/>
          </a:p>
        </p:txBody>
      </p:sp>
    </p:spTree>
    <p:extLst>
      <p:ext uri="{BB962C8B-B14F-4D97-AF65-F5344CB8AC3E}">
        <p14:creationId xmlns:p14="http://schemas.microsoft.com/office/powerpoint/2010/main" val="4237012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latin typeface="Arial" panose="020B0604020202020204" pitchFamily="34" charset="0"/>
                <a:ea typeface="ＭＳ Ｐゴシック" panose="020B0600070205080204" pitchFamily="34" charset="-128"/>
              </a:rPr>
              <a:t>INITIAL OPENING</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Maslow’s</a:t>
            </a:r>
          </a:p>
          <a:p>
            <a:r>
              <a:rPr lang="en-GB" altLang="en-US" dirty="0">
                <a:latin typeface="Arial" panose="020B0604020202020204" pitchFamily="34" charset="0"/>
                <a:ea typeface="ＭＳ Ｐゴシック" panose="020B0600070205080204" pitchFamily="34" charset="-128"/>
              </a:rPr>
              <a:t>Intended to introduce learners to writing SMART Objectives and Bloom’s Taxonomy in lesson planning.</a:t>
            </a:r>
          </a:p>
          <a:p>
            <a:r>
              <a:rPr lang="en-GB" altLang="en-US" dirty="0">
                <a:latin typeface="Arial" panose="020B0604020202020204" pitchFamily="34" charset="0"/>
                <a:ea typeface="ＭＳ Ｐゴシック" panose="020B0600070205080204" pitchFamily="34" charset="-128"/>
              </a:rPr>
              <a:t>Important to note that this class is of mixed ability in terms of some experienced in writing lesson plans and designing courses, whilst some brand new trainers.  </a:t>
            </a:r>
          </a:p>
          <a:p>
            <a:r>
              <a:rPr lang="en-GB" altLang="en-US" b="1" dirty="0">
                <a:solidFill>
                  <a:srgbClr val="0070C0"/>
                </a:solidFill>
                <a:latin typeface="Arial" panose="020B0604020202020204" pitchFamily="34" charset="0"/>
                <a:ea typeface="ＭＳ Ｐゴシック" panose="020B0600070205080204" pitchFamily="34" charset="-128"/>
              </a:rPr>
              <a:t>Q: What is your previous experience of lesson planning?</a:t>
            </a:r>
            <a:endParaRPr lang="en-GB" altLang="en-US" dirty="0">
              <a:solidFill>
                <a:srgbClr val="0070C0"/>
              </a:solidFill>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Determine initial knowledge and experience to use throughout the lesson. </a:t>
            </a:r>
          </a:p>
          <a:p>
            <a:r>
              <a:rPr lang="en-GB" altLang="en-US" dirty="0">
                <a:latin typeface="Arial" panose="020B0604020202020204" pitchFamily="34" charset="0"/>
                <a:ea typeface="ＭＳ Ｐゴシック" panose="020B0600070205080204" pitchFamily="34" charset="-128"/>
              </a:rPr>
              <a:t>GESTALT</a:t>
            </a:r>
          </a:p>
          <a:p>
            <a:r>
              <a:rPr lang="en-GB" altLang="en-US" dirty="0">
                <a:latin typeface="Arial" panose="020B0604020202020204" pitchFamily="34" charset="0"/>
                <a:ea typeface="ＭＳ Ｐゴシック" panose="020B0600070205080204" pitchFamily="34" charset="-128"/>
              </a:rPr>
              <a:t>Aim &amp; Objectives of lesson</a:t>
            </a:r>
          </a:p>
          <a:p>
            <a:endParaRPr lang="en-GB" altLang="en-US" b="1" dirty="0">
              <a:latin typeface="Arial" panose="020B0604020202020204" pitchFamily="34" charset="0"/>
              <a:ea typeface="ＭＳ Ｐゴシック" panose="020B0600070205080204" pitchFamily="34" charset="-128"/>
            </a:endParaRPr>
          </a:p>
          <a:p>
            <a:r>
              <a:rPr lang="en-GB" altLang="en-US" b="1" dirty="0">
                <a:solidFill>
                  <a:srgbClr val="7030A0"/>
                </a:solidFill>
                <a:latin typeface="Arial" panose="020B0604020202020204" pitchFamily="34" charset="0"/>
                <a:ea typeface="ＭＳ Ｐゴシック" panose="020B0600070205080204" pitchFamily="34" charset="-128"/>
              </a:rPr>
              <a:t>9.00- 9.10</a:t>
            </a:r>
            <a:endParaRPr lang="en-GB" altLang="en-US" dirty="0">
              <a:solidFill>
                <a:srgbClr val="7030A0"/>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1</a:t>
            </a:fld>
            <a:endParaRPr lang="en-GB"/>
          </a:p>
        </p:txBody>
      </p:sp>
    </p:spTree>
    <p:extLst>
      <p:ext uri="{BB962C8B-B14F-4D97-AF65-F5344CB8AC3E}">
        <p14:creationId xmlns:p14="http://schemas.microsoft.com/office/powerpoint/2010/main" val="1467781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ea typeface="ＭＳ Ｐゴシック" panose="020B0600070205080204" pitchFamily="34" charset="-128"/>
              </a:rPr>
              <a:t>GESTALT</a:t>
            </a:r>
          </a:p>
          <a:p>
            <a:r>
              <a:rPr lang="en-GB" altLang="en-US" dirty="0">
                <a:latin typeface="Arial" panose="020B0604020202020204" pitchFamily="34" charset="0"/>
                <a:ea typeface="ＭＳ Ｐゴシック" panose="020B0600070205080204" pitchFamily="34" charset="-128"/>
              </a:rPr>
              <a:t>Aim &amp; Objectives of lesson</a:t>
            </a:r>
          </a:p>
          <a:p>
            <a:endParaRPr lang="en-US"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r>
              <a:rPr lang="en-GB" altLang="en-US" dirty="0">
                <a:solidFill>
                  <a:srgbClr val="7030A0"/>
                </a:solidFill>
                <a:latin typeface="Arial" panose="020B0604020202020204" pitchFamily="34" charset="0"/>
                <a:ea typeface="ＭＳ Ｐゴシック" panose="020B0600070205080204" pitchFamily="34" charset="-128"/>
              </a:rPr>
              <a:t>9.00- 9.10</a:t>
            </a: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2</a:t>
            </a:fld>
            <a:endParaRPr lang="en-GB"/>
          </a:p>
        </p:txBody>
      </p:sp>
    </p:spTree>
    <p:extLst>
      <p:ext uri="{BB962C8B-B14F-4D97-AF65-F5344CB8AC3E}">
        <p14:creationId xmlns:p14="http://schemas.microsoft.com/office/powerpoint/2010/main" val="3765681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latin typeface="Arial" panose="020B0604020202020204" pitchFamily="34" charset="0"/>
                <a:ea typeface="ＭＳ Ｐゴシック" panose="020B0600070205080204" pitchFamily="34" charset="-128"/>
              </a:rPr>
              <a:t> </a:t>
            </a:r>
            <a:endParaRPr lang="en-GB" altLang="en-US" dirty="0">
              <a:latin typeface="Arial" panose="020B0604020202020204" pitchFamily="34" charset="0"/>
              <a:ea typeface="ＭＳ Ｐゴシック" panose="020B0600070205080204" pitchFamily="34" charset="-128"/>
            </a:endParaRPr>
          </a:p>
          <a:p>
            <a:endParaRPr lang="en-US" altLang="en-US" b="1" dirty="0">
              <a:solidFill>
                <a:srgbClr val="FF0000"/>
              </a:solidFill>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b="1" dirty="0">
                <a:solidFill>
                  <a:srgbClr val="0070C0"/>
                </a:solidFill>
                <a:latin typeface="Arial" panose="020B0604020202020204" pitchFamily="34" charset="0"/>
                <a:ea typeface="ＭＳ Ｐゴシック" panose="020B0600070205080204" pitchFamily="34" charset="-128"/>
              </a:rPr>
              <a:t> </a:t>
            </a:r>
            <a:endParaRPr lang="en-GB" altLang="en-US" b="1" dirty="0">
              <a:solidFill>
                <a:srgbClr val="7030A0"/>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3</a:t>
            </a:fld>
            <a:endParaRPr lang="en-GB"/>
          </a:p>
        </p:txBody>
      </p:sp>
    </p:spTree>
    <p:extLst>
      <p:ext uri="{BB962C8B-B14F-4D97-AF65-F5344CB8AC3E}">
        <p14:creationId xmlns:p14="http://schemas.microsoft.com/office/powerpoint/2010/main" val="2090851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ea typeface="ＭＳ Ｐゴシック" panose="020B0600070205080204" pitchFamily="34" charset="-128"/>
              </a:rPr>
              <a:t>Trainer to explain learners to work in pairs and complete their lesson plan.</a:t>
            </a:r>
          </a:p>
          <a:p>
            <a:r>
              <a:rPr lang="en-US" altLang="en-US" dirty="0">
                <a:latin typeface="Arial" panose="020B0604020202020204" pitchFamily="34" charset="0"/>
                <a:ea typeface="ＭＳ Ｐゴシック" panose="020B0600070205080204" pitchFamily="34" charset="-128"/>
              </a:rPr>
              <a:t>Trainer to advise – remember musts, </a:t>
            </a:r>
            <a:r>
              <a:rPr lang="en-US" altLang="en-US" dirty="0" err="1">
                <a:latin typeface="Arial" panose="020B0604020202020204" pitchFamily="34" charset="0"/>
                <a:ea typeface="ＭＳ Ｐゴシック" panose="020B0600070205080204" pitchFamily="34" charset="-128"/>
              </a:rPr>
              <a:t>shoulds</a:t>
            </a:r>
            <a:r>
              <a:rPr lang="en-US" altLang="en-US" dirty="0">
                <a:latin typeface="Arial" panose="020B0604020202020204" pitchFamily="34" charset="0"/>
                <a:ea typeface="ＭＳ Ｐゴシック" panose="020B0600070205080204" pitchFamily="34" charset="-128"/>
              </a:rPr>
              <a:t>, </a:t>
            </a:r>
            <a:r>
              <a:rPr lang="en-US" altLang="en-US" dirty="0" err="1">
                <a:latin typeface="Arial" panose="020B0604020202020204" pitchFamily="34" charset="0"/>
                <a:ea typeface="ＭＳ Ｐゴシック" panose="020B0600070205080204" pitchFamily="34" charset="-128"/>
              </a:rPr>
              <a:t>coulds</a:t>
            </a:r>
            <a:r>
              <a:rPr lang="en-US" altLang="en-US" dirty="0">
                <a:latin typeface="Arial" panose="020B0604020202020204" pitchFamily="34" charset="0"/>
                <a:ea typeface="ＭＳ Ｐゴシック" panose="020B0600070205080204" pitchFamily="34" charset="-128"/>
              </a:rPr>
              <a:t>, clear Aim and SMART objectives and follow GAGNES 9 events of instruction</a:t>
            </a: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4</a:t>
            </a:fld>
            <a:endParaRPr lang="en-GB"/>
          </a:p>
        </p:txBody>
      </p:sp>
    </p:spTree>
    <p:extLst>
      <p:ext uri="{BB962C8B-B14F-4D97-AF65-F5344CB8AC3E}">
        <p14:creationId xmlns:p14="http://schemas.microsoft.com/office/powerpoint/2010/main" val="3171251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23569" y="4400550"/>
            <a:ext cx="6388442" cy="3600450"/>
          </a:xfrm>
        </p:spPr>
        <p:txBody>
          <a:bodyPr/>
          <a:lstStyle/>
          <a:p>
            <a:r>
              <a:rPr lang="en-GB" b="1" dirty="0"/>
              <a:t>Discussion on value of learner feedback on lesson material and delivery.  Suggested questions:</a:t>
            </a:r>
          </a:p>
          <a:p>
            <a:endParaRPr lang="en-GB" b="1" dirty="0"/>
          </a:p>
          <a:p>
            <a:r>
              <a:rPr lang="en-GB" dirty="0">
                <a:solidFill>
                  <a:schemeClr val="accent1"/>
                </a:solidFill>
              </a:rPr>
              <a:t>Q1. Why is it important that we get feedback from learners?   </a:t>
            </a:r>
            <a:r>
              <a:rPr lang="en-GB" dirty="0"/>
              <a:t>Link to training cycle                                     </a:t>
            </a:r>
          </a:p>
          <a:p>
            <a:r>
              <a:rPr lang="en-GB" dirty="0">
                <a:solidFill>
                  <a:schemeClr val="accent1"/>
                </a:solidFill>
              </a:rPr>
              <a:t>Q2. What can we get feedback on?  </a:t>
            </a:r>
            <a:r>
              <a:rPr lang="en-GB" dirty="0"/>
              <a:t>Lesson material, delivery, content                                                                                  </a:t>
            </a:r>
          </a:p>
          <a:p>
            <a:r>
              <a:rPr lang="en-GB" dirty="0">
                <a:solidFill>
                  <a:schemeClr val="accent1"/>
                </a:solidFill>
              </a:rPr>
              <a:t>Q3. What methods can we use to get feedback from learners</a:t>
            </a:r>
            <a:r>
              <a:rPr lang="en-GB" dirty="0"/>
              <a:t>? </a:t>
            </a:r>
            <a:r>
              <a:rPr lang="en-GB" dirty="0" err="1"/>
              <a:t>Slido</a:t>
            </a:r>
            <a:r>
              <a:rPr lang="en-GB" dirty="0"/>
              <a:t>, </a:t>
            </a:r>
            <a:r>
              <a:rPr lang="en-GB" dirty="0" err="1"/>
              <a:t>postits</a:t>
            </a:r>
            <a:r>
              <a:rPr lang="en-GB" dirty="0"/>
              <a:t>, verbal, questionnaires</a:t>
            </a:r>
            <a:r>
              <a:rPr lang="en-GB" dirty="0">
                <a:solidFill>
                  <a:schemeClr val="accent1"/>
                </a:solidFill>
              </a:rPr>
              <a:t>                            </a:t>
            </a:r>
          </a:p>
          <a:p>
            <a:r>
              <a:rPr lang="en-GB" dirty="0">
                <a:solidFill>
                  <a:schemeClr val="accent1"/>
                </a:solidFill>
              </a:rPr>
              <a:t>Q4. How can we use this information?  </a:t>
            </a:r>
            <a:r>
              <a:rPr lang="en-GB" dirty="0"/>
              <a:t>Self development and lesson development</a:t>
            </a:r>
          </a:p>
          <a:p>
            <a:r>
              <a:rPr lang="en-GB" dirty="0">
                <a:solidFill>
                  <a:schemeClr val="accent1"/>
                </a:solidFill>
              </a:rPr>
              <a:t>Q5:  Why is it important that we take the considerations highlighted in your answers in to account in your planning phase? </a:t>
            </a:r>
            <a:r>
              <a:rPr lang="en-GB" dirty="0"/>
              <a:t>Expected response:   So that you ensure that your evaluation is correctly recorded and implemented in order to receive meaningful feedback that can be used to self-develop and/or develop the material.</a:t>
            </a:r>
          </a:p>
          <a:p>
            <a:endParaRPr lang="en-GB" dirty="0"/>
          </a:p>
          <a:p>
            <a:r>
              <a:rPr lang="en-GB" altLang="en-US" b="1" dirty="0">
                <a:latin typeface="Arial" panose="020B0604020202020204" pitchFamily="34" charset="0"/>
                <a:ea typeface="ＭＳ Ｐゴシック" panose="020B0600070205080204" pitchFamily="34" charset="-128"/>
              </a:rPr>
              <a:t>Write your closing of the lesson</a:t>
            </a:r>
          </a:p>
          <a:p>
            <a:r>
              <a:rPr lang="en-GB" altLang="en-US" b="1" dirty="0">
                <a:solidFill>
                  <a:srgbClr val="7030A0"/>
                </a:solidFill>
                <a:latin typeface="Arial" panose="020B0604020202020204" pitchFamily="34" charset="0"/>
                <a:ea typeface="ＭＳ Ｐゴシック" panose="020B0600070205080204" pitchFamily="34" charset="-128"/>
              </a:rPr>
              <a:t>12.12-12:20</a:t>
            </a:r>
          </a:p>
          <a:p>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PRESENT LESSON PLANNING</a:t>
            </a:r>
            <a:endParaRPr lang="en-GB" altLang="en-US" dirty="0">
              <a:latin typeface="Arial" panose="020B0604020202020204" pitchFamily="34" charset="0"/>
              <a:ea typeface="ＭＳ Ｐゴシック" panose="020B0600070205080204" pitchFamily="34" charset="-128"/>
            </a:endParaRPr>
          </a:p>
          <a:p>
            <a:r>
              <a:rPr lang="en-GB" altLang="en-US" b="1" dirty="0">
                <a:solidFill>
                  <a:srgbClr val="FF0000"/>
                </a:solidFill>
                <a:latin typeface="Arial" panose="020B0604020202020204" pitchFamily="34" charset="0"/>
                <a:ea typeface="ＭＳ Ｐゴシック" panose="020B0600070205080204" pitchFamily="34" charset="-128"/>
              </a:rPr>
              <a:t>Activity 3 Swap and Present lesson plans</a:t>
            </a:r>
          </a:p>
          <a:p>
            <a:r>
              <a:rPr lang="en-GB" altLang="en-US" dirty="0">
                <a:latin typeface="Arial" panose="020B0604020202020204" pitchFamily="34" charset="0"/>
                <a:ea typeface="ＭＳ Ｐゴシック" panose="020B0600070205080204" pitchFamily="34" charset="-128"/>
              </a:rPr>
              <a:t>Trainer to ask each group to swap lesson plans.  Each group to get up and talk through how they are delivering according to the plan.  The group who devised to discuss if they described it as they thought in their heads etc. Learner to evaluate and justify chosen methods etc.  Have they assessed all objectives etc.</a:t>
            </a:r>
          </a:p>
          <a:p>
            <a:endParaRPr lang="en-GB" altLang="en-US" dirty="0">
              <a:latin typeface="Arial" panose="020B0604020202020204" pitchFamily="34" charset="0"/>
              <a:ea typeface="ＭＳ Ｐゴシック" panose="020B0600070205080204" pitchFamily="34" charset="-128"/>
            </a:endParaRPr>
          </a:p>
          <a:p>
            <a:r>
              <a:rPr lang="en-GB" altLang="en-US" b="1" dirty="0">
                <a:solidFill>
                  <a:srgbClr val="7030A0"/>
                </a:solidFill>
                <a:latin typeface="Arial" panose="020B0604020202020204" pitchFamily="34" charset="0"/>
                <a:ea typeface="ＭＳ Ｐゴシック" panose="020B0600070205080204" pitchFamily="34" charset="-128"/>
              </a:rPr>
              <a:t>12.20-12.45</a:t>
            </a: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5</a:t>
            </a:fld>
            <a:endParaRPr lang="en-GB"/>
          </a:p>
        </p:txBody>
      </p:sp>
    </p:spTree>
    <p:extLst>
      <p:ext uri="{BB962C8B-B14F-4D97-AF65-F5344CB8AC3E}">
        <p14:creationId xmlns:p14="http://schemas.microsoft.com/office/powerpoint/2010/main" val="2031722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34778" y="4270783"/>
            <a:ext cx="5937422" cy="4576655"/>
          </a:xfrm>
        </p:spPr>
        <p:txBody>
          <a:bodyPr/>
          <a:lstStyle/>
          <a:p>
            <a:r>
              <a:rPr lang="en-GB" b="1" dirty="0"/>
              <a:t>Top tips :</a:t>
            </a:r>
          </a:p>
          <a:p>
            <a:pPr>
              <a:spcBef>
                <a:spcPct val="30000"/>
              </a:spcBef>
              <a:buFontTx/>
              <a:buAutoNum type="arabicPeriod"/>
            </a:pPr>
            <a:r>
              <a:rPr lang="en-US" altLang="en-US" b="1" dirty="0"/>
              <a:t>Review your lessons and discuss ideas with colleagues.  Think about whether another trainer could pick up your lesson plan and be able to interpret exactly how the lesson should be delivered.</a:t>
            </a:r>
          </a:p>
          <a:p>
            <a:pPr>
              <a:spcBef>
                <a:spcPct val="30000"/>
              </a:spcBef>
              <a:buFontTx/>
              <a:buAutoNum type="arabicPeriod"/>
            </a:pPr>
            <a:r>
              <a:rPr lang="en-US" altLang="en-US" b="1" dirty="0"/>
              <a:t>Consider differentiation and inclusive learning (use the QA guidance and checklist!)  The Guidance and Checklist are designed to support you and provide all the information you needs to ensure that you comply with standards expected.</a:t>
            </a:r>
          </a:p>
          <a:p>
            <a:pPr>
              <a:spcBef>
                <a:spcPct val="30000"/>
              </a:spcBef>
              <a:buFontTx/>
              <a:buAutoNum type="arabicPeriod"/>
            </a:pPr>
            <a:r>
              <a:rPr lang="en-US" altLang="en-US" b="1" dirty="0"/>
              <a:t>Don't let the plan dominate - be flexible in your planning so that when the opportunities arise, you can go with the flow! Consider appropriate alternative methodologies and record on lesson plan where appropriate.</a:t>
            </a:r>
          </a:p>
          <a:p>
            <a:r>
              <a:rPr lang="en-GB" b="1" dirty="0">
                <a:solidFill>
                  <a:schemeClr val="accent1"/>
                </a:solidFill>
              </a:rPr>
              <a:t>Q: Why</a:t>
            </a:r>
            <a:r>
              <a:rPr lang="en-GB" dirty="0">
                <a:solidFill>
                  <a:schemeClr val="accent1"/>
                </a:solidFill>
              </a:rPr>
              <a:t> might we need to adapt our lesson plans?</a:t>
            </a:r>
          </a:p>
          <a:p>
            <a:r>
              <a:rPr lang="en-GB" dirty="0"/>
              <a:t>Expected response: All learners learn in a different ways and at a different pace and therefore, what works with one group of learners may not work with another, perhaps due to their learning preferences, need to adjust time scale, issue with IT/resources etc.</a:t>
            </a:r>
          </a:p>
          <a:p>
            <a:endParaRPr lang="en-GB" b="1" dirty="0"/>
          </a:p>
          <a:p>
            <a:r>
              <a:rPr lang="en-GB" b="1" dirty="0">
                <a:solidFill>
                  <a:schemeClr val="accent1"/>
                </a:solidFill>
              </a:rPr>
              <a:t>Q. When </a:t>
            </a:r>
            <a:r>
              <a:rPr lang="en-GB" dirty="0">
                <a:solidFill>
                  <a:schemeClr val="accent1"/>
                </a:solidFill>
              </a:rPr>
              <a:t>might you adapt a lesson plan?</a:t>
            </a:r>
          </a:p>
          <a:p>
            <a:r>
              <a:rPr lang="en-GB" b="1" dirty="0"/>
              <a:t>A. </a:t>
            </a:r>
            <a:r>
              <a:rPr lang="en-GB" dirty="0"/>
              <a:t>At any time – during or after the lesson</a:t>
            </a:r>
          </a:p>
          <a:p>
            <a:endParaRPr lang="en-GB" b="1" dirty="0"/>
          </a:p>
          <a:p>
            <a:r>
              <a:rPr lang="en-GB" b="1" dirty="0">
                <a:solidFill>
                  <a:schemeClr val="accent1"/>
                </a:solidFill>
              </a:rPr>
              <a:t>Q. What changes might you make? </a:t>
            </a:r>
            <a:r>
              <a:rPr lang="en-GB" dirty="0"/>
              <a:t>A: adapt task times, change methodology from </a:t>
            </a:r>
            <a:r>
              <a:rPr lang="en-GB" dirty="0" err="1"/>
              <a:t>boardblast</a:t>
            </a:r>
            <a:r>
              <a:rPr lang="en-GB" dirty="0"/>
              <a:t> to discussion, use handouts instead of </a:t>
            </a:r>
            <a:r>
              <a:rPr lang="en-GB" dirty="0" err="1"/>
              <a:t>powerpoint</a:t>
            </a:r>
            <a:r>
              <a:rPr lang="en-GB" dirty="0"/>
              <a:t> etc.</a:t>
            </a:r>
          </a:p>
          <a:p>
            <a:endParaRPr lang="en-GB" b="1" dirty="0">
              <a:solidFill>
                <a:schemeClr val="accent1"/>
              </a:solidFill>
            </a:endParaRPr>
          </a:p>
          <a:p>
            <a:r>
              <a:rPr lang="en-GB" b="1" dirty="0">
                <a:solidFill>
                  <a:schemeClr val="accent1"/>
                </a:solidFill>
              </a:rPr>
              <a:t>Q:  What do you need to ensure the learners achieve?   </a:t>
            </a:r>
            <a:r>
              <a:rPr lang="en-GB" dirty="0"/>
              <a:t>A:  The objectives!    Whilst adaptations may need to occur, the learners need to meet the objectives for the lesson.</a:t>
            </a:r>
          </a:p>
          <a:p>
            <a:r>
              <a:rPr lang="en-GB" dirty="0">
                <a:solidFill>
                  <a:srgbClr val="7030A0"/>
                </a:solidFill>
              </a:rPr>
              <a:t>12:45 – 12:50 </a:t>
            </a:r>
            <a:endParaRPr lang="en-US" altLang="en-US" b="1" dirty="0">
              <a:solidFill>
                <a:srgbClr val="7030A0"/>
              </a:solidFill>
            </a:endParaRPr>
          </a:p>
          <a:p>
            <a:pPr>
              <a:spcBef>
                <a:spcPct val="30000"/>
              </a:spcBef>
              <a:buFontTx/>
              <a:buAutoNum type="arabicPeriod"/>
            </a:pPr>
            <a:endParaRPr lang="en-US" altLang="en-US" b="1" dirty="0"/>
          </a:p>
          <a:p>
            <a:endParaRPr lang="en-GB" dirty="0"/>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6</a:t>
            </a:fld>
            <a:endParaRPr lang="en-GB"/>
          </a:p>
        </p:txBody>
      </p:sp>
    </p:spTree>
    <p:extLst>
      <p:ext uri="{BB962C8B-B14F-4D97-AF65-F5344CB8AC3E}">
        <p14:creationId xmlns:p14="http://schemas.microsoft.com/office/powerpoint/2010/main" val="3731519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latin typeface="Arial" panose="020B0604020202020204" pitchFamily="34" charset="0"/>
                <a:ea typeface="ＭＳ Ｐゴシック" panose="020B0600070205080204" pitchFamily="34" charset="-128"/>
              </a:rPr>
              <a:t>RECAP &amp; CLOSE</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Recap on objectives</a:t>
            </a:r>
          </a:p>
          <a:p>
            <a:endParaRPr lang="en-US" altLang="en-US" b="1" dirty="0">
              <a:solidFill>
                <a:srgbClr val="FF0000"/>
              </a:solidFill>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b="1" dirty="0">
                <a:solidFill>
                  <a:srgbClr val="0070C0"/>
                </a:solidFill>
                <a:latin typeface="Arial" panose="020B0604020202020204" pitchFamily="34" charset="0"/>
                <a:ea typeface="ＭＳ Ｐゴシック" panose="020B0600070205080204" pitchFamily="34" charset="-128"/>
              </a:rPr>
              <a:t>Any Questions?</a:t>
            </a:r>
          </a:p>
          <a:p>
            <a:r>
              <a:rPr lang="en-GB" altLang="en-US" b="1" dirty="0">
                <a:solidFill>
                  <a:srgbClr val="7030A0"/>
                </a:solidFill>
                <a:latin typeface="Arial" panose="020B0604020202020204" pitchFamily="34" charset="0"/>
                <a:ea typeface="ＭＳ Ｐゴシック" panose="020B0600070205080204" pitchFamily="34" charset="-128"/>
              </a:rPr>
              <a:t>12.50 </a:t>
            </a:r>
            <a:r>
              <a:rPr lang="en-GB" altLang="en-US" b="1">
                <a:solidFill>
                  <a:srgbClr val="7030A0"/>
                </a:solidFill>
                <a:latin typeface="Arial" panose="020B0604020202020204" pitchFamily="34" charset="0"/>
                <a:ea typeface="ＭＳ Ｐゴシック" panose="020B0600070205080204" pitchFamily="34" charset="-128"/>
              </a:rPr>
              <a:t>– 13:00</a:t>
            </a:r>
            <a:endParaRPr lang="en-GB" altLang="en-US" b="1" dirty="0">
              <a:solidFill>
                <a:srgbClr val="7030A0"/>
              </a:solidFill>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LUNCH – 13:00 – 13:45 (45 mins)</a:t>
            </a:r>
          </a:p>
          <a:p>
            <a:endParaRPr lang="en-GB" altLang="en-US" b="1"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Brief for co-delivered 45 min lessons.  Learners to begin writing co-delivered lessons.</a:t>
            </a:r>
          </a:p>
          <a:p>
            <a:endParaRPr lang="en-GB" altLang="en-US" b="1" dirty="0">
              <a:solidFill>
                <a:srgbClr val="FF0000"/>
              </a:solidFill>
              <a:latin typeface="Arial" panose="020B0604020202020204" pitchFamily="34" charset="0"/>
              <a:ea typeface="ＭＳ Ｐゴシック" panose="020B0600070205080204" pitchFamily="34" charset="-128"/>
            </a:endParaRPr>
          </a:p>
          <a:p>
            <a:r>
              <a:rPr lang="en-GB" altLang="en-US" b="1" dirty="0">
                <a:solidFill>
                  <a:srgbClr val="FF0000"/>
                </a:solidFill>
                <a:latin typeface="Arial" panose="020B0604020202020204" pitchFamily="34" charset="0"/>
                <a:ea typeface="ＭＳ Ｐゴシック" panose="020B0600070205080204" pitchFamily="34" charset="-128"/>
              </a:rPr>
              <a:t>NB Learners to at least write aim and objectives before they leave as only have one day PLT to put their lessons together.</a:t>
            </a:r>
          </a:p>
          <a:p>
            <a:endParaRPr lang="en-GB" altLang="en-US" b="1" dirty="0">
              <a:solidFill>
                <a:srgbClr val="7030A0"/>
              </a:solidFill>
              <a:latin typeface="Arial" panose="020B0604020202020204" pitchFamily="34" charset="0"/>
              <a:ea typeface="ＭＳ Ｐゴシック" panose="020B0600070205080204" pitchFamily="34" charset="-128"/>
            </a:endParaRPr>
          </a:p>
          <a:p>
            <a:r>
              <a:rPr lang="en-GB" altLang="en-US" b="1" dirty="0">
                <a:solidFill>
                  <a:srgbClr val="7030A0"/>
                </a:solidFill>
                <a:latin typeface="Arial" panose="020B0604020202020204" pitchFamily="34" charset="0"/>
                <a:ea typeface="ＭＳ Ｐゴシック" panose="020B0600070205080204" pitchFamily="34" charset="-128"/>
              </a:rPr>
              <a:t>13.45 – 16:00</a:t>
            </a:r>
          </a:p>
          <a:p>
            <a:endParaRPr lang="en-GB" dirty="0"/>
          </a:p>
        </p:txBody>
      </p:sp>
      <p:sp>
        <p:nvSpPr>
          <p:cNvPr id="4" name="Slide Number Placeholder 3"/>
          <p:cNvSpPr>
            <a:spLocks noGrp="1"/>
          </p:cNvSpPr>
          <p:nvPr>
            <p:ph type="sldNum" sz="quarter" idx="10"/>
          </p:nvPr>
        </p:nvSpPr>
        <p:spPr/>
        <p:txBody>
          <a:bodyPr/>
          <a:lstStyle/>
          <a:p>
            <a:fld id="{A2E12B57-DC3F-46BC-B205-B204804FDEB9}" type="slidenum">
              <a:rPr lang="en-GB" smtClean="0"/>
              <a:t>7</a:t>
            </a:fld>
            <a:endParaRPr lang="en-GB"/>
          </a:p>
        </p:txBody>
      </p:sp>
    </p:spTree>
    <p:extLst>
      <p:ext uri="{BB962C8B-B14F-4D97-AF65-F5344CB8AC3E}">
        <p14:creationId xmlns:p14="http://schemas.microsoft.com/office/powerpoint/2010/main" val="2811344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18/05/2021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18/05/2021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18/05/2021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18/05/2021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18/05/2021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18/05/2021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18/05/2021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18/05/2021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18/05/2021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18/05/2021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18/05/2021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18/05/2021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402" y="341638"/>
            <a:ext cx="4551903" cy="2246769"/>
          </a:xfrm>
          <a:prstGeom prst="rect">
            <a:avLst/>
          </a:prstGeom>
          <a:noFill/>
        </p:spPr>
        <p:txBody>
          <a:bodyPr wrap="square" rtlCol="0">
            <a:spAutoFit/>
          </a:bodyPr>
          <a:lstStyle/>
          <a:p>
            <a:r>
              <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rPr>
              <a:t>Lesson Planning and ‘Bloom’s’</a:t>
            </a:r>
          </a:p>
          <a:p>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Level 4 Certificate in Education &amp; Training</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17233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219200" y="6180083"/>
            <a:ext cx="4445876" cy="584775"/>
          </a:xfrm>
          <a:prstGeom prst="rect">
            <a:avLst/>
          </a:prstGeom>
          <a:noFill/>
        </p:spPr>
        <p:txBody>
          <a:bodyPr wrap="square" rtlCol="0">
            <a:spAutoFit/>
          </a:bodyPr>
          <a:lstStyle/>
          <a:p>
            <a:r>
              <a:rPr lang="en-GB" sz="3200" b="1" dirty="0">
                <a:solidFill>
                  <a:schemeClr val="bg1"/>
                </a:solidFill>
              </a:rPr>
              <a:t>AIM &amp; OBJECTIVES</a:t>
            </a:r>
          </a:p>
        </p:txBody>
      </p:sp>
      <p:sp>
        <p:nvSpPr>
          <p:cNvPr id="7" name="Rectangle 6"/>
          <p:cNvSpPr/>
          <p:nvPr/>
        </p:nvSpPr>
        <p:spPr>
          <a:xfrm>
            <a:off x="809296" y="1971904"/>
            <a:ext cx="10972800" cy="3293209"/>
          </a:xfrm>
          <a:prstGeom prst="rect">
            <a:avLst/>
          </a:prstGeom>
        </p:spPr>
        <p:txBody>
          <a:bodyPr wrap="square">
            <a:spAutoFit/>
          </a:bodyPr>
          <a:lstStyle/>
          <a:p>
            <a:pPr lvl="0" eaLnBrk="0" fontAlgn="base" hangingPunct="0">
              <a:spcBef>
                <a:spcPct val="0"/>
              </a:spcBef>
              <a:spcAft>
                <a:spcPct val="0"/>
              </a:spcAft>
            </a:pPr>
            <a:r>
              <a:rPr lang="en-GB" altLang="en-US" sz="3200" b="1" dirty="0">
                <a:solidFill>
                  <a:srgbClr val="0000FF"/>
                </a:solidFill>
                <a:latin typeface="Arial" panose="020B0604020202020204" pitchFamily="34" charset="0"/>
                <a:ea typeface="ＭＳ Ｐゴシック" panose="020B0600070205080204" pitchFamily="34" charset="-128"/>
              </a:rPr>
              <a:t>OBJECTIVES:</a:t>
            </a:r>
          </a:p>
          <a:p>
            <a:pPr lvl="0" eaLnBrk="0" fontAlgn="base" hangingPunct="0">
              <a:spcBef>
                <a:spcPct val="0"/>
              </a:spcBef>
              <a:spcAft>
                <a:spcPct val="0"/>
              </a:spcAft>
            </a:pPr>
            <a:endParaRPr lang="en-GB" altLang="en-US" sz="3200" dirty="0">
              <a:solidFill>
                <a:srgbClr val="0000FF"/>
              </a:solidFill>
              <a:latin typeface="Arial" panose="020B0604020202020204" pitchFamily="34" charset="0"/>
              <a:ea typeface="ＭＳ Ｐゴシック" panose="020B0600070205080204" pitchFamily="34" charset="-128"/>
            </a:endParaRPr>
          </a:p>
          <a:p>
            <a:pPr marL="514350" lvl="0" indent="-514350">
              <a:buFont typeface="+mj-lt"/>
              <a:buAutoNum type="arabicPeriod"/>
            </a:pPr>
            <a:r>
              <a:rPr lang="en-GB" sz="2800" dirty="0">
                <a:latin typeface="Arial" panose="020B0604020202020204" pitchFamily="34" charset="0"/>
                <a:cs typeface="Arial" panose="020B0604020202020204" pitchFamily="34" charset="0"/>
              </a:rPr>
              <a:t>Design an effective lesson plan</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 </a:t>
            </a:r>
          </a:p>
          <a:p>
            <a:pPr lvl="0"/>
            <a:r>
              <a:rPr lang="en-GB" sz="2800" dirty="0">
                <a:latin typeface="Arial" panose="020B0604020202020204" pitchFamily="34" charset="0"/>
                <a:cs typeface="Arial" panose="020B0604020202020204" pitchFamily="34" charset="0"/>
              </a:rPr>
              <a:t>2.  Evaluate the lesson design</a:t>
            </a:r>
          </a:p>
          <a:p>
            <a:pPr lvl="0" eaLnBrk="0" fontAlgn="base" hangingPunct="0">
              <a:spcBef>
                <a:spcPct val="0"/>
              </a:spcBef>
              <a:spcAft>
                <a:spcPct val="0"/>
              </a:spcAft>
            </a:pPr>
            <a:endParaRPr lang="en-GB" altLang="en-US" sz="3200" b="1" dirty="0">
              <a:solidFill>
                <a:srgbClr val="000000"/>
              </a:solidFill>
              <a:latin typeface="Arial" panose="020B0604020202020204" pitchFamily="34" charset="0"/>
              <a:ea typeface="ＭＳ Ｐゴシック" panose="020B0600070205080204" pitchFamily="34" charset="-128"/>
            </a:endParaRPr>
          </a:p>
        </p:txBody>
      </p:sp>
      <p:sp>
        <p:nvSpPr>
          <p:cNvPr id="3" name="TextBox 2">
            <a:extLst>
              <a:ext uri="{FF2B5EF4-FFF2-40B4-BE49-F238E27FC236}">
                <a16:creationId xmlns:a16="http://schemas.microsoft.com/office/drawing/2014/main" id="{A8856E3E-87EA-4A66-83D1-BE5EDB66C562}"/>
              </a:ext>
            </a:extLst>
          </p:cNvPr>
          <p:cNvSpPr txBox="1"/>
          <p:nvPr/>
        </p:nvSpPr>
        <p:spPr>
          <a:xfrm>
            <a:off x="1451429" y="275771"/>
            <a:ext cx="9492342" cy="1354217"/>
          </a:xfrm>
          <a:prstGeom prst="rect">
            <a:avLst/>
          </a:prstGeom>
          <a:noFill/>
        </p:spPr>
        <p:txBody>
          <a:bodyPr wrap="square" rtlCol="0">
            <a:spAutoFit/>
          </a:bodyPr>
          <a:lstStyle/>
          <a:p>
            <a:pPr lvl="0"/>
            <a:r>
              <a:rPr lang="en-GB" sz="3200" b="1" dirty="0">
                <a:solidFill>
                  <a:srgbClr val="0000FF"/>
                </a:solidFill>
                <a:latin typeface="Arial" panose="020B0604020202020204" pitchFamily="34" charset="0"/>
                <a:cs typeface="Arial" panose="020B0604020202020204" pitchFamily="34" charset="0"/>
              </a:rPr>
              <a:t>AIM:   </a:t>
            </a:r>
            <a:r>
              <a:rPr lang="en-US" sz="3200" dirty="0">
                <a:latin typeface="Arial" panose="020B0604020202020204" pitchFamily="34" charset="0"/>
                <a:cs typeface="Arial" panose="020B0604020202020204" pitchFamily="34" charset="0"/>
              </a:rPr>
              <a:t>To enhance trainer's skills in designing and evaluating </a:t>
            </a:r>
            <a:r>
              <a:rPr lang="en-GB" sz="3200" dirty="0">
                <a:latin typeface="Arial" panose="020B0604020202020204" pitchFamily="34" charset="0"/>
                <a:cs typeface="Arial" panose="020B0604020202020204" pitchFamily="34" charset="0"/>
              </a:rPr>
              <a:t>effective lesson plans</a:t>
            </a:r>
          </a:p>
          <a:p>
            <a:endParaRPr lang="en-GB" dirty="0"/>
          </a:p>
        </p:txBody>
      </p:sp>
    </p:spTree>
    <p:extLst>
      <p:ext uri="{BB962C8B-B14F-4D97-AF65-F5344CB8AC3E}">
        <p14:creationId xmlns:p14="http://schemas.microsoft.com/office/powerpoint/2010/main" val="104748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374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 name="Freeform: Shape 7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Courthouse Quiz - Otley Courthouse">
            <a:extLst>
              <a:ext uri="{FF2B5EF4-FFF2-40B4-BE49-F238E27FC236}">
                <a16:creationId xmlns:a16="http://schemas.microsoft.com/office/drawing/2014/main" id="{90693C24-58E8-4BF9-ACB5-DEFAC301E9F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693381" y="1176793"/>
            <a:ext cx="4548146"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433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1219199" y="6180083"/>
            <a:ext cx="6789684" cy="584775"/>
          </a:xfrm>
          <a:prstGeom prst="rect">
            <a:avLst/>
          </a:prstGeom>
          <a:noFill/>
        </p:spPr>
        <p:txBody>
          <a:bodyPr wrap="square" rtlCol="0">
            <a:spAutoFit/>
          </a:bodyPr>
          <a:lstStyle/>
          <a:p>
            <a:r>
              <a:rPr lang="en-GB" sz="3200" b="1" dirty="0">
                <a:solidFill>
                  <a:schemeClr val="bg1"/>
                </a:solidFill>
              </a:rPr>
              <a:t>MUST, SHOULD OR COULD</a:t>
            </a:r>
          </a:p>
        </p:txBody>
      </p:sp>
      <p:pic>
        <p:nvPicPr>
          <p:cNvPr id="8" name="Picture 7">
            <a:extLst>
              <a:ext uri="{FF2B5EF4-FFF2-40B4-BE49-F238E27FC236}">
                <a16:creationId xmlns:a16="http://schemas.microsoft.com/office/drawing/2014/main" id="{812F1E5A-EF93-41F6-A7B0-5A815C40E877}"/>
              </a:ext>
            </a:extLst>
          </p:cNvPr>
          <p:cNvPicPr>
            <a:picLocks noChangeAspect="1"/>
          </p:cNvPicPr>
          <p:nvPr/>
        </p:nvPicPr>
        <p:blipFill rotWithShape="1">
          <a:blip r:embed="rId4"/>
          <a:srcRect l="12918" t="5202" r="7676" b="7634"/>
          <a:stretch/>
        </p:blipFill>
        <p:spPr>
          <a:xfrm>
            <a:off x="1024699" y="322454"/>
            <a:ext cx="2435732" cy="2138935"/>
          </a:xfrm>
          <a:prstGeom prst="rect">
            <a:avLst/>
          </a:prstGeom>
          <a:ln>
            <a:solidFill>
              <a:schemeClr val="tx1"/>
            </a:solidFill>
          </a:ln>
        </p:spPr>
      </p:pic>
      <p:pic>
        <p:nvPicPr>
          <p:cNvPr id="9" name="Picture 8">
            <a:extLst>
              <a:ext uri="{FF2B5EF4-FFF2-40B4-BE49-F238E27FC236}">
                <a16:creationId xmlns:a16="http://schemas.microsoft.com/office/drawing/2014/main" id="{21855335-FEAD-4581-A6C7-FD1A0AA3F716}"/>
              </a:ext>
            </a:extLst>
          </p:cNvPr>
          <p:cNvPicPr>
            <a:picLocks noChangeAspect="1"/>
          </p:cNvPicPr>
          <p:nvPr/>
        </p:nvPicPr>
        <p:blipFill rotWithShape="1">
          <a:blip r:embed="rId5"/>
          <a:srcRect l="22296" r="18000"/>
          <a:stretch/>
        </p:blipFill>
        <p:spPr>
          <a:xfrm>
            <a:off x="8731569" y="308583"/>
            <a:ext cx="2435732" cy="2138935"/>
          </a:xfrm>
          <a:prstGeom prst="rect">
            <a:avLst/>
          </a:prstGeom>
          <a:ln>
            <a:solidFill>
              <a:schemeClr val="tx1"/>
            </a:solidFill>
          </a:ln>
        </p:spPr>
      </p:pic>
      <p:pic>
        <p:nvPicPr>
          <p:cNvPr id="10" name="Picture 9">
            <a:extLst>
              <a:ext uri="{FF2B5EF4-FFF2-40B4-BE49-F238E27FC236}">
                <a16:creationId xmlns:a16="http://schemas.microsoft.com/office/drawing/2014/main" id="{3C541B58-24F8-4053-9433-727D12617EF0}"/>
              </a:ext>
            </a:extLst>
          </p:cNvPr>
          <p:cNvPicPr>
            <a:picLocks noChangeAspect="1"/>
          </p:cNvPicPr>
          <p:nvPr/>
        </p:nvPicPr>
        <p:blipFill>
          <a:blip r:embed="rId6"/>
          <a:stretch>
            <a:fillRect/>
          </a:stretch>
        </p:blipFill>
        <p:spPr>
          <a:xfrm>
            <a:off x="4878132" y="308583"/>
            <a:ext cx="2435732" cy="2125813"/>
          </a:xfrm>
          <a:prstGeom prst="rect">
            <a:avLst/>
          </a:prstGeom>
        </p:spPr>
      </p:pic>
      <p:pic>
        <p:nvPicPr>
          <p:cNvPr id="11" name="Picture 10">
            <a:extLst>
              <a:ext uri="{FF2B5EF4-FFF2-40B4-BE49-F238E27FC236}">
                <a16:creationId xmlns:a16="http://schemas.microsoft.com/office/drawing/2014/main" id="{5AB92A5A-E828-4657-AB6A-93F671348526}"/>
              </a:ext>
            </a:extLst>
          </p:cNvPr>
          <p:cNvPicPr>
            <a:picLocks noChangeAspect="1"/>
          </p:cNvPicPr>
          <p:nvPr/>
        </p:nvPicPr>
        <p:blipFill rotWithShape="1">
          <a:blip r:embed="rId7"/>
          <a:srcRect l="18607" t="10552" r="17672" b="9927"/>
          <a:stretch/>
        </p:blipFill>
        <p:spPr>
          <a:xfrm>
            <a:off x="4878132" y="3156835"/>
            <a:ext cx="2435732" cy="2133987"/>
          </a:xfrm>
          <a:prstGeom prst="rect">
            <a:avLst/>
          </a:prstGeom>
        </p:spPr>
      </p:pic>
      <p:pic>
        <p:nvPicPr>
          <p:cNvPr id="12" name="Picture 11">
            <a:extLst>
              <a:ext uri="{FF2B5EF4-FFF2-40B4-BE49-F238E27FC236}">
                <a16:creationId xmlns:a16="http://schemas.microsoft.com/office/drawing/2014/main" id="{9AAD84B7-638A-45CC-9FF6-8DE746988384}"/>
              </a:ext>
            </a:extLst>
          </p:cNvPr>
          <p:cNvPicPr>
            <a:picLocks noChangeAspect="1"/>
          </p:cNvPicPr>
          <p:nvPr/>
        </p:nvPicPr>
        <p:blipFill rotWithShape="1">
          <a:blip r:embed="rId8"/>
          <a:srcRect l="18195" t="10916" r="17582" b="11465"/>
          <a:stretch/>
        </p:blipFill>
        <p:spPr>
          <a:xfrm>
            <a:off x="1024699" y="3244333"/>
            <a:ext cx="2435732" cy="2133987"/>
          </a:xfrm>
          <a:prstGeom prst="rect">
            <a:avLst/>
          </a:prstGeom>
        </p:spPr>
      </p:pic>
      <p:pic>
        <p:nvPicPr>
          <p:cNvPr id="13" name="Picture 12">
            <a:extLst>
              <a:ext uri="{FF2B5EF4-FFF2-40B4-BE49-F238E27FC236}">
                <a16:creationId xmlns:a16="http://schemas.microsoft.com/office/drawing/2014/main" id="{DC2EC5AE-C118-4075-8D09-6C3C76FD22E6}"/>
              </a:ext>
            </a:extLst>
          </p:cNvPr>
          <p:cNvPicPr>
            <a:picLocks noChangeAspect="1"/>
          </p:cNvPicPr>
          <p:nvPr/>
        </p:nvPicPr>
        <p:blipFill>
          <a:blip r:embed="rId9"/>
          <a:stretch>
            <a:fillRect/>
          </a:stretch>
        </p:blipFill>
        <p:spPr>
          <a:xfrm>
            <a:off x="8715085" y="3156835"/>
            <a:ext cx="2435732" cy="2133988"/>
          </a:xfrm>
          <a:prstGeom prst="rect">
            <a:avLst/>
          </a:prstGeom>
        </p:spPr>
      </p:pic>
      <p:sp>
        <p:nvSpPr>
          <p:cNvPr id="14" name="TextBox 13">
            <a:extLst>
              <a:ext uri="{FF2B5EF4-FFF2-40B4-BE49-F238E27FC236}">
                <a16:creationId xmlns:a16="http://schemas.microsoft.com/office/drawing/2014/main" id="{FC184DB9-46A0-455C-8EA5-7C4EC0EB55CA}"/>
              </a:ext>
            </a:extLst>
          </p:cNvPr>
          <p:cNvSpPr txBox="1"/>
          <p:nvPr/>
        </p:nvSpPr>
        <p:spPr>
          <a:xfrm>
            <a:off x="1024699" y="2432294"/>
            <a:ext cx="2435732" cy="369332"/>
          </a:xfrm>
          <a:prstGeom prst="rect">
            <a:avLst/>
          </a:prstGeom>
          <a:noFill/>
        </p:spPr>
        <p:txBody>
          <a:bodyPr wrap="square" rtlCol="0">
            <a:spAutoFit/>
          </a:bodyPr>
          <a:lstStyle/>
          <a:p>
            <a:pPr algn="ctr"/>
            <a:r>
              <a:rPr lang="en-GB" b="1" dirty="0"/>
              <a:t>Making a paper plane</a:t>
            </a:r>
          </a:p>
        </p:txBody>
      </p:sp>
      <p:sp>
        <p:nvSpPr>
          <p:cNvPr id="15" name="TextBox 14">
            <a:extLst>
              <a:ext uri="{FF2B5EF4-FFF2-40B4-BE49-F238E27FC236}">
                <a16:creationId xmlns:a16="http://schemas.microsoft.com/office/drawing/2014/main" id="{8A163620-0D7E-4D7F-9BE2-CA95995B26C8}"/>
              </a:ext>
            </a:extLst>
          </p:cNvPr>
          <p:cNvSpPr txBox="1"/>
          <p:nvPr/>
        </p:nvSpPr>
        <p:spPr>
          <a:xfrm>
            <a:off x="4869892" y="2430681"/>
            <a:ext cx="2435732" cy="369332"/>
          </a:xfrm>
          <a:prstGeom prst="rect">
            <a:avLst/>
          </a:prstGeom>
          <a:noFill/>
        </p:spPr>
        <p:txBody>
          <a:bodyPr wrap="square" rtlCol="0">
            <a:spAutoFit/>
          </a:bodyPr>
          <a:lstStyle/>
          <a:p>
            <a:pPr algn="ctr"/>
            <a:r>
              <a:rPr lang="en-GB" b="1" dirty="0"/>
              <a:t>Putting up a tent</a:t>
            </a:r>
          </a:p>
        </p:txBody>
      </p:sp>
      <p:sp>
        <p:nvSpPr>
          <p:cNvPr id="18" name="TextBox 17">
            <a:extLst>
              <a:ext uri="{FF2B5EF4-FFF2-40B4-BE49-F238E27FC236}">
                <a16:creationId xmlns:a16="http://schemas.microsoft.com/office/drawing/2014/main" id="{4F2A5949-D4F4-4559-90E3-CD9964D736F2}"/>
              </a:ext>
            </a:extLst>
          </p:cNvPr>
          <p:cNvSpPr txBox="1"/>
          <p:nvPr/>
        </p:nvSpPr>
        <p:spPr>
          <a:xfrm>
            <a:off x="4878132" y="5356761"/>
            <a:ext cx="2435732" cy="369332"/>
          </a:xfrm>
          <a:prstGeom prst="rect">
            <a:avLst/>
          </a:prstGeom>
          <a:noFill/>
        </p:spPr>
        <p:txBody>
          <a:bodyPr wrap="square" rtlCol="0">
            <a:spAutoFit/>
          </a:bodyPr>
          <a:lstStyle/>
          <a:p>
            <a:pPr algn="ctr"/>
            <a:r>
              <a:rPr lang="en-GB" b="1" dirty="0"/>
              <a:t>Riding a bicycle</a:t>
            </a:r>
          </a:p>
        </p:txBody>
      </p:sp>
      <p:sp>
        <p:nvSpPr>
          <p:cNvPr id="19" name="TextBox 18">
            <a:extLst>
              <a:ext uri="{FF2B5EF4-FFF2-40B4-BE49-F238E27FC236}">
                <a16:creationId xmlns:a16="http://schemas.microsoft.com/office/drawing/2014/main" id="{FE661630-DFC8-4E58-AA78-AB77F9806C11}"/>
              </a:ext>
            </a:extLst>
          </p:cNvPr>
          <p:cNvSpPr txBox="1"/>
          <p:nvPr/>
        </p:nvSpPr>
        <p:spPr>
          <a:xfrm>
            <a:off x="8715085" y="2461389"/>
            <a:ext cx="2537245" cy="369332"/>
          </a:xfrm>
          <a:prstGeom prst="rect">
            <a:avLst/>
          </a:prstGeom>
          <a:noFill/>
        </p:spPr>
        <p:txBody>
          <a:bodyPr wrap="square" rtlCol="0">
            <a:spAutoFit/>
          </a:bodyPr>
          <a:lstStyle/>
          <a:p>
            <a:pPr algn="ctr"/>
            <a:r>
              <a:rPr lang="en-GB" b="1" dirty="0"/>
              <a:t>Making a balloon animal</a:t>
            </a:r>
          </a:p>
        </p:txBody>
      </p:sp>
      <p:sp>
        <p:nvSpPr>
          <p:cNvPr id="20" name="TextBox 19">
            <a:extLst>
              <a:ext uri="{FF2B5EF4-FFF2-40B4-BE49-F238E27FC236}">
                <a16:creationId xmlns:a16="http://schemas.microsoft.com/office/drawing/2014/main" id="{8293507D-5EB7-4C9C-9ACB-9FC656C80A54}"/>
              </a:ext>
            </a:extLst>
          </p:cNvPr>
          <p:cNvSpPr txBox="1"/>
          <p:nvPr/>
        </p:nvSpPr>
        <p:spPr>
          <a:xfrm>
            <a:off x="8715085" y="5356761"/>
            <a:ext cx="2435732" cy="369332"/>
          </a:xfrm>
          <a:prstGeom prst="rect">
            <a:avLst/>
          </a:prstGeom>
          <a:noFill/>
        </p:spPr>
        <p:txBody>
          <a:bodyPr wrap="square" rtlCol="0">
            <a:spAutoFit/>
          </a:bodyPr>
          <a:lstStyle/>
          <a:p>
            <a:pPr algn="ctr"/>
            <a:r>
              <a:rPr lang="en-GB" b="1" dirty="0"/>
              <a:t>Staying safe online</a:t>
            </a:r>
          </a:p>
        </p:txBody>
      </p:sp>
      <p:sp>
        <p:nvSpPr>
          <p:cNvPr id="21" name="TextBox 20">
            <a:extLst>
              <a:ext uri="{FF2B5EF4-FFF2-40B4-BE49-F238E27FC236}">
                <a16:creationId xmlns:a16="http://schemas.microsoft.com/office/drawing/2014/main" id="{4295BB87-69A3-488D-B306-E4F5560D632B}"/>
              </a:ext>
            </a:extLst>
          </p:cNvPr>
          <p:cNvSpPr txBox="1"/>
          <p:nvPr/>
        </p:nvSpPr>
        <p:spPr>
          <a:xfrm>
            <a:off x="911850" y="5356761"/>
            <a:ext cx="2661429" cy="369332"/>
          </a:xfrm>
          <a:prstGeom prst="rect">
            <a:avLst/>
          </a:prstGeom>
          <a:noFill/>
        </p:spPr>
        <p:txBody>
          <a:bodyPr wrap="square" rtlCol="0">
            <a:spAutoFit/>
          </a:bodyPr>
          <a:lstStyle/>
          <a:p>
            <a:pPr algn="ctr"/>
            <a:r>
              <a:rPr lang="en-GB" b="1" dirty="0"/>
              <a:t>The London Underground</a:t>
            </a:r>
          </a:p>
        </p:txBody>
      </p:sp>
    </p:spTree>
    <p:extLst>
      <p:ext uri="{BB962C8B-B14F-4D97-AF65-F5344CB8AC3E}">
        <p14:creationId xmlns:p14="http://schemas.microsoft.com/office/powerpoint/2010/main" val="727294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812" y="373225"/>
            <a:ext cx="10630828" cy="5337110"/>
          </a:xfrm>
          <a:prstGeom prst="rect">
            <a:avLst/>
          </a:prstGeom>
          <a:effectLst>
            <a:softEdge rad="381000"/>
          </a:effectLst>
        </p:spPr>
      </p:pic>
      <p:sp>
        <p:nvSpPr>
          <p:cNvPr id="6" name="TextBox 5"/>
          <p:cNvSpPr txBox="1"/>
          <p:nvPr/>
        </p:nvSpPr>
        <p:spPr>
          <a:xfrm>
            <a:off x="1059287" y="6150114"/>
            <a:ext cx="8846713" cy="707886"/>
          </a:xfrm>
          <a:prstGeom prst="rect">
            <a:avLst/>
          </a:prstGeom>
          <a:noFill/>
        </p:spPr>
        <p:txBody>
          <a:bodyPr wrap="square" rtlCol="0">
            <a:spAutoFit/>
          </a:bodyPr>
          <a:lstStyle/>
          <a:p>
            <a:r>
              <a:rPr lang="en-GB" sz="4000" b="1" dirty="0">
                <a:solidFill>
                  <a:schemeClr val="bg1"/>
                </a:solidFill>
              </a:rPr>
              <a:t>RECEIVING FEEDBACK FROM LEARNERS</a:t>
            </a:r>
          </a:p>
        </p:txBody>
      </p:sp>
    </p:spTree>
    <p:extLst>
      <p:ext uri="{BB962C8B-B14F-4D97-AF65-F5344CB8AC3E}">
        <p14:creationId xmlns:p14="http://schemas.microsoft.com/office/powerpoint/2010/main" val="375982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2501154" y="295835"/>
            <a:ext cx="7862046" cy="4401205"/>
          </a:xfrm>
          <a:prstGeom prst="rect">
            <a:avLst/>
          </a:prstGeom>
        </p:spPr>
        <p:txBody>
          <a:bodyPr wrap="square">
            <a:spAutoFit/>
          </a:bodyPr>
          <a:lstStyle/>
          <a:p>
            <a:r>
              <a:rPr lang="en-GB" sz="4000" dirty="0"/>
              <a:t>Top tips:</a:t>
            </a:r>
          </a:p>
          <a:p>
            <a:endParaRPr lang="en-GB" sz="4000" dirty="0"/>
          </a:p>
          <a:p>
            <a:r>
              <a:rPr lang="en-GB" sz="4000" dirty="0"/>
              <a:t>1:  	Discuss with relevant others.</a:t>
            </a:r>
          </a:p>
          <a:p>
            <a:endParaRPr lang="en-GB" sz="4000" dirty="0"/>
          </a:p>
          <a:p>
            <a:r>
              <a:rPr lang="en-GB" sz="4000" dirty="0"/>
              <a:t>2:	Use QA Guidance and Checklist</a:t>
            </a:r>
          </a:p>
          <a:p>
            <a:endParaRPr lang="en-GB" sz="4000" dirty="0"/>
          </a:p>
          <a:p>
            <a:r>
              <a:rPr lang="en-GB" sz="4000" dirty="0"/>
              <a:t>3.	Be flexible!</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4726" y="3582480"/>
            <a:ext cx="4198474" cy="2229120"/>
          </a:xfrm>
          <a:prstGeom prst="rect">
            <a:avLst/>
          </a:prstGeom>
          <a:effectLst>
            <a:softEdge rad="177800"/>
          </a:effectLst>
        </p:spPr>
      </p:pic>
    </p:spTree>
    <p:extLst>
      <p:ext uri="{BB962C8B-B14F-4D97-AF65-F5344CB8AC3E}">
        <p14:creationId xmlns:p14="http://schemas.microsoft.com/office/powerpoint/2010/main" val="3861472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219199" y="6180083"/>
            <a:ext cx="6789684" cy="584775"/>
          </a:xfrm>
          <a:prstGeom prst="rect">
            <a:avLst/>
          </a:prstGeom>
          <a:noFill/>
        </p:spPr>
        <p:txBody>
          <a:bodyPr wrap="square" rtlCol="0">
            <a:spAutoFit/>
          </a:bodyPr>
          <a:lstStyle/>
          <a:p>
            <a:r>
              <a:rPr lang="en-GB" sz="3200" b="1" dirty="0">
                <a:solidFill>
                  <a:schemeClr val="bg1"/>
                </a:solidFill>
              </a:rPr>
              <a:t>RECAP</a:t>
            </a:r>
          </a:p>
        </p:txBody>
      </p:sp>
      <p:sp>
        <p:nvSpPr>
          <p:cNvPr id="10" name="Rectangle 9"/>
          <p:cNvSpPr/>
          <p:nvPr/>
        </p:nvSpPr>
        <p:spPr>
          <a:xfrm>
            <a:off x="809296" y="1971904"/>
            <a:ext cx="10972800" cy="2923877"/>
          </a:xfrm>
          <a:prstGeom prst="rect">
            <a:avLst/>
          </a:prstGeom>
        </p:spPr>
        <p:txBody>
          <a:bodyPr wrap="square">
            <a:spAutoFit/>
          </a:bodyPr>
          <a:lstStyle/>
          <a:p>
            <a:pPr lvl="0" eaLnBrk="0" fontAlgn="base" hangingPunct="0">
              <a:spcBef>
                <a:spcPct val="0"/>
              </a:spcBef>
              <a:spcAft>
                <a:spcPct val="0"/>
              </a:spcAft>
            </a:pPr>
            <a:r>
              <a:rPr lang="en-GB" altLang="en-US" sz="3200" b="1" dirty="0">
                <a:solidFill>
                  <a:srgbClr val="0000FF"/>
                </a:solidFill>
                <a:latin typeface="Arial" panose="020B0604020202020204" pitchFamily="34" charset="0"/>
                <a:ea typeface="ＭＳ Ｐゴシック" panose="020B0600070205080204" pitchFamily="34" charset="-128"/>
              </a:rPr>
              <a:t>Objectives:</a:t>
            </a:r>
          </a:p>
          <a:p>
            <a:pPr lvl="0" eaLnBrk="0" fontAlgn="base" hangingPunct="0">
              <a:spcBef>
                <a:spcPct val="0"/>
              </a:spcBef>
              <a:spcAft>
                <a:spcPct val="0"/>
              </a:spcAft>
            </a:pPr>
            <a:endParaRPr lang="en-GB" altLang="en-US" sz="3600" dirty="0">
              <a:solidFill>
                <a:srgbClr val="0000FF"/>
              </a:solidFill>
              <a:latin typeface="Arial" panose="020B0604020202020204" pitchFamily="34" charset="0"/>
              <a:ea typeface="ＭＳ Ｐゴシック" panose="020B0600070205080204" pitchFamily="34" charset="-128"/>
            </a:endParaRPr>
          </a:p>
          <a:p>
            <a:pPr marL="514350" lvl="0" indent="-514350">
              <a:buFont typeface="+mj-lt"/>
              <a:buAutoNum type="arabicPeriod"/>
            </a:pPr>
            <a:r>
              <a:rPr lang="en-GB" sz="2800" dirty="0">
                <a:latin typeface="Arial" panose="020B0604020202020204" pitchFamily="34" charset="0"/>
                <a:cs typeface="Arial" panose="020B0604020202020204" pitchFamily="34" charset="0"/>
              </a:rPr>
              <a:t>Design an effective lesson plan</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 </a:t>
            </a:r>
          </a:p>
          <a:p>
            <a:pPr lvl="0"/>
            <a:r>
              <a:rPr lang="en-GB" sz="2800" dirty="0">
                <a:latin typeface="Arial" panose="020B0604020202020204" pitchFamily="34" charset="0"/>
                <a:cs typeface="Arial" panose="020B0604020202020204" pitchFamily="34" charset="0"/>
              </a:rPr>
              <a:t>2.  Evaluate the lesson design</a:t>
            </a:r>
          </a:p>
        </p:txBody>
      </p:sp>
      <p:sp>
        <p:nvSpPr>
          <p:cNvPr id="4" name="TextBox 3">
            <a:extLst>
              <a:ext uri="{FF2B5EF4-FFF2-40B4-BE49-F238E27FC236}">
                <a16:creationId xmlns:a16="http://schemas.microsoft.com/office/drawing/2014/main" id="{A343B241-2AE9-4BEB-9BD7-5EDB53579AAE}"/>
              </a:ext>
            </a:extLst>
          </p:cNvPr>
          <p:cNvSpPr txBox="1"/>
          <p:nvPr/>
        </p:nvSpPr>
        <p:spPr>
          <a:xfrm>
            <a:off x="809296" y="431249"/>
            <a:ext cx="9231085" cy="1292662"/>
          </a:xfrm>
          <a:prstGeom prst="rect">
            <a:avLst/>
          </a:prstGeom>
          <a:noFill/>
        </p:spPr>
        <p:txBody>
          <a:bodyPr wrap="square" rtlCol="0">
            <a:spAutoFit/>
          </a:bodyPr>
          <a:lstStyle/>
          <a:p>
            <a:r>
              <a:rPr lang="en-GB" sz="3200" b="1" dirty="0">
                <a:solidFill>
                  <a:srgbClr val="0000FF"/>
                </a:solidFill>
                <a:latin typeface="Arial" panose="020B0604020202020204" pitchFamily="34" charset="0"/>
                <a:cs typeface="Arial" panose="020B0604020202020204" pitchFamily="34" charset="0"/>
              </a:rPr>
              <a:t>Aim:   </a:t>
            </a:r>
            <a:r>
              <a:rPr lang="en-US" sz="2800" dirty="0">
                <a:latin typeface="Arial" panose="020B0604020202020204" pitchFamily="34" charset="0"/>
                <a:cs typeface="Arial" panose="020B0604020202020204" pitchFamily="34" charset="0"/>
              </a:rPr>
              <a:t>To enhance trainer's skills in designing and evaluating </a:t>
            </a:r>
            <a:r>
              <a:rPr lang="en-GB" sz="2800" dirty="0">
                <a:latin typeface="Arial" panose="020B0604020202020204" pitchFamily="34" charset="0"/>
                <a:cs typeface="Arial" panose="020B0604020202020204" pitchFamily="34" charset="0"/>
              </a:rPr>
              <a:t>effective lesson plans</a:t>
            </a:r>
          </a:p>
          <a:p>
            <a:endParaRPr lang="en-GB" dirty="0"/>
          </a:p>
        </p:txBody>
      </p:sp>
    </p:spTree>
    <p:extLst>
      <p:ext uri="{BB962C8B-B14F-4D97-AF65-F5344CB8AC3E}">
        <p14:creationId xmlns:p14="http://schemas.microsoft.com/office/powerpoint/2010/main" val="2956054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1006</TotalTime>
  <Words>799</Words>
  <Application>Microsoft Office PowerPoint</Application>
  <PresentationFormat>Widescreen</PresentationFormat>
  <Paragraphs>105</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Williams,Amelia swp54949</cp:lastModifiedBy>
  <cp:revision>56</cp:revision>
  <dcterms:created xsi:type="dcterms:W3CDTF">2018-01-30T11:09:50Z</dcterms:created>
  <dcterms:modified xsi:type="dcterms:W3CDTF">2021-05-18T11:20:07Z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9590bf70-4b3e-401e-a111-24e9a1bd7df9</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2021-05-10T14:19:05Z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f669417e-cbfa-44d3-88e7-3ffde4ce2dd7</vt:lpwstr>
  </property>
  <property fmtid="{D5CDD505-2E9C-101B-9397-08002B2CF9AE}" pid="11" name="MSIP_Label_66cf8fe5-b7b7-4df7-b38d-1c61ac2f6639_ContentBits">
    <vt:lpwstr>0</vt:lpwstr>
  </property>
</Properties>
</file>