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44" r:id="rId1"/>
  </p:sldMasterIdLst>
  <p:sldIdLst>
    <p:sldId id="257"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753"/>
    <p:restoredTop sz="94674"/>
  </p:normalViewPr>
  <p:slideViewPr>
    <p:cSldViewPr snapToGrid="0">
      <p:cViewPr varScale="1">
        <p:scale>
          <a:sx n="90" d="100"/>
          <a:sy n="90" d="100"/>
        </p:scale>
        <p:origin x="232" y="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GB"/>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F83DAA3-6D99-AF45-B8BC-200F1CCB95CE}" type="datetimeFigureOut">
              <a:rPr lang="en-US" smtClean="0"/>
              <a:t>4/21/24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rIns="45720"/>
          <a:lstStyle/>
          <a:p>
            <a:fld id="{F0E65D7E-FAFA-D147-AE65-543F2602443B}" type="slidenum">
              <a:rPr lang="en-US" smtClean="0"/>
              <a:t>‹#›</a:t>
            </a:fld>
            <a:endParaRPr lang="en-US"/>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3469759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F83DAA3-6D99-AF45-B8BC-200F1CCB95CE}" type="datetimeFigureOut">
              <a:rPr lang="en-US" smtClean="0"/>
              <a:t>4/21/24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E65D7E-FAFA-D147-AE65-543F2602443B}" type="slidenum">
              <a:rPr lang="en-US" smtClean="0"/>
              <a:t>‹#›</a:t>
            </a:fld>
            <a:endParaRPr lang="en-US"/>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8954466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GB"/>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F83DAA3-6D99-AF45-B8BC-200F1CCB95CE}" type="datetimeFigureOut">
              <a:rPr lang="en-US" smtClean="0"/>
              <a:t>4/21/24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E65D7E-FAFA-D147-AE65-543F2602443B}" type="slidenum">
              <a:rPr lang="en-US" smtClean="0"/>
              <a:t>‹#›</a:t>
            </a:fld>
            <a:endParaRPr lang="en-US"/>
          </a:p>
        </p:txBody>
      </p:sp>
    </p:spTree>
    <p:extLst>
      <p:ext uri="{BB962C8B-B14F-4D97-AF65-F5344CB8AC3E}">
        <p14:creationId xmlns:p14="http://schemas.microsoft.com/office/powerpoint/2010/main" val="22909339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F83DAA3-6D99-AF45-B8BC-200F1CCB95CE}" type="datetimeFigureOut">
              <a:rPr lang="en-US" smtClean="0"/>
              <a:t>4/21/24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0E65D7E-FAFA-D147-AE65-543F2602443B}" type="slidenum">
              <a:rPr lang="en-US" smtClean="0"/>
              <a:t>‹#›</a:t>
            </a:fld>
            <a:endParaRPr lang="en-US"/>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2345179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GB"/>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F83DAA3-6D99-AF45-B8BC-200F1CCB95CE}" type="datetimeFigureOut">
              <a:rPr lang="en-US" smtClean="0"/>
              <a:t>4/21/24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0E65D7E-FAFA-D147-AE65-543F2602443B}" type="slidenum">
              <a:rPr lang="en-US" smtClean="0"/>
              <a:t>‹#›</a:t>
            </a:fld>
            <a:endParaRPr lang="en-US"/>
          </a:p>
        </p:txBody>
      </p:sp>
    </p:spTree>
    <p:extLst>
      <p:ext uri="{BB962C8B-B14F-4D97-AF65-F5344CB8AC3E}">
        <p14:creationId xmlns:p14="http://schemas.microsoft.com/office/powerpoint/2010/main" val="29706942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F83DAA3-6D99-AF45-B8BC-200F1CCB95CE}" type="datetimeFigureOut">
              <a:rPr lang="en-US" smtClean="0"/>
              <a:t>4/21/24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0E65D7E-FAFA-D147-AE65-543F2602443B}" type="slidenum">
              <a:rPr lang="en-US" smtClean="0"/>
              <a:t>‹#›</a:t>
            </a:fld>
            <a:endParaRPr lang="en-US"/>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4976688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4F83DAA3-6D99-AF45-B8BC-200F1CCB95CE}" type="datetimeFigureOut">
              <a:rPr lang="en-US" smtClean="0"/>
              <a:t>4/21/24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0E65D7E-FAFA-D147-AE65-543F2602443B}" type="slidenum">
              <a:rPr lang="en-US" smtClean="0"/>
              <a:t>‹#›</a:t>
            </a:fld>
            <a:endParaRPr lang="en-US"/>
          </a:p>
        </p:txBody>
      </p:sp>
    </p:spTree>
    <p:extLst>
      <p:ext uri="{BB962C8B-B14F-4D97-AF65-F5344CB8AC3E}">
        <p14:creationId xmlns:p14="http://schemas.microsoft.com/office/powerpoint/2010/main" val="11417337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F83DAA3-6D99-AF45-B8BC-200F1CCB95CE}" type="datetimeFigureOut">
              <a:rPr lang="en-US" smtClean="0"/>
              <a:t>4/21/24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0E65D7E-FAFA-D147-AE65-543F2602443B}" type="slidenum">
              <a:rPr lang="en-US" smtClean="0"/>
              <a:t>‹#›</a:t>
            </a:fld>
            <a:endParaRPr lang="en-US"/>
          </a:p>
        </p:txBody>
      </p:sp>
    </p:spTree>
    <p:extLst>
      <p:ext uri="{BB962C8B-B14F-4D97-AF65-F5344CB8AC3E}">
        <p14:creationId xmlns:p14="http://schemas.microsoft.com/office/powerpoint/2010/main" val="13757819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F83DAA3-6D99-AF45-B8BC-200F1CCB95CE}" type="datetimeFigureOut">
              <a:rPr lang="en-US" smtClean="0"/>
              <a:t>4/21/24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0E65D7E-FAFA-D147-AE65-543F2602443B}" type="slidenum">
              <a:rPr lang="en-US" smtClean="0"/>
              <a:t>‹#›</a:t>
            </a:fld>
            <a:endParaRPr lang="en-US"/>
          </a:p>
        </p:txBody>
      </p:sp>
    </p:spTree>
    <p:extLst>
      <p:ext uri="{BB962C8B-B14F-4D97-AF65-F5344CB8AC3E}">
        <p14:creationId xmlns:p14="http://schemas.microsoft.com/office/powerpoint/2010/main" val="7340331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F83DAA3-6D99-AF45-B8BC-200F1CCB95CE}" type="datetimeFigureOut">
              <a:rPr lang="en-US" smtClean="0"/>
              <a:t>4/21/24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E65D7E-FAFA-D147-AE65-543F2602443B}" type="slidenum">
              <a:rPr lang="en-US" smtClean="0"/>
              <a:t>‹#›</a:t>
            </a:fld>
            <a:endParaRPr lang="en-US"/>
          </a:p>
        </p:txBody>
      </p:sp>
    </p:spTree>
    <p:extLst>
      <p:ext uri="{BB962C8B-B14F-4D97-AF65-F5344CB8AC3E}">
        <p14:creationId xmlns:p14="http://schemas.microsoft.com/office/powerpoint/2010/main" val="9622600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F83DAA3-6D99-AF45-B8BC-200F1CCB95CE}" type="datetimeFigureOut">
              <a:rPr lang="en-US" smtClean="0"/>
              <a:t>4/21/24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E65D7E-FAFA-D147-AE65-543F2602443B}" type="slidenum">
              <a:rPr lang="en-US" smtClean="0"/>
              <a:t>‹#›</a:t>
            </a:fld>
            <a:endParaRPr lang="en-US"/>
          </a:p>
        </p:txBody>
      </p:sp>
    </p:spTree>
    <p:extLst>
      <p:ext uri="{BB962C8B-B14F-4D97-AF65-F5344CB8AC3E}">
        <p14:creationId xmlns:p14="http://schemas.microsoft.com/office/powerpoint/2010/main" val="69148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4F83DAA3-6D99-AF45-B8BC-200F1CCB95CE}" type="datetimeFigureOut">
              <a:rPr lang="en-US" smtClean="0"/>
              <a:t>4/21/24</a:t>
            </a:fld>
            <a:endParaRPr lang="en-US"/>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F0E65D7E-FAFA-D147-AE65-543F2602443B}" type="slidenum">
              <a:rPr lang="en-US" smtClean="0"/>
              <a:t>‹#›</a:t>
            </a:fld>
            <a:endParaRPr lang="en-US"/>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15831546"/>
      </p:ext>
    </p:extLst>
  </p:cSld>
  <p:clrMap bg1="dk1" tx1="lt1" bg2="dk2" tx2="lt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6.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group of people in a meeting&#10;&#10;Description automatically generated">
            <a:extLst>
              <a:ext uri="{FF2B5EF4-FFF2-40B4-BE49-F238E27FC236}">
                <a16:creationId xmlns:a16="http://schemas.microsoft.com/office/drawing/2014/main" id="{B6894E11-9AA9-D554-8FE3-38E4E9A8F83C}"/>
              </a:ext>
            </a:extLst>
          </p:cNvPr>
          <p:cNvPicPr>
            <a:picLocks noChangeAspect="1"/>
          </p:cNvPicPr>
          <p:nvPr/>
        </p:nvPicPr>
        <p:blipFill>
          <a:blip r:embed="rId2"/>
          <a:stretch>
            <a:fillRect/>
          </a:stretch>
        </p:blipFill>
        <p:spPr>
          <a:xfrm>
            <a:off x="-61912" y="-31477"/>
            <a:ext cx="7534276" cy="6889478"/>
          </a:xfrm>
          <a:prstGeom prst="rect">
            <a:avLst/>
          </a:prstGeom>
        </p:spPr>
      </p:pic>
      <p:sp>
        <p:nvSpPr>
          <p:cNvPr id="4" name="TextBox 3">
            <a:extLst>
              <a:ext uri="{FF2B5EF4-FFF2-40B4-BE49-F238E27FC236}">
                <a16:creationId xmlns:a16="http://schemas.microsoft.com/office/drawing/2014/main" id="{3946D6A4-86D2-5C8D-834E-72FBE0E0BE18}"/>
              </a:ext>
            </a:extLst>
          </p:cNvPr>
          <p:cNvSpPr txBox="1"/>
          <p:nvPr/>
        </p:nvSpPr>
        <p:spPr>
          <a:xfrm>
            <a:off x="0" y="24489"/>
            <a:ext cx="5586413" cy="1569660"/>
          </a:xfrm>
          <a:prstGeom prst="rect">
            <a:avLst/>
          </a:prstGeom>
          <a:noFill/>
        </p:spPr>
        <p:txBody>
          <a:bodyPr wrap="square" rtlCol="0">
            <a:spAutoFit/>
          </a:bodyPr>
          <a:lstStyle/>
          <a:p>
            <a:r>
              <a:rPr lang="en-GB" sz="1200" b="1" kern="100" dirty="0">
                <a:solidFill>
                  <a:srgbClr val="FF0000"/>
                </a:solidFill>
                <a:effectLst/>
                <a:highlight>
                  <a:srgbClr val="FFFF00"/>
                </a:highlight>
                <a:latin typeface="Aptos" panose="020B0004020202020204" pitchFamily="34" charset="0"/>
                <a:ea typeface="Aptos" panose="020B0004020202020204" pitchFamily="34" charset="0"/>
                <a:cs typeface="Times New Roman" panose="02020603050405020304" pitchFamily="18" charset="0"/>
              </a:rPr>
              <a:t>Abstract:</a:t>
            </a:r>
            <a:endParaRPr lang="en-GB" sz="1200" kern="100" dirty="0">
              <a:solidFill>
                <a:srgbClr val="FF0000"/>
              </a:solidFill>
              <a:effectLst/>
              <a:highlight>
                <a:srgbClr val="FFFF00"/>
              </a:highlight>
              <a:latin typeface="Aptos" panose="020B0004020202020204" pitchFamily="34" charset="0"/>
              <a:ea typeface="Aptos" panose="020B0004020202020204" pitchFamily="34" charset="0"/>
              <a:cs typeface="Times New Roman" panose="02020603050405020304" pitchFamily="18" charset="0"/>
            </a:endParaRPr>
          </a:p>
          <a:p>
            <a:r>
              <a:rPr lang="en-GB" sz="1200" b="1" kern="100" dirty="0">
                <a:solidFill>
                  <a:srgbClr val="FF0000"/>
                </a:solidFill>
                <a:effectLst/>
                <a:highlight>
                  <a:srgbClr val="FFFF00"/>
                </a:highlight>
                <a:latin typeface="Aptos" panose="020B0004020202020204" pitchFamily="34" charset="0"/>
                <a:ea typeface="Aptos" panose="020B0004020202020204" pitchFamily="34" charset="0"/>
                <a:cs typeface="Times New Roman" panose="02020603050405020304" pitchFamily="18" charset="0"/>
              </a:rPr>
              <a:t> </a:t>
            </a:r>
            <a:endParaRPr lang="en-GB" sz="1200" kern="100" dirty="0">
              <a:solidFill>
                <a:srgbClr val="FF0000"/>
              </a:solidFill>
              <a:effectLst/>
              <a:highlight>
                <a:srgbClr val="FFFF00"/>
              </a:highlight>
              <a:latin typeface="Aptos" panose="020B0004020202020204" pitchFamily="34" charset="0"/>
              <a:ea typeface="Aptos" panose="020B0004020202020204" pitchFamily="34" charset="0"/>
              <a:cs typeface="Times New Roman" panose="02020603050405020304" pitchFamily="18" charset="0"/>
            </a:endParaRPr>
          </a:p>
          <a:p>
            <a:r>
              <a:rPr lang="en-GB" sz="1200" kern="100" dirty="0">
                <a:solidFill>
                  <a:srgbClr val="FF0000"/>
                </a:solidFill>
                <a:effectLst/>
                <a:highlight>
                  <a:srgbClr val="FFFF00"/>
                </a:highlight>
                <a:latin typeface="Aptos" panose="020B0004020202020204" pitchFamily="34" charset="0"/>
                <a:ea typeface="Aptos" panose="020B0004020202020204" pitchFamily="34" charset="0"/>
                <a:cs typeface="Times New Roman" panose="02020603050405020304" pitchFamily="18" charset="0"/>
              </a:rPr>
              <a:t>At Park Plaza Hotels, we have embarked on a journey to revolutionize our internal knowledge-sharing capabilities. By developing a Knowledge Management (KM) system, we aim to connect our staff not only to information but also to each other and the tools they need. This system stands on the pillars of accessibility, collaboration, and innovation, ensuring that knowledge flows seamlessly through every level of our organization</a:t>
            </a:r>
            <a:endParaRPr lang="en-US" sz="1200" dirty="0">
              <a:solidFill>
                <a:srgbClr val="FF0000"/>
              </a:solidFill>
              <a:highlight>
                <a:srgbClr val="FFFF00"/>
              </a:highlight>
            </a:endParaRPr>
          </a:p>
        </p:txBody>
      </p:sp>
      <p:sp>
        <p:nvSpPr>
          <p:cNvPr id="6" name="TextBox 5">
            <a:extLst>
              <a:ext uri="{FF2B5EF4-FFF2-40B4-BE49-F238E27FC236}">
                <a16:creationId xmlns:a16="http://schemas.microsoft.com/office/drawing/2014/main" id="{02A1D709-D3F0-8012-E523-9D7EBAD3C16C}"/>
              </a:ext>
            </a:extLst>
          </p:cNvPr>
          <p:cNvSpPr txBox="1"/>
          <p:nvPr/>
        </p:nvSpPr>
        <p:spPr>
          <a:xfrm>
            <a:off x="85725" y="2740877"/>
            <a:ext cx="3757612" cy="1846659"/>
          </a:xfrm>
          <a:prstGeom prst="rect">
            <a:avLst/>
          </a:prstGeom>
          <a:noFill/>
        </p:spPr>
        <p:txBody>
          <a:bodyPr wrap="square" rtlCol="0">
            <a:spAutoFit/>
          </a:bodyPr>
          <a:lstStyle/>
          <a:p>
            <a:pPr algn="l"/>
            <a:r>
              <a:rPr lang="en-GB" sz="1200" b="1" i="0" u="none" strike="noStrike" dirty="0">
                <a:solidFill>
                  <a:srgbClr val="FF0000"/>
                </a:solidFill>
                <a:effectLst/>
                <a:highlight>
                  <a:srgbClr val="FFFF00"/>
                </a:highlight>
                <a:latin typeface="Söhne"/>
              </a:rPr>
              <a:t>Methodology:</a:t>
            </a:r>
          </a:p>
          <a:p>
            <a:pPr algn="l"/>
            <a:endParaRPr lang="en-GB" sz="1200" b="0" i="0" u="none" strike="noStrike" dirty="0">
              <a:solidFill>
                <a:srgbClr val="FF0000"/>
              </a:solidFill>
              <a:effectLst/>
              <a:highlight>
                <a:srgbClr val="FFFF00"/>
              </a:highlight>
              <a:latin typeface="Söhne"/>
            </a:endParaRPr>
          </a:p>
          <a:p>
            <a:pPr algn="l">
              <a:buFont typeface="Arial" panose="020B0604020202020204" pitchFamily="34" charset="0"/>
              <a:buChar char="•"/>
            </a:pPr>
            <a:r>
              <a:rPr lang="en-GB" sz="1200" b="1" i="0" u="none" strike="noStrike" dirty="0">
                <a:solidFill>
                  <a:srgbClr val="FF0000"/>
                </a:solidFill>
                <a:effectLst/>
                <a:highlight>
                  <a:srgbClr val="FFFF00"/>
                </a:highlight>
                <a:latin typeface="Söhne"/>
              </a:rPr>
              <a:t>Stakeholder Engagement:</a:t>
            </a:r>
            <a:r>
              <a:rPr lang="en-GB" sz="1200" b="0" i="0" u="none" strike="noStrike" dirty="0">
                <a:solidFill>
                  <a:srgbClr val="FF0000"/>
                </a:solidFill>
                <a:effectLst/>
                <a:highlight>
                  <a:srgbClr val="FFFF00"/>
                </a:highlight>
                <a:latin typeface="Söhne"/>
              </a:rPr>
              <a:t> Regular feedback sessions with employees to understand their needs.</a:t>
            </a:r>
          </a:p>
          <a:p>
            <a:pPr algn="l">
              <a:buFont typeface="Arial" panose="020B0604020202020204" pitchFamily="34" charset="0"/>
              <a:buChar char="•"/>
            </a:pPr>
            <a:r>
              <a:rPr lang="en-GB" sz="1200" b="1" i="0" u="none" strike="noStrike" dirty="0">
                <a:solidFill>
                  <a:srgbClr val="FF0000"/>
                </a:solidFill>
                <a:effectLst/>
                <a:highlight>
                  <a:srgbClr val="FFFF00"/>
                </a:highlight>
                <a:latin typeface="Söhne"/>
              </a:rPr>
              <a:t>Technology Selection:</a:t>
            </a:r>
            <a:r>
              <a:rPr lang="en-GB" sz="1200" b="0" i="0" u="none" strike="noStrike" dirty="0">
                <a:solidFill>
                  <a:srgbClr val="FF0000"/>
                </a:solidFill>
                <a:effectLst/>
                <a:highlight>
                  <a:srgbClr val="FFFF00"/>
                </a:highlight>
                <a:latin typeface="Söhne"/>
              </a:rPr>
              <a:t> Choosing scalable and secure technologies for our KM tools.</a:t>
            </a:r>
          </a:p>
          <a:p>
            <a:pPr algn="l">
              <a:buFont typeface="Arial" panose="020B0604020202020204" pitchFamily="34" charset="0"/>
              <a:buChar char="•"/>
            </a:pPr>
            <a:r>
              <a:rPr lang="en-GB" sz="1200" b="1" i="0" u="none" strike="noStrike" dirty="0">
                <a:solidFill>
                  <a:srgbClr val="FF0000"/>
                </a:solidFill>
                <a:effectLst/>
                <a:highlight>
                  <a:srgbClr val="FFFF00"/>
                </a:highlight>
                <a:latin typeface="Söhne"/>
              </a:rPr>
              <a:t>Pilot Testing:</a:t>
            </a:r>
            <a:r>
              <a:rPr lang="en-GB" sz="1200" b="0" i="0" u="none" strike="noStrike" dirty="0">
                <a:solidFill>
                  <a:srgbClr val="FF0000"/>
                </a:solidFill>
                <a:effectLst/>
                <a:highlight>
                  <a:srgbClr val="FFFF00"/>
                </a:highlight>
                <a:latin typeface="Söhne"/>
              </a:rPr>
              <a:t> Small-scale implementation to gauge effectiveness before the full rollout.</a:t>
            </a:r>
          </a:p>
          <a:p>
            <a:endParaRPr lang="en-US" dirty="0"/>
          </a:p>
        </p:txBody>
      </p:sp>
      <p:sp>
        <p:nvSpPr>
          <p:cNvPr id="8" name="TextBox 7">
            <a:extLst>
              <a:ext uri="{FF2B5EF4-FFF2-40B4-BE49-F238E27FC236}">
                <a16:creationId xmlns:a16="http://schemas.microsoft.com/office/drawing/2014/main" id="{571D1F9F-C33E-C0E8-76CD-68F4C562F21F}"/>
              </a:ext>
            </a:extLst>
          </p:cNvPr>
          <p:cNvSpPr txBox="1"/>
          <p:nvPr/>
        </p:nvSpPr>
        <p:spPr>
          <a:xfrm>
            <a:off x="0" y="4518779"/>
            <a:ext cx="2900362" cy="2585323"/>
          </a:xfrm>
          <a:prstGeom prst="rect">
            <a:avLst/>
          </a:prstGeom>
          <a:noFill/>
        </p:spPr>
        <p:txBody>
          <a:bodyPr wrap="square" rtlCol="0">
            <a:spAutoFit/>
          </a:bodyPr>
          <a:lstStyle/>
          <a:p>
            <a:pPr algn="l"/>
            <a:r>
              <a:rPr lang="en-GB" sz="1200" b="1" i="0" u="none" strike="noStrike" dirty="0">
                <a:solidFill>
                  <a:srgbClr val="FF0000"/>
                </a:solidFill>
                <a:effectLst/>
                <a:highlight>
                  <a:srgbClr val="FFFF00"/>
                </a:highlight>
                <a:latin typeface="Söhne"/>
              </a:rPr>
              <a:t>Implementation:</a:t>
            </a:r>
          </a:p>
          <a:p>
            <a:pPr algn="l"/>
            <a:endParaRPr lang="en-GB" sz="1200" b="0" i="0" u="none" strike="noStrike" dirty="0">
              <a:solidFill>
                <a:srgbClr val="FF0000"/>
              </a:solidFill>
              <a:effectLst/>
              <a:highlight>
                <a:srgbClr val="FFFF00"/>
              </a:highlight>
              <a:latin typeface="Söhne"/>
            </a:endParaRPr>
          </a:p>
          <a:p>
            <a:pPr algn="l">
              <a:buFont typeface="Arial" panose="020B0604020202020204" pitchFamily="34" charset="0"/>
              <a:buChar char="•"/>
            </a:pPr>
            <a:r>
              <a:rPr lang="en-GB" sz="1200" b="1" i="0" u="none" strike="noStrike" dirty="0">
                <a:solidFill>
                  <a:srgbClr val="FF0000"/>
                </a:solidFill>
                <a:effectLst/>
                <a:highlight>
                  <a:srgbClr val="FFFF00"/>
                </a:highlight>
                <a:latin typeface="Söhne"/>
              </a:rPr>
              <a:t>Technology Stack:</a:t>
            </a:r>
            <a:r>
              <a:rPr lang="en-GB" sz="1200" b="0" i="0" u="none" strike="noStrike" dirty="0">
                <a:solidFill>
                  <a:srgbClr val="FF0000"/>
                </a:solidFill>
                <a:effectLst/>
                <a:highlight>
                  <a:srgbClr val="FFFF00"/>
                </a:highlight>
                <a:latin typeface="Söhne"/>
              </a:rPr>
              <a:t> Utilizing cloud storage for information repositories, collaborative software for team projects, and AI to curate personalized knowledge feeds.</a:t>
            </a:r>
          </a:p>
          <a:p>
            <a:pPr algn="l">
              <a:buFont typeface="Arial" panose="020B0604020202020204" pitchFamily="34" charset="0"/>
              <a:buChar char="•"/>
            </a:pPr>
            <a:r>
              <a:rPr lang="en-GB" sz="1200" b="1" i="0" u="none" strike="noStrike" dirty="0">
                <a:solidFill>
                  <a:srgbClr val="FF0000"/>
                </a:solidFill>
                <a:effectLst/>
                <a:highlight>
                  <a:srgbClr val="FFFF00"/>
                </a:highlight>
                <a:latin typeface="Söhne"/>
              </a:rPr>
              <a:t>System Integration:</a:t>
            </a:r>
            <a:r>
              <a:rPr lang="en-GB" sz="1200" b="0" i="0" u="none" strike="noStrike" dirty="0">
                <a:solidFill>
                  <a:srgbClr val="FF0000"/>
                </a:solidFill>
                <a:effectLst/>
                <a:highlight>
                  <a:srgbClr val="FFFF00"/>
                </a:highlight>
                <a:latin typeface="Söhne"/>
              </a:rPr>
              <a:t> Ensuring the KM system works in harmony with existing CRM and ERP systems.</a:t>
            </a:r>
          </a:p>
          <a:p>
            <a:pPr algn="l">
              <a:buFont typeface="Arial" panose="020B0604020202020204" pitchFamily="34" charset="0"/>
              <a:buChar char="•"/>
            </a:pPr>
            <a:r>
              <a:rPr lang="en-GB" sz="1200" b="1" i="0" u="none" strike="noStrike" dirty="0">
                <a:solidFill>
                  <a:srgbClr val="FF0000"/>
                </a:solidFill>
                <a:effectLst/>
                <a:highlight>
                  <a:srgbClr val="FFFF00"/>
                </a:highlight>
                <a:latin typeface="Söhne"/>
              </a:rPr>
              <a:t>Training:</a:t>
            </a:r>
            <a:r>
              <a:rPr lang="en-GB" sz="1200" b="0" i="0" u="none" strike="noStrike" dirty="0">
                <a:solidFill>
                  <a:srgbClr val="FF0000"/>
                </a:solidFill>
                <a:effectLst/>
                <a:highlight>
                  <a:srgbClr val="FFFF00"/>
                </a:highlight>
                <a:latin typeface="Söhne"/>
              </a:rPr>
              <a:t> Comprehensive training modules for staff to get accustomed to the new system.</a:t>
            </a:r>
          </a:p>
          <a:p>
            <a:endParaRPr lang="en-US" dirty="0"/>
          </a:p>
        </p:txBody>
      </p:sp>
      <p:pic>
        <p:nvPicPr>
          <p:cNvPr id="13" name="Picture 12">
            <a:extLst>
              <a:ext uri="{FF2B5EF4-FFF2-40B4-BE49-F238E27FC236}">
                <a16:creationId xmlns:a16="http://schemas.microsoft.com/office/drawing/2014/main" id="{290E06F7-574C-39BB-CEB2-779C8FCDAD04}"/>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7472364" y="-31478"/>
            <a:ext cx="4719636" cy="6889478"/>
          </a:xfrm>
          <a:prstGeom prst="rect">
            <a:avLst/>
          </a:prstGeom>
        </p:spPr>
      </p:pic>
      <p:sp>
        <p:nvSpPr>
          <p:cNvPr id="5" name="TextBox 4">
            <a:extLst>
              <a:ext uri="{FF2B5EF4-FFF2-40B4-BE49-F238E27FC236}">
                <a16:creationId xmlns:a16="http://schemas.microsoft.com/office/drawing/2014/main" id="{548EC111-04F9-A00D-8D64-33409F3A6433}"/>
              </a:ext>
            </a:extLst>
          </p:cNvPr>
          <p:cNvSpPr txBox="1"/>
          <p:nvPr/>
        </p:nvSpPr>
        <p:spPr>
          <a:xfrm>
            <a:off x="7330679" y="66402"/>
            <a:ext cx="4443412" cy="1569660"/>
          </a:xfrm>
          <a:prstGeom prst="rect">
            <a:avLst/>
          </a:prstGeom>
          <a:noFill/>
        </p:spPr>
        <p:txBody>
          <a:bodyPr wrap="square" rtlCol="0">
            <a:spAutoFit/>
          </a:bodyPr>
          <a:lstStyle/>
          <a:p>
            <a:r>
              <a:rPr lang="en-GB" sz="1200" b="1" kern="100" dirty="0">
                <a:solidFill>
                  <a:srgbClr val="FF0000"/>
                </a:solidFill>
                <a:effectLst/>
                <a:highlight>
                  <a:srgbClr val="FFFF00"/>
                </a:highlight>
                <a:latin typeface="Aptos" panose="020B0004020202020204" pitchFamily="34" charset="0"/>
                <a:ea typeface="Aptos" panose="020B0004020202020204" pitchFamily="34" charset="0"/>
                <a:cs typeface="Times New Roman" panose="02020603050405020304" pitchFamily="18" charset="0"/>
              </a:rPr>
              <a:t>Aims and Objectives:</a:t>
            </a:r>
          </a:p>
          <a:p>
            <a:endParaRPr lang="en-GB" sz="1200" kern="100" dirty="0">
              <a:solidFill>
                <a:srgbClr val="FF0000"/>
              </a:solidFill>
              <a:effectLst/>
              <a:highlight>
                <a:srgbClr val="FFFF00"/>
              </a:highlight>
              <a:latin typeface="Aptos" panose="020B0004020202020204" pitchFamily="34" charset="0"/>
              <a:ea typeface="Aptos" panose="020B0004020202020204" pitchFamily="34" charset="0"/>
              <a:cs typeface="Times New Roman" panose="02020603050405020304" pitchFamily="18" charset="0"/>
            </a:endParaRPr>
          </a:p>
          <a:p>
            <a:r>
              <a:rPr lang="en-GB" sz="1200" kern="100" dirty="0">
                <a:solidFill>
                  <a:srgbClr val="FF0000"/>
                </a:solidFill>
                <a:effectLst/>
                <a:highlight>
                  <a:srgbClr val="FFFF00"/>
                </a:highlight>
                <a:latin typeface="Aptos" panose="020B0004020202020204" pitchFamily="34" charset="0"/>
                <a:ea typeface="Aptos" panose="020B0004020202020204" pitchFamily="34" charset="0"/>
                <a:cs typeface="Times New Roman" panose="02020603050405020304" pitchFamily="18" charset="0"/>
              </a:rPr>
              <a:t>The core of my consultancy role is to design and implement a KM system that empowers our staff to access, share, and utilize knowledge effortlessly. We’re focusing on a system that is intuitive, aligns with our organizational culture, and is equipped with the latest technology to facilitate real-time collaboration and information retrieval.</a:t>
            </a:r>
          </a:p>
        </p:txBody>
      </p:sp>
      <p:sp>
        <p:nvSpPr>
          <p:cNvPr id="7" name="TextBox 6">
            <a:extLst>
              <a:ext uri="{FF2B5EF4-FFF2-40B4-BE49-F238E27FC236}">
                <a16:creationId xmlns:a16="http://schemas.microsoft.com/office/drawing/2014/main" id="{2118E670-7437-4526-A257-5FA7B1C639D0}"/>
              </a:ext>
            </a:extLst>
          </p:cNvPr>
          <p:cNvSpPr txBox="1"/>
          <p:nvPr/>
        </p:nvSpPr>
        <p:spPr>
          <a:xfrm>
            <a:off x="7330679" y="1970713"/>
            <a:ext cx="4686300" cy="1661993"/>
          </a:xfrm>
          <a:prstGeom prst="rect">
            <a:avLst/>
          </a:prstGeom>
          <a:noFill/>
        </p:spPr>
        <p:txBody>
          <a:bodyPr wrap="square" rtlCol="0">
            <a:spAutoFit/>
          </a:bodyPr>
          <a:lstStyle/>
          <a:p>
            <a:r>
              <a:rPr lang="en-GB" sz="1200" b="1" kern="100" dirty="0" err="1">
                <a:solidFill>
                  <a:srgbClr val="FF0000"/>
                </a:solidFill>
                <a:effectLst/>
                <a:highlight>
                  <a:srgbClr val="FFFF00"/>
                </a:highlight>
                <a:latin typeface="Aptos" panose="020B0004020202020204" pitchFamily="34" charset="0"/>
                <a:ea typeface="Aptos" panose="020B0004020202020204" pitchFamily="34" charset="0"/>
                <a:cs typeface="Times New Roman" panose="02020603050405020304" pitchFamily="18" charset="0"/>
              </a:rPr>
              <a:t>Analisys</a:t>
            </a:r>
            <a:r>
              <a:rPr lang="en-GB" sz="1200" kern="100" dirty="0">
                <a:solidFill>
                  <a:srgbClr val="FF0000"/>
                </a:solidFill>
                <a:effectLst/>
                <a:highlight>
                  <a:srgbClr val="FFFF00"/>
                </a:highlight>
                <a:latin typeface="Aptos" panose="020B0004020202020204" pitchFamily="34" charset="0"/>
                <a:ea typeface="Aptos" panose="020B0004020202020204" pitchFamily="34" charset="0"/>
                <a:cs typeface="Times New Roman" panose="02020603050405020304" pitchFamily="18" charset="0"/>
              </a:rPr>
              <a:t>, and tools that are both user-friendly and mobile-accessible.</a:t>
            </a:r>
            <a:r>
              <a:rPr lang="en-GB" sz="1200" b="1" kern="100" dirty="0">
                <a:solidFill>
                  <a:srgbClr val="FF0000"/>
                </a:solidFill>
                <a:highlight>
                  <a:srgbClr val="FFFF00"/>
                </a:highlight>
                <a:latin typeface="Aptos" panose="020B0004020202020204" pitchFamily="34" charset="0"/>
                <a:ea typeface="Aptos" panose="020B0004020202020204" pitchFamily="34" charset="0"/>
                <a:cs typeface="Times New Roman" panose="02020603050405020304" pitchFamily="18" charset="0"/>
              </a:rPr>
              <a:t> is:</a:t>
            </a:r>
          </a:p>
          <a:p>
            <a:endParaRPr lang="en-GB" sz="1200" kern="100" dirty="0">
              <a:solidFill>
                <a:srgbClr val="FF0000"/>
              </a:solidFill>
              <a:highlight>
                <a:srgbClr val="FFFF00"/>
              </a:highlight>
              <a:latin typeface="Aptos" panose="020B0004020202020204" pitchFamily="34" charset="0"/>
              <a:ea typeface="Aptos" panose="020B0004020202020204" pitchFamily="34" charset="0"/>
              <a:cs typeface="Times New Roman" panose="02020603050405020304" pitchFamily="18" charset="0"/>
            </a:endParaRPr>
          </a:p>
          <a:p>
            <a:r>
              <a:rPr lang="en-GB" sz="1200" kern="100" dirty="0">
                <a:solidFill>
                  <a:srgbClr val="FF0000"/>
                </a:solidFill>
                <a:highlight>
                  <a:srgbClr val="FFFF00"/>
                </a:highlight>
                <a:latin typeface="Aptos" panose="020B0004020202020204" pitchFamily="34" charset="0"/>
                <a:ea typeface="Aptos" panose="020B0004020202020204" pitchFamily="34" charset="0"/>
                <a:cs typeface="Times New Roman" panose="02020603050405020304" pitchFamily="18" charset="0"/>
              </a:rPr>
              <a:t>In my research, I surveyed Park Plaza Hotels employees to understand their current practices and challenges with knowledge sharing. The results were telling: a need for a central repository of information, a more collaborative culture</a:t>
            </a:r>
            <a:endParaRPr lang="en-GB" sz="1200" kern="100" dirty="0">
              <a:solidFill>
                <a:srgbClr val="FF0000"/>
              </a:solidFill>
              <a:effectLst/>
              <a:highlight>
                <a:srgbClr val="FFFF00"/>
              </a:highligh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9" name="TextBox 8">
            <a:extLst>
              <a:ext uri="{FF2B5EF4-FFF2-40B4-BE49-F238E27FC236}">
                <a16:creationId xmlns:a16="http://schemas.microsoft.com/office/drawing/2014/main" id="{CEDAE491-49D9-901E-0922-A6D0DA743D1F}"/>
              </a:ext>
            </a:extLst>
          </p:cNvPr>
          <p:cNvSpPr txBox="1"/>
          <p:nvPr/>
        </p:nvSpPr>
        <p:spPr>
          <a:xfrm>
            <a:off x="6155531" y="4587536"/>
            <a:ext cx="4872038" cy="2400657"/>
          </a:xfrm>
          <a:prstGeom prst="rect">
            <a:avLst/>
          </a:prstGeom>
          <a:noFill/>
        </p:spPr>
        <p:txBody>
          <a:bodyPr wrap="square" rtlCol="0">
            <a:spAutoFit/>
          </a:bodyPr>
          <a:lstStyle/>
          <a:p>
            <a:r>
              <a:rPr lang="en-GB" sz="1200" b="1" kern="100" dirty="0">
                <a:solidFill>
                  <a:srgbClr val="FF0000"/>
                </a:solidFill>
                <a:effectLst/>
                <a:highlight>
                  <a:srgbClr val="FFFF00"/>
                </a:highlight>
                <a:latin typeface="Aptos" panose="020B0004020202020204" pitchFamily="34" charset="0"/>
                <a:ea typeface="Aptos" panose="020B0004020202020204" pitchFamily="34" charset="0"/>
                <a:cs typeface="Times New Roman" panose="02020603050405020304" pitchFamily="18" charset="0"/>
              </a:rPr>
              <a:t>Evaluation:</a:t>
            </a:r>
            <a:endParaRPr lang="en-GB" sz="1200" kern="100" dirty="0">
              <a:solidFill>
                <a:srgbClr val="FF0000"/>
              </a:solidFill>
              <a:effectLst/>
              <a:highlight>
                <a:srgbClr val="FFFF00"/>
              </a:highlight>
              <a:latin typeface="Aptos" panose="020B0004020202020204" pitchFamily="34" charset="0"/>
              <a:ea typeface="Aptos" panose="020B0004020202020204" pitchFamily="34" charset="0"/>
              <a:cs typeface="Times New Roman" panose="02020603050405020304" pitchFamily="18" charset="0"/>
            </a:endParaRPr>
          </a:p>
          <a:p>
            <a:r>
              <a:rPr lang="en-GB" sz="1200" kern="100" dirty="0">
                <a:solidFill>
                  <a:srgbClr val="FF0000"/>
                </a:solidFill>
                <a:effectLst/>
                <a:highlight>
                  <a:srgbClr val="FFFF00"/>
                </a:highlight>
                <a:latin typeface="Aptos" panose="020B0004020202020204" pitchFamily="34" charset="0"/>
                <a:ea typeface="Aptos" panose="020B0004020202020204" pitchFamily="34" charset="0"/>
                <a:cs typeface="Times New Roman" panose="02020603050405020304" pitchFamily="18" charset="0"/>
              </a:rPr>
              <a:t>The goal for Park Plaza Hotels is to have a KM system that enhances efficiency, fosters innovation, and strengthens customer relations. My evaluation framework considers user adoption rates, the quality of knowledge exchanged, and the overall impact on hotel operations.</a:t>
            </a:r>
          </a:p>
          <a:p>
            <a:r>
              <a:rPr lang="en-GB" sz="1200" b="1" kern="100" dirty="0">
                <a:solidFill>
                  <a:srgbClr val="FF0000"/>
                </a:solidFill>
                <a:effectLst/>
                <a:highlight>
                  <a:srgbClr val="FFFF00"/>
                </a:highlight>
                <a:latin typeface="Aptos" panose="020B0004020202020204" pitchFamily="34" charset="0"/>
                <a:ea typeface="Aptos" panose="020B0004020202020204" pitchFamily="34" charset="0"/>
                <a:cs typeface="Times New Roman" panose="02020603050405020304" pitchFamily="18" charset="0"/>
              </a:rPr>
              <a:t>Conclusion:</a:t>
            </a:r>
            <a:endParaRPr lang="en-GB" sz="1200" kern="100" dirty="0">
              <a:solidFill>
                <a:srgbClr val="FF0000"/>
              </a:solidFill>
              <a:effectLst/>
              <a:highlight>
                <a:srgbClr val="FFFF00"/>
              </a:highlight>
              <a:latin typeface="Aptos" panose="020B0004020202020204" pitchFamily="34" charset="0"/>
              <a:ea typeface="Aptos" panose="020B0004020202020204" pitchFamily="34" charset="0"/>
              <a:cs typeface="Times New Roman" panose="02020603050405020304" pitchFamily="18" charset="0"/>
            </a:endParaRPr>
          </a:p>
          <a:p>
            <a:r>
              <a:rPr lang="en-GB" sz="1200" kern="100" dirty="0">
                <a:solidFill>
                  <a:srgbClr val="FF0000"/>
                </a:solidFill>
                <a:effectLst/>
                <a:highlight>
                  <a:srgbClr val="FFFF00"/>
                </a:highlight>
                <a:latin typeface="Aptos" panose="020B0004020202020204" pitchFamily="34" charset="0"/>
                <a:ea typeface="Aptos" panose="020B0004020202020204" pitchFamily="34" charset="0"/>
                <a:cs typeface="Times New Roman" panose="02020603050405020304" pitchFamily="18" charset="0"/>
              </a:rPr>
              <a:t>Implementing a KM system at Park Plaza Hotels is not just about technology; it’s about cultivating an environment where knowledge is a valued asset. My plan aims to ensure that every employee can contribute to and benefit from our collective intelligence, thereby delivering exceptional experiences to our guests.</a:t>
            </a:r>
          </a:p>
          <a:p>
            <a:endParaRPr lang="en-US" dirty="0"/>
          </a:p>
        </p:txBody>
      </p:sp>
      <p:pic>
        <p:nvPicPr>
          <p:cNvPr id="16" name="Picture 15" descr="A logo for a hotel&#10;&#10;Description automatically generated">
            <a:extLst>
              <a:ext uri="{FF2B5EF4-FFF2-40B4-BE49-F238E27FC236}">
                <a16:creationId xmlns:a16="http://schemas.microsoft.com/office/drawing/2014/main" id="{EE894086-BC9F-4B1C-0D8D-809D14D2B3D0}"/>
              </a:ext>
            </a:extLst>
          </p:cNvPr>
          <p:cNvPicPr>
            <a:picLocks noChangeAspect="1"/>
          </p:cNvPicPr>
          <p:nvPr/>
        </p:nvPicPr>
        <p:blipFill>
          <a:blip r:embed="rId4"/>
          <a:stretch>
            <a:fillRect/>
          </a:stretch>
        </p:blipFill>
        <p:spPr>
          <a:xfrm>
            <a:off x="4225530" y="1878379"/>
            <a:ext cx="2930128" cy="1846660"/>
          </a:xfrm>
          <a:prstGeom prst="rect">
            <a:avLst/>
          </a:prstGeom>
        </p:spPr>
      </p:pic>
    </p:spTree>
    <p:extLst>
      <p:ext uri="{BB962C8B-B14F-4D97-AF65-F5344CB8AC3E}">
        <p14:creationId xmlns:p14="http://schemas.microsoft.com/office/powerpoint/2010/main" val="3285513456"/>
      </p:ext>
    </p:extLst>
  </p:cSld>
  <p:clrMapOvr>
    <a:masterClrMapping/>
  </p:clrMapOvr>
  <p:timing>
    <p:tnLst>
      <p:par>
        <p:cTn id="1" dur="indefinite" restart="never" nodeType="tmRoot">
          <p:childTnLst>
            <p:seq concurrent="1">
              <p:cTn id="2" repeatCount="indefinite" restart="whenNotActive" fill="hold" evtFilter="cancelBubble" nodeType="interactiveSeq">
                <p:stCondLst>
                  <p:cond delay="indefinite"/>
                  <p:cond evt="onBegin" delay="0">
                    <p:tn val="1"/>
                  </p:cond>
                </p:stCondLst>
                <p:endSync evt="end" delay="0">
                  <p:rtn val="all"/>
                </p:endSync>
                <p:childTnLst>
                  <p:par>
                    <p:cTn id="3" fill="hold">
                      <p:stCondLst>
                        <p:cond delay="0"/>
                      </p:stCondLst>
                      <p:childTnLst>
                        <p:par>
                          <p:cTn id="4" fill="hold">
                            <p:stCondLst>
                              <p:cond delay="0"/>
                            </p:stCondLst>
                            <p:childTnLst>
                              <p:par>
                                <p:cTn id="5" presetID="0" presetClass="path" presetSubtype="0" accel="50000" decel="50000" fill="hold" nodeType="clickEffect">
                                  <p:stCondLst>
                                    <p:cond delay="0"/>
                                  </p:stCondLst>
                                  <p:childTnLst>
                                    <p:animMotion origin="layout" path="M 0 0 L 0.17853 0.18851" pathEditMode="relative" ptsTypes="AA">
                                      <p:cBhvr>
                                        <p:cTn id="6" dur="30000" fill="hold"/>
                                        <p:tgtEl>
                                          <p:spTgt spid="11"/>
                                        </p:tgtEl>
                                        <p:attrNameLst>
                                          <p:attrName>ppt_x</p:attrName>
                                          <p:attrName>ppt_y</p:attrName>
                                        </p:attrNameLst>
                                      </p:cBhvr>
                                    </p:animMotion>
                                  </p:childTnLst>
                                </p:cTn>
                              </p:par>
                              <p:par>
                                <p:cTn id="7" presetID="6" presetClass="emph" presetSubtype="0" accel="50000" decel="50000" fill="hold" nodeType="withEffect">
                                  <p:stCondLst>
                                    <p:cond delay="0"/>
                                  </p:stCondLst>
                                  <p:childTnLst>
                                    <p:animScale>
                                      <p:cBhvr>
                                        <p:cTn id="8" dur="30000" fill="hold"/>
                                        <p:tgtEl>
                                          <p:spTgt spid="11"/>
                                        </p:tgtEl>
                                      </p:cBhvr>
                                      <p:by x="150000" y="150000"/>
                                    </p:animScale>
                                  </p:childTnLst>
                                </p:cTn>
                              </p:par>
                            </p:childTnLst>
                          </p:cTn>
                        </p:par>
                        <p:par>
                          <p:cTn id="9" fill="hold">
                            <p:stCondLst>
                              <p:cond delay="30000"/>
                            </p:stCondLst>
                            <p:childTnLst>
                              <p:par>
                                <p:cTn id="10" presetID="0" presetClass="path" presetSubtype="0" accel="50000" decel="50000" fill="hold" nodeType="afterEffect">
                                  <p:stCondLst>
                                    <p:cond delay="5000"/>
                                  </p:stCondLst>
                                  <p:childTnLst>
                                    <p:animMotion origin="layout" path="M 0.17853 0.18851 L 0.24922 0.83194" pathEditMode="relative" ptsTypes="AA">
                                      <p:cBhvr>
                                        <p:cTn id="11" dur="30000" fill="hold"/>
                                        <p:tgtEl>
                                          <p:spTgt spid="11"/>
                                        </p:tgtEl>
                                        <p:attrNameLst>
                                          <p:attrName>ppt_x</p:attrName>
                                          <p:attrName>ppt_y</p:attrName>
                                        </p:attrNameLst>
                                      </p:cBhvr>
                                    </p:animMotion>
                                  </p:childTnLst>
                                </p:cTn>
                              </p:par>
                            </p:childTnLst>
                          </p:cTn>
                        </p:par>
                        <p:par>
                          <p:cTn id="12" fill="hold">
                            <p:stCondLst>
                              <p:cond delay="65000"/>
                            </p:stCondLst>
                            <p:childTnLst>
                              <p:par>
                                <p:cTn id="13" presetID="0" presetClass="path" presetSubtype="0" accel="50000" decel="50000" fill="hold" nodeType="afterEffect">
                                  <p:stCondLst>
                                    <p:cond delay="5000"/>
                                  </p:stCondLst>
                                  <p:childTnLst>
                                    <p:animMotion origin="layout" path="M 0.24922 0.83194 L -0.24922 -0.83194" pathEditMode="relative" ptsTypes="AA">
                                      <p:cBhvr>
                                        <p:cTn id="14" dur="30000" fill="hold"/>
                                        <p:tgtEl>
                                          <p:spTgt spid="11"/>
                                        </p:tgtEl>
                                        <p:attrNameLst>
                                          <p:attrName>ppt_x</p:attrName>
                                          <p:attrName>ppt_y</p:attrName>
                                        </p:attrNameLst>
                                      </p:cBhvr>
                                    </p:animMotion>
                                  </p:childTnLst>
                                </p:cTn>
                              </p:par>
                            </p:childTnLst>
                          </p:cTn>
                        </p:par>
                        <p:par>
                          <p:cTn id="15" fill="hold">
                            <p:stCondLst>
                              <p:cond delay="100000"/>
                            </p:stCondLst>
                            <p:childTnLst>
                              <p:par>
                                <p:cTn id="16" presetID="0" presetClass="path" presetSubtype="0" accel="50000" decel="50000" fill="hold" nodeType="afterEffect">
                                  <p:stCondLst>
                                    <p:cond delay="5000"/>
                                  </p:stCondLst>
                                  <p:childTnLst>
                                    <p:animMotion origin="layout" path="M -0.24922 -0.83194 L 0.24922 -0.48055" pathEditMode="relative" ptsTypes="AA">
                                      <p:cBhvr>
                                        <p:cTn id="17" dur="30000" fill="hold"/>
                                        <p:tgtEl>
                                          <p:spTgt spid="11"/>
                                        </p:tgtEl>
                                        <p:attrNameLst>
                                          <p:attrName>ppt_x</p:attrName>
                                          <p:attrName>ppt_y</p:attrName>
                                        </p:attrNameLst>
                                      </p:cBhvr>
                                    </p:animMotion>
                                  </p:childTnLst>
                                </p:cTn>
                              </p:par>
                            </p:childTnLst>
                          </p:cTn>
                        </p:par>
                        <p:par>
                          <p:cTn id="18" fill="hold">
                            <p:stCondLst>
                              <p:cond delay="135000"/>
                            </p:stCondLst>
                            <p:childTnLst>
                              <p:par>
                                <p:cTn id="19" presetID="0" presetClass="path" presetSubtype="0" accel="50000" decel="50000" fill="hold" nodeType="afterEffect">
                                  <p:stCondLst>
                                    <p:cond delay="5000"/>
                                  </p:stCondLst>
                                  <p:childTnLst>
                                    <p:animMotion origin="layout" path="M 0.24922 -0.48055 L -0.03766 -0.48773" pathEditMode="relative" ptsTypes="AA">
                                      <p:cBhvr>
                                        <p:cTn id="20" dur="30000" fill="hold"/>
                                        <p:tgtEl>
                                          <p:spTgt spid="11"/>
                                        </p:tgtEl>
                                        <p:attrNameLst>
                                          <p:attrName>ppt_x</p:attrName>
                                          <p:attrName>ppt_y</p:attrName>
                                        </p:attrNameLst>
                                      </p:cBhvr>
                                    </p:animMotion>
                                  </p:childTnLst>
                                </p:cTn>
                              </p:par>
                            </p:childTnLst>
                          </p:cTn>
                        </p:par>
                        <p:par>
                          <p:cTn id="21" fill="hold">
                            <p:stCondLst>
                              <p:cond delay="170000"/>
                            </p:stCondLst>
                            <p:childTnLst>
                              <p:par>
                                <p:cTn id="22" presetID="0" presetClass="path" presetSubtype="0" accel="50000" decel="50000" fill="hold" nodeType="afterEffect">
                                  <p:stCondLst>
                                    <p:cond delay="5000"/>
                                  </p:stCondLst>
                                  <p:childTnLst>
                                    <p:animMotion origin="layout" path="M -0.03766 -0.48773 L 0 0" pathEditMode="relative" ptsTypes="AA">
                                      <p:cBhvr>
                                        <p:cTn id="23" dur="30000" fill="hold"/>
                                        <p:tgtEl>
                                          <p:spTgt spid="11"/>
                                        </p:tgtEl>
                                        <p:attrNameLst>
                                          <p:attrName>ppt_x</p:attrName>
                                          <p:attrName>ppt_y</p:attrName>
                                        </p:attrNameLst>
                                      </p:cBhvr>
                                    </p:animMotion>
                                  </p:childTnLst>
                                </p:cTn>
                              </p:par>
                              <p:par>
                                <p:cTn id="24" presetID="6" presetClass="emph" presetSubtype="0" accel="50000" decel="50000" fill="hold" nodeType="withEffect">
                                  <p:stCondLst>
                                    <p:cond delay="5000"/>
                                  </p:stCondLst>
                                  <p:childTnLst>
                                    <p:animScale>
                                      <p:cBhvr>
                                        <p:cTn id="25" dur="30000" fill="hold"/>
                                        <p:tgtEl>
                                          <p:spTgt spid="11"/>
                                        </p:tgtEl>
                                      </p:cBhvr>
                                      <p:by x="150000" y="150000"/>
                                      <p:to x="100000" y="100000"/>
                                    </p:animScale>
                                  </p:childTnLst>
                                </p:cTn>
                              </p:par>
                            </p:childTnLst>
                          </p:cTn>
                        </p:par>
                        <p:par>
                          <p:cTn id="26" fill="hold">
                            <p:stCondLst>
                              <p:cond delay="205000"/>
                            </p:stCondLst>
                            <p:childTnLst>
                              <p:par>
                                <p:cTn id="27" presetID="0" presetClass="path" presetSubtype="0" accel="50000" decel="50000" fill="hold" nodeType="afterEffect">
                                  <p:stCondLst>
                                    <p:cond delay="0"/>
                                  </p:stCondLst>
                                  <p:childTnLst>
                                    <p:animMotion origin="layout" path="M 0 0 L 0 0" pathEditMode="relative" ptsTypes="AA">
                                      <p:cBhvr>
                                        <p:cTn id="28" dur="5000" fill="hold"/>
                                        <p:tgtEl>
                                          <p:spTgt spid="11"/>
                                        </p:tgtEl>
                                        <p:attrNameLst>
                                          <p:attrName>ppt_x</p:attrName>
                                          <p:attrName>ppt_y</p:attrName>
                                        </p:attrNameLst>
                                      </p:cBhvr>
                                    </p:animMotion>
                                  </p:childTnLst>
                                </p:cTn>
                              </p:par>
                            </p:childTnLst>
                          </p:cTn>
                        </p:par>
                      </p:childTnLst>
                    </p:cTn>
                  </p:par>
                </p:childTnLst>
              </p:cTn>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docProps/app.xml><?xml version="1.0" encoding="utf-8"?>
<Properties xmlns="http://schemas.openxmlformats.org/officeDocument/2006/extended-properties" xmlns:vt="http://schemas.openxmlformats.org/officeDocument/2006/docPropsVTypes">
  <Template/>
  <TotalTime>69</TotalTime>
  <Words>392</Words>
  <Application>Microsoft Macintosh PowerPoint</Application>
  <PresentationFormat>Widescreen</PresentationFormat>
  <Paragraphs>23</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Aptos</vt:lpstr>
      <vt:lpstr>Arial</vt:lpstr>
      <vt:lpstr>MS Shell Dlg 2</vt:lpstr>
      <vt:lpstr>Söhne</vt:lpstr>
      <vt:lpstr>Wingdings</vt:lpstr>
      <vt:lpstr>Wingdings 3</vt:lpstr>
      <vt:lpstr>Madison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Lyubomir Markov (2132989)</dc:creator>
  <cp:lastModifiedBy>Lyubomir Markov (2132989)</cp:lastModifiedBy>
  <cp:revision>1</cp:revision>
  <dcterms:created xsi:type="dcterms:W3CDTF">2024-04-21T12:09:20Z</dcterms:created>
  <dcterms:modified xsi:type="dcterms:W3CDTF">2024-04-21T13:18:58Z</dcterms:modified>
</cp:coreProperties>
</file>