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4"/>
  </p:notesMasterIdLst>
  <p:handoutMasterIdLst>
    <p:handoutMasterId r:id="rId55"/>
  </p:handoutMasterIdLst>
  <p:sldIdLst>
    <p:sldId id="256" r:id="rId5"/>
    <p:sldId id="283" r:id="rId6"/>
    <p:sldId id="328" r:id="rId7"/>
    <p:sldId id="293" r:id="rId8"/>
    <p:sldId id="329" r:id="rId9"/>
    <p:sldId id="330" r:id="rId10"/>
    <p:sldId id="331" r:id="rId11"/>
    <p:sldId id="350" r:id="rId12"/>
    <p:sldId id="351" r:id="rId13"/>
    <p:sldId id="292" r:id="rId14"/>
    <p:sldId id="295" r:id="rId15"/>
    <p:sldId id="298" r:id="rId16"/>
    <p:sldId id="324" r:id="rId17"/>
    <p:sldId id="342" r:id="rId18"/>
    <p:sldId id="343" r:id="rId19"/>
    <p:sldId id="389" r:id="rId20"/>
    <p:sldId id="390" r:id="rId21"/>
    <p:sldId id="296" r:id="rId22"/>
    <p:sldId id="326" r:id="rId23"/>
    <p:sldId id="303" r:id="rId24"/>
    <p:sldId id="345" r:id="rId25"/>
    <p:sldId id="344" r:id="rId26"/>
    <p:sldId id="348" r:id="rId27"/>
    <p:sldId id="318" r:id="rId28"/>
    <p:sldId id="313" r:id="rId29"/>
    <p:sldId id="332" r:id="rId30"/>
    <p:sldId id="333" r:id="rId31"/>
    <p:sldId id="334" r:id="rId32"/>
    <p:sldId id="349" r:id="rId33"/>
    <p:sldId id="335" r:id="rId34"/>
    <p:sldId id="336" r:id="rId35"/>
    <p:sldId id="346" r:id="rId36"/>
    <p:sldId id="391" r:id="rId37"/>
    <p:sldId id="337" r:id="rId38"/>
    <p:sldId id="338" r:id="rId39"/>
    <p:sldId id="347" r:id="rId40"/>
    <p:sldId id="339" r:id="rId41"/>
    <p:sldId id="314" r:id="rId42"/>
    <p:sldId id="340" r:id="rId43"/>
    <p:sldId id="315" r:id="rId44"/>
    <p:sldId id="320" r:id="rId45"/>
    <p:sldId id="316" r:id="rId46"/>
    <p:sldId id="327" r:id="rId47"/>
    <p:sldId id="317" r:id="rId48"/>
    <p:sldId id="321" r:id="rId49"/>
    <p:sldId id="341" r:id="rId50"/>
    <p:sldId id="275" r:id="rId51"/>
    <p:sldId id="312" r:id="rId52"/>
    <p:sldId id="291"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2005" autoAdjust="0"/>
  </p:normalViewPr>
  <p:slideViewPr>
    <p:cSldViewPr showGuides="1">
      <p:cViewPr varScale="1">
        <p:scale>
          <a:sx n="82" d="100"/>
          <a:sy n="82" d="100"/>
        </p:scale>
        <p:origin x="140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F63CA31-A192-4880-AFB8-77D2F8BE627F}" type="doc">
      <dgm:prSet loTypeId="urn:microsoft.com/office/officeart/2005/8/layout/vList2#1" loCatId="list" qsTypeId="urn:microsoft.com/office/officeart/2005/8/quickstyle/simple1#1" qsCatId="simple" csTypeId="urn:microsoft.com/office/officeart/2005/8/colors/accent1_2#1" csCatId="accent1" phldr="1"/>
      <dgm:spPr/>
      <dgm:t>
        <a:bodyPr/>
        <a:lstStyle/>
        <a:p>
          <a:endParaRPr lang="en-GB"/>
        </a:p>
      </dgm:t>
    </dgm:pt>
    <dgm:pt modelId="{F9F61F2D-7B31-4399-B716-A14C72EE14A1}">
      <dgm:prSet phldrT="[Text]"/>
      <dgm:spPr/>
      <dgm:t>
        <a:bodyPr/>
        <a:lstStyle/>
        <a:p>
          <a:r>
            <a:rPr lang="en-GB" dirty="0"/>
            <a:t>Lecture notes/Textbooks</a:t>
          </a:r>
        </a:p>
      </dgm:t>
    </dgm:pt>
    <dgm:pt modelId="{86DAC495-E2B2-4335-A6A9-674206141C34}" type="parTrans" cxnId="{CF9AC0F1-8EDD-44D1-B6B3-5F9926789E0F}">
      <dgm:prSet/>
      <dgm:spPr/>
      <dgm:t>
        <a:bodyPr/>
        <a:lstStyle/>
        <a:p>
          <a:endParaRPr lang="en-GB"/>
        </a:p>
      </dgm:t>
    </dgm:pt>
    <dgm:pt modelId="{9558066A-86F1-4BCD-BBBF-CF53EC606BE4}" type="sibTrans" cxnId="{CF9AC0F1-8EDD-44D1-B6B3-5F9926789E0F}">
      <dgm:prSet/>
      <dgm:spPr/>
      <dgm:t>
        <a:bodyPr/>
        <a:lstStyle/>
        <a:p>
          <a:endParaRPr lang="en-GB"/>
        </a:p>
      </dgm:t>
    </dgm:pt>
    <dgm:pt modelId="{2BDB1392-7DD1-4CF4-868E-FCB381C98185}">
      <dgm:prSet phldrT="[Text]"/>
      <dgm:spPr/>
      <dgm:t>
        <a:bodyPr/>
        <a:lstStyle/>
        <a:p>
          <a:r>
            <a:rPr lang="en-GB" dirty="0"/>
            <a:t>Moodle quizzes</a:t>
          </a:r>
        </a:p>
      </dgm:t>
    </dgm:pt>
    <dgm:pt modelId="{BFDE9001-B534-4F7E-8773-868D55BC6A97}" type="parTrans" cxnId="{56A0B1C9-2963-4259-87FB-3A4CCC6DEEF2}">
      <dgm:prSet/>
      <dgm:spPr/>
      <dgm:t>
        <a:bodyPr/>
        <a:lstStyle/>
        <a:p>
          <a:endParaRPr lang="en-GB"/>
        </a:p>
      </dgm:t>
    </dgm:pt>
    <dgm:pt modelId="{1102D975-8236-4433-8C00-4FCDD578EA67}" type="sibTrans" cxnId="{56A0B1C9-2963-4259-87FB-3A4CCC6DEEF2}">
      <dgm:prSet/>
      <dgm:spPr/>
      <dgm:t>
        <a:bodyPr/>
        <a:lstStyle/>
        <a:p>
          <a:endParaRPr lang="en-GB"/>
        </a:p>
      </dgm:t>
    </dgm:pt>
    <dgm:pt modelId="{FE85433A-D5E1-4CF2-A4FE-284A8792CA9E}">
      <dgm:prSet phldrT="[Text]"/>
      <dgm:spPr/>
      <dgm:t>
        <a:bodyPr/>
        <a:lstStyle/>
        <a:p>
          <a:r>
            <a:rPr lang="en-GB" dirty="0"/>
            <a:t>Case studies</a:t>
          </a:r>
          <a:r>
            <a:rPr lang="en-GB"/>
            <a:t>/Discussion</a:t>
          </a:r>
          <a:endParaRPr lang="en-GB" dirty="0"/>
        </a:p>
      </dgm:t>
    </dgm:pt>
    <dgm:pt modelId="{715FA57A-D453-40A0-90E6-A51729E6EB07}" type="parTrans" cxnId="{80CDB754-34A8-4915-B641-130ECFA1D4AB}">
      <dgm:prSet/>
      <dgm:spPr/>
      <dgm:t>
        <a:bodyPr/>
        <a:lstStyle/>
        <a:p>
          <a:endParaRPr lang="en-GB"/>
        </a:p>
      </dgm:t>
    </dgm:pt>
    <dgm:pt modelId="{04A89664-56A4-4B74-92F0-3EB66141FB93}" type="sibTrans" cxnId="{80CDB754-34A8-4915-B641-130ECFA1D4AB}">
      <dgm:prSet/>
      <dgm:spPr/>
      <dgm:t>
        <a:bodyPr/>
        <a:lstStyle/>
        <a:p>
          <a:endParaRPr lang="en-GB"/>
        </a:p>
      </dgm:t>
    </dgm:pt>
    <dgm:pt modelId="{5B01C419-7E19-4A8E-8494-3B2DF3E1DB2E}">
      <dgm:prSet phldrT="[Text]"/>
      <dgm:spPr/>
      <dgm:t>
        <a:bodyPr/>
        <a:lstStyle/>
        <a:p>
          <a:r>
            <a:rPr lang="en-GB" dirty="0"/>
            <a:t>Video</a:t>
          </a:r>
        </a:p>
      </dgm:t>
    </dgm:pt>
    <dgm:pt modelId="{E1460784-FEC0-43EB-8825-352C15A88EDC}" type="parTrans" cxnId="{45FB9C0E-D852-4BF7-8394-2E8A31597477}">
      <dgm:prSet/>
      <dgm:spPr/>
      <dgm:t>
        <a:bodyPr/>
        <a:lstStyle/>
        <a:p>
          <a:endParaRPr lang="en-GB"/>
        </a:p>
      </dgm:t>
    </dgm:pt>
    <dgm:pt modelId="{3797C8EA-4CD4-44BC-A2A9-E5415CAFAB09}" type="sibTrans" cxnId="{45FB9C0E-D852-4BF7-8394-2E8A31597477}">
      <dgm:prSet/>
      <dgm:spPr/>
      <dgm:t>
        <a:bodyPr/>
        <a:lstStyle/>
        <a:p>
          <a:endParaRPr lang="en-GB"/>
        </a:p>
      </dgm:t>
    </dgm:pt>
    <dgm:pt modelId="{0913AA81-7DA0-4247-B3D1-7E852828295E}">
      <dgm:prSet phldrT="[Text]"/>
      <dgm:spPr/>
      <dgm:t>
        <a:bodyPr/>
        <a:lstStyle/>
        <a:p>
          <a:r>
            <a:rPr lang="en-GB" dirty="0"/>
            <a:t>Workshop</a:t>
          </a:r>
        </a:p>
      </dgm:t>
    </dgm:pt>
    <dgm:pt modelId="{69C99DF3-103B-4420-9F2B-CAEACE7C4377}" type="parTrans" cxnId="{B4231096-1A00-4920-906E-38D2A694F70A}">
      <dgm:prSet/>
      <dgm:spPr/>
      <dgm:t>
        <a:bodyPr/>
        <a:lstStyle/>
        <a:p>
          <a:endParaRPr lang="en-GB"/>
        </a:p>
      </dgm:t>
    </dgm:pt>
    <dgm:pt modelId="{AEAB958E-ADE5-4CB7-974B-F961CA057513}" type="sibTrans" cxnId="{B4231096-1A00-4920-906E-38D2A694F70A}">
      <dgm:prSet/>
      <dgm:spPr/>
      <dgm:t>
        <a:bodyPr/>
        <a:lstStyle/>
        <a:p>
          <a:endParaRPr lang="en-GB"/>
        </a:p>
      </dgm:t>
    </dgm:pt>
    <dgm:pt modelId="{D3412F8A-9FD3-4BE4-9CF3-F54034651017}" type="pres">
      <dgm:prSet presAssocID="{5F63CA31-A192-4880-AFB8-77D2F8BE627F}" presName="linear" presStyleCnt="0">
        <dgm:presLayoutVars>
          <dgm:animLvl val="lvl"/>
          <dgm:resizeHandles val="exact"/>
        </dgm:presLayoutVars>
      </dgm:prSet>
      <dgm:spPr/>
    </dgm:pt>
    <dgm:pt modelId="{15DC6A57-A861-4300-AADA-07B8CFA7B43F}" type="pres">
      <dgm:prSet presAssocID="{F9F61F2D-7B31-4399-B716-A14C72EE14A1}" presName="parentText" presStyleLbl="node1" presStyleIdx="0" presStyleCnt="5">
        <dgm:presLayoutVars>
          <dgm:chMax val="0"/>
          <dgm:bulletEnabled val="1"/>
        </dgm:presLayoutVars>
      </dgm:prSet>
      <dgm:spPr/>
    </dgm:pt>
    <dgm:pt modelId="{C2ED3D40-8F96-4E72-B838-76182A82C4F8}" type="pres">
      <dgm:prSet presAssocID="{9558066A-86F1-4BCD-BBBF-CF53EC606BE4}" presName="spacer" presStyleCnt="0"/>
      <dgm:spPr/>
    </dgm:pt>
    <dgm:pt modelId="{14860D25-6318-4FF3-9FEC-54DF988AC5A2}" type="pres">
      <dgm:prSet presAssocID="{2BDB1392-7DD1-4CF4-868E-FCB381C98185}" presName="parentText" presStyleLbl="node1" presStyleIdx="1" presStyleCnt="5">
        <dgm:presLayoutVars>
          <dgm:chMax val="0"/>
          <dgm:bulletEnabled val="1"/>
        </dgm:presLayoutVars>
      </dgm:prSet>
      <dgm:spPr/>
    </dgm:pt>
    <dgm:pt modelId="{FC793C7B-20C8-48C6-B52B-424F3D357E9E}" type="pres">
      <dgm:prSet presAssocID="{1102D975-8236-4433-8C00-4FCDD578EA67}" presName="spacer" presStyleCnt="0"/>
      <dgm:spPr/>
    </dgm:pt>
    <dgm:pt modelId="{7A9DAA62-70E4-4509-9910-069A4C2E065C}" type="pres">
      <dgm:prSet presAssocID="{FE85433A-D5E1-4CF2-A4FE-284A8792CA9E}" presName="parentText" presStyleLbl="node1" presStyleIdx="2" presStyleCnt="5">
        <dgm:presLayoutVars>
          <dgm:chMax val="0"/>
          <dgm:bulletEnabled val="1"/>
        </dgm:presLayoutVars>
      </dgm:prSet>
      <dgm:spPr/>
    </dgm:pt>
    <dgm:pt modelId="{E9BDEAEF-8599-4DE9-98ED-FC5A21EB2711}" type="pres">
      <dgm:prSet presAssocID="{04A89664-56A4-4B74-92F0-3EB66141FB93}" presName="spacer" presStyleCnt="0"/>
      <dgm:spPr/>
    </dgm:pt>
    <dgm:pt modelId="{9A52B716-E86F-4FAC-8FCF-BD9F56621FCC}" type="pres">
      <dgm:prSet presAssocID="{5B01C419-7E19-4A8E-8494-3B2DF3E1DB2E}" presName="parentText" presStyleLbl="node1" presStyleIdx="3" presStyleCnt="5">
        <dgm:presLayoutVars>
          <dgm:chMax val="0"/>
          <dgm:bulletEnabled val="1"/>
        </dgm:presLayoutVars>
      </dgm:prSet>
      <dgm:spPr/>
    </dgm:pt>
    <dgm:pt modelId="{FD607574-4B5B-46B7-80B8-7F536D0A4F46}" type="pres">
      <dgm:prSet presAssocID="{3797C8EA-4CD4-44BC-A2A9-E5415CAFAB09}" presName="spacer" presStyleCnt="0"/>
      <dgm:spPr/>
    </dgm:pt>
    <dgm:pt modelId="{970CA9DC-3CCE-49CC-8D52-4EEE6752BCAA}" type="pres">
      <dgm:prSet presAssocID="{0913AA81-7DA0-4247-B3D1-7E852828295E}" presName="parentText" presStyleLbl="node1" presStyleIdx="4" presStyleCnt="5">
        <dgm:presLayoutVars>
          <dgm:chMax val="0"/>
          <dgm:bulletEnabled val="1"/>
        </dgm:presLayoutVars>
      </dgm:prSet>
      <dgm:spPr/>
    </dgm:pt>
  </dgm:ptLst>
  <dgm:cxnLst>
    <dgm:cxn modelId="{45FB9C0E-D852-4BF7-8394-2E8A31597477}" srcId="{5F63CA31-A192-4880-AFB8-77D2F8BE627F}" destId="{5B01C419-7E19-4A8E-8494-3B2DF3E1DB2E}" srcOrd="3" destOrd="0" parTransId="{E1460784-FEC0-43EB-8825-352C15A88EDC}" sibTransId="{3797C8EA-4CD4-44BC-A2A9-E5415CAFAB09}"/>
    <dgm:cxn modelId="{80CDB754-34A8-4915-B641-130ECFA1D4AB}" srcId="{5F63CA31-A192-4880-AFB8-77D2F8BE627F}" destId="{FE85433A-D5E1-4CF2-A4FE-284A8792CA9E}" srcOrd="2" destOrd="0" parTransId="{715FA57A-D453-40A0-90E6-A51729E6EB07}" sibTransId="{04A89664-56A4-4B74-92F0-3EB66141FB93}"/>
    <dgm:cxn modelId="{3D90AC78-FA5A-44DF-9551-316B68415872}" type="presOf" srcId="{5B01C419-7E19-4A8E-8494-3B2DF3E1DB2E}" destId="{9A52B716-E86F-4FAC-8FCF-BD9F56621FCC}" srcOrd="0" destOrd="0" presId="urn:microsoft.com/office/officeart/2005/8/layout/vList2#1"/>
    <dgm:cxn modelId="{8F985384-0BF0-4FCC-93D0-D731040028F7}" type="presOf" srcId="{0913AA81-7DA0-4247-B3D1-7E852828295E}" destId="{970CA9DC-3CCE-49CC-8D52-4EEE6752BCAA}" srcOrd="0" destOrd="0" presId="urn:microsoft.com/office/officeart/2005/8/layout/vList2#1"/>
    <dgm:cxn modelId="{E8935189-CE4C-46A2-81F5-9340A8D4442E}" type="presOf" srcId="{5F63CA31-A192-4880-AFB8-77D2F8BE627F}" destId="{D3412F8A-9FD3-4BE4-9CF3-F54034651017}" srcOrd="0" destOrd="0" presId="urn:microsoft.com/office/officeart/2005/8/layout/vList2#1"/>
    <dgm:cxn modelId="{B4231096-1A00-4920-906E-38D2A694F70A}" srcId="{5F63CA31-A192-4880-AFB8-77D2F8BE627F}" destId="{0913AA81-7DA0-4247-B3D1-7E852828295E}" srcOrd="4" destOrd="0" parTransId="{69C99DF3-103B-4420-9F2B-CAEACE7C4377}" sibTransId="{AEAB958E-ADE5-4CB7-974B-F961CA057513}"/>
    <dgm:cxn modelId="{511670AC-DBD2-4EEF-8E97-C297AB19CBEB}" type="presOf" srcId="{2BDB1392-7DD1-4CF4-868E-FCB381C98185}" destId="{14860D25-6318-4FF3-9FEC-54DF988AC5A2}" srcOrd="0" destOrd="0" presId="urn:microsoft.com/office/officeart/2005/8/layout/vList2#1"/>
    <dgm:cxn modelId="{56A0B1C9-2963-4259-87FB-3A4CCC6DEEF2}" srcId="{5F63CA31-A192-4880-AFB8-77D2F8BE627F}" destId="{2BDB1392-7DD1-4CF4-868E-FCB381C98185}" srcOrd="1" destOrd="0" parTransId="{BFDE9001-B534-4F7E-8773-868D55BC6A97}" sibTransId="{1102D975-8236-4433-8C00-4FCDD578EA67}"/>
    <dgm:cxn modelId="{134C0FDB-CEDA-467F-95D8-D0EA0CB11CBB}" type="presOf" srcId="{F9F61F2D-7B31-4399-B716-A14C72EE14A1}" destId="{15DC6A57-A861-4300-AADA-07B8CFA7B43F}" srcOrd="0" destOrd="0" presId="urn:microsoft.com/office/officeart/2005/8/layout/vList2#1"/>
    <dgm:cxn modelId="{CF9AC0F1-8EDD-44D1-B6B3-5F9926789E0F}" srcId="{5F63CA31-A192-4880-AFB8-77D2F8BE627F}" destId="{F9F61F2D-7B31-4399-B716-A14C72EE14A1}" srcOrd="0" destOrd="0" parTransId="{86DAC495-E2B2-4335-A6A9-674206141C34}" sibTransId="{9558066A-86F1-4BCD-BBBF-CF53EC606BE4}"/>
    <dgm:cxn modelId="{DF26F0F2-70E0-4877-89EE-B15AE7D54A4E}" type="presOf" srcId="{FE85433A-D5E1-4CF2-A4FE-284A8792CA9E}" destId="{7A9DAA62-70E4-4509-9910-069A4C2E065C}" srcOrd="0" destOrd="0" presId="urn:microsoft.com/office/officeart/2005/8/layout/vList2#1"/>
    <dgm:cxn modelId="{F1B780CB-652E-42ED-9ECC-29D7EA612BF3}" type="presParOf" srcId="{D3412F8A-9FD3-4BE4-9CF3-F54034651017}" destId="{15DC6A57-A861-4300-AADA-07B8CFA7B43F}" srcOrd="0" destOrd="0" presId="urn:microsoft.com/office/officeart/2005/8/layout/vList2#1"/>
    <dgm:cxn modelId="{F7360E2C-5CAC-47DC-9871-BEDC62422968}" type="presParOf" srcId="{D3412F8A-9FD3-4BE4-9CF3-F54034651017}" destId="{C2ED3D40-8F96-4E72-B838-76182A82C4F8}" srcOrd="1" destOrd="0" presId="urn:microsoft.com/office/officeart/2005/8/layout/vList2#1"/>
    <dgm:cxn modelId="{E6F2259C-F70A-4B13-BF53-5CDD788BB951}" type="presParOf" srcId="{D3412F8A-9FD3-4BE4-9CF3-F54034651017}" destId="{14860D25-6318-4FF3-9FEC-54DF988AC5A2}" srcOrd="2" destOrd="0" presId="urn:microsoft.com/office/officeart/2005/8/layout/vList2#1"/>
    <dgm:cxn modelId="{6B935043-7830-4026-B2BF-407FD0923EC2}" type="presParOf" srcId="{D3412F8A-9FD3-4BE4-9CF3-F54034651017}" destId="{FC793C7B-20C8-48C6-B52B-424F3D357E9E}" srcOrd="3" destOrd="0" presId="urn:microsoft.com/office/officeart/2005/8/layout/vList2#1"/>
    <dgm:cxn modelId="{ADBAEB5F-BBDF-47FE-A018-4425928A6ECB}" type="presParOf" srcId="{D3412F8A-9FD3-4BE4-9CF3-F54034651017}" destId="{7A9DAA62-70E4-4509-9910-069A4C2E065C}" srcOrd="4" destOrd="0" presId="urn:microsoft.com/office/officeart/2005/8/layout/vList2#1"/>
    <dgm:cxn modelId="{835E6147-52EE-4FD5-BE4E-A884056AE3E4}" type="presParOf" srcId="{D3412F8A-9FD3-4BE4-9CF3-F54034651017}" destId="{E9BDEAEF-8599-4DE9-98ED-FC5A21EB2711}" srcOrd="5" destOrd="0" presId="urn:microsoft.com/office/officeart/2005/8/layout/vList2#1"/>
    <dgm:cxn modelId="{3D603C2F-F617-4628-A80D-1DD88E307258}" type="presParOf" srcId="{D3412F8A-9FD3-4BE4-9CF3-F54034651017}" destId="{9A52B716-E86F-4FAC-8FCF-BD9F56621FCC}" srcOrd="6" destOrd="0" presId="urn:microsoft.com/office/officeart/2005/8/layout/vList2#1"/>
    <dgm:cxn modelId="{523EFA2E-68C6-4E93-A4AD-C547198518E8}" type="presParOf" srcId="{D3412F8A-9FD3-4BE4-9CF3-F54034651017}" destId="{FD607574-4B5B-46B7-80B8-7F536D0A4F46}" srcOrd="7" destOrd="0" presId="urn:microsoft.com/office/officeart/2005/8/layout/vList2#1"/>
    <dgm:cxn modelId="{ECCF165E-22BC-453F-9079-0A2C01D59066}" type="presParOf" srcId="{D3412F8A-9FD3-4BE4-9CF3-F54034651017}" destId="{970CA9DC-3CCE-49CC-8D52-4EEE6752BCAA}" srcOrd="8" destOrd="0" presId="urn:microsoft.com/office/officeart/2005/8/layout/v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C6A57-A861-4300-AADA-07B8CFA7B43F}">
      <dsp:nvSpPr>
        <dsp:cNvPr id="0" name=""/>
        <dsp:cNvSpPr/>
      </dsp:nvSpPr>
      <dsp:spPr bwMode="white">
        <a:xfrm>
          <a:off x="0" y="6521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Lecture notes/Textbooks</a:t>
          </a:r>
        </a:p>
      </dsp:txBody>
      <dsp:txXfrm>
        <a:off x="33926" y="99137"/>
        <a:ext cx="8161748" cy="627128"/>
      </dsp:txXfrm>
    </dsp:sp>
    <dsp:sp modelId="{14860D25-6318-4FF3-9FEC-54DF988AC5A2}">
      <dsp:nvSpPr>
        <dsp:cNvPr id="0" name=""/>
        <dsp:cNvSpPr/>
      </dsp:nvSpPr>
      <dsp:spPr bwMode="white">
        <a:xfrm>
          <a:off x="0" y="83795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Moodle quizzes</a:t>
          </a:r>
        </a:p>
      </dsp:txBody>
      <dsp:txXfrm>
        <a:off x="33926" y="871877"/>
        <a:ext cx="8161748" cy="627128"/>
      </dsp:txXfrm>
    </dsp:sp>
    <dsp:sp modelId="{7A9DAA62-70E4-4509-9910-069A4C2E065C}">
      <dsp:nvSpPr>
        <dsp:cNvPr id="0" name=""/>
        <dsp:cNvSpPr/>
      </dsp:nvSpPr>
      <dsp:spPr bwMode="white">
        <a:xfrm>
          <a:off x="0" y="161069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Case studies</a:t>
          </a:r>
          <a:r>
            <a:rPr lang="en-GB" sz="2700" kern="1200"/>
            <a:t>/Discussion</a:t>
          </a:r>
          <a:endParaRPr lang="en-GB" sz="2700" kern="1200" dirty="0"/>
        </a:p>
      </dsp:txBody>
      <dsp:txXfrm>
        <a:off x="33926" y="1644617"/>
        <a:ext cx="8161748" cy="627128"/>
      </dsp:txXfrm>
    </dsp:sp>
    <dsp:sp modelId="{9A52B716-E86F-4FAC-8FCF-BD9F56621FCC}">
      <dsp:nvSpPr>
        <dsp:cNvPr id="0" name=""/>
        <dsp:cNvSpPr/>
      </dsp:nvSpPr>
      <dsp:spPr bwMode="white">
        <a:xfrm>
          <a:off x="0" y="238343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Video</a:t>
          </a:r>
        </a:p>
      </dsp:txBody>
      <dsp:txXfrm>
        <a:off x="33926" y="2417357"/>
        <a:ext cx="8161748" cy="627128"/>
      </dsp:txXfrm>
    </dsp:sp>
    <dsp:sp modelId="{970CA9DC-3CCE-49CC-8D52-4EEE6752BCAA}">
      <dsp:nvSpPr>
        <dsp:cNvPr id="0" name=""/>
        <dsp:cNvSpPr/>
      </dsp:nvSpPr>
      <dsp:spPr bwMode="white">
        <a:xfrm>
          <a:off x="0" y="315617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Workshop</a:t>
          </a:r>
        </a:p>
      </dsp:txBody>
      <dsp:txXfrm>
        <a:off x="33926" y="3190097"/>
        <a:ext cx="8161748" cy="627128"/>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8/27/2026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careers-service"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dirty="0"/>
              <a:t>Students should be informed that the class is being recorded</a:t>
            </a:r>
          </a:p>
          <a:p>
            <a:pPr marL="0" marR="0" lvl="0" indent="0" algn="l" defTabSz="914400" rtl="0" eaLnBrk="1" fontAlgn="auto" latinLnBrk="0" hangingPunct="1">
              <a:lnSpc>
                <a:spcPct val="100000"/>
              </a:lnSpc>
              <a:spcBef>
                <a:spcPts val="0"/>
              </a:spcBef>
              <a:spcAft>
                <a:spcPts val="0"/>
              </a:spcAft>
              <a:buClrTx/>
              <a:buSzTx/>
              <a:buFontTx/>
              <a:buNone/>
              <a:defRPr/>
            </a:pPr>
            <a:endParaRPr lang="en-GB" dirty="0"/>
          </a:p>
          <a:p>
            <a:pPr marL="0" marR="0" lvl="0" indent="0" algn="l" defTabSz="914400" rtl="0" eaLnBrk="1" fontAlgn="auto" latinLnBrk="0" hangingPunct="1">
              <a:lnSpc>
                <a:spcPct val="100000"/>
              </a:lnSpc>
              <a:spcBef>
                <a:spcPts val="0"/>
              </a:spcBef>
              <a:spcAft>
                <a:spcPts val="0"/>
              </a:spcAft>
              <a:buClrTx/>
              <a:buSzTx/>
              <a:buFontTx/>
              <a:buNone/>
              <a:defRPr/>
            </a:pPr>
            <a:r>
              <a:rPr lang="en-GB" dirty="0"/>
              <a:t>Lecturer should explain how students can access the class recordings on Teams.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strike="noStrike" kern="1200" dirty="0">
                <a:solidFill>
                  <a:schemeClr val="tx1"/>
                </a:solidFill>
                <a:effectLst/>
                <a:latin typeface="+mn-lt"/>
                <a:ea typeface="+mn-ea"/>
                <a:cs typeface="+mn-cs"/>
              </a:rPr>
              <a:t>An elevator pitch is </a:t>
            </a:r>
            <a:r>
              <a:rPr lang="en-GB" dirty="0"/>
              <a:t>a short, clear speech that explains an idea, product, business, or person. It gets its name because it takes only 20 to 30 seconds—the length of a short elevator ride</a:t>
            </a:r>
          </a:p>
          <a:p>
            <a:endParaRPr lang="en-GB" dirty="0"/>
          </a:p>
          <a:p>
            <a:r>
              <a:rPr lang="en-GB" dirty="0"/>
              <a:t>The lecturer/s will introduce</a:t>
            </a:r>
            <a:r>
              <a:rPr lang="en-GB" baseline="0" dirty="0"/>
              <a:t> them self/</a:t>
            </a:r>
            <a:r>
              <a:rPr lang="en-GB" baseline="0" dirty="0" err="1"/>
              <a:t>ves</a:t>
            </a:r>
            <a:r>
              <a:rPr lang="en-GB" baseline="0" dirty="0"/>
              <a:t> first. Then each student will take the opportunity to introduce themselves.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prepare their list and discuss them.</a:t>
            </a:r>
          </a:p>
          <a:p>
            <a:r>
              <a:rPr lang="en-GB" dirty="0"/>
              <a:t>Then synchronise the points from each group to prepare a master list of class rules.</a:t>
            </a:r>
          </a:p>
          <a:p>
            <a:r>
              <a:rPr lang="en-GB" dirty="0"/>
              <a:t>Generalise the expectations as mentioned in the key points of the slide</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Library </a:t>
            </a:r>
            <a:r>
              <a:rPr lang="en-GB" dirty="0" err="1"/>
              <a:t>infoskills</a:t>
            </a:r>
            <a:r>
              <a:rPr lang="en-GB" dirty="0"/>
              <a:t> page:</a:t>
            </a:r>
          </a:p>
          <a:p>
            <a:r>
              <a:rPr lang="en-GB" dirty="0"/>
              <a:t>https://digitalservices.uwtsd.ac.uk/library/academic-and-infoskills/</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234264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GB" altLang="en-US"/>
              <a:t>Tutor should signpost student  to the reflective journal  on moodle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Careers Service | University of Wales Trinity Saint David</a:t>
            </a:r>
            <a:r>
              <a:rPr lang="en-GB" dirty="0"/>
              <a:t> </a:t>
            </a:r>
          </a:p>
          <a:p>
            <a:endParaRPr lang="en-GB" dirty="0"/>
          </a:p>
          <a:p>
            <a:r>
              <a:rPr lang="en-GB" dirty="0"/>
              <a:t>Original link: https://www.uwtsd.ac.uk/study/experience-and-facilities/student-support-and-wellbeing/careers-service</a:t>
            </a:r>
          </a:p>
          <a:p>
            <a:endParaRPr lang="en-GB" dirty="0"/>
          </a:p>
          <a:p>
            <a:r>
              <a:rPr lang="en-GB" dirty="0"/>
              <a:t>My Career:  https://uwtsd.careercentre.me/welcome/uwtsd</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visit the student’s desk and discuss the result with the student</a:t>
            </a:r>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lecturer should print out the lifeline exercise for the students – printed version available on Moodle week 1</a:t>
            </a:r>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lecturer can ask students to answer one of the questions based on their circumstances/ lifeline exercise</a:t>
            </a:r>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719227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7345" indent="-347345" algn="l" rtl="0" eaLnBrk="1" fontAlgn="t" latinLnBrk="0" hangingPunct="1">
              <a:spcBef>
                <a:spcPts val="0"/>
              </a:spcBef>
              <a:spcAft>
                <a:spcPts val="0"/>
              </a:spcAft>
              <a:buClrTx/>
              <a:buSzPts val="2400"/>
              <a:buFont typeface="Arial" panose="020B0604020202020204" pitchFamily="34" charset="0"/>
              <a:buChar char="•"/>
            </a:pPr>
            <a:r>
              <a:rPr lang="en-US" sz="1200" b="0" i="0" u="none" strike="noStrike" kern="1200" dirty="0">
                <a:solidFill>
                  <a:srgbClr val="000000"/>
                </a:solidFill>
                <a:effectLst/>
                <a:latin typeface="Myriad Pro"/>
              </a:rPr>
              <a:t>Communication skills</a:t>
            </a:r>
            <a:endParaRPr lang="en-GB" sz="120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Honesty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Loyalty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Dependability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Teamwork</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Flexibility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Self-reliance</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Eagerness to learn</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Confidence</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Work ethic</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Determination</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Problem-solving skills</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Positivity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Ambition</a:t>
            </a:r>
            <a:endParaRPr lang="en-GB" sz="105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An example of a PDP  is on page 41 of Morgan, P. (2017)</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42</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27/08/2026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mailto:LondonStudentEngagement@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BirminghamITServiceDesk@uwtsd.ac.uk" TargetMode="External"/><Relationship Id="rId2" Type="http://schemas.openxmlformats.org/officeDocument/2006/relationships/hyperlink" Target="mailto:Birminghamlibrary@uwtsd.ac.uk" TargetMode="External"/><Relationship Id="rId1" Type="http://schemas.openxmlformats.org/officeDocument/2006/relationships/slideLayout" Target="../slideLayouts/slideLayout2.xml"/><Relationship Id="rId6" Type="http://schemas.openxmlformats.org/officeDocument/2006/relationships/hyperlink" Target="mailto:birminghamassessments@uwtsd.ac.uk" TargetMode="External"/><Relationship Id="rId5" Type="http://schemas.openxmlformats.org/officeDocument/2006/relationships/hyperlink" Target="mailto:disability.birmingham@uwtsd.ac.uk" TargetMode="External"/><Relationship Id="rId4" Type="http://schemas.openxmlformats.org/officeDocument/2006/relationships/hyperlink" Target="mailto:birminghamengagementservices@uwtsd.ac.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sz="2400" dirty="0"/>
            </a:br>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Employability and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1</a:t>
            </a:r>
            <a:br>
              <a:rPr lang="en-GB" sz="3200" b="1" dirty="0">
                <a:solidFill>
                  <a:schemeClr val="accent2">
                    <a:lumMod val="20000"/>
                    <a:lumOff val="80000"/>
                  </a:schemeClr>
                </a:solidFill>
              </a:rPr>
            </a:br>
            <a:r>
              <a:rPr lang="en-GB" sz="7300" b="1" dirty="0">
                <a:solidFill>
                  <a:schemeClr val="accent2">
                    <a:lumMod val="20000"/>
                    <a:lumOff val="80000"/>
                  </a:schemeClr>
                </a:solidFill>
              </a:rPr>
              <a:t>Induction </a:t>
            </a:r>
            <a:br>
              <a:rPr lang="en-GB" sz="7300" b="1" dirty="0">
                <a:solidFill>
                  <a:schemeClr val="accent2">
                    <a:lumMod val="20000"/>
                    <a:lumOff val="80000"/>
                  </a:schemeClr>
                </a:solidFill>
              </a:rPr>
            </a:br>
            <a:r>
              <a:rPr lang="en-GB" sz="7300" b="1" dirty="0">
                <a:solidFill>
                  <a:schemeClr val="accent2">
                    <a:lumMod val="20000"/>
                    <a:lumOff val="80000"/>
                  </a:schemeClr>
                </a:solidFill>
              </a:rPr>
              <a:t>&amp; </a:t>
            </a:r>
            <a:br>
              <a:rPr lang="en-GB" sz="7300" b="1" dirty="0">
                <a:solidFill>
                  <a:schemeClr val="accent2">
                    <a:lumMod val="20000"/>
                    <a:lumOff val="80000"/>
                  </a:schemeClr>
                </a:solidFill>
              </a:rPr>
            </a:br>
            <a:r>
              <a:rPr lang="en-GB" sz="5300" b="1" dirty="0">
                <a:solidFill>
                  <a:schemeClr val="accent2">
                    <a:lumMod val="20000"/>
                    <a:lumOff val="80000"/>
                  </a:schemeClr>
                </a:solidFill>
              </a:rPr>
              <a:t>Personal Development Plans</a:t>
            </a:r>
            <a:endParaRPr lang="en-GB" altLang="en-US" sz="31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91,730 Recording Icon Images, Stock Photos, 3D objects, &amp; Vectors |  Shutterstock"/>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4762"/>
          <a:stretch>
            <a:fillRect/>
          </a:stretch>
        </p:blipFill>
        <p:spPr bwMode="auto">
          <a:xfrm>
            <a:off x="3058818" y="980728"/>
            <a:ext cx="6084168" cy="43204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7504" y="1700808"/>
            <a:ext cx="3168352" cy="2308324"/>
          </a:xfrm>
          <a:prstGeom prst="rect">
            <a:avLst/>
          </a:prstGeom>
          <a:noFill/>
        </p:spPr>
        <p:txBody>
          <a:bodyPr wrap="square" rtlCol="0">
            <a:spAutoFit/>
          </a:bodyPr>
          <a:lstStyle/>
          <a:p>
            <a:r>
              <a:rPr lang="en-GB" sz="4800" b="1" dirty="0"/>
              <a:t>We are recording now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In </a:t>
            </a:r>
            <a:r>
              <a:rPr lang="en-GB"/>
              <a:t>this session we </a:t>
            </a:r>
            <a:r>
              <a:rPr lang="en-GB" dirty="0"/>
              <a:t>will…..</a:t>
            </a:r>
          </a:p>
        </p:txBody>
      </p:sp>
      <p:sp>
        <p:nvSpPr>
          <p:cNvPr id="3" name="Content Placeholder 2"/>
          <p:cNvSpPr>
            <a:spLocks noGrp="1"/>
          </p:cNvSpPr>
          <p:nvPr>
            <p:ph idx="1"/>
          </p:nvPr>
        </p:nvSpPr>
        <p:spPr/>
        <p:txBody>
          <a:bodyPr/>
          <a:lstStyle/>
          <a:p>
            <a:r>
              <a:rPr lang="en-US" dirty="0"/>
              <a:t>Set class rules</a:t>
            </a:r>
          </a:p>
          <a:p>
            <a:pPr marL="0" indent="0">
              <a:buNone/>
            </a:pPr>
            <a:endParaRPr lang="en-US" dirty="0"/>
          </a:p>
          <a:p>
            <a:r>
              <a:rPr lang="en-US" dirty="0"/>
              <a:t>Overview the module</a:t>
            </a:r>
          </a:p>
          <a:p>
            <a:endParaRPr lang="en-US" dirty="0"/>
          </a:p>
          <a:p>
            <a:r>
              <a:rPr lang="en-US" dirty="0"/>
              <a:t>Discuss Personal Development Plans (PDPs)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Classroom code of conduct</a:t>
            </a:r>
          </a:p>
        </p:txBody>
      </p:sp>
      <p:sp>
        <p:nvSpPr>
          <p:cNvPr id="3" name="Content Placeholder 2"/>
          <p:cNvSpPr>
            <a:spLocks noGrp="1"/>
          </p:cNvSpPr>
          <p:nvPr>
            <p:ph idx="1"/>
          </p:nvPr>
        </p:nvSpPr>
        <p:spPr>
          <a:xfrm>
            <a:off x="457200" y="1345631"/>
            <a:ext cx="8229600" cy="4171602"/>
          </a:xfrm>
        </p:spPr>
        <p:txBody>
          <a:bodyPr/>
          <a:lstStyle/>
          <a:p>
            <a:pPr marL="0" indent="0">
              <a:buNone/>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602" y="1473915"/>
            <a:ext cx="8394810" cy="418733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fontScale="90000"/>
          </a:bodyPr>
          <a:lstStyle/>
          <a:p>
            <a:r>
              <a:rPr lang="en-GB" altLang="en-US" b="1" dirty="0"/>
              <a:t>Rules and General Housekeeping</a:t>
            </a:r>
            <a:endParaRPr lang="en-GB" dirty="0"/>
          </a:p>
        </p:txBody>
      </p:sp>
      <p:sp>
        <p:nvSpPr>
          <p:cNvPr id="3" name="Content Placeholder 2"/>
          <p:cNvSpPr>
            <a:spLocks noGrp="1"/>
          </p:cNvSpPr>
          <p:nvPr>
            <p:ph idx="1"/>
          </p:nvPr>
        </p:nvSpPr>
        <p:spPr>
          <a:xfrm>
            <a:off x="323528" y="1124744"/>
            <a:ext cx="8363272" cy="4392489"/>
          </a:xfrm>
        </p:spPr>
        <p:txBody>
          <a:bodyPr/>
          <a:lstStyle/>
          <a:p>
            <a:r>
              <a:rPr lang="en-GB" altLang="en-US" sz="2800" u="sng"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pPr lvl="1"/>
            <a:r>
              <a:rPr lang="en-GB" altLang="en-US" sz="2400" dirty="0"/>
              <a:t>Bring laptop to classroom</a:t>
            </a:r>
          </a:p>
          <a:p>
            <a:endParaRPr lang="en-US" dirty="0"/>
          </a:p>
        </p:txBody>
      </p:sp>
      <p:pic>
        <p:nvPicPr>
          <p:cNvPr id="4" name="Picture 2" descr="No eating Vectors &amp; Illustrations for Free Download | Freepi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7082" y="4293096"/>
            <a:ext cx="1545097" cy="13579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Place All Rubbish In Bins Provided Sign | autop.b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2836" y="2780927"/>
            <a:ext cx="2052862" cy="27363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4"/>
                                        </p:tgtEl>
                                        <p:attrNameLst>
                                          <p:attrName>ppt_x</p:attrName>
                                        </p:attrNameLst>
                                      </p:cBhvr>
                                      <p:tavLst>
                                        <p:tav tm="0">
                                          <p:val>
                                            <p:strVal val="ppt_x"/>
                                          </p:val>
                                        </p:tav>
                                        <p:tav tm="100000">
                                          <p:val>
                                            <p:strVal val="ppt_x"/>
                                          </p:val>
                                        </p:tav>
                                      </p:tavLst>
                                    </p:anim>
                                    <p:anim calcmode="lin" valueType="num">
                                      <p:cBhvr additive="base">
                                        <p:cTn id="25" dur="500"/>
                                        <p:tgtEl>
                                          <p:spTgt spid="4"/>
                                        </p:tgtEl>
                                        <p:attrNameLst>
                                          <p:attrName>ppt_y</p:attrName>
                                        </p:attrNameLst>
                                      </p:cBhvr>
                                      <p:tavLst>
                                        <p:tav tm="0">
                                          <p:val>
                                            <p:strVal val="ppt_y"/>
                                          </p:val>
                                        </p:tav>
                                        <p:tav tm="100000">
                                          <p:val>
                                            <p:strVal val="1+ppt_h/2"/>
                                          </p:val>
                                        </p:tav>
                                      </p:tavLst>
                                    </p:anim>
                                    <p:set>
                                      <p:cBhvr>
                                        <p:cTn id="26" dur="1" fill="hold">
                                          <p:stCondLst>
                                            <p:cond delay="499"/>
                                          </p:stCondLst>
                                        </p:cTn>
                                        <p:tgtEl>
                                          <p:spTgt spid="4"/>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 presetClass="exit" presetSubtype="4" fill="hold" nodeType="clickEffect">
                                  <p:stCondLst>
                                    <p:cond delay="0"/>
                                  </p:stCondLst>
                                  <p:childTnLst>
                                    <p:anim calcmode="lin" valueType="num">
                                      <p:cBhvr additive="base">
                                        <p:cTn id="34" dur="500"/>
                                        <p:tgtEl>
                                          <p:spTgt spid="6"/>
                                        </p:tgtEl>
                                        <p:attrNameLst>
                                          <p:attrName>ppt_x</p:attrName>
                                        </p:attrNameLst>
                                      </p:cBhvr>
                                      <p:tavLst>
                                        <p:tav tm="0">
                                          <p:val>
                                            <p:strVal val="ppt_x"/>
                                          </p:val>
                                        </p:tav>
                                        <p:tav tm="100000">
                                          <p:val>
                                            <p:strVal val="ppt_x"/>
                                          </p:val>
                                        </p:tav>
                                      </p:tavLst>
                                    </p:anim>
                                    <p:anim calcmode="lin" valueType="num">
                                      <p:cBhvr additive="base">
                                        <p:cTn id="35" dur="500"/>
                                        <p:tgtEl>
                                          <p:spTgt spid="6"/>
                                        </p:tgtEl>
                                        <p:attrNameLst>
                                          <p:attrName>ppt_y</p:attrName>
                                        </p:attrNameLst>
                                      </p:cBhvr>
                                      <p:tavLst>
                                        <p:tav tm="0">
                                          <p:val>
                                            <p:strVal val="ppt_y"/>
                                          </p:val>
                                        </p:tav>
                                        <p:tav tm="100000">
                                          <p:val>
                                            <p:strVal val="1+ppt_h/2"/>
                                          </p:val>
                                        </p:tav>
                                      </p:tavLst>
                                    </p:anim>
                                    <p:set>
                                      <p:cBhvr>
                                        <p:cTn id="36"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altLang="en-US" b="1" dirty="0"/>
              <a:t>Punctuality and Attendance</a:t>
            </a:r>
            <a:endParaRPr lang="en-GB" dirty="0"/>
          </a:p>
        </p:txBody>
      </p:sp>
      <p:sp>
        <p:nvSpPr>
          <p:cNvPr id="3" name="Content Placeholder 2"/>
          <p:cNvSpPr>
            <a:spLocks noGrp="1"/>
          </p:cNvSpPr>
          <p:nvPr>
            <p:ph idx="1"/>
          </p:nvPr>
        </p:nvSpPr>
        <p:spPr/>
        <p:txBody>
          <a:bodyPr>
            <a:normAutofit/>
          </a:bodyPr>
          <a:lstStyle/>
          <a:p>
            <a:pPr lvl="1">
              <a:buFont typeface="Arial" panose="020B0604020202020204" pitchFamily="34" charset="0"/>
              <a:buChar char="•"/>
            </a:pPr>
            <a:r>
              <a:rPr lang="en-GB" altLang="en-US" sz="2400" dirty="0"/>
              <a:t>Coming to the session from the start – to </a:t>
            </a:r>
            <a:r>
              <a:rPr lang="en-GB" altLang="en-US" sz="2400"/>
              <a:t>the end </a:t>
            </a:r>
            <a:r>
              <a:rPr lang="en-GB" altLang="en-US" sz="2400" dirty="0"/>
              <a:t>= full attendance</a:t>
            </a:r>
          </a:p>
          <a:p>
            <a:pPr lvl="1">
              <a:buFont typeface="Arial" panose="020B0604020202020204" pitchFamily="34" charset="0"/>
              <a:buChar char="•"/>
            </a:pPr>
            <a:r>
              <a:rPr lang="en-GB" altLang="en-US" sz="2400" dirty="0"/>
              <a:t>Coming more than 10 minutes late = Late</a:t>
            </a:r>
          </a:p>
          <a:p>
            <a:pPr lvl="1">
              <a:buFont typeface="Arial" panose="020B0604020202020204" pitchFamily="34" charset="0"/>
              <a:buChar char="•"/>
            </a:pPr>
            <a:r>
              <a:rPr lang="en-GB" altLang="en-US" sz="2400" dirty="0"/>
              <a:t>Leaving more than 10 minutes before the class ends = Late</a:t>
            </a:r>
          </a:p>
          <a:p>
            <a:pPr marL="0" indent="0">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fontScale="90000"/>
          </a:bodyPr>
          <a:lstStyle/>
          <a:p>
            <a:r>
              <a:rPr lang="en-GB" b="1" dirty="0"/>
              <a:t>Student Engagement Requirements</a:t>
            </a:r>
            <a:endParaRPr lang="en-GB" dirty="0"/>
          </a:p>
        </p:txBody>
      </p:sp>
      <p:sp>
        <p:nvSpPr>
          <p:cNvPr id="3" name="Content Placeholder 2"/>
          <p:cNvSpPr>
            <a:spLocks noGrp="1"/>
          </p:cNvSpPr>
          <p:nvPr>
            <p:ph idx="1"/>
          </p:nvPr>
        </p:nvSpPr>
        <p:spPr/>
        <p:txBody>
          <a:bodyPr>
            <a:normAutofit fontScale="850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altLang="en-US" dirty="0"/>
              <a:t>No authorised absences; if you cannot attend for longer than a week, please get in touch with the Engagement Team who will advise you on your options: </a:t>
            </a:r>
            <a:r>
              <a:rPr lang="en-GB" altLang="en-US" b="1" dirty="0">
                <a:solidFill>
                  <a:srgbClr val="0070C0"/>
                </a:solidFill>
              </a:rPr>
              <a:t>Birmingham</a:t>
            </a:r>
            <a:r>
              <a:rPr lang="en-GB" b="1" dirty="0">
                <a:solidFill>
                  <a:srgbClr val="0070C0"/>
                </a:solidFill>
                <a:hlinkClick r:id="rId2"/>
              </a:rPr>
              <a:t>StudentEngagement@uwtsd.ac.uk</a:t>
            </a:r>
            <a:endParaRPr lang="en-GB" dirty="0">
              <a:solidFill>
                <a:srgbClr val="0070C0"/>
              </a:solidFill>
            </a:endParaRPr>
          </a:p>
          <a:p>
            <a:pPr marL="0" indent="0">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dirty="0"/>
              <a:t>Useful Contacts</a:t>
            </a:r>
          </a:p>
        </p:txBody>
      </p:sp>
      <p:sp>
        <p:nvSpPr>
          <p:cNvPr id="3" name="Content Placeholder 2"/>
          <p:cNvSpPr>
            <a:spLocks noGrp="1"/>
          </p:cNvSpPr>
          <p:nvPr>
            <p:ph idx="1"/>
          </p:nvPr>
        </p:nvSpPr>
        <p:spPr/>
        <p:txBody>
          <a:bodyPr>
            <a:normAutofit fontScale="62500" lnSpcReduction="20000"/>
          </a:bodyPr>
          <a:lstStyle/>
          <a:p>
            <a:r>
              <a:rPr lang="en-GB" dirty="0"/>
              <a:t>Library team-      </a:t>
            </a:r>
            <a:r>
              <a:rPr lang="en-GB" dirty="0">
                <a:hlinkClick r:id="rId2"/>
              </a:rPr>
              <a:t>Birminghamlibrary@uwtsd.ac.uk</a:t>
            </a:r>
            <a:endParaRPr lang="en-GB" dirty="0"/>
          </a:p>
          <a:p>
            <a:endParaRPr lang="en-GB" dirty="0"/>
          </a:p>
          <a:p>
            <a:r>
              <a:rPr lang="en-GB" dirty="0"/>
              <a:t>IT service desk - </a:t>
            </a:r>
            <a:r>
              <a:rPr lang="en-GB" dirty="0">
                <a:hlinkClick r:id="rId3"/>
              </a:rPr>
              <a:t>BirminghamITServiceDesk@uwtsd.ac.uk</a:t>
            </a:r>
            <a:endParaRPr lang="en-GB" dirty="0"/>
          </a:p>
          <a:p>
            <a:pPr marL="0" indent="0">
              <a:buNone/>
            </a:pPr>
            <a:endParaRPr lang="en-GB" dirty="0"/>
          </a:p>
          <a:p>
            <a:r>
              <a:rPr lang="en-GB" dirty="0"/>
              <a:t>Student services - </a:t>
            </a:r>
            <a:r>
              <a:rPr lang="en-GB" dirty="0">
                <a:hlinkClick r:id="rId4"/>
              </a:rPr>
              <a:t>birminghamengagementservices@uwtsd.ac.uk</a:t>
            </a:r>
            <a:endParaRPr lang="en-GB" dirty="0"/>
          </a:p>
          <a:p>
            <a:pPr marL="0" indent="0">
              <a:buNone/>
            </a:pPr>
            <a:endParaRPr lang="en-GB" dirty="0"/>
          </a:p>
          <a:p>
            <a:r>
              <a:rPr lang="en-GB" dirty="0"/>
              <a:t>Counselling team - </a:t>
            </a:r>
            <a:r>
              <a:rPr lang="en-GB" dirty="0">
                <a:hlinkClick r:id="rId4"/>
              </a:rPr>
              <a:t>birminghamengagementservices@uwtsd.ac.uk</a:t>
            </a:r>
            <a:endParaRPr lang="en-GB" dirty="0"/>
          </a:p>
          <a:p>
            <a:endParaRPr lang="en-GB" dirty="0"/>
          </a:p>
          <a:p>
            <a:r>
              <a:rPr lang="en-GB" dirty="0"/>
              <a:t>Disability team - </a:t>
            </a:r>
            <a:r>
              <a:rPr lang="en-GB" dirty="0">
                <a:hlinkClick r:id="rId5"/>
              </a:rPr>
              <a:t>disability.birmingham@uwtsd.ac.uk</a:t>
            </a:r>
            <a:endParaRPr lang="en-GB" dirty="0"/>
          </a:p>
          <a:p>
            <a:endParaRPr lang="en-GB" dirty="0"/>
          </a:p>
          <a:p>
            <a:r>
              <a:rPr lang="en-GB" dirty="0"/>
              <a:t>Birmingham Assessment - </a:t>
            </a:r>
            <a:r>
              <a:rPr lang="en-GB" dirty="0">
                <a:hlinkClick r:id="rId6"/>
              </a:rPr>
              <a:t>birminghamassessments@uwtsd.ac.uk</a:t>
            </a:r>
            <a:endParaRPr lang="en-GB" dirty="0"/>
          </a:p>
          <a:p>
            <a:pPr marL="0" indent="0">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dirty="0"/>
              <a:t>Tip for success</a:t>
            </a:r>
          </a:p>
        </p:txBody>
      </p:sp>
      <p:sp>
        <p:nvSpPr>
          <p:cNvPr id="3" name="Content Placeholder 2"/>
          <p:cNvSpPr>
            <a:spLocks noGrp="1"/>
          </p:cNvSpPr>
          <p:nvPr>
            <p:ph idx="1"/>
          </p:nvPr>
        </p:nvSpPr>
        <p:spPr/>
        <p:txBody>
          <a:bodyPr>
            <a:normAutofit fontScale="92500" lnSpcReduction="10000"/>
          </a:bodyPr>
          <a:lstStyle/>
          <a:p>
            <a:r>
              <a:rPr lang="en-US" sz="2800" dirty="0"/>
              <a:t>Set a target- see the end from the beginning</a:t>
            </a:r>
            <a:endParaRPr lang="en-GB" sz="2800" dirty="0"/>
          </a:p>
          <a:p>
            <a:r>
              <a:rPr lang="en-US" sz="2800" dirty="0"/>
              <a:t>How will you achieve your goal? Plan</a:t>
            </a:r>
            <a:endParaRPr lang="en-GB" sz="2800" dirty="0"/>
          </a:p>
          <a:p>
            <a:r>
              <a:rPr lang="en-US" sz="2800" dirty="0"/>
              <a:t>Start with the first lecture</a:t>
            </a:r>
            <a:endParaRPr lang="en-GB" sz="2800" dirty="0"/>
          </a:p>
          <a:p>
            <a:r>
              <a:rPr lang="en-US" sz="2800" dirty="0"/>
              <a:t>Understand the module expectations/ learning outcomes</a:t>
            </a:r>
            <a:endParaRPr lang="en-GB" sz="2800" dirty="0"/>
          </a:p>
          <a:p>
            <a:r>
              <a:rPr lang="en-US" sz="2800" dirty="0"/>
              <a:t>Understand your assignment brief/guidelines</a:t>
            </a:r>
            <a:endParaRPr lang="en-GB" sz="2800" dirty="0"/>
          </a:p>
          <a:p>
            <a:r>
              <a:rPr lang="en-US" sz="2800" dirty="0"/>
              <a:t>Understand the marking criteria</a:t>
            </a:r>
          </a:p>
          <a:p>
            <a:r>
              <a:rPr lang="en-US" sz="2800" dirty="0" err="1"/>
              <a:t>Maximise</a:t>
            </a:r>
            <a:r>
              <a:rPr lang="en-US" sz="2800" dirty="0"/>
              <a:t> your opportunities by engaging with your tutors, colleagues and student/support team</a:t>
            </a:r>
            <a:endParaRPr lang="en-GB" sz="2800" dirty="0"/>
          </a:p>
          <a:p>
            <a:endParaRPr lang="en-GB" sz="2800" dirty="0"/>
          </a:p>
          <a:p>
            <a:pPr marL="0" indent="0">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lum bright="70000" contrast="-70000"/>
          </a:blip>
          <a:stretch>
            <a:fillRect/>
          </a:stretch>
        </p:blipFill>
        <p:spPr>
          <a:xfrm>
            <a:off x="755576" y="1404136"/>
            <a:ext cx="7344816" cy="4113097"/>
          </a:xfrm>
          <a:prstGeom prst="rect">
            <a:avLst/>
          </a:prstGeom>
        </p:spPr>
      </p:pic>
      <p:sp>
        <p:nvSpPr>
          <p:cNvPr id="2" name="Title 1"/>
          <p:cNvSpPr>
            <a:spLocks noGrp="1"/>
          </p:cNvSpPr>
          <p:nvPr>
            <p:ph type="title"/>
          </p:nvPr>
        </p:nvSpPr>
        <p:spPr/>
        <p:txBody>
          <a:bodyPr/>
          <a:lstStyle/>
          <a:p>
            <a:r>
              <a:rPr lang="en-GB" dirty="0"/>
              <a:t>Getting to know each other?</a:t>
            </a:r>
          </a:p>
        </p:txBody>
      </p:sp>
      <p:sp>
        <p:nvSpPr>
          <p:cNvPr id="3" name="Content Placeholder 2"/>
          <p:cNvSpPr>
            <a:spLocks noGrp="1"/>
          </p:cNvSpPr>
          <p:nvPr>
            <p:ph idx="1"/>
          </p:nvPr>
        </p:nvSpPr>
        <p:spPr>
          <a:xfrm>
            <a:off x="457200" y="1600201"/>
            <a:ext cx="8229600" cy="3917032"/>
          </a:xfrm>
        </p:spPr>
        <p:txBody>
          <a:bodyPr>
            <a:normAutofit fontScale="92500" lnSpcReduction="20000"/>
          </a:bodyPr>
          <a:lstStyle/>
          <a:p>
            <a:pPr marL="0" indent="0">
              <a:buNone/>
            </a:pPr>
            <a:endParaRPr lang="en-GB" dirty="0"/>
          </a:p>
          <a:p>
            <a:pPr marL="0" indent="0">
              <a:buNone/>
            </a:pPr>
            <a:endParaRPr lang="en-GB" dirty="0"/>
          </a:p>
          <a:p>
            <a:pPr marL="0" indent="0" algn="ctr">
              <a:buNone/>
            </a:pPr>
            <a:r>
              <a:rPr lang="en-GB" sz="4400" b="1" dirty="0"/>
              <a:t>Can you do an ‘elevator pitch’?</a:t>
            </a:r>
          </a:p>
          <a:p>
            <a:pPr marL="0" indent="0" algn="ctr">
              <a:buNone/>
            </a:pPr>
            <a:endParaRPr lang="en-GB" sz="4400" b="1" dirty="0"/>
          </a:p>
          <a:p>
            <a:pPr marL="0" indent="0" algn="ctr">
              <a:buNone/>
            </a:pPr>
            <a:r>
              <a:rPr lang="en-GB" sz="1900" dirty="0"/>
              <a:t>An elevator pitch is a short, clear speech that explains an idea, product, business, or person. It gets its name because it takes only 20 to 30 seconds—the length of a short elevator ride</a:t>
            </a:r>
          </a:p>
          <a:p>
            <a:pPr marL="0" indent="0" algn="ctr">
              <a:buNone/>
            </a:pPr>
            <a:endParaRPr lang="en-GB" sz="1900" b="1" dirty="0"/>
          </a:p>
          <a:p>
            <a:pPr marL="0" indent="0" algn="ctr">
              <a:buNone/>
            </a:pPr>
            <a:r>
              <a:rPr lang="en-GB" sz="1900" b="1" i="1" dirty="0"/>
              <a:t>Imagine yourself riding the elevator with the CEO of the company where you’re working.</a:t>
            </a:r>
            <a:r>
              <a:rPr lang="en-GB" sz="1900" b="1" dirty="0"/>
              <a:t> What will you say to introduce yourself during that ride?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a:t>
            </a:r>
          </a:p>
        </p:txBody>
      </p:sp>
      <p:sp>
        <p:nvSpPr>
          <p:cNvPr id="3" name="Content Placeholder 2"/>
          <p:cNvSpPr>
            <a:spLocks noGrp="1"/>
          </p:cNvSpPr>
          <p:nvPr>
            <p:ph idx="1"/>
          </p:nvPr>
        </p:nvSpPr>
        <p:spPr/>
        <p:txBody>
          <a:bodyPr>
            <a:normAutofit/>
          </a:bodyPr>
          <a:lstStyle/>
          <a:p>
            <a:pPr marL="0" indent="0">
              <a:buNone/>
            </a:pPr>
            <a:r>
              <a:rPr lang="en-GB" dirty="0"/>
              <a:t>Title :Employability and Career Development</a:t>
            </a:r>
          </a:p>
          <a:p>
            <a:pPr marL="0" indent="0">
              <a:buNone/>
            </a:pPr>
            <a:endParaRPr lang="en-GB" dirty="0"/>
          </a:p>
          <a:p>
            <a:pPr marL="0" indent="0">
              <a:buNone/>
            </a:pPr>
            <a:r>
              <a:rPr lang="en-GB" dirty="0"/>
              <a:t>Module - LCLM4005</a:t>
            </a:r>
          </a:p>
          <a:p>
            <a:pPr marL="0" indent="0">
              <a:buNone/>
            </a:pPr>
            <a:r>
              <a:rPr lang="en-GB" dirty="0"/>
              <a:t>Code</a:t>
            </a:r>
          </a:p>
          <a:p>
            <a:pPr marL="0" indent="0">
              <a:buNone/>
            </a:pPr>
            <a:endParaRPr lang="en-GB" dirty="0"/>
          </a:p>
          <a:p>
            <a:pPr marL="0" indent="0">
              <a:buNone/>
            </a:pPr>
            <a:r>
              <a:rPr lang="en-GB" dirty="0"/>
              <a:t>Credits - 	20 (Level 4)</a:t>
            </a:r>
          </a:p>
          <a:p>
            <a:pPr marL="0" indent="0">
              <a:buNone/>
            </a:pPr>
            <a:endParaRPr lang="en-GB" dirty="0"/>
          </a:p>
        </p:txBody>
      </p:sp>
      <p:pic>
        <p:nvPicPr>
          <p:cNvPr id="4" name="Picture 3"/>
          <p:cNvPicPr>
            <a:picLocks noChangeAspect="1"/>
          </p:cNvPicPr>
          <p:nvPr/>
        </p:nvPicPr>
        <p:blipFill>
          <a:blip r:embed="rId2"/>
          <a:stretch>
            <a:fillRect/>
          </a:stretch>
        </p:blipFill>
        <p:spPr>
          <a:xfrm>
            <a:off x="5796136" y="2132856"/>
            <a:ext cx="2890664" cy="354569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Activity</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buNone/>
            </a:pPr>
            <a:r>
              <a:rPr lang="en-GB" dirty="0"/>
              <a:t>In group of 4</a:t>
            </a:r>
          </a:p>
          <a:p>
            <a:pPr marL="0" indent="0" algn="ctr">
              <a:buNone/>
            </a:pPr>
            <a:r>
              <a:rPr lang="en-GB" sz="3600" dirty="0"/>
              <a:t>Prepare a list of topics that you would expect to learn from this module.</a:t>
            </a:r>
          </a:p>
          <a:p>
            <a:pPr marL="0" indent="0" algn="ctr">
              <a:buNone/>
            </a:pPr>
            <a:endParaRPr lang="en-GB" sz="3600" dirty="0"/>
          </a:p>
          <a:p>
            <a:pPr marL="0" indent="0" algn="ctr">
              <a:buNone/>
            </a:pPr>
            <a:r>
              <a:rPr lang="en-GB" sz="3600" dirty="0"/>
              <a:t>Share it with the class and see what others came up with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Learning Outcomes</a:t>
            </a:r>
          </a:p>
        </p:txBody>
      </p:sp>
      <p:sp>
        <p:nvSpPr>
          <p:cNvPr id="3" name="Content Placeholder 2"/>
          <p:cNvSpPr>
            <a:spLocks noGrp="1"/>
          </p:cNvSpPr>
          <p:nvPr>
            <p:ph idx="1"/>
          </p:nvPr>
        </p:nvSpPr>
        <p:spPr/>
        <p:txBody>
          <a:bodyPr>
            <a:noAutofit/>
          </a:bodyPr>
          <a:lstStyle/>
          <a:p>
            <a:pPr marL="0" indent="0">
              <a:buNone/>
            </a:pPr>
            <a:r>
              <a:rPr lang="en-GB" sz="2000" b="1" dirty="0"/>
              <a:t>Aims - </a:t>
            </a:r>
          </a:p>
          <a:p>
            <a:pPr marL="900430" indent="-900430">
              <a:buNone/>
            </a:pPr>
            <a:r>
              <a:rPr lang="en-GB" sz="1800" dirty="0"/>
              <a:t>1.	To introduce students to strategies for personal reflection and career development planning.</a:t>
            </a:r>
          </a:p>
          <a:p>
            <a:pPr marL="0" indent="0">
              <a:buNone/>
            </a:pPr>
            <a:r>
              <a:rPr lang="en-GB" sz="1800" dirty="0"/>
              <a:t>2.	To gain confidence and competence as effective employees.</a:t>
            </a:r>
          </a:p>
          <a:p>
            <a:pPr marL="0" indent="0">
              <a:buNone/>
            </a:pPr>
            <a:endParaRPr lang="en-GB" sz="2000" b="1" dirty="0"/>
          </a:p>
          <a:p>
            <a:pPr marL="0" indent="0">
              <a:buNone/>
            </a:pPr>
            <a:r>
              <a:rPr lang="en-GB" sz="2000" b="1" dirty="0"/>
              <a:t>Learning Outcomes –</a:t>
            </a:r>
          </a:p>
          <a:p>
            <a:pPr marL="0" indent="0">
              <a:buNone/>
            </a:pPr>
            <a:r>
              <a:rPr lang="en-GB" sz="1800" dirty="0"/>
              <a:t>1.	Understand the skills and knowledge needed for working effectively.</a:t>
            </a:r>
          </a:p>
          <a:p>
            <a:pPr marL="900430" indent="-900430">
              <a:buNone/>
            </a:pPr>
            <a:r>
              <a:rPr lang="en-GB" sz="1800" dirty="0"/>
              <a:t>2.	Demonstrate readiness for employability and personal advancement through an understanding of personal strengths and areas for further development.</a:t>
            </a:r>
          </a:p>
          <a:p>
            <a:pPr marL="0" indent="0">
              <a:buNone/>
            </a:pPr>
            <a:r>
              <a:rPr lang="en-GB" sz="1800" dirty="0"/>
              <a:t>3.	Establish employment goals and develop a personal action plan.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Reading</a:t>
            </a:r>
          </a:p>
        </p:txBody>
      </p:sp>
      <p:sp>
        <p:nvSpPr>
          <p:cNvPr id="3" name="Content Placeholder 2"/>
          <p:cNvSpPr>
            <a:spLocks noGrp="1"/>
          </p:cNvSpPr>
          <p:nvPr>
            <p:ph idx="1"/>
          </p:nvPr>
        </p:nvSpPr>
        <p:spPr/>
        <p:txBody>
          <a:bodyPr>
            <a:noAutofit/>
          </a:bodyPr>
          <a:lstStyle/>
          <a:p>
            <a:r>
              <a:rPr lang="en-GB" sz="2400" dirty="0"/>
              <a:t>Cottrell, S. (2021) Skills for success: personal development and employability. 4th edition. London: Red Globe Press.</a:t>
            </a:r>
          </a:p>
          <a:p>
            <a:r>
              <a:rPr lang="en-GB" sz="2400" dirty="0"/>
              <a:t>Tarrant, P. (2017) Reflective practice and professional development. 1st </a:t>
            </a:r>
            <a:r>
              <a:rPr lang="en-GB" sz="2400" dirty="0" err="1"/>
              <a:t>edn</a:t>
            </a:r>
            <a:r>
              <a:rPr lang="en-GB" sz="2400" dirty="0"/>
              <a:t>. Thousand Oaks, CA: Sage Publications.</a:t>
            </a:r>
          </a:p>
          <a:p>
            <a:r>
              <a:rPr lang="en-GB" sz="2400" dirty="0"/>
              <a:t>Neugebauer, J. and Evans-Brain, J. (2016) Employability: making the most of your career development. London : Sage Publications.</a:t>
            </a:r>
          </a:p>
          <a:p>
            <a:pPr marL="0" indent="0">
              <a:buNone/>
            </a:pPr>
            <a:r>
              <a:rPr lang="en-GB" sz="2400" b="1" dirty="0">
                <a:solidFill>
                  <a:srgbClr val="0070C0"/>
                </a:solidFill>
              </a:rPr>
              <a:t>(All can be accessed through the E-library) </a:t>
            </a:r>
            <a:endParaRPr lang="en-US" sz="2400" b="1" dirty="0">
              <a:solidFill>
                <a:srgbClr val="0070C0"/>
              </a:solidFill>
            </a:endParaRPr>
          </a:p>
          <a:p>
            <a:pPr marL="0" indent="0">
              <a:buNone/>
            </a:pPr>
            <a:r>
              <a:rPr lang="en-GB" sz="24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a:t>
            </a:r>
          </a:p>
        </p:txBody>
      </p:sp>
      <p:sp>
        <p:nvSpPr>
          <p:cNvPr id="3" name="Content Placeholder 2"/>
          <p:cNvSpPr>
            <a:spLocks noGrp="1"/>
          </p:cNvSpPr>
          <p:nvPr>
            <p:ph idx="1"/>
          </p:nvPr>
        </p:nvSpPr>
        <p:spPr/>
        <p:txBody>
          <a:bodyPr>
            <a:noAutofit/>
          </a:bodyPr>
          <a:lstStyle/>
          <a:p>
            <a:r>
              <a:rPr lang="en-GB" sz="2400" dirty="0"/>
              <a:t>Buchanan, D. and Huczynski, A. (2019) Organizational behaviour. 10th </a:t>
            </a:r>
            <a:r>
              <a:rPr lang="en-GB" sz="2400" dirty="0" err="1"/>
              <a:t>edn</a:t>
            </a:r>
            <a:r>
              <a:rPr lang="en-GB" sz="2400" dirty="0"/>
              <a:t>. Harlow: Pearson.</a:t>
            </a:r>
          </a:p>
          <a:p>
            <a:r>
              <a:rPr lang="en-GB" sz="2400" dirty="0"/>
              <a:t>National Careers Service (2022) ‘Interview tips. [Website] Available at: https://nationalcareers.service.gov.uk/careersadvice/interview-advice </a:t>
            </a:r>
          </a:p>
          <a:p>
            <a:r>
              <a:rPr lang="en-GB" sz="2400" dirty="0"/>
              <a:t>Prospects. (2016) ‘Career advice ‘[Website] Available at https://www.prospects.ac.uk </a:t>
            </a:r>
            <a:endParaRPr lang="en-US" sz="2400" dirty="0"/>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Autofit/>
          </a:bodyPr>
          <a:lstStyle/>
          <a:p>
            <a:endParaRPr lang="en-GB" sz="2400" dirty="0"/>
          </a:p>
        </p:txBody>
      </p:sp>
      <p:pic>
        <p:nvPicPr>
          <p:cNvPr id="10" name="Picture 6" descr="LCHS4009 Online Infoskills Programme (1).pptx - WPS Office"/>
          <p:cNvPicPr/>
          <p:nvPr/>
        </p:nvPicPr>
        <p:blipFill rotWithShape="1">
          <a:blip r:embed="rId3">
            <a:extLst>
              <a:ext uri="{28A0092B-C50C-407E-A947-70E740481C1C}">
                <a14:useLocalDpi xmlns:a14="http://schemas.microsoft.com/office/drawing/2010/main" val="0"/>
              </a:ext>
            </a:extLst>
          </a:blip>
          <a:srcRect l="18686" t="19863" r="6641" b="8883"/>
          <a:stretch>
            <a:fillRect/>
          </a:stretch>
        </p:blipFill>
        <p:spPr bwMode="auto">
          <a:xfrm>
            <a:off x="635" y="0"/>
            <a:ext cx="12191365" cy="6858000"/>
          </a:xfrm>
          <a:prstGeom prst="rect">
            <a:avLst/>
          </a:prstGeom>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630" y="274955"/>
            <a:ext cx="8345170" cy="1515745"/>
          </a:xfrm>
        </p:spPr>
        <p:txBody>
          <a:bodyPr>
            <a:normAutofit fontScale="90000"/>
          </a:bodyPr>
          <a:lstStyle/>
          <a:p>
            <a:r>
              <a:rPr lang="en-GB" dirty="0">
                <a:solidFill>
                  <a:schemeClr val="bg1"/>
                </a:solidFill>
                <a:latin typeface="Arial" panose="020B0604020202020204" pitchFamily="34" charset="0"/>
                <a:cs typeface="Arial" panose="020B0604020202020204" pitchFamily="34" charset="0"/>
                <a:sym typeface="+mn-ea"/>
              </a:rPr>
              <a:t>Programme for the First TimenfoSkills Programme for the First Time</a:t>
            </a:r>
            <a:endParaRPr lang="en-GB" dirty="0"/>
          </a:p>
        </p:txBody>
      </p:sp>
      <p:sp>
        <p:nvSpPr>
          <p:cNvPr id="6" name="Title 1"/>
          <p:cNvSpPr>
            <a:spLocks noGrp="1"/>
          </p:cNvSpPr>
          <p:nvPr/>
        </p:nvSpPr>
        <p:spPr>
          <a:xfrm>
            <a:off x="457200" y="332740"/>
            <a:ext cx="8398510" cy="1307465"/>
          </a:xfrm>
          <a:prstGeom prst="rect">
            <a:avLst/>
          </a:prstGeom>
          <a:solidFill>
            <a:srgbClr val="0070C0"/>
          </a:solidFill>
          <a:effectLst>
            <a:softEdge rad="12700"/>
          </a:effectLst>
        </p:spPr>
        <p:style>
          <a:lnRef idx="0">
            <a:srgbClr val="FFFFFF"/>
          </a:lnRef>
          <a:fillRef idx="1">
            <a:schemeClr val="accent1"/>
          </a:fillRef>
          <a:effectRef idx="0">
            <a:srgbClr val="FFFFFF"/>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j-lt"/>
                <a:ea typeface="+mj-ea"/>
                <a:cs typeface="+mj-cs"/>
              </a:defRPr>
            </a:lvl1pPr>
          </a:lstStyle>
          <a:p>
            <a:r>
              <a:rPr lang="en-GB" sz="3200" dirty="0">
                <a:solidFill>
                  <a:schemeClr val="bg1"/>
                </a:solidFill>
                <a:latin typeface="Arial" panose="020B0604020202020204" pitchFamily="34" charset="0"/>
                <a:cs typeface="Arial" panose="020B0604020202020204" pitchFamily="34" charset="0"/>
                <a:sym typeface="+mn-ea"/>
              </a:rPr>
              <a:t>Accessing the Library InfoSkills Programme for the First Time</a:t>
            </a:r>
            <a:endParaRPr lang="en-GB" altLang="en-US" sz="3200" dirty="0">
              <a:solidFill>
                <a:schemeClr val="bg1"/>
              </a:solidFill>
              <a:latin typeface="Arial" panose="020B0604020202020204" pitchFamily="34" charset="0"/>
              <a:cs typeface="Arial" panose="020B0604020202020204" pitchFamily="34" charset="0"/>
              <a:sym typeface="+mn-ea"/>
            </a:endParaRPr>
          </a:p>
        </p:txBody>
      </p:sp>
      <p:sp>
        <p:nvSpPr>
          <p:cNvPr id="8" name="Content Placeholder 7"/>
          <p:cNvSpPr>
            <a:spLocks noGrp="1"/>
          </p:cNvSpPr>
          <p:nvPr>
            <p:ph idx="1"/>
          </p:nvPr>
        </p:nvSpPr>
        <p:spPr>
          <a:xfrm>
            <a:off x="457200" y="1637665"/>
            <a:ext cx="8230235" cy="3879850"/>
          </a:xfrm>
        </p:spPr>
        <p:txBody>
          <a:bodyPr>
            <a:noAutofit/>
          </a:bodyPr>
          <a:lstStyle/>
          <a:p>
            <a:endParaRPr lang="en-GB" altLang="en-US" sz="1900" dirty="0"/>
          </a:p>
          <a:p>
            <a:pPr>
              <a:buFont typeface="Arial" panose="020B0604020202020204" pitchFamily="34" charset="0"/>
              <a:buChar char="•"/>
            </a:pPr>
            <a:r>
              <a:rPr lang="en-GB" altLang="en-US" sz="2300" dirty="0">
                <a:solidFill>
                  <a:schemeClr val="tx2">
                    <a:lumMod val="75000"/>
                  </a:schemeClr>
                </a:solidFill>
              </a:rPr>
              <a:t>Check the Guide on Moodle page on how to enrol</a:t>
            </a:r>
          </a:p>
          <a:p>
            <a:pPr marL="0" indent="0">
              <a:buNone/>
            </a:pPr>
            <a:r>
              <a:rPr lang="en-GB" sz="2400" dirty="0">
                <a:hlinkClick r:id="rId2"/>
              </a:rPr>
              <a:t>Academic and </a:t>
            </a:r>
            <a:r>
              <a:rPr lang="en-GB" sz="2400" dirty="0" err="1">
                <a:hlinkClick r:id="rId2"/>
              </a:rPr>
              <a:t>InfoSkills</a:t>
            </a:r>
            <a:r>
              <a:rPr lang="en-GB" sz="2400" dirty="0">
                <a:hlinkClick r:id="rId2"/>
              </a:rPr>
              <a:t> | Digital Services | University of Wales Trinity Saint David</a:t>
            </a:r>
            <a:endParaRPr lang="en-GB" altLang="en-US" sz="2300" dirty="0">
              <a:solidFill>
                <a:schemeClr val="tx2">
                  <a:lumMod val="75000"/>
                </a:schemeClr>
              </a:solidFill>
            </a:endParaRPr>
          </a:p>
          <a:p>
            <a:pPr>
              <a:buFont typeface="Arial" panose="020B0604020202020204" pitchFamily="34" charset="0"/>
              <a:buChar char="•"/>
            </a:pPr>
            <a:r>
              <a:rPr lang="en-GB" altLang="en-US" sz="2300" dirty="0">
                <a:solidFill>
                  <a:schemeClr val="tx2">
                    <a:lumMod val="75000"/>
                  </a:schemeClr>
                </a:solidFill>
              </a:rPr>
              <a:t>You are to use the next 2 weeks to complete Unit 1 at home.</a:t>
            </a:r>
          </a:p>
          <a:p>
            <a:pPr>
              <a:buFont typeface="Arial" panose="020B0604020202020204" pitchFamily="34" charset="0"/>
              <a:buChar char="•"/>
            </a:pPr>
            <a:r>
              <a:rPr lang="en-GB" altLang="en-US" sz="2300" dirty="0">
                <a:solidFill>
                  <a:schemeClr val="tx2">
                    <a:lumMod val="75000"/>
                  </a:schemeClr>
                </a:solidFill>
              </a:rPr>
              <a:t>After completion of Unit 1, you will be issued an electronic badge of completion.</a:t>
            </a:r>
          </a:p>
          <a:p>
            <a:pPr marL="0" indent="0">
              <a:buNone/>
            </a:pPr>
            <a:endParaRPr lang="en-GB" altLang="en-US" sz="2300" dirty="0">
              <a:solidFill>
                <a:schemeClr val="tx2">
                  <a:lumMod val="75000"/>
                </a:schemeClr>
              </a:solidFill>
            </a:endParaRPr>
          </a:p>
          <a:p>
            <a:r>
              <a:rPr lang="en-GB" altLang="en-US" sz="2300" dirty="0">
                <a:solidFill>
                  <a:schemeClr val="tx2">
                    <a:lumMod val="75000"/>
                  </a:schemeClr>
                </a:solidFill>
              </a:rPr>
              <a:t>In week 3, your lecturer will follow up with you.</a:t>
            </a:r>
          </a:p>
          <a:p>
            <a:pPr marL="0" indent="0">
              <a:buNone/>
            </a:pPr>
            <a:endParaRPr lang="en-GB" altLang="en-US" sz="2300" dirty="0"/>
          </a:p>
          <a:p>
            <a:pPr marL="0" indent="0">
              <a:buNone/>
            </a:pPr>
            <a:endParaRPr lang="en-GB" alt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Scheme of Work</a:t>
            </a:r>
          </a:p>
        </p:txBody>
      </p:sp>
      <p:graphicFrame>
        <p:nvGraphicFramePr>
          <p:cNvPr id="4" name="Content Placeholder 3"/>
          <p:cNvGraphicFramePr>
            <a:graphicFrameLocks noGrp="1"/>
          </p:cNvGraphicFramePr>
          <p:nvPr>
            <p:ph idx="1"/>
          </p:nvPr>
        </p:nvGraphicFramePr>
        <p:xfrm>
          <a:off x="539552" y="980728"/>
          <a:ext cx="8147248" cy="4383143"/>
        </p:xfrm>
        <a:graphic>
          <a:graphicData uri="http://schemas.openxmlformats.org/drawingml/2006/table">
            <a:tbl>
              <a:tblPr firstRow="1" bandRow="1">
                <a:tableStyleId>{5C22544A-7EE6-4342-B048-85BDC9FD1C3A}</a:tableStyleId>
              </a:tblPr>
              <a:tblGrid>
                <a:gridCol w="1008265">
                  <a:extLst>
                    <a:ext uri="{9D8B030D-6E8A-4147-A177-3AD203B41FA5}">
                      <a16:colId xmlns:a16="http://schemas.microsoft.com/office/drawing/2014/main" val="20000"/>
                    </a:ext>
                  </a:extLst>
                </a:gridCol>
                <a:gridCol w="7138983">
                  <a:extLst>
                    <a:ext uri="{9D8B030D-6E8A-4147-A177-3AD203B41FA5}">
                      <a16:colId xmlns:a16="http://schemas.microsoft.com/office/drawing/2014/main" val="20001"/>
                    </a:ext>
                  </a:extLst>
                </a:gridCol>
              </a:tblGrid>
              <a:tr h="346739">
                <a:tc>
                  <a:txBody>
                    <a:bodyPr/>
                    <a:lstStyle/>
                    <a:p>
                      <a:r>
                        <a:rPr lang="en-GB" dirty="0">
                          <a:solidFill>
                            <a:schemeClr val="tx1"/>
                          </a:solidFill>
                        </a:rPr>
                        <a:t>Week</a:t>
                      </a:r>
                    </a:p>
                  </a:txBody>
                  <a:tcPr>
                    <a:solidFill>
                      <a:srgbClr val="00B0F0"/>
                    </a:solidFill>
                  </a:tcPr>
                </a:tc>
                <a:tc>
                  <a:txBody>
                    <a:bodyPr/>
                    <a:lstStyle/>
                    <a:p>
                      <a:r>
                        <a:rPr lang="en-GB" dirty="0">
                          <a:solidFill>
                            <a:schemeClr val="tx1"/>
                          </a:solidFill>
                        </a:rPr>
                        <a:t>Topics</a:t>
                      </a:r>
                    </a:p>
                  </a:txBody>
                  <a:tcPr>
                    <a:solidFill>
                      <a:srgbClr val="00B0F0"/>
                    </a:solidFill>
                  </a:tcPr>
                </a:tc>
                <a:extLst>
                  <a:ext uri="{0D108BD9-81ED-4DB2-BD59-A6C34878D82A}">
                    <a16:rowId xmlns:a16="http://schemas.microsoft.com/office/drawing/2014/main" val="10000"/>
                  </a:ext>
                </a:extLst>
              </a:tr>
              <a:tr h="375634">
                <a:tc>
                  <a:txBody>
                    <a:bodyPr/>
                    <a:lstStyle/>
                    <a:p>
                      <a:r>
                        <a:rPr lang="en-GB" dirty="0"/>
                        <a:t>1</a:t>
                      </a:r>
                    </a:p>
                  </a:txBody>
                  <a:tcPr/>
                </a:tc>
                <a:tc>
                  <a:txBody>
                    <a:bodyPr/>
                    <a:lstStyle/>
                    <a:p>
                      <a:r>
                        <a:rPr lang="en-GB" sz="2000" dirty="0">
                          <a:latin typeface="Arial Rounded MT Bold" panose="020F0704030504030204" pitchFamily="34" charset="0"/>
                          <a:cs typeface="Arial" panose="020B0604020202020204" pitchFamily="34" charset="0"/>
                        </a:rPr>
                        <a:t>Induction to the module/Personal Development Plan</a:t>
                      </a:r>
                    </a:p>
                  </a:txBody>
                  <a:tcPr/>
                </a:tc>
                <a:extLst>
                  <a:ext uri="{0D108BD9-81ED-4DB2-BD59-A6C34878D82A}">
                    <a16:rowId xmlns:a16="http://schemas.microsoft.com/office/drawing/2014/main" val="10001"/>
                  </a:ext>
                </a:extLst>
              </a:tr>
              <a:tr h="375634">
                <a:tc>
                  <a:txBody>
                    <a:bodyPr/>
                    <a:lstStyle/>
                    <a:p>
                      <a:r>
                        <a:rPr lang="en-GB" dirty="0"/>
                        <a:t>2</a:t>
                      </a:r>
                    </a:p>
                  </a:txBody>
                  <a:tcPr/>
                </a:tc>
                <a:tc>
                  <a:txBody>
                    <a:bodyPr/>
                    <a:lstStyle/>
                    <a:p>
                      <a:r>
                        <a:rPr lang="en-GB" sz="2000" dirty="0">
                          <a:latin typeface="Arial Rounded MT Bold" panose="020F0704030504030204" pitchFamily="34" charset="0"/>
                        </a:rPr>
                        <a:t>Self -Awareness</a:t>
                      </a:r>
                    </a:p>
                  </a:txBody>
                  <a:tcPr/>
                </a:tc>
                <a:extLst>
                  <a:ext uri="{0D108BD9-81ED-4DB2-BD59-A6C34878D82A}">
                    <a16:rowId xmlns:a16="http://schemas.microsoft.com/office/drawing/2014/main" val="10002"/>
                  </a:ext>
                </a:extLst>
              </a:tr>
              <a:tr h="664583">
                <a:tc>
                  <a:txBody>
                    <a:bodyPr/>
                    <a:lstStyle/>
                    <a:p>
                      <a:r>
                        <a:rPr lang="en-GB" dirty="0"/>
                        <a:t>3</a:t>
                      </a:r>
                    </a:p>
                  </a:txBody>
                  <a:tcPr/>
                </a:tc>
                <a:tc>
                  <a:txBody>
                    <a:bodyPr/>
                    <a:lstStyle/>
                    <a:p>
                      <a:r>
                        <a:rPr lang="en-GB" sz="2000" dirty="0">
                          <a:latin typeface="Arial Rounded MT Bold" panose="020F0704030504030204" pitchFamily="34" charset="0"/>
                        </a:rPr>
                        <a:t>Exploring employment opportunities</a:t>
                      </a:r>
                    </a:p>
                  </a:txBody>
                  <a:tcPr/>
                </a:tc>
                <a:extLst>
                  <a:ext uri="{0D108BD9-81ED-4DB2-BD59-A6C34878D82A}">
                    <a16:rowId xmlns:a16="http://schemas.microsoft.com/office/drawing/2014/main" val="10003"/>
                  </a:ext>
                </a:extLst>
              </a:tr>
              <a:tr h="0">
                <a:tc>
                  <a:txBody>
                    <a:bodyPr/>
                    <a:lstStyle/>
                    <a:p>
                      <a:r>
                        <a:rPr lang="en-GB" dirty="0"/>
                        <a:t>4</a:t>
                      </a:r>
                    </a:p>
                  </a:txBody>
                  <a:tcPr/>
                </a:tc>
                <a:tc>
                  <a:txBody>
                    <a:bodyPr/>
                    <a:lstStyle/>
                    <a:p>
                      <a:r>
                        <a:rPr lang="en-GB" dirty="0">
                          <a:latin typeface="Arial Rounded MT Bold" panose="020F0704030504030204" pitchFamily="34" charset="0"/>
                        </a:rPr>
                        <a:t>Recruitment and Selection Process</a:t>
                      </a:r>
                    </a:p>
                  </a:txBody>
                  <a:tcPr/>
                </a:tc>
                <a:extLst>
                  <a:ext uri="{0D108BD9-81ED-4DB2-BD59-A6C34878D82A}">
                    <a16:rowId xmlns:a16="http://schemas.microsoft.com/office/drawing/2014/main" val="10004"/>
                  </a:ext>
                </a:extLst>
              </a:tr>
              <a:tr h="346739">
                <a:tc>
                  <a:txBody>
                    <a:bodyPr/>
                    <a:lstStyle/>
                    <a:p>
                      <a:r>
                        <a:rPr lang="en-GB" dirty="0"/>
                        <a:t>5</a:t>
                      </a:r>
                    </a:p>
                  </a:txBody>
                  <a:tcPr>
                    <a:solidFill>
                      <a:srgbClr val="00B0F0"/>
                    </a:solidFill>
                  </a:tcPr>
                </a:tc>
                <a:tc>
                  <a:txBody>
                    <a:bodyPr/>
                    <a:lstStyle/>
                    <a:p>
                      <a:r>
                        <a:rPr lang="en-GB" dirty="0">
                          <a:latin typeface="Arial Rounded MT Bold" panose="020F0704030504030204" pitchFamily="34" charset="0"/>
                        </a:rPr>
                        <a:t>CV and Cover letter Writing</a:t>
                      </a:r>
                    </a:p>
                  </a:txBody>
                  <a:tcPr>
                    <a:solidFill>
                      <a:srgbClr val="00B0F0"/>
                    </a:solidFill>
                  </a:tcPr>
                </a:tc>
                <a:extLst>
                  <a:ext uri="{0D108BD9-81ED-4DB2-BD59-A6C34878D82A}">
                    <a16:rowId xmlns:a16="http://schemas.microsoft.com/office/drawing/2014/main" val="10005"/>
                  </a:ext>
                </a:extLst>
              </a:tr>
              <a:tr h="346739">
                <a:tc>
                  <a:txBody>
                    <a:bodyPr/>
                    <a:lstStyle/>
                    <a:p>
                      <a:r>
                        <a:rPr lang="en-GB" dirty="0"/>
                        <a:t>6</a:t>
                      </a:r>
                    </a:p>
                  </a:txBody>
                  <a:tcPr/>
                </a:tc>
                <a:tc>
                  <a:txBody>
                    <a:bodyPr/>
                    <a:lstStyle/>
                    <a:p>
                      <a:r>
                        <a:rPr lang="en-GB" dirty="0">
                          <a:latin typeface="Arial Rounded MT Bold" panose="020F0704030504030204" pitchFamily="34" charset="0"/>
                        </a:rPr>
                        <a:t>Job Interview Preparation</a:t>
                      </a:r>
                    </a:p>
                  </a:txBody>
                  <a:tcPr/>
                </a:tc>
                <a:extLst>
                  <a:ext uri="{0D108BD9-81ED-4DB2-BD59-A6C34878D82A}">
                    <a16:rowId xmlns:a16="http://schemas.microsoft.com/office/drawing/2014/main" val="10006"/>
                  </a:ext>
                </a:extLst>
              </a:tr>
              <a:tr h="346739">
                <a:tc>
                  <a:txBody>
                    <a:bodyPr/>
                    <a:lstStyle/>
                    <a:p>
                      <a:r>
                        <a:rPr lang="en-GB" dirty="0"/>
                        <a:t>7</a:t>
                      </a:r>
                    </a:p>
                  </a:txBody>
                  <a:tcPr/>
                </a:tc>
                <a:tc>
                  <a:txBody>
                    <a:bodyPr/>
                    <a:lstStyle/>
                    <a:p>
                      <a:r>
                        <a:rPr lang="en-GB" dirty="0">
                          <a:latin typeface="Arial Rounded MT Bold" panose="020F0704030504030204" pitchFamily="34" charset="0"/>
                        </a:rPr>
                        <a:t>Mock Interviews</a:t>
                      </a:r>
                    </a:p>
                  </a:txBody>
                  <a:tcPr/>
                </a:tc>
                <a:extLst>
                  <a:ext uri="{0D108BD9-81ED-4DB2-BD59-A6C34878D82A}">
                    <a16:rowId xmlns:a16="http://schemas.microsoft.com/office/drawing/2014/main" val="10007"/>
                  </a:ext>
                </a:extLst>
              </a:tr>
              <a:tr h="346739">
                <a:tc>
                  <a:txBody>
                    <a:bodyPr/>
                    <a:lstStyle/>
                    <a:p>
                      <a:r>
                        <a:rPr lang="en-GB" dirty="0"/>
                        <a:t>8</a:t>
                      </a:r>
                    </a:p>
                  </a:txBody>
                  <a:tcPr/>
                </a:tc>
                <a:tc>
                  <a:txBody>
                    <a:bodyPr/>
                    <a:lstStyle/>
                    <a:p>
                      <a:r>
                        <a:rPr lang="en-GB" dirty="0">
                          <a:latin typeface="Arial Rounded MT Bold" panose="020F0704030504030204" pitchFamily="34" charset="0"/>
                        </a:rPr>
                        <a:t>Career Development</a:t>
                      </a:r>
                    </a:p>
                  </a:txBody>
                  <a:tcPr/>
                </a:tc>
                <a:extLst>
                  <a:ext uri="{0D108BD9-81ED-4DB2-BD59-A6C34878D82A}">
                    <a16:rowId xmlns:a16="http://schemas.microsoft.com/office/drawing/2014/main" val="10008"/>
                  </a:ext>
                </a:extLst>
              </a:tr>
              <a:tr h="346739">
                <a:tc>
                  <a:txBody>
                    <a:bodyPr/>
                    <a:lstStyle/>
                    <a:p>
                      <a:r>
                        <a:rPr lang="en-GB" dirty="0"/>
                        <a:t>9</a:t>
                      </a:r>
                    </a:p>
                  </a:txBody>
                  <a:tcPr/>
                </a:tc>
                <a:tc>
                  <a:txBody>
                    <a:bodyPr/>
                    <a:lstStyle/>
                    <a:p>
                      <a:r>
                        <a:rPr lang="en-GB" dirty="0">
                          <a:latin typeface="Arial Rounded MT Bold" panose="020F0704030504030204" pitchFamily="34" charset="0"/>
                        </a:rPr>
                        <a:t>Employment Legislation</a:t>
                      </a:r>
                    </a:p>
                  </a:txBody>
                  <a:tcPr/>
                </a:tc>
                <a:extLst>
                  <a:ext uri="{0D108BD9-81ED-4DB2-BD59-A6C34878D82A}">
                    <a16:rowId xmlns:a16="http://schemas.microsoft.com/office/drawing/2014/main" val="10009"/>
                  </a:ext>
                </a:extLst>
              </a:tr>
              <a:tr h="346739">
                <a:tc>
                  <a:txBody>
                    <a:bodyPr/>
                    <a:lstStyle/>
                    <a:p>
                      <a:r>
                        <a:rPr lang="en-GB" dirty="0"/>
                        <a:t>10</a:t>
                      </a:r>
                    </a:p>
                  </a:txBody>
                  <a:tcPr>
                    <a:solidFill>
                      <a:srgbClr val="00B0F0"/>
                    </a:solidFill>
                  </a:tcPr>
                </a:tc>
                <a:tc>
                  <a:txBody>
                    <a:bodyPr/>
                    <a:lstStyle/>
                    <a:p>
                      <a:r>
                        <a:rPr lang="en-GB" dirty="0">
                          <a:latin typeface="Arial Rounded MT Bold" panose="020F0704030504030204" pitchFamily="34" charset="0"/>
                        </a:rPr>
                        <a:t>Alternative after Graduation and Revision</a:t>
                      </a:r>
                    </a:p>
                  </a:txBody>
                  <a:tcPr>
                    <a:solidFill>
                      <a:srgbClr val="00B0F0"/>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Teaching and Learning Strategy</a:t>
            </a:r>
          </a:p>
        </p:txBody>
      </p:sp>
      <p:graphicFrame>
        <p:nvGraphicFramePr>
          <p:cNvPr id="6" name="Content Placeholder 5"/>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88640"/>
            <a:ext cx="5760640" cy="936104"/>
          </a:xfrm>
        </p:spPr>
        <p:txBody>
          <a:bodyPr>
            <a:normAutofit/>
          </a:bodyPr>
          <a:lstStyle/>
          <a:p>
            <a:r>
              <a:rPr lang="en-GB" dirty="0"/>
              <a:t>Assessment</a:t>
            </a:r>
          </a:p>
        </p:txBody>
      </p:sp>
      <p:sp>
        <p:nvSpPr>
          <p:cNvPr id="3" name="Content Placeholder 2"/>
          <p:cNvSpPr>
            <a:spLocks noGrp="1"/>
          </p:cNvSpPr>
          <p:nvPr>
            <p:ph idx="1"/>
          </p:nvPr>
        </p:nvSpPr>
        <p:spPr>
          <a:xfrm>
            <a:off x="457200" y="1600200"/>
            <a:ext cx="8229600" cy="4133055"/>
          </a:xfrm>
        </p:spPr>
        <p:txBody>
          <a:bodyPr>
            <a:normAutofit/>
          </a:bodyPr>
          <a:lstStyle/>
          <a:p>
            <a:pPr marL="0" indent="0">
              <a:buNone/>
            </a:pPr>
            <a:endParaRPr lang="en-GB" dirty="0"/>
          </a:p>
        </p:txBody>
      </p:sp>
      <p:graphicFrame>
        <p:nvGraphicFramePr>
          <p:cNvPr id="6" name="Table 5"/>
          <p:cNvGraphicFramePr>
            <a:graphicFrameLocks noGrp="1"/>
          </p:cNvGraphicFramePr>
          <p:nvPr/>
        </p:nvGraphicFramePr>
        <p:xfrm>
          <a:off x="1524000" y="2765837"/>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492226">
                <a:tc>
                  <a:txBody>
                    <a:bodyPr/>
                    <a:lstStyle/>
                    <a:p>
                      <a:r>
                        <a:rPr lang="en-GB" dirty="0">
                          <a:solidFill>
                            <a:schemeClr val="tx1"/>
                          </a:solidFill>
                        </a:rPr>
                        <a:t>Mode 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10000"/>
                  </a:ext>
                </a:extLst>
              </a:tr>
              <a:tr h="370840">
                <a:tc>
                  <a:txBody>
                    <a:bodyPr/>
                    <a:lstStyle/>
                    <a:p>
                      <a:r>
                        <a:rPr lang="en-GB" dirty="0"/>
                        <a:t>Mock Interview</a:t>
                      </a:r>
                    </a:p>
                  </a:txBody>
                  <a:tcPr/>
                </a:tc>
                <a:tc>
                  <a:txBody>
                    <a:bodyPr/>
                    <a:lstStyle/>
                    <a:p>
                      <a:r>
                        <a:rPr lang="en-GB" dirty="0"/>
                        <a:t>10-15min per student</a:t>
                      </a:r>
                    </a:p>
                  </a:txBody>
                  <a:tcPr/>
                </a:tc>
                <a:tc>
                  <a:txBody>
                    <a:bodyPr/>
                    <a:lstStyle/>
                    <a:p>
                      <a:r>
                        <a:rPr lang="en-GB" dirty="0"/>
                        <a:t>50%</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06840" y="4214728"/>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78176">
                  <a:extLst>
                    <a:ext uri="{9D8B030D-6E8A-4147-A177-3AD203B41FA5}">
                      <a16:colId xmlns:a16="http://schemas.microsoft.com/office/drawing/2014/main" val="20001"/>
                    </a:ext>
                  </a:extLst>
                </a:gridCol>
                <a:gridCol w="1985824">
                  <a:extLst>
                    <a:ext uri="{9D8B030D-6E8A-4147-A177-3AD203B41FA5}">
                      <a16:colId xmlns:a16="http://schemas.microsoft.com/office/drawing/2014/main" val="20002"/>
                    </a:ext>
                  </a:extLst>
                </a:gridCol>
              </a:tblGrid>
              <a:tr h="404613">
                <a:tc>
                  <a:txBody>
                    <a:bodyPr/>
                    <a:lstStyle/>
                    <a:p>
                      <a:r>
                        <a:rPr lang="en-GB" dirty="0">
                          <a:solidFill>
                            <a:schemeClr val="tx1"/>
                          </a:solidFill>
                        </a:rPr>
                        <a:t>Mode</a:t>
                      </a:r>
                      <a:r>
                        <a:rPr lang="en-GB" dirty="0"/>
                        <a:t> </a:t>
                      </a:r>
                      <a:r>
                        <a:rPr lang="en-GB" dirty="0">
                          <a:solidFill>
                            <a:schemeClr val="tx1"/>
                          </a:solidFill>
                        </a:rPr>
                        <a:t>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10000"/>
                  </a:ext>
                </a:extLst>
              </a:tr>
              <a:tr h="370840">
                <a:tc>
                  <a:txBody>
                    <a:bodyPr/>
                    <a:lstStyle/>
                    <a:p>
                      <a:r>
                        <a:rPr lang="en-GB" dirty="0"/>
                        <a:t>Reflective report( Individual)</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10001"/>
                  </a:ext>
                </a:extLst>
              </a:tr>
            </a:tbl>
          </a:graphicData>
        </a:graphic>
      </p:graphicFrame>
      <p:sp>
        <p:nvSpPr>
          <p:cNvPr id="10" name="TextBox 9"/>
          <p:cNvSpPr txBox="1"/>
          <p:nvPr/>
        </p:nvSpPr>
        <p:spPr>
          <a:xfrm>
            <a:off x="323528" y="3030220"/>
            <a:ext cx="798232" cy="369332"/>
          </a:xfrm>
          <a:prstGeom prst="rect">
            <a:avLst/>
          </a:prstGeom>
          <a:noFill/>
        </p:spPr>
        <p:txBody>
          <a:bodyPr wrap="none" rtlCol="0">
            <a:spAutoFit/>
          </a:bodyPr>
          <a:lstStyle/>
          <a:p>
            <a:r>
              <a:rPr lang="en-GB" dirty="0"/>
              <a:t>Task 1</a:t>
            </a:r>
          </a:p>
        </p:txBody>
      </p:sp>
      <p:sp>
        <p:nvSpPr>
          <p:cNvPr id="12" name="TextBox 11"/>
          <p:cNvSpPr txBox="1"/>
          <p:nvPr/>
        </p:nvSpPr>
        <p:spPr>
          <a:xfrm>
            <a:off x="323528" y="4581128"/>
            <a:ext cx="882229" cy="369332"/>
          </a:xfrm>
          <a:prstGeom prst="rect">
            <a:avLst/>
          </a:prstGeom>
          <a:noFill/>
        </p:spPr>
        <p:txBody>
          <a:bodyPr wrap="none" rtlCol="0">
            <a:spAutoFit/>
          </a:bodyPr>
          <a:lstStyle/>
          <a:p>
            <a:r>
              <a:rPr lang="en-GB" dirty="0"/>
              <a:t>TASK 2</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88640"/>
            <a:ext cx="5760640" cy="936104"/>
          </a:xfrm>
        </p:spPr>
        <p:txBody>
          <a:bodyPr>
            <a:normAutofit/>
          </a:bodyPr>
          <a:lstStyle/>
          <a:p>
            <a:r>
              <a:rPr lang="en-GB" dirty="0"/>
              <a:t>Reflective Journal</a:t>
            </a:r>
          </a:p>
        </p:txBody>
      </p:sp>
      <p:sp>
        <p:nvSpPr>
          <p:cNvPr id="3" name="Content Placeholder 2"/>
          <p:cNvSpPr>
            <a:spLocks noGrp="1"/>
          </p:cNvSpPr>
          <p:nvPr>
            <p:ph idx="1"/>
          </p:nvPr>
        </p:nvSpPr>
        <p:spPr>
          <a:xfrm>
            <a:off x="457200" y="1600200"/>
            <a:ext cx="8229600" cy="4133055"/>
          </a:xfrm>
        </p:spPr>
        <p:txBody>
          <a:bodyPr>
            <a:normAutofit/>
          </a:bodyPr>
          <a:lstStyle/>
          <a:p>
            <a:pPr marL="0" indent="0">
              <a:buNone/>
            </a:pPr>
            <a:r>
              <a:rPr lang="en-GB" dirty="0"/>
              <a:t>Throughout this module, you are expected to keep a reflective journal of all your activities.</a:t>
            </a:r>
          </a:p>
          <a:p>
            <a:pPr marL="0" indent="0">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 1.1 (15 min)</a:t>
            </a:r>
          </a:p>
        </p:txBody>
      </p:sp>
      <p:sp>
        <p:nvSpPr>
          <p:cNvPr id="3" name="Content Placeholder 2"/>
          <p:cNvSpPr>
            <a:spLocks noGrp="1"/>
          </p:cNvSpPr>
          <p:nvPr>
            <p:ph idx="1"/>
          </p:nvPr>
        </p:nvSpPr>
        <p:spPr>
          <a:solidFill>
            <a:schemeClr val="accent4">
              <a:lumMod val="20000"/>
              <a:lumOff val="80000"/>
            </a:schemeClr>
          </a:solidFill>
        </p:spPr>
        <p:txBody>
          <a:bodyPr>
            <a:normAutofit fontScale="92500" lnSpcReduction="20000"/>
          </a:bodyPr>
          <a:lstStyle/>
          <a:p>
            <a:pPr marL="0" indent="0">
              <a:buNone/>
            </a:pPr>
            <a:r>
              <a:rPr lang="en-GB" dirty="0"/>
              <a:t>Employability Confidence Quiz</a:t>
            </a:r>
          </a:p>
          <a:p>
            <a:pPr marL="0" indent="0">
              <a:buNone/>
            </a:pPr>
            <a:endParaRPr lang="en-GB" dirty="0"/>
          </a:p>
          <a:p>
            <a:pPr marL="0" indent="0">
              <a:buNone/>
            </a:pPr>
            <a:r>
              <a:rPr lang="en-GB" dirty="0"/>
              <a:t>Go to:  https://uwtsd.careercentre.me/welcome/uwtsd</a:t>
            </a:r>
          </a:p>
          <a:p>
            <a:pPr marL="0" indent="0">
              <a:buNone/>
            </a:pPr>
            <a:endParaRPr lang="en-GB" dirty="0"/>
          </a:p>
          <a:p>
            <a:pPr marL="0" indent="0">
              <a:buNone/>
            </a:pPr>
            <a:r>
              <a:rPr lang="en-GB" dirty="0"/>
              <a:t>Attempt the Career Pulse activity</a:t>
            </a:r>
          </a:p>
          <a:p>
            <a:pPr marL="0" indent="0">
              <a:buNone/>
            </a:pPr>
            <a:endParaRPr lang="en-GB" dirty="0"/>
          </a:p>
          <a:p>
            <a:pPr marL="0" indent="0">
              <a:buNone/>
            </a:pPr>
            <a:r>
              <a:rPr lang="en-GB" dirty="0"/>
              <a:t>Career Pulse: </a:t>
            </a:r>
            <a:r>
              <a:rPr lang="en-GB" sz="2100" dirty="0">
                <a:solidFill>
                  <a:srgbClr val="FF0000"/>
                </a:solidFill>
              </a:rPr>
              <a:t>This can be found in the top menu on the </a:t>
            </a:r>
            <a:r>
              <a:rPr lang="en-GB" sz="2100" dirty="0" err="1">
                <a:solidFill>
                  <a:srgbClr val="FF0000"/>
                </a:solidFill>
              </a:rPr>
              <a:t>MYCareer</a:t>
            </a:r>
            <a:r>
              <a:rPr lang="en-GB" sz="2100" dirty="0">
                <a:solidFill>
                  <a:srgbClr val="FF0000"/>
                </a:solidFill>
              </a:rPr>
              <a:t> dashboard/landing page after you have logged in. </a:t>
            </a:r>
          </a:p>
          <a:p>
            <a:pPr marL="0" indent="0">
              <a:buNone/>
            </a:pPr>
            <a:endParaRPr lang="en-GB" dirty="0">
              <a:solidFill>
                <a:srgbClr val="FF0000"/>
              </a:solidFill>
            </a:endParaRPr>
          </a:p>
          <a:p>
            <a:pPr marL="0" indent="0">
              <a:buNone/>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 on the activity</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buNone/>
            </a:pPr>
            <a:endParaRPr lang="en-GB" dirty="0"/>
          </a:p>
          <a:p>
            <a:pPr marL="0" indent="0">
              <a:buNone/>
            </a:pPr>
            <a:r>
              <a:rPr lang="en-GB" dirty="0"/>
              <a:t>Feel free to share your results with your lecturer.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style>
          <a:lnRef idx="0">
            <a:schemeClr val="accent1"/>
          </a:lnRef>
          <a:fillRef idx="3">
            <a:schemeClr val="accent1"/>
          </a:fillRef>
          <a:effectRef idx="3">
            <a:schemeClr val="accent1"/>
          </a:effectRef>
          <a:fontRef idx="minor">
            <a:schemeClr val="lt1"/>
          </a:fontRef>
        </p:style>
        <p:txBody>
          <a:bodyPr>
            <a:normAutofit/>
          </a:bodyPr>
          <a:lstStyle/>
          <a:p>
            <a:pPr marL="0" indent="0">
              <a:buNone/>
            </a:pPr>
            <a:endParaRPr lang="en-GB" dirty="0"/>
          </a:p>
          <a:p>
            <a:pPr marL="0" indent="0" algn="ctr">
              <a:buNone/>
            </a:pPr>
            <a:r>
              <a:rPr lang="en-GB" sz="8600" b="1" spc="50" dirty="0">
                <a:ln w="0"/>
                <a:solidFill>
                  <a:schemeClr val="bg2"/>
                </a:solidFill>
                <a:effectLst>
                  <a:innerShdw blurRad="63500" dist="50800" dir="13500000">
                    <a:srgbClr val="000000">
                      <a:alpha val="50000"/>
                    </a:srgbClr>
                  </a:innerShdw>
                </a:effectLst>
              </a:rPr>
              <a:t>Personal Development Plans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a Personal Development Plan (PDP)?</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 Plan intended to develop skills that are important to the work life” </a:t>
            </a:r>
          </a:p>
          <a:p>
            <a:pPr marL="0" indent="0" algn="r">
              <a:buNone/>
            </a:pPr>
            <a:r>
              <a:rPr lang="en-GB" sz="1800" dirty="0"/>
              <a:t>Morgan (2017)</a:t>
            </a:r>
          </a:p>
          <a:p>
            <a:pPr marL="0" indent="0">
              <a:buNone/>
            </a:pPr>
            <a:endParaRPr lang="en-GB"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highlight>
                  <a:srgbClr val="FFFF00"/>
                </a:highlight>
              </a:rPr>
              <a:t>What influenced you? </a:t>
            </a:r>
            <a:endParaRPr lang="en-GB" dirty="0">
              <a:highlight>
                <a:srgbClr val="FFFF00"/>
              </a:highlight>
            </a:endParaRPr>
          </a:p>
        </p:txBody>
      </p:sp>
      <p:sp>
        <p:nvSpPr>
          <p:cNvPr id="3" name="Content Placeholder 2"/>
          <p:cNvSpPr>
            <a:spLocks noGrp="1"/>
          </p:cNvSpPr>
          <p:nvPr>
            <p:ph idx="1"/>
          </p:nvPr>
        </p:nvSpPr>
        <p:spPr/>
        <p:txBody>
          <a:bodyPr/>
          <a:lstStyle/>
          <a:p>
            <a:pPr>
              <a:buNone/>
            </a:pPr>
            <a:r>
              <a:rPr lang="en-GB" altLang="en-US" b="1" dirty="0"/>
              <a:t>Think about:</a:t>
            </a:r>
          </a:p>
          <a:p>
            <a:r>
              <a:rPr lang="en-GB" altLang="en-US" dirty="0"/>
              <a:t>Previous study</a:t>
            </a:r>
          </a:p>
          <a:p>
            <a:r>
              <a:rPr lang="en-GB" altLang="en-US" dirty="0"/>
              <a:t>Previous work</a:t>
            </a:r>
          </a:p>
          <a:p>
            <a:r>
              <a:rPr lang="en-GB" altLang="en-US" dirty="0"/>
              <a:t>Family situation</a:t>
            </a:r>
          </a:p>
          <a:p>
            <a:r>
              <a:rPr lang="en-GB" altLang="en-US" dirty="0"/>
              <a:t>Financial considerations</a:t>
            </a:r>
          </a:p>
          <a:p>
            <a:r>
              <a:rPr lang="en-GB" altLang="en-US" dirty="0"/>
              <a:t>Future ideas &amp; plans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088160"/>
            <a:ext cx="7272808" cy="4717104"/>
          </a:xfrm>
        </p:spPr>
        <p:txBody>
          <a:bodyPr/>
          <a:lstStyle/>
          <a:p>
            <a:r>
              <a:rPr lang="en-GB" dirty="0">
                <a:solidFill>
                  <a:schemeClr val="bg1"/>
                </a:solidFill>
              </a:rPr>
              <a:t>https://www.open.edu/openlearn/ocw/mod/oucontent/view.php?id=28130&amp;shttps://www.open.edu/openlearn/ocw/mod/oucontent/view.php?id=28130&amp;section=2.1</a:t>
            </a:r>
          </a:p>
          <a:p>
            <a:r>
              <a:rPr lang="en-GB" dirty="0" err="1">
                <a:solidFill>
                  <a:schemeClr val="bg1"/>
                </a:solidFill>
              </a:rPr>
              <a:t>ection</a:t>
            </a:r>
            <a:r>
              <a:rPr lang="en-GB" dirty="0">
                <a:solidFill>
                  <a:schemeClr val="bg1"/>
                </a:solidFill>
              </a:rPr>
              <a:t>=2.1</a:t>
            </a:r>
          </a:p>
        </p:txBody>
      </p:sp>
      <p:sp>
        <p:nvSpPr>
          <p:cNvPr id="4" name="Rectangle 2"/>
          <p:cNvSpPr>
            <a:spLocks noGrp="1"/>
          </p:cNvSpPr>
          <p:nvPr>
            <p:ph type="title"/>
          </p:nvPr>
        </p:nvSpPr>
        <p:spPr>
          <a:xfrm>
            <a:off x="457200" y="274638"/>
            <a:ext cx="8229600" cy="1143000"/>
          </a:xfrm>
        </p:spPr>
        <p:txBody>
          <a:bodyPr/>
          <a:lstStyle/>
          <a:p>
            <a:pPr eaLnBrk="1" hangingPunct="1"/>
            <a:r>
              <a:rPr lang="en-GB" altLang="en-US" sz="3600" b="1" dirty="0"/>
              <a:t>Influencing factors </a:t>
            </a:r>
          </a:p>
        </p:txBody>
      </p:sp>
      <p:pic>
        <p:nvPicPr>
          <p:cNvPr id="5" name="Picture 2" descr="Week 1: The story so far: 2.1 Your career lifeline - OpenLearn - Open  University - RTS_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10" y="1556792"/>
            <a:ext cx="5797962" cy="366442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22304" y="5207967"/>
            <a:ext cx="3995936" cy="246221"/>
          </a:xfrm>
          <a:prstGeom prst="rect">
            <a:avLst/>
          </a:prstGeom>
          <a:noFill/>
        </p:spPr>
        <p:txBody>
          <a:bodyPr wrap="square" rtlCol="0">
            <a:spAutoFit/>
          </a:bodyPr>
          <a:lstStyle/>
          <a:p>
            <a:r>
              <a:rPr lang="en-GB" sz="1000" dirty="0"/>
              <a:t>Source: Open University (2024).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highlight>
                  <a:srgbClr val="FFFF00"/>
                </a:highlight>
              </a:rPr>
              <a:t>Lifeline exercise </a:t>
            </a:r>
            <a:endParaRPr lang="en-GB" b="1" dirty="0">
              <a:highlight>
                <a:srgbClr val="FFFF00"/>
              </a:highlight>
            </a:endParaRPr>
          </a:p>
        </p:txBody>
      </p:sp>
      <p:sp>
        <p:nvSpPr>
          <p:cNvPr id="3" name="Content Placeholder 2"/>
          <p:cNvSpPr>
            <a:spLocks noGrp="1"/>
          </p:cNvSpPr>
          <p:nvPr>
            <p:ph idx="1"/>
          </p:nvPr>
        </p:nvSpPr>
        <p:spPr>
          <a:xfrm>
            <a:off x="457200" y="1340767"/>
            <a:ext cx="8229600" cy="4248473"/>
          </a:xfrm>
        </p:spPr>
        <p:txBody>
          <a:bodyPr>
            <a:normAutofit fontScale="92500" lnSpcReduction="10000"/>
          </a:bodyPr>
          <a:lstStyle/>
          <a:p>
            <a:pPr>
              <a:buFont typeface="Wingdings" panose="05000000000000000000" pitchFamily="2" charset="2"/>
              <a:buChar char="§"/>
            </a:pPr>
            <a:r>
              <a:rPr lang="en-GB" dirty="0"/>
              <a:t>Many people find it helpful to look back on their experiences to think about their priorities</a:t>
            </a:r>
            <a:r>
              <a:rPr lang="en-GB" b="1" dirty="0"/>
              <a:t> </a:t>
            </a:r>
            <a:r>
              <a:rPr lang="en-GB" dirty="0"/>
              <a:t>and </a:t>
            </a:r>
            <a:r>
              <a:rPr lang="en-GB" b="1" dirty="0"/>
              <a:t>what they want from life</a:t>
            </a:r>
            <a:r>
              <a:rPr lang="en-GB" dirty="0"/>
              <a:t>. </a:t>
            </a:r>
          </a:p>
          <a:p>
            <a:pPr marL="0" indent="0">
              <a:buNone/>
            </a:pPr>
            <a:endParaRPr lang="en-GB" dirty="0"/>
          </a:p>
          <a:p>
            <a:pPr>
              <a:buFont typeface="Wingdings" panose="05000000000000000000" pitchFamily="2" charset="2"/>
              <a:buChar char="§"/>
            </a:pPr>
            <a:r>
              <a:rPr lang="en-GB" dirty="0"/>
              <a:t>Producing a lifeline helps to </a:t>
            </a:r>
            <a:r>
              <a:rPr lang="en-GB" b="1" dirty="0"/>
              <a:t>give shape to the past </a:t>
            </a:r>
            <a:r>
              <a:rPr lang="en-GB" dirty="0"/>
              <a:t>rather than see it as a confusing jumble of events and experiences. This can be the first step towards considering the future and moving forward.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t>Lifeline exercise- </a:t>
            </a:r>
            <a:r>
              <a:rPr lang="en-GB" altLang="en-US" sz="3200" b="1" dirty="0"/>
              <a:t>Activity 1.2 (15min)</a:t>
            </a:r>
            <a:endParaRPr lang="en-GB" sz="3200" dirty="0"/>
          </a:p>
        </p:txBody>
      </p:sp>
      <p:sp>
        <p:nvSpPr>
          <p:cNvPr id="3" name="Content Placeholder 2"/>
          <p:cNvSpPr>
            <a:spLocks noGrp="1"/>
          </p:cNvSpPr>
          <p:nvPr>
            <p:ph idx="1"/>
          </p:nvPr>
        </p:nvSpPr>
        <p:spPr>
          <a:xfrm>
            <a:off x="457200" y="1340767"/>
            <a:ext cx="8229600" cy="4248473"/>
          </a:xfrm>
        </p:spPr>
        <p:txBody>
          <a:bodyPr>
            <a:normAutofit/>
          </a:bodyPr>
          <a:lstStyle/>
          <a:p>
            <a:r>
              <a:rPr lang="en-GB" dirty="0"/>
              <a:t>Starting from your birth to the present day, note down </a:t>
            </a:r>
            <a:r>
              <a:rPr lang="en-GB" b="1" dirty="0"/>
              <a:t>key events </a:t>
            </a:r>
            <a:r>
              <a:rPr lang="en-GB" dirty="0"/>
              <a:t>in terms of the extent to which they mark high or low points of your life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marL="0" indent="0">
              <a:buNone/>
            </a:pPr>
            <a:endParaRPr lang="en-GB" dirty="0"/>
          </a:p>
          <a:p>
            <a:pPr marL="0" indent="0">
              <a:buNone/>
            </a:pPr>
            <a:endParaRPr lang="en-GB" dirty="0"/>
          </a:p>
        </p:txBody>
      </p:sp>
      <p:grpSp>
        <p:nvGrpSpPr>
          <p:cNvPr id="4" name="Group 10"/>
          <p:cNvGrpSpPr>
            <a:grpSpLocks noChangeAspect="1"/>
          </p:cNvGrpSpPr>
          <p:nvPr/>
        </p:nvGrpSpPr>
        <p:grpSpPr bwMode="auto">
          <a:xfrm>
            <a:off x="1475656" y="1556792"/>
            <a:ext cx="5715000" cy="3429000"/>
            <a:chOff x="2204" y="6195"/>
            <a:chExt cx="7200" cy="4320"/>
          </a:xfrm>
        </p:grpSpPr>
        <p:sp>
          <p:nvSpPr>
            <p:cNvPr id="5" name="AutoShape 15"/>
            <p:cNvSpPr>
              <a:spLocks noChangeAspect="1" noChangeArrowheads="1" noTextEdit="1"/>
            </p:cNvSpPr>
            <p:nvPr/>
          </p:nvSpPr>
          <p:spPr bwMode="auto">
            <a:xfrm>
              <a:off x="2204" y="6195"/>
              <a:ext cx="7200" cy="43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p>
          </p:txBody>
        </p:sp>
        <p:sp>
          <p:nvSpPr>
            <p:cNvPr id="6" name="Line 14"/>
            <p:cNvSpPr>
              <a:spLocks noChangeShapeType="1"/>
            </p:cNvSpPr>
            <p:nvPr/>
          </p:nvSpPr>
          <p:spPr bwMode="auto">
            <a:xfrm>
              <a:off x="2348" y="6339"/>
              <a:ext cx="0" cy="4032"/>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en-GB"/>
            </a:p>
          </p:txBody>
        </p:sp>
        <p:sp>
          <p:nvSpPr>
            <p:cNvPr id="7" name="Text Box 13"/>
            <p:cNvSpPr txBox="1">
              <a:spLocks noChangeArrowheads="1"/>
            </p:cNvSpPr>
            <p:nvPr/>
          </p:nvSpPr>
          <p:spPr bwMode="auto">
            <a:xfrm>
              <a:off x="2492" y="10083"/>
              <a:ext cx="1296"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9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Low points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12"/>
            <p:cNvSpPr>
              <a:spLocks noChangeShapeType="1"/>
            </p:cNvSpPr>
            <p:nvPr/>
          </p:nvSpPr>
          <p:spPr bwMode="auto">
            <a:xfrm>
              <a:off x="2348" y="8355"/>
              <a:ext cx="6624" cy="0"/>
            </a:xfrm>
            <a:prstGeom prst="line">
              <a:avLst/>
            </a:prstGeom>
            <a:noFill/>
            <a:ln w="9525">
              <a:solidFill>
                <a:srgbClr val="000000"/>
              </a:solidFill>
              <a:rou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en-GB"/>
            </a:p>
          </p:txBody>
        </p:sp>
        <p:sp>
          <p:nvSpPr>
            <p:cNvPr id="9" name="Text Box 11"/>
            <p:cNvSpPr txBox="1">
              <a:spLocks noChangeArrowheads="1"/>
            </p:cNvSpPr>
            <p:nvPr/>
          </p:nvSpPr>
          <p:spPr bwMode="auto">
            <a:xfrm>
              <a:off x="2348" y="8499"/>
              <a:ext cx="6768"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Birth   	      10	      20                    30	                   40                    50                   60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Reflection </a:t>
            </a:r>
            <a:endParaRPr lang="en-GB" dirty="0"/>
          </a:p>
        </p:txBody>
      </p:sp>
      <p:sp>
        <p:nvSpPr>
          <p:cNvPr id="3" name="Content Placeholder 2"/>
          <p:cNvSpPr>
            <a:spLocks noGrp="1"/>
          </p:cNvSpPr>
          <p:nvPr>
            <p:ph idx="1"/>
          </p:nvPr>
        </p:nvSpPr>
        <p:spPr>
          <a:xfrm>
            <a:off x="457200" y="1268760"/>
            <a:ext cx="8229600" cy="4248473"/>
          </a:xfrm>
        </p:spPr>
        <p:txBody>
          <a:bodyPr>
            <a:normAutofit fontScale="92500"/>
          </a:bodyPr>
          <a:lstStyle/>
          <a:p>
            <a:pPr marL="0" indent="0">
              <a:buNone/>
            </a:pPr>
            <a:endParaRPr lang="en-GB" dirty="0"/>
          </a:p>
          <a:p>
            <a:pPr lvl="0">
              <a:buFont typeface="Wingdings" panose="05000000000000000000" pitchFamily="2" charset="2"/>
              <a:buChar char="§"/>
            </a:pPr>
            <a:r>
              <a:rPr lang="en-GB" dirty="0"/>
              <a:t>Were these key events instigated by you or the result of outside influences?</a:t>
            </a:r>
          </a:p>
          <a:p>
            <a:pPr lvl="0">
              <a:buFont typeface="Wingdings" panose="05000000000000000000" pitchFamily="2" charset="2"/>
              <a:buChar char="§"/>
            </a:pPr>
            <a:r>
              <a:rPr lang="en-GB" dirty="0"/>
              <a:t>Do these experiences have anything in common?</a:t>
            </a:r>
          </a:p>
          <a:p>
            <a:pPr lvl="0">
              <a:buFont typeface="Wingdings" panose="05000000000000000000" pitchFamily="2" charset="2"/>
              <a:buChar char="§"/>
            </a:pPr>
            <a:r>
              <a:rPr lang="en-GB" dirty="0"/>
              <a:t>Think about what happened and how you felt. What does this say about you and how might that affect your future decisions?</a:t>
            </a:r>
          </a:p>
          <a:p>
            <a:pPr marL="0" indent="0">
              <a:buNone/>
            </a:pP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a:lnSpc>
                <a:spcPct val="90000"/>
              </a:lnSpc>
              <a:buFont typeface="Wingdings" panose="05000000000000000000" pitchFamily="2" charset="2"/>
              <a:buChar char="§"/>
            </a:pPr>
            <a:r>
              <a:rPr lang="en-GB" altLang="en-US" dirty="0"/>
              <a:t>Events – what happened to you</a:t>
            </a:r>
          </a:p>
          <a:p>
            <a:pPr>
              <a:lnSpc>
                <a:spcPct val="90000"/>
              </a:lnSpc>
              <a:buFont typeface="Wingdings" panose="05000000000000000000" pitchFamily="2" charset="2"/>
              <a:buChar char="§"/>
            </a:pPr>
            <a:r>
              <a:rPr lang="en-GB" altLang="en-US" dirty="0"/>
              <a:t>Connections – who you know</a:t>
            </a:r>
          </a:p>
          <a:p>
            <a:pPr>
              <a:lnSpc>
                <a:spcPct val="90000"/>
              </a:lnSpc>
              <a:buFont typeface="Wingdings" panose="05000000000000000000" pitchFamily="2" charset="2"/>
              <a:buChar char="§"/>
            </a:pPr>
            <a:r>
              <a:rPr lang="en-GB" altLang="en-US" dirty="0"/>
              <a:t>Periods of time – childhood, adolescence, being a young adult… </a:t>
            </a:r>
          </a:p>
          <a:p>
            <a:pPr>
              <a:lnSpc>
                <a:spcPct val="90000"/>
              </a:lnSpc>
              <a:buFont typeface="Wingdings" panose="05000000000000000000" pitchFamily="2" charset="2"/>
              <a:buChar char="§"/>
            </a:pPr>
            <a:r>
              <a:rPr lang="en-GB" altLang="en-US" dirty="0"/>
              <a:t>Achievements – something you are proud of, no matter how small</a:t>
            </a:r>
          </a:p>
          <a:p>
            <a:pPr marL="0" indent="0">
              <a:buNone/>
            </a:pPr>
            <a:endParaRPr lang="en-GB" dirty="0"/>
          </a:p>
        </p:txBody>
      </p:sp>
      <p:sp>
        <p:nvSpPr>
          <p:cNvPr id="5" name="Title 1">
            <a:extLst>
              <a:ext uri="{FF2B5EF4-FFF2-40B4-BE49-F238E27FC236}">
                <a16:creationId xmlns:a16="http://schemas.microsoft.com/office/drawing/2014/main" id="{EEB8FC09-6BF7-FDB8-8414-6517FEB0E85E}"/>
              </a:ext>
            </a:extLst>
          </p:cNvPr>
          <p:cNvSpPr txBox="1">
            <a:spLocks/>
          </p:cNvSpPr>
          <p:nvPr/>
        </p:nvSpPr>
        <p:spPr>
          <a:xfrm>
            <a:off x="457200" y="197767"/>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Lifeline exercise: Reflection</a:t>
            </a:r>
          </a:p>
          <a:p>
            <a:r>
              <a:rPr lang="en-GB" altLang="en-US" b="1" dirty="0"/>
              <a:t>Influencing Factors?  </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E47A8-3786-0CBB-B7F5-C8B7F771C044}"/>
              </a:ext>
            </a:extLst>
          </p:cNvPr>
          <p:cNvSpPr>
            <a:spLocks noGrp="1"/>
          </p:cNvSpPr>
          <p:nvPr>
            <p:ph type="title"/>
          </p:nvPr>
        </p:nvSpPr>
        <p:spPr/>
        <p:txBody>
          <a:bodyPr/>
          <a:lstStyle/>
          <a:p>
            <a:r>
              <a:rPr lang="en-GB" b="1" dirty="0"/>
              <a:t>Lifeline exercise - Reflection</a:t>
            </a:r>
          </a:p>
        </p:txBody>
      </p:sp>
      <p:sp>
        <p:nvSpPr>
          <p:cNvPr id="3" name="Content Placeholder 2">
            <a:extLst>
              <a:ext uri="{FF2B5EF4-FFF2-40B4-BE49-F238E27FC236}">
                <a16:creationId xmlns:a16="http://schemas.microsoft.com/office/drawing/2014/main" id="{E9A99572-5E84-2AD6-A1FC-E867640B6A99}"/>
              </a:ext>
            </a:extLst>
          </p:cNvPr>
          <p:cNvSpPr>
            <a:spLocks noGrp="1"/>
          </p:cNvSpPr>
          <p:nvPr>
            <p:ph idx="1"/>
          </p:nvPr>
        </p:nvSpPr>
        <p:spPr/>
        <p:txBody>
          <a:bodyPr/>
          <a:lstStyle/>
          <a:p>
            <a:r>
              <a:rPr lang="en-GB" dirty="0"/>
              <a:t>Keep the lifeline exercise to yourself</a:t>
            </a:r>
          </a:p>
          <a:p>
            <a:r>
              <a:rPr lang="en-GB" dirty="0"/>
              <a:t>You might want to revisit it again when you do the assessment (e.g. when you reflect on your strength/ weakness, achievement/ failure, etc).</a:t>
            </a:r>
          </a:p>
        </p:txBody>
      </p:sp>
    </p:spTree>
    <p:extLst>
      <p:ext uri="{BB962C8B-B14F-4D97-AF65-F5344CB8AC3E}">
        <p14:creationId xmlns:p14="http://schemas.microsoft.com/office/powerpoint/2010/main" val="1475909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highlight>
                  <a:srgbClr val="FFFF00"/>
                </a:highlight>
              </a:rPr>
              <a:t>Examining the options ahead</a:t>
            </a:r>
            <a:endParaRPr lang="en-GB" dirty="0">
              <a:highlight>
                <a:srgbClr val="FFFF00"/>
              </a:highlight>
            </a:endParaRPr>
          </a:p>
        </p:txBody>
      </p:sp>
      <p:sp>
        <p:nvSpPr>
          <p:cNvPr id="3" name="Content Placeholder 2"/>
          <p:cNvSpPr>
            <a:spLocks noGrp="1"/>
          </p:cNvSpPr>
          <p:nvPr>
            <p:ph idx="1"/>
          </p:nvPr>
        </p:nvSpPr>
        <p:spPr>
          <a:xfrm>
            <a:off x="457200" y="1268760"/>
            <a:ext cx="8229600" cy="4248473"/>
          </a:xfrm>
        </p:spPr>
        <p:txBody>
          <a:bodyPr>
            <a:normAutofit/>
          </a:bodyPr>
          <a:lstStyle/>
          <a:p>
            <a:pPr>
              <a:lnSpc>
                <a:spcPct val="90000"/>
              </a:lnSpc>
              <a:buNone/>
            </a:pPr>
            <a:r>
              <a:rPr lang="en-GB" altLang="en-US" b="1" dirty="0"/>
              <a:t>What are the options?</a:t>
            </a:r>
          </a:p>
          <a:p>
            <a:pPr>
              <a:lnSpc>
                <a:spcPct val="90000"/>
              </a:lnSpc>
              <a:buNone/>
            </a:pPr>
            <a:endParaRPr lang="en-GB" altLang="en-US" sz="1000" b="1" dirty="0"/>
          </a:p>
          <a:p>
            <a:pPr>
              <a:lnSpc>
                <a:spcPct val="90000"/>
              </a:lnSpc>
              <a:buFont typeface="Wingdings" panose="05000000000000000000" pitchFamily="2" charset="2"/>
              <a:buChar char="§"/>
            </a:pPr>
            <a:r>
              <a:rPr lang="en-GB" altLang="en-US" dirty="0"/>
              <a:t>Education</a:t>
            </a:r>
          </a:p>
          <a:p>
            <a:pPr>
              <a:lnSpc>
                <a:spcPct val="90000"/>
              </a:lnSpc>
              <a:buFont typeface="Wingdings" panose="05000000000000000000" pitchFamily="2" charset="2"/>
              <a:buChar char="§"/>
            </a:pPr>
            <a:r>
              <a:rPr lang="en-GB" altLang="en-US" dirty="0"/>
              <a:t>Training</a:t>
            </a:r>
          </a:p>
          <a:p>
            <a:pPr>
              <a:lnSpc>
                <a:spcPct val="90000"/>
              </a:lnSpc>
              <a:buFont typeface="Wingdings" panose="05000000000000000000" pitchFamily="2" charset="2"/>
              <a:buChar char="§"/>
            </a:pPr>
            <a:r>
              <a:rPr lang="en-GB" altLang="en-US" dirty="0"/>
              <a:t>Paid work	</a:t>
            </a:r>
          </a:p>
          <a:p>
            <a:pPr>
              <a:lnSpc>
                <a:spcPct val="90000"/>
              </a:lnSpc>
              <a:buFont typeface="Wingdings" panose="05000000000000000000" pitchFamily="2" charset="2"/>
              <a:buChar char="§"/>
            </a:pPr>
            <a:r>
              <a:rPr lang="en-GB" altLang="en-US" dirty="0"/>
              <a:t>Voluntary work</a:t>
            </a:r>
          </a:p>
          <a:p>
            <a:pPr>
              <a:lnSpc>
                <a:spcPct val="90000"/>
              </a:lnSpc>
              <a:buFont typeface="Wingdings" panose="05000000000000000000" pitchFamily="2" charset="2"/>
              <a:buChar char="§"/>
            </a:pPr>
            <a:r>
              <a:rPr lang="en-GB" altLang="en-US" dirty="0"/>
              <a:t>Self employment</a:t>
            </a:r>
          </a:p>
          <a:p>
            <a:pPr>
              <a:lnSpc>
                <a:spcPct val="90000"/>
              </a:lnSpc>
              <a:buFont typeface="Wingdings" panose="05000000000000000000" pitchFamily="2" charset="2"/>
              <a:buChar char="§"/>
            </a:pPr>
            <a:r>
              <a:rPr lang="en-GB" altLang="en-US" dirty="0"/>
              <a:t>Family responsibilities </a:t>
            </a:r>
          </a:p>
          <a:p>
            <a:pPr marL="0" indent="0">
              <a:buNone/>
            </a:pPr>
            <a:endParaRPr lang="en-GB" dirty="0"/>
          </a:p>
          <a:p>
            <a:pPr marL="0" indent="0">
              <a:buNone/>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pPr>
              <a:buNone/>
            </a:pPr>
            <a:r>
              <a:rPr lang="en-GB" altLang="en-US" b="1" dirty="0"/>
              <a:t>What do you need to consider?</a:t>
            </a:r>
          </a:p>
          <a:p>
            <a:pPr>
              <a:buFont typeface="Wingdings" panose="05000000000000000000" pitchFamily="2" charset="2"/>
              <a:buChar char="§"/>
            </a:pPr>
            <a:r>
              <a:rPr lang="en-GB" altLang="en-US" dirty="0"/>
              <a:t>Your skills</a:t>
            </a:r>
          </a:p>
          <a:p>
            <a:pPr>
              <a:buFont typeface="Wingdings" panose="05000000000000000000" pitchFamily="2" charset="2"/>
              <a:buChar char="§"/>
            </a:pPr>
            <a:r>
              <a:rPr lang="en-GB" altLang="en-US" dirty="0"/>
              <a:t>Your goals</a:t>
            </a:r>
          </a:p>
          <a:p>
            <a:pPr>
              <a:buFont typeface="Wingdings" panose="05000000000000000000" pitchFamily="2" charset="2"/>
              <a:buChar char="§"/>
            </a:pPr>
            <a:r>
              <a:rPr lang="en-GB" altLang="en-US" dirty="0"/>
              <a:t>The requirements</a:t>
            </a:r>
          </a:p>
          <a:p>
            <a:pPr>
              <a:buFont typeface="Wingdings" panose="05000000000000000000" pitchFamily="2" charset="2"/>
              <a:buChar char="§"/>
            </a:pPr>
            <a:r>
              <a:rPr lang="en-GB" altLang="en-US" dirty="0"/>
              <a:t>Your personal circumstances</a:t>
            </a:r>
          </a:p>
          <a:p>
            <a:pPr>
              <a:buFont typeface="Wingdings" panose="05000000000000000000" pitchFamily="2" charset="2"/>
              <a:buChar char="§"/>
            </a:pPr>
            <a:r>
              <a:rPr lang="en-GB" altLang="en-US" dirty="0"/>
              <a:t>Location</a:t>
            </a:r>
          </a:p>
          <a:p>
            <a:pPr>
              <a:buFont typeface="Wingdings" panose="05000000000000000000" pitchFamily="2" charset="2"/>
              <a:buChar char="§"/>
            </a:pPr>
            <a:r>
              <a:rPr lang="en-GB" altLang="en-US" dirty="0"/>
              <a:t>Necessary commitment</a:t>
            </a:r>
          </a:p>
          <a:p>
            <a:pPr>
              <a:buFont typeface="Wingdings" panose="05000000000000000000" pitchFamily="2" charset="2"/>
              <a:buChar char="§"/>
            </a:pPr>
            <a:r>
              <a:rPr lang="en-GB" altLang="en-US" dirty="0"/>
              <a:t>Finance</a:t>
            </a:r>
          </a:p>
          <a:p>
            <a:pPr marL="0" indent="0">
              <a:buNone/>
            </a:pPr>
            <a:endParaRPr lang="en-GB" dirty="0"/>
          </a:p>
          <a:p>
            <a:pPr marL="0" indent="0">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2060848"/>
            <a:ext cx="8229600" cy="2952329"/>
          </a:xfrm>
        </p:spPr>
        <p:txBody>
          <a:bodyPr>
            <a:normAutofit fontScale="92500" lnSpcReduction="10000"/>
          </a:bodyPr>
          <a:lstStyle/>
          <a:p>
            <a:r>
              <a:rPr lang="en-GB" altLang="en-US" dirty="0"/>
              <a:t>How does work ‘fit’ into your life?</a:t>
            </a:r>
          </a:p>
          <a:p>
            <a:endParaRPr lang="en-GB" altLang="en-US" dirty="0"/>
          </a:p>
          <a:p>
            <a:r>
              <a:rPr lang="en-GB" altLang="en-US" dirty="0"/>
              <a:t>How does studying ‘fit’?</a:t>
            </a:r>
          </a:p>
          <a:p>
            <a:endParaRPr lang="en-GB" altLang="en-US" dirty="0"/>
          </a:p>
          <a:p>
            <a:r>
              <a:rPr lang="en-GB" altLang="en-US" dirty="0"/>
              <a:t>How do you see work &amp; study contributing to your future?</a:t>
            </a:r>
          </a:p>
          <a:p>
            <a:pPr marL="0" indent="0">
              <a:buNone/>
            </a:pPr>
            <a:endParaRPr lang="en-GB" dirty="0"/>
          </a:p>
          <a:p>
            <a:pPr marL="0" indent="0">
              <a:buNone/>
            </a:pP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t>What Employers Expect From their Staff</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603160" y="1700634"/>
            <a:ext cx="7937680" cy="3456732"/>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Questions for you</a:t>
            </a:r>
            <a:endParaRPr lang="en-GB" dirty="0"/>
          </a:p>
        </p:txBody>
      </p:sp>
      <p:sp>
        <p:nvSpPr>
          <p:cNvPr id="3" name="Content Placeholder 2"/>
          <p:cNvSpPr>
            <a:spLocks noGrp="1"/>
          </p:cNvSpPr>
          <p:nvPr>
            <p:ph idx="1"/>
          </p:nvPr>
        </p:nvSpPr>
        <p:spPr/>
        <p:txBody>
          <a:bodyPr/>
          <a:lstStyle/>
          <a:p>
            <a:r>
              <a:rPr lang="en-GB" altLang="en-US" dirty="0"/>
              <a:t>Can you meet these requirements?</a:t>
            </a:r>
          </a:p>
          <a:p>
            <a:endParaRPr lang="en-GB" altLang="en-US" dirty="0"/>
          </a:p>
          <a:p>
            <a:r>
              <a:rPr lang="en-GB" altLang="en-US" dirty="0"/>
              <a:t>Can you prove it? </a:t>
            </a:r>
          </a:p>
          <a:p>
            <a:endParaRPr lang="en-GB" altLang="en-US" dirty="0"/>
          </a:p>
          <a:p>
            <a:r>
              <a:rPr lang="en-GB" altLang="en-US" dirty="0"/>
              <a:t>Give examples</a:t>
            </a:r>
          </a:p>
          <a:p>
            <a:pPr marL="0" indent="0">
              <a:buNone/>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1.3</a:t>
            </a:r>
          </a:p>
        </p:txBody>
      </p:sp>
      <p:sp>
        <p:nvSpPr>
          <p:cNvPr id="3" name="Content Placeholder 2"/>
          <p:cNvSpPr>
            <a:spLocks noGrp="1"/>
          </p:cNvSpPr>
          <p:nvPr>
            <p:ph idx="1"/>
          </p:nvPr>
        </p:nvSpPr>
        <p:spPr/>
        <p:txBody>
          <a:bodyPr/>
          <a:lstStyle/>
          <a:p>
            <a:pPr marL="0" indent="0">
              <a:buNone/>
            </a:pPr>
            <a:r>
              <a:rPr lang="en-GB" dirty="0"/>
              <a:t>Read the article available on Moodle (Activity 1.3) on Personal Development Planning.</a:t>
            </a:r>
          </a:p>
          <a:p>
            <a:pPr marL="0" indent="0">
              <a:buNone/>
            </a:pPr>
            <a:endParaRPr lang="en-GB" dirty="0"/>
          </a:p>
          <a:p>
            <a:pPr marL="0" indent="0">
              <a:buNone/>
            </a:pPr>
            <a:r>
              <a:rPr lang="en-GB" dirty="0"/>
              <a:t>Make notes of the key points.</a:t>
            </a:r>
          </a:p>
          <a:p>
            <a:pPr marL="0" indent="0">
              <a:buNone/>
            </a:pPr>
            <a:endParaRPr lang="en-GB" dirty="0"/>
          </a:p>
          <a:p>
            <a:pPr marL="0" indent="0">
              <a:buNone/>
            </a:pPr>
            <a:r>
              <a:rPr lang="en-GB" dirty="0"/>
              <a:t>(30 Minutes)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1.4</a:t>
            </a:r>
          </a:p>
        </p:txBody>
      </p:sp>
      <p:sp>
        <p:nvSpPr>
          <p:cNvPr id="3" name="Content Placeholder 2"/>
          <p:cNvSpPr>
            <a:spLocks noGrp="1"/>
          </p:cNvSpPr>
          <p:nvPr>
            <p:ph idx="1"/>
          </p:nvPr>
        </p:nvSpPr>
        <p:spPr/>
        <p:txBody>
          <a:bodyPr/>
          <a:lstStyle/>
          <a:p>
            <a:pPr marL="0" indent="0">
              <a:buNone/>
            </a:pPr>
            <a:r>
              <a:rPr lang="en-GB" dirty="0"/>
              <a:t>Complete the quiz on Moodle in relation to the article that you read.</a:t>
            </a:r>
          </a:p>
          <a:p>
            <a:endParaRPr lang="en-GB" dirty="0"/>
          </a:p>
          <a:p>
            <a:pPr marL="0" indent="0">
              <a:buNone/>
            </a:pPr>
            <a:r>
              <a:rPr lang="en-GB" dirty="0"/>
              <a:t>15 Minutes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highlight>
                  <a:srgbClr val="FFFF00"/>
                </a:highlight>
              </a:rPr>
              <a:t>How to create a PDP?</a:t>
            </a:r>
          </a:p>
        </p:txBody>
      </p:sp>
      <p:sp>
        <p:nvSpPr>
          <p:cNvPr id="3" name="Content Placeholder 2"/>
          <p:cNvSpPr>
            <a:spLocks noGrp="1"/>
          </p:cNvSpPr>
          <p:nvPr>
            <p:ph idx="1"/>
          </p:nvPr>
        </p:nvSpPr>
        <p:spPr/>
        <p:txBody>
          <a:bodyPr/>
          <a:lstStyle/>
          <a:p>
            <a:pPr marL="0" indent="0">
              <a:buNone/>
            </a:pPr>
            <a:r>
              <a:rPr lang="en-GB" dirty="0"/>
              <a:t>Watch the video created by the Open University which explains the process of personal development planning</a:t>
            </a:r>
          </a:p>
          <a:p>
            <a:pPr marL="0" indent="0">
              <a:buNone/>
            </a:pPr>
            <a:endParaRPr lang="en-GB" dirty="0"/>
          </a:p>
          <a:p>
            <a:pPr marL="0" indent="0">
              <a:buNone/>
            </a:pPr>
            <a:r>
              <a:rPr lang="en-GB" dirty="0">
                <a:hlinkClick r:id="rId2"/>
              </a:rPr>
              <a:t>https://help.open.ac.uk/pdp</a:t>
            </a:r>
            <a:endParaRPr lang="en-GB" dirty="0"/>
          </a:p>
          <a:p>
            <a:pPr marL="0" indent="0">
              <a:buNone/>
            </a:pP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to include in a PDP?</a:t>
            </a:r>
          </a:p>
        </p:txBody>
      </p:sp>
      <p:pic>
        <p:nvPicPr>
          <p:cNvPr id="4" name="Picture 3"/>
          <p:cNvPicPr>
            <a:picLocks noChangeAspect="1"/>
          </p:cNvPicPr>
          <p:nvPr/>
        </p:nvPicPr>
        <p:blipFill>
          <a:blip r:embed="rId3"/>
          <a:stretch>
            <a:fillRect/>
          </a:stretch>
        </p:blipFill>
        <p:spPr>
          <a:xfrm>
            <a:off x="683568" y="1556792"/>
            <a:ext cx="3362325" cy="1362075"/>
          </a:xfrm>
          <a:prstGeom prst="rect">
            <a:avLst/>
          </a:prstGeom>
        </p:spPr>
      </p:pic>
      <p:pic>
        <p:nvPicPr>
          <p:cNvPr id="5" name="Picture 4"/>
          <p:cNvPicPr>
            <a:picLocks noChangeAspect="1"/>
          </p:cNvPicPr>
          <p:nvPr/>
        </p:nvPicPr>
        <p:blipFill>
          <a:blip r:embed="rId4"/>
          <a:stretch>
            <a:fillRect/>
          </a:stretch>
        </p:blipFill>
        <p:spPr>
          <a:xfrm>
            <a:off x="1097905" y="3356992"/>
            <a:ext cx="2533650" cy="1809750"/>
          </a:xfrm>
          <a:prstGeom prst="rect">
            <a:avLst/>
          </a:prstGeom>
        </p:spPr>
      </p:pic>
      <p:pic>
        <p:nvPicPr>
          <p:cNvPr id="6" name="Picture 5"/>
          <p:cNvPicPr>
            <a:picLocks noChangeAspect="1"/>
          </p:cNvPicPr>
          <p:nvPr/>
        </p:nvPicPr>
        <p:blipFill>
          <a:blip r:embed="rId5"/>
          <a:stretch>
            <a:fillRect/>
          </a:stretch>
        </p:blipFill>
        <p:spPr>
          <a:xfrm>
            <a:off x="5292080" y="1530540"/>
            <a:ext cx="3028950" cy="1514475"/>
          </a:xfrm>
          <a:prstGeom prst="rect">
            <a:avLst/>
          </a:prstGeom>
        </p:spPr>
      </p:pic>
      <p:pic>
        <p:nvPicPr>
          <p:cNvPr id="7" name="Picture 6"/>
          <p:cNvPicPr>
            <a:picLocks noChangeAspect="1"/>
          </p:cNvPicPr>
          <p:nvPr/>
        </p:nvPicPr>
        <p:blipFill>
          <a:blip r:embed="rId6"/>
          <a:stretch>
            <a:fillRect/>
          </a:stretch>
        </p:blipFill>
        <p:spPr>
          <a:xfrm>
            <a:off x="5076056" y="3562211"/>
            <a:ext cx="3028950" cy="151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52736"/>
            <a:ext cx="8280920" cy="4306490"/>
          </a:xfrm>
        </p:spPr>
        <p:txBody>
          <a:bodyPr>
            <a:normAutofit fontScale="90000"/>
          </a:bodyPr>
          <a:lstStyle/>
          <a:p>
            <a:pPr>
              <a:lnSpc>
                <a:spcPts val="3745"/>
              </a:lnSpc>
              <a:defRPr/>
            </a:pP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br>
            <a:r>
              <a:rPr lang="en-GB" sz="3600"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SMART </a:t>
            </a:r>
            <a:r>
              <a:rPr lang="en-GB" sz="3600" dirty="0">
                <a:ln w="9525" cap="flat" cmpd="sng" algn="ctr">
                  <a:noFill/>
                  <a:prstDash val="solid"/>
                  <a:round/>
                  <a:headEnd type="none" w="med" len="med"/>
                  <a:tailEnd type="none" w="med" len="med"/>
                </a:ln>
                <a:solidFill>
                  <a:schemeClr val="accent1"/>
                </a:solidFill>
                <a:latin typeface="UPRLUB+Arial Nova Light"/>
                <a:cs typeface="UPRLUB+Arial Nova Light"/>
                <a:sym typeface="Wingdings" panose="05000000000000000000"/>
              </a:rPr>
              <a:t>Goals</a:t>
            </a: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br>
            <a: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t>    Specific: </a:t>
            </a:r>
            <a:r>
              <a:rPr lang="en-GB" sz="2200" dirty="0">
                <a:ln w="9525" cap="flat" cmpd="sng" algn="ctr">
                  <a:noFill/>
                  <a:prstDash val="solid"/>
                  <a:round/>
                  <a:headEnd type="none" w="med" len="med"/>
                  <a:tailEnd type="none" w="med" len="med"/>
                </a:ln>
                <a:latin typeface="UPRLUB+Arial Nova Light"/>
                <a:cs typeface="UPRLUB+Arial Nova Light"/>
                <a:sym typeface="Wingdings" panose="05000000000000000000"/>
              </a:rPr>
              <a:t>T</a:t>
            </a:r>
            <a:r>
              <a:rPr lang="en-GB" sz="2200" dirty="0"/>
              <a:t>he goal should be precise and to the point. There’s no room for ambiguity. For instance, instead of saying, “I’m going to write an article this week,” you should say, “I’m going to write a 2,000-word Business article.”</a:t>
            </a:r>
            <a:b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Measurable:</a:t>
            </a:r>
            <a:r>
              <a:rPr lang="en-GB" sz="2200" spc="-15"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 </a:t>
            </a:r>
            <a:r>
              <a:rPr lang="en-GB" sz="2200" spc="-15" dirty="0">
                <a:ln w="9525" cap="flat" cmpd="sng" algn="ctr">
                  <a:noFill/>
                  <a:prstDash val="solid"/>
                  <a:round/>
                  <a:headEnd type="none" w="med" len="med"/>
                  <a:tailEnd type="none" w="med" len="med"/>
                </a:ln>
                <a:latin typeface="UPRLUB+Arial Nova Light"/>
                <a:cs typeface="UPRLUB+Arial Nova Light"/>
                <a:sym typeface="Wingdings" panose="05000000000000000000"/>
              </a:rPr>
              <a:t>T</a:t>
            </a:r>
            <a:r>
              <a:rPr lang="en-GB" sz="2200" dirty="0"/>
              <a:t>here should be criteria that measure progress. You can agree on how you will assess whether you’ve achieved the goal.</a:t>
            </a:r>
            <a:b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spc="-15" dirty="0">
                <a:ln w="9525" cap="flat" cmpd="sng" algn="ctr">
                  <a:noFill/>
                  <a:prstDash val="solid"/>
                  <a:round/>
                  <a:headEnd type="none" w="med" len="med"/>
                  <a:tailEnd type="none" w="med" len="med"/>
                </a:ln>
                <a:solidFill>
                  <a:srgbClr val="843C0C"/>
                </a:solidFill>
                <a:latin typeface="UPRLUB+Arial Nova Light"/>
                <a:cs typeface="UPRLUB+Arial Nova Light"/>
                <a:sym typeface="Wingdings" panose="05000000000000000000"/>
              </a:rPr>
              <a:t>Achievable:</a:t>
            </a:r>
            <a:r>
              <a:rPr lang="en-GB" sz="2200" dirty="0">
                <a:ln w="9525" cap="flat" cmpd="sng" algn="ctr">
                  <a:noFill/>
                  <a:prstDash val="solid"/>
                  <a:round/>
                  <a:headEnd type="none" w="med" len="med"/>
                  <a:tailEnd type="none" w="med" len="med"/>
                </a:ln>
                <a:solidFill>
                  <a:srgbClr val="843C0C"/>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Check</a:t>
            </a:r>
            <a:r>
              <a:rPr lang="en-GB" sz="2200" spc="1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have</a:t>
            </a:r>
            <a:r>
              <a:rPr lang="en-GB" sz="2200" spc="46"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will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have</a:t>
            </a:r>
            <a:r>
              <a:rPr lang="en-GB" sz="2200" spc="33"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the</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necessary</a:t>
            </a:r>
            <a:r>
              <a:rPr lang="en-GB" sz="2200" spc="21"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time and</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resources.</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spc="-10" dirty="0">
                <a:ln w="9525" cap="flat" cmpd="sng" algn="ctr">
                  <a:noFill/>
                  <a:prstDash val="solid"/>
                  <a:round/>
                  <a:headEnd type="none" w="med" len="med"/>
                  <a:tailEnd type="none" w="med" len="med"/>
                </a:ln>
                <a:solidFill>
                  <a:srgbClr val="00B050"/>
                </a:solidFill>
                <a:latin typeface="UPRLUB+Arial Nova Light"/>
                <a:cs typeface="UPRLUB+Arial Nova Light"/>
                <a:sym typeface="Wingdings" panose="05000000000000000000"/>
              </a:rPr>
              <a:t>Relevant:</a:t>
            </a:r>
            <a:r>
              <a:rPr lang="en-GB" sz="2200" spc="-17" dirty="0">
                <a:ln w="9525" cap="flat" cmpd="sng" algn="ctr">
                  <a:noFill/>
                  <a:prstDash val="solid"/>
                  <a:round/>
                  <a:headEnd type="none" w="med" len="med"/>
                  <a:tailEnd type="none" w="med" len="med"/>
                </a:ln>
                <a:solidFill>
                  <a:srgbClr val="00B050"/>
                </a:solidFill>
                <a:latin typeface="UPRLUB+Arial Nova Light"/>
                <a:cs typeface="UPRLUB+Arial Nova Light"/>
                <a:sym typeface="Wingdings" panose="05000000000000000000"/>
              </a:rPr>
              <a:t> </a:t>
            </a:r>
            <a:r>
              <a:rPr lang="en-GB" sz="2200" spc="-31"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Will</a:t>
            </a:r>
            <a:r>
              <a:rPr lang="en-GB" sz="2200" spc="2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objectives</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directly</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help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achieve</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goal?</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spc="-23"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Time</a:t>
            </a:r>
            <a:r>
              <a:rPr lang="en-GB" sz="2200"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 bound:</a:t>
            </a:r>
            <a:r>
              <a:rPr lang="en-GB" sz="2200" spc="-18"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 </a:t>
            </a:r>
            <a:r>
              <a:rPr lang="en-GB" sz="2200" dirty="0"/>
              <a:t>encourage them to set a realistic deadline to meet their duties.</a:t>
            </a:r>
            <a:br>
              <a:rPr lang="en-GB" sz="2200" dirty="0"/>
            </a:b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a:t>
            </a:r>
            <a:br>
              <a:rPr lang="en-GB"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3" y="548680"/>
            <a:ext cx="6696743" cy="864096"/>
          </a:xfrm>
        </p:spPr>
        <p:txBody>
          <a:bodyPr>
            <a:normAutofit fontScale="90000"/>
          </a:bodyPr>
          <a:lstStyle/>
          <a:p>
            <a:r>
              <a:rPr lang="en-GB" sz="3600" b="1" dirty="0"/>
              <a:t>Personal Development Plan –template example </a:t>
            </a:r>
            <a:br>
              <a:rPr lang="en-GB" sz="3600" dirty="0">
                <a:solidFill>
                  <a:schemeClr val="accent1"/>
                </a:solidFill>
              </a:rPr>
            </a:br>
            <a:endParaRPr lang="en-GB" sz="3600" dirty="0">
              <a:solidFill>
                <a:schemeClr val="accent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4319031"/>
              </p:ext>
            </p:extLst>
          </p:nvPr>
        </p:nvGraphicFramePr>
        <p:xfrm>
          <a:off x="827584" y="1412776"/>
          <a:ext cx="7488832" cy="4209559"/>
        </p:xfrm>
        <a:graphic>
          <a:graphicData uri="http://schemas.openxmlformats.org/drawingml/2006/table">
            <a:tbl>
              <a:tblPr firstRow="1" bandRow="1">
                <a:tableStyleId>{5C22544A-7EE6-4342-B048-85BDC9FD1C3A}</a:tableStyleId>
              </a:tblPr>
              <a:tblGrid>
                <a:gridCol w="1470264">
                  <a:extLst>
                    <a:ext uri="{9D8B030D-6E8A-4147-A177-3AD203B41FA5}">
                      <a16:colId xmlns:a16="http://schemas.microsoft.com/office/drawing/2014/main" val="20000"/>
                    </a:ext>
                  </a:extLst>
                </a:gridCol>
                <a:gridCol w="1504642">
                  <a:extLst>
                    <a:ext uri="{9D8B030D-6E8A-4147-A177-3AD203B41FA5}">
                      <a16:colId xmlns:a16="http://schemas.microsoft.com/office/drawing/2014/main" val="20001"/>
                    </a:ext>
                  </a:extLst>
                </a:gridCol>
                <a:gridCol w="1504642">
                  <a:extLst>
                    <a:ext uri="{9D8B030D-6E8A-4147-A177-3AD203B41FA5}">
                      <a16:colId xmlns:a16="http://schemas.microsoft.com/office/drawing/2014/main" val="20002"/>
                    </a:ext>
                  </a:extLst>
                </a:gridCol>
                <a:gridCol w="1504642">
                  <a:extLst>
                    <a:ext uri="{9D8B030D-6E8A-4147-A177-3AD203B41FA5}">
                      <a16:colId xmlns:a16="http://schemas.microsoft.com/office/drawing/2014/main" val="20003"/>
                    </a:ext>
                  </a:extLst>
                </a:gridCol>
                <a:gridCol w="1504642">
                  <a:extLst>
                    <a:ext uri="{9D8B030D-6E8A-4147-A177-3AD203B41FA5}">
                      <a16:colId xmlns:a16="http://schemas.microsoft.com/office/drawing/2014/main" val="20004"/>
                    </a:ext>
                  </a:extLst>
                </a:gridCol>
              </a:tblGrid>
              <a:tr h="1067061">
                <a:tc>
                  <a:txBody>
                    <a:bodyPr/>
                    <a:lstStyle/>
                    <a:p>
                      <a:r>
                        <a:rPr lang="en-GB" dirty="0">
                          <a:solidFill>
                            <a:schemeClr val="tx1"/>
                          </a:solidFill>
                        </a:rPr>
                        <a:t>Objective</a:t>
                      </a:r>
                    </a:p>
                  </a:txBody>
                  <a:tcPr/>
                </a:tc>
                <a:tc>
                  <a:txBody>
                    <a:bodyPr/>
                    <a:lstStyle/>
                    <a:p>
                      <a:r>
                        <a:rPr lang="en-GB" dirty="0">
                          <a:solidFill>
                            <a:schemeClr val="tx1"/>
                          </a:solidFill>
                        </a:rPr>
                        <a:t>Time</a:t>
                      </a:r>
                    </a:p>
                  </a:txBody>
                  <a:tcPr/>
                </a:tc>
                <a:tc>
                  <a:txBody>
                    <a:bodyPr/>
                    <a:lstStyle/>
                    <a:p>
                      <a:r>
                        <a:rPr lang="en-GB" b="1" dirty="0">
                          <a:solidFill>
                            <a:schemeClr val="tx1"/>
                          </a:solidFill>
                        </a:rPr>
                        <a:t>Activities</a:t>
                      </a:r>
                    </a:p>
                  </a:txBody>
                  <a:tcPr/>
                </a:tc>
                <a:tc>
                  <a:txBody>
                    <a:bodyPr/>
                    <a:lstStyle/>
                    <a:p>
                      <a:r>
                        <a:rPr lang="en-GB" dirty="0">
                          <a:solidFill>
                            <a:schemeClr val="tx1"/>
                          </a:solidFill>
                        </a:rPr>
                        <a:t>Success Criteria</a:t>
                      </a:r>
                    </a:p>
                  </a:txBody>
                  <a:tcPr/>
                </a:tc>
                <a:tc>
                  <a:txBody>
                    <a:bodyPr/>
                    <a:lstStyle/>
                    <a:p>
                      <a:r>
                        <a:rPr lang="en-GB" dirty="0">
                          <a:solidFill>
                            <a:schemeClr val="tx1"/>
                          </a:solidFill>
                        </a:rPr>
                        <a:t>Resources</a:t>
                      </a:r>
                    </a:p>
                  </a:txBody>
                  <a:tcPr/>
                </a:tc>
                <a:extLst>
                  <a:ext uri="{0D108BD9-81ED-4DB2-BD59-A6C34878D82A}">
                    <a16:rowId xmlns:a16="http://schemas.microsoft.com/office/drawing/2014/main" val="10000"/>
                  </a:ext>
                </a:extLst>
              </a:tr>
              <a:tr h="611129">
                <a:tc>
                  <a:txBody>
                    <a:bodyPr/>
                    <a:lstStyle/>
                    <a:p>
                      <a:r>
                        <a:rPr lang="en-GB" b="1" dirty="0"/>
                        <a:t>Short-term</a:t>
                      </a:r>
                    </a:p>
                    <a:p>
                      <a:r>
                        <a:rPr lang="en-GB" b="1" dirty="0"/>
                        <a:t>3-6mths</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611129">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611129">
                <a:tc>
                  <a:txBody>
                    <a:bodyPr/>
                    <a:lstStyle/>
                    <a:p>
                      <a:r>
                        <a:rPr lang="en-GB" b="1" dirty="0"/>
                        <a:t>Mid-term</a:t>
                      </a:r>
                    </a:p>
                    <a:p>
                      <a:r>
                        <a:rPr lang="en-GB" b="1" dirty="0"/>
                        <a:t>6mth-2yrs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611129">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4"/>
                  </a:ext>
                </a:extLst>
              </a:tr>
              <a:tr h="611129">
                <a:tc>
                  <a:txBody>
                    <a:bodyPr/>
                    <a:lstStyle/>
                    <a:p>
                      <a:r>
                        <a:rPr lang="en-GB" b="1" dirty="0"/>
                        <a:t>Long –Term</a:t>
                      </a:r>
                    </a:p>
                    <a:p>
                      <a:r>
                        <a:rPr lang="en-GB" b="1" dirty="0"/>
                        <a:t>2-5yrs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1.5</a:t>
            </a:r>
          </a:p>
        </p:txBody>
      </p:sp>
      <p:sp>
        <p:nvSpPr>
          <p:cNvPr id="3" name="Content Placeholder 2"/>
          <p:cNvSpPr>
            <a:spLocks noGrp="1"/>
          </p:cNvSpPr>
          <p:nvPr>
            <p:ph idx="1"/>
          </p:nvPr>
        </p:nvSpPr>
        <p:spPr/>
        <p:txBody>
          <a:bodyPr>
            <a:normAutofit/>
          </a:bodyPr>
          <a:lstStyle/>
          <a:p>
            <a:pPr marL="0" indent="0">
              <a:buNone/>
            </a:pPr>
            <a:r>
              <a:rPr lang="en-GB" dirty="0">
                <a:solidFill>
                  <a:srgbClr val="0070C0"/>
                </a:solidFill>
              </a:rPr>
              <a:t>As the first entry in your Journal, </a:t>
            </a:r>
            <a:r>
              <a:rPr lang="en-GB" dirty="0"/>
              <a:t>prepare a Personal Development plan and list 5 importance of it. </a:t>
            </a:r>
          </a:p>
          <a:p>
            <a:pPr marL="0" indent="0">
              <a:buNone/>
            </a:pPr>
            <a:r>
              <a:rPr lang="en-GB" dirty="0">
                <a:solidFill>
                  <a:srgbClr val="0070C0"/>
                </a:solidFill>
              </a:rPr>
              <a:t>(Approximately 250 words)</a:t>
            </a:r>
          </a:p>
          <a:p>
            <a:pPr marL="0" indent="0">
              <a:buNone/>
            </a:pPr>
            <a:endParaRPr lang="en-GB" dirty="0"/>
          </a:p>
          <a:p>
            <a:pPr marL="0" indent="0">
              <a:buNone/>
            </a:pPr>
            <a:endParaRPr lang="en-GB" dirty="0"/>
          </a:p>
          <a:p>
            <a:pPr marL="0" indent="0">
              <a:buNone/>
            </a:pPr>
            <a:r>
              <a:rPr lang="en-GB" dirty="0"/>
              <a:t>(Approximately 15 Minutes)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sz="1800" dirty="0"/>
              <a:t>Morgan, P. (2017) </a:t>
            </a:r>
            <a:r>
              <a:rPr lang="en-GB" sz="1800" i="1" dirty="0"/>
              <a:t>The Business Student’s Guide to Study and Employability. </a:t>
            </a:r>
            <a:r>
              <a:rPr lang="en-GB" sz="1800" dirty="0"/>
              <a:t>SAGE.</a:t>
            </a:r>
          </a:p>
          <a:p>
            <a:pPr marL="0" indent="0">
              <a:buNone/>
            </a:pPr>
            <a:endParaRPr lang="en-GB" sz="1800" dirty="0"/>
          </a:p>
          <a:p>
            <a:pPr marL="0" indent="0">
              <a:buNone/>
            </a:pPr>
            <a:r>
              <a:rPr lang="en-GB" sz="1800" dirty="0"/>
              <a:t>The Open University (2024).Reflection on Your working Life/ available @Returning to STEM: Week 1: 2.1 | </a:t>
            </a:r>
            <a:r>
              <a:rPr lang="en-GB" sz="1800" dirty="0" err="1"/>
              <a:t>OpenLearn</a:t>
            </a:r>
            <a:r>
              <a:rPr lang="en-GB" sz="1800" dirty="0"/>
              <a:t> - Open University.( Accesses on 29/04/24).</a:t>
            </a:r>
          </a:p>
          <a:p>
            <a:pPr marL="0" indent="0">
              <a:buNone/>
            </a:pPr>
            <a:r>
              <a:rPr lang="en-GB" sz="1800" dirty="0">
                <a:solidFill>
                  <a:schemeClr val="bg1"/>
                </a:solidFill>
              </a:rPr>
              <a:t>https://www.open.edu/openlearn/ocw/mod/oucontent/view.php?id=</a:t>
            </a:r>
          </a:p>
          <a:p>
            <a:pPr marL="0" indent="0">
              <a:buNone/>
            </a:pPr>
            <a:r>
              <a:rPr lang="en-GB" sz="1800" dirty="0"/>
              <a:t>The Open University (2024). </a:t>
            </a:r>
            <a:r>
              <a:rPr lang="en-GB" sz="1800" b="1" dirty="0"/>
              <a:t>Personal Development Plan (PDP)Developing Your Career</a:t>
            </a:r>
            <a:r>
              <a:rPr lang="en-GB" sz="1800" dirty="0"/>
              <a:t>, available @: </a:t>
            </a:r>
            <a:r>
              <a:rPr lang="en-GB" sz="1800" dirty="0">
                <a:solidFill>
                  <a:prstClr val="black"/>
                </a:solidFill>
                <a:hlinkClick r:id="rId2"/>
              </a:rPr>
              <a:t>https://help.open.ac.uk/pdp</a:t>
            </a:r>
            <a:r>
              <a:rPr lang="en-GB" sz="1800" dirty="0">
                <a:solidFill>
                  <a:prstClr val="black"/>
                </a:solidFill>
              </a:rPr>
              <a:t>. </a:t>
            </a:r>
            <a:r>
              <a:rPr lang="en-GB" sz="1800" dirty="0"/>
              <a:t>(Accessed on 29/04/2024).</a:t>
            </a:r>
          </a:p>
          <a:p>
            <a:pPr marL="0" indent="0">
              <a:buNone/>
            </a:pPr>
            <a:endParaRPr lang="en-GB" sz="1800" dirty="0"/>
          </a:p>
          <a:p>
            <a:pPr marL="0" indent="0">
              <a:buNone/>
            </a:pP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pic>
        <p:nvPicPr>
          <p:cNvPr id="4" name="Picture 1"/>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a:xfrm>
            <a:off x="0" y="1417638"/>
            <a:ext cx="9144000" cy="4243610"/>
          </a:xfrm>
          <a:solidFill>
            <a:schemeClr val="bg1">
              <a:lumMod val="85000"/>
            </a:schemeClr>
          </a:solidFill>
        </p:spPr>
        <p:txBody>
          <a:bodyPr>
            <a:normAutofit/>
          </a:bodyPr>
          <a:lstStyle/>
          <a:p>
            <a:pPr marL="0" indent="0">
              <a:buNone/>
            </a:pPr>
            <a:r>
              <a:rPr lang="en-GB" dirty="0"/>
              <a:t>Find a job vacancy that you would like to apply and </a:t>
            </a:r>
            <a:r>
              <a:rPr lang="en-GB" dirty="0">
                <a:solidFill>
                  <a:srgbClr val="FF0000"/>
                </a:solidFill>
              </a:rPr>
              <a:t>prepare for the interviews to be held </a:t>
            </a:r>
            <a:r>
              <a:rPr lang="en-GB" dirty="0"/>
              <a:t>in week 7</a:t>
            </a:r>
            <a:endParaRPr lang="en-GB" dirty="0">
              <a:solidFill>
                <a:srgbClr val="FF0000"/>
              </a:solidFill>
            </a:endParaRPr>
          </a:p>
          <a:p>
            <a:pPr marL="571500" indent="-571500">
              <a:buAutoNum type="romanLcParenR"/>
            </a:pPr>
            <a:r>
              <a:rPr lang="en-GB" dirty="0"/>
              <a:t>The job advertisement</a:t>
            </a:r>
          </a:p>
          <a:p>
            <a:pPr marL="571500" indent="-571500">
              <a:buAutoNum type="romanLcParenR"/>
            </a:pPr>
            <a:r>
              <a:rPr lang="en-GB" dirty="0"/>
              <a:t>The job description and person specification</a:t>
            </a:r>
          </a:p>
          <a:p>
            <a:pPr marL="571500" indent="-571500">
              <a:buAutoNum type="romanLcParenR"/>
            </a:pPr>
            <a:r>
              <a:rPr lang="en-GB" dirty="0"/>
              <a:t>Your application for the job</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8968"/>
            <a:ext cx="9144000" cy="5704288"/>
          </a:xfrm>
          <a:prstGeom prst="rect">
            <a:avLst/>
          </a:prstGeom>
        </p:spPr>
      </p:pic>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a:xfrm>
            <a:off x="457200" y="1600201"/>
            <a:ext cx="3250704" cy="3917032"/>
          </a:xfrm>
        </p:spPr>
        <p:txBody>
          <a:bodyPr>
            <a:normAutofit/>
          </a:bodyPr>
          <a:lstStyle/>
          <a:p>
            <a:pPr marL="0" indent="0">
              <a:buNone/>
            </a:pPr>
            <a:r>
              <a:rPr lang="en-GB" b="1" dirty="0"/>
              <a:t>We will look at;</a:t>
            </a:r>
          </a:p>
          <a:p>
            <a:pPr marL="0" indent="0">
              <a:buNone/>
            </a:pPr>
            <a:endParaRPr lang="en-GB" sz="2800" b="1" dirty="0"/>
          </a:p>
          <a:p>
            <a:pPr marL="0" indent="0">
              <a:buNone/>
            </a:pPr>
            <a:r>
              <a:rPr lang="en-GB" b="1" dirty="0">
                <a:solidFill>
                  <a:srgbClr val="FF0000"/>
                </a:solidFill>
              </a:rPr>
              <a:t>Improving self-awareness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F5B0EF21-CA5D-4A60-A3B8-014B63530527}">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157</TotalTime>
  <Words>2173</Words>
  <Application>Microsoft Office PowerPoint</Application>
  <PresentationFormat>On-screen Show (4:3)</PresentationFormat>
  <Paragraphs>334</Paragraphs>
  <Slides>49</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Myriad Pro</vt:lpstr>
      <vt:lpstr>UPRLUB+Arial Nova Light</vt:lpstr>
      <vt:lpstr>Arial</vt:lpstr>
      <vt:lpstr>Arial Rounded MT Bold</vt:lpstr>
      <vt:lpstr>Calibri</vt:lpstr>
      <vt:lpstr>Wingdings</vt:lpstr>
      <vt:lpstr>20140311PresentationUWTSDTemplate</vt:lpstr>
      <vt:lpstr> Certificate of Higher Education in Skills for the Workplace   Employability and Career Development (LCLM 4005) Session 1 Induction  &amp;  Personal Development Plans</vt:lpstr>
      <vt:lpstr>PowerPoint Presentation</vt:lpstr>
      <vt:lpstr>In this session we will…..</vt:lpstr>
      <vt:lpstr>Classroom code of conduct</vt:lpstr>
      <vt:lpstr>Rules and General Housekeeping</vt:lpstr>
      <vt:lpstr>Punctuality and Attendance</vt:lpstr>
      <vt:lpstr>Student Engagement Requirements</vt:lpstr>
      <vt:lpstr>Useful Contacts</vt:lpstr>
      <vt:lpstr>Tip for success</vt:lpstr>
      <vt:lpstr>Getting to know each other?</vt:lpstr>
      <vt:lpstr>Module Overview</vt:lpstr>
      <vt:lpstr>Group Activity</vt:lpstr>
      <vt:lpstr>Aims and Learning Outcomes</vt:lpstr>
      <vt:lpstr>Key Reading</vt:lpstr>
      <vt:lpstr>Additional Reading</vt:lpstr>
      <vt:lpstr>PowerPoint Presentation</vt:lpstr>
      <vt:lpstr>Programme for the First TimenfoSkills Programme for the First Time</vt:lpstr>
      <vt:lpstr>Scheme of Work</vt:lpstr>
      <vt:lpstr>Teaching and Learning Strategy</vt:lpstr>
      <vt:lpstr>Assessment</vt:lpstr>
      <vt:lpstr>Reflective Journal</vt:lpstr>
      <vt:lpstr>Activity 1.1 (15 min)</vt:lpstr>
      <vt:lpstr>Reflection on the activity</vt:lpstr>
      <vt:lpstr>PowerPoint Presentation</vt:lpstr>
      <vt:lpstr>What is a Personal Development Plan (PDP)?</vt:lpstr>
      <vt:lpstr>What influenced you? </vt:lpstr>
      <vt:lpstr>Influencing factors </vt:lpstr>
      <vt:lpstr>Lifeline exercise </vt:lpstr>
      <vt:lpstr>Lifeline exercise- Activity 1.2 (15min)</vt:lpstr>
      <vt:lpstr>Lifeline exercise </vt:lpstr>
      <vt:lpstr>Lifeline exercise: Reflection </vt:lpstr>
      <vt:lpstr>PowerPoint Presentation</vt:lpstr>
      <vt:lpstr>Lifeline exercise - Reflection</vt:lpstr>
      <vt:lpstr>Examining the options ahead</vt:lpstr>
      <vt:lpstr>Examining the options ahead</vt:lpstr>
      <vt:lpstr>Examining the options ahead</vt:lpstr>
      <vt:lpstr>What Employers Expect From their Staff</vt:lpstr>
      <vt:lpstr>Questions for you</vt:lpstr>
      <vt:lpstr>Activity 1.3</vt:lpstr>
      <vt:lpstr>Activity 1.4</vt:lpstr>
      <vt:lpstr>How to create a PDP?</vt:lpstr>
      <vt:lpstr>What to include in a PDP?</vt:lpstr>
      <vt:lpstr> SMART Goals     Specific: The goal should be precise and to the point. There’s no room for ambiguity. For instance, instead of saying, “I’m going to write an article this week,” you should say, “I’m going to write a 2,000-word Business article.” Measurable: There should be criteria that measure progress. You can agree on how you will assess whether you’ve achieved the goal. Achievable: Check you have / will have the necessary time and resources. Relevant: Will your objectives directly help you achieve your goal? Time bound: encourage them to set a realistic deadline to meet their duties. . </vt:lpstr>
      <vt:lpstr>Personal Development Plan –template example  </vt:lpstr>
      <vt:lpstr>Activity 1.5</vt:lpstr>
      <vt:lpstr>Reference list</vt:lpstr>
      <vt:lpstr>Summary</vt:lpstr>
      <vt:lpstr>Homework</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Dian Mayasari</cp:lastModifiedBy>
  <cp:revision>308</cp:revision>
  <dcterms:created xsi:type="dcterms:W3CDTF">2015-04-14T15:21:00Z</dcterms:created>
  <dcterms:modified xsi:type="dcterms:W3CDTF">2026-08-27T07:27:37Z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87E267EA2A004A88933AD0CA96CB6761_13</vt:lpwstr>
  </property>
  <property fmtid="{D5CDD505-2E9C-101B-9397-08002B2CF9AE}" pid="4" name="KSOProductBuildVer">
    <vt:lpwstr>2057-12.2.0.17562</vt:lpwstr>
  </property>
</Properties>
</file>