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4"/>
    <p:sldMasterId id="2147483694" r:id="rId5"/>
    <p:sldMasterId id="2147483697" r:id="rId6"/>
    <p:sldMasterId id="2147483705" r:id="rId7"/>
  </p:sldMasterIdLst>
  <p:sldIdLst>
    <p:sldId id="287" r:id="rId8"/>
    <p:sldId id="286" r:id="rId9"/>
    <p:sldId id="262" r:id="rId10"/>
    <p:sldId id="263" r:id="rId11"/>
    <p:sldId id="264" r:id="rId12"/>
    <p:sldId id="268" r:id="rId13"/>
    <p:sldId id="288" r:id="rId14"/>
    <p:sldId id="305" r:id="rId15"/>
    <p:sldId id="267" r:id="rId16"/>
    <p:sldId id="271" r:id="rId17"/>
    <p:sldId id="308" r:id="rId18"/>
    <p:sldId id="309" r:id="rId19"/>
    <p:sldId id="310" r:id="rId20"/>
    <p:sldId id="311" r:id="rId21"/>
    <p:sldId id="314" r:id="rId22"/>
    <p:sldId id="328" r:id="rId23"/>
    <p:sldId id="312" r:id="rId24"/>
    <p:sldId id="321" r:id="rId25"/>
    <p:sldId id="316" r:id="rId26"/>
    <p:sldId id="278" r:id="rId27"/>
    <p:sldId id="317" r:id="rId28"/>
    <p:sldId id="320" r:id="rId29"/>
    <p:sldId id="322" r:id="rId30"/>
    <p:sldId id="323" r:id="rId31"/>
    <p:sldId id="324" r:id="rId32"/>
    <p:sldId id="325" r:id="rId33"/>
    <p:sldId id="327" r:id="rId34"/>
    <p:sldId id="326" r:id="rId35"/>
    <p:sldId id="329" r:id="rId36"/>
    <p:sldId id="318" r:id="rId37"/>
    <p:sldId id="279" r:id="rId38"/>
    <p:sldId id="330" r:id="rId39"/>
    <p:sldId id="31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F7F1"/>
    <a:srgbClr val="344529"/>
    <a:srgbClr val="2B3922"/>
    <a:srgbClr val="2E3722"/>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7501AD-C35A-4C0E-9BA7-62E52158CB0E}" v="22" dt="2026-07-16T08:01:38.3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20" Type="http://schemas.openxmlformats.org/officeDocument/2006/relationships/slide" Target="slides/slide13.xml"/><Relationship Id="rId41"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36092323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1356900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2179581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32947414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2136799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C1895-2D29-D452-C3F7-50BAB2C539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7E6AC0-FC70-7B8D-BAE2-20AF2DF5AC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F3609C-C3EE-5F95-7F13-D8A9F2D55CB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E5AC9B-200C-AB23-9597-B5E7AE14AD0C}"/>
              </a:ext>
            </a:extLst>
          </p:cNvPr>
          <p:cNvSpPr>
            <a:spLocks noGrp="1"/>
          </p:cNvSpPr>
          <p:nvPr>
            <p:ph type="dt" sz="half" idx="10"/>
          </p:nvPr>
        </p:nvSpPr>
        <p:spPr/>
        <p:txBody>
          <a:bodyPr/>
          <a:lstStyle/>
          <a:p>
            <a:fld id="{69186D26-FA5F-4637-B602-B7C2DC34CFD4}" type="datetime1">
              <a:rPr lang="en-US" smtClean="0"/>
              <a:t>10/14/2026</a:t>
            </a:fld>
            <a:endParaRPr lang="en-US"/>
          </a:p>
        </p:txBody>
      </p:sp>
      <p:sp>
        <p:nvSpPr>
          <p:cNvPr id="6" name="Footer Placeholder 5">
            <a:extLst>
              <a:ext uri="{FF2B5EF4-FFF2-40B4-BE49-F238E27FC236}">
                <a16:creationId xmlns:a16="http://schemas.microsoft.com/office/drawing/2014/main" id="{85248027-3485-507C-F6ED-4C7D2ACD84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F732D2-B415-03FA-E7E7-1AD8072DFE42}"/>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3026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9D2F7-7E24-EEAC-28CB-CAEBB00107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E01F29-ACE2-2327-8173-158B712442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841E22-0D18-AA6A-0C3F-07CCB226AEED}"/>
              </a:ext>
            </a:extLst>
          </p:cNvPr>
          <p:cNvSpPr>
            <a:spLocks noGrp="1"/>
          </p:cNvSpPr>
          <p:nvPr>
            <p:ph type="dt" sz="half" idx="10"/>
          </p:nvPr>
        </p:nvSpPr>
        <p:spPr/>
        <p:txBody>
          <a:bodyPr/>
          <a:lstStyle/>
          <a:p>
            <a:fld id="{7332B432-ACDA-4023-A761-2BAB76577B62}" type="datetime1">
              <a:rPr lang="en-US" smtClean="0"/>
              <a:t>10/14/2026</a:t>
            </a:fld>
            <a:endParaRPr lang="en-US"/>
          </a:p>
        </p:txBody>
      </p:sp>
      <p:sp>
        <p:nvSpPr>
          <p:cNvPr id="5" name="Footer Placeholder 4">
            <a:extLst>
              <a:ext uri="{FF2B5EF4-FFF2-40B4-BE49-F238E27FC236}">
                <a16:creationId xmlns:a16="http://schemas.microsoft.com/office/drawing/2014/main" id="{D563660D-D270-7D43-FCAD-A219921B15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FF9AA3-BDAC-0227-BEDA-6F95B4065BF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30492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431799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14/10/2026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1635409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9D2F7-7E24-EEAC-28CB-CAEBB00107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E01F29-ACE2-2327-8173-158B712442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841E22-0D18-AA6A-0C3F-07CCB226AEED}"/>
              </a:ext>
            </a:extLst>
          </p:cNvPr>
          <p:cNvSpPr>
            <a:spLocks noGrp="1"/>
          </p:cNvSpPr>
          <p:nvPr>
            <p:ph type="dt" sz="half" idx="10"/>
          </p:nvPr>
        </p:nvSpPr>
        <p:spPr/>
        <p:txBody>
          <a:bodyPr/>
          <a:lstStyle/>
          <a:p>
            <a:fld id="{7332B432-ACDA-4023-A761-2BAB76577B62}" type="datetime1">
              <a:rPr lang="en-US" smtClean="0"/>
              <a:t>10/14/2026</a:t>
            </a:fld>
            <a:endParaRPr lang="en-US"/>
          </a:p>
        </p:txBody>
      </p:sp>
      <p:sp>
        <p:nvSpPr>
          <p:cNvPr id="5" name="Footer Placeholder 4">
            <a:extLst>
              <a:ext uri="{FF2B5EF4-FFF2-40B4-BE49-F238E27FC236}">
                <a16:creationId xmlns:a16="http://schemas.microsoft.com/office/drawing/2014/main" id="{D563660D-D270-7D43-FCAD-A219921B15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FF9AA3-BDAC-0227-BEDA-6F95B4065BF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720532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9616922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269103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462056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949298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085632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120342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066888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986535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54731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C1895-2D29-D452-C3F7-50BAB2C539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7E6AC0-FC70-7B8D-BAE2-20AF2DF5AC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F3609C-C3EE-5F95-7F13-D8A9F2D55CB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E5AC9B-200C-AB23-9597-B5E7AE14AD0C}"/>
              </a:ext>
            </a:extLst>
          </p:cNvPr>
          <p:cNvSpPr>
            <a:spLocks noGrp="1"/>
          </p:cNvSpPr>
          <p:nvPr>
            <p:ph type="dt" sz="half" idx="10"/>
          </p:nvPr>
        </p:nvSpPr>
        <p:spPr/>
        <p:txBody>
          <a:bodyPr/>
          <a:lstStyle/>
          <a:p>
            <a:fld id="{69186D26-FA5F-4637-B602-B7C2DC34CFD4}" type="datetime1">
              <a:rPr lang="en-US" smtClean="0"/>
              <a:t>10/14/2026</a:t>
            </a:fld>
            <a:endParaRPr lang="en-US"/>
          </a:p>
        </p:txBody>
      </p:sp>
      <p:sp>
        <p:nvSpPr>
          <p:cNvPr id="6" name="Footer Placeholder 5">
            <a:extLst>
              <a:ext uri="{FF2B5EF4-FFF2-40B4-BE49-F238E27FC236}">
                <a16:creationId xmlns:a16="http://schemas.microsoft.com/office/drawing/2014/main" id="{85248027-3485-507C-F6ED-4C7D2ACD84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F732D2-B415-03FA-E7E7-1AD8072DFE42}"/>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6453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5" Type="http://schemas.openxmlformats.org/officeDocument/2006/relationships/image" Target="../media/image6.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3.xml"/><Relationship Id="rId7" Type="http://schemas.openxmlformats.org/officeDocument/2006/relationships/slideLayout" Target="../slideLayouts/slideLayout1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4.png"/><Relationship Id="rId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122221158"/>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14/10/2026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036968137"/>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16993565"/>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15344396"/>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2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hyperlink" Target="https://www.21kschool.com/et/blog/advantages-disadvantages-of-technology-in-education/" TargetMode="External"/><Relationship Id="rId2" Type="http://schemas.openxmlformats.org/officeDocument/2006/relationships/hyperlink" Target="https://www.21kschool.com/et/blog/advantages-disadvantages-of-technology-in-education" TargetMode="Externa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3" Type="http://schemas.openxmlformats.org/officeDocument/2006/relationships/hyperlink" Target="https://hwb.gov.wales/curriculum-for-wales/cross-curricular-skills-frameworks/#digital-competence-framework" TargetMode="External"/><Relationship Id="rId2" Type="http://schemas.openxmlformats.org/officeDocument/2006/relationships/hyperlink" Target="https://hwb.gov.wales/cwricwlwm-i-gymru/fframweithiau-sgiliau-trawsgwricwlaidd/#digital-competence-framework" TargetMode="External"/><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8" Type="http://schemas.openxmlformats.org/officeDocument/2006/relationships/hyperlink" Target="https://hwb.gov.wales/curriculum-for-wales/cross-curricular-skills-frameworks/#digital-competence-framework" TargetMode="External"/><Relationship Id="rId3" Type="http://schemas.openxmlformats.org/officeDocument/2006/relationships/hyperlink" Target="https://estyn.gov.wales/blog/digital-competence-improving-pupils-digital-skills/" TargetMode="External"/><Relationship Id="rId7" Type="http://schemas.openxmlformats.org/officeDocument/2006/relationships/hyperlink" Target="https://hwb.gov.wales/api/storage/60edfca7-cce5-48e7-bbee-2cf710184e50/routes-for-learning.pdf" TargetMode="External"/><Relationship Id="rId2" Type="http://schemas.openxmlformats.org/officeDocument/2006/relationships/hyperlink" Target="https://www.estyn.llyw.cymru/blog/cymhwysedd-digidol-gwella-medrau-digidol-disgyblion/" TargetMode="External"/><Relationship Id="rId1" Type="http://schemas.openxmlformats.org/officeDocument/2006/relationships/slideLayout" Target="../slideLayouts/slideLayout18.xml"/><Relationship Id="rId6" Type="http://schemas.openxmlformats.org/officeDocument/2006/relationships/hyperlink" Target="https://cfde.emory.edu/_includes/documents/sections/resources/resourcehubarticle/Digital_Natives_I_Prensky.pdf.pdf" TargetMode="External"/><Relationship Id="rId5" Type="http://schemas.openxmlformats.org/officeDocument/2006/relationships/hyperlink" Target="https://hwb.gov.wales/cwricwlwm-i-gymru/fframweithiau-sgiliau-trawsgwricwlaidd/#digital-competence-framework" TargetMode="External"/><Relationship Id="rId4" Type="http://schemas.openxmlformats.org/officeDocument/2006/relationships/hyperlink" Target="https://hwb.gov.wales/api/storage/10a1d943-07d1-49ed-a2e0-43bf40084b85/fcd-ar-drywydd-dysgu-211117.pdf" TargetMode="External"/><Relationship Id="rId9" Type="http://schemas.openxmlformats.org/officeDocument/2006/relationships/hyperlink" Target="https://www.gov.wales/digital-inclusion-over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A25435F-68C6-B2AC-745F-AEC7033ED979}"/>
              </a:ext>
            </a:extLst>
          </p:cNvPr>
          <p:cNvSpPr>
            <a:spLocks noGrp="1"/>
          </p:cNvSpPr>
          <p:nvPr>
            <p:ph type="title"/>
          </p:nvPr>
        </p:nvSpPr>
        <p:spPr>
          <a:xfrm>
            <a:off x="522316" y="304165"/>
            <a:ext cx="10515600" cy="1325563"/>
          </a:xfrm>
        </p:spPr>
        <p:txBody>
          <a:bodyPr>
            <a:normAutofit fontScale="90000"/>
          </a:bodyPr>
          <a:lstStyle/>
          <a:p>
            <a:pPr algn="ctr"/>
            <a:br>
              <a:rPr lang="en-GB" sz="1100" dirty="0">
                <a:solidFill>
                  <a:schemeClr val="bg1"/>
                </a:solidFill>
              </a:rPr>
            </a:br>
            <a:br>
              <a:rPr lang="en-GB" sz="1100" dirty="0">
                <a:solidFill>
                  <a:schemeClr val="bg1"/>
                </a:solidFill>
              </a:rPr>
            </a:br>
            <a:br>
              <a:rPr lang="en-GB" sz="1100" dirty="0">
                <a:solidFill>
                  <a:schemeClr val="bg1"/>
                </a:solidFill>
              </a:rPr>
            </a:br>
            <a:r>
              <a:rPr lang="en-GB" sz="3200" b="1" dirty="0">
                <a:solidFill>
                  <a:schemeClr val="bg1"/>
                </a:solidFill>
              </a:rPr>
              <a:t>Digital Pedagogies and Professional Practice</a:t>
            </a:r>
            <a:br>
              <a:rPr lang="en-GB" sz="3200" b="1" dirty="0">
                <a:solidFill>
                  <a:schemeClr val="bg1"/>
                </a:solidFill>
              </a:rPr>
            </a:br>
            <a:r>
              <a:rPr lang="en-GB" sz="3200" b="1" dirty="0">
                <a:solidFill>
                  <a:schemeClr val="bg1"/>
                </a:solidFill>
              </a:rPr>
              <a:t>ECIE6007</a:t>
            </a:r>
            <a:br>
              <a:rPr lang="en-GB" sz="3200" b="1" dirty="0">
                <a:solidFill>
                  <a:schemeClr val="bg1"/>
                </a:solidFill>
              </a:rPr>
            </a:br>
            <a:r>
              <a:rPr lang="en-GB" sz="3200" b="1" dirty="0" err="1">
                <a:solidFill>
                  <a:schemeClr val="bg1"/>
                </a:solidFill>
              </a:rPr>
              <a:t>Darlith</a:t>
            </a:r>
            <a:r>
              <a:rPr lang="en-GB" sz="3200" b="1" dirty="0">
                <a:solidFill>
                  <a:schemeClr val="bg1"/>
                </a:solidFill>
              </a:rPr>
              <a:t> 1/ Lecture 1</a:t>
            </a:r>
            <a:br>
              <a:rPr lang="en-GB" sz="3200" b="1" dirty="0">
                <a:solidFill>
                  <a:schemeClr val="bg1"/>
                </a:solidFill>
              </a:rPr>
            </a:br>
            <a:r>
              <a:rPr lang="en-GB" sz="1100" dirty="0">
                <a:solidFill>
                  <a:schemeClr val="bg1"/>
                </a:solidFill>
              </a:rPr>
              <a:t>Disclaimer: </a:t>
            </a:r>
            <a:r>
              <a:rPr lang="en-GB" sz="1100" dirty="0" err="1">
                <a:solidFill>
                  <a:schemeClr val="bg1"/>
                </a:solidFill>
              </a:rPr>
              <a:t>Drafftiwyd</a:t>
            </a:r>
            <a:r>
              <a:rPr lang="en-GB" sz="1100" dirty="0">
                <a:solidFill>
                  <a:schemeClr val="bg1"/>
                </a:solidFill>
              </a:rPr>
              <a:t> y </a:t>
            </a:r>
            <a:r>
              <a:rPr lang="en-GB" sz="1100" dirty="0" err="1">
                <a:solidFill>
                  <a:schemeClr val="bg1"/>
                </a:solidFill>
              </a:rPr>
              <a:t>testun</a:t>
            </a:r>
            <a:r>
              <a:rPr lang="en-GB" sz="1100" dirty="0">
                <a:solidFill>
                  <a:schemeClr val="bg1"/>
                </a:solidFill>
              </a:rPr>
              <a:t> </a:t>
            </a:r>
            <a:r>
              <a:rPr lang="en-GB" sz="1100" dirty="0" err="1">
                <a:solidFill>
                  <a:schemeClr val="bg1"/>
                </a:solidFill>
              </a:rPr>
              <a:t>hwn</a:t>
            </a:r>
            <a:r>
              <a:rPr lang="en-GB" sz="1100" dirty="0">
                <a:solidFill>
                  <a:schemeClr val="bg1"/>
                </a:solidFill>
              </a:rPr>
              <a:t> </a:t>
            </a:r>
            <a:r>
              <a:rPr lang="en-GB" sz="1100" dirty="0" err="1">
                <a:solidFill>
                  <a:schemeClr val="bg1"/>
                </a:solidFill>
              </a:rPr>
              <a:t>drwy</a:t>
            </a:r>
            <a:r>
              <a:rPr lang="en-GB" sz="1100" dirty="0">
                <a:solidFill>
                  <a:schemeClr val="bg1"/>
                </a:solidFill>
              </a:rPr>
              <a:t> </a:t>
            </a:r>
            <a:r>
              <a:rPr lang="en-GB" sz="1100" dirty="0" err="1">
                <a:solidFill>
                  <a:schemeClr val="bg1"/>
                </a:solidFill>
              </a:rPr>
              <a:t>ddefnyddio</a:t>
            </a:r>
            <a:r>
              <a:rPr lang="en-GB" sz="1100" dirty="0">
                <a:solidFill>
                  <a:schemeClr val="bg1"/>
                </a:solidFill>
              </a:rPr>
              <a:t> Microsoft Translator This text was drafted using Microsoft Translator </a:t>
            </a:r>
            <a:br>
              <a:rPr lang="en-GB" sz="3200" dirty="0">
                <a:solidFill>
                  <a:schemeClr val="bg1"/>
                </a:solidFill>
              </a:rPr>
            </a:br>
            <a:endParaRPr lang="en-US" sz="3200" b="1" dirty="0">
              <a:solidFill>
                <a:schemeClr val="bg1"/>
              </a:solidFill>
            </a:endParaRPr>
          </a:p>
        </p:txBody>
      </p:sp>
      <p:sp>
        <p:nvSpPr>
          <p:cNvPr id="11" name="Content Placeholder 2">
            <a:extLst>
              <a:ext uri="{FF2B5EF4-FFF2-40B4-BE49-F238E27FC236}">
                <a16:creationId xmlns:a16="http://schemas.microsoft.com/office/drawing/2014/main" id="{F46E09FE-D3F4-62B8-7BB2-63406252BAA9}"/>
              </a:ext>
            </a:extLst>
          </p:cNvPr>
          <p:cNvSpPr>
            <a:spLocks noGrp="1"/>
          </p:cNvSpPr>
          <p:nvPr>
            <p:ph idx="1"/>
          </p:nvPr>
        </p:nvSpPr>
        <p:spPr/>
        <p:txBody>
          <a:bodyPr/>
          <a:lstStyle/>
          <a:p>
            <a:pPr marL="0" indent="0">
              <a:buNone/>
            </a:pPr>
            <a:endParaRPr lang="en-US" dirty="0"/>
          </a:p>
        </p:txBody>
      </p:sp>
    </p:spTree>
    <p:extLst>
      <p:ext uri="{BB962C8B-B14F-4D97-AF65-F5344CB8AC3E}">
        <p14:creationId xmlns:p14="http://schemas.microsoft.com/office/powerpoint/2010/main" val="2387943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C8E23-0346-081E-F881-86146EFB8B1C}"/>
              </a:ext>
            </a:extLst>
          </p:cNvPr>
          <p:cNvSpPr>
            <a:spLocks noGrp="1"/>
          </p:cNvSpPr>
          <p:nvPr>
            <p:ph type="title"/>
          </p:nvPr>
        </p:nvSpPr>
        <p:spPr/>
        <p:txBody>
          <a:bodyPr/>
          <a:lstStyle/>
          <a:p>
            <a:pPr algn="ctr"/>
            <a:r>
              <a:rPr kumimoji="0" lang="en-GB" sz="4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ECIE6007C                        </a:t>
            </a:r>
            <a:r>
              <a:rPr lang="en-GB" i="1" dirty="0">
                <a:solidFill>
                  <a:schemeClr val="accent1"/>
                </a:solidFill>
                <a:latin typeface="Arial" panose="020B0604020202020204" pitchFamily="34" charset="0"/>
                <a:cs typeface="Arial" panose="020B0604020202020204" pitchFamily="34" charset="0"/>
              </a:rPr>
              <a:t>ECIE6007</a:t>
            </a:r>
            <a:endParaRPr lang="en-GB" i="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A81364C-D70B-A81D-DC83-DB1A5E0A1AC4}"/>
              </a:ext>
            </a:extLst>
          </p:cNvPr>
          <p:cNvSpPr>
            <a:spLocks noGrp="1"/>
          </p:cNvSpPr>
          <p:nvPr>
            <p:ph sz="half" idx="1"/>
          </p:nvPr>
        </p:nvSpPr>
        <p:spPr/>
        <p:txBody>
          <a:bodyPr>
            <a:norm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3600" b="0" i="0" u="none" strike="noStrike" kern="1200" cap="none" spc="0" normalizeH="0" baseline="0" noProof="0" dirty="0">
              <a:ln>
                <a:noFill/>
              </a:ln>
              <a:effectLst/>
              <a:uLnTx/>
              <a:uFillTx/>
              <a:latin typeface="Calibri" panose="020F0502020204030204"/>
              <a:ea typeface="Calibri" panose="020F0502020204030204" pitchFamily="34" charset="0"/>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cy-GB" sz="32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Darlith 1</a:t>
            </a:r>
          </a:p>
          <a:p>
            <a:pPr marL="0" indent="0">
              <a:buNone/>
            </a:pPr>
            <a:endParaRPr lang="en-GB" dirty="0"/>
          </a:p>
        </p:txBody>
      </p:sp>
      <p:sp>
        <p:nvSpPr>
          <p:cNvPr id="5" name="Content Placeholder 4">
            <a:extLst>
              <a:ext uri="{FF2B5EF4-FFF2-40B4-BE49-F238E27FC236}">
                <a16:creationId xmlns:a16="http://schemas.microsoft.com/office/drawing/2014/main" id="{45065442-AF44-0D35-E730-7895E9F49468}"/>
              </a:ext>
            </a:extLst>
          </p:cNvPr>
          <p:cNvSpPr>
            <a:spLocks noGrp="1"/>
          </p:cNvSpPr>
          <p:nvPr>
            <p:ph sz="half" idx="2"/>
          </p:nvPr>
        </p:nvSpPr>
        <p:spPr/>
        <p:txBody>
          <a:bodyPr>
            <a:normAutofit/>
          </a:bodyPr>
          <a:lstStyle/>
          <a:p>
            <a:endParaRPr lang="en-GB" sz="3600" dirty="0">
              <a:solidFill>
                <a:schemeClr val="accent1"/>
              </a:solidFill>
              <a:effectLst/>
              <a:latin typeface="+mj-lt"/>
              <a:ea typeface="Calibri" panose="020F0502020204030204" pitchFamily="34" charset="0"/>
            </a:endParaRPr>
          </a:p>
          <a:p>
            <a:pPr marL="0" indent="0" algn="ctr">
              <a:buNone/>
            </a:pPr>
            <a:r>
              <a:rPr lang="en-GB" sz="3200" i="1" dirty="0">
                <a:solidFill>
                  <a:schemeClr val="accent1"/>
                </a:solidFill>
                <a:ea typeface="Calibri" panose="020F0502020204030204" pitchFamily="34" charset="0"/>
              </a:rPr>
              <a:t>Digital Pedagogies and Professional Practice</a:t>
            </a:r>
          </a:p>
          <a:p>
            <a:pPr marL="0" indent="0" algn="ctr">
              <a:buNone/>
            </a:pPr>
            <a:r>
              <a:rPr lang="en-GB" sz="3200" i="1" dirty="0">
                <a:solidFill>
                  <a:schemeClr val="accent1"/>
                </a:solidFill>
                <a:ea typeface="Calibri" panose="020F0502020204030204" pitchFamily="34" charset="0"/>
              </a:rPr>
              <a:t>Lecture 1</a:t>
            </a:r>
            <a:endParaRPr lang="en-GB" sz="3200" i="1" dirty="0">
              <a:solidFill>
                <a:schemeClr val="accent1"/>
              </a:solidFill>
              <a:effectLst/>
              <a:ea typeface="Calibri" panose="020F0502020204030204" pitchFamily="34" charset="0"/>
            </a:endParaRPr>
          </a:p>
          <a:p>
            <a:endParaRPr lang="en-GB" dirty="0"/>
          </a:p>
        </p:txBody>
      </p:sp>
    </p:spTree>
    <p:extLst>
      <p:ext uri="{BB962C8B-B14F-4D97-AF65-F5344CB8AC3E}">
        <p14:creationId xmlns:p14="http://schemas.microsoft.com/office/powerpoint/2010/main" val="1142775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C14D72-1CFC-48C5-BA75-4F9749674CCA}"/>
              </a:ext>
            </a:extLst>
          </p:cNvPr>
          <p:cNvSpPr>
            <a:spLocks noGrp="1"/>
          </p:cNvSpPr>
          <p:nvPr>
            <p:ph sz="half" idx="1"/>
          </p:nvPr>
        </p:nvSpPr>
        <p:spPr>
          <a:xfrm>
            <a:off x="838200" y="933855"/>
            <a:ext cx="5181600" cy="5243108"/>
          </a:xfrm>
        </p:spPr>
        <p:txBody>
          <a:bodyPr>
            <a:norm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cy-GB" sz="3600" b="0" i="0" u="none" strike="noStrike" kern="1200" cap="none" spc="0" normalizeH="0" baseline="0" dirty="0">
                <a:ln>
                  <a:noFill/>
                </a:ln>
                <a:effectLst/>
                <a:uLnTx/>
                <a:uFillTx/>
                <a:latin typeface="Arial" panose="020B0604020202020204" pitchFamily="34" charset="0"/>
                <a:cs typeface="Arial" panose="020B0604020202020204" pitchFamily="34" charset="0"/>
              </a:rPr>
              <a:t>Nodau ECIE6002C</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cy-GB" sz="2400" b="0" i="0" u="none" strike="noStrike" kern="1200" cap="none" spc="0" normalizeH="0" baseline="0" dirty="0">
              <a:ln>
                <a:noFill/>
              </a:ln>
              <a:effectLst/>
              <a:uLnTx/>
              <a:uFillTx/>
              <a:latin typeface="Calibri" panose="020F0502020204030204"/>
              <a:ea typeface="+mn-ea"/>
              <a:cs typeface="+mn-cs"/>
            </a:endParaRPr>
          </a:p>
          <a:p>
            <a:r>
              <a:rPr lang="en-GB" dirty="0" err="1"/>
              <a:t>Ehangu</a:t>
            </a:r>
            <a:r>
              <a:rPr lang="en-GB" dirty="0"/>
              <a:t> </a:t>
            </a:r>
            <a:r>
              <a:rPr lang="en-GB" dirty="0" err="1"/>
              <a:t>gwybodaeth</a:t>
            </a:r>
            <a:r>
              <a:rPr lang="en-GB" dirty="0"/>
              <a:t> a </a:t>
            </a:r>
            <a:r>
              <a:rPr lang="en-GB" dirty="0" err="1"/>
              <a:t>dealltwriaeth</a:t>
            </a:r>
            <a:r>
              <a:rPr lang="en-GB" dirty="0"/>
              <a:t> </a:t>
            </a:r>
            <a:r>
              <a:rPr lang="en-GB" dirty="0" err="1"/>
              <a:t>myfyrwyr</a:t>
            </a:r>
            <a:r>
              <a:rPr lang="en-GB" dirty="0"/>
              <a:t> o </a:t>
            </a:r>
            <a:r>
              <a:rPr lang="en-GB" dirty="0" err="1"/>
              <a:t>gymhwysedd</a:t>
            </a:r>
            <a:r>
              <a:rPr lang="en-GB" dirty="0"/>
              <a:t> </a:t>
            </a:r>
            <a:r>
              <a:rPr lang="en-GB" dirty="0" err="1"/>
              <a:t>digidol</a:t>
            </a:r>
            <a:r>
              <a:rPr lang="en-GB" dirty="0"/>
              <a:t> </a:t>
            </a:r>
            <a:r>
              <a:rPr lang="en-GB" dirty="0" err="1"/>
              <a:t>mewn</a:t>
            </a:r>
            <a:r>
              <a:rPr lang="en-GB" dirty="0"/>
              <a:t> </a:t>
            </a:r>
            <a:r>
              <a:rPr lang="en-GB" dirty="0" err="1"/>
              <a:t>gwahanol</a:t>
            </a:r>
            <a:r>
              <a:rPr lang="en-GB" dirty="0"/>
              <a:t> </a:t>
            </a:r>
            <a:r>
              <a:rPr lang="en-GB" dirty="0" err="1"/>
              <a:t>gyd-destunau</a:t>
            </a:r>
            <a:r>
              <a:rPr lang="en-GB" dirty="0"/>
              <a:t> </a:t>
            </a:r>
            <a:r>
              <a:rPr lang="en-GB" dirty="0" err="1"/>
              <a:t>addysgol</a:t>
            </a:r>
            <a:r>
              <a:rPr lang="en-GB" dirty="0"/>
              <a:t> ac </a:t>
            </a:r>
            <a:r>
              <a:rPr lang="en-GB" dirty="0" err="1"/>
              <a:t>unigol</a:t>
            </a:r>
            <a:r>
              <a:rPr lang="en-GB" dirty="0"/>
              <a:t>.  </a:t>
            </a:r>
          </a:p>
          <a:p>
            <a:pPr marL="0" indent="0">
              <a:buNone/>
            </a:pPr>
            <a:endParaRPr lang="en-GB" dirty="0">
              <a:latin typeface="+mj-lt"/>
            </a:endParaRPr>
          </a:p>
        </p:txBody>
      </p:sp>
      <p:sp>
        <p:nvSpPr>
          <p:cNvPr id="4" name="Content Placeholder 3">
            <a:extLst>
              <a:ext uri="{FF2B5EF4-FFF2-40B4-BE49-F238E27FC236}">
                <a16:creationId xmlns:a16="http://schemas.microsoft.com/office/drawing/2014/main" id="{D5D56E49-1D96-8B6B-2E5F-6EA6A2BFCC6A}"/>
              </a:ext>
            </a:extLst>
          </p:cNvPr>
          <p:cNvSpPr>
            <a:spLocks noGrp="1"/>
          </p:cNvSpPr>
          <p:nvPr>
            <p:ph sz="half" idx="2"/>
          </p:nvPr>
        </p:nvSpPr>
        <p:spPr>
          <a:xfrm>
            <a:off x="6172200" y="933855"/>
            <a:ext cx="5181600" cy="5243108"/>
          </a:xfrm>
        </p:spPr>
        <p:txBody>
          <a:bodyPr>
            <a:normAutofit/>
          </a:bodyPr>
          <a:lstStyle/>
          <a:p>
            <a:pPr marL="0" indent="0" algn="ctr">
              <a:buNone/>
            </a:pPr>
            <a:r>
              <a:rPr lang="en-GB" sz="3600" i="1" dirty="0">
                <a:solidFill>
                  <a:schemeClr val="accent1">
                    <a:lumMod val="75000"/>
                  </a:schemeClr>
                </a:solidFill>
                <a:latin typeface="Arial" panose="020B0604020202020204" pitchFamily="34" charset="0"/>
                <a:cs typeface="Arial" panose="020B0604020202020204" pitchFamily="34" charset="0"/>
              </a:rPr>
              <a:t>Aims of ECIE6007</a:t>
            </a:r>
          </a:p>
          <a:p>
            <a:endParaRPr lang="en-GB" sz="2400" dirty="0">
              <a:solidFill>
                <a:schemeClr val="accent1"/>
              </a:solidFill>
            </a:endParaRPr>
          </a:p>
          <a:p>
            <a:r>
              <a:rPr lang="en-GB" i="1" dirty="0">
                <a:solidFill>
                  <a:schemeClr val="accent1">
                    <a:lumMod val="75000"/>
                  </a:schemeClr>
                </a:solidFill>
              </a:rPr>
              <a:t>To broaden students’ knowledge and understanding of digital competence in different educational and individual contexts.  </a:t>
            </a:r>
          </a:p>
          <a:p>
            <a:pPr marL="0" indent="0">
              <a:buNone/>
            </a:pPr>
            <a:endParaRPr lang="en-GB" dirty="0"/>
          </a:p>
        </p:txBody>
      </p:sp>
      <p:sp>
        <p:nvSpPr>
          <p:cNvPr id="5" name="Title 1">
            <a:extLst>
              <a:ext uri="{FF2B5EF4-FFF2-40B4-BE49-F238E27FC236}">
                <a16:creationId xmlns:a16="http://schemas.microsoft.com/office/drawing/2014/main" id="{661ABEFD-19BF-EDC7-B42F-E6599952599A}"/>
              </a:ext>
            </a:extLst>
          </p:cNvPr>
          <p:cNvSpPr txBox="1">
            <a:spLocks/>
          </p:cNvSpPr>
          <p:nvPr/>
        </p:nvSpPr>
        <p:spPr>
          <a:xfrm>
            <a:off x="658457" y="500062"/>
            <a:ext cx="11027485"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240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53866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B8766-29DC-4515-8BF9-7AE9722AEE5E}"/>
              </a:ext>
            </a:extLst>
          </p:cNvPr>
          <p:cNvSpPr>
            <a:spLocks noGrp="1"/>
          </p:cNvSpPr>
          <p:nvPr>
            <p:ph type="title"/>
          </p:nvPr>
        </p:nvSpPr>
        <p:spPr>
          <a:xfrm>
            <a:off x="355076" y="121285"/>
            <a:ext cx="11481847" cy="1325563"/>
          </a:xfrm>
        </p:spPr>
        <p:txBody>
          <a:bodyPr>
            <a:normAutofit/>
          </a:bodyPr>
          <a:lstStyle/>
          <a:p>
            <a:pPr algn="ctr"/>
            <a:r>
              <a:rPr lang="cy-GB" sz="3600" dirty="0">
                <a:latin typeface="Arial" panose="020B0604020202020204" pitchFamily="34" charset="0"/>
                <a:cs typeface="Arial" panose="020B0604020202020204" pitchFamily="34" charset="0"/>
              </a:rPr>
              <a:t>Deilliannau Dysgu </a:t>
            </a:r>
            <a:r>
              <a:rPr lang="cy-GB" sz="3600" dirty="0">
                <a:latin typeface="+mn-lt"/>
              </a:rPr>
              <a:t>		</a:t>
            </a:r>
            <a:r>
              <a:rPr lang="en-GB" sz="3600" b="1" i="1" dirty="0">
                <a:solidFill>
                  <a:schemeClr val="accent1"/>
                </a:solidFill>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C80D535E-133D-4832-B372-8C38D4C4F4B2}"/>
              </a:ext>
            </a:extLst>
          </p:cNvPr>
          <p:cNvSpPr>
            <a:spLocks noGrp="1"/>
          </p:cNvSpPr>
          <p:nvPr>
            <p:ph sz="half" idx="1"/>
          </p:nvPr>
        </p:nvSpPr>
        <p:spPr>
          <a:xfrm>
            <a:off x="838200" y="1548384"/>
            <a:ext cx="5181600" cy="4628579"/>
          </a:xfrm>
        </p:spPr>
        <p:txBody>
          <a:bodyPr>
            <a:normAutofit/>
          </a:bodyPr>
          <a:lstStyle/>
          <a:p>
            <a:r>
              <a:rPr lang="en-GB" sz="2200" dirty="0"/>
              <a:t> </a:t>
            </a:r>
            <a:r>
              <a:rPr lang="en-GB" sz="2200" dirty="0" err="1"/>
              <a:t>Gwerthuso'n</a:t>
            </a:r>
            <a:r>
              <a:rPr lang="en-GB" sz="2200" dirty="0"/>
              <a:t> </a:t>
            </a:r>
            <a:r>
              <a:rPr lang="en-GB" sz="2200" dirty="0" err="1"/>
              <a:t>feirniadol</a:t>
            </a:r>
            <a:r>
              <a:rPr lang="en-GB" sz="2200" dirty="0"/>
              <a:t> </a:t>
            </a:r>
            <a:r>
              <a:rPr lang="en-GB" sz="2200" dirty="0" err="1"/>
              <a:t>sut</a:t>
            </a:r>
            <a:r>
              <a:rPr lang="en-GB" sz="2200" dirty="0"/>
              <a:t> </a:t>
            </a:r>
            <a:r>
              <a:rPr lang="en-GB" sz="2200" dirty="0" err="1"/>
              <a:t>mae</a:t>
            </a:r>
            <a:r>
              <a:rPr lang="en-GB" sz="2200" dirty="0"/>
              <a:t> offer </a:t>
            </a:r>
            <a:r>
              <a:rPr lang="en-GB" sz="2200" dirty="0" err="1"/>
              <a:t>digidol</a:t>
            </a:r>
            <a:r>
              <a:rPr lang="en-GB" sz="2200" dirty="0"/>
              <a:t> </a:t>
            </a:r>
            <a:r>
              <a:rPr lang="en-GB" sz="2200" dirty="0" err="1"/>
              <a:t>yn</a:t>
            </a:r>
            <a:r>
              <a:rPr lang="en-GB" sz="2200" dirty="0"/>
              <a:t> </a:t>
            </a:r>
            <a:r>
              <a:rPr lang="en-GB" sz="2200" dirty="0" err="1"/>
              <a:t>dylanwadu</a:t>
            </a:r>
            <a:r>
              <a:rPr lang="en-GB" sz="2200" dirty="0"/>
              <a:t> </a:t>
            </a:r>
            <a:r>
              <a:rPr lang="en-GB" sz="2200" dirty="0" err="1"/>
              <a:t>ar</a:t>
            </a:r>
            <a:r>
              <a:rPr lang="en-GB" sz="2200" dirty="0"/>
              <a:t> </a:t>
            </a:r>
            <a:r>
              <a:rPr lang="en-GB" sz="2200" dirty="0" err="1"/>
              <a:t>addysgu</a:t>
            </a:r>
            <a:r>
              <a:rPr lang="en-GB" sz="2200" dirty="0"/>
              <a:t> a </a:t>
            </a:r>
            <a:r>
              <a:rPr lang="en-GB" sz="2200" dirty="0" err="1"/>
              <a:t>dysgu</a:t>
            </a:r>
            <a:r>
              <a:rPr lang="en-GB" sz="2200" dirty="0"/>
              <a:t>, </a:t>
            </a:r>
            <a:r>
              <a:rPr lang="en-GB" sz="2200" dirty="0" err="1"/>
              <a:t>gan</a:t>
            </a:r>
            <a:r>
              <a:rPr lang="en-GB" sz="2200" dirty="0"/>
              <a:t> </a:t>
            </a:r>
            <a:r>
              <a:rPr lang="en-GB" sz="2200" dirty="0" err="1"/>
              <a:t>ystyried</a:t>
            </a:r>
            <a:r>
              <a:rPr lang="en-GB" sz="2200" dirty="0"/>
              <a:t> </a:t>
            </a:r>
            <a:r>
              <a:rPr lang="en-GB" sz="2200" dirty="0" err="1"/>
              <a:t>cyfleoedd</a:t>
            </a:r>
            <a:r>
              <a:rPr lang="en-GB" sz="2200" dirty="0"/>
              <a:t> a </a:t>
            </a:r>
            <a:r>
              <a:rPr lang="en-GB" sz="2200" dirty="0" err="1"/>
              <a:t>heriau</a:t>
            </a:r>
            <a:r>
              <a:rPr lang="en-GB" sz="2200" dirty="0"/>
              <a:t>;</a:t>
            </a:r>
          </a:p>
          <a:p>
            <a:pPr lvl="0"/>
            <a:r>
              <a:rPr lang="en-GB" sz="2200" dirty="0" err="1"/>
              <a:t>Dangos</a:t>
            </a:r>
            <a:r>
              <a:rPr lang="en-GB" sz="2200" dirty="0"/>
              <a:t> y </a:t>
            </a:r>
            <a:r>
              <a:rPr lang="en-GB" sz="2200" dirty="0" err="1"/>
              <a:t>gallu</a:t>
            </a:r>
            <a:r>
              <a:rPr lang="en-GB" sz="2200" dirty="0"/>
              <a:t> </a:t>
            </a:r>
            <a:r>
              <a:rPr lang="en-GB" sz="2200" dirty="0" err="1"/>
              <a:t>i</a:t>
            </a:r>
            <a:r>
              <a:rPr lang="en-GB" sz="2200" dirty="0"/>
              <a:t> </a:t>
            </a:r>
            <a:r>
              <a:rPr lang="en-GB" sz="2200" dirty="0" err="1"/>
              <a:t>gymhwyso</a:t>
            </a:r>
            <a:r>
              <a:rPr lang="en-GB" sz="2200" dirty="0"/>
              <a:t> </a:t>
            </a:r>
            <a:r>
              <a:rPr lang="en-GB" sz="2200" dirty="0" err="1"/>
              <a:t>profiadau</a:t>
            </a:r>
            <a:r>
              <a:rPr lang="en-GB" sz="2200" dirty="0"/>
              <a:t> </a:t>
            </a:r>
            <a:r>
              <a:rPr lang="en-GB" sz="2200" dirty="0" err="1"/>
              <a:t>dysgu</a:t>
            </a:r>
            <a:r>
              <a:rPr lang="en-GB" sz="2200" dirty="0"/>
              <a:t> </a:t>
            </a:r>
            <a:r>
              <a:rPr lang="en-GB" sz="2200" dirty="0" err="1"/>
              <a:t>cynhwysol</a:t>
            </a:r>
            <a:r>
              <a:rPr lang="en-GB" sz="2200" dirty="0"/>
              <a:t>, </a:t>
            </a:r>
            <a:r>
              <a:rPr lang="en-GB" sz="2200" dirty="0" err="1"/>
              <a:t>wedi'u</a:t>
            </a:r>
            <a:r>
              <a:rPr lang="en-GB" sz="2200" dirty="0"/>
              <a:t> </a:t>
            </a:r>
            <a:r>
              <a:rPr lang="en-GB" sz="2200" dirty="0" err="1"/>
              <a:t>gwella</a:t>
            </a:r>
            <a:r>
              <a:rPr lang="en-GB" sz="2200" dirty="0"/>
              <a:t> </a:t>
            </a:r>
            <a:r>
              <a:rPr lang="en-GB" sz="2200" dirty="0" err="1"/>
              <a:t>yn</a:t>
            </a:r>
            <a:r>
              <a:rPr lang="en-GB" sz="2200" dirty="0"/>
              <a:t> </a:t>
            </a:r>
            <a:r>
              <a:rPr lang="en-GB" sz="2200" dirty="0" err="1"/>
              <a:t>ddigidol</a:t>
            </a:r>
            <a:r>
              <a:rPr lang="en-GB" sz="2200" dirty="0"/>
              <a:t> </a:t>
            </a:r>
            <a:r>
              <a:rPr lang="en-GB" sz="2200" dirty="0" err="1"/>
              <a:t>sy'n</a:t>
            </a:r>
            <a:r>
              <a:rPr lang="en-GB" sz="2200" dirty="0"/>
              <a:t> </a:t>
            </a:r>
            <a:r>
              <a:rPr lang="en-GB" sz="2200" dirty="0" err="1"/>
              <a:t>cysylltu</a:t>
            </a:r>
            <a:r>
              <a:rPr lang="en-GB" sz="2200" dirty="0"/>
              <a:t> </a:t>
            </a:r>
            <a:r>
              <a:rPr lang="en-GB" sz="2200" dirty="0" err="1"/>
              <a:t>damcaniaethau</a:t>
            </a:r>
            <a:r>
              <a:rPr lang="en-GB" sz="2200" dirty="0"/>
              <a:t> </a:t>
            </a:r>
            <a:r>
              <a:rPr lang="en-GB" sz="2200" dirty="0" err="1"/>
              <a:t>cyfredol</a:t>
            </a:r>
            <a:r>
              <a:rPr lang="en-GB" sz="2200" dirty="0"/>
              <a:t> </a:t>
            </a:r>
            <a:r>
              <a:rPr lang="en-GB" sz="2200" dirty="0" err="1"/>
              <a:t>addysgeg</a:t>
            </a:r>
            <a:r>
              <a:rPr lang="en-GB" sz="2200" dirty="0"/>
              <a:t> </a:t>
            </a:r>
            <a:r>
              <a:rPr lang="en-GB" sz="2200" dirty="0" err="1"/>
              <a:t>ddigidol</a:t>
            </a:r>
            <a:r>
              <a:rPr lang="en-GB" sz="2200" dirty="0"/>
              <a:t> ag </a:t>
            </a:r>
            <a:r>
              <a:rPr lang="en-GB" sz="2200" dirty="0" err="1"/>
              <a:t>ymarfer</a:t>
            </a:r>
            <a:r>
              <a:rPr lang="en-GB" sz="2200" dirty="0"/>
              <a:t>;</a:t>
            </a:r>
          </a:p>
          <a:p>
            <a:pPr lvl="0"/>
            <a:r>
              <a:rPr lang="en-GB" sz="2200" dirty="0" err="1"/>
              <a:t>Myfyrio</a:t>
            </a:r>
            <a:r>
              <a:rPr lang="en-GB" sz="2200" dirty="0"/>
              <a:t> </a:t>
            </a:r>
            <a:r>
              <a:rPr lang="en-GB" sz="2200" dirty="0" err="1"/>
              <a:t>ar</a:t>
            </a:r>
            <a:r>
              <a:rPr lang="en-GB" sz="2200" dirty="0"/>
              <a:t> </a:t>
            </a:r>
            <a:r>
              <a:rPr lang="en-GB" sz="2200" dirty="0" err="1"/>
              <a:t>gymwyseddau</a:t>
            </a:r>
            <a:r>
              <a:rPr lang="en-GB" sz="2200" dirty="0"/>
              <a:t> </a:t>
            </a:r>
            <a:r>
              <a:rPr lang="en-GB" sz="2200" dirty="0" err="1"/>
              <a:t>digidol</a:t>
            </a:r>
            <a:r>
              <a:rPr lang="en-GB" sz="2200" dirty="0"/>
              <a:t> </a:t>
            </a:r>
            <a:r>
              <a:rPr lang="en-GB" sz="2200" dirty="0" err="1"/>
              <a:t>personol</a:t>
            </a:r>
            <a:r>
              <a:rPr lang="en-GB" sz="2200" dirty="0"/>
              <a:t> a </a:t>
            </a:r>
            <a:r>
              <a:rPr lang="en-GB" sz="2200" dirty="0" err="1"/>
              <a:t>phroffesiynol</a:t>
            </a:r>
            <a:r>
              <a:rPr lang="en-GB" sz="2200" dirty="0"/>
              <a:t>, </a:t>
            </a:r>
            <a:r>
              <a:rPr lang="en-GB" sz="2200" dirty="0" err="1"/>
              <a:t>gan</a:t>
            </a:r>
            <a:r>
              <a:rPr lang="en-GB" sz="2200" dirty="0"/>
              <a:t> nodi </a:t>
            </a:r>
            <a:r>
              <a:rPr lang="en-GB" sz="2200" dirty="0" err="1"/>
              <a:t>strategaethau</a:t>
            </a:r>
            <a:r>
              <a:rPr lang="en-GB" sz="2200" dirty="0"/>
              <a:t> </a:t>
            </a:r>
            <a:r>
              <a:rPr lang="en-GB" sz="2200" dirty="0" err="1"/>
              <a:t>ar</a:t>
            </a:r>
            <a:r>
              <a:rPr lang="en-GB" sz="2200" dirty="0"/>
              <a:t> </a:t>
            </a:r>
            <a:r>
              <a:rPr lang="en-GB" sz="2200" dirty="0" err="1"/>
              <a:t>gyfer</a:t>
            </a:r>
            <a:r>
              <a:rPr lang="en-GB" sz="2200" dirty="0"/>
              <a:t> </a:t>
            </a:r>
            <a:r>
              <a:rPr lang="en-GB" sz="2200" dirty="0" err="1"/>
              <a:t>datblygiad</a:t>
            </a:r>
            <a:r>
              <a:rPr lang="en-GB" sz="2200" dirty="0"/>
              <a:t> </a:t>
            </a:r>
            <a:r>
              <a:rPr lang="en-GB" sz="2200" dirty="0" err="1"/>
              <a:t>parhaus</a:t>
            </a:r>
            <a:r>
              <a:rPr lang="en-GB" sz="2200" dirty="0"/>
              <a:t> </a:t>
            </a:r>
            <a:r>
              <a:rPr lang="en-GB" sz="2200" dirty="0" err="1"/>
              <a:t>mewn</a:t>
            </a:r>
            <a:r>
              <a:rPr lang="en-GB" sz="2200" dirty="0"/>
              <a:t> </a:t>
            </a:r>
            <a:r>
              <a:rPr lang="en-GB" sz="2200" dirty="0" err="1"/>
              <a:t>ymateb</a:t>
            </a:r>
            <a:r>
              <a:rPr lang="en-GB" sz="2200" dirty="0"/>
              <a:t> </a:t>
            </a:r>
            <a:r>
              <a:rPr lang="en-GB" sz="2200" dirty="0" err="1"/>
              <a:t>i</a:t>
            </a:r>
            <a:r>
              <a:rPr lang="en-GB" sz="2200" dirty="0"/>
              <a:t> </a:t>
            </a:r>
            <a:r>
              <a:rPr lang="en-GB" sz="2200" dirty="0" err="1"/>
              <a:t>dechnolegau</a:t>
            </a:r>
            <a:r>
              <a:rPr lang="en-GB" sz="2200" dirty="0"/>
              <a:t> </a:t>
            </a:r>
            <a:r>
              <a:rPr lang="en-GB" sz="2200" dirty="0" err="1"/>
              <a:t>addysgol</a:t>
            </a:r>
            <a:r>
              <a:rPr lang="en-GB" sz="2200" dirty="0"/>
              <a:t> </a:t>
            </a:r>
            <a:r>
              <a:rPr lang="en-GB" sz="2200" dirty="0" err="1"/>
              <a:t>sy'n</a:t>
            </a:r>
            <a:r>
              <a:rPr lang="en-GB" sz="2200" dirty="0"/>
              <a:t> </a:t>
            </a:r>
            <a:r>
              <a:rPr lang="en-GB" sz="2200" dirty="0" err="1"/>
              <a:t>dod</a:t>
            </a:r>
            <a:r>
              <a:rPr lang="en-GB" sz="2200" dirty="0"/>
              <a:t> </a:t>
            </a:r>
            <a:r>
              <a:rPr lang="en-GB" sz="2200" dirty="0" err="1"/>
              <a:t>i'r</a:t>
            </a:r>
            <a:r>
              <a:rPr lang="en-GB" sz="2200" dirty="0"/>
              <a:t> </a:t>
            </a:r>
            <a:r>
              <a:rPr lang="en-GB" sz="2200" dirty="0" err="1"/>
              <a:t>amlwg</a:t>
            </a:r>
            <a:r>
              <a:rPr lang="en-GB" sz="2200" dirty="0"/>
              <a:t>.</a:t>
            </a:r>
          </a:p>
          <a:p>
            <a:endParaRPr lang="en-GB" sz="2000" dirty="0">
              <a:latin typeface="+mj-lt"/>
            </a:endParaRPr>
          </a:p>
        </p:txBody>
      </p:sp>
      <p:sp>
        <p:nvSpPr>
          <p:cNvPr id="4" name="Content Placeholder 3">
            <a:extLst>
              <a:ext uri="{FF2B5EF4-FFF2-40B4-BE49-F238E27FC236}">
                <a16:creationId xmlns:a16="http://schemas.microsoft.com/office/drawing/2014/main" id="{C871015A-03E2-1B64-B7A3-FBC6A3A3D5F3}"/>
              </a:ext>
            </a:extLst>
          </p:cNvPr>
          <p:cNvSpPr>
            <a:spLocks noGrp="1"/>
          </p:cNvSpPr>
          <p:nvPr>
            <p:ph sz="half" idx="2"/>
          </p:nvPr>
        </p:nvSpPr>
        <p:spPr>
          <a:xfrm>
            <a:off x="6172200" y="1446848"/>
            <a:ext cx="5181600" cy="4730115"/>
          </a:xfrm>
        </p:spPr>
        <p:txBody>
          <a:bodyPr>
            <a:normAutofit/>
          </a:bodyPr>
          <a:lstStyle/>
          <a:p>
            <a:pPr lvl="0"/>
            <a:r>
              <a:rPr lang="en-GB" sz="2200" i="1" dirty="0">
                <a:solidFill>
                  <a:schemeClr val="accent1">
                    <a:lumMod val="75000"/>
                  </a:schemeClr>
                </a:solidFill>
              </a:rPr>
              <a:t>Critically evaluate how digital tools influence teaching and learning, considering both opportunities and challenges;</a:t>
            </a:r>
          </a:p>
          <a:p>
            <a:pPr lvl="0"/>
            <a:r>
              <a:rPr lang="en-GB" sz="2200" i="1" dirty="0">
                <a:solidFill>
                  <a:schemeClr val="accent1">
                    <a:lumMod val="75000"/>
                  </a:schemeClr>
                </a:solidFill>
              </a:rPr>
              <a:t>Demonstrate the ability to apply inclusive, digitally enhanced learning experiences that link current theories of digital pedagogy to practice; </a:t>
            </a:r>
          </a:p>
          <a:p>
            <a:pPr lvl="0"/>
            <a:r>
              <a:rPr lang="en-GB" sz="2200" i="1" dirty="0">
                <a:solidFill>
                  <a:schemeClr val="accent1">
                    <a:lumMod val="75000"/>
                  </a:schemeClr>
                </a:solidFill>
              </a:rPr>
              <a:t>Reflect on personal and professional digital competencies, identifying strategies for ongoing development in response to emerging educational technologies.</a:t>
            </a:r>
          </a:p>
          <a:p>
            <a:pPr marL="0" indent="0">
              <a:buNone/>
            </a:pPr>
            <a:endParaRPr lang="en-GB" dirty="0"/>
          </a:p>
        </p:txBody>
      </p:sp>
    </p:spTree>
    <p:extLst>
      <p:ext uri="{BB962C8B-B14F-4D97-AF65-F5344CB8AC3E}">
        <p14:creationId xmlns:p14="http://schemas.microsoft.com/office/powerpoint/2010/main" val="3793576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AC7BE-8E69-4A05-AA9B-9C056E6840FE}"/>
              </a:ext>
            </a:extLst>
          </p:cNvPr>
          <p:cNvSpPr>
            <a:spLocks noGrp="1"/>
          </p:cNvSpPr>
          <p:nvPr>
            <p:ph type="title"/>
          </p:nvPr>
        </p:nvSpPr>
        <p:spPr/>
        <p:txBody>
          <a:bodyPr anchor="ctr">
            <a:normAutofit/>
          </a:bodyPr>
          <a:lstStyle/>
          <a:p>
            <a:pPr algn="ctr"/>
            <a:r>
              <a:rPr lang="cy-GB" sz="4000" dirty="0">
                <a:latin typeface="+mn-lt"/>
                <a:cs typeface="Arial" panose="020B0604020202020204" pitchFamily="34" charset="0"/>
              </a:rPr>
              <a:t>Asesu ECIE6007C </a:t>
            </a:r>
            <a:r>
              <a:rPr lang="en-GB" sz="4000" dirty="0">
                <a:solidFill>
                  <a:schemeClr val="accent1"/>
                </a:solidFill>
                <a:latin typeface="+mn-lt"/>
                <a:cs typeface="Arial" panose="020B0604020202020204" pitchFamily="34" charset="0"/>
              </a:rPr>
              <a:t>		</a:t>
            </a:r>
            <a:r>
              <a:rPr lang="en-GB" sz="4000" i="1" dirty="0">
                <a:solidFill>
                  <a:schemeClr val="accent1"/>
                </a:solidFill>
                <a:latin typeface="+mn-lt"/>
                <a:cs typeface="Arial" panose="020B0604020202020204" pitchFamily="34" charset="0"/>
              </a:rPr>
              <a:t>      Assessment of ECIE6007</a:t>
            </a:r>
          </a:p>
        </p:txBody>
      </p:sp>
      <p:sp>
        <p:nvSpPr>
          <p:cNvPr id="3" name="Content Placeholder 2">
            <a:extLst>
              <a:ext uri="{FF2B5EF4-FFF2-40B4-BE49-F238E27FC236}">
                <a16:creationId xmlns:a16="http://schemas.microsoft.com/office/drawing/2014/main" id="{300C0E0F-A96B-4900-9181-83E6BFD501FA}"/>
              </a:ext>
            </a:extLst>
          </p:cNvPr>
          <p:cNvSpPr>
            <a:spLocks noGrp="1"/>
          </p:cNvSpPr>
          <p:nvPr>
            <p:ph sz="half" idx="1"/>
          </p:nvPr>
        </p:nvSpPr>
        <p:spPr/>
        <p:txBody>
          <a:bodyPr>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3600" i="0" u="none" strike="noStrike" kern="1200" cap="none" spc="0" normalizeH="0" baseline="0">
                <a:ln>
                  <a:noFill/>
                </a:ln>
                <a:effectLst/>
                <a:uLnTx/>
                <a:uFillTx/>
                <a:latin typeface="Calibri" panose="020F0502020204030204"/>
                <a:ea typeface="+mn-ea"/>
                <a:cs typeface="+mn-cs"/>
              </a:rPr>
              <a:t>Blog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3600" i="0" u="none" strike="noStrike" kern="1200" cap="none" spc="0" normalizeH="0" baseline="0">
                <a:ln>
                  <a:noFill/>
                </a:ln>
                <a:effectLst/>
                <a:uLnTx/>
                <a:uFillTx/>
                <a:latin typeface="Calibri" panose="020F0502020204030204"/>
                <a:ea typeface="+mn-ea"/>
                <a:cs typeface="+mn-cs"/>
              </a:rPr>
              <a:t>O leiaf 4 cofnod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3600" i="0" u="none" strike="noStrike" kern="1200" cap="none" spc="0" normalizeH="0" baseline="0">
                <a:ln>
                  <a:noFill/>
                </a:ln>
                <a:effectLst/>
                <a:uLnTx/>
                <a:uFillTx/>
                <a:latin typeface="Calibri" panose="020F0502020204030204"/>
                <a:ea typeface="+mn-ea"/>
                <a:cs typeface="+mn-cs"/>
              </a:rPr>
              <a:t>Cyfanswm o 4000 o eiriau (tua 1000 o eiriau i bob blog)</a:t>
            </a:r>
          </a:p>
          <a:p>
            <a:pPr marL="0" indent="0">
              <a:buNone/>
            </a:pPr>
            <a:endParaRPr lang="en-GB" sz="3600">
              <a:latin typeface="+mj-lt"/>
            </a:endParaRPr>
          </a:p>
        </p:txBody>
      </p:sp>
      <p:sp>
        <p:nvSpPr>
          <p:cNvPr id="4" name="Content Placeholder 3">
            <a:extLst>
              <a:ext uri="{FF2B5EF4-FFF2-40B4-BE49-F238E27FC236}">
                <a16:creationId xmlns:a16="http://schemas.microsoft.com/office/drawing/2014/main" id="{C1BE91FF-3443-02FC-5B9A-8FDE8DAE3E43}"/>
              </a:ext>
            </a:extLst>
          </p:cNvPr>
          <p:cNvSpPr>
            <a:spLocks noGrp="1"/>
          </p:cNvSpPr>
          <p:nvPr>
            <p:ph sz="half" idx="2"/>
          </p:nvPr>
        </p:nvSpPr>
        <p:spPr/>
        <p:txBody>
          <a:bodyPr/>
          <a:lstStyle/>
          <a:p>
            <a:r>
              <a:rPr lang="en-GB" sz="3600" i="1" dirty="0">
                <a:solidFill>
                  <a:schemeClr val="accent1"/>
                </a:solidFill>
              </a:rPr>
              <a:t>Blog </a:t>
            </a:r>
          </a:p>
          <a:p>
            <a:r>
              <a:rPr lang="en-GB" sz="3600" i="1" dirty="0">
                <a:solidFill>
                  <a:schemeClr val="accent1"/>
                </a:solidFill>
              </a:rPr>
              <a:t>Minimum of 4 entries </a:t>
            </a:r>
          </a:p>
          <a:p>
            <a:r>
              <a:rPr lang="en-GB" sz="3600" i="1" dirty="0">
                <a:solidFill>
                  <a:schemeClr val="accent1"/>
                </a:solidFill>
              </a:rPr>
              <a:t>4000 words in total (approx.1000 words per blog)</a:t>
            </a:r>
          </a:p>
          <a:p>
            <a:pPr marL="0" indent="0">
              <a:buNone/>
            </a:pPr>
            <a:endParaRPr lang="en-GB" dirty="0">
              <a:solidFill>
                <a:schemeClr val="accent1"/>
              </a:solidFill>
            </a:endParaRPr>
          </a:p>
        </p:txBody>
      </p:sp>
    </p:spTree>
    <p:extLst>
      <p:ext uri="{BB962C8B-B14F-4D97-AF65-F5344CB8AC3E}">
        <p14:creationId xmlns:p14="http://schemas.microsoft.com/office/powerpoint/2010/main" val="560035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ECEC1-C558-4125-AB8E-CF22EBB4E620}"/>
              </a:ext>
            </a:extLst>
          </p:cNvPr>
          <p:cNvSpPr>
            <a:spLocks noGrp="1"/>
          </p:cNvSpPr>
          <p:nvPr>
            <p:ph type="title"/>
          </p:nvPr>
        </p:nvSpPr>
        <p:spPr>
          <a:xfrm>
            <a:off x="431276" y="209483"/>
            <a:ext cx="11481847" cy="1325563"/>
          </a:xfrm>
        </p:spPr>
        <p:txBody>
          <a:bodyPr>
            <a:normAutofit/>
          </a:bodyPr>
          <a:lstStyle/>
          <a:p>
            <a:pPr algn="ctr"/>
            <a:r>
              <a:rPr kumimoji="0" lang="cy-GB" sz="4000" b="0" i="0" u="none" strike="noStrike" kern="1200" cap="none" spc="0" normalizeH="0" baseline="0" noProof="0" dirty="0">
                <a:ln>
                  <a:noFill/>
                </a:ln>
                <a:solidFill>
                  <a:prstClr val="black"/>
                </a:solidFill>
                <a:effectLst/>
                <a:uLnTx/>
                <a:uFillTx/>
                <a:latin typeface="Calibri" panose="020F0502020204030204"/>
                <a:ea typeface="+mj-ea"/>
                <a:cs typeface="+mj-cs"/>
              </a:rPr>
              <a:t>Asesu ECIE6007C 		      </a:t>
            </a:r>
            <a:r>
              <a:rPr lang="en-GB" sz="4000" i="1" dirty="0">
                <a:solidFill>
                  <a:schemeClr val="accent1"/>
                </a:solidFill>
                <a:latin typeface="+mn-lt"/>
              </a:rPr>
              <a:t>Assessment of ECIE6007</a:t>
            </a:r>
          </a:p>
        </p:txBody>
      </p:sp>
      <p:sp>
        <p:nvSpPr>
          <p:cNvPr id="3" name="Content Placeholder 2">
            <a:extLst>
              <a:ext uri="{FF2B5EF4-FFF2-40B4-BE49-F238E27FC236}">
                <a16:creationId xmlns:a16="http://schemas.microsoft.com/office/drawing/2014/main" id="{1C02B620-D57B-437E-B8EF-B18D7F3A0C92}"/>
              </a:ext>
            </a:extLst>
          </p:cNvPr>
          <p:cNvSpPr>
            <a:spLocks noGrp="1"/>
          </p:cNvSpPr>
          <p:nvPr>
            <p:ph sz="half" idx="1"/>
          </p:nvPr>
        </p:nvSpPr>
        <p:spPr>
          <a:xfrm>
            <a:off x="838200" y="1614791"/>
            <a:ext cx="5181600" cy="4562172"/>
          </a:xfrm>
        </p:spPr>
        <p:txBody>
          <a:bodyPr>
            <a:normAutofit/>
          </a:bodyPr>
          <a:lstStyle/>
          <a:p>
            <a:pPr lvl="0">
              <a:defRPr/>
            </a:pPr>
            <a:r>
              <a:rPr lang="cy-GB">
                <a:latin typeface="Arial" panose="020B0604020202020204" pitchFamily="34" charset="0"/>
                <a:cs typeface="Arial" panose="020B0604020202020204" pitchFamily="34" charset="0"/>
              </a:rPr>
              <a:t>Bydd eich </a:t>
            </a:r>
            <a:r>
              <a:rPr lang="cy-GB" err="1">
                <a:latin typeface="Arial" panose="020B0604020202020204" pitchFamily="34" charset="0"/>
                <a:cs typeface="Arial" panose="020B0604020202020204" pitchFamily="34" charset="0"/>
              </a:rPr>
              <a:t>blogiau'n</a:t>
            </a:r>
            <a:r>
              <a:rPr lang="cy-GB">
                <a:latin typeface="Arial" panose="020B0604020202020204" pitchFamily="34" charset="0"/>
                <a:cs typeface="Arial" panose="020B0604020202020204" pitchFamily="34" charset="0"/>
              </a:rPr>
              <a:t> cofnodi eich cynnydd a'ch ymchwil wrth i ni weithio drwy'r modwl hwn</a:t>
            </a:r>
          </a:p>
          <a:p>
            <a:pPr lvl="0">
              <a:defRPr/>
            </a:pPr>
            <a:endParaRPr lang="cy-GB">
              <a:latin typeface="Arial" panose="020B0604020202020204" pitchFamily="34" charset="0"/>
              <a:cs typeface="Arial" panose="020B0604020202020204" pitchFamily="34" charset="0"/>
            </a:endParaRPr>
          </a:p>
          <a:p>
            <a:pPr lvl="0">
              <a:defRPr/>
            </a:pPr>
            <a:r>
              <a:rPr lang="cy-GB">
                <a:latin typeface="Arial" panose="020B0604020202020204" pitchFamily="34" charset="0"/>
                <a:cs typeface="Arial" panose="020B0604020202020204" pitchFamily="34" charset="0"/>
              </a:rPr>
              <a:t>Bydd y 4 </a:t>
            </a:r>
            <a:r>
              <a:rPr kumimoji="0" lang="cy-GB" b="0" i="0" u="none" strike="noStrike" kern="1200" cap="none" spc="0" normalizeH="0" baseline="0" noProof="0">
                <a:ln>
                  <a:noFill/>
                </a:ln>
                <a:effectLst/>
                <a:uLnTx/>
                <a:uFillTx/>
                <a:latin typeface="Arial" panose="020B0604020202020204" pitchFamily="34" charset="0"/>
                <a:cs typeface="Arial" panose="020B0604020202020204" pitchFamily="34" charset="0"/>
              </a:rPr>
              <a:t>blog yn dangos eich bod wedi cyflawni deilliannau dysgu’r modiwl</a:t>
            </a:r>
          </a:p>
          <a:p>
            <a:endParaRPr lang="en-GB" sz="3000">
              <a:latin typeface="Arial" panose="020B0604020202020204" pitchFamily="34" charset="0"/>
              <a:cs typeface="Arial" panose="020B0604020202020204" pitchFamily="34" charset="0"/>
            </a:endParaRPr>
          </a:p>
          <a:p>
            <a:pPr marL="0" indent="0">
              <a:buNone/>
            </a:pPr>
            <a:endParaRPr lang="en-GB" sz="3200"/>
          </a:p>
          <a:p>
            <a:pPr marL="0" indent="0" algn="l">
              <a:buNone/>
            </a:pPr>
            <a:endParaRPr lang="en-GB" sz="3600" b="0" i="0">
              <a:solidFill>
                <a:srgbClr val="60524C"/>
              </a:solidFill>
              <a:effectLst/>
              <a:latin typeface="lucida grande"/>
            </a:endParaRPr>
          </a:p>
          <a:p>
            <a:endParaRPr lang="en-GB" sz="3200"/>
          </a:p>
        </p:txBody>
      </p:sp>
      <p:sp>
        <p:nvSpPr>
          <p:cNvPr id="4" name="Content Placeholder 3">
            <a:extLst>
              <a:ext uri="{FF2B5EF4-FFF2-40B4-BE49-F238E27FC236}">
                <a16:creationId xmlns:a16="http://schemas.microsoft.com/office/drawing/2014/main" id="{17F5F9B8-6696-78C6-7B22-134B917E3FF9}"/>
              </a:ext>
            </a:extLst>
          </p:cNvPr>
          <p:cNvSpPr>
            <a:spLocks noGrp="1"/>
          </p:cNvSpPr>
          <p:nvPr>
            <p:ph sz="half" idx="2"/>
          </p:nvPr>
        </p:nvSpPr>
        <p:spPr>
          <a:xfrm>
            <a:off x="6172200" y="1614790"/>
            <a:ext cx="5181600" cy="4562172"/>
          </a:xfrm>
        </p:spPr>
        <p:txBody>
          <a:bodyPr>
            <a:normAutofit/>
          </a:bodyPr>
          <a:lstStyle/>
          <a:p>
            <a:r>
              <a:rPr lang="en-GB" i="1" dirty="0">
                <a:solidFill>
                  <a:schemeClr val="accent1"/>
                </a:solidFill>
                <a:latin typeface="Arial" panose="020B0604020202020204" pitchFamily="34" charset="0"/>
                <a:cs typeface="Arial" panose="020B0604020202020204" pitchFamily="34" charset="0"/>
              </a:rPr>
              <a:t>Your blogs will document your progress and research as we work through this module</a:t>
            </a:r>
          </a:p>
          <a:p>
            <a:endParaRPr lang="en-GB" i="1" dirty="0">
              <a:solidFill>
                <a:schemeClr val="accent1"/>
              </a:solidFill>
              <a:latin typeface="Arial" panose="020B0604020202020204" pitchFamily="34" charset="0"/>
              <a:cs typeface="Arial" panose="020B0604020202020204" pitchFamily="34" charset="0"/>
            </a:endParaRPr>
          </a:p>
          <a:p>
            <a:r>
              <a:rPr lang="en-GB" i="1" dirty="0">
                <a:solidFill>
                  <a:schemeClr val="accent1"/>
                </a:solidFill>
                <a:latin typeface="Arial" panose="020B0604020202020204" pitchFamily="34" charset="0"/>
                <a:cs typeface="Arial" panose="020B0604020202020204" pitchFamily="34" charset="0"/>
              </a:rPr>
              <a:t>The 4 blogs will evidence your achievement of the module’s learning outcomes</a:t>
            </a:r>
          </a:p>
          <a:p>
            <a:endParaRPr lang="en-GB" dirty="0"/>
          </a:p>
        </p:txBody>
      </p:sp>
    </p:spTree>
    <p:extLst>
      <p:ext uri="{BB962C8B-B14F-4D97-AF65-F5344CB8AC3E}">
        <p14:creationId xmlns:p14="http://schemas.microsoft.com/office/powerpoint/2010/main" val="1087408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B224A-7B64-D342-B491-AB0F54104306}"/>
              </a:ext>
            </a:extLst>
          </p:cNvPr>
          <p:cNvSpPr>
            <a:spLocks noGrp="1"/>
          </p:cNvSpPr>
          <p:nvPr>
            <p:ph type="title"/>
          </p:nvPr>
        </p:nvSpPr>
        <p:spPr>
          <a:xfrm>
            <a:off x="358219" y="365125"/>
            <a:ext cx="11481847" cy="948109"/>
          </a:xfrm>
        </p:spPr>
        <p:txBody>
          <a:bodyPr/>
          <a:lstStyle/>
          <a:p>
            <a:r>
              <a:rPr lang="en-GB" b="1" dirty="0"/>
              <a:t>Beth </a:t>
            </a:r>
            <a:r>
              <a:rPr lang="en-GB" b="1" dirty="0" err="1"/>
              <a:t>yw</a:t>
            </a:r>
            <a:r>
              <a:rPr lang="en-GB" b="1" dirty="0"/>
              <a:t> blog?                     </a:t>
            </a:r>
            <a:r>
              <a:rPr lang="en-GB" b="1" i="1" dirty="0">
                <a:solidFill>
                  <a:schemeClr val="accent1">
                    <a:lumMod val="75000"/>
                  </a:schemeClr>
                </a:solidFill>
              </a:rPr>
              <a:t>What is a blog?</a:t>
            </a:r>
          </a:p>
        </p:txBody>
      </p:sp>
      <p:sp>
        <p:nvSpPr>
          <p:cNvPr id="3" name="Content Placeholder 2">
            <a:extLst>
              <a:ext uri="{FF2B5EF4-FFF2-40B4-BE49-F238E27FC236}">
                <a16:creationId xmlns:a16="http://schemas.microsoft.com/office/drawing/2014/main" id="{65DC01BC-CDFC-AD10-A605-AB7A5DCAE815}"/>
              </a:ext>
            </a:extLst>
          </p:cNvPr>
          <p:cNvSpPr>
            <a:spLocks noGrp="1"/>
          </p:cNvSpPr>
          <p:nvPr>
            <p:ph sz="half" idx="1"/>
          </p:nvPr>
        </p:nvSpPr>
        <p:spPr>
          <a:xfrm>
            <a:off x="838200" y="1225685"/>
            <a:ext cx="5181600" cy="4951278"/>
          </a:xfrm>
        </p:spPr>
        <p:txBody>
          <a:bodyPr>
            <a:normAutofit/>
          </a:bodyPr>
          <a:lstStyle/>
          <a:p>
            <a:pPr lvl="0">
              <a:lnSpc>
                <a:spcPct val="70000"/>
              </a:lnSpc>
              <a:defRPr/>
            </a:pPr>
            <a:r>
              <a:rPr lang="cy-GB" sz="2000" dirty="0">
                <a:latin typeface="Arial" panose="020B0604020202020204" pitchFamily="34" charset="0"/>
                <a:cs typeface="Arial" panose="020B0604020202020204" pitchFamily="34" charset="0"/>
              </a:rPr>
              <a:t>Bydd eich 4 blog yn ffurfio eich cyflwyniad asesu a bydd yn cael ei gyflwyno ar </a:t>
            </a:r>
            <a:r>
              <a:rPr lang="cy-GB" sz="2000" dirty="0" err="1">
                <a:latin typeface="Arial" panose="020B0604020202020204" pitchFamily="34" charset="0"/>
                <a:cs typeface="Arial" panose="020B0604020202020204" pitchFamily="34" charset="0"/>
              </a:rPr>
              <a:t>Turnitin</a:t>
            </a:r>
            <a:r>
              <a:rPr lang="cy-GB" sz="2000" dirty="0">
                <a:latin typeface="Arial" panose="020B0604020202020204" pitchFamily="34" charset="0"/>
                <a:cs typeface="Arial" panose="020B0604020202020204" pitchFamily="34" charset="0"/>
              </a:rPr>
              <a:t>. Bydd un marc cyffredinol am eich 4 blog</a:t>
            </a:r>
            <a:r>
              <a:rPr kumimoji="0" lang="cy-GB" sz="2000" b="0" i="0" u="none" strike="noStrike" kern="1200" cap="none" spc="0" normalizeH="0" baseline="0" noProof="0" dirty="0">
                <a:ln>
                  <a:noFill/>
                </a:ln>
                <a:effectLst/>
                <a:uLnTx/>
                <a:uFillTx/>
                <a:latin typeface="Arial" panose="020B0604020202020204" pitchFamily="34" charset="0"/>
                <a:cs typeface="Arial" panose="020B0604020202020204" pitchFamily="34" charset="0"/>
              </a:rPr>
              <a:t>.</a:t>
            </a:r>
          </a:p>
          <a:p>
            <a:pPr lvl="0">
              <a:lnSpc>
                <a:spcPct val="70000"/>
              </a:lnSpc>
              <a:defRPr/>
            </a:pPr>
            <a:endParaRPr lang="cy-GB" sz="2000" dirty="0">
              <a:latin typeface="Arial" panose="020B0604020202020204" pitchFamily="34" charset="0"/>
              <a:cs typeface="Arial" panose="020B0604020202020204" pitchFamily="34" charset="0"/>
            </a:endParaRPr>
          </a:p>
          <a:p>
            <a:pPr lvl="0">
              <a:lnSpc>
                <a:spcPct val="70000"/>
              </a:lnSpc>
              <a:defRPr/>
            </a:pPr>
            <a:r>
              <a:rPr lang="cy-GB" sz="2000" dirty="0">
                <a:latin typeface="Arial" panose="020B0604020202020204" pitchFamily="34" charset="0"/>
                <a:cs typeface="Arial" panose="020B0604020202020204" pitchFamily="34" charset="0"/>
              </a:rPr>
              <a:t>Dylech gynnwys rhestr gyfeiriadau </a:t>
            </a:r>
            <a:r>
              <a:rPr lang="cy-GB" sz="2000" b="1" u="sng" dirty="0">
                <a:latin typeface="Arial" panose="020B0604020202020204" pitchFamily="34" charset="0"/>
                <a:cs typeface="Arial" panose="020B0604020202020204" pitchFamily="34" charset="0"/>
              </a:rPr>
              <a:t>ar wahân</a:t>
            </a:r>
            <a:r>
              <a:rPr lang="cy-GB" sz="2000" b="1" dirty="0">
                <a:latin typeface="Arial" panose="020B0604020202020204" pitchFamily="34" charset="0"/>
                <a:cs typeface="Arial" panose="020B0604020202020204" pitchFamily="34" charset="0"/>
              </a:rPr>
              <a:t> </a:t>
            </a:r>
            <a:r>
              <a:rPr lang="cy-GB" sz="2000" dirty="0">
                <a:latin typeface="Arial" panose="020B0604020202020204" pitchFamily="34" charset="0"/>
                <a:cs typeface="Arial" panose="020B0604020202020204" pitchFamily="34" charset="0"/>
              </a:rPr>
              <a:t>gyda </a:t>
            </a:r>
            <a:r>
              <a:rPr lang="cy-GB" sz="2000" b="1" u="sng" dirty="0">
                <a:latin typeface="Arial" panose="020B0604020202020204" pitchFamily="34" charset="0"/>
                <a:cs typeface="Arial" panose="020B0604020202020204" pitchFamily="34" charset="0"/>
              </a:rPr>
              <a:t>phob un</a:t>
            </a:r>
            <a:r>
              <a:rPr lang="cy-GB" sz="2000" dirty="0">
                <a:latin typeface="Arial" panose="020B0604020202020204" pitchFamily="34" charset="0"/>
                <a:cs typeface="Arial" panose="020B0604020202020204" pitchFamily="34" charset="0"/>
              </a:rPr>
              <a:t> o'ch 4 blog</a:t>
            </a:r>
            <a:endParaRPr kumimoji="0" lang="cy-GB" sz="20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lvl="0">
              <a:lnSpc>
                <a:spcPct val="70000"/>
              </a:lnSpc>
              <a:defRPr/>
            </a:pPr>
            <a:endParaRPr lang="cy-GB" sz="2000" dirty="0">
              <a:latin typeface="Arial" panose="020B0604020202020204" pitchFamily="34" charset="0"/>
              <a:cs typeface="Arial" panose="020B0604020202020204" pitchFamily="34" charset="0"/>
            </a:endParaRPr>
          </a:p>
          <a:p>
            <a:pPr lvl="0">
              <a:lnSpc>
                <a:spcPct val="70000"/>
              </a:lnSpc>
              <a:defRPr/>
            </a:pPr>
            <a:r>
              <a:rPr lang="cy-GB" sz="2000" dirty="0">
                <a:latin typeface="Arial" panose="020B0604020202020204" pitchFamily="34" charset="0"/>
                <a:cs typeface="Arial" panose="020B0604020202020204" pitchFamily="34" charset="0"/>
              </a:rPr>
              <a:t>Tua 1000 o eiriau ar gyfer pob un o'ch 4 blog (cyfanswm o 4000 o eiriau)</a:t>
            </a:r>
            <a:endParaRPr kumimoji="0" lang="cy-GB" sz="20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lvl="0">
              <a:lnSpc>
                <a:spcPct val="70000"/>
              </a:lnSpc>
              <a:defRPr/>
            </a:pPr>
            <a:endParaRPr lang="cy-GB" sz="2000" dirty="0">
              <a:latin typeface="Arial" panose="020B0604020202020204" pitchFamily="34" charset="0"/>
              <a:cs typeface="Arial" panose="020B0604020202020204" pitchFamily="34" charset="0"/>
            </a:endParaRPr>
          </a:p>
          <a:p>
            <a:pPr lvl="0">
              <a:lnSpc>
                <a:spcPct val="70000"/>
              </a:lnSpc>
              <a:defRPr/>
            </a:pPr>
            <a:r>
              <a:rPr lang="cy-GB" sz="2000" dirty="0">
                <a:latin typeface="Arial" panose="020B0604020202020204" pitchFamily="34" charset="0"/>
                <a:cs typeface="Arial" panose="020B0604020202020204" pitchFamily="34" charset="0"/>
              </a:rPr>
              <a:t>Dyddiad cyflwyno: 03 Ionawr 2027 (</a:t>
            </a:r>
            <a:r>
              <a:rPr lang="cy-GB" sz="2000" dirty="0" err="1">
                <a:latin typeface="Arial" panose="020B0604020202020204" pitchFamily="34" charset="0"/>
                <a:cs typeface="Arial" panose="020B0604020202020204" pitchFamily="34" charset="0"/>
              </a:rPr>
              <a:t>Turnitin</a:t>
            </a:r>
            <a:r>
              <a:rPr lang="cy-GB" sz="2000" dirty="0">
                <a:latin typeface="Arial" panose="020B0604020202020204" pitchFamily="34" charset="0"/>
                <a:cs typeface="Arial" panose="020B0604020202020204" pitchFamily="34" charset="0"/>
              </a:rPr>
              <a:t> 23.59)</a:t>
            </a:r>
          </a:p>
          <a:p>
            <a:pPr lvl="0">
              <a:lnSpc>
                <a:spcPct val="70000"/>
              </a:lnSpc>
              <a:defRPr/>
            </a:pPr>
            <a:endParaRPr lang="cy-GB" sz="2000" dirty="0">
              <a:latin typeface="Arial" panose="020B0604020202020204" pitchFamily="34" charset="0"/>
              <a:cs typeface="Arial" panose="020B0604020202020204" pitchFamily="34" charset="0"/>
            </a:endParaRPr>
          </a:p>
          <a:p>
            <a:pPr lvl="0">
              <a:lnSpc>
                <a:spcPct val="70000"/>
              </a:lnSpc>
              <a:defRPr/>
            </a:pPr>
            <a:r>
              <a:rPr lang="cy-GB" sz="2000" dirty="0">
                <a:latin typeface="Arial" panose="020B0604020202020204" pitchFamily="34" charset="0"/>
                <a:cs typeface="Arial" panose="020B0604020202020204" pitchFamily="34" charset="0"/>
              </a:rPr>
              <a:t>Dychwelir marciau: 29 Ionawr </a:t>
            </a:r>
            <a:r>
              <a:rPr kumimoji="0" lang="cy-GB" sz="2000" b="0" i="0" u="none" strike="noStrike" kern="1200" cap="none" spc="0" normalizeH="0" baseline="0" noProof="0">
                <a:ln>
                  <a:noFill/>
                </a:ln>
                <a:effectLst/>
                <a:uLnTx/>
                <a:uFillTx/>
                <a:latin typeface="Arial" panose="020B0604020202020204" pitchFamily="34" charset="0"/>
                <a:cs typeface="Arial" panose="020B0604020202020204" pitchFamily="34" charset="0"/>
              </a:rPr>
              <a:t>2027</a:t>
            </a:r>
            <a:endParaRPr kumimoji="0" lang="cy-GB" sz="20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2D3CFFAB-4519-8673-24BA-6EFF53664836}"/>
              </a:ext>
            </a:extLst>
          </p:cNvPr>
          <p:cNvSpPr>
            <a:spLocks noGrp="1"/>
          </p:cNvSpPr>
          <p:nvPr>
            <p:ph sz="half" idx="2"/>
          </p:nvPr>
        </p:nvSpPr>
        <p:spPr>
          <a:xfrm>
            <a:off x="6172200" y="1089498"/>
            <a:ext cx="5181600" cy="5087465"/>
          </a:xfrm>
        </p:spPr>
        <p:txBody>
          <a:bodyPr>
            <a:normAutofit/>
          </a:bodyPr>
          <a:lstStyle/>
          <a:p>
            <a:r>
              <a:rPr lang="en-GB" sz="2000" i="1" dirty="0">
                <a:solidFill>
                  <a:schemeClr val="accent1"/>
                </a:solidFill>
                <a:latin typeface="Arial" panose="020B0604020202020204" pitchFamily="34" charset="0"/>
                <a:cs typeface="Arial" panose="020B0604020202020204" pitchFamily="34" charset="0"/>
              </a:rPr>
              <a:t>Your 4 blogs will make up your assessment submission and will be submitted on Turnitin. There will be one overall mark for your 4 blogs.</a:t>
            </a:r>
          </a:p>
          <a:p>
            <a:r>
              <a:rPr lang="en-GB" sz="2000" i="1" dirty="0">
                <a:solidFill>
                  <a:schemeClr val="accent1"/>
                </a:solidFill>
                <a:latin typeface="Arial" panose="020B0604020202020204" pitchFamily="34" charset="0"/>
                <a:cs typeface="Arial" panose="020B0604020202020204" pitchFamily="34" charset="0"/>
              </a:rPr>
              <a:t>Include a </a:t>
            </a:r>
            <a:r>
              <a:rPr lang="en-GB" sz="2000" b="1" i="1" u="sng" dirty="0">
                <a:solidFill>
                  <a:schemeClr val="accent1"/>
                </a:solidFill>
                <a:latin typeface="Arial" panose="020B0604020202020204" pitchFamily="34" charset="0"/>
                <a:cs typeface="Arial" panose="020B0604020202020204" pitchFamily="34" charset="0"/>
              </a:rPr>
              <a:t>separate</a:t>
            </a:r>
            <a:r>
              <a:rPr lang="en-GB" sz="2000" b="1" i="1" dirty="0">
                <a:solidFill>
                  <a:schemeClr val="accent1"/>
                </a:solidFill>
                <a:latin typeface="Arial" panose="020B0604020202020204" pitchFamily="34" charset="0"/>
                <a:cs typeface="Arial" panose="020B0604020202020204" pitchFamily="34" charset="0"/>
              </a:rPr>
              <a:t> </a:t>
            </a:r>
            <a:r>
              <a:rPr lang="en-GB" sz="2000" i="1" dirty="0">
                <a:solidFill>
                  <a:schemeClr val="accent1"/>
                </a:solidFill>
                <a:latin typeface="Arial" panose="020B0604020202020204" pitchFamily="34" charset="0"/>
                <a:cs typeface="Arial" panose="020B0604020202020204" pitchFamily="34" charset="0"/>
              </a:rPr>
              <a:t>reference list with </a:t>
            </a:r>
            <a:r>
              <a:rPr lang="en-GB" sz="2000" b="1" i="1" u="sng" dirty="0">
                <a:solidFill>
                  <a:schemeClr val="accent1"/>
                </a:solidFill>
                <a:latin typeface="Arial" panose="020B0604020202020204" pitchFamily="34" charset="0"/>
                <a:cs typeface="Arial" panose="020B0604020202020204" pitchFamily="34" charset="0"/>
              </a:rPr>
              <a:t>each</a:t>
            </a:r>
            <a:r>
              <a:rPr lang="en-GB" sz="2000" i="1" dirty="0">
                <a:solidFill>
                  <a:schemeClr val="accent1"/>
                </a:solidFill>
                <a:latin typeface="Arial" panose="020B0604020202020204" pitchFamily="34" charset="0"/>
                <a:cs typeface="Arial" panose="020B0604020202020204" pitchFamily="34" charset="0"/>
              </a:rPr>
              <a:t> of your 4 blogs</a:t>
            </a:r>
          </a:p>
          <a:p>
            <a:r>
              <a:rPr lang="en-GB" sz="2000" i="1" dirty="0">
                <a:solidFill>
                  <a:schemeClr val="accent1"/>
                </a:solidFill>
                <a:latin typeface="Arial" panose="020B0604020202020204" pitchFamily="34" charset="0"/>
                <a:cs typeface="Arial" panose="020B0604020202020204" pitchFamily="34" charset="0"/>
              </a:rPr>
              <a:t>Approx. 1000 words for each of your 4 blogs (4000 words in total)</a:t>
            </a:r>
          </a:p>
          <a:p>
            <a:endParaRPr lang="en-GB" sz="2000" i="1" dirty="0">
              <a:solidFill>
                <a:schemeClr val="accent1"/>
              </a:solidFill>
              <a:latin typeface="Arial" panose="020B0604020202020204" pitchFamily="34" charset="0"/>
              <a:cs typeface="Arial" panose="020B0604020202020204" pitchFamily="34" charset="0"/>
            </a:endParaRPr>
          </a:p>
          <a:p>
            <a:r>
              <a:rPr lang="en-GB" sz="2000" i="1" dirty="0">
                <a:solidFill>
                  <a:schemeClr val="accent1"/>
                </a:solidFill>
                <a:latin typeface="Arial" panose="020B0604020202020204" pitchFamily="34" charset="0"/>
                <a:cs typeface="Arial" panose="020B0604020202020204" pitchFamily="34" charset="0"/>
              </a:rPr>
              <a:t>Submission date:  03 January 2027 (Turnitin 23.59)</a:t>
            </a:r>
          </a:p>
          <a:p>
            <a:pPr marL="0" indent="0">
              <a:buNone/>
            </a:pPr>
            <a:endParaRPr lang="en-GB" sz="2000" i="1" dirty="0">
              <a:solidFill>
                <a:schemeClr val="accent1"/>
              </a:solidFill>
              <a:latin typeface="Arial" panose="020B0604020202020204" pitchFamily="34" charset="0"/>
              <a:cs typeface="Arial" panose="020B0604020202020204" pitchFamily="34" charset="0"/>
            </a:endParaRPr>
          </a:p>
          <a:p>
            <a:r>
              <a:rPr lang="en-GB" sz="2000" i="1" dirty="0">
                <a:solidFill>
                  <a:schemeClr val="accent1"/>
                </a:solidFill>
                <a:latin typeface="Arial" panose="020B0604020202020204" pitchFamily="34" charset="0"/>
                <a:cs typeface="Arial" panose="020B0604020202020204" pitchFamily="34" charset="0"/>
              </a:rPr>
              <a:t>Marks returned: 29 January  2027 </a:t>
            </a:r>
          </a:p>
          <a:p>
            <a:endParaRPr lang="en-GB" dirty="0"/>
          </a:p>
        </p:txBody>
      </p:sp>
    </p:spTree>
    <p:extLst>
      <p:ext uri="{BB962C8B-B14F-4D97-AF65-F5344CB8AC3E}">
        <p14:creationId xmlns:p14="http://schemas.microsoft.com/office/powerpoint/2010/main" val="3650572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C6276-4947-A7D5-8183-4CA88CF7CB33}"/>
              </a:ext>
            </a:extLst>
          </p:cNvPr>
          <p:cNvSpPr>
            <a:spLocks noGrp="1"/>
          </p:cNvSpPr>
          <p:nvPr>
            <p:ph type="title"/>
          </p:nvPr>
        </p:nvSpPr>
        <p:spPr/>
        <p:txBody>
          <a:bodyPr/>
          <a:lstStyle/>
          <a:p>
            <a:pPr algn="ctr"/>
            <a:r>
              <a:rPr lang="en-GB" b="1" i="1" u="sng" dirty="0">
                <a:solidFill>
                  <a:srgbClr val="0070C0"/>
                </a:solidFill>
              </a:rPr>
              <a:t>Example of a Blog</a:t>
            </a:r>
            <a:endParaRPr lang="en-GB" b="1" i="1" dirty="0"/>
          </a:p>
        </p:txBody>
      </p:sp>
      <p:sp>
        <p:nvSpPr>
          <p:cNvPr id="3" name="Content Placeholder 2">
            <a:extLst>
              <a:ext uri="{FF2B5EF4-FFF2-40B4-BE49-F238E27FC236}">
                <a16:creationId xmlns:a16="http://schemas.microsoft.com/office/drawing/2014/main" id="{EDA3B27A-E959-DB68-3063-50D9BE36AAF9}"/>
              </a:ext>
            </a:extLst>
          </p:cNvPr>
          <p:cNvSpPr>
            <a:spLocks noGrp="1"/>
          </p:cNvSpPr>
          <p:nvPr>
            <p:ph sz="half" idx="1"/>
          </p:nvPr>
        </p:nvSpPr>
        <p:spPr/>
        <p:txBody>
          <a:bodyPr>
            <a:normAutofit/>
          </a:bodyPr>
          <a:lstStyle/>
          <a:p>
            <a:pP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dirty="0">
                <a:solidFill>
                  <a:srgbClr val="0070C0"/>
                </a:solidFill>
                <a:hlinkClick r:id="rId2"/>
              </a:rPr>
              <a:t>https://www.21kschool.com/et/blog/advantages-disadvantages-of-technology-in-education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lvl="0"/>
            <a:r>
              <a:rPr lang="en-GB" dirty="0" err="1"/>
              <a:t>Edrychwch</a:t>
            </a:r>
            <a:r>
              <a:rPr lang="en-GB" dirty="0"/>
              <a:t> </a:t>
            </a:r>
            <a:r>
              <a:rPr lang="en-GB" dirty="0" err="1"/>
              <a:t>ar</a:t>
            </a:r>
            <a:r>
              <a:rPr lang="en-GB" dirty="0"/>
              <a:t> un </a:t>
            </a:r>
            <a:r>
              <a:rPr lang="en-GB" dirty="0" err="1"/>
              <a:t>o'r</a:t>
            </a:r>
            <a:r>
              <a:rPr lang="en-GB" dirty="0"/>
              <a:t> </a:t>
            </a:r>
            <a:r>
              <a:rPr lang="en-GB" dirty="0" err="1"/>
              <a:t>enghraifft</a:t>
            </a:r>
            <a:r>
              <a:rPr lang="en-GB" dirty="0"/>
              <a:t> hon </a:t>
            </a:r>
          </a:p>
          <a:p>
            <a:pPr lvl="0"/>
            <a:r>
              <a:rPr lang="en-GB" dirty="0"/>
              <a:t>A </a:t>
            </a:r>
            <a:r>
              <a:rPr lang="en-GB" dirty="0" err="1"/>
              <a:t>yw'n</a:t>
            </a:r>
            <a:r>
              <a:rPr lang="en-GB" dirty="0"/>
              <a:t> flog </a:t>
            </a:r>
            <a:r>
              <a:rPr lang="en-GB" dirty="0" err="1"/>
              <a:t>effeithiol</a:t>
            </a:r>
            <a:r>
              <a:rPr lang="en-GB" dirty="0"/>
              <a:t>?</a:t>
            </a:r>
          </a:p>
          <a:p>
            <a:pPr lvl="0"/>
            <a:r>
              <a:rPr lang="en-GB" dirty="0"/>
              <a:t>Pam? Pam lai?</a:t>
            </a:r>
          </a:p>
          <a:p>
            <a:endParaRPr lang="en-GB" dirty="0">
              <a:solidFill>
                <a:srgbClr val="0070C0"/>
              </a:solidFill>
            </a:endParaRPr>
          </a:p>
          <a:p>
            <a:endParaRPr lang="en-GB" dirty="0"/>
          </a:p>
        </p:txBody>
      </p:sp>
      <p:sp>
        <p:nvSpPr>
          <p:cNvPr id="4" name="Content Placeholder 3">
            <a:extLst>
              <a:ext uri="{FF2B5EF4-FFF2-40B4-BE49-F238E27FC236}">
                <a16:creationId xmlns:a16="http://schemas.microsoft.com/office/drawing/2014/main" id="{E1B2D988-65A5-8D84-56FD-CEF2C74ABB1F}"/>
              </a:ext>
            </a:extLst>
          </p:cNvPr>
          <p:cNvSpPr>
            <a:spLocks noGrp="1"/>
          </p:cNvSpPr>
          <p:nvPr>
            <p:ph sz="half" idx="2"/>
          </p:nvPr>
        </p:nvSpPr>
        <p:spPr/>
        <p:txBody>
          <a:bodyPr vert="horz" lIns="91440" tIns="45720" rIns="91440" bIns="45720" rtlCol="0" anchor="t">
            <a:normAutofit/>
          </a:bodyPr>
          <a:lstStyle/>
          <a:p>
            <a:r>
              <a:rPr lang="en-GB" dirty="0">
                <a:solidFill>
                  <a:srgbClr val="0070C0"/>
                </a:solidFill>
                <a:hlinkClick r:id="rId3"/>
              </a:rPr>
              <a:t>https://www.21kschool.com/et/blog/advantages-disadvantages-of-technology-in-education/</a:t>
            </a:r>
            <a:r>
              <a:rPr lang="en-GB" dirty="0">
                <a:solidFill>
                  <a:srgbClr val="0070C0"/>
                </a:solidFill>
              </a:rPr>
              <a:t> </a:t>
            </a:r>
            <a:endParaRPr lang="en-GB" dirty="0">
              <a:solidFill>
                <a:srgbClr val="0070C0"/>
              </a:solidFill>
              <a:ea typeface="Calibri"/>
              <a:cs typeface="Calibri"/>
            </a:endParaRPr>
          </a:p>
          <a:p>
            <a:r>
              <a:rPr lang="en-GB" i="1" dirty="0">
                <a:solidFill>
                  <a:srgbClr val="0070C0"/>
                </a:solidFill>
              </a:rPr>
              <a:t>Have a look at one of this example </a:t>
            </a:r>
            <a:endParaRPr lang="en-GB" i="1" dirty="0">
              <a:solidFill>
                <a:srgbClr val="0070C0"/>
              </a:solidFill>
              <a:ea typeface="Calibri" panose="020F0502020204030204"/>
              <a:cs typeface="Calibri" panose="020F0502020204030204"/>
            </a:endParaRPr>
          </a:p>
          <a:p>
            <a:r>
              <a:rPr lang="en-GB" i="1" dirty="0">
                <a:solidFill>
                  <a:srgbClr val="0070C0"/>
                </a:solidFill>
              </a:rPr>
              <a:t>Is it an effective blog?</a:t>
            </a:r>
          </a:p>
          <a:p>
            <a:r>
              <a:rPr lang="en-GB" i="1" dirty="0">
                <a:solidFill>
                  <a:srgbClr val="0070C0"/>
                </a:solidFill>
              </a:rPr>
              <a:t>Why? Why not?</a:t>
            </a:r>
            <a:endParaRPr lang="en-GB" i="1" dirty="0"/>
          </a:p>
        </p:txBody>
      </p:sp>
    </p:spTree>
    <p:extLst>
      <p:ext uri="{BB962C8B-B14F-4D97-AF65-F5344CB8AC3E}">
        <p14:creationId xmlns:p14="http://schemas.microsoft.com/office/powerpoint/2010/main" val="896543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ECEC1-C558-4125-AB8E-CF22EBB4E620}"/>
              </a:ext>
            </a:extLst>
          </p:cNvPr>
          <p:cNvSpPr>
            <a:spLocks noGrp="1"/>
          </p:cNvSpPr>
          <p:nvPr>
            <p:ph type="title"/>
          </p:nvPr>
        </p:nvSpPr>
        <p:spPr/>
        <p:txBody>
          <a:bodyPr>
            <a:normAutofit/>
          </a:bodyPr>
          <a:lstStyle/>
          <a:p>
            <a:pPr algn="ctr"/>
            <a:r>
              <a:rPr lang="cy-GB" sz="4000" dirty="0">
                <a:latin typeface="+mn-lt"/>
              </a:rPr>
              <a:t> </a:t>
            </a:r>
            <a:r>
              <a:rPr lang="cy-GB" sz="4800" b="1" dirty="0">
                <a:latin typeface="+mn-lt"/>
              </a:rPr>
              <a:t>Blog</a:t>
            </a:r>
            <a:r>
              <a:rPr lang="cy-GB" sz="4800" dirty="0">
                <a:latin typeface="+mn-lt"/>
              </a:rPr>
              <a:t> 				</a:t>
            </a:r>
            <a:r>
              <a:rPr lang="cy-GB" sz="4800" b="1" i="1" dirty="0">
                <a:solidFill>
                  <a:srgbClr val="000000"/>
                </a:solidFill>
                <a:latin typeface="Calibri"/>
                <a:ea typeface="Calibri"/>
                <a:cs typeface="Calibri"/>
              </a:rPr>
              <a:t>                            </a:t>
            </a:r>
            <a:r>
              <a:rPr lang="en-GB" sz="4800" b="1" i="1" dirty="0">
                <a:solidFill>
                  <a:schemeClr val="accent1"/>
                </a:solidFill>
                <a:latin typeface="Calibri"/>
                <a:ea typeface="Calibri"/>
                <a:cs typeface="Arial"/>
              </a:rPr>
              <a:t>Blog</a:t>
            </a:r>
          </a:p>
        </p:txBody>
      </p:sp>
      <p:sp>
        <p:nvSpPr>
          <p:cNvPr id="3" name="Content Placeholder 2">
            <a:extLst>
              <a:ext uri="{FF2B5EF4-FFF2-40B4-BE49-F238E27FC236}">
                <a16:creationId xmlns:a16="http://schemas.microsoft.com/office/drawing/2014/main" id="{1C02B620-D57B-437E-B8EF-B18D7F3A0C92}"/>
              </a:ext>
            </a:extLst>
          </p:cNvPr>
          <p:cNvSpPr>
            <a:spLocks noGrp="1"/>
          </p:cNvSpPr>
          <p:nvPr>
            <p:ph sz="half" idx="1"/>
          </p:nvPr>
        </p:nvSpPr>
        <p:spPr/>
        <p:txBody>
          <a:bodyPr>
            <a:noAutofit/>
          </a:bodyPr>
          <a:lstStyle/>
          <a:p>
            <a:pPr lvl="0">
              <a:lnSpc>
                <a:spcPct val="70000"/>
              </a:lnSpc>
              <a:defRPr/>
            </a:pPr>
            <a:r>
              <a:rPr lang="cy-GB" sz="2400">
                <a:latin typeface="Arial" panose="020B0604020202020204" pitchFamily="34" charset="0"/>
                <a:cs typeface="Arial" panose="020B0604020202020204" pitchFamily="34" charset="0"/>
              </a:rPr>
              <a:t>Byddaf yn nodi pwynt trafod bob wythnos yn seiliedig ar gynnwys ein darlithoedd (cyfanswm o 4 wythnos)</a:t>
            </a:r>
          </a:p>
          <a:p>
            <a:pPr lvl="0">
              <a:lnSpc>
                <a:spcPct val="70000"/>
              </a:lnSpc>
              <a:defRPr/>
            </a:pPr>
            <a:endParaRPr lang="cy-GB" sz="2400">
              <a:latin typeface="Arial" panose="020B0604020202020204" pitchFamily="34" charset="0"/>
              <a:cs typeface="Arial" panose="020B0604020202020204" pitchFamily="34" charset="0"/>
            </a:endParaRPr>
          </a:p>
          <a:p>
            <a:pPr lvl="0">
              <a:lnSpc>
                <a:spcPct val="70000"/>
              </a:lnSpc>
              <a:defRPr/>
            </a:pPr>
            <a:r>
              <a:rPr lang="cy-GB" sz="2400">
                <a:latin typeface="Arial" panose="020B0604020202020204" pitchFamily="34" charset="0"/>
                <a:cs typeface="Arial" panose="020B0604020202020204" pitchFamily="34" charset="0"/>
              </a:rPr>
              <a:t>Byddwch yn ymateb iddo mewn blog, gan dynnu ar eich gwybodaeth a'ch profiad, dysgu newydd ac ymchwil personol. Byddwch yn nodi tystiolaeth o'ch darllen a'ch ymchwil i gefnogi'r pwyntiau a wnewch</a:t>
            </a:r>
            <a:r>
              <a:rPr kumimoji="0" lang="cy-GB" sz="2400" b="0" i="0" u="none" strike="noStrike" kern="1200" cap="none" spc="0" normalizeH="0" baseline="0" noProof="0">
                <a:ln>
                  <a:noFill/>
                </a:ln>
                <a:effectLst/>
                <a:uLnTx/>
                <a:uFillTx/>
                <a:latin typeface="Arial" panose="020B0604020202020204" pitchFamily="34" charset="0"/>
                <a:cs typeface="Arial" panose="020B0604020202020204" pitchFamily="34" charset="0"/>
              </a:rPr>
              <a:t>. </a:t>
            </a:r>
          </a:p>
          <a:p>
            <a:endParaRPr lang="en-GB" sz="2000">
              <a:latin typeface="+mj-lt"/>
            </a:endParaRPr>
          </a:p>
        </p:txBody>
      </p:sp>
      <p:sp>
        <p:nvSpPr>
          <p:cNvPr id="4" name="Content Placeholder 3">
            <a:extLst>
              <a:ext uri="{FF2B5EF4-FFF2-40B4-BE49-F238E27FC236}">
                <a16:creationId xmlns:a16="http://schemas.microsoft.com/office/drawing/2014/main" id="{CB00C2A4-AE68-1531-118E-C5423912A1E9}"/>
              </a:ext>
            </a:extLst>
          </p:cNvPr>
          <p:cNvSpPr>
            <a:spLocks noGrp="1"/>
          </p:cNvSpPr>
          <p:nvPr>
            <p:ph sz="half" idx="2"/>
          </p:nvPr>
        </p:nvSpPr>
        <p:spPr/>
        <p:txBody>
          <a:bodyPr>
            <a:normAutofit fontScale="32500" lnSpcReduction="20000"/>
          </a:bodyPr>
          <a:lstStyle/>
          <a:p>
            <a:r>
              <a:rPr lang="en-GB" sz="7400" i="1" dirty="0">
                <a:solidFill>
                  <a:schemeClr val="accent1"/>
                </a:solidFill>
                <a:latin typeface="Arial" panose="020B0604020202020204" pitchFamily="34" charset="0"/>
                <a:cs typeface="Arial" panose="020B0604020202020204" pitchFamily="34" charset="0"/>
              </a:rPr>
              <a:t>I will identify a discussion point each week based on our lecture content (4 weeks in total)</a:t>
            </a:r>
          </a:p>
          <a:p>
            <a:endParaRPr lang="en-GB" sz="7400" i="1" dirty="0">
              <a:solidFill>
                <a:schemeClr val="accent1"/>
              </a:solidFill>
              <a:latin typeface="Arial" panose="020B0604020202020204" pitchFamily="34" charset="0"/>
              <a:cs typeface="Arial" panose="020B0604020202020204" pitchFamily="34" charset="0"/>
            </a:endParaRPr>
          </a:p>
          <a:p>
            <a:r>
              <a:rPr lang="en-GB" sz="7400" i="1" dirty="0">
                <a:solidFill>
                  <a:schemeClr val="accent1"/>
                </a:solidFill>
                <a:latin typeface="Arial" panose="020B0604020202020204" pitchFamily="34" charset="0"/>
                <a:cs typeface="Arial" panose="020B0604020202020204" pitchFamily="34" charset="0"/>
              </a:rPr>
              <a:t>You will respond to it in a blog, drawing on your knowledge and experience, new learning  and personal research. You will cite evidence from your reading and research to support the points you make. </a:t>
            </a:r>
          </a:p>
          <a:p>
            <a:endParaRPr lang="en-GB" dirty="0"/>
          </a:p>
        </p:txBody>
      </p:sp>
    </p:spTree>
    <p:extLst>
      <p:ext uri="{BB962C8B-B14F-4D97-AF65-F5344CB8AC3E}">
        <p14:creationId xmlns:p14="http://schemas.microsoft.com/office/powerpoint/2010/main" val="1683427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AB6C6-FE51-4977-9B1B-08F379498F1F}"/>
              </a:ext>
            </a:extLst>
          </p:cNvPr>
          <p:cNvSpPr>
            <a:spLocks noGrp="1"/>
          </p:cNvSpPr>
          <p:nvPr>
            <p:ph type="title"/>
          </p:nvPr>
        </p:nvSpPr>
        <p:spPr/>
        <p:txBody>
          <a:bodyPr>
            <a:normAutofit/>
          </a:bodyPr>
          <a:lstStyle/>
          <a:p>
            <a:r>
              <a:rPr lang="cy-GB" sz="4400">
                <a:latin typeface="+mn-lt"/>
              </a:rPr>
              <a:t>Ffocws yr wythnos hon    </a:t>
            </a:r>
            <a:r>
              <a:rPr lang="cy-GB">
                <a:latin typeface="+mn-lt"/>
              </a:rPr>
              <a:t> </a:t>
            </a:r>
            <a:r>
              <a:rPr lang="en-GB" sz="4400">
                <a:solidFill>
                  <a:schemeClr val="accent1"/>
                </a:solidFill>
                <a:latin typeface="+mn-lt"/>
              </a:rPr>
              <a:t>This week’s focus</a:t>
            </a:r>
            <a:endParaRPr lang="en-US"/>
          </a:p>
        </p:txBody>
      </p:sp>
      <p:sp>
        <p:nvSpPr>
          <p:cNvPr id="3" name="Content Placeholder 2">
            <a:extLst>
              <a:ext uri="{FF2B5EF4-FFF2-40B4-BE49-F238E27FC236}">
                <a16:creationId xmlns:a16="http://schemas.microsoft.com/office/drawing/2014/main" id="{CFA506B4-7923-4F79-813F-A44C2A011932}"/>
              </a:ext>
            </a:extLst>
          </p:cNvPr>
          <p:cNvSpPr>
            <a:spLocks noGrp="1"/>
          </p:cNvSpPr>
          <p:nvPr>
            <p:ph sz="half" idx="1"/>
          </p:nvPr>
        </p:nvSpPr>
        <p:spPr/>
        <p:txBody>
          <a:bodyPr/>
          <a:lstStyle/>
          <a:p>
            <a:r>
              <a:rPr lang="en-US" dirty="0" err="1">
                <a:ea typeface="Calibri"/>
                <a:cs typeface="Calibri"/>
              </a:rPr>
              <a:t>Diffinio</a:t>
            </a:r>
            <a:r>
              <a:rPr lang="en-US" dirty="0">
                <a:ea typeface="+mn-lt"/>
                <a:cs typeface="+mn-lt"/>
              </a:rPr>
              <a:t> </a:t>
            </a:r>
            <a:r>
              <a:rPr lang="en-US" dirty="0" err="1">
                <a:ea typeface="+mn-lt"/>
                <a:cs typeface="+mn-lt"/>
              </a:rPr>
              <a:t>TGCh</a:t>
            </a:r>
            <a:r>
              <a:rPr lang="en-US" dirty="0">
                <a:ea typeface="+mn-lt"/>
                <a:cs typeface="+mn-lt"/>
              </a:rPr>
              <a:t> a </a:t>
            </a:r>
            <a:r>
              <a:rPr lang="en-US" dirty="0" err="1">
                <a:ea typeface="+mn-lt"/>
                <a:cs typeface="+mn-lt"/>
              </a:rPr>
              <a:t>chymhwysedd</a:t>
            </a:r>
            <a:r>
              <a:rPr lang="en-US" dirty="0">
                <a:ea typeface="+mn-lt"/>
                <a:cs typeface="+mn-lt"/>
              </a:rPr>
              <a:t> </a:t>
            </a:r>
            <a:r>
              <a:rPr lang="en-US" dirty="0" err="1">
                <a:ea typeface="+mn-lt"/>
                <a:cs typeface="+mn-lt"/>
              </a:rPr>
              <a:t>digidol</a:t>
            </a:r>
            <a:endParaRPr lang="en-US" dirty="0">
              <a:ea typeface="Calibri"/>
              <a:cs typeface="Calibri"/>
            </a:endParaRPr>
          </a:p>
          <a:p>
            <a:r>
              <a:rPr lang="en-US" dirty="0" err="1">
                <a:ea typeface="+mn-lt"/>
                <a:cs typeface="+mn-lt"/>
              </a:rPr>
              <a:t>Archwilio’r</a:t>
            </a:r>
            <a:r>
              <a:rPr lang="en-US" dirty="0">
                <a:ea typeface="+mn-lt"/>
                <a:cs typeface="+mn-lt"/>
              </a:rPr>
              <a:t> </a:t>
            </a:r>
            <a:r>
              <a:rPr lang="en-US" dirty="0" err="1">
                <a:ea typeface="+mn-lt"/>
                <a:cs typeface="+mn-lt"/>
              </a:rPr>
              <a:t>gwahaniaethau</a:t>
            </a:r>
            <a:r>
              <a:rPr lang="en-US" dirty="0">
                <a:ea typeface="+mn-lt"/>
                <a:cs typeface="+mn-lt"/>
              </a:rPr>
              <a:t> </a:t>
            </a:r>
            <a:r>
              <a:rPr lang="en-US" dirty="0" err="1">
                <a:ea typeface="+mn-lt"/>
                <a:cs typeface="+mn-lt"/>
              </a:rPr>
              <a:t>rhyngddynt</a:t>
            </a:r>
            <a:endParaRPr lang="en-US" dirty="0"/>
          </a:p>
          <a:p>
            <a:r>
              <a:rPr lang="en-US" dirty="0">
                <a:ea typeface="+mn-lt"/>
                <a:cs typeface="+mn-lt"/>
              </a:rPr>
              <a:t>Deall </a:t>
            </a:r>
            <a:r>
              <a:rPr lang="en-US" dirty="0" err="1">
                <a:ea typeface="+mn-lt"/>
                <a:cs typeface="+mn-lt"/>
              </a:rPr>
              <a:t>Llythrennedd</a:t>
            </a:r>
            <a:r>
              <a:rPr lang="en-US" dirty="0">
                <a:ea typeface="+mn-lt"/>
                <a:cs typeface="+mn-lt"/>
              </a:rPr>
              <a:t> </a:t>
            </a:r>
            <a:r>
              <a:rPr lang="en-US" dirty="0" err="1">
                <a:ea typeface="+mn-lt"/>
                <a:cs typeface="+mn-lt"/>
              </a:rPr>
              <a:t>Digidol</a:t>
            </a:r>
            <a:r>
              <a:rPr lang="en-US" dirty="0">
                <a:ea typeface="+mn-lt"/>
                <a:cs typeface="+mn-lt"/>
              </a:rPr>
              <a:t> a </a:t>
            </a:r>
            <a:r>
              <a:rPr lang="en-US" dirty="0" err="1">
                <a:ea typeface="+mn-lt"/>
                <a:cs typeface="+mn-lt"/>
              </a:rPr>
              <a:t>Fframwaith</a:t>
            </a:r>
            <a:r>
              <a:rPr lang="en-US" dirty="0">
                <a:ea typeface="+mn-lt"/>
                <a:cs typeface="+mn-lt"/>
              </a:rPr>
              <a:t> </a:t>
            </a:r>
            <a:r>
              <a:rPr lang="en-US" dirty="0" err="1">
                <a:ea typeface="+mn-lt"/>
                <a:cs typeface="+mn-lt"/>
              </a:rPr>
              <a:t>Cymhwysedd</a:t>
            </a:r>
            <a:r>
              <a:rPr lang="en-US" dirty="0">
                <a:ea typeface="+mn-lt"/>
                <a:cs typeface="+mn-lt"/>
              </a:rPr>
              <a:t> </a:t>
            </a:r>
            <a:r>
              <a:rPr lang="en-US" dirty="0" err="1">
                <a:ea typeface="+mn-lt"/>
                <a:cs typeface="+mn-lt"/>
              </a:rPr>
              <a:t>Digidol</a:t>
            </a:r>
            <a:r>
              <a:rPr lang="en-US" dirty="0">
                <a:ea typeface="+mn-lt"/>
                <a:cs typeface="+mn-lt"/>
              </a:rPr>
              <a:t> (Cymru)</a:t>
            </a:r>
            <a:endParaRPr lang="en-US" dirty="0"/>
          </a:p>
          <a:p>
            <a:r>
              <a:rPr lang="en-US" dirty="0" err="1">
                <a:ea typeface="+mn-lt"/>
                <a:cs typeface="+mn-lt"/>
              </a:rPr>
              <a:t>Paratoi</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ysgrifennu</a:t>
            </a:r>
            <a:r>
              <a:rPr lang="en-US" dirty="0">
                <a:ea typeface="+mn-lt"/>
                <a:cs typeface="+mn-lt"/>
              </a:rPr>
              <a:t> blog </a:t>
            </a:r>
            <a:r>
              <a:rPr lang="en-US" dirty="0" err="1">
                <a:ea typeface="+mn-lt"/>
                <a:cs typeface="+mn-lt"/>
              </a:rPr>
              <a:t>myfyriol</a:t>
            </a:r>
            <a:endParaRPr lang="en-US" dirty="0"/>
          </a:p>
          <a:p>
            <a:endParaRPr lang="en-GB" dirty="0"/>
          </a:p>
        </p:txBody>
      </p:sp>
      <p:sp>
        <p:nvSpPr>
          <p:cNvPr id="4" name="Content Placeholder 3">
            <a:extLst>
              <a:ext uri="{FF2B5EF4-FFF2-40B4-BE49-F238E27FC236}">
                <a16:creationId xmlns:a16="http://schemas.microsoft.com/office/drawing/2014/main" id="{F46A0AFA-AC80-39B2-EAE2-DCD843E227EB}"/>
              </a:ext>
            </a:extLst>
          </p:cNvPr>
          <p:cNvSpPr>
            <a:spLocks noGrp="1"/>
          </p:cNvSpPr>
          <p:nvPr>
            <p:ph sz="half" idx="2"/>
          </p:nvPr>
        </p:nvSpPr>
        <p:spPr/>
        <p:txBody>
          <a:bodyPr/>
          <a:lstStyle/>
          <a:p>
            <a:r>
              <a:rPr lang="en-US" i="1" dirty="0">
                <a:solidFill>
                  <a:schemeClr val="accent1">
                    <a:lumMod val="76000"/>
                  </a:schemeClr>
                </a:solidFill>
                <a:ea typeface="+mn-lt"/>
                <a:cs typeface="+mn-lt"/>
              </a:rPr>
              <a:t>Define ICT and digital competence</a:t>
            </a:r>
            <a:endParaRPr lang="en-US" i="1" dirty="0">
              <a:solidFill>
                <a:schemeClr val="accent1">
                  <a:lumMod val="76000"/>
                </a:schemeClr>
              </a:solidFill>
              <a:ea typeface="Calibri" panose="020F0502020204030204"/>
              <a:cs typeface="Calibri" panose="020F0502020204030204"/>
            </a:endParaRPr>
          </a:p>
          <a:p>
            <a:r>
              <a:rPr lang="en-US" i="1" dirty="0">
                <a:solidFill>
                  <a:schemeClr val="accent1">
                    <a:lumMod val="76000"/>
                  </a:schemeClr>
                </a:solidFill>
                <a:ea typeface="+mn-lt"/>
                <a:cs typeface="+mn-lt"/>
              </a:rPr>
              <a:t>Explore their differences</a:t>
            </a:r>
            <a:endParaRPr lang="en-US" i="1" dirty="0">
              <a:solidFill>
                <a:schemeClr val="accent1">
                  <a:lumMod val="76000"/>
                </a:schemeClr>
              </a:solidFill>
              <a:ea typeface="Calibri"/>
              <a:cs typeface="Calibri"/>
            </a:endParaRPr>
          </a:p>
          <a:p>
            <a:r>
              <a:rPr lang="en-US" i="1" dirty="0">
                <a:solidFill>
                  <a:schemeClr val="accent1">
                    <a:lumMod val="76000"/>
                  </a:schemeClr>
                </a:solidFill>
                <a:ea typeface="+mn-lt"/>
                <a:cs typeface="+mn-lt"/>
              </a:rPr>
              <a:t>Understand Digital Literacy and the Digital Competence Framework (Wales)</a:t>
            </a:r>
            <a:endParaRPr lang="en-US" i="1" dirty="0">
              <a:solidFill>
                <a:schemeClr val="accent1">
                  <a:lumMod val="76000"/>
                </a:schemeClr>
              </a:solidFill>
              <a:ea typeface="Calibri"/>
              <a:cs typeface="Calibri"/>
            </a:endParaRPr>
          </a:p>
          <a:p>
            <a:r>
              <a:rPr lang="en-US" i="1" dirty="0">
                <a:solidFill>
                  <a:schemeClr val="accent1">
                    <a:lumMod val="76000"/>
                  </a:schemeClr>
                </a:solidFill>
                <a:ea typeface="+mn-lt"/>
                <a:cs typeface="+mn-lt"/>
              </a:rPr>
              <a:t>Prepare to write a reflective blog post</a:t>
            </a:r>
            <a:endParaRPr lang="en-US" i="1" dirty="0">
              <a:solidFill>
                <a:schemeClr val="accent1">
                  <a:lumMod val="76000"/>
                </a:schemeClr>
              </a:solidFill>
            </a:endParaRPr>
          </a:p>
          <a:p>
            <a:pPr marL="0" indent="0">
              <a:buNone/>
            </a:pPr>
            <a:endParaRPr lang="en-GB" dirty="0"/>
          </a:p>
        </p:txBody>
      </p:sp>
    </p:spTree>
    <p:extLst>
      <p:ext uri="{BB962C8B-B14F-4D97-AF65-F5344CB8AC3E}">
        <p14:creationId xmlns:p14="http://schemas.microsoft.com/office/powerpoint/2010/main" val="2409879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B286D-A286-4B9A-F493-DFA4061FEA9E}"/>
              </a:ext>
            </a:extLst>
          </p:cNvPr>
          <p:cNvSpPr>
            <a:spLocks noGrp="1"/>
          </p:cNvSpPr>
          <p:nvPr>
            <p:ph type="title"/>
          </p:nvPr>
        </p:nvSpPr>
        <p:spPr/>
        <p:txBody>
          <a:bodyPr/>
          <a:lstStyle/>
          <a:p>
            <a:r>
              <a:rPr lang="en-US" dirty="0" err="1">
                <a:ea typeface="+mj-lt"/>
                <a:cs typeface="+mj-lt"/>
              </a:rPr>
              <a:t>Trafodaeth</a:t>
            </a:r>
            <a:r>
              <a:rPr lang="en-US" dirty="0">
                <a:ea typeface="+mj-lt"/>
                <a:cs typeface="+mj-lt"/>
              </a:rPr>
              <a:t> </a:t>
            </a:r>
            <a:r>
              <a:rPr lang="en-US" dirty="0" err="1">
                <a:ea typeface="+mj-lt"/>
                <a:cs typeface="+mj-lt"/>
              </a:rPr>
              <a:t>gyflym</a:t>
            </a:r>
            <a:r>
              <a:rPr lang="en-US" dirty="0">
                <a:ea typeface="+mj-lt"/>
                <a:cs typeface="+mj-lt"/>
              </a:rPr>
              <a:t>              </a:t>
            </a:r>
            <a:r>
              <a:rPr lang="en-US" i="1" dirty="0">
                <a:solidFill>
                  <a:schemeClr val="accent1">
                    <a:lumMod val="76000"/>
                  </a:schemeClr>
                </a:solidFill>
                <a:ea typeface="+mj-lt"/>
                <a:cs typeface="+mj-lt"/>
              </a:rPr>
              <a:t>Quick discussion</a:t>
            </a:r>
            <a:endParaRPr lang="en-US" i="1" dirty="0">
              <a:solidFill>
                <a:schemeClr val="accent1">
                  <a:lumMod val="76000"/>
                </a:schemeClr>
              </a:solidFill>
            </a:endParaRPr>
          </a:p>
        </p:txBody>
      </p:sp>
      <p:sp>
        <p:nvSpPr>
          <p:cNvPr id="3" name="Content Placeholder 2">
            <a:extLst>
              <a:ext uri="{FF2B5EF4-FFF2-40B4-BE49-F238E27FC236}">
                <a16:creationId xmlns:a16="http://schemas.microsoft.com/office/drawing/2014/main" id="{39E8787B-8D7E-62DB-D58D-6C825A09B5AF}"/>
              </a:ext>
            </a:extLst>
          </p:cNvPr>
          <p:cNvSpPr>
            <a:spLocks noGrp="1"/>
          </p:cNvSpPr>
          <p:nvPr>
            <p:ph sz="half" idx="1"/>
          </p:nvPr>
        </p:nvSpPr>
        <p:spPr/>
        <p:txBody>
          <a:bodyPr vert="horz" lIns="91440" tIns="45720" rIns="91440" bIns="45720" rtlCol="0" anchor="t">
            <a:normAutofit/>
          </a:bodyPr>
          <a:lstStyle/>
          <a:p>
            <a:r>
              <a:rPr lang="en-US" dirty="0">
                <a:ea typeface="+mn-lt"/>
                <a:cs typeface="+mn-lt"/>
              </a:rPr>
              <a:t>Pa offer </a:t>
            </a:r>
            <a:r>
              <a:rPr lang="en-US" dirty="0" err="1">
                <a:ea typeface="+mn-lt"/>
                <a:cs typeface="+mn-lt"/>
              </a:rPr>
              <a:t>digidol</a:t>
            </a:r>
            <a:r>
              <a:rPr lang="en-US" dirty="0">
                <a:ea typeface="+mn-lt"/>
                <a:cs typeface="+mn-lt"/>
              </a:rPr>
              <a:t> </a:t>
            </a:r>
            <a:r>
              <a:rPr lang="en-US" dirty="0" err="1">
                <a:ea typeface="+mn-lt"/>
                <a:cs typeface="+mn-lt"/>
              </a:rPr>
              <a:t>ydych</a:t>
            </a:r>
            <a:r>
              <a:rPr lang="en-US" dirty="0">
                <a:ea typeface="+mn-lt"/>
                <a:cs typeface="+mn-lt"/>
              </a:rPr>
              <a:t> </a:t>
            </a:r>
            <a:r>
              <a:rPr lang="en-US" dirty="0" err="1">
                <a:ea typeface="+mn-lt"/>
                <a:cs typeface="+mn-lt"/>
              </a:rPr>
              <a:t>chi’n</a:t>
            </a:r>
            <a:r>
              <a:rPr lang="en-US" dirty="0">
                <a:ea typeface="+mn-lt"/>
                <a:cs typeface="+mn-lt"/>
              </a:rPr>
              <a:t> </a:t>
            </a:r>
            <a:r>
              <a:rPr lang="en-US" dirty="0" err="1">
                <a:ea typeface="+mn-lt"/>
                <a:cs typeface="+mn-lt"/>
              </a:rPr>
              <a:t>eu</a:t>
            </a:r>
            <a:r>
              <a:rPr lang="en-US" dirty="0">
                <a:ea typeface="+mn-lt"/>
                <a:cs typeface="+mn-lt"/>
              </a:rPr>
              <a:t> </a:t>
            </a:r>
            <a:r>
              <a:rPr lang="en-US" dirty="0" err="1">
                <a:ea typeface="+mn-lt"/>
                <a:cs typeface="+mn-lt"/>
              </a:rPr>
              <a:t>defnyddio</a:t>
            </a:r>
            <a:r>
              <a:rPr lang="en-US" dirty="0">
                <a:ea typeface="+mn-lt"/>
                <a:cs typeface="+mn-lt"/>
              </a:rPr>
              <a:t> bob </a:t>
            </a:r>
            <a:r>
              <a:rPr lang="en-US" dirty="0" err="1">
                <a:ea typeface="+mn-lt"/>
                <a:cs typeface="+mn-lt"/>
              </a:rPr>
              <a:t>dydd</a:t>
            </a:r>
            <a:r>
              <a:rPr lang="en-US" dirty="0">
                <a:ea typeface="+mn-lt"/>
                <a:cs typeface="+mn-lt"/>
              </a:rPr>
              <a:t>?</a:t>
            </a:r>
          </a:p>
          <a:p>
            <a:r>
              <a:rPr lang="en-US" dirty="0">
                <a:ea typeface="Calibri" panose="020F0502020204030204"/>
                <a:cs typeface="Calibri" panose="020F0502020204030204"/>
              </a:rPr>
              <a:t>'Digital Native' neu 'Digital Immigrant'? (Prensky, 2001)</a:t>
            </a:r>
          </a:p>
          <a:p>
            <a:endParaRPr lang="en-US">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1250FC25-6BF8-39CB-9576-66C3B7E0B747}"/>
              </a:ext>
            </a:extLst>
          </p:cNvPr>
          <p:cNvSpPr>
            <a:spLocks noGrp="1"/>
          </p:cNvSpPr>
          <p:nvPr>
            <p:ph sz="half" idx="2"/>
          </p:nvPr>
        </p:nvSpPr>
        <p:spPr/>
        <p:txBody>
          <a:bodyPr vert="horz" lIns="91440" tIns="45720" rIns="91440" bIns="45720" rtlCol="0" anchor="t">
            <a:normAutofit/>
          </a:bodyPr>
          <a:lstStyle/>
          <a:p>
            <a:r>
              <a:rPr lang="en-US" i="1" dirty="0">
                <a:solidFill>
                  <a:schemeClr val="accent1">
                    <a:lumMod val="76000"/>
                  </a:schemeClr>
                </a:solidFill>
                <a:ea typeface="Calibri"/>
                <a:cs typeface="Calibri"/>
              </a:rPr>
              <a:t>What digital tools do you use daily?</a:t>
            </a:r>
          </a:p>
          <a:p>
            <a:r>
              <a:rPr lang="en-US" i="1" dirty="0">
                <a:solidFill>
                  <a:schemeClr val="accent1">
                    <a:lumMod val="76000"/>
                  </a:schemeClr>
                </a:solidFill>
                <a:ea typeface="Calibri"/>
                <a:cs typeface="Calibri"/>
              </a:rPr>
              <a:t>'Digital Native' or 'Digital Immigrant' ? (Prensky, 2001)</a:t>
            </a:r>
          </a:p>
        </p:txBody>
      </p:sp>
    </p:spTree>
    <p:extLst>
      <p:ext uri="{BB962C8B-B14F-4D97-AF65-F5344CB8AC3E}">
        <p14:creationId xmlns:p14="http://schemas.microsoft.com/office/powerpoint/2010/main" val="1703557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0A6FD-09CC-C6D9-18BD-717978C6327E}"/>
              </a:ext>
            </a:extLst>
          </p:cNvPr>
          <p:cNvSpPr>
            <a:spLocks noGrp="1"/>
          </p:cNvSpPr>
          <p:nvPr>
            <p:ph type="title"/>
          </p:nvPr>
        </p:nvSpPr>
        <p:spPr/>
        <p:txBody>
          <a:bodyPr/>
          <a:lstStyle/>
          <a:p>
            <a:r>
              <a:rPr lang="en-US" b="1" dirty="0">
                <a:ea typeface="Calibri Light"/>
                <a:cs typeface="Calibri Light"/>
              </a:rPr>
              <a:t>Beth </a:t>
            </a:r>
            <a:r>
              <a:rPr lang="en-US" b="1" dirty="0" err="1">
                <a:ea typeface="Calibri Light"/>
                <a:cs typeface="Calibri Light"/>
              </a:rPr>
              <a:t>yw</a:t>
            </a:r>
            <a:r>
              <a:rPr lang="en-US" b="1" dirty="0">
                <a:ea typeface="Calibri Light"/>
                <a:cs typeface="Calibri Light"/>
              </a:rPr>
              <a:t> </a:t>
            </a:r>
            <a:r>
              <a:rPr lang="en-US" b="1" dirty="0" err="1">
                <a:ea typeface="Calibri Light"/>
                <a:cs typeface="Calibri Light"/>
              </a:rPr>
              <a:t>TGCh</a:t>
            </a:r>
            <a:r>
              <a:rPr lang="en-US" b="1" dirty="0">
                <a:ea typeface="Calibri Light"/>
                <a:cs typeface="Calibri Light"/>
              </a:rPr>
              <a:t>?                     </a:t>
            </a:r>
            <a:r>
              <a:rPr lang="en-US" b="1" i="1" dirty="0">
                <a:solidFill>
                  <a:schemeClr val="accent1">
                    <a:lumMod val="76000"/>
                  </a:schemeClr>
                </a:solidFill>
                <a:ea typeface="Calibri Light"/>
                <a:cs typeface="Calibri Light"/>
              </a:rPr>
              <a:t>What is ICT</a:t>
            </a:r>
            <a:r>
              <a:rPr lang="en-US" b="1" dirty="0">
                <a:solidFill>
                  <a:schemeClr val="accent1">
                    <a:lumMod val="76000"/>
                  </a:schemeClr>
                </a:solidFill>
                <a:ea typeface="Calibri Light"/>
                <a:cs typeface="Calibri Light"/>
              </a:rPr>
              <a:t>? </a:t>
            </a:r>
            <a:endParaRPr lang="en-US" b="1" dirty="0">
              <a:solidFill>
                <a:schemeClr val="accent1">
                  <a:lumMod val="76000"/>
                </a:schemeClr>
              </a:solidFill>
            </a:endParaRPr>
          </a:p>
        </p:txBody>
      </p:sp>
      <p:sp>
        <p:nvSpPr>
          <p:cNvPr id="3" name="Content Placeholder 2">
            <a:extLst>
              <a:ext uri="{FF2B5EF4-FFF2-40B4-BE49-F238E27FC236}">
                <a16:creationId xmlns:a16="http://schemas.microsoft.com/office/drawing/2014/main" id="{1B05386D-5063-2F54-A342-FBAEC81F624A}"/>
              </a:ext>
            </a:extLst>
          </p:cNvPr>
          <p:cNvSpPr>
            <a:spLocks noGrp="1"/>
          </p:cNvSpPr>
          <p:nvPr>
            <p:ph sz="half" idx="1"/>
          </p:nvPr>
        </p:nvSpPr>
        <p:spPr/>
        <p:txBody>
          <a:bodyPr vert="horz" lIns="91440" tIns="45720" rIns="91440" bIns="45720" rtlCol="0" anchor="t">
            <a:normAutofit/>
          </a:bodyPr>
          <a:lstStyle/>
          <a:p>
            <a:r>
              <a:rPr lang="en-US" err="1">
                <a:ea typeface="+mn-lt"/>
                <a:cs typeface="+mn-lt"/>
              </a:rPr>
              <a:t>TGCh</a:t>
            </a:r>
            <a:r>
              <a:rPr lang="en-US">
                <a:ea typeface="+mn-lt"/>
                <a:cs typeface="+mn-lt"/>
              </a:rPr>
              <a:t> = </a:t>
            </a:r>
            <a:r>
              <a:rPr lang="en-US" err="1">
                <a:ea typeface="+mn-lt"/>
                <a:cs typeface="+mn-lt"/>
              </a:rPr>
              <a:t>Technoleg</a:t>
            </a:r>
            <a:r>
              <a:rPr lang="en-US">
                <a:ea typeface="+mn-lt"/>
                <a:cs typeface="+mn-lt"/>
              </a:rPr>
              <a:t> </a:t>
            </a:r>
            <a:r>
              <a:rPr lang="en-US" err="1">
                <a:ea typeface="+mn-lt"/>
                <a:cs typeface="+mn-lt"/>
              </a:rPr>
              <a:t>Gwybodaeth</a:t>
            </a:r>
            <a:r>
              <a:rPr lang="en-US">
                <a:ea typeface="+mn-lt"/>
                <a:cs typeface="+mn-lt"/>
              </a:rPr>
              <a:t> a </a:t>
            </a:r>
            <a:r>
              <a:rPr lang="en-US" err="1">
                <a:ea typeface="+mn-lt"/>
                <a:cs typeface="+mn-lt"/>
              </a:rPr>
              <a:t>Chyfathrebu</a:t>
            </a:r>
            <a:endParaRPr lang="en-US" err="1">
              <a:ea typeface="Calibri" panose="020F0502020204030204"/>
              <a:cs typeface="Calibri" panose="020F0502020204030204"/>
            </a:endParaRPr>
          </a:p>
          <a:p>
            <a:r>
              <a:rPr lang="en-US">
                <a:ea typeface="+mn-lt"/>
                <a:cs typeface="+mn-lt"/>
              </a:rPr>
              <a:t>Offer </a:t>
            </a:r>
            <a:r>
              <a:rPr lang="en-US" err="1">
                <a:ea typeface="+mn-lt"/>
                <a:cs typeface="+mn-lt"/>
              </a:rPr>
              <a:t>ar</a:t>
            </a:r>
            <a:r>
              <a:rPr lang="en-US">
                <a:ea typeface="+mn-lt"/>
                <a:cs typeface="+mn-lt"/>
              </a:rPr>
              <a:t> </a:t>
            </a:r>
            <a:r>
              <a:rPr lang="en-US" err="1">
                <a:ea typeface="+mn-lt"/>
                <a:cs typeface="+mn-lt"/>
              </a:rPr>
              <a:t>gyfer</a:t>
            </a:r>
            <a:r>
              <a:rPr lang="en-US">
                <a:ea typeface="+mn-lt"/>
                <a:cs typeface="+mn-lt"/>
              </a:rPr>
              <a:t> </a:t>
            </a:r>
            <a:r>
              <a:rPr lang="en-US" err="1">
                <a:ea typeface="+mn-lt"/>
                <a:cs typeface="+mn-lt"/>
              </a:rPr>
              <a:t>storio</a:t>
            </a:r>
            <a:r>
              <a:rPr lang="en-US">
                <a:ea typeface="+mn-lt"/>
                <a:cs typeface="+mn-lt"/>
              </a:rPr>
              <a:t>, </a:t>
            </a:r>
            <a:r>
              <a:rPr lang="en-US" err="1">
                <a:ea typeface="+mn-lt"/>
                <a:cs typeface="+mn-lt"/>
              </a:rPr>
              <a:t>cyrchu</a:t>
            </a:r>
            <a:r>
              <a:rPr lang="en-US">
                <a:ea typeface="+mn-lt"/>
                <a:cs typeface="+mn-lt"/>
              </a:rPr>
              <a:t> a </a:t>
            </a:r>
            <a:r>
              <a:rPr lang="en-US" err="1">
                <a:ea typeface="+mn-lt"/>
                <a:cs typeface="+mn-lt"/>
              </a:rPr>
              <a:t>throsglwyddo</a:t>
            </a:r>
            <a:r>
              <a:rPr lang="en-US">
                <a:ea typeface="+mn-lt"/>
                <a:cs typeface="+mn-lt"/>
              </a:rPr>
              <a:t> </a:t>
            </a:r>
            <a:r>
              <a:rPr lang="en-US" err="1">
                <a:ea typeface="+mn-lt"/>
                <a:cs typeface="+mn-lt"/>
              </a:rPr>
              <a:t>gwybodaeth</a:t>
            </a:r>
            <a:endParaRPr lang="en-US" err="1"/>
          </a:p>
          <a:p>
            <a:r>
              <a:rPr lang="en-US" err="1">
                <a:ea typeface="+mn-lt"/>
                <a:cs typeface="+mn-lt"/>
              </a:rPr>
              <a:t>Enghreifftiau</a:t>
            </a:r>
            <a:r>
              <a:rPr lang="en-US">
                <a:ea typeface="+mn-lt"/>
                <a:cs typeface="+mn-lt"/>
              </a:rPr>
              <a:t>: </a:t>
            </a:r>
            <a:r>
              <a:rPr lang="en-US" err="1">
                <a:ea typeface="+mn-lt"/>
                <a:cs typeface="+mn-lt"/>
              </a:rPr>
              <a:t>cyfrifiaduron</a:t>
            </a:r>
            <a:r>
              <a:rPr lang="en-US">
                <a:ea typeface="+mn-lt"/>
                <a:cs typeface="+mn-lt"/>
              </a:rPr>
              <a:t>, </a:t>
            </a:r>
            <a:r>
              <a:rPr lang="en-US" err="1">
                <a:ea typeface="+mn-lt"/>
                <a:cs typeface="+mn-lt"/>
              </a:rPr>
              <a:t>ffonau</a:t>
            </a:r>
            <a:r>
              <a:rPr lang="en-US">
                <a:ea typeface="+mn-lt"/>
                <a:cs typeface="+mn-lt"/>
              </a:rPr>
              <a:t> </a:t>
            </a:r>
            <a:r>
              <a:rPr lang="en-US" err="1">
                <a:ea typeface="+mn-lt"/>
                <a:cs typeface="+mn-lt"/>
              </a:rPr>
              <a:t>clyfar</a:t>
            </a:r>
            <a:r>
              <a:rPr lang="en-US">
                <a:ea typeface="+mn-lt"/>
                <a:cs typeface="+mn-lt"/>
              </a:rPr>
              <a:t>, </a:t>
            </a:r>
            <a:r>
              <a:rPr lang="en-US" err="1">
                <a:ea typeface="+mn-lt"/>
                <a:cs typeface="+mn-lt"/>
              </a:rPr>
              <a:t>meddalwedd</a:t>
            </a:r>
            <a:r>
              <a:rPr lang="en-US">
                <a:ea typeface="+mn-lt"/>
                <a:cs typeface="+mn-lt"/>
              </a:rPr>
              <a:t>, </a:t>
            </a:r>
            <a:r>
              <a:rPr lang="en-US" err="1">
                <a:ea typeface="+mn-lt"/>
                <a:cs typeface="+mn-lt"/>
              </a:rPr>
              <a:t>rhwydweithiau</a:t>
            </a:r>
            <a:endParaRPr lang="en-US" err="1"/>
          </a:p>
          <a:p>
            <a:endParaRPr lang="en-US">
              <a:ea typeface="Calibri"/>
              <a:cs typeface="Calibri"/>
            </a:endParaRPr>
          </a:p>
        </p:txBody>
      </p:sp>
      <p:sp>
        <p:nvSpPr>
          <p:cNvPr id="4" name="Content Placeholder 3">
            <a:extLst>
              <a:ext uri="{FF2B5EF4-FFF2-40B4-BE49-F238E27FC236}">
                <a16:creationId xmlns:a16="http://schemas.microsoft.com/office/drawing/2014/main" id="{8153BE22-D113-EA61-82DF-CC88538B99A2}"/>
              </a:ext>
            </a:extLst>
          </p:cNvPr>
          <p:cNvSpPr>
            <a:spLocks noGrp="1"/>
          </p:cNvSpPr>
          <p:nvPr>
            <p:ph sz="half" idx="2"/>
          </p:nvPr>
        </p:nvSpPr>
        <p:spPr/>
        <p:txBody>
          <a:bodyPr vert="horz" lIns="91440" tIns="45720" rIns="91440" bIns="45720" rtlCol="0" anchor="t">
            <a:normAutofit/>
          </a:bodyPr>
          <a:lstStyle/>
          <a:p>
            <a:r>
              <a:rPr lang="en-US" i="1" dirty="0">
                <a:solidFill>
                  <a:schemeClr val="accent1">
                    <a:lumMod val="76000"/>
                  </a:schemeClr>
                </a:solidFill>
                <a:ea typeface="+mn-lt"/>
                <a:cs typeface="+mn-lt"/>
              </a:rPr>
              <a:t>ICT= Information and Communication Technology: the tools</a:t>
            </a:r>
            <a:endParaRPr lang="en-US" i="1" dirty="0">
              <a:solidFill>
                <a:schemeClr val="accent1">
                  <a:lumMod val="76000"/>
                </a:schemeClr>
              </a:solidFill>
              <a:ea typeface="Calibri" panose="020F0502020204030204"/>
              <a:cs typeface="Calibri" panose="020F0502020204030204"/>
            </a:endParaRPr>
          </a:p>
          <a:p>
            <a:r>
              <a:rPr lang="en-US" i="1" dirty="0">
                <a:solidFill>
                  <a:schemeClr val="accent1">
                    <a:lumMod val="76000"/>
                  </a:schemeClr>
                </a:solidFill>
                <a:ea typeface="+mn-lt"/>
                <a:cs typeface="+mn-lt"/>
              </a:rPr>
              <a:t>Examples: Computers, smartphones, software, networks</a:t>
            </a:r>
            <a:endParaRPr lang="en-US" i="1" dirty="0">
              <a:solidFill>
                <a:schemeClr val="accent1">
                  <a:lumMod val="76000"/>
                </a:schemeClr>
              </a:solidFill>
              <a:ea typeface="Calibri"/>
              <a:cs typeface="Calibri"/>
            </a:endParaRPr>
          </a:p>
          <a:p>
            <a:r>
              <a:rPr lang="en-US" i="1" dirty="0">
                <a:solidFill>
                  <a:schemeClr val="accent1">
                    <a:lumMod val="76000"/>
                  </a:schemeClr>
                </a:solidFill>
                <a:ea typeface="+mn-lt"/>
                <a:cs typeface="+mn-lt"/>
              </a:rPr>
              <a:t>Role: The infrastructure for digital interaction</a:t>
            </a:r>
            <a:endParaRPr lang="en-US" i="1" dirty="0">
              <a:solidFill>
                <a:schemeClr val="accent1">
                  <a:lumMod val="76000"/>
                </a:schemeClr>
              </a:solidFill>
            </a:endParaRPr>
          </a:p>
          <a:p>
            <a:endParaRPr lang="en-US" dirty="0">
              <a:ea typeface="Calibri"/>
              <a:cs typeface="Calibri"/>
            </a:endParaRPr>
          </a:p>
        </p:txBody>
      </p:sp>
    </p:spTree>
    <p:extLst>
      <p:ext uri="{BB962C8B-B14F-4D97-AF65-F5344CB8AC3E}">
        <p14:creationId xmlns:p14="http://schemas.microsoft.com/office/powerpoint/2010/main" val="4394990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6E01-67F6-2080-FA27-F23D8CFD9807}"/>
              </a:ext>
            </a:extLst>
          </p:cNvPr>
          <p:cNvSpPr>
            <a:spLocks noGrp="1"/>
          </p:cNvSpPr>
          <p:nvPr>
            <p:ph type="title"/>
          </p:nvPr>
        </p:nvSpPr>
        <p:spPr/>
        <p:txBody>
          <a:bodyPr/>
          <a:lstStyle/>
          <a:p>
            <a:r>
              <a:rPr lang="en-US" b="1" dirty="0" err="1">
                <a:ea typeface="Calibri Light"/>
                <a:cs typeface="Calibri Light"/>
              </a:rPr>
              <a:t>TGCh</a:t>
            </a:r>
            <a:r>
              <a:rPr lang="en-US" b="1" dirty="0">
                <a:ea typeface="Calibri Light"/>
                <a:cs typeface="Calibri Light"/>
              </a:rPr>
              <a:t> </a:t>
            </a:r>
            <a:r>
              <a:rPr lang="en-US" b="1" dirty="0" err="1">
                <a:ea typeface="Calibri Light"/>
                <a:cs typeface="Calibri Light"/>
              </a:rPr>
              <a:t>mewn</a:t>
            </a:r>
            <a:r>
              <a:rPr lang="en-US" b="1" dirty="0">
                <a:ea typeface="Calibri Light"/>
                <a:cs typeface="Calibri Light"/>
              </a:rPr>
              <a:t> </a:t>
            </a:r>
            <a:r>
              <a:rPr lang="en-US" b="1" dirty="0" err="1">
                <a:ea typeface="Calibri Light"/>
                <a:cs typeface="Calibri Light"/>
              </a:rPr>
              <a:t>Ymarfer</a:t>
            </a:r>
            <a:r>
              <a:rPr lang="en-US" b="1" dirty="0">
                <a:ea typeface="Calibri Light"/>
                <a:cs typeface="Calibri Light"/>
              </a:rPr>
              <a:t>       </a:t>
            </a:r>
            <a:r>
              <a:rPr lang="en-US" b="1" i="1" dirty="0">
                <a:solidFill>
                  <a:schemeClr val="accent1">
                    <a:lumMod val="76000"/>
                  </a:schemeClr>
                </a:solidFill>
                <a:ea typeface="Calibri Light"/>
                <a:cs typeface="Calibri Light"/>
              </a:rPr>
              <a:t>ICT in Action</a:t>
            </a:r>
            <a:endParaRPr lang="en-US" b="1" i="1" dirty="0">
              <a:solidFill>
                <a:schemeClr val="accent1">
                  <a:lumMod val="76000"/>
                </a:schemeClr>
              </a:solidFill>
            </a:endParaRPr>
          </a:p>
        </p:txBody>
      </p:sp>
      <p:sp>
        <p:nvSpPr>
          <p:cNvPr id="3" name="Content Placeholder 2">
            <a:extLst>
              <a:ext uri="{FF2B5EF4-FFF2-40B4-BE49-F238E27FC236}">
                <a16:creationId xmlns:a16="http://schemas.microsoft.com/office/drawing/2014/main" id="{C79F783E-D0BD-CD60-AB1C-AF5C3DC9B089}"/>
              </a:ext>
            </a:extLst>
          </p:cNvPr>
          <p:cNvSpPr>
            <a:spLocks noGrp="1"/>
          </p:cNvSpPr>
          <p:nvPr>
            <p:ph sz="half" idx="1"/>
          </p:nvPr>
        </p:nvSpPr>
        <p:spPr/>
        <p:txBody>
          <a:bodyPr vert="horz" lIns="91440" tIns="45720" rIns="91440" bIns="45720" rtlCol="0" anchor="t">
            <a:normAutofit/>
          </a:bodyPr>
          <a:lstStyle/>
          <a:p>
            <a:r>
              <a:rPr lang="en-US" err="1">
                <a:ea typeface="+mn-lt"/>
                <a:cs typeface="+mn-lt"/>
              </a:rPr>
              <a:t>Addysg</a:t>
            </a:r>
            <a:r>
              <a:rPr lang="en-US">
                <a:ea typeface="+mn-lt"/>
                <a:cs typeface="+mn-lt"/>
              </a:rPr>
              <a:t>: VLEs, </a:t>
            </a:r>
            <a:r>
              <a:rPr lang="en-US" err="1">
                <a:ea typeface="+mn-lt"/>
                <a:cs typeface="+mn-lt"/>
              </a:rPr>
              <a:t>tabledi</a:t>
            </a:r>
            <a:r>
              <a:rPr lang="en-US">
                <a:ea typeface="+mn-lt"/>
                <a:cs typeface="+mn-lt"/>
              </a:rPr>
              <a:t>, </a:t>
            </a:r>
            <a:r>
              <a:rPr lang="en-US" err="1">
                <a:ea typeface="+mn-lt"/>
                <a:cs typeface="+mn-lt"/>
              </a:rPr>
              <a:t>byrddau</a:t>
            </a:r>
            <a:r>
              <a:rPr lang="en-US">
                <a:ea typeface="+mn-lt"/>
                <a:cs typeface="+mn-lt"/>
              </a:rPr>
              <a:t> smart</a:t>
            </a:r>
            <a:endParaRPr lang="en-US">
              <a:ea typeface="Calibri" panose="020F0502020204030204"/>
              <a:cs typeface="Calibri" panose="020F0502020204030204"/>
            </a:endParaRPr>
          </a:p>
          <a:p>
            <a:r>
              <a:rPr lang="en-US">
                <a:ea typeface="+mn-lt"/>
                <a:cs typeface="+mn-lt"/>
              </a:rPr>
              <a:t>Gwaith: e-</a:t>
            </a:r>
            <a:r>
              <a:rPr lang="en-US" err="1">
                <a:ea typeface="+mn-lt"/>
                <a:cs typeface="+mn-lt"/>
              </a:rPr>
              <a:t>bost</a:t>
            </a:r>
            <a:r>
              <a:rPr lang="en-US">
                <a:ea typeface="+mn-lt"/>
                <a:cs typeface="+mn-lt"/>
              </a:rPr>
              <a:t>, </a:t>
            </a:r>
            <a:r>
              <a:rPr lang="en-US" err="1">
                <a:ea typeface="+mn-lt"/>
                <a:cs typeface="+mn-lt"/>
              </a:rPr>
              <a:t>storfa</a:t>
            </a:r>
            <a:r>
              <a:rPr lang="en-US">
                <a:ea typeface="+mn-lt"/>
                <a:cs typeface="+mn-lt"/>
              </a:rPr>
              <a:t> cwmwl, offer prosiect</a:t>
            </a:r>
            <a:endParaRPr lang="en-US"/>
          </a:p>
          <a:p>
            <a:r>
              <a:rPr lang="en-US" err="1">
                <a:ea typeface="+mn-lt"/>
                <a:cs typeface="+mn-lt"/>
              </a:rPr>
              <a:t>Cymdeithasol</a:t>
            </a:r>
            <a:r>
              <a:rPr lang="en-US">
                <a:ea typeface="+mn-lt"/>
                <a:cs typeface="+mn-lt"/>
              </a:rPr>
              <a:t>: </a:t>
            </a:r>
            <a:r>
              <a:rPr lang="en-US" err="1">
                <a:ea typeface="+mn-lt"/>
                <a:cs typeface="+mn-lt"/>
              </a:rPr>
              <a:t>apiau</a:t>
            </a:r>
            <a:r>
              <a:rPr lang="en-US">
                <a:ea typeface="+mn-lt"/>
                <a:cs typeface="+mn-lt"/>
              </a:rPr>
              <a:t> </a:t>
            </a:r>
            <a:r>
              <a:rPr lang="en-US" err="1">
                <a:ea typeface="+mn-lt"/>
                <a:cs typeface="+mn-lt"/>
              </a:rPr>
              <a:t>negeseuon</a:t>
            </a:r>
            <a:r>
              <a:rPr lang="en-US">
                <a:ea typeface="+mn-lt"/>
                <a:cs typeface="+mn-lt"/>
              </a:rPr>
              <a:t>, </a:t>
            </a:r>
            <a:r>
              <a:rPr lang="en-US" err="1">
                <a:ea typeface="+mn-lt"/>
                <a:cs typeface="+mn-lt"/>
              </a:rPr>
              <a:t>galwadau</a:t>
            </a:r>
            <a:r>
              <a:rPr lang="en-US">
                <a:ea typeface="+mn-lt"/>
                <a:cs typeface="+mn-lt"/>
              </a:rPr>
              <a:t> </a:t>
            </a:r>
            <a:r>
              <a:rPr lang="en-US" err="1">
                <a:ea typeface="+mn-lt"/>
                <a:cs typeface="+mn-lt"/>
              </a:rPr>
              <a:t>fideo</a:t>
            </a:r>
            <a:r>
              <a:rPr lang="en-US">
                <a:ea typeface="+mn-lt"/>
                <a:cs typeface="+mn-lt"/>
              </a:rPr>
              <a:t>, </a:t>
            </a:r>
            <a:r>
              <a:rPr lang="en-US" err="1">
                <a:ea typeface="+mn-lt"/>
                <a:cs typeface="+mn-lt"/>
              </a:rPr>
              <a:t>cyfryngau</a:t>
            </a:r>
            <a:r>
              <a:rPr lang="en-US">
                <a:ea typeface="+mn-lt"/>
                <a:cs typeface="+mn-lt"/>
              </a:rPr>
              <a:t> </a:t>
            </a:r>
            <a:r>
              <a:rPr lang="en-US" err="1">
                <a:ea typeface="+mn-lt"/>
                <a:cs typeface="+mn-lt"/>
              </a:rPr>
              <a:t>cymdeithasol</a:t>
            </a:r>
            <a:endParaRPr lang="en-US" err="1"/>
          </a:p>
          <a:p>
            <a:endParaRPr lang="en-US">
              <a:ea typeface="Calibri"/>
              <a:cs typeface="Calibri"/>
            </a:endParaRPr>
          </a:p>
        </p:txBody>
      </p:sp>
      <p:sp>
        <p:nvSpPr>
          <p:cNvPr id="4" name="Content Placeholder 3">
            <a:extLst>
              <a:ext uri="{FF2B5EF4-FFF2-40B4-BE49-F238E27FC236}">
                <a16:creationId xmlns:a16="http://schemas.microsoft.com/office/drawing/2014/main" id="{CBC15E06-D717-E9F4-7D13-154B5723429C}"/>
              </a:ext>
            </a:extLst>
          </p:cNvPr>
          <p:cNvSpPr>
            <a:spLocks noGrp="1"/>
          </p:cNvSpPr>
          <p:nvPr>
            <p:ph sz="half" idx="2"/>
          </p:nvPr>
        </p:nvSpPr>
        <p:spPr/>
        <p:txBody>
          <a:bodyPr vert="horz" lIns="91440" tIns="45720" rIns="91440" bIns="45720" rtlCol="0" anchor="t">
            <a:normAutofit/>
          </a:bodyPr>
          <a:lstStyle/>
          <a:p>
            <a:r>
              <a:rPr lang="en-US" i="1" dirty="0">
                <a:solidFill>
                  <a:schemeClr val="accent1">
                    <a:lumMod val="76000"/>
                  </a:schemeClr>
                </a:solidFill>
                <a:ea typeface="+mn-lt"/>
                <a:cs typeface="+mn-lt"/>
              </a:rPr>
              <a:t>Education: VLEs, tablets, smartboards</a:t>
            </a:r>
            <a:endParaRPr lang="en-US" i="1" dirty="0">
              <a:solidFill>
                <a:schemeClr val="accent1">
                  <a:lumMod val="76000"/>
                </a:schemeClr>
              </a:solidFill>
              <a:ea typeface="Calibri" panose="020F0502020204030204"/>
              <a:cs typeface="Calibri" panose="020F0502020204030204"/>
            </a:endParaRPr>
          </a:p>
          <a:p>
            <a:r>
              <a:rPr lang="en-US" i="1" dirty="0">
                <a:solidFill>
                  <a:schemeClr val="accent1">
                    <a:lumMod val="76000"/>
                  </a:schemeClr>
                </a:solidFill>
                <a:ea typeface="+mn-lt"/>
                <a:cs typeface="+mn-lt"/>
              </a:rPr>
              <a:t>Workplace: email, cloud storage, project management tools</a:t>
            </a:r>
            <a:endParaRPr lang="en-US" i="1" dirty="0">
              <a:solidFill>
                <a:schemeClr val="accent1">
                  <a:lumMod val="76000"/>
                </a:schemeClr>
              </a:solidFill>
              <a:ea typeface="Calibri"/>
              <a:cs typeface="Calibri"/>
            </a:endParaRPr>
          </a:p>
          <a:p>
            <a:r>
              <a:rPr lang="en-US" i="1" dirty="0">
                <a:solidFill>
                  <a:schemeClr val="accent1">
                    <a:lumMod val="76000"/>
                  </a:schemeClr>
                </a:solidFill>
                <a:ea typeface="+mn-lt"/>
                <a:cs typeface="+mn-lt"/>
              </a:rPr>
              <a:t>Social: messaging apps, video calls, social media</a:t>
            </a:r>
            <a:endParaRPr lang="en-US" i="1" dirty="0">
              <a:solidFill>
                <a:schemeClr val="accent1">
                  <a:lumMod val="76000"/>
                </a:schemeClr>
              </a:solidFill>
            </a:endParaRPr>
          </a:p>
          <a:p>
            <a:endParaRPr lang="en-US" dirty="0">
              <a:ea typeface="Calibri"/>
              <a:cs typeface="Calibri"/>
            </a:endParaRPr>
          </a:p>
        </p:txBody>
      </p:sp>
    </p:spTree>
    <p:extLst>
      <p:ext uri="{BB962C8B-B14F-4D97-AF65-F5344CB8AC3E}">
        <p14:creationId xmlns:p14="http://schemas.microsoft.com/office/powerpoint/2010/main" val="19088295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B95DC-A880-F226-6B0F-AE8336F7EFBD}"/>
              </a:ext>
            </a:extLst>
          </p:cNvPr>
          <p:cNvSpPr>
            <a:spLocks noGrp="1"/>
          </p:cNvSpPr>
          <p:nvPr>
            <p:ph type="title"/>
          </p:nvPr>
        </p:nvSpPr>
        <p:spPr/>
        <p:txBody>
          <a:bodyPr/>
          <a:lstStyle/>
          <a:p>
            <a:r>
              <a:rPr lang="en-US" dirty="0">
                <a:ea typeface="Calibri Light"/>
                <a:cs typeface="Calibri Light"/>
              </a:rPr>
              <a:t> </a:t>
            </a:r>
            <a:r>
              <a:rPr lang="en-US" sz="3200" dirty="0">
                <a:latin typeface="Calibri"/>
                <a:ea typeface="Calibri"/>
                <a:cs typeface="Calibri"/>
              </a:rPr>
              <a:t>Beth </a:t>
            </a:r>
            <a:r>
              <a:rPr lang="en-US" sz="3200" dirty="0" err="1">
                <a:latin typeface="Calibri"/>
                <a:ea typeface="Calibri"/>
                <a:cs typeface="Calibri"/>
              </a:rPr>
              <a:t>yw</a:t>
            </a:r>
            <a:r>
              <a:rPr lang="en-US" sz="3200" dirty="0">
                <a:latin typeface="Calibri"/>
                <a:ea typeface="Calibri"/>
                <a:cs typeface="Calibri"/>
              </a:rPr>
              <a:t> </a:t>
            </a:r>
            <a:r>
              <a:rPr lang="en-US" sz="3200" dirty="0" err="1">
                <a:latin typeface="Calibri"/>
                <a:ea typeface="Calibri"/>
                <a:cs typeface="Calibri"/>
              </a:rPr>
              <a:t>Cymhwysedd</a:t>
            </a:r>
            <a:r>
              <a:rPr lang="en-US" sz="3200" dirty="0">
                <a:latin typeface="Calibri"/>
                <a:ea typeface="Calibri"/>
                <a:cs typeface="Calibri"/>
              </a:rPr>
              <a:t> </a:t>
            </a:r>
            <a:r>
              <a:rPr lang="en-US" sz="3200" dirty="0" err="1">
                <a:latin typeface="Calibri"/>
                <a:ea typeface="Calibri"/>
                <a:cs typeface="Calibri"/>
              </a:rPr>
              <a:t>Digidol</a:t>
            </a:r>
            <a:r>
              <a:rPr lang="en-US" sz="3200" dirty="0">
                <a:latin typeface="Calibri"/>
                <a:ea typeface="Calibri"/>
                <a:cs typeface="Calibri"/>
              </a:rPr>
              <a:t>?         </a:t>
            </a:r>
            <a:r>
              <a:rPr lang="en-US" sz="3200" i="1" dirty="0">
                <a:solidFill>
                  <a:schemeClr val="accent1">
                    <a:lumMod val="76000"/>
                  </a:schemeClr>
                </a:solidFill>
                <a:latin typeface="Calibri"/>
                <a:ea typeface="Calibri Light"/>
                <a:cs typeface="Calibri Light"/>
              </a:rPr>
              <a:t>What is Digital Competence?</a:t>
            </a:r>
            <a:endParaRPr lang="en-US" sz="3200" i="1" dirty="0">
              <a:solidFill>
                <a:schemeClr val="accent1">
                  <a:lumMod val="76000"/>
                </a:schemeClr>
              </a:solidFill>
              <a:latin typeface="Calibri"/>
              <a:ea typeface="Calibri"/>
              <a:cs typeface="Calibri"/>
            </a:endParaRPr>
          </a:p>
        </p:txBody>
      </p:sp>
      <p:sp>
        <p:nvSpPr>
          <p:cNvPr id="3" name="Content Placeholder 2">
            <a:extLst>
              <a:ext uri="{FF2B5EF4-FFF2-40B4-BE49-F238E27FC236}">
                <a16:creationId xmlns:a16="http://schemas.microsoft.com/office/drawing/2014/main" id="{997D4BEC-404A-5005-5517-6FE921BC3CF3}"/>
              </a:ext>
            </a:extLst>
          </p:cNvPr>
          <p:cNvSpPr>
            <a:spLocks noGrp="1"/>
          </p:cNvSpPr>
          <p:nvPr>
            <p:ph sz="half" idx="1"/>
          </p:nvPr>
        </p:nvSpPr>
        <p:spPr/>
        <p:txBody>
          <a:bodyPr vert="horz" lIns="91440" tIns="45720" rIns="91440" bIns="45720" rtlCol="0" anchor="t">
            <a:normAutofit/>
          </a:bodyPr>
          <a:lstStyle/>
          <a:p>
            <a:pPr marL="457200" indent="-457200"/>
            <a:r>
              <a:rPr lang="en-US">
                <a:ea typeface="+mn-lt"/>
                <a:cs typeface="+mn-lt"/>
              </a:rPr>
              <a:t>Y </a:t>
            </a:r>
            <a:r>
              <a:rPr lang="en-US" err="1">
                <a:ea typeface="+mn-lt"/>
                <a:cs typeface="+mn-lt"/>
              </a:rPr>
              <a:t>gallu</a:t>
            </a:r>
            <a:r>
              <a:rPr lang="en-US">
                <a:ea typeface="+mn-lt"/>
                <a:cs typeface="+mn-lt"/>
              </a:rPr>
              <a:t> </a:t>
            </a:r>
            <a:r>
              <a:rPr lang="en-US" err="1">
                <a:ea typeface="+mn-lt"/>
                <a:cs typeface="+mn-lt"/>
              </a:rPr>
              <a:t>i</a:t>
            </a:r>
            <a:r>
              <a:rPr lang="en-US">
                <a:ea typeface="+mn-lt"/>
                <a:cs typeface="+mn-lt"/>
              </a:rPr>
              <a:t> </a:t>
            </a:r>
            <a:r>
              <a:rPr lang="en-US" err="1">
                <a:ea typeface="+mn-lt"/>
                <a:cs typeface="+mn-lt"/>
              </a:rPr>
              <a:t>ddefnyddio</a:t>
            </a:r>
            <a:r>
              <a:rPr lang="en-US">
                <a:ea typeface="+mn-lt"/>
                <a:cs typeface="+mn-lt"/>
              </a:rPr>
              <a:t> offer </a:t>
            </a:r>
            <a:r>
              <a:rPr lang="en-US" err="1">
                <a:ea typeface="+mn-lt"/>
                <a:cs typeface="+mn-lt"/>
              </a:rPr>
              <a:t>digidol</a:t>
            </a:r>
            <a:r>
              <a:rPr lang="en-US">
                <a:ea typeface="+mn-lt"/>
                <a:cs typeface="+mn-lt"/>
              </a:rPr>
              <a:t> -</a:t>
            </a:r>
            <a:endParaRPr lang="en-US" err="1">
              <a:ea typeface="+mn-lt"/>
              <a:cs typeface="+mn-lt"/>
            </a:endParaRPr>
          </a:p>
          <a:p>
            <a:pPr marL="0" indent="0">
              <a:buNone/>
            </a:pPr>
            <a:r>
              <a:rPr lang="en-US" err="1">
                <a:ea typeface="+mn-lt"/>
                <a:cs typeface="+mn-lt"/>
              </a:rPr>
              <a:t>yn</a:t>
            </a:r>
            <a:r>
              <a:rPr lang="en-US">
                <a:ea typeface="+mn-lt"/>
                <a:cs typeface="+mn-lt"/>
              </a:rPr>
              <a:t> </a:t>
            </a:r>
            <a:r>
              <a:rPr lang="en-US" err="1">
                <a:ea typeface="+mn-lt"/>
                <a:cs typeface="+mn-lt"/>
              </a:rPr>
              <a:t>hyderus</a:t>
            </a:r>
            <a:endParaRPr lang="en-US">
              <a:ea typeface="+mn-lt"/>
              <a:cs typeface="+mn-lt"/>
            </a:endParaRPr>
          </a:p>
          <a:p>
            <a:pPr marL="0" indent="0">
              <a:buNone/>
            </a:pPr>
            <a:r>
              <a:rPr lang="en-US" err="1">
                <a:ea typeface="+mn-lt"/>
                <a:cs typeface="+mn-lt"/>
              </a:rPr>
              <a:t>yn</a:t>
            </a:r>
            <a:r>
              <a:rPr lang="en-US">
                <a:ea typeface="+mn-lt"/>
                <a:cs typeface="+mn-lt"/>
              </a:rPr>
              <a:t> </a:t>
            </a:r>
            <a:r>
              <a:rPr lang="en-US" err="1">
                <a:ea typeface="+mn-lt"/>
                <a:cs typeface="+mn-lt"/>
              </a:rPr>
              <a:t>feirniadol</a:t>
            </a:r>
            <a:r>
              <a:rPr lang="en-US">
                <a:ea typeface="+mn-lt"/>
                <a:cs typeface="+mn-lt"/>
              </a:rPr>
              <a:t> </a:t>
            </a:r>
          </a:p>
          <a:p>
            <a:pPr marL="0" indent="0">
              <a:buNone/>
            </a:pPr>
            <a:r>
              <a:rPr lang="en-US" err="1">
                <a:ea typeface="+mn-lt"/>
                <a:cs typeface="+mn-lt"/>
              </a:rPr>
              <a:t>yn</a:t>
            </a:r>
            <a:r>
              <a:rPr lang="en-US">
                <a:ea typeface="+mn-lt"/>
                <a:cs typeface="+mn-lt"/>
              </a:rPr>
              <a:t> </a:t>
            </a:r>
            <a:r>
              <a:rPr lang="en-US" err="1">
                <a:ea typeface="+mn-lt"/>
                <a:cs typeface="+mn-lt"/>
              </a:rPr>
              <a:t>ddiogel</a:t>
            </a:r>
            <a:endParaRPr lang="en-US">
              <a:ea typeface="Calibri" panose="020F0502020204030204"/>
              <a:cs typeface="Calibri" panose="020F0502020204030204"/>
            </a:endParaRPr>
          </a:p>
          <a:p>
            <a:r>
              <a:rPr lang="en-US">
                <a:ea typeface="+mn-lt"/>
                <a:cs typeface="+mn-lt"/>
              </a:rPr>
              <a:t>Yn </a:t>
            </a:r>
            <a:r>
              <a:rPr lang="en-US" err="1">
                <a:ea typeface="+mn-lt"/>
                <a:cs typeface="+mn-lt"/>
              </a:rPr>
              <a:t>mynd</a:t>
            </a:r>
            <a:r>
              <a:rPr lang="en-US">
                <a:ea typeface="+mn-lt"/>
                <a:cs typeface="+mn-lt"/>
              </a:rPr>
              <a:t> y </a:t>
            </a:r>
            <a:r>
              <a:rPr lang="en-US" err="1">
                <a:ea typeface="+mn-lt"/>
                <a:cs typeface="+mn-lt"/>
              </a:rPr>
              <a:t>tu</a:t>
            </a:r>
            <a:r>
              <a:rPr lang="en-US">
                <a:ea typeface="+mn-lt"/>
                <a:cs typeface="+mn-lt"/>
              </a:rPr>
              <a:t> </a:t>
            </a:r>
            <a:r>
              <a:rPr lang="en-US" err="1">
                <a:ea typeface="+mn-lt"/>
                <a:cs typeface="+mn-lt"/>
              </a:rPr>
              <a:t>hwnt</a:t>
            </a:r>
            <a:r>
              <a:rPr lang="en-US">
                <a:ea typeface="+mn-lt"/>
                <a:cs typeface="+mn-lt"/>
              </a:rPr>
              <a:t> </a:t>
            </a:r>
            <a:r>
              <a:rPr lang="en-US" err="1">
                <a:ea typeface="+mn-lt"/>
                <a:cs typeface="+mn-lt"/>
              </a:rPr>
              <a:t>i</a:t>
            </a:r>
            <a:r>
              <a:rPr lang="en-US">
                <a:ea typeface="+mn-lt"/>
                <a:cs typeface="+mn-lt"/>
              </a:rPr>
              <a:t> </a:t>
            </a:r>
            <a:r>
              <a:rPr lang="en-US" err="1">
                <a:ea typeface="+mn-lt"/>
                <a:cs typeface="+mn-lt"/>
              </a:rPr>
              <a:t>sgiliau</a:t>
            </a:r>
            <a:r>
              <a:rPr lang="en-US">
                <a:ea typeface="+mn-lt"/>
                <a:cs typeface="+mn-lt"/>
              </a:rPr>
              <a:t> </a:t>
            </a:r>
            <a:r>
              <a:rPr lang="en-US" err="1">
                <a:ea typeface="+mn-lt"/>
                <a:cs typeface="+mn-lt"/>
              </a:rPr>
              <a:t>technegol</a:t>
            </a:r>
            <a:r>
              <a:rPr lang="en-US">
                <a:ea typeface="+mn-lt"/>
                <a:cs typeface="+mn-lt"/>
              </a:rPr>
              <a:t>—</a:t>
            </a:r>
            <a:r>
              <a:rPr lang="en-US" err="1">
                <a:ea typeface="+mn-lt"/>
                <a:cs typeface="+mn-lt"/>
              </a:rPr>
              <a:t>yn</a:t>
            </a:r>
            <a:r>
              <a:rPr lang="en-US">
                <a:ea typeface="+mn-lt"/>
                <a:cs typeface="+mn-lt"/>
              </a:rPr>
              <a:t> </a:t>
            </a:r>
            <a:r>
              <a:rPr lang="en-US" err="1">
                <a:ea typeface="+mn-lt"/>
                <a:cs typeface="+mn-lt"/>
              </a:rPr>
              <a:t>cynnwys</a:t>
            </a:r>
            <a:r>
              <a:rPr lang="en-US">
                <a:ea typeface="+mn-lt"/>
                <a:cs typeface="+mn-lt"/>
              </a:rPr>
              <a:t> barn, </a:t>
            </a:r>
            <a:r>
              <a:rPr lang="en-US" err="1">
                <a:ea typeface="+mn-lt"/>
                <a:cs typeface="+mn-lt"/>
              </a:rPr>
              <a:t>moeseg</a:t>
            </a:r>
            <a:r>
              <a:rPr lang="en-US">
                <a:ea typeface="+mn-lt"/>
                <a:cs typeface="+mn-lt"/>
              </a:rPr>
              <a:t> a </a:t>
            </a:r>
            <a:r>
              <a:rPr lang="en-US" err="1">
                <a:ea typeface="+mn-lt"/>
                <a:cs typeface="+mn-lt"/>
              </a:rPr>
              <a:t>chreadigrwydd</a:t>
            </a:r>
            <a:endParaRPr lang="en-US" err="1"/>
          </a:p>
          <a:p>
            <a:endParaRPr lang="en-US">
              <a:ea typeface="Calibri"/>
              <a:cs typeface="Calibri"/>
            </a:endParaRPr>
          </a:p>
        </p:txBody>
      </p:sp>
      <p:sp>
        <p:nvSpPr>
          <p:cNvPr id="4" name="Content Placeholder 3">
            <a:extLst>
              <a:ext uri="{FF2B5EF4-FFF2-40B4-BE49-F238E27FC236}">
                <a16:creationId xmlns:a16="http://schemas.microsoft.com/office/drawing/2014/main" id="{A97EEB56-61CC-F0A1-E0E6-615BCDAEE3EE}"/>
              </a:ext>
            </a:extLst>
          </p:cNvPr>
          <p:cNvSpPr>
            <a:spLocks noGrp="1"/>
          </p:cNvSpPr>
          <p:nvPr>
            <p:ph sz="half" idx="2"/>
          </p:nvPr>
        </p:nvSpPr>
        <p:spPr/>
        <p:txBody>
          <a:bodyPr vert="horz" lIns="91440" tIns="45720" rIns="91440" bIns="45720" rtlCol="0" anchor="t">
            <a:normAutofit/>
          </a:bodyPr>
          <a:lstStyle/>
          <a:p>
            <a:r>
              <a:rPr lang="en-US" i="1" dirty="0">
                <a:solidFill>
                  <a:schemeClr val="accent1">
                    <a:lumMod val="76000"/>
                  </a:schemeClr>
                </a:solidFill>
                <a:ea typeface="+mn-lt"/>
                <a:cs typeface="+mn-lt"/>
              </a:rPr>
              <a:t>The ability to use the ICT tools - </a:t>
            </a:r>
          </a:p>
          <a:p>
            <a:pPr marL="0" indent="0">
              <a:buNone/>
            </a:pPr>
            <a:r>
              <a:rPr lang="en-US" i="1" dirty="0">
                <a:solidFill>
                  <a:schemeClr val="accent1">
                    <a:lumMod val="76000"/>
                  </a:schemeClr>
                </a:solidFill>
                <a:ea typeface="+mn-lt"/>
                <a:cs typeface="+mn-lt"/>
              </a:rPr>
              <a:t>Confidently</a:t>
            </a:r>
            <a:endParaRPr lang="en-US" i="1" dirty="0">
              <a:solidFill>
                <a:schemeClr val="accent1">
                  <a:lumMod val="76000"/>
                </a:schemeClr>
              </a:solidFill>
              <a:ea typeface="Calibri"/>
              <a:cs typeface="Calibri"/>
            </a:endParaRPr>
          </a:p>
          <a:p>
            <a:pPr marL="0" indent="0">
              <a:buNone/>
            </a:pPr>
            <a:r>
              <a:rPr lang="en-US" i="1" dirty="0">
                <a:solidFill>
                  <a:schemeClr val="accent1">
                    <a:lumMod val="76000"/>
                  </a:schemeClr>
                </a:solidFill>
                <a:ea typeface="+mn-lt"/>
                <a:cs typeface="+mn-lt"/>
              </a:rPr>
              <a:t>Critically</a:t>
            </a:r>
          </a:p>
          <a:p>
            <a:pPr marL="0" indent="0">
              <a:buNone/>
            </a:pPr>
            <a:r>
              <a:rPr lang="en-US" i="1" dirty="0">
                <a:solidFill>
                  <a:schemeClr val="accent1">
                    <a:lumMod val="76000"/>
                  </a:schemeClr>
                </a:solidFill>
                <a:ea typeface="+mn-lt"/>
                <a:cs typeface="+mn-lt"/>
              </a:rPr>
              <a:t>Safely</a:t>
            </a:r>
            <a:endParaRPr lang="en-US" i="1" dirty="0">
              <a:solidFill>
                <a:schemeClr val="accent1">
                  <a:lumMod val="76000"/>
                </a:schemeClr>
              </a:solidFill>
              <a:ea typeface="Calibri"/>
              <a:cs typeface="Calibri"/>
            </a:endParaRPr>
          </a:p>
          <a:p>
            <a:r>
              <a:rPr lang="en-US" i="1" dirty="0">
                <a:solidFill>
                  <a:schemeClr val="accent1">
                    <a:lumMod val="76000"/>
                  </a:schemeClr>
                </a:solidFill>
                <a:ea typeface="+mn-lt"/>
                <a:cs typeface="+mn-lt"/>
              </a:rPr>
              <a:t>Goes beyond technical skill—includes judgment, ethics, confidence and creativity</a:t>
            </a:r>
          </a:p>
          <a:p>
            <a:endParaRPr lang="en-US" dirty="0">
              <a:ea typeface="Calibri"/>
              <a:cs typeface="Calibri"/>
            </a:endParaRPr>
          </a:p>
        </p:txBody>
      </p:sp>
    </p:spTree>
    <p:extLst>
      <p:ext uri="{BB962C8B-B14F-4D97-AF65-F5344CB8AC3E}">
        <p14:creationId xmlns:p14="http://schemas.microsoft.com/office/powerpoint/2010/main" val="7368535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39EE3-3C65-1EDE-320B-7A839FD9E6B0}"/>
              </a:ext>
            </a:extLst>
          </p:cNvPr>
          <p:cNvSpPr>
            <a:spLocks noGrp="1"/>
          </p:cNvSpPr>
          <p:nvPr>
            <p:ph type="title"/>
          </p:nvPr>
        </p:nvSpPr>
        <p:spPr/>
        <p:txBody>
          <a:bodyPr/>
          <a:lstStyle/>
          <a:p>
            <a:pPr algn="ctr"/>
            <a:r>
              <a:rPr lang="en-US" sz="4000" dirty="0" err="1">
                <a:latin typeface="Calibri"/>
                <a:ea typeface="Calibri"/>
                <a:cs typeface="Calibri"/>
              </a:rPr>
              <a:t>Cydrannau</a:t>
            </a:r>
            <a:r>
              <a:rPr lang="en-US" sz="4000" dirty="0">
                <a:latin typeface="Calibri"/>
                <a:ea typeface="Calibri"/>
                <a:cs typeface="Calibri"/>
              </a:rPr>
              <a:t> </a:t>
            </a:r>
            <a:r>
              <a:rPr lang="en-US" sz="4000" dirty="0" err="1">
                <a:latin typeface="Calibri"/>
                <a:ea typeface="Calibri"/>
                <a:cs typeface="Calibri"/>
              </a:rPr>
              <a:t>Cymhwysedd</a:t>
            </a:r>
            <a:r>
              <a:rPr lang="en-US" sz="4000" dirty="0">
                <a:latin typeface="Calibri"/>
                <a:ea typeface="Calibri"/>
                <a:cs typeface="Calibri"/>
              </a:rPr>
              <a:t> </a:t>
            </a:r>
            <a:r>
              <a:rPr lang="en-US" sz="4000" dirty="0" err="1">
                <a:latin typeface="Calibri"/>
                <a:ea typeface="Calibri"/>
                <a:cs typeface="Calibri"/>
              </a:rPr>
              <a:t>Digidol</a:t>
            </a:r>
            <a:br>
              <a:rPr lang="en-US" sz="4000" dirty="0">
                <a:latin typeface="Calibri"/>
                <a:ea typeface="Calibri"/>
                <a:cs typeface="Calibri"/>
              </a:rPr>
            </a:br>
            <a:r>
              <a:rPr lang="en-US" sz="4000" i="1" dirty="0">
                <a:solidFill>
                  <a:schemeClr val="accent1">
                    <a:lumMod val="76000"/>
                  </a:schemeClr>
                </a:solidFill>
                <a:latin typeface="Calibri"/>
                <a:ea typeface="Calibri Light"/>
                <a:cs typeface="Calibri Light"/>
              </a:rPr>
              <a:t>Essential skills that make up Digital Competence</a:t>
            </a:r>
          </a:p>
        </p:txBody>
      </p:sp>
      <p:sp>
        <p:nvSpPr>
          <p:cNvPr id="3" name="Content Placeholder 2">
            <a:extLst>
              <a:ext uri="{FF2B5EF4-FFF2-40B4-BE49-F238E27FC236}">
                <a16:creationId xmlns:a16="http://schemas.microsoft.com/office/drawing/2014/main" id="{99C35C00-9C5A-6730-FA6B-A8CAD7A93147}"/>
              </a:ext>
            </a:extLst>
          </p:cNvPr>
          <p:cNvSpPr>
            <a:spLocks noGrp="1"/>
          </p:cNvSpPr>
          <p:nvPr>
            <p:ph sz="half" idx="1"/>
          </p:nvPr>
        </p:nvSpPr>
        <p:spPr/>
        <p:txBody>
          <a:bodyPr vert="horz" lIns="91440" tIns="45720" rIns="91440" bIns="45720" rtlCol="0" anchor="t">
            <a:normAutofit/>
          </a:bodyPr>
          <a:lstStyle/>
          <a:p>
            <a:pPr marL="457200" indent="-457200"/>
            <a:r>
              <a:rPr lang="en-US" err="1">
                <a:ea typeface="+mn-lt"/>
                <a:cs typeface="+mn-lt"/>
              </a:rPr>
              <a:t>Llythrennedd</a:t>
            </a:r>
            <a:r>
              <a:rPr lang="en-US">
                <a:ea typeface="+mn-lt"/>
                <a:cs typeface="+mn-lt"/>
              </a:rPr>
              <a:t> </a:t>
            </a:r>
            <a:r>
              <a:rPr lang="en-US" err="1">
                <a:ea typeface="+mn-lt"/>
                <a:cs typeface="+mn-lt"/>
              </a:rPr>
              <a:t>gwybodaeth</a:t>
            </a:r>
            <a:endParaRPr lang="en-US">
              <a:ea typeface="Calibri"/>
              <a:cs typeface="Calibri"/>
            </a:endParaRPr>
          </a:p>
          <a:p>
            <a:r>
              <a:rPr lang="en-US" err="1">
                <a:ea typeface="+mn-lt"/>
                <a:cs typeface="+mn-lt"/>
              </a:rPr>
              <a:t>Cyfathrebu</a:t>
            </a:r>
            <a:r>
              <a:rPr lang="en-US">
                <a:ea typeface="+mn-lt"/>
                <a:cs typeface="+mn-lt"/>
              </a:rPr>
              <a:t> a </a:t>
            </a:r>
            <a:r>
              <a:rPr lang="en-US" err="1">
                <a:ea typeface="+mn-lt"/>
                <a:cs typeface="+mn-lt"/>
              </a:rPr>
              <a:t>chydweithio</a:t>
            </a:r>
            <a:endParaRPr lang="en-US" err="1"/>
          </a:p>
          <a:p>
            <a:r>
              <a:rPr lang="en-US">
                <a:ea typeface="+mn-lt"/>
                <a:cs typeface="+mn-lt"/>
              </a:rPr>
              <a:t>Creu </a:t>
            </a:r>
            <a:r>
              <a:rPr lang="en-US" err="1">
                <a:ea typeface="+mn-lt"/>
                <a:cs typeface="+mn-lt"/>
              </a:rPr>
              <a:t>cynnwys</a:t>
            </a:r>
            <a:r>
              <a:rPr lang="en-US">
                <a:ea typeface="+mn-lt"/>
                <a:cs typeface="+mn-lt"/>
              </a:rPr>
              <a:t> </a:t>
            </a:r>
            <a:r>
              <a:rPr lang="en-US" err="1">
                <a:ea typeface="+mn-lt"/>
                <a:cs typeface="+mn-lt"/>
              </a:rPr>
              <a:t>digidol</a:t>
            </a:r>
            <a:endParaRPr lang="en-US" err="1"/>
          </a:p>
          <a:p>
            <a:r>
              <a:rPr lang="en-US" err="1">
                <a:ea typeface="+mn-lt"/>
                <a:cs typeface="+mn-lt"/>
              </a:rPr>
              <a:t>Diogelwch</a:t>
            </a:r>
            <a:r>
              <a:rPr lang="en-US">
                <a:ea typeface="+mn-lt"/>
                <a:cs typeface="+mn-lt"/>
              </a:rPr>
              <a:t> a </a:t>
            </a:r>
            <a:r>
              <a:rPr lang="en-US" err="1">
                <a:ea typeface="+mn-lt"/>
                <a:cs typeface="+mn-lt"/>
              </a:rPr>
              <a:t>chyfrifoldeb</a:t>
            </a:r>
            <a:endParaRPr lang="en-US" err="1"/>
          </a:p>
          <a:p>
            <a:r>
              <a:rPr lang="en-US" err="1">
                <a:ea typeface="+mn-lt"/>
                <a:cs typeface="+mn-lt"/>
              </a:rPr>
              <a:t>Datrys</a:t>
            </a:r>
            <a:r>
              <a:rPr lang="en-US">
                <a:ea typeface="+mn-lt"/>
                <a:cs typeface="+mn-lt"/>
              </a:rPr>
              <a:t> </a:t>
            </a:r>
            <a:r>
              <a:rPr lang="en-US" err="1">
                <a:ea typeface="+mn-lt"/>
                <a:cs typeface="+mn-lt"/>
              </a:rPr>
              <a:t>problemau</a:t>
            </a:r>
            <a:endParaRPr lang="en-US" err="1"/>
          </a:p>
          <a:p>
            <a:endParaRPr lang="en-US">
              <a:ea typeface="Calibri"/>
              <a:cs typeface="Calibri"/>
            </a:endParaRPr>
          </a:p>
        </p:txBody>
      </p:sp>
      <p:sp>
        <p:nvSpPr>
          <p:cNvPr id="4" name="Content Placeholder 3">
            <a:extLst>
              <a:ext uri="{FF2B5EF4-FFF2-40B4-BE49-F238E27FC236}">
                <a16:creationId xmlns:a16="http://schemas.microsoft.com/office/drawing/2014/main" id="{194DEC22-9CAE-A7ED-C1D8-A9108570C582}"/>
              </a:ext>
            </a:extLst>
          </p:cNvPr>
          <p:cNvSpPr>
            <a:spLocks noGrp="1"/>
          </p:cNvSpPr>
          <p:nvPr>
            <p:ph sz="half" idx="2"/>
          </p:nvPr>
        </p:nvSpPr>
        <p:spPr/>
        <p:txBody>
          <a:bodyPr vert="horz" lIns="91440" tIns="45720" rIns="91440" bIns="45720" rtlCol="0" anchor="t">
            <a:normAutofit/>
          </a:bodyPr>
          <a:lstStyle/>
          <a:p>
            <a:r>
              <a:rPr lang="en-US" i="1" dirty="0">
                <a:solidFill>
                  <a:schemeClr val="accent1">
                    <a:lumMod val="76000"/>
                  </a:schemeClr>
                </a:solidFill>
                <a:ea typeface="+mn-lt"/>
                <a:cs typeface="+mn-lt"/>
              </a:rPr>
              <a:t>Information literacy</a:t>
            </a:r>
            <a:endParaRPr lang="en-US" i="1" dirty="0">
              <a:solidFill>
                <a:schemeClr val="accent1">
                  <a:lumMod val="76000"/>
                </a:schemeClr>
              </a:solidFill>
              <a:ea typeface="Calibri" panose="020F0502020204030204"/>
              <a:cs typeface="Calibri" panose="020F0502020204030204"/>
            </a:endParaRPr>
          </a:p>
          <a:p>
            <a:r>
              <a:rPr lang="en-US" i="1" dirty="0">
                <a:solidFill>
                  <a:schemeClr val="accent1">
                    <a:lumMod val="76000"/>
                  </a:schemeClr>
                </a:solidFill>
                <a:ea typeface="+mn-lt"/>
                <a:cs typeface="+mn-lt"/>
              </a:rPr>
              <a:t>Communication and collaboration</a:t>
            </a:r>
            <a:endParaRPr lang="en-US" i="1" dirty="0">
              <a:solidFill>
                <a:schemeClr val="accent1">
                  <a:lumMod val="76000"/>
                </a:schemeClr>
              </a:solidFill>
              <a:ea typeface="Calibri"/>
              <a:cs typeface="Calibri"/>
            </a:endParaRPr>
          </a:p>
          <a:p>
            <a:r>
              <a:rPr lang="en-US" i="1" dirty="0">
                <a:solidFill>
                  <a:schemeClr val="accent1">
                    <a:lumMod val="76000"/>
                  </a:schemeClr>
                </a:solidFill>
                <a:ea typeface="+mn-lt"/>
                <a:cs typeface="+mn-lt"/>
              </a:rPr>
              <a:t>Digital content creation</a:t>
            </a:r>
            <a:endParaRPr lang="en-US" i="1" dirty="0">
              <a:solidFill>
                <a:schemeClr val="accent1">
                  <a:lumMod val="76000"/>
                </a:schemeClr>
              </a:solidFill>
              <a:ea typeface="Calibri"/>
              <a:cs typeface="Calibri"/>
            </a:endParaRPr>
          </a:p>
          <a:p>
            <a:r>
              <a:rPr lang="en-US" i="1" dirty="0">
                <a:solidFill>
                  <a:schemeClr val="accent1">
                    <a:lumMod val="76000"/>
                  </a:schemeClr>
                </a:solidFill>
                <a:ea typeface="+mn-lt"/>
                <a:cs typeface="+mn-lt"/>
              </a:rPr>
              <a:t>Safety and responsibility</a:t>
            </a:r>
            <a:endParaRPr lang="en-US" i="1" dirty="0">
              <a:solidFill>
                <a:schemeClr val="accent1">
                  <a:lumMod val="76000"/>
                </a:schemeClr>
              </a:solidFill>
              <a:ea typeface="Calibri"/>
              <a:cs typeface="Calibri"/>
            </a:endParaRPr>
          </a:p>
          <a:p>
            <a:r>
              <a:rPr lang="en-US" i="1" dirty="0">
                <a:solidFill>
                  <a:schemeClr val="accent1">
                    <a:lumMod val="76000"/>
                  </a:schemeClr>
                </a:solidFill>
                <a:ea typeface="+mn-lt"/>
                <a:cs typeface="+mn-lt"/>
              </a:rPr>
              <a:t>Problem-solving</a:t>
            </a:r>
            <a:endParaRPr lang="en-US" i="1" dirty="0">
              <a:solidFill>
                <a:schemeClr val="accent1">
                  <a:lumMod val="76000"/>
                </a:schemeClr>
              </a:solidFill>
            </a:endParaRPr>
          </a:p>
          <a:p>
            <a:pPr marL="0" indent="0">
              <a:buNone/>
            </a:pPr>
            <a:endParaRPr lang="en-US" dirty="0">
              <a:ea typeface="Calibri"/>
              <a:cs typeface="Calibri"/>
            </a:endParaRPr>
          </a:p>
        </p:txBody>
      </p:sp>
    </p:spTree>
    <p:extLst>
      <p:ext uri="{BB962C8B-B14F-4D97-AF65-F5344CB8AC3E}">
        <p14:creationId xmlns:p14="http://schemas.microsoft.com/office/powerpoint/2010/main" val="23651887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BEB64-F5AE-75C9-C711-EED6AE791FB1}"/>
              </a:ext>
            </a:extLst>
          </p:cNvPr>
          <p:cNvSpPr>
            <a:spLocks noGrp="1"/>
          </p:cNvSpPr>
          <p:nvPr>
            <p:ph type="title"/>
          </p:nvPr>
        </p:nvSpPr>
        <p:spPr/>
        <p:txBody>
          <a:bodyPr/>
          <a:lstStyle/>
          <a:p>
            <a:pPr algn="ctr"/>
            <a:r>
              <a:rPr lang="en-US" dirty="0" err="1">
                <a:ea typeface="Calibri Light"/>
                <a:cs typeface="Calibri Light"/>
              </a:rPr>
              <a:t>Llythrennedd</a:t>
            </a:r>
            <a:r>
              <a:rPr lang="en-US" dirty="0">
                <a:ea typeface="Calibri Light"/>
                <a:cs typeface="Calibri Light"/>
              </a:rPr>
              <a:t> </a:t>
            </a:r>
            <a:r>
              <a:rPr lang="en-US" dirty="0" err="1">
                <a:ea typeface="Calibri Light"/>
                <a:cs typeface="Calibri Light"/>
              </a:rPr>
              <a:t>Digidol</a:t>
            </a:r>
            <a:r>
              <a:rPr lang="en-US" dirty="0">
                <a:ea typeface="Calibri Light"/>
                <a:cs typeface="Calibri Light"/>
              </a:rPr>
              <a:t>  a </a:t>
            </a:r>
            <a:r>
              <a:rPr lang="en-US" dirty="0" err="1">
                <a:ea typeface="Calibri Light"/>
                <a:cs typeface="Calibri Light"/>
              </a:rPr>
              <a:t>Cymhwysedd</a:t>
            </a:r>
            <a:r>
              <a:rPr lang="en-US" dirty="0">
                <a:ea typeface="Calibri Light"/>
                <a:cs typeface="Calibri Light"/>
              </a:rPr>
              <a:t> </a:t>
            </a:r>
            <a:r>
              <a:rPr lang="en-US" dirty="0" err="1">
                <a:ea typeface="Calibri Light"/>
                <a:cs typeface="Calibri Light"/>
              </a:rPr>
              <a:t>Digidol</a:t>
            </a:r>
            <a:r>
              <a:rPr lang="en-US" dirty="0">
                <a:ea typeface="Calibri Light"/>
                <a:cs typeface="Calibri Light"/>
              </a:rPr>
              <a:t>        </a:t>
            </a:r>
            <a:br>
              <a:rPr lang="en-US" dirty="0">
                <a:solidFill>
                  <a:srgbClr val="000000"/>
                </a:solidFill>
                <a:ea typeface="Calibri Light"/>
                <a:cs typeface="Calibri Light"/>
              </a:rPr>
            </a:br>
            <a:r>
              <a:rPr lang="en-US" i="1" dirty="0">
                <a:solidFill>
                  <a:schemeClr val="accent1">
                    <a:lumMod val="76000"/>
                  </a:schemeClr>
                </a:solidFill>
                <a:ea typeface="Calibri Light"/>
                <a:cs typeface="Calibri Light"/>
              </a:rPr>
              <a:t>Digital Literacy &amp; Digital Competence</a:t>
            </a:r>
            <a:endParaRPr lang="en-US" i="1" dirty="0">
              <a:solidFill>
                <a:schemeClr val="accent1">
                  <a:lumMod val="76000"/>
                </a:schemeClr>
              </a:solidFill>
            </a:endParaRPr>
          </a:p>
        </p:txBody>
      </p:sp>
      <p:sp>
        <p:nvSpPr>
          <p:cNvPr id="3" name="Content Placeholder 2">
            <a:extLst>
              <a:ext uri="{FF2B5EF4-FFF2-40B4-BE49-F238E27FC236}">
                <a16:creationId xmlns:a16="http://schemas.microsoft.com/office/drawing/2014/main" id="{96E5A2D6-754A-B44E-5F46-5E46640B1D45}"/>
              </a:ext>
            </a:extLst>
          </p:cNvPr>
          <p:cNvSpPr>
            <a:spLocks noGrp="1"/>
          </p:cNvSpPr>
          <p:nvPr>
            <p:ph sz="half" idx="1"/>
          </p:nvPr>
        </p:nvSpPr>
        <p:spPr/>
        <p:txBody>
          <a:bodyPr vert="horz" lIns="91440" tIns="45720" rIns="91440" bIns="45720" rtlCol="0" anchor="t">
            <a:normAutofit/>
          </a:bodyPr>
          <a:lstStyle/>
          <a:p>
            <a:pPr marL="0" indent="0">
              <a:buNone/>
            </a:pPr>
            <a:r>
              <a:rPr lang="en-US" dirty="0">
                <a:ea typeface="Calibri"/>
                <a:cs typeface="Calibri"/>
              </a:rPr>
              <a:t> </a:t>
            </a:r>
            <a:r>
              <a:rPr lang="en-US" sz="2400" dirty="0">
                <a:ea typeface="+mn-lt"/>
                <a:cs typeface="+mn-lt"/>
              </a:rPr>
              <a:t>Mae </a:t>
            </a:r>
            <a:r>
              <a:rPr lang="en-US" sz="2400" dirty="0" err="1">
                <a:ea typeface="+mn-lt"/>
                <a:cs typeface="+mn-lt"/>
              </a:rPr>
              <a:t>cymhwysedd</a:t>
            </a:r>
            <a:r>
              <a:rPr lang="en-US" sz="2400" dirty="0">
                <a:ea typeface="+mn-lt"/>
                <a:cs typeface="+mn-lt"/>
              </a:rPr>
              <a:t> </a:t>
            </a:r>
            <a:r>
              <a:rPr lang="en-US" sz="2400" dirty="0" err="1">
                <a:ea typeface="+mn-lt"/>
                <a:cs typeface="+mn-lt"/>
              </a:rPr>
              <a:t>digidol</a:t>
            </a:r>
            <a:r>
              <a:rPr lang="en-US" sz="2400" dirty="0">
                <a:ea typeface="+mn-lt"/>
                <a:cs typeface="+mn-lt"/>
              </a:rPr>
              <a:t> </a:t>
            </a:r>
            <a:r>
              <a:rPr lang="en-US" sz="2400" dirty="0" err="1">
                <a:ea typeface="+mn-lt"/>
                <a:cs typeface="+mn-lt"/>
              </a:rPr>
              <a:t>yn</a:t>
            </a:r>
            <a:r>
              <a:rPr lang="en-US" sz="2400" dirty="0">
                <a:ea typeface="+mn-lt"/>
                <a:cs typeface="+mn-lt"/>
              </a:rPr>
              <a:t> </a:t>
            </a:r>
            <a:r>
              <a:rPr lang="en-US" sz="2400" dirty="0" err="1">
                <a:ea typeface="+mn-lt"/>
                <a:cs typeface="+mn-lt"/>
              </a:rPr>
              <a:t>cwmpasu</a:t>
            </a:r>
            <a:r>
              <a:rPr lang="en-US" sz="2400" dirty="0">
                <a:ea typeface="+mn-lt"/>
                <a:cs typeface="+mn-lt"/>
              </a:rPr>
              <a:t> set </a:t>
            </a:r>
            <a:r>
              <a:rPr lang="en-US" sz="2400" dirty="0" err="1">
                <a:ea typeface="+mn-lt"/>
                <a:cs typeface="+mn-lt"/>
              </a:rPr>
              <a:t>eang</a:t>
            </a:r>
            <a:r>
              <a:rPr lang="en-US" sz="2400" dirty="0">
                <a:ea typeface="+mn-lt"/>
                <a:cs typeface="+mn-lt"/>
              </a:rPr>
              <a:t> o </a:t>
            </a:r>
            <a:r>
              <a:rPr lang="en-US" sz="2400" dirty="0" err="1">
                <a:ea typeface="+mn-lt"/>
                <a:cs typeface="+mn-lt"/>
              </a:rPr>
              <a:t>alluoedd</a:t>
            </a:r>
            <a:r>
              <a:rPr lang="en-US" sz="2400" dirty="0">
                <a:ea typeface="+mn-lt"/>
                <a:cs typeface="+mn-lt"/>
              </a:rPr>
              <a:t> </a:t>
            </a:r>
            <a:r>
              <a:rPr lang="en-US" sz="2400" dirty="0" err="1">
                <a:ea typeface="+mn-lt"/>
                <a:cs typeface="+mn-lt"/>
              </a:rPr>
              <a:t>gan</a:t>
            </a:r>
            <a:r>
              <a:rPr lang="en-US" sz="2400" dirty="0">
                <a:ea typeface="+mn-lt"/>
                <a:cs typeface="+mn-lt"/>
              </a:rPr>
              <a:t> </a:t>
            </a:r>
            <a:r>
              <a:rPr lang="en-US" sz="2400" dirty="0" err="1">
                <a:ea typeface="+mn-lt"/>
                <a:cs typeface="+mn-lt"/>
              </a:rPr>
              <a:t>gynnwys</a:t>
            </a:r>
            <a:r>
              <a:rPr lang="en-US" sz="2400" dirty="0">
                <a:ea typeface="+mn-lt"/>
                <a:cs typeface="+mn-lt"/>
              </a:rPr>
              <a:t> </a:t>
            </a:r>
            <a:r>
              <a:rPr lang="en-US" sz="2400" dirty="0" err="1">
                <a:ea typeface="+mn-lt"/>
                <a:cs typeface="+mn-lt"/>
              </a:rPr>
              <a:t>defnydd</a:t>
            </a:r>
            <a:r>
              <a:rPr lang="en-US" sz="2400" dirty="0">
                <a:ea typeface="+mn-lt"/>
                <a:cs typeface="+mn-lt"/>
              </a:rPr>
              <a:t> </a:t>
            </a:r>
            <a:r>
              <a:rPr lang="en-US" sz="2400" dirty="0" err="1">
                <a:ea typeface="+mn-lt"/>
                <a:cs typeface="+mn-lt"/>
              </a:rPr>
              <a:t>diogel</a:t>
            </a:r>
            <a:r>
              <a:rPr lang="en-US" sz="2400" dirty="0">
                <a:ea typeface="+mn-lt"/>
                <a:cs typeface="+mn-lt"/>
              </a:rPr>
              <a:t>, </a:t>
            </a:r>
            <a:r>
              <a:rPr lang="en-US" sz="2400" dirty="0" err="1">
                <a:ea typeface="+mn-lt"/>
                <a:cs typeface="+mn-lt"/>
              </a:rPr>
              <a:t>beirniadol</a:t>
            </a:r>
            <a:r>
              <a:rPr lang="en-US" sz="2400" dirty="0">
                <a:ea typeface="+mn-lt"/>
                <a:cs typeface="+mn-lt"/>
              </a:rPr>
              <a:t> a </a:t>
            </a:r>
            <a:r>
              <a:rPr lang="en-US" sz="2400" dirty="0" err="1">
                <a:ea typeface="+mn-lt"/>
                <a:cs typeface="+mn-lt"/>
              </a:rPr>
              <a:t>chreadigol</a:t>
            </a:r>
            <a:r>
              <a:rPr lang="en-US" sz="2400" dirty="0">
                <a:ea typeface="+mn-lt"/>
                <a:cs typeface="+mn-lt"/>
              </a:rPr>
              <a:t> o </a:t>
            </a:r>
            <a:r>
              <a:rPr lang="en-US" sz="2400" dirty="0" err="1">
                <a:ea typeface="+mn-lt"/>
                <a:cs typeface="+mn-lt"/>
              </a:rPr>
              <a:t>dechnolegau</a:t>
            </a:r>
            <a:r>
              <a:rPr lang="en-US" sz="2400" dirty="0">
                <a:ea typeface="+mn-lt"/>
                <a:cs typeface="+mn-lt"/>
              </a:rPr>
              <a:t> </a:t>
            </a:r>
            <a:r>
              <a:rPr lang="en-US" sz="2400" dirty="0" err="1">
                <a:ea typeface="+mn-lt"/>
                <a:cs typeface="+mn-lt"/>
              </a:rPr>
              <a:t>digidol</a:t>
            </a:r>
            <a:r>
              <a:rPr lang="en-US" sz="2400" dirty="0">
                <a:ea typeface="+mn-lt"/>
                <a:cs typeface="+mn-lt"/>
              </a:rPr>
              <a:t>. (</a:t>
            </a:r>
            <a:r>
              <a:rPr lang="en-US" sz="2400" dirty="0" err="1">
                <a:ea typeface="+mn-lt"/>
                <a:cs typeface="+mn-lt"/>
              </a:rPr>
              <a:t>LlC</a:t>
            </a:r>
            <a:r>
              <a:rPr lang="en-US" sz="2400" dirty="0">
                <a:ea typeface="+mn-lt"/>
                <a:cs typeface="+mn-lt"/>
              </a:rPr>
              <a:t>, 2025)</a:t>
            </a:r>
            <a:endParaRPr lang="en-US" sz="2400" dirty="0">
              <a:ea typeface="Calibri"/>
              <a:cs typeface="Calibri"/>
            </a:endParaRPr>
          </a:p>
          <a:p>
            <a:pPr>
              <a:buNone/>
            </a:pPr>
            <a:r>
              <a:rPr lang="en-US" sz="2400" dirty="0">
                <a:ea typeface="+mn-lt"/>
                <a:cs typeface="+mn-lt"/>
              </a:rPr>
              <a:t>Mae </a:t>
            </a:r>
            <a:r>
              <a:rPr lang="en-US" sz="2400" err="1">
                <a:ea typeface="+mn-lt"/>
                <a:cs typeface="+mn-lt"/>
              </a:rPr>
              <a:t>llythrennedd</a:t>
            </a:r>
            <a:r>
              <a:rPr lang="en-US" sz="2400" dirty="0">
                <a:ea typeface="+mn-lt"/>
                <a:cs typeface="+mn-lt"/>
              </a:rPr>
              <a:t> </a:t>
            </a:r>
            <a:r>
              <a:rPr lang="en-US" sz="2400" err="1">
                <a:ea typeface="+mn-lt"/>
                <a:cs typeface="+mn-lt"/>
              </a:rPr>
              <a:t>digidol</a:t>
            </a:r>
            <a:r>
              <a:rPr lang="en-US" sz="2400" dirty="0">
                <a:ea typeface="+mn-lt"/>
                <a:cs typeface="+mn-lt"/>
              </a:rPr>
              <a:t> </a:t>
            </a:r>
            <a:r>
              <a:rPr lang="en-US" sz="2400" err="1">
                <a:ea typeface="+mn-lt"/>
                <a:cs typeface="+mn-lt"/>
              </a:rPr>
              <a:t>yn</a:t>
            </a:r>
            <a:r>
              <a:rPr lang="en-US" sz="2400" dirty="0">
                <a:ea typeface="+mn-lt"/>
                <a:cs typeface="+mn-lt"/>
              </a:rPr>
              <a:t> </a:t>
            </a:r>
            <a:r>
              <a:rPr lang="en-US" sz="2400" err="1">
                <a:ea typeface="+mn-lt"/>
                <a:cs typeface="+mn-lt"/>
              </a:rPr>
              <a:t>lefel</a:t>
            </a:r>
            <a:r>
              <a:rPr lang="en-US" sz="2400" dirty="0">
                <a:ea typeface="+mn-lt"/>
                <a:cs typeface="+mn-lt"/>
              </a:rPr>
              <a:t> </a:t>
            </a:r>
            <a:r>
              <a:rPr lang="en-US" sz="2400" err="1">
                <a:ea typeface="+mn-lt"/>
                <a:cs typeface="+mn-lt"/>
              </a:rPr>
              <a:t>sylfaenol</a:t>
            </a:r>
            <a:r>
              <a:rPr lang="en-US" sz="2400" dirty="0">
                <a:ea typeface="+mn-lt"/>
                <a:cs typeface="+mn-lt"/>
              </a:rPr>
              <a:t> o </a:t>
            </a:r>
            <a:r>
              <a:rPr lang="en-US" sz="2400" err="1">
                <a:ea typeface="+mn-lt"/>
                <a:cs typeface="+mn-lt"/>
              </a:rPr>
              <a:t>gymhwysedd</a:t>
            </a:r>
            <a:r>
              <a:rPr lang="en-US" sz="2400" dirty="0">
                <a:ea typeface="+mn-lt"/>
                <a:cs typeface="+mn-lt"/>
              </a:rPr>
              <a:t> </a:t>
            </a:r>
            <a:r>
              <a:rPr lang="en-US" sz="2400" err="1">
                <a:ea typeface="+mn-lt"/>
                <a:cs typeface="+mn-lt"/>
              </a:rPr>
              <a:t>digidol</a:t>
            </a:r>
            <a:endParaRPr lang="en-US" sz="2400">
              <a:ea typeface="Calibri"/>
              <a:cs typeface="Calibri"/>
            </a:endParaRPr>
          </a:p>
          <a:p>
            <a:pPr>
              <a:buNone/>
            </a:pPr>
            <a:r>
              <a:rPr lang="en-US" sz="2400" dirty="0">
                <a:ea typeface="+mn-lt"/>
                <a:cs typeface="+mn-lt"/>
              </a:rPr>
              <a:t>Mae </a:t>
            </a:r>
            <a:r>
              <a:rPr lang="en-US" sz="2400" dirty="0" err="1">
                <a:ea typeface="+mn-lt"/>
                <a:cs typeface="+mn-lt"/>
              </a:rPr>
              <a:t>llythrennedd</a:t>
            </a:r>
            <a:r>
              <a:rPr lang="en-US" sz="2400" dirty="0">
                <a:ea typeface="+mn-lt"/>
                <a:cs typeface="+mn-lt"/>
              </a:rPr>
              <a:t> </a:t>
            </a:r>
            <a:r>
              <a:rPr lang="en-US" sz="2400" dirty="0" err="1">
                <a:ea typeface="+mn-lt"/>
                <a:cs typeface="+mn-lt"/>
              </a:rPr>
              <a:t>digidol</a:t>
            </a:r>
            <a:r>
              <a:rPr lang="en-US" sz="2400" dirty="0">
                <a:ea typeface="+mn-lt"/>
                <a:cs typeface="+mn-lt"/>
              </a:rPr>
              <a:t> </a:t>
            </a:r>
            <a:r>
              <a:rPr lang="en-US" sz="2400" dirty="0" err="1">
                <a:ea typeface="+mn-lt"/>
                <a:cs typeface="+mn-lt"/>
              </a:rPr>
              <a:t>yn</a:t>
            </a:r>
          </a:p>
          <a:p>
            <a:pPr>
              <a:buNone/>
            </a:pPr>
            <a:r>
              <a:rPr lang="en-US" sz="2400" dirty="0" err="1">
                <a:ea typeface="+mn-lt"/>
                <a:cs typeface="+mn-lt"/>
              </a:rPr>
              <a:t>canolbwyntio</a:t>
            </a:r>
            <a:r>
              <a:rPr lang="en-US" sz="2400" dirty="0">
                <a:ea typeface="+mn-lt"/>
                <a:cs typeface="+mn-lt"/>
              </a:rPr>
              <a:t> </a:t>
            </a:r>
            <a:r>
              <a:rPr lang="en-US" sz="2400" dirty="0" err="1">
                <a:ea typeface="+mn-lt"/>
                <a:cs typeface="+mn-lt"/>
              </a:rPr>
              <a:t>ar</a:t>
            </a:r>
            <a:r>
              <a:rPr lang="en-US" sz="2400" dirty="0">
                <a:ea typeface="+mn-lt"/>
                <a:cs typeface="+mn-lt"/>
              </a:rPr>
              <a:t> </a:t>
            </a:r>
            <a:r>
              <a:rPr lang="en-US" sz="2400" dirty="0" err="1">
                <a:ea typeface="+mn-lt"/>
                <a:cs typeface="+mn-lt"/>
              </a:rPr>
              <a:t>sgiliau</a:t>
            </a:r>
            <a:r>
              <a:rPr lang="en-US" sz="2400" dirty="0">
                <a:ea typeface="+mn-lt"/>
                <a:cs typeface="+mn-lt"/>
              </a:rPr>
              <a:t> </a:t>
            </a:r>
            <a:r>
              <a:rPr lang="en-US" sz="2400" dirty="0" err="1">
                <a:ea typeface="+mn-lt"/>
                <a:cs typeface="+mn-lt"/>
              </a:rPr>
              <a:t>digidol</a:t>
            </a:r>
            <a:r>
              <a:rPr lang="en-US" sz="2400" dirty="0">
                <a:ea typeface="+mn-lt"/>
                <a:cs typeface="+mn-lt"/>
              </a:rPr>
              <a:t> </a:t>
            </a:r>
            <a:r>
              <a:rPr lang="en-US" sz="2400" dirty="0" err="1">
                <a:ea typeface="+mn-lt"/>
                <a:cs typeface="+mn-lt"/>
              </a:rPr>
              <a:t>hanfodol</a:t>
            </a:r>
          </a:p>
          <a:p>
            <a:pPr>
              <a:buNone/>
            </a:pPr>
            <a:r>
              <a:rPr lang="en-US" sz="2400" dirty="0">
                <a:ea typeface="+mn-lt"/>
                <a:cs typeface="+mn-lt"/>
              </a:rPr>
              <a:t>a </a:t>
            </a:r>
            <a:r>
              <a:rPr lang="en-US" sz="2400" dirty="0" err="1">
                <a:ea typeface="+mn-lt"/>
                <a:cs typeface="+mn-lt"/>
              </a:rPr>
              <a:t>dealltwriaeth</a:t>
            </a:r>
            <a:r>
              <a:rPr lang="en-US" sz="2400" dirty="0">
                <a:ea typeface="+mn-lt"/>
                <a:cs typeface="+mn-lt"/>
              </a:rPr>
              <a:t>.</a:t>
            </a:r>
            <a:endParaRPr lang="en-US" sz="2400">
              <a:ea typeface="Calibri"/>
              <a:cs typeface="Calibri"/>
            </a:endParaRPr>
          </a:p>
          <a:p>
            <a:pPr marL="0" indent="0">
              <a:buNone/>
            </a:pPr>
            <a:endParaRPr lang="en-US" dirty="0">
              <a:ea typeface="Calibri"/>
              <a:cs typeface="Calibri"/>
            </a:endParaRPr>
          </a:p>
        </p:txBody>
      </p:sp>
      <p:sp>
        <p:nvSpPr>
          <p:cNvPr id="4" name="Content Placeholder 3">
            <a:extLst>
              <a:ext uri="{FF2B5EF4-FFF2-40B4-BE49-F238E27FC236}">
                <a16:creationId xmlns:a16="http://schemas.microsoft.com/office/drawing/2014/main" id="{A97E2CEF-31B4-3061-6BA9-5A40AD66A4F9}"/>
              </a:ext>
            </a:extLst>
          </p:cNvPr>
          <p:cNvSpPr>
            <a:spLocks noGrp="1"/>
          </p:cNvSpPr>
          <p:nvPr>
            <p:ph sz="half" idx="2"/>
          </p:nvPr>
        </p:nvSpPr>
        <p:spPr/>
        <p:txBody>
          <a:bodyPr vert="horz" lIns="91440" tIns="45720" rIns="91440" bIns="45720" rtlCol="0" anchor="t">
            <a:normAutofit/>
          </a:bodyPr>
          <a:lstStyle/>
          <a:p>
            <a:pPr marL="0" indent="0">
              <a:buNone/>
            </a:pPr>
            <a:r>
              <a:rPr lang="en-US" i="1" dirty="0">
                <a:solidFill>
                  <a:schemeClr val="accent1">
                    <a:lumMod val="76000"/>
                  </a:schemeClr>
                </a:solidFill>
                <a:ea typeface="+mn-lt"/>
                <a:cs typeface="+mn-lt"/>
              </a:rPr>
              <a:t>Digital competence encompasses a broad set of abilities including safe, critical, and creative use of digital technologies. (WG, 2025)</a:t>
            </a:r>
          </a:p>
          <a:p>
            <a:pPr marL="0" indent="0">
              <a:buNone/>
            </a:pPr>
            <a:r>
              <a:rPr lang="en-US" i="1" dirty="0">
                <a:solidFill>
                  <a:schemeClr val="accent1">
                    <a:lumMod val="76000"/>
                  </a:schemeClr>
                </a:solidFill>
                <a:ea typeface="+mn-lt"/>
                <a:cs typeface="+mn-lt"/>
              </a:rPr>
              <a:t>Digital literacy is a basic level of digital competence</a:t>
            </a:r>
            <a:endParaRPr lang="en-US" i="1" dirty="0">
              <a:solidFill>
                <a:schemeClr val="accent1">
                  <a:lumMod val="76000"/>
                </a:schemeClr>
              </a:solidFill>
              <a:ea typeface="Calibri"/>
              <a:cs typeface="Calibri"/>
            </a:endParaRPr>
          </a:p>
          <a:p>
            <a:pPr marL="0" indent="0">
              <a:buNone/>
            </a:pPr>
            <a:r>
              <a:rPr lang="en-US" i="1" dirty="0">
                <a:solidFill>
                  <a:schemeClr val="accent1">
                    <a:lumMod val="76000"/>
                  </a:schemeClr>
                </a:solidFill>
                <a:ea typeface="+mn-lt"/>
                <a:cs typeface="+mn-lt"/>
              </a:rPr>
              <a:t>Digital literacy focuses on essential digital skills and understanding</a:t>
            </a:r>
          </a:p>
          <a:p>
            <a:pPr marL="0" indent="0">
              <a:buNone/>
            </a:pPr>
            <a:endParaRPr lang="en-US" dirty="0">
              <a:solidFill>
                <a:schemeClr val="accent1">
                  <a:lumMod val="76000"/>
                </a:schemeClr>
              </a:solidFill>
              <a:ea typeface="Calibri"/>
              <a:cs typeface="Calibri"/>
            </a:endParaRPr>
          </a:p>
          <a:p>
            <a:pPr marL="0" indent="0">
              <a:buNone/>
            </a:pPr>
            <a:endParaRPr lang="en-US" dirty="0">
              <a:ea typeface="Calibri"/>
              <a:cs typeface="Calibri"/>
            </a:endParaRPr>
          </a:p>
          <a:p>
            <a:endParaRPr lang="en-US" b="1"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825672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4C4-6B65-9093-99AC-108EE0231CE3}"/>
              </a:ext>
            </a:extLst>
          </p:cNvPr>
          <p:cNvSpPr>
            <a:spLocks noGrp="1"/>
          </p:cNvSpPr>
          <p:nvPr>
            <p:ph type="title"/>
          </p:nvPr>
        </p:nvSpPr>
        <p:spPr/>
        <p:txBody>
          <a:bodyPr/>
          <a:lstStyle/>
          <a:p>
            <a:r>
              <a:rPr lang="en-US" dirty="0">
                <a:ea typeface="Calibri Light"/>
                <a:cs typeface="Calibri Light"/>
              </a:rPr>
              <a:t> </a:t>
            </a:r>
            <a:r>
              <a:rPr lang="en-US" dirty="0" err="1">
                <a:ea typeface="Calibri Light"/>
                <a:cs typeface="Calibri Light"/>
              </a:rPr>
              <a:t>Llythrennedd</a:t>
            </a:r>
            <a:r>
              <a:rPr lang="en-US" dirty="0">
                <a:ea typeface="Calibri Light"/>
                <a:cs typeface="Calibri Light"/>
              </a:rPr>
              <a:t> </a:t>
            </a:r>
            <a:r>
              <a:rPr lang="en-US" dirty="0" err="1">
                <a:ea typeface="Calibri Light"/>
                <a:cs typeface="Calibri Light"/>
              </a:rPr>
              <a:t>Digidol</a:t>
            </a:r>
            <a:r>
              <a:rPr lang="en-US" dirty="0">
                <a:ea typeface="Calibri Light"/>
                <a:cs typeface="Calibri Light"/>
              </a:rPr>
              <a:t>   </a:t>
            </a:r>
            <a:r>
              <a:rPr lang="en-US" dirty="0">
                <a:solidFill>
                  <a:srgbClr val="000000"/>
                </a:solidFill>
                <a:ea typeface="Calibri Light"/>
                <a:cs typeface="Calibri Light"/>
              </a:rPr>
              <a:t>     </a:t>
            </a:r>
            <a:r>
              <a:rPr lang="en-US" i="1" dirty="0">
                <a:solidFill>
                  <a:schemeClr val="accent1">
                    <a:lumMod val="76000"/>
                  </a:schemeClr>
                </a:solidFill>
                <a:ea typeface="Calibri Light"/>
                <a:cs typeface="Calibri Light"/>
              </a:rPr>
              <a:t>Digital Literacy    </a:t>
            </a:r>
            <a:r>
              <a:rPr lang="en-US" i="1" dirty="0">
                <a:ea typeface="Calibri Light"/>
                <a:cs typeface="Calibri Light"/>
              </a:rPr>
              <a:t> </a:t>
            </a:r>
            <a:endParaRPr lang="en-US" i="1" dirty="0"/>
          </a:p>
        </p:txBody>
      </p:sp>
      <p:sp>
        <p:nvSpPr>
          <p:cNvPr id="3" name="Content Placeholder 2">
            <a:extLst>
              <a:ext uri="{FF2B5EF4-FFF2-40B4-BE49-F238E27FC236}">
                <a16:creationId xmlns:a16="http://schemas.microsoft.com/office/drawing/2014/main" id="{C24F2B12-7310-2B8D-BB70-547874CCF014}"/>
              </a:ext>
            </a:extLst>
          </p:cNvPr>
          <p:cNvSpPr>
            <a:spLocks noGrp="1"/>
          </p:cNvSpPr>
          <p:nvPr>
            <p:ph sz="half" idx="1"/>
          </p:nvPr>
        </p:nvSpPr>
        <p:spPr/>
        <p:txBody>
          <a:bodyPr vert="horz" lIns="91440" tIns="45720" rIns="91440" bIns="45720" rtlCol="0" anchor="t">
            <a:normAutofit/>
          </a:bodyPr>
          <a:lstStyle/>
          <a:p>
            <a:pPr marL="0" indent="0">
              <a:buNone/>
            </a:pPr>
            <a:r>
              <a:rPr lang="en-US" sz="2000" b="1" dirty="0" err="1">
                <a:ea typeface="+mn-lt"/>
                <a:cs typeface="+mn-lt"/>
              </a:rPr>
              <a:t>Diffiniad</a:t>
            </a:r>
            <a:r>
              <a:rPr lang="en-US" sz="2000" dirty="0">
                <a:ea typeface="+mn-lt"/>
                <a:cs typeface="+mn-lt"/>
              </a:rPr>
              <a:t>: </a:t>
            </a:r>
            <a:r>
              <a:rPr lang="en-US" sz="2000" dirty="0" err="1">
                <a:ea typeface="+mn-lt"/>
                <a:cs typeface="+mn-lt"/>
              </a:rPr>
              <a:t>Llythrennedd</a:t>
            </a:r>
            <a:r>
              <a:rPr lang="en-US" sz="2000" dirty="0">
                <a:ea typeface="+mn-lt"/>
                <a:cs typeface="+mn-lt"/>
              </a:rPr>
              <a:t> </a:t>
            </a:r>
            <a:r>
              <a:rPr lang="en-US" sz="2000" dirty="0" err="1">
                <a:ea typeface="+mn-lt"/>
                <a:cs typeface="+mn-lt"/>
              </a:rPr>
              <a:t>digidol</a:t>
            </a:r>
            <a:r>
              <a:rPr lang="en-US" sz="2000" dirty="0">
                <a:ea typeface="+mn-lt"/>
                <a:cs typeface="+mn-lt"/>
              </a:rPr>
              <a:t> </a:t>
            </a:r>
            <a:r>
              <a:rPr lang="en-US" sz="2000" dirty="0" err="1">
                <a:ea typeface="+mn-lt"/>
                <a:cs typeface="+mn-lt"/>
              </a:rPr>
              <a:t>yw’r</a:t>
            </a:r>
            <a:r>
              <a:rPr lang="en-US" sz="2000" dirty="0">
                <a:ea typeface="+mn-lt"/>
                <a:cs typeface="+mn-lt"/>
              </a:rPr>
              <a:t> </a:t>
            </a:r>
            <a:r>
              <a:rPr lang="en-US" sz="2000" dirty="0" err="1">
                <a:ea typeface="+mn-lt"/>
                <a:cs typeface="+mn-lt"/>
              </a:rPr>
              <a:t>gallu</a:t>
            </a:r>
            <a:r>
              <a:rPr lang="en-US" sz="2000" dirty="0">
                <a:ea typeface="+mn-lt"/>
                <a:cs typeface="+mn-lt"/>
              </a:rPr>
              <a:t> </a:t>
            </a:r>
            <a:r>
              <a:rPr lang="en-US" sz="2000" dirty="0" err="1">
                <a:ea typeface="+mn-lt"/>
                <a:cs typeface="+mn-lt"/>
              </a:rPr>
              <a:t>i</a:t>
            </a:r>
            <a:r>
              <a:rPr lang="en-US" sz="2000" dirty="0">
                <a:ea typeface="+mn-lt"/>
                <a:cs typeface="+mn-lt"/>
              </a:rPr>
              <a:t> </a:t>
            </a:r>
            <a:r>
              <a:rPr lang="en-US" sz="2000" dirty="0" err="1">
                <a:ea typeface="+mn-lt"/>
                <a:cs typeface="+mn-lt"/>
              </a:rPr>
              <a:t>ddefnyddio</a:t>
            </a:r>
            <a:r>
              <a:rPr lang="en-US" sz="2000" dirty="0">
                <a:ea typeface="+mn-lt"/>
                <a:cs typeface="+mn-lt"/>
              </a:rPr>
              <a:t> offer </a:t>
            </a:r>
            <a:r>
              <a:rPr lang="en-US" sz="2000" dirty="0" err="1">
                <a:ea typeface="+mn-lt"/>
                <a:cs typeface="+mn-lt"/>
              </a:rPr>
              <a:t>digidol</a:t>
            </a:r>
            <a:r>
              <a:rPr lang="en-US" sz="2000" dirty="0">
                <a:ea typeface="+mn-lt"/>
                <a:cs typeface="+mn-lt"/>
              </a:rPr>
              <a:t> </a:t>
            </a:r>
            <a:r>
              <a:rPr lang="en-US" sz="2000" dirty="0" err="1">
                <a:ea typeface="+mn-lt"/>
                <a:cs typeface="+mn-lt"/>
              </a:rPr>
              <a:t>i</a:t>
            </a:r>
            <a:r>
              <a:rPr lang="en-US" sz="2000" dirty="0">
                <a:ea typeface="+mn-lt"/>
                <a:cs typeface="+mn-lt"/>
              </a:rPr>
              <a:t> </a:t>
            </a:r>
            <a:r>
              <a:rPr lang="en-US" sz="2000" dirty="0" err="1">
                <a:ea typeface="+mn-lt"/>
                <a:cs typeface="+mn-lt"/>
              </a:rPr>
              <a:t>ddod</a:t>
            </a:r>
            <a:r>
              <a:rPr lang="en-US" sz="2000" dirty="0">
                <a:ea typeface="+mn-lt"/>
                <a:cs typeface="+mn-lt"/>
              </a:rPr>
              <a:t> o </a:t>
            </a:r>
            <a:r>
              <a:rPr lang="en-US" sz="2000" dirty="0" err="1">
                <a:ea typeface="+mn-lt"/>
                <a:cs typeface="+mn-lt"/>
              </a:rPr>
              <a:t>hyd</a:t>
            </a:r>
            <a:r>
              <a:rPr lang="en-US" sz="2000" dirty="0">
                <a:ea typeface="+mn-lt"/>
                <a:cs typeface="+mn-lt"/>
              </a:rPr>
              <a:t> </a:t>
            </a:r>
            <a:r>
              <a:rPr lang="en-US" sz="2000" dirty="0" err="1">
                <a:ea typeface="+mn-lt"/>
                <a:cs typeface="+mn-lt"/>
              </a:rPr>
              <a:t>i</a:t>
            </a:r>
            <a:r>
              <a:rPr lang="en-US" sz="2000" dirty="0">
                <a:ea typeface="+mn-lt"/>
                <a:cs typeface="+mn-lt"/>
              </a:rPr>
              <a:t> </a:t>
            </a:r>
            <a:r>
              <a:rPr lang="en-US" sz="2000" dirty="0" err="1">
                <a:ea typeface="+mn-lt"/>
                <a:cs typeface="+mn-lt"/>
              </a:rPr>
              <a:t>wybodaeth</a:t>
            </a:r>
            <a:r>
              <a:rPr lang="en-US" sz="2000" dirty="0">
                <a:ea typeface="+mn-lt"/>
                <a:cs typeface="+mn-lt"/>
              </a:rPr>
              <a:t>, </a:t>
            </a:r>
            <a:r>
              <a:rPr lang="en-US" sz="2000" dirty="0" err="1">
                <a:ea typeface="+mn-lt"/>
                <a:cs typeface="+mn-lt"/>
              </a:rPr>
              <a:t>ei</a:t>
            </a:r>
            <a:r>
              <a:rPr lang="en-US" sz="2000" dirty="0">
                <a:ea typeface="+mn-lt"/>
                <a:cs typeface="+mn-lt"/>
              </a:rPr>
              <a:t> </a:t>
            </a:r>
            <a:r>
              <a:rPr lang="en-US" sz="2000" dirty="0" err="1">
                <a:ea typeface="+mn-lt"/>
                <a:cs typeface="+mn-lt"/>
              </a:rPr>
              <a:t>gwerthuso</a:t>
            </a:r>
            <a:r>
              <a:rPr lang="en-US" sz="2000" dirty="0">
                <a:ea typeface="+mn-lt"/>
                <a:cs typeface="+mn-lt"/>
              </a:rPr>
              <a:t>, </a:t>
            </a:r>
            <a:r>
              <a:rPr lang="en-US" sz="2000" dirty="0" err="1">
                <a:ea typeface="+mn-lt"/>
                <a:cs typeface="+mn-lt"/>
              </a:rPr>
              <a:t>ei</a:t>
            </a:r>
            <a:r>
              <a:rPr lang="en-US" sz="2000" dirty="0">
                <a:ea typeface="+mn-lt"/>
                <a:cs typeface="+mn-lt"/>
              </a:rPr>
              <a:t> </a:t>
            </a:r>
            <a:r>
              <a:rPr lang="en-US" sz="2000" dirty="0" err="1">
                <a:ea typeface="+mn-lt"/>
                <a:cs typeface="+mn-lt"/>
              </a:rPr>
              <a:t>chreu</a:t>
            </a:r>
            <a:r>
              <a:rPr lang="en-US" sz="2000" dirty="0">
                <a:ea typeface="+mn-lt"/>
                <a:cs typeface="+mn-lt"/>
              </a:rPr>
              <a:t> </a:t>
            </a:r>
            <a:r>
              <a:rPr lang="en-US" sz="2000" dirty="0" err="1">
                <a:ea typeface="+mn-lt"/>
                <a:cs typeface="+mn-lt"/>
              </a:rPr>
              <a:t>a’i</a:t>
            </a:r>
            <a:r>
              <a:rPr lang="en-US" sz="2000" dirty="0">
                <a:ea typeface="+mn-lt"/>
                <a:cs typeface="+mn-lt"/>
              </a:rPr>
              <a:t> </a:t>
            </a:r>
            <a:r>
              <a:rPr lang="en-US" sz="2000" dirty="0" err="1">
                <a:ea typeface="+mn-lt"/>
                <a:cs typeface="+mn-lt"/>
              </a:rPr>
              <a:t>chyfathrebu’n</a:t>
            </a:r>
            <a:r>
              <a:rPr lang="en-US" sz="2000" dirty="0">
                <a:ea typeface="+mn-lt"/>
                <a:cs typeface="+mn-lt"/>
              </a:rPr>
              <a:t> </a:t>
            </a:r>
            <a:r>
              <a:rPr lang="en-US" sz="2000" dirty="0" err="1">
                <a:ea typeface="+mn-lt"/>
                <a:cs typeface="+mn-lt"/>
              </a:rPr>
              <a:t>effeithiol</a:t>
            </a:r>
            <a:r>
              <a:rPr lang="en-US" sz="2000" dirty="0">
                <a:ea typeface="+mn-lt"/>
                <a:cs typeface="+mn-lt"/>
              </a:rPr>
              <a:t> ac </a:t>
            </a:r>
            <a:r>
              <a:rPr lang="en-US" sz="2000" dirty="0" err="1">
                <a:ea typeface="+mn-lt"/>
                <a:cs typeface="+mn-lt"/>
              </a:rPr>
              <a:t>yn</a:t>
            </a:r>
            <a:r>
              <a:rPr lang="en-US" sz="2000" dirty="0">
                <a:ea typeface="+mn-lt"/>
                <a:cs typeface="+mn-lt"/>
              </a:rPr>
              <a:t> </a:t>
            </a:r>
            <a:r>
              <a:rPr lang="en-US" sz="2000" dirty="0" err="1">
                <a:ea typeface="+mn-lt"/>
                <a:cs typeface="+mn-lt"/>
              </a:rPr>
              <a:t>ddiogel</a:t>
            </a:r>
            <a:r>
              <a:rPr lang="en-US" sz="2000" dirty="0">
                <a:ea typeface="+mn-lt"/>
                <a:cs typeface="+mn-lt"/>
              </a:rPr>
              <a:t>.</a:t>
            </a:r>
            <a:endParaRPr lang="en-US" sz="2000" dirty="0">
              <a:ea typeface="Calibri" panose="020F0502020204030204"/>
              <a:cs typeface="Calibri" panose="020F0502020204030204"/>
            </a:endParaRPr>
          </a:p>
          <a:p>
            <a:pPr marL="0" indent="0">
              <a:buNone/>
            </a:pPr>
            <a:r>
              <a:rPr lang="en-US" sz="2000" b="1" dirty="0">
                <a:ea typeface="+mn-lt"/>
                <a:cs typeface="+mn-lt"/>
              </a:rPr>
              <a:t>Pam </a:t>
            </a:r>
            <a:r>
              <a:rPr lang="en-US" sz="2000" b="1" dirty="0" err="1">
                <a:ea typeface="+mn-lt"/>
                <a:cs typeface="+mn-lt"/>
              </a:rPr>
              <a:t>Mae’n</a:t>
            </a:r>
            <a:r>
              <a:rPr lang="en-US" sz="2000" b="1" dirty="0">
                <a:ea typeface="+mn-lt"/>
                <a:cs typeface="+mn-lt"/>
              </a:rPr>
              <a:t> </a:t>
            </a:r>
            <a:r>
              <a:rPr lang="en-US" sz="2000" b="1" dirty="0" err="1">
                <a:ea typeface="+mn-lt"/>
                <a:cs typeface="+mn-lt"/>
              </a:rPr>
              <a:t>Bwysig</a:t>
            </a:r>
            <a:r>
              <a:rPr lang="en-US" sz="2000" dirty="0">
                <a:ea typeface="+mn-lt"/>
                <a:cs typeface="+mn-lt"/>
              </a:rPr>
              <a:t>: Mae </a:t>
            </a:r>
            <a:r>
              <a:rPr lang="en-US" sz="2000" dirty="0" err="1">
                <a:ea typeface="+mn-lt"/>
                <a:cs typeface="+mn-lt"/>
              </a:rPr>
              <a:t>llythrennedd</a:t>
            </a:r>
            <a:r>
              <a:rPr lang="en-US" sz="2000" dirty="0">
                <a:ea typeface="+mn-lt"/>
                <a:cs typeface="+mn-lt"/>
              </a:rPr>
              <a:t> </a:t>
            </a:r>
            <a:r>
              <a:rPr lang="en-US" sz="2000" dirty="0" err="1">
                <a:ea typeface="+mn-lt"/>
                <a:cs typeface="+mn-lt"/>
              </a:rPr>
              <a:t>digidol</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sgil</a:t>
            </a:r>
            <a:r>
              <a:rPr lang="en-US" sz="2000" dirty="0">
                <a:ea typeface="+mn-lt"/>
                <a:cs typeface="+mn-lt"/>
              </a:rPr>
              <a:t> </a:t>
            </a:r>
            <a:r>
              <a:rPr lang="en-US" sz="2000" dirty="0" err="1">
                <a:ea typeface="+mn-lt"/>
                <a:cs typeface="+mn-lt"/>
              </a:rPr>
              <a:t>sylfaenol</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gyfer</a:t>
            </a:r>
            <a:r>
              <a:rPr lang="en-US" sz="2000" dirty="0">
                <a:ea typeface="+mn-lt"/>
                <a:cs typeface="+mn-lt"/>
              </a:rPr>
              <a:t> </a:t>
            </a:r>
            <a:r>
              <a:rPr lang="en-US" sz="2000" dirty="0" err="1">
                <a:ea typeface="+mn-lt"/>
                <a:cs typeface="+mn-lt"/>
              </a:rPr>
              <a:t>addysg</a:t>
            </a:r>
            <a:r>
              <a:rPr lang="en-US" sz="2000" dirty="0">
                <a:ea typeface="+mn-lt"/>
                <a:cs typeface="+mn-lt"/>
              </a:rPr>
              <a:t>, </a:t>
            </a:r>
            <a:r>
              <a:rPr lang="en-US" sz="2000" dirty="0" err="1">
                <a:ea typeface="+mn-lt"/>
                <a:cs typeface="+mn-lt"/>
              </a:rPr>
              <a:t>cyflogaeth</a:t>
            </a:r>
            <a:r>
              <a:rPr lang="en-US" sz="2000" dirty="0">
                <a:ea typeface="+mn-lt"/>
                <a:cs typeface="+mn-lt"/>
              </a:rPr>
              <a:t> a </a:t>
            </a:r>
            <a:r>
              <a:rPr lang="en-US" sz="2000" dirty="0" err="1">
                <a:ea typeface="+mn-lt"/>
                <a:cs typeface="+mn-lt"/>
              </a:rPr>
              <a:t>bywyd</a:t>
            </a:r>
            <a:r>
              <a:rPr lang="en-US" sz="2000" dirty="0">
                <a:ea typeface="+mn-lt"/>
                <a:cs typeface="+mn-lt"/>
              </a:rPr>
              <a:t> bob </a:t>
            </a:r>
            <a:r>
              <a:rPr lang="en-US" sz="2000" dirty="0" err="1">
                <a:ea typeface="+mn-lt"/>
                <a:cs typeface="+mn-lt"/>
              </a:rPr>
              <a:t>dydd</a:t>
            </a:r>
            <a:r>
              <a:rPr lang="en-US" sz="2000" dirty="0">
                <a:ea typeface="+mn-lt"/>
                <a:cs typeface="+mn-lt"/>
              </a:rPr>
              <a:t> </a:t>
            </a:r>
            <a:r>
              <a:rPr lang="en-US" sz="2000" dirty="0" err="1">
                <a:ea typeface="+mn-lt"/>
                <a:cs typeface="+mn-lt"/>
              </a:rPr>
              <a:t>mewn</a:t>
            </a:r>
            <a:r>
              <a:rPr lang="en-US" sz="2000" dirty="0">
                <a:ea typeface="+mn-lt"/>
                <a:cs typeface="+mn-lt"/>
              </a:rPr>
              <a:t> </a:t>
            </a:r>
            <a:r>
              <a:rPr lang="en-US" sz="2000" dirty="0" err="1">
                <a:ea typeface="+mn-lt"/>
                <a:cs typeface="+mn-lt"/>
              </a:rPr>
              <a:t>cymdeithas</a:t>
            </a:r>
            <a:r>
              <a:rPr lang="en-US" sz="2000" dirty="0">
                <a:ea typeface="+mn-lt"/>
                <a:cs typeface="+mn-lt"/>
              </a:rPr>
              <a:t> </a:t>
            </a:r>
            <a:r>
              <a:rPr lang="en-US" sz="2000" dirty="0" err="1">
                <a:ea typeface="+mn-lt"/>
                <a:cs typeface="+mn-lt"/>
              </a:rPr>
              <a:t>ddigidol</a:t>
            </a:r>
            <a:r>
              <a:rPr lang="en-US" sz="2000" dirty="0">
                <a:ea typeface="+mn-lt"/>
                <a:cs typeface="+mn-lt"/>
              </a:rPr>
              <a:t>.</a:t>
            </a:r>
            <a:endParaRPr lang="en-US" sz="2000" dirty="0">
              <a:ea typeface="Calibri"/>
              <a:cs typeface="Calibri"/>
            </a:endParaRPr>
          </a:p>
          <a:p>
            <a:pPr marL="0" indent="0">
              <a:buNone/>
            </a:pPr>
            <a:r>
              <a:rPr lang="en-US" sz="2000" dirty="0">
                <a:ea typeface="Calibri"/>
                <a:cs typeface="Calibri"/>
              </a:rPr>
              <a:t>Mae </a:t>
            </a:r>
            <a:r>
              <a:rPr lang="en-US" sz="2000" dirty="0" err="1">
                <a:ea typeface="Calibri"/>
                <a:cs typeface="Calibri"/>
              </a:rPr>
              <a:t>wedi’i</a:t>
            </a:r>
            <a:r>
              <a:rPr lang="en-US" sz="2000" dirty="0">
                <a:ea typeface="Calibri"/>
                <a:cs typeface="Calibri"/>
              </a:rPr>
              <a:t> </a:t>
            </a:r>
            <a:r>
              <a:rPr lang="en-US" sz="2000" dirty="0" err="1">
                <a:ea typeface="Calibri"/>
                <a:cs typeface="Calibri"/>
              </a:rPr>
              <a:t>ymgorffori</a:t>
            </a:r>
            <a:r>
              <a:rPr lang="en-US" sz="2000" dirty="0">
                <a:ea typeface="Calibri"/>
                <a:cs typeface="Calibri"/>
              </a:rPr>
              <a:t> </a:t>
            </a:r>
            <a:r>
              <a:rPr lang="en-US" sz="2000" dirty="0" err="1">
                <a:ea typeface="Calibri"/>
                <a:cs typeface="Calibri"/>
              </a:rPr>
              <a:t>yn</a:t>
            </a:r>
            <a:r>
              <a:rPr lang="en-US" sz="2000" dirty="0">
                <a:ea typeface="Calibri"/>
                <a:cs typeface="Calibri"/>
              </a:rPr>
              <a:t> </a:t>
            </a:r>
            <a:r>
              <a:rPr lang="en-US" sz="2000" b="1" dirty="0" err="1">
                <a:ea typeface="Calibri"/>
                <a:cs typeface="Calibri"/>
              </a:rPr>
              <a:t>Fframwaith</a:t>
            </a:r>
            <a:r>
              <a:rPr lang="en-US" sz="2000" b="1" dirty="0">
                <a:ea typeface="Calibri"/>
                <a:cs typeface="Calibri"/>
              </a:rPr>
              <a:t> </a:t>
            </a:r>
            <a:r>
              <a:rPr lang="en-US" sz="2000" b="1" dirty="0" err="1">
                <a:ea typeface="Calibri"/>
                <a:cs typeface="Calibri"/>
              </a:rPr>
              <a:t>Cymhwysedd</a:t>
            </a:r>
            <a:r>
              <a:rPr lang="en-US" sz="2000" b="1" dirty="0">
                <a:ea typeface="Calibri"/>
                <a:cs typeface="Calibri"/>
              </a:rPr>
              <a:t> </a:t>
            </a:r>
            <a:r>
              <a:rPr lang="en-US" sz="2000" b="1" dirty="0" err="1">
                <a:ea typeface="Calibri"/>
                <a:cs typeface="Calibri"/>
              </a:rPr>
              <a:t>Digidol</a:t>
            </a:r>
            <a:r>
              <a:rPr lang="en-US" sz="2000" b="1" dirty="0">
                <a:ea typeface="Calibri"/>
                <a:cs typeface="Calibri"/>
              </a:rPr>
              <a:t> (</a:t>
            </a:r>
            <a:r>
              <a:rPr lang="en-US" sz="2000" b="1" dirty="0" err="1">
                <a:ea typeface="Calibri"/>
                <a:cs typeface="Calibri"/>
              </a:rPr>
              <a:t>FfCD</a:t>
            </a:r>
            <a:r>
              <a:rPr lang="en-US" sz="2000" b="1" dirty="0">
                <a:ea typeface="Calibri"/>
                <a:cs typeface="Calibri"/>
              </a:rPr>
              <a:t>)</a:t>
            </a:r>
            <a:r>
              <a:rPr lang="en-US" sz="2000" dirty="0">
                <a:ea typeface="Calibri"/>
                <a:cs typeface="Calibri"/>
              </a:rPr>
              <a:t> </a:t>
            </a:r>
            <a:r>
              <a:rPr lang="en-US" sz="2000" dirty="0" err="1">
                <a:ea typeface="Calibri"/>
                <a:cs typeface="Calibri"/>
              </a:rPr>
              <a:t>yng</a:t>
            </a:r>
            <a:r>
              <a:rPr lang="en-US" sz="2000" dirty="0">
                <a:ea typeface="Calibri"/>
                <a:cs typeface="Calibri"/>
              </a:rPr>
              <a:t> </a:t>
            </a:r>
            <a:r>
              <a:rPr lang="en-US" sz="2000" dirty="0" err="1">
                <a:ea typeface="Calibri"/>
                <a:cs typeface="Calibri"/>
              </a:rPr>
              <a:t>Nghymru</a:t>
            </a:r>
            <a:endParaRPr lang="en-US" sz="2000" dirty="0">
              <a:ea typeface="Calibri"/>
              <a:cs typeface="Calibri"/>
            </a:endParaRPr>
          </a:p>
          <a:p>
            <a:endParaRPr lang="en-US" sz="2400" dirty="0">
              <a:ea typeface="Calibri"/>
              <a:cs typeface="Calibri"/>
            </a:endParaRPr>
          </a:p>
        </p:txBody>
      </p:sp>
      <p:sp>
        <p:nvSpPr>
          <p:cNvPr id="4" name="Content Placeholder 3">
            <a:extLst>
              <a:ext uri="{FF2B5EF4-FFF2-40B4-BE49-F238E27FC236}">
                <a16:creationId xmlns:a16="http://schemas.microsoft.com/office/drawing/2014/main" id="{3BE762CD-DD8A-7A6F-D2CC-B59BE7C64B3A}"/>
              </a:ext>
            </a:extLst>
          </p:cNvPr>
          <p:cNvSpPr>
            <a:spLocks noGrp="1"/>
          </p:cNvSpPr>
          <p:nvPr>
            <p:ph sz="half" idx="2"/>
          </p:nvPr>
        </p:nvSpPr>
        <p:spPr/>
        <p:txBody>
          <a:bodyPr vert="horz" lIns="91440" tIns="45720" rIns="91440" bIns="45720" rtlCol="0" anchor="t">
            <a:normAutofit/>
          </a:bodyPr>
          <a:lstStyle/>
          <a:p>
            <a:pPr marL="0" indent="0">
              <a:buNone/>
            </a:pPr>
            <a:r>
              <a:rPr lang="en-US" sz="2400" b="1" i="1" dirty="0">
                <a:solidFill>
                  <a:schemeClr val="accent1">
                    <a:lumMod val="76000"/>
                  </a:schemeClr>
                </a:solidFill>
                <a:ea typeface="+mn-lt"/>
                <a:cs typeface="+mn-lt"/>
              </a:rPr>
              <a:t>Definition</a:t>
            </a:r>
            <a:r>
              <a:rPr lang="en-US" sz="2400" i="1" dirty="0">
                <a:solidFill>
                  <a:schemeClr val="accent1">
                    <a:lumMod val="76000"/>
                  </a:schemeClr>
                </a:solidFill>
                <a:ea typeface="+mn-lt"/>
                <a:cs typeface="+mn-lt"/>
              </a:rPr>
              <a:t>: Ability to use digital tools to find, evaluate, create and communicate information effectively, responsibly and safely.</a:t>
            </a:r>
            <a:endParaRPr lang="en-US" sz="2400" i="1" dirty="0">
              <a:solidFill>
                <a:schemeClr val="accent1">
                  <a:lumMod val="76000"/>
                </a:schemeClr>
              </a:solidFill>
              <a:ea typeface="Calibri" panose="020F0502020204030204"/>
              <a:cs typeface="Calibri" panose="020F0502020204030204"/>
            </a:endParaRPr>
          </a:p>
          <a:p>
            <a:pPr marL="0" indent="0">
              <a:buNone/>
            </a:pPr>
            <a:r>
              <a:rPr lang="en-US" sz="2400" b="1" i="1" dirty="0">
                <a:solidFill>
                  <a:schemeClr val="accent1">
                    <a:lumMod val="76000"/>
                  </a:schemeClr>
                </a:solidFill>
                <a:ea typeface="+mn-lt"/>
                <a:cs typeface="+mn-lt"/>
              </a:rPr>
              <a:t>Why It Matters</a:t>
            </a:r>
            <a:r>
              <a:rPr lang="en-US" sz="2400" i="1" dirty="0">
                <a:solidFill>
                  <a:schemeClr val="accent1">
                    <a:lumMod val="76000"/>
                  </a:schemeClr>
                </a:solidFill>
                <a:ea typeface="+mn-lt"/>
                <a:cs typeface="+mn-lt"/>
              </a:rPr>
              <a:t>: Digital literacy is a basic skill necessary for education, employment and everyday life in a digital society</a:t>
            </a:r>
            <a:r>
              <a:rPr lang="en-US" sz="2400" i="1" dirty="0">
                <a:ea typeface="+mn-lt"/>
                <a:cs typeface="+mn-lt"/>
              </a:rPr>
              <a:t>.</a:t>
            </a:r>
            <a:endParaRPr lang="en-US" sz="2400" i="1" dirty="0">
              <a:ea typeface="Calibri"/>
              <a:cs typeface="Calibri"/>
            </a:endParaRPr>
          </a:p>
          <a:p>
            <a:pPr marL="0" indent="0">
              <a:buNone/>
            </a:pPr>
            <a:r>
              <a:rPr lang="en-US" sz="2400" i="1" dirty="0">
                <a:solidFill>
                  <a:schemeClr val="accent1">
                    <a:lumMod val="76000"/>
                  </a:schemeClr>
                </a:solidFill>
                <a:ea typeface="Calibri"/>
                <a:cs typeface="Calibri"/>
              </a:rPr>
              <a:t>It is embedded in the </a:t>
            </a:r>
            <a:r>
              <a:rPr lang="en-US" sz="2400" b="1" i="1" dirty="0">
                <a:solidFill>
                  <a:schemeClr val="accent1">
                    <a:lumMod val="76000"/>
                  </a:schemeClr>
                </a:solidFill>
                <a:ea typeface="Calibri"/>
                <a:cs typeface="Calibri"/>
              </a:rPr>
              <a:t>Digital Competence Framework</a:t>
            </a:r>
            <a:r>
              <a:rPr lang="en-US" sz="2400" i="1" dirty="0">
                <a:solidFill>
                  <a:schemeClr val="accent1">
                    <a:lumMod val="76000"/>
                  </a:schemeClr>
                </a:solidFill>
                <a:ea typeface="Calibri"/>
                <a:cs typeface="Calibri"/>
              </a:rPr>
              <a:t> (DCF) in Wales</a:t>
            </a:r>
            <a:endParaRPr lang="en-US" sz="2400" i="1" dirty="0">
              <a:solidFill>
                <a:schemeClr val="accent1">
                  <a:lumMod val="76000"/>
                </a:schemeClr>
              </a:solidFill>
            </a:endParaRPr>
          </a:p>
          <a:p>
            <a:endParaRPr lang="en-US" dirty="0">
              <a:ea typeface="Calibri"/>
              <a:cs typeface="Calibri"/>
            </a:endParaRPr>
          </a:p>
        </p:txBody>
      </p:sp>
    </p:spTree>
    <p:extLst>
      <p:ext uri="{BB962C8B-B14F-4D97-AF65-F5344CB8AC3E}">
        <p14:creationId xmlns:p14="http://schemas.microsoft.com/office/powerpoint/2010/main" val="6460765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189BA-B1E2-9D90-6F79-ADB01A56F2EE}"/>
              </a:ext>
            </a:extLst>
          </p:cNvPr>
          <p:cNvSpPr>
            <a:spLocks noGrp="1"/>
          </p:cNvSpPr>
          <p:nvPr>
            <p:ph type="title"/>
          </p:nvPr>
        </p:nvSpPr>
        <p:spPr/>
        <p:txBody>
          <a:bodyPr/>
          <a:lstStyle/>
          <a:p>
            <a:pPr algn="ctr"/>
            <a:r>
              <a:rPr lang="en-US" dirty="0">
                <a:ea typeface="+mj-lt"/>
                <a:cs typeface="+mj-lt"/>
              </a:rPr>
              <a:t>Sut </a:t>
            </a:r>
            <a:r>
              <a:rPr lang="en-US" dirty="0" err="1">
                <a:ea typeface="+mj-lt"/>
                <a:cs typeface="+mj-lt"/>
              </a:rPr>
              <a:t>mae’r</a:t>
            </a:r>
            <a:r>
              <a:rPr lang="en-US" dirty="0">
                <a:ea typeface="+mj-lt"/>
                <a:cs typeface="+mj-lt"/>
              </a:rPr>
              <a:t> </a:t>
            </a:r>
            <a:r>
              <a:rPr lang="en-US" dirty="0" err="1">
                <a:ea typeface="+mj-lt"/>
                <a:cs typeface="+mj-lt"/>
              </a:rPr>
              <a:t>FfCD</a:t>
            </a:r>
            <a:r>
              <a:rPr lang="en-US" dirty="0">
                <a:ea typeface="+mj-lt"/>
                <a:cs typeface="+mj-lt"/>
              </a:rPr>
              <a:t> </a:t>
            </a:r>
            <a:r>
              <a:rPr lang="en-US" dirty="0" err="1">
                <a:ea typeface="+mj-lt"/>
                <a:cs typeface="+mj-lt"/>
              </a:rPr>
              <a:t>yn</a:t>
            </a:r>
            <a:r>
              <a:rPr lang="en-US" dirty="0">
                <a:ea typeface="+mj-lt"/>
                <a:cs typeface="+mj-lt"/>
              </a:rPr>
              <a:t> </a:t>
            </a:r>
            <a:r>
              <a:rPr lang="en-US" dirty="0" err="1">
                <a:ea typeface="+mj-lt"/>
                <a:cs typeface="+mj-lt"/>
              </a:rPr>
              <a:t>datblygu</a:t>
            </a:r>
            <a:r>
              <a:rPr lang="en-US" dirty="0">
                <a:ea typeface="+mj-lt"/>
                <a:cs typeface="+mj-lt"/>
              </a:rPr>
              <a:t> </a:t>
            </a:r>
            <a:r>
              <a:rPr lang="en-US" dirty="0" err="1">
                <a:ea typeface="+mj-lt"/>
                <a:cs typeface="+mj-lt"/>
              </a:rPr>
              <a:t>Llythrennedd</a:t>
            </a:r>
            <a:r>
              <a:rPr lang="en-US" dirty="0">
                <a:ea typeface="+mj-lt"/>
                <a:cs typeface="+mj-lt"/>
              </a:rPr>
              <a:t> </a:t>
            </a:r>
            <a:r>
              <a:rPr lang="en-US" dirty="0" err="1">
                <a:ea typeface="+mj-lt"/>
                <a:cs typeface="+mj-lt"/>
              </a:rPr>
              <a:t>Digidol</a:t>
            </a:r>
            <a:br>
              <a:rPr lang="en-US" dirty="0">
                <a:ea typeface="+mj-lt"/>
                <a:cs typeface="+mj-lt"/>
              </a:rPr>
            </a:br>
            <a:r>
              <a:rPr lang="en-US" i="1" dirty="0">
                <a:solidFill>
                  <a:schemeClr val="accent1">
                    <a:lumMod val="76000"/>
                  </a:schemeClr>
                </a:solidFill>
                <a:ea typeface="Calibri Light"/>
                <a:cs typeface="Calibri Light"/>
              </a:rPr>
              <a:t>How the DCF develops Digital Literacy</a:t>
            </a:r>
          </a:p>
        </p:txBody>
      </p:sp>
      <p:sp>
        <p:nvSpPr>
          <p:cNvPr id="3" name="Content Placeholder 2">
            <a:extLst>
              <a:ext uri="{FF2B5EF4-FFF2-40B4-BE49-F238E27FC236}">
                <a16:creationId xmlns:a16="http://schemas.microsoft.com/office/drawing/2014/main" id="{C8414A2E-8782-611E-D9E4-84620C73B62A}"/>
              </a:ext>
            </a:extLst>
          </p:cNvPr>
          <p:cNvSpPr>
            <a:spLocks noGrp="1"/>
          </p:cNvSpPr>
          <p:nvPr>
            <p:ph sz="half" idx="1"/>
          </p:nvPr>
        </p:nvSpPr>
        <p:spPr/>
        <p:txBody>
          <a:bodyPr vert="horz" lIns="91440" tIns="45720" rIns="91440" bIns="45720" rtlCol="0" anchor="t">
            <a:normAutofit/>
          </a:bodyPr>
          <a:lstStyle/>
          <a:p>
            <a:r>
              <a:rPr lang="en-US" err="1">
                <a:ea typeface="+mn-lt"/>
                <a:cs typeface="+mn-lt"/>
              </a:rPr>
              <a:t>Wrth</a:t>
            </a:r>
            <a:r>
              <a:rPr lang="en-US">
                <a:ea typeface="+mn-lt"/>
                <a:cs typeface="+mn-lt"/>
              </a:rPr>
              <a:t> </a:t>
            </a:r>
            <a:r>
              <a:rPr lang="en-US" err="1">
                <a:ea typeface="+mn-lt"/>
                <a:cs typeface="+mn-lt"/>
              </a:rPr>
              <a:t>gyfeirio</a:t>
            </a:r>
            <a:r>
              <a:rPr lang="en-US">
                <a:ea typeface="+mn-lt"/>
                <a:cs typeface="+mn-lt"/>
              </a:rPr>
              <a:t> at y </a:t>
            </a:r>
            <a:r>
              <a:rPr lang="en-US" err="1">
                <a:ea typeface="+mn-lt"/>
                <a:cs typeface="+mn-lt"/>
              </a:rPr>
              <a:t>Fframwaith</a:t>
            </a:r>
            <a:r>
              <a:rPr lang="en-US">
                <a:ea typeface="+mn-lt"/>
                <a:cs typeface="+mn-lt"/>
              </a:rPr>
              <a:t> </a:t>
            </a:r>
            <a:r>
              <a:rPr lang="en-US" err="1">
                <a:ea typeface="+mn-lt"/>
                <a:cs typeface="+mn-lt"/>
              </a:rPr>
              <a:t>Cymhwysedd</a:t>
            </a:r>
            <a:r>
              <a:rPr lang="en-US">
                <a:ea typeface="+mn-lt"/>
                <a:cs typeface="+mn-lt"/>
              </a:rPr>
              <a:t> </a:t>
            </a:r>
            <a:r>
              <a:rPr lang="en-US" err="1">
                <a:ea typeface="+mn-lt"/>
                <a:cs typeface="+mn-lt"/>
              </a:rPr>
              <a:t>Digidol</a:t>
            </a:r>
            <a:r>
              <a:rPr lang="en-US">
                <a:ea typeface="+mn-lt"/>
                <a:cs typeface="+mn-lt"/>
              </a:rPr>
              <a:t> (</a:t>
            </a:r>
            <a:r>
              <a:rPr lang="en-US" err="1">
                <a:ea typeface="+mn-lt"/>
                <a:cs typeface="+mn-lt"/>
              </a:rPr>
              <a:t>FfCD</a:t>
            </a:r>
            <a:r>
              <a:rPr lang="en-US">
                <a:ea typeface="+mn-lt"/>
                <a:cs typeface="+mn-lt"/>
              </a:rPr>
              <a:t>), </a:t>
            </a:r>
            <a:r>
              <a:rPr lang="en-US" err="1">
                <a:ea typeface="+mn-lt"/>
                <a:cs typeface="+mn-lt"/>
              </a:rPr>
              <a:t>dyma</a:t>
            </a:r>
            <a:r>
              <a:rPr lang="en-US">
                <a:ea typeface="+mn-lt"/>
                <a:cs typeface="+mn-lt"/>
              </a:rPr>
              <a:t> </a:t>
            </a:r>
            <a:r>
              <a:rPr lang="en-US" err="1">
                <a:ea typeface="+mn-lt"/>
                <a:cs typeface="+mn-lt"/>
              </a:rPr>
              <a:t>enghreifftiau</a:t>
            </a:r>
            <a:r>
              <a:rPr lang="en-US">
                <a:ea typeface="+mn-lt"/>
                <a:cs typeface="+mn-lt"/>
              </a:rPr>
              <a:t> o </a:t>
            </a:r>
            <a:r>
              <a:rPr lang="en-US" err="1">
                <a:ea typeface="+mn-lt"/>
                <a:cs typeface="+mn-lt"/>
              </a:rPr>
              <a:t>sut</a:t>
            </a:r>
            <a:r>
              <a:rPr lang="en-US">
                <a:ea typeface="+mn-lt"/>
                <a:cs typeface="+mn-lt"/>
              </a:rPr>
              <a:t> y gall y </a:t>
            </a:r>
            <a:r>
              <a:rPr lang="en-US" err="1">
                <a:ea typeface="+mn-lt"/>
                <a:cs typeface="+mn-lt"/>
              </a:rPr>
              <a:t>fframwaith</a:t>
            </a:r>
            <a:r>
              <a:rPr lang="en-US">
                <a:ea typeface="+mn-lt"/>
                <a:cs typeface="+mn-lt"/>
              </a:rPr>
              <a:t> </a:t>
            </a:r>
            <a:r>
              <a:rPr lang="en-US" err="1">
                <a:ea typeface="+mn-lt"/>
                <a:cs typeface="+mn-lt"/>
              </a:rPr>
              <a:t>gefnogi</a:t>
            </a:r>
            <a:r>
              <a:rPr lang="en-US">
                <a:ea typeface="+mn-lt"/>
                <a:cs typeface="+mn-lt"/>
              </a:rPr>
              <a:t> </a:t>
            </a:r>
            <a:r>
              <a:rPr lang="en-US" err="1">
                <a:ea typeface="+mn-lt"/>
                <a:cs typeface="+mn-lt"/>
              </a:rPr>
              <a:t>datblygiad</a:t>
            </a:r>
            <a:r>
              <a:rPr lang="en-US">
                <a:ea typeface="+mn-lt"/>
                <a:cs typeface="+mn-lt"/>
              </a:rPr>
              <a:t> </a:t>
            </a:r>
            <a:r>
              <a:rPr lang="en-US" err="1">
                <a:ea typeface="+mn-lt"/>
                <a:cs typeface="+mn-lt"/>
              </a:rPr>
              <a:t>sgiliau</a:t>
            </a:r>
            <a:r>
              <a:rPr lang="en-US">
                <a:ea typeface="+mn-lt"/>
                <a:cs typeface="+mn-lt"/>
              </a:rPr>
              <a:t> </a:t>
            </a:r>
            <a:r>
              <a:rPr lang="en-US" err="1">
                <a:ea typeface="+mn-lt"/>
                <a:cs typeface="+mn-lt"/>
              </a:rPr>
              <a:t>llythrennedd</a:t>
            </a:r>
            <a:r>
              <a:rPr lang="en-US">
                <a:ea typeface="+mn-lt"/>
                <a:cs typeface="+mn-lt"/>
              </a:rPr>
              <a:t> </a:t>
            </a:r>
            <a:r>
              <a:rPr lang="en-US" err="1">
                <a:ea typeface="+mn-lt"/>
                <a:cs typeface="+mn-lt"/>
              </a:rPr>
              <a:t>digidol</a:t>
            </a:r>
            <a:r>
              <a:rPr lang="en-US">
                <a:ea typeface="+mn-lt"/>
                <a:cs typeface="+mn-lt"/>
              </a:rPr>
              <a:t> </a:t>
            </a:r>
            <a:r>
              <a:rPr lang="en-US" err="1">
                <a:ea typeface="+mn-lt"/>
                <a:cs typeface="+mn-lt"/>
              </a:rPr>
              <a:t>dysgwyr</a:t>
            </a:r>
            <a:r>
              <a:rPr lang="en-US">
                <a:ea typeface="+mn-lt"/>
                <a:cs typeface="+mn-lt"/>
              </a:rPr>
              <a:t>, a </a:t>
            </a:r>
            <a:r>
              <a:rPr lang="en-US" err="1">
                <a:ea typeface="+mn-lt"/>
                <a:cs typeface="+mn-lt"/>
              </a:rPr>
              <a:t>sut</a:t>
            </a:r>
            <a:r>
              <a:rPr lang="en-US">
                <a:ea typeface="+mn-lt"/>
                <a:cs typeface="+mn-lt"/>
              </a:rPr>
              <a:t> y </a:t>
            </a:r>
            <a:r>
              <a:rPr lang="en-US" err="1">
                <a:ea typeface="+mn-lt"/>
                <a:cs typeface="+mn-lt"/>
              </a:rPr>
              <a:t>gellir</a:t>
            </a:r>
            <a:r>
              <a:rPr lang="en-US">
                <a:ea typeface="+mn-lt"/>
                <a:cs typeface="+mn-lt"/>
              </a:rPr>
              <a:t> </a:t>
            </a:r>
            <a:r>
              <a:rPr lang="en-US" err="1">
                <a:ea typeface="+mn-lt"/>
                <a:cs typeface="+mn-lt"/>
              </a:rPr>
              <a:t>cymhwyso’r</a:t>
            </a:r>
            <a:r>
              <a:rPr lang="en-US">
                <a:ea typeface="+mn-lt"/>
                <a:cs typeface="+mn-lt"/>
              </a:rPr>
              <a:t> </a:t>
            </a:r>
            <a:r>
              <a:rPr lang="en-US" err="1">
                <a:ea typeface="+mn-lt"/>
                <a:cs typeface="+mn-lt"/>
              </a:rPr>
              <a:t>sgiliau</a:t>
            </a:r>
            <a:r>
              <a:rPr lang="en-US">
                <a:ea typeface="+mn-lt"/>
                <a:cs typeface="+mn-lt"/>
              </a:rPr>
              <a:t> </a:t>
            </a:r>
            <a:r>
              <a:rPr lang="en-US" err="1">
                <a:ea typeface="+mn-lt"/>
                <a:cs typeface="+mn-lt"/>
              </a:rPr>
              <a:t>hyn</a:t>
            </a:r>
            <a:r>
              <a:rPr lang="en-US">
                <a:ea typeface="+mn-lt"/>
                <a:cs typeface="+mn-lt"/>
              </a:rPr>
              <a:t> </a:t>
            </a:r>
            <a:r>
              <a:rPr lang="en-US" err="1">
                <a:ea typeface="+mn-lt"/>
                <a:cs typeface="+mn-lt"/>
              </a:rPr>
              <a:t>ar</a:t>
            </a:r>
            <a:r>
              <a:rPr lang="en-US">
                <a:ea typeface="+mn-lt"/>
                <a:cs typeface="+mn-lt"/>
              </a:rPr>
              <a:t> draws </a:t>
            </a:r>
            <a:r>
              <a:rPr lang="en-US" err="1">
                <a:ea typeface="+mn-lt"/>
                <a:cs typeface="+mn-lt"/>
              </a:rPr>
              <a:t>amrywiaeth</a:t>
            </a:r>
            <a:r>
              <a:rPr lang="en-US">
                <a:ea typeface="+mn-lt"/>
                <a:cs typeface="+mn-lt"/>
              </a:rPr>
              <a:t> o </a:t>
            </a:r>
            <a:r>
              <a:rPr lang="en-US" err="1">
                <a:ea typeface="+mn-lt"/>
                <a:cs typeface="+mn-lt"/>
              </a:rPr>
              <a:t>bynciau</a:t>
            </a:r>
            <a:r>
              <a:rPr lang="en-US">
                <a:ea typeface="+mn-lt"/>
                <a:cs typeface="+mn-lt"/>
              </a:rPr>
              <a:t> ac </a:t>
            </a:r>
            <a:r>
              <a:rPr lang="en-US" err="1">
                <a:ea typeface="+mn-lt"/>
                <a:cs typeface="+mn-lt"/>
              </a:rPr>
              <a:t>mewn</a:t>
            </a:r>
            <a:r>
              <a:rPr lang="en-US">
                <a:ea typeface="+mn-lt"/>
                <a:cs typeface="+mn-lt"/>
              </a:rPr>
              <a:t> </a:t>
            </a:r>
            <a:r>
              <a:rPr lang="en-US" err="1">
                <a:ea typeface="+mn-lt"/>
                <a:cs typeface="+mn-lt"/>
              </a:rPr>
              <a:t>sefyllfaoedd</a:t>
            </a:r>
            <a:r>
              <a:rPr lang="en-US">
                <a:ea typeface="+mn-lt"/>
                <a:cs typeface="+mn-lt"/>
              </a:rPr>
              <a:t> y </a:t>
            </a:r>
            <a:r>
              <a:rPr lang="en-US" err="1">
                <a:ea typeface="+mn-lt"/>
                <a:cs typeface="+mn-lt"/>
              </a:rPr>
              <a:t>tu</a:t>
            </a:r>
            <a:r>
              <a:rPr lang="en-US">
                <a:ea typeface="+mn-lt"/>
                <a:cs typeface="+mn-lt"/>
              </a:rPr>
              <a:t> </a:t>
            </a:r>
            <a:r>
              <a:rPr lang="en-US" err="1">
                <a:ea typeface="+mn-lt"/>
                <a:cs typeface="+mn-lt"/>
              </a:rPr>
              <a:t>mewn</a:t>
            </a:r>
            <a:r>
              <a:rPr lang="en-US">
                <a:ea typeface="+mn-lt"/>
                <a:cs typeface="+mn-lt"/>
              </a:rPr>
              <a:t> ac y </a:t>
            </a:r>
            <a:r>
              <a:rPr lang="en-US" err="1">
                <a:ea typeface="+mn-lt"/>
                <a:cs typeface="+mn-lt"/>
              </a:rPr>
              <a:t>tu</a:t>
            </a:r>
            <a:r>
              <a:rPr lang="en-US">
                <a:ea typeface="+mn-lt"/>
                <a:cs typeface="+mn-lt"/>
              </a:rPr>
              <a:t> </a:t>
            </a:r>
            <a:r>
              <a:rPr lang="en-US" err="1">
                <a:ea typeface="+mn-lt"/>
                <a:cs typeface="+mn-lt"/>
              </a:rPr>
              <a:t>allan</a:t>
            </a:r>
            <a:r>
              <a:rPr lang="en-US">
                <a:ea typeface="+mn-lt"/>
                <a:cs typeface="+mn-lt"/>
              </a:rPr>
              <a:t> </a:t>
            </a:r>
            <a:r>
              <a:rPr lang="en-US" err="1">
                <a:ea typeface="+mn-lt"/>
                <a:cs typeface="+mn-lt"/>
              </a:rPr>
              <a:t>i’r</a:t>
            </a:r>
            <a:r>
              <a:rPr lang="en-US">
                <a:ea typeface="+mn-lt"/>
                <a:cs typeface="+mn-lt"/>
              </a:rPr>
              <a:t> </a:t>
            </a:r>
            <a:r>
              <a:rPr lang="en-US" err="1">
                <a:ea typeface="+mn-lt"/>
                <a:cs typeface="+mn-lt"/>
              </a:rPr>
              <a:t>ysgol</a:t>
            </a:r>
            <a:r>
              <a:rPr lang="en-US">
                <a:ea typeface="+mn-lt"/>
                <a:cs typeface="+mn-lt"/>
              </a:rPr>
              <a:t>.</a:t>
            </a:r>
            <a:endParaRPr lang="en-US">
              <a:ea typeface="Calibri"/>
              <a:cs typeface="Calibri"/>
            </a:endParaRPr>
          </a:p>
          <a:p>
            <a:endParaRPr lang="en-US">
              <a:ea typeface="Calibri"/>
              <a:cs typeface="Calibri"/>
            </a:endParaRPr>
          </a:p>
        </p:txBody>
      </p:sp>
      <p:sp>
        <p:nvSpPr>
          <p:cNvPr id="4" name="Content Placeholder 3">
            <a:extLst>
              <a:ext uri="{FF2B5EF4-FFF2-40B4-BE49-F238E27FC236}">
                <a16:creationId xmlns:a16="http://schemas.microsoft.com/office/drawing/2014/main" id="{91077E31-1D52-3453-4FC8-EA1FDE2D0653}"/>
              </a:ext>
            </a:extLst>
          </p:cNvPr>
          <p:cNvSpPr>
            <a:spLocks noGrp="1"/>
          </p:cNvSpPr>
          <p:nvPr>
            <p:ph sz="half" idx="2"/>
          </p:nvPr>
        </p:nvSpPr>
        <p:spPr/>
        <p:txBody>
          <a:bodyPr vert="horz" lIns="91440" tIns="45720" rIns="91440" bIns="45720" rtlCol="0" anchor="t">
            <a:normAutofit/>
          </a:bodyPr>
          <a:lstStyle/>
          <a:p>
            <a:r>
              <a:rPr lang="en-US" i="1" dirty="0">
                <a:solidFill>
                  <a:schemeClr val="accent1">
                    <a:lumMod val="76000"/>
                  </a:schemeClr>
                </a:solidFill>
                <a:ea typeface="+mn-lt"/>
                <a:cs typeface="+mn-lt"/>
              </a:rPr>
              <a:t>The Digital Competence Framework (DCF) supports learners’ progression in digital literacy by embedding essential digital skills across all subjects, enabling students to apply these skills in real-world contexts both inside and outside school.</a:t>
            </a:r>
            <a:endParaRPr lang="en-US" i="1" dirty="0">
              <a:solidFill>
                <a:schemeClr val="accent1">
                  <a:lumMod val="76000"/>
                </a:schemeClr>
              </a:solidFill>
              <a:ea typeface="Calibri"/>
              <a:cs typeface="Calibri"/>
            </a:endParaRPr>
          </a:p>
        </p:txBody>
      </p:sp>
    </p:spTree>
    <p:extLst>
      <p:ext uri="{BB962C8B-B14F-4D97-AF65-F5344CB8AC3E}">
        <p14:creationId xmlns:p14="http://schemas.microsoft.com/office/powerpoint/2010/main" val="42042189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2462B-7A11-6C25-DB58-50FEDCD6EFDC}"/>
              </a:ext>
            </a:extLst>
          </p:cNvPr>
          <p:cNvSpPr>
            <a:spLocks noGrp="1"/>
          </p:cNvSpPr>
          <p:nvPr>
            <p:ph type="title"/>
          </p:nvPr>
        </p:nvSpPr>
        <p:spPr/>
        <p:txBody>
          <a:bodyPr/>
          <a:lstStyle/>
          <a:p>
            <a:r>
              <a:rPr lang="en-US" sz="4000" dirty="0" err="1">
                <a:latin typeface="Calibri"/>
                <a:ea typeface="Calibri"/>
                <a:cs typeface="Calibri"/>
              </a:rPr>
              <a:t>Fframwaith</a:t>
            </a:r>
            <a:r>
              <a:rPr lang="en-US" sz="4000" dirty="0">
                <a:latin typeface="Calibri"/>
                <a:ea typeface="Calibri"/>
                <a:cs typeface="Calibri"/>
              </a:rPr>
              <a:t> </a:t>
            </a:r>
            <a:r>
              <a:rPr lang="en-US" sz="4000" dirty="0" err="1">
                <a:latin typeface="Calibri"/>
                <a:ea typeface="Calibri"/>
                <a:cs typeface="Calibri"/>
              </a:rPr>
              <a:t>Cymhwysedd</a:t>
            </a:r>
            <a:r>
              <a:rPr lang="en-US" sz="4000" dirty="0">
                <a:latin typeface="Calibri"/>
                <a:ea typeface="Calibri"/>
                <a:cs typeface="Calibri"/>
              </a:rPr>
              <a:t> </a:t>
            </a:r>
            <a:r>
              <a:rPr lang="en-US" sz="4000" dirty="0" err="1">
                <a:latin typeface="Calibri"/>
                <a:ea typeface="Calibri"/>
                <a:cs typeface="Calibri"/>
              </a:rPr>
              <a:t>Digidol</a:t>
            </a:r>
            <a:r>
              <a:rPr lang="en-US" sz="4000" dirty="0">
                <a:latin typeface="Calibri"/>
                <a:ea typeface="Calibri"/>
                <a:cs typeface="Calibri"/>
              </a:rPr>
              <a:t> (Cymru)  (</a:t>
            </a:r>
            <a:r>
              <a:rPr lang="en-US" sz="4000" dirty="0" err="1">
                <a:latin typeface="Calibri"/>
                <a:ea typeface="Calibri"/>
                <a:cs typeface="Calibri"/>
              </a:rPr>
              <a:t>FfCD</a:t>
            </a:r>
            <a:r>
              <a:rPr lang="en-US" sz="4000" dirty="0">
                <a:latin typeface="Calibri"/>
                <a:ea typeface="Calibri"/>
                <a:cs typeface="Calibri"/>
              </a:rPr>
              <a:t>)</a:t>
            </a:r>
            <a:br>
              <a:rPr lang="en-US" sz="4000" dirty="0">
                <a:latin typeface="Calibri"/>
                <a:ea typeface="Calibri"/>
                <a:cs typeface="Calibri"/>
              </a:rPr>
            </a:br>
            <a:r>
              <a:rPr lang="en-US" sz="4000" i="1" dirty="0">
                <a:solidFill>
                  <a:schemeClr val="accent1">
                    <a:lumMod val="76000"/>
                  </a:schemeClr>
                </a:solidFill>
                <a:latin typeface="Calibri"/>
                <a:ea typeface="Calibri"/>
                <a:cs typeface="Calibri"/>
              </a:rPr>
              <a:t>Digital Competence Framework( Wales) (DCF)</a:t>
            </a:r>
            <a:endParaRPr lang="en-US" sz="4000" i="1" dirty="0">
              <a:solidFill>
                <a:schemeClr val="accent1">
                  <a:lumMod val="76000"/>
                </a:schemeClr>
              </a:solidFill>
            </a:endParaRPr>
          </a:p>
        </p:txBody>
      </p:sp>
      <p:sp>
        <p:nvSpPr>
          <p:cNvPr id="3" name="Content Placeholder 2">
            <a:extLst>
              <a:ext uri="{FF2B5EF4-FFF2-40B4-BE49-F238E27FC236}">
                <a16:creationId xmlns:a16="http://schemas.microsoft.com/office/drawing/2014/main" id="{20ADA953-AC7C-EDE3-2019-F52541CF443D}"/>
              </a:ext>
            </a:extLst>
          </p:cNvPr>
          <p:cNvSpPr>
            <a:spLocks noGrp="1"/>
          </p:cNvSpPr>
          <p:nvPr>
            <p:ph sz="half" idx="1"/>
          </p:nvPr>
        </p:nvSpPr>
        <p:spPr/>
        <p:txBody>
          <a:bodyPr vert="horz" lIns="91440" tIns="45720" rIns="91440" bIns="45720" rtlCol="0" anchor="t">
            <a:normAutofit fontScale="77500" lnSpcReduction="20000"/>
          </a:bodyPr>
          <a:lstStyle/>
          <a:p>
            <a:r>
              <a:rPr lang="en-US" dirty="0" err="1">
                <a:ea typeface="+mn-lt"/>
                <a:cs typeface="+mn-lt"/>
              </a:rPr>
              <a:t>Cyflwynwyd</a:t>
            </a:r>
            <a:r>
              <a:rPr lang="en-US" dirty="0">
                <a:ea typeface="+mn-lt"/>
                <a:cs typeface="+mn-lt"/>
              </a:rPr>
              <a:t> y </a:t>
            </a:r>
            <a:r>
              <a:rPr lang="en-US" dirty="0" err="1">
                <a:ea typeface="+mn-lt"/>
                <a:cs typeface="+mn-lt"/>
              </a:rPr>
              <a:t>Fframwaith</a:t>
            </a:r>
            <a:r>
              <a:rPr lang="en-US" dirty="0">
                <a:ea typeface="+mn-lt"/>
                <a:cs typeface="+mn-lt"/>
              </a:rPr>
              <a:t> </a:t>
            </a:r>
            <a:r>
              <a:rPr lang="en-US" dirty="0" err="1">
                <a:ea typeface="+mn-lt"/>
                <a:cs typeface="+mn-lt"/>
              </a:rPr>
              <a:t>Cymhwysedd</a:t>
            </a:r>
            <a:r>
              <a:rPr lang="en-US" dirty="0">
                <a:ea typeface="+mn-lt"/>
                <a:cs typeface="+mn-lt"/>
              </a:rPr>
              <a:t> </a:t>
            </a:r>
            <a:r>
              <a:rPr lang="en-US" dirty="0" err="1">
                <a:ea typeface="+mn-lt"/>
                <a:cs typeface="+mn-lt"/>
              </a:rPr>
              <a:t>Digidol</a:t>
            </a:r>
            <a:r>
              <a:rPr lang="en-US" dirty="0">
                <a:ea typeface="+mn-lt"/>
                <a:cs typeface="+mn-lt"/>
              </a:rPr>
              <a:t> (DCF) </a:t>
            </a:r>
            <a:r>
              <a:rPr lang="en-US" dirty="0" err="1">
                <a:ea typeface="+mn-lt"/>
                <a:cs typeface="+mn-lt"/>
              </a:rPr>
              <a:t>yng</a:t>
            </a:r>
            <a:r>
              <a:rPr lang="en-US" dirty="0">
                <a:ea typeface="+mn-lt"/>
                <a:cs typeface="+mn-lt"/>
              </a:rPr>
              <a:t> </a:t>
            </a:r>
            <a:r>
              <a:rPr lang="en-US" dirty="0" err="1">
                <a:ea typeface="+mn-lt"/>
                <a:cs typeface="+mn-lt"/>
              </a:rPr>
              <a:t>Nghymru</a:t>
            </a:r>
            <a:r>
              <a:rPr lang="en-US" dirty="0">
                <a:ea typeface="+mn-lt"/>
                <a:cs typeface="+mn-lt"/>
              </a:rPr>
              <a:t> </a:t>
            </a:r>
            <a:r>
              <a:rPr lang="en-US" dirty="0" err="1">
                <a:ea typeface="+mn-lt"/>
                <a:cs typeface="+mn-lt"/>
              </a:rPr>
              <a:t>gyntaf</a:t>
            </a:r>
            <a:r>
              <a:rPr lang="en-US" dirty="0">
                <a:ea typeface="+mn-lt"/>
                <a:cs typeface="+mn-lt"/>
              </a:rPr>
              <a:t> </a:t>
            </a:r>
            <a:r>
              <a:rPr lang="en-US" dirty="0" err="1">
                <a:ea typeface="+mn-lt"/>
                <a:cs typeface="+mn-lt"/>
              </a:rPr>
              <a:t>yn</a:t>
            </a:r>
            <a:r>
              <a:rPr lang="en-US" dirty="0">
                <a:ea typeface="+mn-lt"/>
                <a:cs typeface="+mn-lt"/>
              </a:rPr>
              <a:t> 2016 ac </a:t>
            </a:r>
            <a:r>
              <a:rPr lang="en-US" dirty="0" err="1">
                <a:ea typeface="+mn-lt"/>
                <a:cs typeface="+mn-lt"/>
              </a:rPr>
              <a:t>fe’i</a:t>
            </a:r>
            <a:r>
              <a:rPr lang="en-US" dirty="0">
                <a:ea typeface="+mn-lt"/>
                <a:cs typeface="+mn-lt"/>
              </a:rPr>
              <a:t> </a:t>
            </a:r>
            <a:r>
              <a:rPr lang="en-US" dirty="0" err="1">
                <a:ea typeface="+mn-lt"/>
                <a:cs typeface="+mn-lt"/>
              </a:rPr>
              <a:t>gwnaed</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rhan</a:t>
            </a:r>
            <a:r>
              <a:rPr lang="en-US" dirty="0">
                <a:ea typeface="+mn-lt"/>
                <a:cs typeface="+mn-lt"/>
              </a:rPr>
              <a:t> </a:t>
            </a:r>
            <a:r>
              <a:rPr lang="en-US" dirty="0" err="1">
                <a:ea typeface="+mn-lt"/>
                <a:cs typeface="+mn-lt"/>
              </a:rPr>
              <a:t>orfodol</a:t>
            </a:r>
            <a:r>
              <a:rPr lang="en-US" dirty="0">
                <a:ea typeface="+mn-lt"/>
                <a:cs typeface="+mn-lt"/>
              </a:rPr>
              <a:t> </a:t>
            </a:r>
            <a:r>
              <a:rPr lang="en-US" dirty="0" err="1">
                <a:ea typeface="+mn-lt"/>
                <a:cs typeface="+mn-lt"/>
              </a:rPr>
              <a:t>o’r</a:t>
            </a:r>
            <a:r>
              <a:rPr lang="en-US" dirty="0">
                <a:ea typeface="+mn-lt"/>
                <a:cs typeface="+mn-lt"/>
              </a:rPr>
              <a:t> </a:t>
            </a:r>
            <a:r>
              <a:rPr lang="en-US" dirty="0" err="1">
                <a:ea typeface="+mn-lt"/>
                <a:cs typeface="+mn-lt"/>
              </a:rPr>
              <a:t>Cwricwlwm</a:t>
            </a:r>
            <a:r>
              <a:rPr lang="en-US" dirty="0">
                <a:ea typeface="+mn-lt"/>
                <a:cs typeface="+mn-lt"/>
              </a:rPr>
              <a:t> </a:t>
            </a:r>
            <a:r>
              <a:rPr lang="en-US" dirty="0" err="1">
                <a:ea typeface="+mn-lt"/>
                <a:cs typeface="+mn-lt"/>
              </a:rPr>
              <a:t>newydd</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Gymru</a:t>
            </a:r>
            <a:r>
              <a:rPr lang="en-US" dirty="0">
                <a:ea typeface="+mn-lt"/>
                <a:cs typeface="+mn-lt"/>
              </a:rPr>
              <a:t> </a:t>
            </a:r>
            <a:r>
              <a:rPr lang="en-US" dirty="0" err="1">
                <a:ea typeface="+mn-lt"/>
                <a:cs typeface="+mn-lt"/>
              </a:rPr>
              <a:t>gan</a:t>
            </a:r>
            <a:r>
              <a:rPr lang="en-US" dirty="0">
                <a:ea typeface="+mn-lt"/>
                <a:cs typeface="+mn-lt"/>
              </a:rPr>
              <a:t> </a:t>
            </a:r>
            <a:r>
              <a:rPr lang="en-US" dirty="0" err="1">
                <a:ea typeface="+mn-lt"/>
                <a:cs typeface="+mn-lt"/>
              </a:rPr>
              <a:t>ddechrau</a:t>
            </a:r>
            <a:r>
              <a:rPr lang="en-US" dirty="0">
                <a:ea typeface="+mn-lt"/>
                <a:cs typeface="+mn-lt"/>
              </a:rPr>
              <a:t> </a:t>
            </a:r>
            <a:r>
              <a:rPr lang="en-US" dirty="0" err="1">
                <a:ea typeface="+mn-lt"/>
                <a:cs typeface="+mn-lt"/>
              </a:rPr>
              <a:t>ym</a:t>
            </a:r>
            <a:r>
              <a:rPr lang="en-US" dirty="0">
                <a:ea typeface="+mn-lt"/>
                <a:cs typeface="+mn-lt"/>
              </a:rPr>
              <a:t> mis Medi 2022.</a:t>
            </a:r>
          </a:p>
          <a:p>
            <a:r>
              <a:rPr lang="en-US" dirty="0" err="1">
                <a:ea typeface="+mn-lt"/>
                <a:cs typeface="+mn-lt"/>
              </a:rPr>
              <a:t>Cyfrifoldeb</a:t>
            </a:r>
            <a:r>
              <a:rPr lang="en-US" dirty="0">
                <a:ea typeface="+mn-lt"/>
                <a:cs typeface="+mn-lt"/>
              </a:rPr>
              <a:t> </a:t>
            </a:r>
            <a:r>
              <a:rPr lang="en-US" b="1" dirty="0" err="1">
                <a:ea typeface="+mn-lt"/>
                <a:cs typeface="+mn-lt"/>
              </a:rPr>
              <a:t>trawsgwricwlaidd</a:t>
            </a:r>
            <a:r>
              <a:rPr lang="en-US" dirty="0">
                <a:ea typeface="+mn-lt"/>
                <a:cs typeface="+mn-lt"/>
              </a:rPr>
              <a:t> </a:t>
            </a:r>
            <a:r>
              <a:rPr lang="en-US" dirty="0" err="1">
                <a:ea typeface="+mn-lt"/>
                <a:cs typeface="+mn-lt"/>
              </a:rPr>
              <a:t>gorfodol</a:t>
            </a:r>
            <a:endParaRPr lang="en-US" dirty="0">
              <a:ea typeface="Calibri" panose="020F0502020204030204"/>
              <a:cs typeface="Calibri" panose="020F0502020204030204"/>
            </a:endParaRPr>
          </a:p>
          <a:p>
            <a:r>
              <a:rPr lang="en-US" dirty="0">
                <a:ea typeface="+mn-lt"/>
                <a:cs typeface="+mn-lt"/>
              </a:rPr>
              <a:t>Yn </a:t>
            </a:r>
            <a:r>
              <a:rPr lang="en-US" dirty="0" err="1">
                <a:ea typeface="+mn-lt"/>
                <a:cs typeface="+mn-lt"/>
              </a:rPr>
              <a:t>berthnasol</a:t>
            </a:r>
            <a:r>
              <a:rPr lang="en-US" dirty="0">
                <a:ea typeface="+mn-lt"/>
                <a:cs typeface="+mn-lt"/>
              </a:rPr>
              <a:t> </a:t>
            </a:r>
            <a:r>
              <a:rPr lang="en-US" dirty="0" err="1">
                <a:ea typeface="+mn-lt"/>
                <a:cs typeface="+mn-lt"/>
              </a:rPr>
              <a:t>i</a:t>
            </a:r>
            <a:r>
              <a:rPr lang="en-US" dirty="0">
                <a:ea typeface="+mn-lt"/>
                <a:cs typeface="+mn-lt"/>
              </a:rPr>
              <a:t> bob </a:t>
            </a:r>
            <a:r>
              <a:rPr lang="en-US" dirty="0" err="1">
                <a:ea typeface="+mn-lt"/>
                <a:cs typeface="+mn-lt"/>
              </a:rPr>
              <a:t>maes</a:t>
            </a:r>
            <a:r>
              <a:rPr lang="en-US" dirty="0">
                <a:ea typeface="+mn-lt"/>
                <a:cs typeface="+mn-lt"/>
              </a:rPr>
              <a:t> </a:t>
            </a:r>
            <a:r>
              <a:rPr lang="en-US" dirty="0" err="1">
                <a:ea typeface="+mn-lt"/>
                <a:cs typeface="+mn-lt"/>
              </a:rPr>
              <a:t>dysgu</a:t>
            </a:r>
            <a:endParaRPr lang="en-US" dirty="0" err="1"/>
          </a:p>
          <a:p>
            <a:r>
              <a:rPr lang="en-US" dirty="0">
                <a:ea typeface="+mn-lt"/>
                <a:cs typeface="+mn-lt"/>
              </a:rPr>
              <a:t>Yn </a:t>
            </a:r>
            <a:r>
              <a:rPr lang="en-US" dirty="0" err="1">
                <a:ea typeface="+mn-lt"/>
                <a:cs typeface="+mn-lt"/>
              </a:rPr>
              <a:t>paratoi</a:t>
            </a:r>
            <a:r>
              <a:rPr lang="en-US" dirty="0">
                <a:ea typeface="+mn-lt"/>
                <a:cs typeface="+mn-lt"/>
              </a:rPr>
              <a:t> </a:t>
            </a:r>
            <a:r>
              <a:rPr lang="en-US" dirty="0" err="1">
                <a:ea typeface="+mn-lt"/>
                <a:cs typeface="+mn-lt"/>
              </a:rPr>
              <a:t>dysgwyr</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gyfer</a:t>
            </a:r>
            <a:r>
              <a:rPr lang="en-US" dirty="0">
                <a:ea typeface="+mn-lt"/>
                <a:cs typeface="+mn-lt"/>
              </a:rPr>
              <a:t> </a:t>
            </a:r>
            <a:r>
              <a:rPr lang="en-US" dirty="0" err="1">
                <a:ea typeface="+mn-lt"/>
                <a:cs typeface="+mn-lt"/>
              </a:rPr>
              <a:t>bywyd</a:t>
            </a:r>
            <a:r>
              <a:rPr lang="en-US" dirty="0">
                <a:ea typeface="+mn-lt"/>
                <a:cs typeface="+mn-lt"/>
              </a:rPr>
              <a:t> a </a:t>
            </a:r>
            <a:r>
              <a:rPr lang="en-US" dirty="0" err="1">
                <a:ea typeface="+mn-lt"/>
                <a:cs typeface="+mn-lt"/>
              </a:rPr>
              <a:t>gwaith</a:t>
            </a:r>
            <a:r>
              <a:rPr lang="en-US" dirty="0">
                <a:ea typeface="+mn-lt"/>
                <a:cs typeface="+mn-lt"/>
              </a:rPr>
              <a:t> </a:t>
            </a:r>
            <a:r>
              <a:rPr lang="en-US" dirty="0" err="1">
                <a:ea typeface="+mn-lt"/>
                <a:cs typeface="+mn-lt"/>
              </a:rPr>
              <a:t>digidol</a:t>
            </a:r>
            <a:endParaRPr lang="en-US" dirty="0" err="1">
              <a:ea typeface="Calibri" panose="020F0502020204030204"/>
              <a:cs typeface="Calibri" panose="020F0502020204030204"/>
            </a:endParaRPr>
          </a:p>
          <a:p>
            <a:r>
              <a:rPr lang="en-US" dirty="0" err="1">
                <a:ea typeface="+mn-lt"/>
                <a:cs typeface="+mn-lt"/>
              </a:rPr>
              <a:t>Datblygwyd</a:t>
            </a:r>
            <a:r>
              <a:rPr lang="en-US" dirty="0">
                <a:ea typeface="+mn-lt"/>
                <a:cs typeface="+mn-lt"/>
              </a:rPr>
              <a:t> y </a:t>
            </a:r>
            <a:r>
              <a:rPr lang="en-US" dirty="0" err="1">
                <a:ea typeface="+mn-lt"/>
                <a:cs typeface="+mn-lt"/>
              </a:rPr>
              <a:t>fframwaith</a:t>
            </a:r>
            <a:r>
              <a:rPr lang="en-US" dirty="0">
                <a:ea typeface="+mn-lt"/>
                <a:cs typeface="+mn-lt"/>
              </a:rPr>
              <a:t> </a:t>
            </a:r>
            <a:r>
              <a:rPr lang="en-US" dirty="0" err="1">
                <a:ea typeface="+mn-lt"/>
                <a:cs typeface="+mn-lt"/>
              </a:rPr>
              <a:t>hwn</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sicrhau</a:t>
            </a:r>
            <a:r>
              <a:rPr lang="en-US" dirty="0">
                <a:ea typeface="+mn-lt"/>
                <a:cs typeface="+mn-lt"/>
              </a:rPr>
              <a:t> bod </a:t>
            </a:r>
            <a:r>
              <a:rPr lang="en-US" b="1" dirty="0" err="1">
                <a:ea typeface="+mn-lt"/>
                <a:cs typeface="+mn-lt"/>
              </a:rPr>
              <a:t>cymhwysedd</a:t>
            </a:r>
            <a:r>
              <a:rPr lang="en-US" b="1" dirty="0">
                <a:ea typeface="+mn-lt"/>
                <a:cs typeface="+mn-lt"/>
              </a:rPr>
              <a:t> </a:t>
            </a:r>
            <a:r>
              <a:rPr lang="en-US" b="1" dirty="0" err="1">
                <a:ea typeface="+mn-lt"/>
                <a:cs typeface="+mn-lt"/>
              </a:rPr>
              <a:t>digidol</a:t>
            </a:r>
            <a:r>
              <a:rPr lang="en-US" b="1" dirty="0">
                <a:ea typeface="+mn-lt"/>
                <a:cs typeface="+mn-lt"/>
              </a:rPr>
              <a:t> </a:t>
            </a:r>
            <a:r>
              <a:rPr lang="en-US" b="1" dirty="0" err="1">
                <a:ea typeface="+mn-lt"/>
                <a:cs typeface="+mn-lt"/>
              </a:rPr>
              <a:t>yn</a:t>
            </a:r>
            <a:r>
              <a:rPr lang="en-US" b="1" dirty="0">
                <a:ea typeface="+mn-lt"/>
                <a:cs typeface="+mn-lt"/>
              </a:rPr>
              <a:t> </a:t>
            </a:r>
            <a:r>
              <a:rPr lang="en-US" b="1" dirty="0" err="1">
                <a:ea typeface="+mn-lt"/>
                <a:cs typeface="+mn-lt"/>
              </a:rPr>
              <a:t>cael</a:t>
            </a:r>
            <a:r>
              <a:rPr lang="en-US" b="1" dirty="0">
                <a:ea typeface="+mn-lt"/>
                <a:cs typeface="+mn-lt"/>
              </a:rPr>
              <a:t> </a:t>
            </a:r>
            <a:r>
              <a:rPr lang="en-US" b="1" dirty="0" err="1">
                <a:ea typeface="+mn-lt"/>
                <a:cs typeface="+mn-lt"/>
              </a:rPr>
              <a:t>ei</a:t>
            </a:r>
            <a:r>
              <a:rPr lang="en-US" b="1" dirty="0">
                <a:ea typeface="+mn-lt"/>
                <a:cs typeface="+mn-lt"/>
              </a:rPr>
              <a:t> </a:t>
            </a:r>
            <a:r>
              <a:rPr lang="en-US" b="1" dirty="0" err="1">
                <a:ea typeface="+mn-lt"/>
                <a:cs typeface="+mn-lt"/>
              </a:rPr>
              <a:t>drin</a:t>
            </a:r>
            <a:r>
              <a:rPr lang="en-US" b="1" dirty="0">
                <a:ea typeface="+mn-lt"/>
                <a:cs typeface="+mn-lt"/>
              </a:rPr>
              <a:t> </a:t>
            </a:r>
            <a:r>
              <a:rPr lang="en-US" b="1" dirty="0" err="1">
                <a:ea typeface="+mn-lt"/>
                <a:cs typeface="+mn-lt"/>
              </a:rPr>
              <a:t>fel</a:t>
            </a:r>
            <a:r>
              <a:rPr lang="en-US" b="1" dirty="0">
                <a:ea typeface="+mn-lt"/>
                <a:cs typeface="+mn-lt"/>
              </a:rPr>
              <a:t> </a:t>
            </a:r>
            <a:r>
              <a:rPr lang="en-US" b="1" dirty="0" err="1">
                <a:ea typeface="+mn-lt"/>
                <a:cs typeface="+mn-lt"/>
              </a:rPr>
              <a:t>sgil</a:t>
            </a:r>
            <a:r>
              <a:rPr lang="en-US" b="1" dirty="0">
                <a:ea typeface="+mn-lt"/>
                <a:cs typeface="+mn-lt"/>
              </a:rPr>
              <a:t> </a:t>
            </a:r>
            <a:r>
              <a:rPr lang="en-US" b="1" dirty="0" err="1">
                <a:ea typeface="+mn-lt"/>
                <a:cs typeface="+mn-lt"/>
              </a:rPr>
              <a:t>graidd</a:t>
            </a:r>
            <a:r>
              <a:rPr lang="en-US" b="1" dirty="0">
                <a:ea typeface="+mn-lt"/>
                <a:cs typeface="+mn-lt"/>
              </a:rPr>
              <a:t>—</a:t>
            </a:r>
            <a:r>
              <a:rPr lang="en-US" b="1" dirty="0" err="1">
                <a:ea typeface="+mn-lt"/>
                <a:cs typeface="+mn-lt"/>
              </a:rPr>
              <a:t>ynghyd</a:t>
            </a:r>
            <a:r>
              <a:rPr lang="en-US" b="1" dirty="0">
                <a:ea typeface="+mn-lt"/>
                <a:cs typeface="+mn-lt"/>
              </a:rPr>
              <a:t> â </a:t>
            </a:r>
            <a:r>
              <a:rPr lang="en-US" b="1" dirty="0" err="1">
                <a:ea typeface="+mn-lt"/>
                <a:cs typeface="+mn-lt"/>
              </a:rPr>
              <a:t>llythrennedd</a:t>
            </a:r>
            <a:r>
              <a:rPr lang="en-US" b="1" dirty="0">
                <a:ea typeface="+mn-lt"/>
                <a:cs typeface="+mn-lt"/>
              </a:rPr>
              <a:t> a </a:t>
            </a:r>
            <a:r>
              <a:rPr lang="en-US" b="1" dirty="0" err="1">
                <a:ea typeface="+mn-lt"/>
                <a:cs typeface="+mn-lt"/>
              </a:rPr>
              <a:t>rhifedd</a:t>
            </a:r>
            <a:r>
              <a:rPr lang="en-US" dirty="0">
                <a:ea typeface="+mn-lt"/>
                <a:cs typeface="+mn-lt"/>
              </a:rPr>
              <a:t>—</a:t>
            </a:r>
            <a:r>
              <a:rPr lang="en-US" dirty="0" err="1">
                <a:ea typeface="+mn-lt"/>
                <a:cs typeface="+mn-lt"/>
              </a:rPr>
              <a:t>i</a:t>
            </a:r>
            <a:r>
              <a:rPr lang="en-US" dirty="0">
                <a:ea typeface="+mn-lt"/>
                <a:cs typeface="+mn-lt"/>
              </a:rPr>
              <a:t> bob </a:t>
            </a:r>
            <a:r>
              <a:rPr lang="en-US" dirty="0" err="1">
                <a:ea typeface="+mn-lt"/>
                <a:cs typeface="+mn-lt"/>
              </a:rPr>
              <a:t>dysgwr</a:t>
            </a:r>
            <a:r>
              <a:rPr lang="en-US" dirty="0">
                <a:ea typeface="+mn-lt"/>
                <a:cs typeface="+mn-lt"/>
              </a:rPr>
              <a:t> </a:t>
            </a:r>
            <a:r>
              <a:rPr lang="en-US" dirty="0" err="1">
                <a:ea typeface="+mn-lt"/>
                <a:cs typeface="+mn-lt"/>
              </a:rPr>
              <a:t>rhwng</a:t>
            </a:r>
            <a:r>
              <a:rPr lang="en-US" dirty="0">
                <a:ea typeface="+mn-lt"/>
                <a:cs typeface="+mn-lt"/>
              </a:rPr>
              <a:t> 3 a 16 </a:t>
            </a:r>
            <a:r>
              <a:rPr lang="en-US" dirty="0" err="1">
                <a:ea typeface="+mn-lt"/>
                <a:cs typeface="+mn-lt"/>
              </a:rPr>
              <a:t>oed</a:t>
            </a:r>
            <a:r>
              <a:rPr lang="en-US" dirty="0">
                <a:ea typeface="+mn-lt"/>
                <a:cs typeface="+mn-lt"/>
              </a:rPr>
              <a:t>.</a:t>
            </a:r>
            <a:endParaRPr lang="en-US" dirty="0"/>
          </a:p>
          <a:p>
            <a:endParaRPr lang="en-US" dirty="0">
              <a:ea typeface="Calibri"/>
              <a:cs typeface="Calibri"/>
            </a:endParaRPr>
          </a:p>
        </p:txBody>
      </p:sp>
      <p:sp>
        <p:nvSpPr>
          <p:cNvPr id="4" name="Content Placeholder 3">
            <a:extLst>
              <a:ext uri="{FF2B5EF4-FFF2-40B4-BE49-F238E27FC236}">
                <a16:creationId xmlns:a16="http://schemas.microsoft.com/office/drawing/2014/main" id="{AAF7DDB1-6BC9-D005-7EF9-05D813D59FEF}"/>
              </a:ext>
            </a:extLst>
          </p:cNvPr>
          <p:cNvSpPr>
            <a:spLocks noGrp="1"/>
          </p:cNvSpPr>
          <p:nvPr>
            <p:ph sz="half" idx="2"/>
          </p:nvPr>
        </p:nvSpPr>
        <p:spPr/>
        <p:txBody>
          <a:bodyPr vert="horz" lIns="91440" tIns="45720" rIns="91440" bIns="45720" rtlCol="0" anchor="t">
            <a:normAutofit fontScale="77500" lnSpcReduction="20000"/>
          </a:bodyPr>
          <a:lstStyle/>
          <a:p>
            <a:r>
              <a:rPr lang="en-US" i="1" dirty="0">
                <a:solidFill>
                  <a:schemeClr val="accent1">
                    <a:lumMod val="76000"/>
                  </a:schemeClr>
                </a:solidFill>
                <a:ea typeface="+mn-lt"/>
                <a:cs typeface="+mn-lt"/>
              </a:rPr>
              <a:t>The Digital Competence Framework (DCF) in Wales was first introduced in 2016 and became a mandatory part of the new Curriculum for Wales starting in September 2022.</a:t>
            </a:r>
          </a:p>
          <a:p>
            <a:r>
              <a:rPr lang="en-US" i="1" dirty="0">
                <a:solidFill>
                  <a:schemeClr val="accent1">
                    <a:lumMod val="76000"/>
                  </a:schemeClr>
                </a:solidFill>
                <a:ea typeface="+mn-lt"/>
                <a:cs typeface="+mn-lt"/>
              </a:rPr>
              <a:t>Mandatory </a:t>
            </a:r>
            <a:r>
              <a:rPr lang="en-US" b="1" i="1" dirty="0">
                <a:solidFill>
                  <a:schemeClr val="accent1">
                    <a:lumMod val="76000"/>
                  </a:schemeClr>
                </a:solidFill>
                <a:ea typeface="+mn-lt"/>
                <a:cs typeface="+mn-lt"/>
              </a:rPr>
              <a:t>cross-curricular </a:t>
            </a:r>
            <a:endParaRPr lang="en-US" b="1" i="1" dirty="0">
              <a:solidFill>
                <a:schemeClr val="accent1">
                  <a:lumMod val="76000"/>
                </a:schemeClr>
              </a:solidFill>
              <a:ea typeface="Calibri" panose="020F0502020204030204"/>
              <a:cs typeface="Calibri" panose="020F0502020204030204"/>
            </a:endParaRPr>
          </a:p>
          <a:p>
            <a:r>
              <a:rPr lang="en-US" i="1" dirty="0">
                <a:solidFill>
                  <a:schemeClr val="accent1">
                    <a:lumMod val="76000"/>
                  </a:schemeClr>
                </a:solidFill>
                <a:ea typeface="+mn-lt"/>
                <a:cs typeface="+mn-lt"/>
              </a:rPr>
              <a:t>Applies to all areas of learning &amp; experience</a:t>
            </a:r>
            <a:endParaRPr lang="en-US" i="1" dirty="0">
              <a:solidFill>
                <a:schemeClr val="accent1">
                  <a:lumMod val="76000"/>
                </a:schemeClr>
              </a:solidFill>
              <a:ea typeface="Calibri"/>
              <a:cs typeface="Calibri"/>
            </a:endParaRPr>
          </a:p>
          <a:p>
            <a:r>
              <a:rPr lang="en-US" i="1" dirty="0">
                <a:solidFill>
                  <a:schemeClr val="accent1">
                    <a:lumMod val="76000"/>
                  </a:schemeClr>
                </a:solidFill>
                <a:ea typeface="+mn-lt"/>
                <a:cs typeface="+mn-lt"/>
              </a:rPr>
              <a:t>Prepares learners for digital life and work</a:t>
            </a:r>
            <a:endParaRPr lang="en-US" i="1" dirty="0">
              <a:solidFill>
                <a:schemeClr val="accent1">
                  <a:lumMod val="76000"/>
                </a:schemeClr>
              </a:solidFill>
              <a:ea typeface="Calibri"/>
              <a:cs typeface="Calibri"/>
            </a:endParaRPr>
          </a:p>
          <a:p>
            <a:r>
              <a:rPr lang="en-US" i="1" dirty="0">
                <a:solidFill>
                  <a:schemeClr val="accent1">
                    <a:lumMod val="76000"/>
                  </a:schemeClr>
                </a:solidFill>
                <a:ea typeface="+mn-lt"/>
                <a:cs typeface="+mn-lt"/>
              </a:rPr>
              <a:t>This framework was developed to ensure that digital competence is treated as a core skill—alongside literacy and numeracy—for all learners aged 3 to 16</a:t>
            </a:r>
            <a:r>
              <a:rPr lang="en-US" b="1" dirty="0">
                <a:solidFill>
                  <a:schemeClr val="accent1">
                    <a:lumMod val="76000"/>
                  </a:schemeClr>
                </a:solidFill>
                <a:ea typeface="+mn-lt"/>
                <a:cs typeface="+mn-lt"/>
              </a:rPr>
              <a:t>.</a:t>
            </a:r>
            <a:endParaRPr lang="en-US" b="1" dirty="0">
              <a:solidFill>
                <a:schemeClr val="accent1">
                  <a:lumMod val="76000"/>
                </a:schemeClr>
              </a:solidFill>
            </a:endParaRPr>
          </a:p>
          <a:p>
            <a:endParaRPr lang="en-US" dirty="0">
              <a:ea typeface="Calibri"/>
              <a:cs typeface="Calibri"/>
            </a:endParaRPr>
          </a:p>
          <a:p>
            <a:pPr marL="0" indent="0">
              <a:buNone/>
            </a:pPr>
            <a:endParaRPr lang="en-US" dirty="0">
              <a:ea typeface="Calibri"/>
              <a:cs typeface="Calibri"/>
            </a:endParaRPr>
          </a:p>
        </p:txBody>
      </p:sp>
    </p:spTree>
    <p:extLst>
      <p:ext uri="{BB962C8B-B14F-4D97-AF65-F5344CB8AC3E}">
        <p14:creationId xmlns:p14="http://schemas.microsoft.com/office/powerpoint/2010/main" val="5628732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94068-66B2-47BC-A1D2-6DBA6F5B7329}"/>
              </a:ext>
            </a:extLst>
          </p:cNvPr>
          <p:cNvSpPr>
            <a:spLocks noGrp="1"/>
          </p:cNvSpPr>
          <p:nvPr>
            <p:ph type="title"/>
          </p:nvPr>
        </p:nvSpPr>
        <p:spPr>
          <a:xfrm>
            <a:off x="838200" y="365125"/>
            <a:ext cx="11071302" cy="1325563"/>
          </a:xfrm>
        </p:spPr>
        <p:txBody>
          <a:bodyPr>
            <a:noAutofit/>
          </a:bodyPr>
          <a:lstStyle/>
          <a:p>
            <a:pPr algn="r"/>
            <a:br>
              <a:rPr lang="cy-GB" sz="2800" dirty="0">
                <a:solidFill>
                  <a:prstClr val="black"/>
                </a:solidFill>
                <a:latin typeface="Calibri" panose="020F0502020204030204"/>
              </a:rPr>
            </a:br>
            <a:br>
              <a:rPr lang="cy-GB" sz="2800" dirty="0">
                <a:latin typeface="Calibri" panose="020F0502020204030204"/>
              </a:rPr>
            </a:br>
            <a:r>
              <a:rPr kumimoji="0" lang="cy-GB" sz="2800" b="0" i="0" u="none" strike="noStrike" kern="1200" cap="none" spc="0" normalizeH="0" baseline="0" noProof="0" dirty="0">
                <a:ln>
                  <a:noFill/>
                </a:ln>
                <a:solidFill>
                  <a:prstClr val="black"/>
                </a:solidFill>
                <a:effectLst/>
                <a:uLnTx/>
                <a:uFillTx/>
                <a:latin typeface="Calibri" panose="020F0502020204030204"/>
                <a:ea typeface="+mj-ea"/>
                <a:cs typeface="+mj-cs"/>
              </a:rPr>
              <a:t>Y Fframwaith Cymhwysedd Digidol         </a:t>
            </a:r>
            <a:r>
              <a:rPr lang="en-GB" sz="2800" i="1" dirty="0">
                <a:solidFill>
                  <a:schemeClr val="accent1"/>
                </a:solidFill>
                <a:latin typeface="+mn-lt"/>
              </a:rPr>
              <a:t>T</a:t>
            </a:r>
            <a:r>
              <a:rPr lang="en-GB" sz="2800" i="1" dirty="0">
                <a:solidFill>
                  <a:schemeClr val="accent1">
                    <a:lumMod val="76000"/>
                  </a:schemeClr>
                </a:solidFill>
                <a:latin typeface="+mn-lt"/>
              </a:rPr>
              <a:t>he Digital Competence Framework</a:t>
            </a:r>
            <a:r>
              <a:rPr lang="en-GB" sz="2800" i="1" dirty="0">
                <a:latin typeface="+mn-lt"/>
              </a:rPr>
              <a:t> </a:t>
            </a:r>
            <a:r>
              <a:rPr lang="cy-GB" sz="2800" dirty="0">
                <a:latin typeface="+mn-lt"/>
              </a:rPr>
              <a:t>(</a:t>
            </a:r>
            <a:r>
              <a:rPr lang="cy-GB" sz="2800" dirty="0" err="1">
                <a:latin typeface="+mn-lt"/>
              </a:rPr>
              <a:t>FfCD</a:t>
            </a:r>
            <a:r>
              <a:rPr lang="cy-GB" sz="2800" dirty="0">
                <a:latin typeface="+mn-lt"/>
              </a:rPr>
              <a:t>) Cymru                                                                                        </a:t>
            </a:r>
            <a:r>
              <a:rPr lang="cy-GB" sz="2800" dirty="0">
                <a:solidFill>
                  <a:schemeClr val="accent1">
                    <a:lumMod val="76000"/>
                  </a:schemeClr>
                </a:solidFill>
                <a:latin typeface="+mn-lt"/>
              </a:rPr>
              <a:t> </a:t>
            </a:r>
            <a:r>
              <a:rPr lang="en-GB" sz="2800" i="1" dirty="0">
                <a:solidFill>
                  <a:schemeClr val="accent1">
                    <a:lumMod val="76000"/>
                  </a:schemeClr>
                </a:solidFill>
                <a:latin typeface="+mn-lt"/>
              </a:rPr>
              <a:t>(DCF) Wales</a:t>
            </a:r>
            <a:r>
              <a:rPr lang="en-GB" sz="2800" i="1" dirty="0">
                <a:solidFill>
                  <a:schemeClr val="accent1"/>
                </a:solidFill>
                <a:latin typeface="+mn-lt"/>
              </a:rPr>
              <a:t> </a:t>
            </a:r>
            <a:br>
              <a:rPr lang="en-GB" sz="3200" dirty="0">
                <a:latin typeface="+mn-lt"/>
              </a:rPr>
            </a:br>
            <a:endParaRPr lang="en-GB" sz="3200" dirty="0">
              <a:solidFill>
                <a:schemeClr val="accent1"/>
              </a:solidFill>
              <a:latin typeface="+mn-lt"/>
            </a:endParaRPr>
          </a:p>
        </p:txBody>
      </p:sp>
      <p:sp>
        <p:nvSpPr>
          <p:cNvPr id="3" name="Content Placeholder 2">
            <a:extLst>
              <a:ext uri="{FF2B5EF4-FFF2-40B4-BE49-F238E27FC236}">
                <a16:creationId xmlns:a16="http://schemas.microsoft.com/office/drawing/2014/main" id="{54F83E4B-445E-4B3A-9212-DFC6BFC54002}"/>
              </a:ext>
            </a:extLst>
          </p:cNvPr>
          <p:cNvSpPr>
            <a:spLocks noGrp="1"/>
          </p:cNvSpPr>
          <p:nvPr>
            <p:ph sz="half" idx="1"/>
          </p:nvPr>
        </p:nvSpPr>
        <p:spPr/>
        <p:txBody>
          <a:bodyPr vert="horz" lIns="91440" tIns="45720" rIns="91440" bIns="45720" rtlCol="0" anchor="t">
            <a:noAutofit/>
          </a:bodyPr>
          <a:lstStyle/>
          <a:p>
            <a:pPr>
              <a:defRPr/>
            </a:pPr>
            <a:r>
              <a:rPr kumimoji="0" lang="cy-GB" sz="2400" b="0" i="0" u="none" strike="noStrike" kern="1200" cap="none" spc="0" normalizeH="0" baseline="0" dirty="0">
                <a:ln>
                  <a:noFill/>
                </a:ln>
                <a:effectLst/>
                <a:uLnTx/>
                <a:uFillTx/>
                <a:latin typeface="Arial"/>
                <a:cs typeface="Arial"/>
              </a:rPr>
              <a:t>Cymhwysedd digidol yw’r enw ar </a:t>
            </a:r>
            <a:r>
              <a:rPr kumimoji="0" lang="cy-GB" sz="2400" b="1" i="0" u="none" strike="noStrike" kern="1200" cap="none" spc="0" normalizeH="0" baseline="0" dirty="0">
                <a:ln>
                  <a:noFill/>
                </a:ln>
                <a:effectLst/>
                <a:uLnTx/>
                <a:uFillTx/>
                <a:latin typeface="Arial"/>
                <a:cs typeface="Arial"/>
              </a:rPr>
              <a:t>set o sgiliau, gwybodaeth ac agweddau </a:t>
            </a:r>
            <a:r>
              <a:rPr kumimoji="0" lang="cy-GB" sz="2400" b="0" i="0" u="none" strike="noStrike" kern="1200" cap="none" spc="0" normalizeH="0" baseline="0" dirty="0">
                <a:ln>
                  <a:noFill/>
                </a:ln>
                <a:effectLst/>
                <a:uLnTx/>
                <a:uFillTx/>
                <a:latin typeface="Arial"/>
                <a:cs typeface="Arial"/>
              </a:rPr>
              <a:t>sy’n caniatáu i rywun ddefnyddio technolegau a systemau’n hyderus, yn greadigol ac yn feirniadol. Mae’n set hanfodol o wybodaeth i ddysgwyr fod yn wybodus, yn alluog ac yn llwyddiannus yn y gymdeithas sydd ohoni. </a:t>
            </a:r>
            <a:r>
              <a:rPr lang="cy-GB" sz="2400" dirty="0">
                <a:latin typeface="Arial"/>
                <a:cs typeface="Arial"/>
              </a:rPr>
              <a:t>(Cynhwysiant </a:t>
            </a:r>
            <a:r>
              <a:rPr lang="cy-GB" sz="2400" dirty="0" err="1">
                <a:latin typeface="Arial"/>
                <a:cs typeface="Arial"/>
              </a:rPr>
              <a:t>Digidol,LC</a:t>
            </a:r>
            <a:r>
              <a:rPr lang="cy-GB" sz="2400" dirty="0">
                <a:latin typeface="Arial"/>
                <a:cs typeface="Arial"/>
              </a:rPr>
              <a:t>, 2025)</a:t>
            </a:r>
            <a:endParaRPr lang="en-US" sz="2400" dirty="0">
              <a:latin typeface="Arial"/>
              <a:cs typeface="Arial"/>
            </a:endParaRPr>
          </a:p>
          <a:p>
            <a:pPr marL="228600" marR="0" lvl="0" indent="-228600" algn="l" defTabSz="914400">
              <a:lnSpc>
                <a:spcPct val="90000"/>
              </a:lnSpc>
              <a:spcBef>
                <a:spcPts val="1000"/>
              </a:spcBef>
              <a:spcAft>
                <a:spcPts val="0"/>
              </a:spcAft>
              <a:buClrTx/>
              <a:buSzTx/>
              <a:buFont typeface="Arial" panose="020B0604020202020204" pitchFamily="34" charset="0"/>
              <a:buChar char="•"/>
              <a:tabLst/>
              <a:defRPr/>
            </a:pPr>
            <a:endParaRPr lang="cy-GB" sz="2000" b="1" dirty="0">
              <a:latin typeface="Arial"/>
              <a:cs typeface="Arial"/>
            </a:endParaRPr>
          </a:p>
          <a:p>
            <a:endParaRPr lang="en-GB" sz="2000" dirty="0">
              <a:latin typeface="+mj-lt"/>
            </a:endParaRPr>
          </a:p>
        </p:txBody>
      </p:sp>
      <p:sp>
        <p:nvSpPr>
          <p:cNvPr id="4" name="Content Placeholder 3">
            <a:extLst>
              <a:ext uri="{FF2B5EF4-FFF2-40B4-BE49-F238E27FC236}">
                <a16:creationId xmlns:a16="http://schemas.microsoft.com/office/drawing/2014/main" id="{11592739-BE45-E715-D857-2CC3AAE68333}"/>
              </a:ext>
            </a:extLst>
          </p:cNvPr>
          <p:cNvSpPr>
            <a:spLocks noGrp="1"/>
          </p:cNvSpPr>
          <p:nvPr>
            <p:ph sz="half" idx="2"/>
          </p:nvPr>
        </p:nvSpPr>
        <p:spPr>
          <a:xfrm>
            <a:off x="6172200" y="1825624"/>
            <a:ext cx="5181600" cy="5032375"/>
          </a:xfrm>
        </p:spPr>
        <p:txBody>
          <a:bodyPr vert="horz" lIns="91440" tIns="45720" rIns="91440" bIns="45720" rtlCol="0" anchor="t">
            <a:noAutofit/>
          </a:bodyPr>
          <a:lstStyle/>
          <a:p>
            <a:r>
              <a:rPr lang="en-GB" sz="2400" i="1" dirty="0">
                <a:solidFill>
                  <a:schemeClr val="accent1">
                    <a:lumMod val="76000"/>
                  </a:schemeClr>
                </a:solidFill>
                <a:latin typeface="Arial"/>
                <a:cs typeface="Arial"/>
              </a:rPr>
              <a:t>Digital competence is the </a:t>
            </a:r>
            <a:r>
              <a:rPr lang="en-GB" sz="2400" b="1" i="1" dirty="0">
                <a:solidFill>
                  <a:schemeClr val="accent1">
                    <a:lumMod val="76000"/>
                  </a:schemeClr>
                </a:solidFill>
                <a:latin typeface="Arial"/>
                <a:cs typeface="Arial"/>
              </a:rPr>
              <a:t>set of skills, knowledge and attitudes </a:t>
            </a:r>
            <a:r>
              <a:rPr lang="en-GB" sz="2400" i="1" dirty="0">
                <a:solidFill>
                  <a:schemeClr val="accent1">
                    <a:lumMod val="76000"/>
                  </a:schemeClr>
                </a:solidFill>
                <a:latin typeface="Arial"/>
                <a:cs typeface="Arial"/>
              </a:rPr>
              <a:t>that enable the confident, creative and critical use of technologies and systems. It is essential for learners if they are to be informed, capable and have the potential to be successful in today’s society. (Digital Inclusion, WG, 2025)</a:t>
            </a:r>
            <a:endParaRPr lang="en-US" sz="2400" i="1" dirty="0">
              <a:solidFill>
                <a:schemeClr val="accent1">
                  <a:lumMod val="76000"/>
                </a:schemeClr>
              </a:solidFill>
              <a:ea typeface="Calibri"/>
              <a:cs typeface="Calibri"/>
            </a:endParaRPr>
          </a:p>
          <a:p>
            <a:endParaRPr lang="en-GB" sz="2000" b="1" dirty="0">
              <a:solidFill>
                <a:schemeClr val="accent1">
                  <a:lumMod val="76000"/>
                </a:schemeClr>
              </a:solidFill>
              <a:latin typeface="Arial"/>
              <a:cs typeface="Arial"/>
            </a:endParaRPr>
          </a:p>
          <a:p>
            <a:endParaRPr lang="en-GB" dirty="0"/>
          </a:p>
        </p:txBody>
      </p:sp>
    </p:spTree>
    <p:extLst>
      <p:ext uri="{BB962C8B-B14F-4D97-AF65-F5344CB8AC3E}">
        <p14:creationId xmlns:p14="http://schemas.microsoft.com/office/powerpoint/2010/main" val="25608951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7195C-7275-1B04-EBF8-557843E3DBF7}"/>
              </a:ext>
            </a:extLst>
          </p:cNvPr>
          <p:cNvSpPr>
            <a:spLocks noGrp="1"/>
          </p:cNvSpPr>
          <p:nvPr>
            <p:ph type="title"/>
          </p:nvPr>
        </p:nvSpPr>
        <p:spPr/>
        <p:txBody>
          <a:bodyPr/>
          <a:lstStyle/>
          <a:p>
            <a:pPr algn="ctr"/>
            <a:r>
              <a:rPr lang="en-US" sz="4000" dirty="0" err="1">
                <a:latin typeface="Calibri"/>
                <a:ea typeface="Calibri"/>
                <a:cs typeface="Calibri"/>
              </a:rPr>
              <a:t>Strwythur</a:t>
            </a:r>
            <a:r>
              <a:rPr lang="en-US" sz="4000" dirty="0">
                <a:latin typeface="Calibri"/>
                <a:ea typeface="Calibri"/>
                <a:cs typeface="Calibri"/>
              </a:rPr>
              <a:t> y </a:t>
            </a:r>
            <a:r>
              <a:rPr lang="en-US" sz="4000" dirty="0" err="1">
                <a:latin typeface="Calibri"/>
                <a:ea typeface="Calibri"/>
                <a:cs typeface="Calibri"/>
              </a:rPr>
              <a:t>Fframwaith</a:t>
            </a:r>
            <a:r>
              <a:rPr lang="en-US" sz="4000" dirty="0">
                <a:latin typeface="Calibri"/>
                <a:ea typeface="Calibri"/>
                <a:cs typeface="Calibri"/>
              </a:rPr>
              <a:t> (</a:t>
            </a:r>
            <a:r>
              <a:rPr lang="en-US" sz="4000" dirty="0" err="1">
                <a:latin typeface="Calibri"/>
                <a:ea typeface="Calibri"/>
                <a:cs typeface="Calibri"/>
              </a:rPr>
              <a:t>FfCD</a:t>
            </a:r>
            <a:r>
              <a:rPr lang="en-US" sz="4000" dirty="0">
                <a:latin typeface="Calibri"/>
                <a:ea typeface="Calibri"/>
                <a:cs typeface="Calibri"/>
              </a:rPr>
              <a:t>)  2021</a:t>
            </a:r>
            <a:br>
              <a:rPr lang="en-US" sz="4000" dirty="0">
                <a:latin typeface="Calibri"/>
                <a:ea typeface="Calibri"/>
                <a:cs typeface="Calibri"/>
              </a:rPr>
            </a:br>
            <a:r>
              <a:rPr lang="en-US" sz="4000" i="1" dirty="0">
                <a:solidFill>
                  <a:schemeClr val="accent1">
                    <a:lumMod val="76000"/>
                  </a:schemeClr>
                </a:solidFill>
                <a:latin typeface="Calibri"/>
                <a:ea typeface="Calibri"/>
                <a:cs typeface="Calibri"/>
              </a:rPr>
              <a:t>Structure of the Framework (DCF) 2021</a:t>
            </a:r>
            <a:endParaRPr lang="en-US" sz="4000" i="1" dirty="0">
              <a:solidFill>
                <a:schemeClr val="accent1">
                  <a:lumMod val="76000"/>
                </a:schemeClr>
              </a:solidFill>
            </a:endParaRPr>
          </a:p>
        </p:txBody>
      </p:sp>
      <p:sp>
        <p:nvSpPr>
          <p:cNvPr id="3" name="Content Placeholder 2">
            <a:extLst>
              <a:ext uri="{FF2B5EF4-FFF2-40B4-BE49-F238E27FC236}">
                <a16:creationId xmlns:a16="http://schemas.microsoft.com/office/drawing/2014/main" id="{04A4B937-BD6C-B9B2-287C-ABAF010F571E}"/>
              </a:ext>
            </a:extLst>
          </p:cNvPr>
          <p:cNvSpPr>
            <a:spLocks noGrp="1"/>
          </p:cNvSpPr>
          <p:nvPr>
            <p:ph sz="half" idx="1"/>
          </p:nvPr>
        </p:nvSpPr>
        <p:spPr/>
        <p:txBody>
          <a:bodyPr vert="horz" lIns="91440" tIns="45720" rIns="91440" bIns="45720" rtlCol="0" anchor="t">
            <a:normAutofit/>
          </a:bodyPr>
          <a:lstStyle/>
          <a:p>
            <a:endParaRPr lang="en-US" dirty="0">
              <a:ea typeface="Calibri" panose="020F0502020204030204"/>
              <a:cs typeface="Calibri" panose="020F0502020204030204"/>
            </a:endParaRPr>
          </a:p>
          <a:p>
            <a:pPr marL="0" indent="0">
              <a:buNone/>
            </a:pPr>
            <a:r>
              <a:rPr lang="cy-GB" sz="1400" dirty="0">
                <a:ea typeface="+mn-lt"/>
                <a:cs typeface="+mn-lt"/>
                <a:hlinkClick r:id="rId2"/>
              </a:rPr>
              <a:t>Fframweithiau sgiliau trawsgwricwlaidd - Hwb 2025 (llyw.cymru)</a:t>
            </a:r>
            <a:endParaRPr lang="en-US" dirty="0">
              <a:ea typeface="+mn-lt"/>
              <a:cs typeface="+mn-lt"/>
            </a:endParaRPr>
          </a:p>
          <a:p>
            <a:pPr marL="0" indent="0">
              <a:buNone/>
            </a:pPr>
            <a:r>
              <a:rPr lang="en-US" dirty="0" err="1">
                <a:ea typeface="+mn-lt"/>
                <a:cs typeface="+mn-lt"/>
              </a:rPr>
              <a:t>Pedwar</a:t>
            </a:r>
            <a:r>
              <a:rPr lang="en-US" dirty="0">
                <a:ea typeface="+mn-lt"/>
                <a:cs typeface="+mn-lt"/>
              </a:rPr>
              <a:t> </a:t>
            </a:r>
            <a:r>
              <a:rPr lang="en-US" dirty="0" err="1">
                <a:ea typeface="+mn-lt"/>
                <a:cs typeface="+mn-lt"/>
              </a:rPr>
              <a:t>maes</a:t>
            </a:r>
            <a:r>
              <a:rPr lang="en-US" dirty="0">
                <a:ea typeface="+mn-lt"/>
                <a:cs typeface="+mn-lt"/>
              </a:rPr>
              <a:t>:</a:t>
            </a:r>
            <a:endParaRPr lang="en-US" dirty="0">
              <a:ea typeface="Calibri" panose="020F0502020204030204"/>
              <a:cs typeface="Calibri" panose="020F0502020204030204"/>
            </a:endParaRPr>
          </a:p>
          <a:p>
            <a:pPr lvl="1"/>
            <a:r>
              <a:rPr lang="en-US" dirty="0" err="1">
                <a:ea typeface="+mn-lt"/>
                <a:cs typeface="+mn-lt"/>
              </a:rPr>
              <a:t>Dinasyddiaeth</a:t>
            </a:r>
            <a:endParaRPr lang="en-US" dirty="0"/>
          </a:p>
          <a:p>
            <a:pPr lvl="1"/>
            <a:r>
              <a:rPr lang="en-US" dirty="0" err="1">
                <a:ea typeface="+mn-lt"/>
                <a:cs typeface="+mn-lt"/>
              </a:rPr>
              <a:t>Rhyngweithio</a:t>
            </a:r>
            <a:r>
              <a:rPr lang="en-US" dirty="0">
                <a:ea typeface="+mn-lt"/>
                <a:cs typeface="+mn-lt"/>
              </a:rPr>
              <a:t> a </a:t>
            </a:r>
            <a:r>
              <a:rPr lang="en-US" dirty="0" err="1">
                <a:ea typeface="+mn-lt"/>
                <a:cs typeface="+mn-lt"/>
              </a:rPr>
              <a:t>chydweithio</a:t>
            </a:r>
            <a:endParaRPr lang="en-US" dirty="0" err="1"/>
          </a:p>
          <a:p>
            <a:pPr lvl="1"/>
            <a:r>
              <a:rPr lang="en-US" dirty="0" err="1">
                <a:ea typeface="+mn-lt"/>
                <a:cs typeface="+mn-lt"/>
              </a:rPr>
              <a:t>Cynhyrchu</a:t>
            </a:r>
            <a:endParaRPr lang="en-US" dirty="0"/>
          </a:p>
          <a:p>
            <a:pPr lvl="1"/>
            <a:r>
              <a:rPr lang="en-US" dirty="0">
                <a:ea typeface="+mn-lt"/>
                <a:cs typeface="+mn-lt"/>
              </a:rPr>
              <a:t>Data a </a:t>
            </a:r>
            <a:r>
              <a:rPr lang="en-US" dirty="0" err="1">
                <a:ea typeface="+mn-lt"/>
                <a:cs typeface="+mn-lt"/>
              </a:rPr>
              <a:t>meddwl</a:t>
            </a:r>
            <a:r>
              <a:rPr lang="en-US" dirty="0">
                <a:ea typeface="+mn-lt"/>
                <a:cs typeface="+mn-lt"/>
              </a:rPr>
              <a:t> </a:t>
            </a:r>
            <a:r>
              <a:rPr lang="en-US" dirty="0" err="1">
                <a:ea typeface="+mn-lt"/>
                <a:cs typeface="+mn-lt"/>
              </a:rPr>
              <a:t>cyfrifiadol</a:t>
            </a:r>
            <a:endParaRPr lang="en-US" dirty="0" err="1"/>
          </a:p>
          <a:p>
            <a:endParaRPr lang="en-US" dirty="0">
              <a:ea typeface="Calibri"/>
              <a:cs typeface="Calibri"/>
            </a:endParaRPr>
          </a:p>
        </p:txBody>
      </p:sp>
      <p:sp>
        <p:nvSpPr>
          <p:cNvPr id="4" name="Content Placeholder 3">
            <a:extLst>
              <a:ext uri="{FF2B5EF4-FFF2-40B4-BE49-F238E27FC236}">
                <a16:creationId xmlns:a16="http://schemas.microsoft.com/office/drawing/2014/main" id="{CB0754D5-55A2-4CCE-4E16-3DD956B8FDF7}"/>
              </a:ext>
            </a:extLst>
          </p:cNvPr>
          <p:cNvSpPr>
            <a:spLocks noGrp="1"/>
          </p:cNvSpPr>
          <p:nvPr>
            <p:ph sz="half" idx="2"/>
          </p:nvPr>
        </p:nvSpPr>
        <p:spPr>
          <a:xfrm>
            <a:off x="6537960" y="1825624"/>
            <a:ext cx="5181600" cy="4013287"/>
          </a:xfrm>
        </p:spPr>
        <p:txBody>
          <a:bodyPr vert="horz" lIns="91440" tIns="45720" rIns="91440" bIns="45720" rtlCol="0" anchor="t">
            <a:normAutofit/>
          </a:bodyPr>
          <a:lstStyle/>
          <a:p>
            <a:endParaRPr lang="en-US" dirty="0"/>
          </a:p>
          <a:p>
            <a:pPr marL="0" indent="0">
              <a:buNone/>
            </a:pPr>
            <a:r>
              <a:rPr lang="en-GB" sz="1400" dirty="0">
                <a:solidFill>
                  <a:schemeClr val="accent1">
                    <a:lumMod val="76000"/>
                  </a:schemeClr>
                </a:solidFill>
                <a:ea typeface="+mn-lt"/>
                <a:cs typeface="+mn-lt"/>
                <a:hlinkClick r:id="rId3">
                  <a:extLst>
                    <a:ext uri="{A12FA001-AC4F-418D-AE19-62706E023703}">
                      <ahyp:hlinkClr xmlns:ahyp="http://schemas.microsoft.com/office/drawing/2018/hyperlinkcolor" val="tx"/>
                    </a:ext>
                  </a:extLst>
                </a:hlinkClick>
              </a:rPr>
              <a:t>Cross-curricular skills frameworks - Hwb (gov.wales) </a:t>
            </a:r>
            <a:endParaRPr lang="en-US" dirty="0">
              <a:solidFill>
                <a:schemeClr val="accent1">
                  <a:lumMod val="76000"/>
                </a:schemeClr>
              </a:solidFill>
              <a:ea typeface="+mn-lt"/>
              <a:cs typeface="+mn-lt"/>
            </a:endParaRPr>
          </a:p>
          <a:p>
            <a:pPr marL="0" indent="0">
              <a:buNone/>
            </a:pPr>
            <a:r>
              <a:rPr lang="en-US" i="1" dirty="0">
                <a:solidFill>
                  <a:schemeClr val="accent1">
                    <a:lumMod val="76000"/>
                  </a:schemeClr>
                </a:solidFill>
                <a:ea typeface="+mn-lt"/>
                <a:cs typeface="+mn-lt"/>
              </a:rPr>
              <a:t>Four strands:</a:t>
            </a:r>
            <a:endParaRPr lang="en-US" i="1" dirty="0">
              <a:solidFill>
                <a:schemeClr val="accent1">
                  <a:lumMod val="76000"/>
                </a:schemeClr>
              </a:solidFill>
              <a:ea typeface="Calibri"/>
              <a:cs typeface="Calibri"/>
            </a:endParaRPr>
          </a:p>
          <a:p>
            <a:r>
              <a:rPr lang="en-US" i="1" dirty="0">
                <a:solidFill>
                  <a:schemeClr val="accent1">
                    <a:lumMod val="76000"/>
                  </a:schemeClr>
                </a:solidFill>
                <a:ea typeface="+mn-lt"/>
                <a:cs typeface="+mn-lt"/>
              </a:rPr>
              <a:t>Citizenship</a:t>
            </a:r>
            <a:endParaRPr lang="en-US" i="1" dirty="0">
              <a:solidFill>
                <a:schemeClr val="accent1">
                  <a:lumMod val="76000"/>
                </a:schemeClr>
              </a:solidFill>
              <a:ea typeface="Calibri"/>
              <a:cs typeface="Calibri"/>
            </a:endParaRPr>
          </a:p>
          <a:p>
            <a:r>
              <a:rPr lang="en-US" i="1" dirty="0">
                <a:solidFill>
                  <a:schemeClr val="accent1">
                    <a:lumMod val="76000"/>
                  </a:schemeClr>
                </a:solidFill>
                <a:ea typeface="+mn-lt"/>
                <a:cs typeface="+mn-lt"/>
              </a:rPr>
              <a:t>Interacting and collaborating</a:t>
            </a:r>
            <a:endParaRPr lang="en-US" i="1" dirty="0">
              <a:solidFill>
                <a:schemeClr val="accent1">
                  <a:lumMod val="76000"/>
                </a:schemeClr>
              </a:solidFill>
              <a:ea typeface="Calibri"/>
              <a:cs typeface="Calibri"/>
            </a:endParaRPr>
          </a:p>
          <a:p>
            <a:r>
              <a:rPr lang="en-US" i="1" dirty="0">
                <a:solidFill>
                  <a:schemeClr val="accent1">
                    <a:lumMod val="76000"/>
                  </a:schemeClr>
                </a:solidFill>
                <a:ea typeface="+mn-lt"/>
                <a:cs typeface="+mn-lt"/>
              </a:rPr>
              <a:t>Producing</a:t>
            </a:r>
            <a:endParaRPr lang="en-US" i="1" dirty="0">
              <a:solidFill>
                <a:schemeClr val="accent1">
                  <a:lumMod val="76000"/>
                </a:schemeClr>
              </a:solidFill>
              <a:ea typeface="Calibri"/>
              <a:cs typeface="Calibri"/>
            </a:endParaRPr>
          </a:p>
          <a:p>
            <a:r>
              <a:rPr lang="en-US" i="1" dirty="0">
                <a:solidFill>
                  <a:schemeClr val="accent1">
                    <a:lumMod val="76000"/>
                  </a:schemeClr>
                </a:solidFill>
                <a:ea typeface="+mn-lt"/>
                <a:cs typeface="+mn-lt"/>
              </a:rPr>
              <a:t>Data and computational thinking</a:t>
            </a:r>
            <a:endParaRPr lang="en-US" i="1" dirty="0">
              <a:solidFill>
                <a:schemeClr val="accent1">
                  <a:lumMod val="76000"/>
                </a:schemeClr>
              </a:solidFill>
            </a:endParaRPr>
          </a:p>
          <a:p>
            <a:endParaRPr lang="en-US" dirty="0">
              <a:ea typeface="Calibri"/>
              <a:cs typeface="Calibri"/>
            </a:endParaRPr>
          </a:p>
        </p:txBody>
      </p:sp>
    </p:spTree>
    <p:extLst>
      <p:ext uri="{BB962C8B-B14F-4D97-AF65-F5344CB8AC3E}">
        <p14:creationId xmlns:p14="http://schemas.microsoft.com/office/powerpoint/2010/main" val="30394626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021EB-D4F6-339E-060E-9C0CC210ACA4}"/>
              </a:ext>
            </a:extLst>
          </p:cNvPr>
          <p:cNvSpPr>
            <a:spLocks noGrp="1"/>
          </p:cNvSpPr>
          <p:nvPr>
            <p:ph type="title"/>
          </p:nvPr>
        </p:nvSpPr>
        <p:spPr/>
        <p:txBody>
          <a:bodyPr>
            <a:normAutofit fontScale="90000"/>
          </a:bodyPr>
          <a:lstStyle/>
          <a:p>
            <a:br>
              <a:rPr lang="en-US" sz="2600" dirty="0">
                <a:ea typeface="+mj-lt"/>
                <a:cs typeface="+mj-lt"/>
              </a:rPr>
            </a:br>
            <a:r>
              <a:rPr lang="en-US" sz="2800" b="1" dirty="0" err="1">
                <a:ea typeface="+mj-lt"/>
                <a:cs typeface="+mj-lt"/>
              </a:rPr>
              <a:t>Mae’r</a:t>
            </a:r>
            <a:r>
              <a:rPr lang="en-US" sz="2800" b="1" dirty="0">
                <a:ea typeface="+mj-lt"/>
                <a:cs typeface="+mj-lt"/>
              </a:rPr>
              <a:t> </a:t>
            </a:r>
            <a:r>
              <a:rPr lang="en-US" sz="2800" b="1" dirty="0" err="1">
                <a:ea typeface="+mj-lt"/>
                <a:cs typeface="+mj-lt"/>
              </a:rPr>
              <a:t>FfCD</a:t>
            </a:r>
            <a:r>
              <a:rPr lang="en-US" sz="2800" b="1" dirty="0">
                <a:ea typeface="+mj-lt"/>
                <a:cs typeface="+mj-lt"/>
              </a:rPr>
              <a:t> </a:t>
            </a:r>
            <a:r>
              <a:rPr lang="en-US" sz="2800" b="1" dirty="0" err="1">
                <a:ea typeface="+mj-lt"/>
                <a:cs typeface="+mj-lt"/>
              </a:rPr>
              <a:t>wedi’i</a:t>
            </a:r>
            <a:r>
              <a:rPr lang="en-US" sz="2800" b="1" dirty="0">
                <a:ea typeface="+mj-lt"/>
                <a:cs typeface="+mj-lt"/>
              </a:rPr>
              <a:t> </a:t>
            </a:r>
            <a:r>
              <a:rPr lang="en-US" sz="2800" b="1" dirty="0" err="1">
                <a:ea typeface="+mj-lt"/>
                <a:cs typeface="+mj-lt"/>
              </a:rPr>
              <a:t>strwythuro</a:t>
            </a:r>
            <a:r>
              <a:rPr lang="en-US" sz="2800" b="1" dirty="0">
                <a:ea typeface="+mj-lt"/>
                <a:cs typeface="+mj-lt"/>
              </a:rPr>
              <a:t> o </a:t>
            </a:r>
            <a:r>
              <a:rPr lang="en-US" sz="2800" b="1" dirty="0" err="1">
                <a:ea typeface="+mj-lt"/>
                <a:cs typeface="+mj-lt"/>
              </a:rPr>
              <a:t>amgylch</a:t>
            </a:r>
            <a:r>
              <a:rPr lang="en-US" sz="2800" b="1" dirty="0">
                <a:ea typeface="+mj-lt"/>
                <a:cs typeface="+mj-lt"/>
              </a:rPr>
              <a:t> </a:t>
            </a:r>
            <a:r>
              <a:rPr lang="en-US" sz="2800" b="1" dirty="0" err="1">
                <a:ea typeface="+mj-lt"/>
                <a:cs typeface="+mj-lt"/>
              </a:rPr>
              <a:t>pedwar</a:t>
            </a:r>
            <a:r>
              <a:rPr lang="en-US" sz="2800" b="1" dirty="0">
                <a:ea typeface="+mj-lt"/>
                <a:cs typeface="+mj-lt"/>
              </a:rPr>
              <a:t> </a:t>
            </a:r>
            <a:r>
              <a:rPr lang="en-US" sz="2800" b="1" dirty="0" err="1">
                <a:ea typeface="+mj-lt"/>
                <a:cs typeface="+mj-lt"/>
              </a:rPr>
              <a:t>maes</a:t>
            </a:r>
            <a:r>
              <a:rPr lang="en-US" sz="2800" b="1" dirty="0">
                <a:ea typeface="+mj-lt"/>
                <a:cs typeface="+mj-lt"/>
              </a:rPr>
              <a:t> </a:t>
            </a:r>
            <a:r>
              <a:rPr lang="en-US" sz="2800" b="1" dirty="0" err="1">
                <a:ea typeface="+mj-lt"/>
                <a:cs typeface="+mj-lt"/>
              </a:rPr>
              <a:t>allweddol</a:t>
            </a:r>
            <a:r>
              <a:rPr lang="en-US" sz="2800" b="1" dirty="0">
                <a:ea typeface="+mj-lt"/>
                <a:cs typeface="+mj-lt"/>
              </a:rPr>
              <a:t> </a:t>
            </a:r>
            <a:r>
              <a:rPr lang="en-US" sz="2800" b="1" dirty="0" err="1">
                <a:ea typeface="+mj-lt"/>
                <a:cs typeface="+mj-lt"/>
              </a:rPr>
              <a:t>sy’n</a:t>
            </a:r>
            <a:r>
              <a:rPr lang="en-US" sz="2800" b="1" dirty="0">
                <a:ea typeface="+mj-lt"/>
                <a:cs typeface="+mj-lt"/>
              </a:rPr>
              <a:t> </a:t>
            </a:r>
            <a:r>
              <a:rPr lang="en-US" sz="2800" b="1" dirty="0" err="1">
                <a:ea typeface="+mj-lt"/>
                <a:cs typeface="+mj-lt"/>
              </a:rPr>
              <a:t>meithrin</a:t>
            </a:r>
            <a:r>
              <a:rPr lang="en-US" sz="2800" b="1" dirty="0">
                <a:ea typeface="+mj-lt"/>
                <a:cs typeface="+mj-lt"/>
              </a:rPr>
              <a:t> </a:t>
            </a:r>
            <a:r>
              <a:rPr lang="en-US" sz="2800" b="1" dirty="0" err="1">
                <a:ea typeface="+mj-lt"/>
                <a:cs typeface="+mj-lt"/>
              </a:rPr>
              <a:t>llythrennedd</a:t>
            </a:r>
            <a:r>
              <a:rPr lang="en-US" sz="2800" b="1" dirty="0">
                <a:ea typeface="+mj-lt"/>
                <a:cs typeface="+mj-lt"/>
              </a:rPr>
              <a:t> </a:t>
            </a:r>
            <a:r>
              <a:rPr lang="en-US" sz="2800" b="1" dirty="0" err="1">
                <a:ea typeface="+mj-lt"/>
                <a:cs typeface="+mj-lt"/>
              </a:rPr>
              <a:t>digidol</a:t>
            </a:r>
            <a:r>
              <a:rPr lang="en-US" sz="2800" b="1" dirty="0">
                <a:ea typeface="+mj-lt"/>
                <a:cs typeface="+mj-lt"/>
              </a:rPr>
              <a:t>:</a:t>
            </a:r>
            <a:br>
              <a:rPr lang="en-US" sz="2800" b="1" dirty="0">
                <a:ea typeface="+mj-lt"/>
                <a:cs typeface="+mj-lt"/>
              </a:rPr>
            </a:br>
            <a:r>
              <a:rPr lang="en-US" sz="2800" b="1" i="1" dirty="0">
                <a:solidFill>
                  <a:schemeClr val="accent1">
                    <a:lumMod val="76000"/>
                  </a:schemeClr>
                </a:solidFill>
                <a:ea typeface="+mj-lt"/>
                <a:cs typeface="+mj-lt"/>
              </a:rPr>
              <a:t>The DCF is structured around four key strands that nurture digital literacy</a:t>
            </a:r>
            <a:r>
              <a:rPr lang="en-US" sz="2800" b="1" dirty="0">
                <a:solidFill>
                  <a:schemeClr val="accent1">
                    <a:lumMod val="76000"/>
                  </a:schemeClr>
                </a:solidFill>
                <a:ea typeface="+mj-lt"/>
                <a:cs typeface="+mj-lt"/>
              </a:rPr>
              <a:t>:</a:t>
            </a:r>
            <a:endParaRPr lang="en-US" b="1" dirty="0">
              <a:solidFill>
                <a:schemeClr val="accent1">
                  <a:lumMod val="76000"/>
                </a:schemeClr>
              </a:solidFill>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07B0B664-8FCD-69A6-4DAF-53BEC753BA26}"/>
              </a:ext>
            </a:extLst>
          </p:cNvPr>
          <p:cNvSpPr>
            <a:spLocks noGrp="1"/>
          </p:cNvSpPr>
          <p:nvPr>
            <p:ph sz="half" idx="1"/>
          </p:nvPr>
        </p:nvSpPr>
        <p:spPr/>
        <p:txBody>
          <a:bodyPr vert="horz" lIns="91440" tIns="45720" rIns="91440" bIns="45720" rtlCol="0" anchor="t">
            <a:normAutofit/>
          </a:bodyPr>
          <a:lstStyle/>
          <a:p>
            <a:pPr marL="0" indent="0">
              <a:buNone/>
            </a:pPr>
            <a:r>
              <a:rPr lang="en-US" b="1">
                <a:ea typeface="+mn-lt"/>
                <a:cs typeface="+mn-lt"/>
              </a:rPr>
              <a:t>1.Dinasyddiaeth</a:t>
            </a:r>
            <a:endParaRPr lang="en-US" err="1">
              <a:ea typeface="Calibri" panose="020F0502020204030204"/>
              <a:cs typeface="Calibri" panose="020F0502020204030204"/>
            </a:endParaRPr>
          </a:p>
          <a:p>
            <a:r>
              <a:rPr lang="en-US">
                <a:ea typeface="+mn-lt"/>
                <a:cs typeface="+mn-lt"/>
              </a:rPr>
              <a:t>Yn </a:t>
            </a:r>
            <a:r>
              <a:rPr lang="en-US" err="1">
                <a:ea typeface="+mn-lt"/>
                <a:cs typeface="+mn-lt"/>
              </a:rPr>
              <a:t>dysgu</a:t>
            </a:r>
            <a:r>
              <a:rPr lang="en-US">
                <a:ea typeface="+mn-lt"/>
                <a:cs typeface="+mn-lt"/>
              </a:rPr>
              <a:t> am </a:t>
            </a:r>
            <a:r>
              <a:rPr lang="en-US" err="1">
                <a:ea typeface="+mn-lt"/>
                <a:cs typeface="+mn-lt"/>
              </a:rPr>
              <a:t>ddiogelwch</a:t>
            </a:r>
            <a:r>
              <a:rPr lang="en-US">
                <a:ea typeface="+mn-lt"/>
                <a:cs typeface="+mn-lt"/>
              </a:rPr>
              <a:t> </a:t>
            </a:r>
            <a:r>
              <a:rPr lang="en-US" err="1">
                <a:ea typeface="+mn-lt"/>
                <a:cs typeface="+mn-lt"/>
              </a:rPr>
              <a:t>ar-lein</a:t>
            </a:r>
            <a:r>
              <a:rPr lang="en-US">
                <a:ea typeface="+mn-lt"/>
                <a:cs typeface="+mn-lt"/>
              </a:rPr>
              <a:t>, </a:t>
            </a:r>
            <a:r>
              <a:rPr lang="en-US" err="1">
                <a:ea typeface="+mn-lt"/>
                <a:cs typeface="+mn-lt"/>
              </a:rPr>
              <a:t>hawliau</a:t>
            </a:r>
            <a:r>
              <a:rPr lang="en-US">
                <a:ea typeface="+mn-lt"/>
                <a:cs typeface="+mn-lt"/>
              </a:rPr>
              <a:t> </a:t>
            </a:r>
            <a:r>
              <a:rPr lang="en-US" err="1">
                <a:ea typeface="+mn-lt"/>
                <a:cs typeface="+mn-lt"/>
              </a:rPr>
              <a:t>digidol</a:t>
            </a:r>
            <a:r>
              <a:rPr lang="en-US">
                <a:ea typeface="+mn-lt"/>
                <a:cs typeface="+mn-lt"/>
              </a:rPr>
              <a:t> a </a:t>
            </a:r>
            <a:r>
              <a:rPr lang="en-US" err="1">
                <a:ea typeface="+mn-lt"/>
                <a:cs typeface="+mn-lt"/>
              </a:rPr>
              <a:t>chyfrifoldebau</a:t>
            </a:r>
            <a:r>
              <a:rPr lang="en-US">
                <a:ea typeface="+mn-lt"/>
                <a:cs typeface="+mn-lt"/>
              </a:rPr>
              <a:t>.</a:t>
            </a:r>
            <a:endParaRPr lang="en-US"/>
          </a:p>
          <a:p>
            <a:r>
              <a:rPr lang="en-US" err="1">
                <a:ea typeface="+mn-lt"/>
                <a:cs typeface="+mn-lt"/>
              </a:rPr>
              <a:t>Enghraifft</a:t>
            </a:r>
            <a:r>
              <a:rPr lang="en-US">
                <a:ea typeface="+mn-lt"/>
                <a:cs typeface="+mn-lt"/>
              </a:rPr>
              <a:t>: </a:t>
            </a:r>
            <a:r>
              <a:rPr lang="en-US" err="1">
                <a:ea typeface="+mn-lt"/>
                <a:cs typeface="+mn-lt"/>
              </a:rPr>
              <a:t>Mewn</a:t>
            </a:r>
            <a:r>
              <a:rPr lang="en-US">
                <a:ea typeface="+mn-lt"/>
                <a:cs typeface="+mn-lt"/>
              </a:rPr>
              <a:t> </a:t>
            </a:r>
            <a:r>
              <a:rPr lang="en-US" err="1">
                <a:ea typeface="+mn-lt"/>
                <a:cs typeface="+mn-lt"/>
              </a:rPr>
              <a:t>gwers</a:t>
            </a:r>
            <a:r>
              <a:rPr lang="en-US">
                <a:ea typeface="+mn-lt"/>
                <a:cs typeface="+mn-lt"/>
              </a:rPr>
              <a:t> </a:t>
            </a:r>
            <a:r>
              <a:rPr lang="en-US" err="1">
                <a:ea typeface="+mn-lt"/>
                <a:cs typeface="+mn-lt"/>
              </a:rPr>
              <a:t>Addysg</a:t>
            </a:r>
            <a:r>
              <a:rPr lang="en-US">
                <a:ea typeface="+mn-lt"/>
                <a:cs typeface="+mn-lt"/>
              </a:rPr>
              <a:t> </a:t>
            </a:r>
            <a:r>
              <a:rPr lang="en-US" err="1">
                <a:ea typeface="+mn-lt"/>
                <a:cs typeface="+mn-lt"/>
              </a:rPr>
              <a:t>Bersonol</a:t>
            </a:r>
            <a:r>
              <a:rPr lang="en-US">
                <a:ea typeface="+mn-lt"/>
                <a:cs typeface="+mn-lt"/>
              </a:rPr>
              <a:t> a </a:t>
            </a:r>
            <a:r>
              <a:rPr lang="en-US" err="1">
                <a:ea typeface="+mn-lt"/>
                <a:cs typeface="+mn-lt"/>
              </a:rPr>
              <a:t>Chymdeithasol</a:t>
            </a:r>
            <a:r>
              <a:rPr lang="en-US">
                <a:ea typeface="+mn-lt"/>
                <a:cs typeface="+mn-lt"/>
              </a:rPr>
              <a:t> (</a:t>
            </a:r>
            <a:r>
              <a:rPr lang="en-US" err="1">
                <a:ea typeface="+mn-lt"/>
                <a:cs typeface="+mn-lt"/>
              </a:rPr>
              <a:t>ABCh</a:t>
            </a:r>
            <a:r>
              <a:rPr lang="en-US">
                <a:ea typeface="+mn-lt"/>
                <a:cs typeface="+mn-lt"/>
              </a:rPr>
              <a:t>), </a:t>
            </a:r>
            <a:r>
              <a:rPr lang="en-US" err="1">
                <a:ea typeface="+mn-lt"/>
                <a:cs typeface="+mn-lt"/>
              </a:rPr>
              <a:t>mae</a:t>
            </a:r>
            <a:r>
              <a:rPr lang="en-US">
                <a:ea typeface="+mn-lt"/>
                <a:cs typeface="+mn-lt"/>
              </a:rPr>
              <a:t> </a:t>
            </a:r>
            <a:r>
              <a:rPr lang="en-US" err="1">
                <a:ea typeface="+mn-lt"/>
                <a:cs typeface="+mn-lt"/>
              </a:rPr>
              <a:t>disgyblion</a:t>
            </a:r>
            <a:r>
              <a:rPr lang="en-US">
                <a:ea typeface="+mn-lt"/>
                <a:cs typeface="+mn-lt"/>
              </a:rPr>
              <a:t> </a:t>
            </a:r>
            <a:r>
              <a:rPr lang="en-US" err="1">
                <a:ea typeface="+mn-lt"/>
                <a:cs typeface="+mn-lt"/>
              </a:rPr>
              <a:t>yn</a:t>
            </a:r>
            <a:r>
              <a:rPr lang="en-US">
                <a:ea typeface="+mn-lt"/>
                <a:cs typeface="+mn-lt"/>
              </a:rPr>
              <a:t> </a:t>
            </a:r>
            <a:r>
              <a:rPr lang="en-US" err="1">
                <a:ea typeface="+mn-lt"/>
                <a:cs typeface="+mn-lt"/>
              </a:rPr>
              <a:t>archwilio</a:t>
            </a:r>
            <a:r>
              <a:rPr lang="en-US">
                <a:ea typeface="+mn-lt"/>
                <a:cs typeface="+mn-lt"/>
              </a:rPr>
              <a:t> </a:t>
            </a:r>
            <a:r>
              <a:rPr lang="en-US" err="1">
                <a:ea typeface="+mn-lt"/>
                <a:cs typeface="+mn-lt"/>
              </a:rPr>
              <a:t>bwlio</a:t>
            </a:r>
            <a:r>
              <a:rPr lang="en-US">
                <a:ea typeface="+mn-lt"/>
                <a:cs typeface="+mn-lt"/>
              </a:rPr>
              <a:t> </a:t>
            </a:r>
            <a:r>
              <a:rPr lang="en-US" err="1">
                <a:ea typeface="+mn-lt"/>
                <a:cs typeface="+mn-lt"/>
              </a:rPr>
              <a:t>ar-lein</a:t>
            </a:r>
            <a:r>
              <a:rPr lang="en-US">
                <a:ea typeface="+mn-lt"/>
                <a:cs typeface="+mn-lt"/>
              </a:rPr>
              <a:t> a </a:t>
            </a:r>
            <a:r>
              <a:rPr lang="en-US" err="1">
                <a:ea typeface="+mn-lt"/>
                <a:cs typeface="+mn-lt"/>
              </a:rPr>
              <a:t>sut</a:t>
            </a:r>
            <a:r>
              <a:rPr lang="en-US">
                <a:ea typeface="+mn-lt"/>
                <a:cs typeface="+mn-lt"/>
              </a:rPr>
              <a:t> </a:t>
            </a:r>
            <a:r>
              <a:rPr lang="en-US" err="1">
                <a:ea typeface="+mn-lt"/>
                <a:cs typeface="+mn-lt"/>
              </a:rPr>
              <a:t>i</a:t>
            </a:r>
            <a:r>
              <a:rPr lang="en-US">
                <a:ea typeface="+mn-lt"/>
                <a:cs typeface="+mn-lt"/>
              </a:rPr>
              <a:t> </a:t>
            </a:r>
            <a:r>
              <a:rPr lang="en-US" err="1">
                <a:ea typeface="+mn-lt"/>
                <a:cs typeface="+mn-lt"/>
              </a:rPr>
              <a:t>ymateb</a:t>
            </a:r>
            <a:r>
              <a:rPr lang="en-US">
                <a:ea typeface="+mn-lt"/>
                <a:cs typeface="+mn-lt"/>
              </a:rPr>
              <a:t> </a:t>
            </a:r>
            <a:r>
              <a:rPr lang="en-US" err="1">
                <a:ea typeface="+mn-lt"/>
                <a:cs typeface="+mn-lt"/>
              </a:rPr>
              <a:t>yn</a:t>
            </a:r>
            <a:r>
              <a:rPr lang="en-US">
                <a:ea typeface="+mn-lt"/>
                <a:cs typeface="+mn-lt"/>
              </a:rPr>
              <a:t> </a:t>
            </a:r>
            <a:r>
              <a:rPr lang="en-US" err="1">
                <a:ea typeface="+mn-lt"/>
                <a:cs typeface="+mn-lt"/>
              </a:rPr>
              <a:t>ddiogel</a:t>
            </a:r>
            <a:r>
              <a:rPr lang="en-US">
                <a:ea typeface="+mn-lt"/>
                <a:cs typeface="+mn-lt"/>
              </a:rPr>
              <a:t>.</a:t>
            </a:r>
            <a:endParaRPr lang="en-US"/>
          </a:p>
          <a:p>
            <a:endParaRPr lang="en-US">
              <a:ea typeface="Calibri"/>
              <a:cs typeface="Calibri"/>
            </a:endParaRPr>
          </a:p>
        </p:txBody>
      </p:sp>
      <p:sp>
        <p:nvSpPr>
          <p:cNvPr id="4" name="Content Placeholder 3">
            <a:extLst>
              <a:ext uri="{FF2B5EF4-FFF2-40B4-BE49-F238E27FC236}">
                <a16:creationId xmlns:a16="http://schemas.microsoft.com/office/drawing/2014/main" id="{9BB0F942-1277-4A49-0928-5BC77D6283AA}"/>
              </a:ext>
            </a:extLst>
          </p:cNvPr>
          <p:cNvSpPr>
            <a:spLocks noGrp="1"/>
          </p:cNvSpPr>
          <p:nvPr>
            <p:ph sz="half" idx="2"/>
          </p:nvPr>
        </p:nvSpPr>
        <p:spPr/>
        <p:txBody>
          <a:bodyPr vert="horz" lIns="91440" tIns="45720" rIns="91440" bIns="45720" rtlCol="0" anchor="t">
            <a:normAutofit/>
          </a:bodyPr>
          <a:lstStyle/>
          <a:p>
            <a:pPr marL="0" indent="0">
              <a:buNone/>
            </a:pPr>
            <a:r>
              <a:rPr lang="en-US" b="1" i="1" dirty="0">
                <a:solidFill>
                  <a:schemeClr val="accent1">
                    <a:lumMod val="76000"/>
                  </a:schemeClr>
                </a:solidFill>
                <a:ea typeface="+mn-lt"/>
                <a:cs typeface="+mn-lt"/>
              </a:rPr>
              <a:t>1.Citizenship</a:t>
            </a:r>
            <a:endParaRPr lang="en-US" i="1" dirty="0">
              <a:solidFill>
                <a:schemeClr val="accent1">
                  <a:lumMod val="76000"/>
                </a:schemeClr>
              </a:solidFill>
              <a:ea typeface="Calibri" panose="020F0502020204030204"/>
              <a:cs typeface="Calibri" panose="020F0502020204030204"/>
            </a:endParaRPr>
          </a:p>
          <a:p>
            <a:pPr lvl="1"/>
            <a:r>
              <a:rPr lang="en-US" i="1" dirty="0">
                <a:solidFill>
                  <a:schemeClr val="accent1">
                    <a:lumMod val="76000"/>
                  </a:schemeClr>
                </a:solidFill>
                <a:ea typeface="+mn-lt"/>
                <a:cs typeface="+mn-lt"/>
              </a:rPr>
              <a:t>Teaches learners about online safety, digital rights, and responsibilities.</a:t>
            </a:r>
            <a:endParaRPr lang="en-US" i="1" dirty="0">
              <a:solidFill>
                <a:schemeClr val="accent1">
                  <a:lumMod val="76000"/>
                </a:schemeClr>
              </a:solidFill>
              <a:ea typeface="Calibri"/>
              <a:cs typeface="Calibri"/>
            </a:endParaRPr>
          </a:p>
          <a:p>
            <a:pPr lvl="1"/>
            <a:r>
              <a:rPr lang="en-US" i="1" dirty="0">
                <a:solidFill>
                  <a:schemeClr val="accent1">
                    <a:lumMod val="76000"/>
                  </a:schemeClr>
                </a:solidFill>
                <a:ea typeface="+mn-lt"/>
                <a:cs typeface="+mn-lt"/>
              </a:rPr>
              <a:t>Example: In a Personal and Social Education (PSE) lesson, students explore cyberbullying and how to respond safely online.</a:t>
            </a:r>
            <a:endParaRPr lang="en-US" i="1" dirty="0">
              <a:solidFill>
                <a:schemeClr val="accent1">
                  <a:lumMod val="76000"/>
                </a:schemeClr>
              </a:solidFill>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6391389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A64C5-9E72-B1CE-EAD5-6FBE30C19563}"/>
              </a:ext>
            </a:extLst>
          </p:cNvPr>
          <p:cNvSpPr>
            <a:spLocks noGrp="1"/>
          </p:cNvSpPr>
          <p:nvPr>
            <p:ph type="title"/>
          </p:nvPr>
        </p:nvSpPr>
        <p:spPr/>
        <p:txBody>
          <a:bodyPr/>
          <a:lstStyle/>
          <a:p>
            <a:r>
              <a:rPr lang="en-US" sz="2800" b="1" dirty="0" err="1">
                <a:ea typeface="Calibri Light"/>
                <a:cs typeface="Calibri Light"/>
              </a:rPr>
              <a:t>Mae’r</a:t>
            </a:r>
            <a:r>
              <a:rPr lang="en-US" sz="2800" b="1" dirty="0">
                <a:ea typeface="Calibri Light"/>
                <a:cs typeface="Calibri Light"/>
              </a:rPr>
              <a:t> DCF </a:t>
            </a:r>
            <a:r>
              <a:rPr lang="en-US" sz="2800" b="1" dirty="0" err="1">
                <a:ea typeface="Calibri Light"/>
                <a:cs typeface="Calibri Light"/>
              </a:rPr>
              <a:t>wedi’i</a:t>
            </a:r>
            <a:r>
              <a:rPr lang="en-US" sz="2800" b="1" dirty="0">
                <a:ea typeface="Calibri Light"/>
                <a:cs typeface="Calibri Light"/>
              </a:rPr>
              <a:t> </a:t>
            </a:r>
            <a:r>
              <a:rPr lang="en-US" sz="2800" b="1" dirty="0" err="1">
                <a:ea typeface="Calibri Light"/>
                <a:cs typeface="Calibri Light"/>
              </a:rPr>
              <a:t>strwythuro</a:t>
            </a:r>
            <a:r>
              <a:rPr lang="en-US" sz="2800" b="1" dirty="0">
                <a:ea typeface="Calibri Light"/>
                <a:cs typeface="Calibri Light"/>
              </a:rPr>
              <a:t> o </a:t>
            </a:r>
            <a:r>
              <a:rPr lang="en-US" sz="2800" b="1" dirty="0" err="1">
                <a:ea typeface="Calibri Light"/>
                <a:cs typeface="Calibri Light"/>
              </a:rPr>
              <a:t>amgylch</a:t>
            </a:r>
            <a:r>
              <a:rPr lang="en-US" sz="2800" b="1" dirty="0">
                <a:ea typeface="Calibri Light"/>
                <a:cs typeface="Calibri Light"/>
              </a:rPr>
              <a:t> </a:t>
            </a:r>
            <a:r>
              <a:rPr lang="en-US" sz="2800" b="1" dirty="0" err="1">
                <a:ea typeface="Calibri Light"/>
                <a:cs typeface="Calibri Light"/>
              </a:rPr>
              <a:t>pedwar</a:t>
            </a:r>
            <a:r>
              <a:rPr lang="en-US" sz="2800" b="1" dirty="0">
                <a:ea typeface="Calibri Light"/>
                <a:cs typeface="Calibri Light"/>
              </a:rPr>
              <a:t> </a:t>
            </a:r>
            <a:r>
              <a:rPr lang="en-US" sz="2800" b="1" dirty="0" err="1">
                <a:ea typeface="Calibri Light"/>
                <a:cs typeface="Calibri Light"/>
              </a:rPr>
              <a:t>maes</a:t>
            </a:r>
            <a:r>
              <a:rPr lang="en-US" sz="2800" b="1" dirty="0">
                <a:ea typeface="Calibri Light"/>
                <a:cs typeface="Calibri Light"/>
              </a:rPr>
              <a:t> </a:t>
            </a:r>
            <a:r>
              <a:rPr lang="en-US" sz="2800" b="1" dirty="0" err="1">
                <a:ea typeface="Calibri Light"/>
                <a:cs typeface="Calibri Light"/>
              </a:rPr>
              <a:t>allweddol</a:t>
            </a:r>
            <a:r>
              <a:rPr lang="en-US" sz="2800" b="1" dirty="0">
                <a:ea typeface="Calibri Light"/>
                <a:cs typeface="Calibri Light"/>
              </a:rPr>
              <a:t> </a:t>
            </a:r>
            <a:r>
              <a:rPr lang="en-US" sz="2800" b="1" dirty="0" err="1">
                <a:ea typeface="Calibri Light"/>
                <a:cs typeface="Calibri Light"/>
              </a:rPr>
              <a:t>sy’n</a:t>
            </a:r>
            <a:r>
              <a:rPr lang="en-US" sz="2800" b="1" dirty="0">
                <a:ea typeface="Calibri Light"/>
                <a:cs typeface="Calibri Light"/>
              </a:rPr>
              <a:t> </a:t>
            </a:r>
            <a:r>
              <a:rPr lang="en-US" sz="2800" b="1" dirty="0" err="1">
                <a:ea typeface="Calibri Light"/>
                <a:cs typeface="Calibri Light"/>
              </a:rPr>
              <a:t>meithrin</a:t>
            </a:r>
            <a:r>
              <a:rPr lang="en-US" sz="2800" b="1" dirty="0">
                <a:ea typeface="Calibri Light"/>
                <a:cs typeface="Calibri Light"/>
              </a:rPr>
              <a:t> </a:t>
            </a:r>
            <a:r>
              <a:rPr lang="en-US" sz="2800" b="1" dirty="0" err="1">
                <a:ea typeface="Calibri Light"/>
                <a:cs typeface="Calibri Light"/>
              </a:rPr>
              <a:t>llythrennedd</a:t>
            </a:r>
            <a:r>
              <a:rPr lang="en-US" sz="2800" b="1" dirty="0">
                <a:ea typeface="Calibri Light"/>
                <a:cs typeface="Calibri Light"/>
              </a:rPr>
              <a:t> </a:t>
            </a:r>
            <a:r>
              <a:rPr lang="en-US" sz="2800" b="1" dirty="0" err="1">
                <a:ea typeface="Calibri Light"/>
                <a:cs typeface="Calibri Light"/>
              </a:rPr>
              <a:t>digidol</a:t>
            </a:r>
            <a:r>
              <a:rPr lang="en-US" sz="2800" b="1" dirty="0">
                <a:ea typeface="Calibri Light"/>
                <a:cs typeface="Calibri Light"/>
              </a:rPr>
              <a:t>:</a:t>
            </a:r>
            <a:br>
              <a:rPr lang="en-US" sz="2800" b="1" i="1" dirty="0">
                <a:ea typeface="Calibri Light"/>
                <a:cs typeface="Calibri Light"/>
              </a:rPr>
            </a:br>
            <a:r>
              <a:rPr lang="en-US" sz="2800" b="1" i="1" dirty="0">
                <a:solidFill>
                  <a:schemeClr val="accent1">
                    <a:lumMod val="76000"/>
                  </a:schemeClr>
                </a:solidFill>
                <a:ea typeface="Calibri Light"/>
                <a:cs typeface="Calibri Light"/>
              </a:rPr>
              <a:t>The DCF is structured around four key strands that nurture digital literacy</a:t>
            </a:r>
            <a:r>
              <a:rPr lang="en-US" sz="2800" b="1" dirty="0">
                <a:solidFill>
                  <a:schemeClr val="accent1">
                    <a:lumMod val="76000"/>
                  </a:schemeClr>
                </a:solidFill>
                <a:ea typeface="Calibri Light"/>
                <a:cs typeface="Calibri Light"/>
              </a:rPr>
              <a:t>:</a:t>
            </a:r>
            <a:endParaRPr lang="en-US" sz="2800" dirty="0">
              <a:solidFill>
                <a:schemeClr val="accent1">
                  <a:lumMod val="76000"/>
                </a:schemeClr>
              </a:solidFill>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76F88106-6D14-3211-C1D6-4437C7F84851}"/>
              </a:ext>
            </a:extLst>
          </p:cNvPr>
          <p:cNvSpPr>
            <a:spLocks noGrp="1"/>
          </p:cNvSpPr>
          <p:nvPr>
            <p:ph sz="half" idx="1"/>
          </p:nvPr>
        </p:nvSpPr>
        <p:spPr/>
        <p:txBody>
          <a:bodyPr vert="horz" lIns="91440" tIns="45720" rIns="91440" bIns="45720" rtlCol="0" anchor="t">
            <a:normAutofit/>
          </a:bodyPr>
          <a:lstStyle/>
          <a:p>
            <a:pPr marL="0" indent="0">
              <a:buNone/>
            </a:pPr>
            <a:r>
              <a:rPr lang="en-US" b="1">
                <a:ea typeface="+mn-lt"/>
                <a:cs typeface="+mn-lt"/>
              </a:rPr>
              <a:t>2.Rhyngweithio a </a:t>
            </a:r>
            <a:r>
              <a:rPr lang="en-US" b="1" err="1">
                <a:ea typeface="+mn-lt"/>
                <a:cs typeface="+mn-lt"/>
              </a:rPr>
              <a:t>Chydweithio</a:t>
            </a:r>
            <a:endParaRPr lang="en-US" err="1">
              <a:ea typeface="Calibri" panose="020F0502020204030204"/>
              <a:cs typeface="Calibri" panose="020F0502020204030204"/>
            </a:endParaRPr>
          </a:p>
          <a:p>
            <a:r>
              <a:rPr lang="en-US">
                <a:ea typeface="+mn-lt"/>
                <a:cs typeface="+mn-lt"/>
              </a:rPr>
              <a:t>Yn </a:t>
            </a:r>
            <a:r>
              <a:rPr lang="en-US" err="1">
                <a:ea typeface="+mn-lt"/>
                <a:cs typeface="+mn-lt"/>
              </a:rPr>
              <a:t>canolbwyntio</a:t>
            </a:r>
            <a:r>
              <a:rPr lang="en-US">
                <a:ea typeface="+mn-lt"/>
                <a:cs typeface="+mn-lt"/>
              </a:rPr>
              <a:t> </a:t>
            </a:r>
            <a:r>
              <a:rPr lang="en-US" err="1">
                <a:ea typeface="+mn-lt"/>
                <a:cs typeface="+mn-lt"/>
              </a:rPr>
              <a:t>ar</a:t>
            </a:r>
            <a:r>
              <a:rPr lang="en-US">
                <a:ea typeface="+mn-lt"/>
                <a:cs typeface="+mn-lt"/>
              </a:rPr>
              <a:t> </a:t>
            </a:r>
            <a:r>
              <a:rPr lang="en-US" err="1">
                <a:ea typeface="+mn-lt"/>
                <a:cs typeface="+mn-lt"/>
              </a:rPr>
              <a:t>gyfathrebu</a:t>
            </a:r>
            <a:r>
              <a:rPr lang="en-US">
                <a:ea typeface="+mn-lt"/>
                <a:cs typeface="+mn-lt"/>
              </a:rPr>
              <a:t> </a:t>
            </a:r>
            <a:r>
              <a:rPr lang="en-US" err="1">
                <a:ea typeface="+mn-lt"/>
                <a:cs typeface="+mn-lt"/>
              </a:rPr>
              <a:t>gan</a:t>
            </a:r>
            <a:r>
              <a:rPr lang="en-US">
                <a:ea typeface="+mn-lt"/>
                <a:cs typeface="+mn-lt"/>
              </a:rPr>
              <a:t> </a:t>
            </a:r>
            <a:r>
              <a:rPr lang="en-US" err="1">
                <a:ea typeface="+mn-lt"/>
                <a:cs typeface="+mn-lt"/>
              </a:rPr>
              <a:t>ddefnyddio</a:t>
            </a:r>
            <a:r>
              <a:rPr lang="en-US">
                <a:ea typeface="+mn-lt"/>
                <a:cs typeface="+mn-lt"/>
              </a:rPr>
              <a:t> offer </a:t>
            </a:r>
            <a:r>
              <a:rPr lang="en-US" err="1">
                <a:ea typeface="+mn-lt"/>
                <a:cs typeface="+mn-lt"/>
              </a:rPr>
              <a:t>digidol</a:t>
            </a:r>
            <a:r>
              <a:rPr lang="en-US">
                <a:ea typeface="+mn-lt"/>
                <a:cs typeface="+mn-lt"/>
              </a:rPr>
              <a:t>.</a:t>
            </a:r>
            <a:endParaRPr lang="en-US"/>
          </a:p>
          <a:p>
            <a:r>
              <a:rPr lang="en-US" err="1">
                <a:ea typeface="+mn-lt"/>
                <a:cs typeface="+mn-lt"/>
              </a:rPr>
              <a:t>Enghraifft</a:t>
            </a:r>
            <a:r>
              <a:rPr lang="en-US">
                <a:ea typeface="+mn-lt"/>
                <a:cs typeface="+mn-lt"/>
              </a:rPr>
              <a:t>: </a:t>
            </a:r>
            <a:r>
              <a:rPr lang="en-US" err="1">
                <a:ea typeface="+mn-lt"/>
                <a:cs typeface="+mn-lt"/>
              </a:rPr>
              <a:t>Mewn</a:t>
            </a:r>
            <a:r>
              <a:rPr lang="en-US">
                <a:ea typeface="+mn-lt"/>
                <a:cs typeface="+mn-lt"/>
              </a:rPr>
              <a:t> </a:t>
            </a:r>
            <a:r>
              <a:rPr lang="en-US" err="1">
                <a:ea typeface="+mn-lt"/>
                <a:cs typeface="+mn-lt"/>
              </a:rPr>
              <a:t>gwers</a:t>
            </a:r>
            <a:r>
              <a:rPr lang="en-US">
                <a:ea typeface="+mn-lt"/>
                <a:cs typeface="+mn-lt"/>
              </a:rPr>
              <a:t> </a:t>
            </a:r>
            <a:r>
              <a:rPr lang="en-US" err="1">
                <a:ea typeface="+mn-lt"/>
                <a:cs typeface="+mn-lt"/>
              </a:rPr>
              <a:t>Saesneg</a:t>
            </a:r>
            <a:r>
              <a:rPr lang="en-US">
                <a:ea typeface="+mn-lt"/>
                <a:cs typeface="+mn-lt"/>
              </a:rPr>
              <a:t>, </a:t>
            </a:r>
            <a:r>
              <a:rPr lang="en-US" err="1">
                <a:ea typeface="+mn-lt"/>
                <a:cs typeface="+mn-lt"/>
              </a:rPr>
              <a:t>mae</a:t>
            </a:r>
            <a:r>
              <a:rPr lang="en-US">
                <a:ea typeface="+mn-lt"/>
                <a:cs typeface="+mn-lt"/>
              </a:rPr>
              <a:t> </a:t>
            </a:r>
            <a:r>
              <a:rPr lang="en-US" err="1">
                <a:ea typeface="+mn-lt"/>
                <a:cs typeface="+mn-lt"/>
              </a:rPr>
              <a:t>disgyblion</a:t>
            </a:r>
            <a:r>
              <a:rPr lang="en-US">
                <a:ea typeface="+mn-lt"/>
                <a:cs typeface="+mn-lt"/>
              </a:rPr>
              <a:t> </a:t>
            </a:r>
            <a:r>
              <a:rPr lang="en-US" err="1">
                <a:ea typeface="+mn-lt"/>
                <a:cs typeface="+mn-lt"/>
              </a:rPr>
              <a:t>yn</a:t>
            </a:r>
            <a:r>
              <a:rPr lang="en-US">
                <a:ea typeface="+mn-lt"/>
                <a:cs typeface="+mn-lt"/>
              </a:rPr>
              <a:t> </a:t>
            </a:r>
            <a:r>
              <a:rPr lang="en-US" err="1">
                <a:ea typeface="+mn-lt"/>
                <a:cs typeface="+mn-lt"/>
              </a:rPr>
              <a:t>defnyddio</a:t>
            </a:r>
            <a:r>
              <a:rPr lang="en-US">
                <a:ea typeface="+mn-lt"/>
                <a:cs typeface="+mn-lt"/>
              </a:rPr>
              <a:t> </a:t>
            </a:r>
            <a:r>
              <a:rPr lang="en-US" err="1">
                <a:ea typeface="+mn-lt"/>
                <a:cs typeface="+mn-lt"/>
              </a:rPr>
              <a:t>platfformau</a:t>
            </a:r>
            <a:r>
              <a:rPr lang="en-US">
                <a:ea typeface="+mn-lt"/>
                <a:cs typeface="+mn-lt"/>
              </a:rPr>
              <a:t> </a:t>
            </a:r>
            <a:r>
              <a:rPr lang="en-US" err="1">
                <a:ea typeface="+mn-lt"/>
                <a:cs typeface="+mn-lt"/>
              </a:rPr>
              <a:t>cydweithredol</a:t>
            </a:r>
            <a:r>
              <a:rPr lang="en-US">
                <a:ea typeface="+mn-lt"/>
                <a:cs typeface="+mn-lt"/>
              </a:rPr>
              <a:t> </a:t>
            </a:r>
            <a:r>
              <a:rPr lang="en-US" err="1">
                <a:ea typeface="+mn-lt"/>
                <a:cs typeface="+mn-lt"/>
              </a:rPr>
              <a:t>i</a:t>
            </a:r>
            <a:r>
              <a:rPr lang="en-US">
                <a:ea typeface="+mn-lt"/>
                <a:cs typeface="+mn-lt"/>
              </a:rPr>
              <a:t> </a:t>
            </a:r>
            <a:r>
              <a:rPr lang="en-US" err="1">
                <a:ea typeface="+mn-lt"/>
                <a:cs typeface="+mn-lt"/>
              </a:rPr>
              <a:t>gyd-ysgrifennu</a:t>
            </a:r>
            <a:r>
              <a:rPr lang="en-US">
                <a:ea typeface="+mn-lt"/>
                <a:cs typeface="+mn-lt"/>
              </a:rPr>
              <a:t> </a:t>
            </a:r>
            <a:r>
              <a:rPr lang="en-US" err="1">
                <a:ea typeface="+mn-lt"/>
                <a:cs typeface="+mn-lt"/>
              </a:rPr>
              <a:t>straeon</a:t>
            </a:r>
            <a:r>
              <a:rPr lang="en-US">
                <a:ea typeface="+mn-lt"/>
                <a:cs typeface="+mn-lt"/>
              </a:rPr>
              <a:t> neu </a:t>
            </a:r>
            <a:r>
              <a:rPr lang="en-US" err="1">
                <a:ea typeface="+mn-lt"/>
                <a:cs typeface="+mn-lt"/>
              </a:rPr>
              <a:t>adolygu</a:t>
            </a:r>
            <a:r>
              <a:rPr lang="en-US">
                <a:ea typeface="+mn-lt"/>
                <a:cs typeface="+mn-lt"/>
              </a:rPr>
              <a:t> </a:t>
            </a:r>
            <a:r>
              <a:rPr lang="en-US" err="1">
                <a:ea typeface="+mn-lt"/>
                <a:cs typeface="+mn-lt"/>
              </a:rPr>
              <a:t>traethodau</a:t>
            </a:r>
            <a:r>
              <a:rPr lang="en-US">
                <a:ea typeface="+mn-lt"/>
                <a:cs typeface="+mn-lt"/>
              </a:rPr>
              <a:t>.</a:t>
            </a:r>
            <a:endParaRPr lang="en-US"/>
          </a:p>
          <a:p>
            <a:endParaRPr lang="en-US">
              <a:ea typeface="Calibri"/>
              <a:cs typeface="Calibri"/>
            </a:endParaRPr>
          </a:p>
        </p:txBody>
      </p:sp>
      <p:sp>
        <p:nvSpPr>
          <p:cNvPr id="4" name="Content Placeholder 3">
            <a:extLst>
              <a:ext uri="{FF2B5EF4-FFF2-40B4-BE49-F238E27FC236}">
                <a16:creationId xmlns:a16="http://schemas.microsoft.com/office/drawing/2014/main" id="{61741B38-D563-4766-15CA-5C47F52B5592}"/>
              </a:ext>
            </a:extLst>
          </p:cNvPr>
          <p:cNvSpPr>
            <a:spLocks noGrp="1"/>
          </p:cNvSpPr>
          <p:nvPr>
            <p:ph sz="half" idx="2"/>
          </p:nvPr>
        </p:nvSpPr>
        <p:spPr/>
        <p:txBody>
          <a:bodyPr vert="horz" lIns="91440" tIns="45720" rIns="91440" bIns="45720" rtlCol="0" anchor="t">
            <a:normAutofit/>
          </a:bodyPr>
          <a:lstStyle/>
          <a:p>
            <a:pPr marL="0" indent="0">
              <a:buNone/>
            </a:pPr>
            <a:r>
              <a:rPr lang="en-US" dirty="0">
                <a:solidFill>
                  <a:schemeClr val="accent1">
                    <a:lumMod val="76000"/>
                  </a:schemeClr>
                </a:solidFill>
                <a:ea typeface="Calibri"/>
                <a:cs typeface="Calibri"/>
              </a:rPr>
              <a:t>2.</a:t>
            </a:r>
            <a:r>
              <a:rPr lang="en-US" b="1" i="1" dirty="0">
                <a:solidFill>
                  <a:schemeClr val="accent1">
                    <a:lumMod val="76000"/>
                  </a:schemeClr>
                </a:solidFill>
                <a:ea typeface="+mn-lt"/>
                <a:cs typeface="+mn-lt"/>
              </a:rPr>
              <a:t>Interacting and Collaborating</a:t>
            </a:r>
            <a:endParaRPr lang="en-US" i="1" dirty="0">
              <a:solidFill>
                <a:schemeClr val="accent1">
                  <a:lumMod val="76000"/>
                </a:schemeClr>
              </a:solidFill>
              <a:ea typeface="Calibri"/>
              <a:cs typeface="Calibri"/>
            </a:endParaRPr>
          </a:p>
          <a:p>
            <a:r>
              <a:rPr lang="en-US" i="1" dirty="0">
                <a:solidFill>
                  <a:schemeClr val="accent1">
                    <a:lumMod val="76000"/>
                  </a:schemeClr>
                </a:solidFill>
                <a:ea typeface="+mn-lt"/>
                <a:cs typeface="+mn-lt"/>
              </a:rPr>
              <a:t>Focuses on communication using digital tools.</a:t>
            </a:r>
            <a:endParaRPr lang="en-US" i="1" dirty="0">
              <a:solidFill>
                <a:schemeClr val="accent1">
                  <a:lumMod val="76000"/>
                </a:schemeClr>
              </a:solidFill>
              <a:ea typeface="Calibri"/>
              <a:cs typeface="Calibri"/>
            </a:endParaRPr>
          </a:p>
          <a:p>
            <a:r>
              <a:rPr lang="en-US" i="1" dirty="0">
                <a:solidFill>
                  <a:schemeClr val="accent1">
                    <a:lumMod val="76000"/>
                  </a:schemeClr>
                </a:solidFill>
                <a:ea typeface="+mn-lt"/>
                <a:cs typeface="+mn-lt"/>
              </a:rPr>
              <a:t>Example: In English, students use collaborative writing platforms to co-author stories or peer-review essay</a:t>
            </a:r>
            <a:endParaRPr lang="en-US" i="1" dirty="0">
              <a:solidFill>
                <a:schemeClr val="accent1">
                  <a:lumMod val="76000"/>
                </a:schemeClr>
              </a:solidFill>
            </a:endParaRPr>
          </a:p>
          <a:p>
            <a:pPr marL="0" indent="0">
              <a:buNone/>
            </a:pPr>
            <a:endParaRPr lang="en-US" dirty="0">
              <a:ea typeface="Calibri"/>
              <a:cs typeface="Calibri"/>
            </a:endParaRPr>
          </a:p>
        </p:txBody>
      </p:sp>
    </p:spTree>
    <p:extLst>
      <p:ext uri="{BB962C8B-B14F-4D97-AF65-F5344CB8AC3E}">
        <p14:creationId xmlns:p14="http://schemas.microsoft.com/office/powerpoint/2010/main" val="29799525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9A062-3AE4-2E9D-7E00-02CAF51E84AF}"/>
              </a:ext>
            </a:extLst>
          </p:cNvPr>
          <p:cNvSpPr>
            <a:spLocks noGrp="1"/>
          </p:cNvSpPr>
          <p:nvPr>
            <p:ph type="title"/>
          </p:nvPr>
        </p:nvSpPr>
        <p:spPr/>
        <p:txBody>
          <a:bodyPr/>
          <a:lstStyle/>
          <a:p>
            <a:r>
              <a:rPr lang="en-US" sz="2800" b="1" dirty="0" err="1">
                <a:ea typeface="Calibri Light"/>
                <a:cs typeface="Calibri Light"/>
              </a:rPr>
              <a:t>Mae’r</a:t>
            </a:r>
            <a:r>
              <a:rPr lang="en-US" sz="2800" b="1" dirty="0">
                <a:ea typeface="Calibri Light"/>
                <a:cs typeface="Calibri Light"/>
              </a:rPr>
              <a:t> </a:t>
            </a:r>
            <a:r>
              <a:rPr lang="en-US" sz="2800" b="1" dirty="0" err="1">
                <a:ea typeface="Calibri Light"/>
                <a:cs typeface="Calibri Light"/>
              </a:rPr>
              <a:t>FfCD</a:t>
            </a:r>
            <a:r>
              <a:rPr lang="en-US" sz="2800" b="1" dirty="0">
                <a:ea typeface="Calibri Light"/>
                <a:cs typeface="Calibri Light"/>
              </a:rPr>
              <a:t> </a:t>
            </a:r>
            <a:r>
              <a:rPr lang="en-US" sz="2800" b="1" dirty="0" err="1">
                <a:ea typeface="Calibri Light"/>
                <a:cs typeface="Calibri Light"/>
              </a:rPr>
              <a:t>wedi’i</a:t>
            </a:r>
            <a:r>
              <a:rPr lang="en-US" sz="2800" b="1" dirty="0">
                <a:ea typeface="Calibri Light"/>
                <a:cs typeface="Calibri Light"/>
              </a:rPr>
              <a:t> </a:t>
            </a:r>
            <a:r>
              <a:rPr lang="en-US" sz="2800" b="1" dirty="0" err="1">
                <a:ea typeface="Calibri Light"/>
                <a:cs typeface="Calibri Light"/>
              </a:rPr>
              <a:t>strwythuro</a:t>
            </a:r>
            <a:r>
              <a:rPr lang="en-US" sz="2800" b="1" dirty="0">
                <a:ea typeface="Calibri Light"/>
                <a:cs typeface="Calibri Light"/>
              </a:rPr>
              <a:t> o </a:t>
            </a:r>
            <a:r>
              <a:rPr lang="en-US" sz="2800" b="1" dirty="0" err="1">
                <a:ea typeface="Calibri Light"/>
                <a:cs typeface="Calibri Light"/>
              </a:rPr>
              <a:t>amgylch</a:t>
            </a:r>
            <a:r>
              <a:rPr lang="en-US" sz="2800" b="1" dirty="0">
                <a:ea typeface="Calibri Light"/>
                <a:cs typeface="Calibri Light"/>
              </a:rPr>
              <a:t> </a:t>
            </a:r>
            <a:r>
              <a:rPr lang="en-US" sz="2800" b="1" dirty="0" err="1">
                <a:ea typeface="Calibri Light"/>
                <a:cs typeface="Calibri Light"/>
              </a:rPr>
              <a:t>pedwar</a:t>
            </a:r>
            <a:r>
              <a:rPr lang="en-US" sz="2800" b="1" dirty="0">
                <a:ea typeface="Calibri Light"/>
                <a:cs typeface="Calibri Light"/>
              </a:rPr>
              <a:t> </a:t>
            </a:r>
            <a:r>
              <a:rPr lang="en-US" sz="2800" b="1" dirty="0" err="1">
                <a:ea typeface="Calibri Light"/>
                <a:cs typeface="Calibri Light"/>
              </a:rPr>
              <a:t>maes</a:t>
            </a:r>
            <a:r>
              <a:rPr lang="en-US" sz="2800" b="1" dirty="0">
                <a:ea typeface="Calibri Light"/>
                <a:cs typeface="Calibri Light"/>
              </a:rPr>
              <a:t> </a:t>
            </a:r>
            <a:r>
              <a:rPr lang="en-US" sz="2800" b="1" dirty="0" err="1">
                <a:ea typeface="Calibri Light"/>
                <a:cs typeface="Calibri Light"/>
              </a:rPr>
              <a:t>allweddol</a:t>
            </a:r>
            <a:r>
              <a:rPr lang="en-US" sz="2800" b="1" dirty="0">
                <a:ea typeface="Calibri Light"/>
                <a:cs typeface="Calibri Light"/>
              </a:rPr>
              <a:t> </a:t>
            </a:r>
            <a:r>
              <a:rPr lang="en-US" sz="2800" b="1" dirty="0" err="1">
                <a:ea typeface="Calibri Light"/>
                <a:cs typeface="Calibri Light"/>
              </a:rPr>
              <a:t>sy’n</a:t>
            </a:r>
            <a:r>
              <a:rPr lang="en-US" sz="2800" b="1" dirty="0">
                <a:ea typeface="Calibri Light"/>
                <a:cs typeface="Calibri Light"/>
              </a:rPr>
              <a:t> </a:t>
            </a:r>
            <a:r>
              <a:rPr lang="en-US" sz="2800" b="1" dirty="0" err="1">
                <a:ea typeface="Calibri Light"/>
                <a:cs typeface="Calibri Light"/>
              </a:rPr>
              <a:t>meithrin</a:t>
            </a:r>
            <a:r>
              <a:rPr lang="en-US" sz="2800" b="1" dirty="0">
                <a:ea typeface="Calibri Light"/>
                <a:cs typeface="Calibri Light"/>
              </a:rPr>
              <a:t> </a:t>
            </a:r>
            <a:r>
              <a:rPr lang="en-US" sz="2800" b="1" dirty="0" err="1">
                <a:ea typeface="Calibri Light"/>
                <a:cs typeface="Calibri Light"/>
              </a:rPr>
              <a:t>llythrennedd</a:t>
            </a:r>
            <a:r>
              <a:rPr lang="en-US" sz="2800" b="1" dirty="0">
                <a:ea typeface="Calibri Light"/>
                <a:cs typeface="Calibri Light"/>
              </a:rPr>
              <a:t> </a:t>
            </a:r>
            <a:r>
              <a:rPr lang="en-US" sz="2800" b="1" dirty="0" err="1">
                <a:ea typeface="Calibri Light"/>
                <a:cs typeface="Calibri Light"/>
              </a:rPr>
              <a:t>digidol</a:t>
            </a:r>
            <a:r>
              <a:rPr lang="en-US" sz="2800" b="1" dirty="0">
                <a:ea typeface="Calibri Light"/>
                <a:cs typeface="Calibri Light"/>
              </a:rPr>
              <a:t>:</a:t>
            </a:r>
            <a:br>
              <a:rPr lang="en-US" sz="2800" b="1" dirty="0">
                <a:ea typeface="Calibri Light"/>
                <a:cs typeface="Calibri Light"/>
              </a:rPr>
            </a:br>
            <a:r>
              <a:rPr lang="en-US" sz="2800" b="1" i="1" dirty="0">
                <a:solidFill>
                  <a:schemeClr val="accent1">
                    <a:lumMod val="76000"/>
                  </a:schemeClr>
                </a:solidFill>
                <a:ea typeface="Calibri Light"/>
                <a:cs typeface="Calibri Light"/>
              </a:rPr>
              <a:t>The DCF is structured around four key strands that nurture digital literacy:</a:t>
            </a:r>
            <a:endParaRPr lang="en-US" sz="2800" i="1" dirty="0">
              <a:solidFill>
                <a:schemeClr val="accent1">
                  <a:lumMod val="76000"/>
                </a:schemeClr>
              </a:solidFill>
            </a:endParaRPr>
          </a:p>
        </p:txBody>
      </p:sp>
      <p:sp>
        <p:nvSpPr>
          <p:cNvPr id="3" name="Content Placeholder 2">
            <a:extLst>
              <a:ext uri="{FF2B5EF4-FFF2-40B4-BE49-F238E27FC236}">
                <a16:creationId xmlns:a16="http://schemas.microsoft.com/office/drawing/2014/main" id="{CC6BB4F5-6E71-89A6-7A92-F900D5A261AD}"/>
              </a:ext>
            </a:extLst>
          </p:cNvPr>
          <p:cNvSpPr>
            <a:spLocks noGrp="1"/>
          </p:cNvSpPr>
          <p:nvPr>
            <p:ph sz="half" idx="1"/>
          </p:nvPr>
        </p:nvSpPr>
        <p:spPr/>
        <p:txBody>
          <a:bodyPr vert="horz" lIns="91440" tIns="45720" rIns="91440" bIns="45720" rtlCol="0" anchor="t">
            <a:normAutofit/>
          </a:bodyPr>
          <a:lstStyle/>
          <a:p>
            <a:pPr marL="0" indent="0">
              <a:buNone/>
            </a:pPr>
            <a:r>
              <a:rPr lang="en-US">
                <a:ea typeface="Calibri" panose="020F0502020204030204"/>
                <a:cs typeface="Calibri" panose="020F0502020204030204"/>
              </a:rPr>
              <a:t>3. </a:t>
            </a:r>
            <a:r>
              <a:rPr lang="en-US" b="1" err="1">
                <a:ea typeface="+mn-lt"/>
                <a:cs typeface="+mn-lt"/>
              </a:rPr>
              <a:t>Cynhyrchu</a:t>
            </a:r>
            <a:endParaRPr lang="en-US" err="1"/>
          </a:p>
          <a:p>
            <a:r>
              <a:rPr lang="en-US">
                <a:ea typeface="+mn-lt"/>
                <a:cs typeface="+mn-lt"/>
              </a:rPr>
              <a:t>Yn </a:t>
            </a:r>
            <a:r>
              <a:rPr lang="en-US" err="1">
                <a:ea typeface="+mn-lt"/>
                <a:cs typeface="+mn-lt"/>
              </a:rPr>
              <a:t>annog</a:t>
            </a:r>
            <a:r>
              <a:rPr lang="en-US">
                <a:ea typeface="+mn-lt"/>
                <a:cs typeface="+mn-lt"/>
              </a:rPr>
              <a:t> </a:t>
            </a:r>
            <a:r>
              <a:rPr lang="en-US" err="1">
                <a:ea typeface="+mn-lt"/>
                <a:cs typeface="+mn-lt"/>
              </a:rPr>
              <a:t>creu</a:t>
            </a:r>
            <a:r>
              <a:rPr lang="en-US">
                <a:ea typeface="+mn-lt"/>
                <a:cs typeface="+mn-lt"/>
              </a:rPr>
              <a:t> </a:t>
            </a:r>
            <a:r>
              <a:rPr lang="en-US" err="1">
                <a:ea typeface="+mn-lt"/>
                <a:cs typeface="+mn-lt"/>
              </a:rPr>
              <a:t>cynnwys</a:t>
            </a:r>
            <a:r>
              <a:rPr lang="en-US">
                <a:ea typeface="+mn-lt"/>
                <a:cs typeface="+mn-lt"/>
              </a:rPr>
              <a:t> </a:t>
            </a:r>
            <a:r>
              <a:rPr lang="en-US" err="1">
                <a:ea typeface="+mn-lt"/>
                <a:cs typeface="+mn-lt"/>
              </a:rPr>
              <a:t>digidol</a:t>
            </a:r>
            <a:r>
              <a:rPr lang="en-US">
                <a:ea typeface="+mn-lt"/>
                <a:cs typeface="+mn-lt"/>
              </a:rPr>
              <a:t> </a:t>
            </a:r>
            <a:r>
              <a:rPr lang="en-US" err="1">
                <a:ea typeface="+mn-lt"/>
                <a:cs typeface="+mn-lt"/>
              </a:rPr>
              <a:t>fel</a:t>
            </a:r>
            <a:r>
              <a:rPr lang="en-US">
                <a:ea typeface="+mn-lt"/>
                <a:cs typeface="+mn-lt"/>
              </a:rPr>
              <a:t> </a:t>
            </a:r>
            <a:r>
              <a:rPr lang="en-US" err="1">
                <a:ea typeface="+mn-lt"/>
                <a:cs typeface="+mn-lt"/>
              </a:rPr>
              <a:t>fideos</a:t>
            </a:r>
            <a:r>
              <a:rPr lang="en-US">
                <a:ea typeface="+mn-lt"/>
                <a:cs typeface="+mn-lt"/>
              </a:rPr>
              <a:t>, </a:t>
            </a:r>
            <a:r>
              <a:rPr lang="en-US" err="1">
                <a:ea typeface="+mn-lt"/>
                <a:cs typeface="+mn-lt"/>
              </a:rPr>
              <a:t>cyflwyniadau</a:t>
            </a:r>
            <a:r>
              <a:rPr lang="en-US">
                <a:ea typeface="+mn-lt"/>
                <a:cs typeface="+mn-lt"/>
              </a:rPr>
              <a:t> a </a:t>
            </a:r>
            <a:r>
              <a:rPr lang="en-US" err="1">
                <a:ea typeface="+mn-lt"/>
                <a:cs typeface="+mn-lt"/>
              </a:rPr>
              <a:t>blogiau</a:t>
            </a:r>
            <a:r>
              <a:rPr lang="en-US">
                <a:ea typeface="+mn-lt"/>
                <a:cs typeface="+mn-lt"/>
              </a:rPr>
              <a:t>.</a:t>
            </a:r>
            <a:endParaRPr lang="en-US"/>
          </a:p>
          <a:p>
            <a:r>
              <a:rPr lang="en-US" err="1">
                <a:ea typeface="+mn-lt"/>
                <a:cs typeface="+mn-lt"/>
              </a:rPr>
              <a:t>Enghraifft</a:t>
            </a:r>
            <a:r>
              <a:rPr lang="en-US">
                <a:ea typeface="+mn-lt"/>
                <a:cs typeface="+mn-lt"/>
              </a:rPr>
              <a:t>: </a:t>
            </a:r>
            <a:r>
              <a:rPr lang="en-US" err="1">
                <a:ea typeface="+mn-lt"/>
                <a:cs typeface="+mn-lt"/>
              </a:rPr>
              <a:t>Mewn</a:t>
            </a:r>
            <a:r>
              <a:rPr lang="en-US">
                <a:ea typeface="+mn-lt"/>
                <a:cs typeface="+mn-lt"/>
              </a:rPr>
              <a:t> Hanes, </a:t>
            </a:r>
            <a:r>
              <a:rPr lang="en-US" err="1">
                <a:ea typeface="+mn-lt"/>
                <a:cs typeface="+mn-lt"/>
              </a:rPr>
              <a:t>mae</a:t>
            </a:r>
            <a:r>
              <a:rPr lang="en-US">
                <a:ea typeface="+mn-lt"/>
                <a:cs typeface="+mn-lt"/>
              </a:rPr>
              <a:t> </a:t>
            </a:r>
            <a:r>
              <a:rPr lang="en-US" err="1">
                <a:ea typeface="+mn-lt"/>
                <a:cs typeface="+mn-lt"/>
              </a:rPr>
              <a:t>dysgwyr</a:t>
            </a:r>
            <a:r>
              <a:rPr lang="en-US">
                <a:ea typeface="+mn-lt"/>
                <a:cs typeface="+mn-lt"/>
              </a:rPr>
              <a:t> </a:t>
            </a:r>
            <a:r>
              <a:rPr lang="en-US" err="1">
                <a:ea typeface="+mn-lt"/>
                <a:cs typeface="+mn-lt"/>
              </a:rPr>
              <a:t>yn</a:t>
            </a:r>
            <a:r>
              <a:rPr lang="en-US">
                <a:ea typeface="+mn-lt"/>
                <a:cs typeface="+mn-lt"/>
              </a:rPr>
              <a:t> </a:t>
            </a:r>
            <a:r>
              <a:rPr lang="en-US" err="1">
                <a:ea typeface="+mn-lt"/>
                <a:cs typeface="+mn-lt"/>
              </a:rPr>
              <a:t>creu</a:t>
            </a:r>
            <a:r>
              <a:rPr lang="en-US">
                <a:ea typeface="+mn-lt"/>
                <a:cs typeface="+mn-lt"/>
              </a:rPr>
              <a:t> </a:t>
            </a:r>
            <a:r>
              <a:rPr lang="en-US" err="1">
                <a:ea typeface="+mn-lt"/>
                <a:cs typeface="+mn-lt"/>
              </a:rPr>
              <a:t>fideo</a:t>
            </a:r>
            <a:r>
              <a:rPr lang="en-US">
                <a:ea typeface="+mn-lt"/>
                <a:cs typeface="+mn-lt"/>
              </a:rPr>
              <a:t> </a:t>
            </a:r>
            <a:r>
              <a:rPr lang="en-US" err="1">
                <a:ea typeface="+mn-lt"/>
                <a:cs typeface="+mn-lt"/>
              </a:rPr>
              <a:t>dogfennol</a:t>
            </a:r>
            <a:r>
              <a:rPr lang="en-US">
                <a:ea typeface="+mn-lt"/>
                <a:cs typeface="+mn-lt"/>
              </a:rPr>
              <a:t> am </a:t>
            </a:r>
            <a:r>
              <a:rPr lang="en-US" err="1">
                <a:ea typeface="+mn-lt"/>
                <a:cs typeface="+mn-lt"/>
              </a:rPr>
              <a:t>ddigwyddiad</a:t>
            </a:r>
            <a:r>
              <a:rPr lang="en-US">
                <a:ea typeface="+mn-lt"/>
                <a:cs typeface="+mn-lt"/>
              </a:rPr>
              <a:t> </a:t>
            </a:r>
            <a:r>
              <a:rPr lang="en-US" err="1">
                <a:ea typeface="+mn-lt"/>
                <a:cs typeface="+mn-lt"/>
              </a:rPr>
              <a:t>hanesyddol</a:t>
            </a:r>
            <a:r>
              <a:rPr lang="en-US">
                <a:ea typeface="+mn-lt"/>
                <a:cs typeface="+mn-lt"/>
              </a:rPr>
              <a:t> </a:t>
            </a:r>
            <a:r>
              <a:rPr lang="en-US" err="1">
                <a:ea typeface="+mn-lt"/>
                <a:cs typeface="+mn-lt"/>
              </a:rPr>
              <a:t>gan</a:t>
            </a:r>
            <a:r>
              <a:rPr lang="en-US">
                <a:ea typeface="+mn-lt"/>
                <a:cs typeface="+mn-lt"/>
              </a:rPr>
              <a:t> </a:t>
            </a:r>
            <a:r>
              <a:rPr lang="en-US" err="1">
                <a:ea typeface="+mn-lt"/>
                <a:cs typeface="+mn-lt"/>
              </a:rPr>
              <a:t>ddefnyddio</a:t>
            </a:r>
            <a:r>
              <a:rPr lang="en-US">
                <a:ea typeface="+mn-lt"/>
                <a:cs typeface="+mn-lt"/>
              </a:rPr>
              <a:t> </a:t>
            </a:r>
            <a:r>
              <a:rPr lang="en-US" err="1">
                <a:ea typeface="+mn-lt"/>
                <a:cs typeface="+mn-lt"/>
              </a:rPr>
              <a:t>meddalwedd</a:t>
            </a:r>
            <a:r>
              <a:rPr lang="en-US">
                <a:ea typeface="+mn-lt"/>
                <a:cs typeface="+mn-lt"/>
              </a:rPr>
              <a:t> </a:t>
            </a:r>
            <a:r>
              <a:rPr lang="en-US" err="1">
                <a:ea typeface="+mn-lt"/>
                <a:cs typeface="+mn-lt"/>
              </a:rPr>
              <a:t>golygu</a:t>
            </a:r>
            <a:r>
              <a:rPr lang="en-US">
                <a:ea typeface="+mn-lt"/>
                <a:cs typeface="+mn-lt"/>
              </a:rPr>
              <a:t>.</a:t>
            </a:r>
            <a:endParaRPr lang="en-US"/>
          </a:p>
          <a:p>
            <a:pPr marL="0" indent="0">
              <a:buNone/>
            </a:pPr>
            <a:endParaRPr lang="en-US">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260855EF-A079-373E-31FA-6F1084AC7BB3}"/>
              </a:ext>
            </a:extLst>
          </p:cNvPr>
          <p:cNvSpPr>
            <a:spLocks noGrp="1"/>
          </p:cNvSpPr>
          <p:nvPr>
            <p:ph sz="half" idx="2"/>
          </p:nvPr>
        </p:nvSpPr>
        <p:spPr/>
        <p:txBody>
          <a:bodyPr vert="horz" lIns="91440" tIns="45720" rIns="91440" bIns="45720" rtlCol="0" anchor="t">
            <a:normAutofit/>
          </a:bodyPr>
          <a:lstStyle/>
          <a:p>
            <a:pPr marL="0" indent="0">
              <a:buNone/>
            </a:pPr>
            <a:r>
              <a:rPr lang="en-US" b="1" dirty="0">
                <a:solidFill>
                  <a:schemeClr val="accent1">
                    <a:lumMod val="76000"/>
                  </a:schemeClr>
                </a:solidFill>
                <a:ea typeface="+mn-lt"/>
                <a:cs typeface="+mn-lt"/>
              </a:rPr>
              <a:t>3. </a:t>
            </a:r>
            <a:r>
              <a:rPr lang="en-US" b="1" i="1" dirty="0">
                <a:solidFill>
                  <a:schemeClr val="accent1">
                    <a:lumMod val="76000"/>
                  </a:schemeClr>
                </a:solidFill>
                <a:ea typeface="+mn-lt"/>
                <a:cs typeface="+mn-lt"/>
              </a:rPr>
              <a:t>Producing</a:t>
            </a:r>
            <a:endParaRPr lang="en-US" i="1" dirty="0">
              <a:solidFill>
                <a:schemeClr val="accent1">
                  <a:lumMod val="76000"/>
                </a:schemeClr>
              </a:solidFill>
              <a:ea typeface="Calibri" panose="020F0502020204030204"/>
              <a:cs typeface="Calibri" panose="020F0502020204030204"/>
            </a:endParaRPr>
          </a:p>
          <a:p>
            <a:r>
              <a:rPr lang="en-US" i="1" dirty="0">
                <a:solidFill>
                  <a:schemeClr val="accent1">
                    <a:lumMod val="76000"/>
                  </a:schemeClr>
                </a:solidFill>
                <a:ea typeface="+mn-lt"/>
                <a:cs typeface="+mn-lt"/>
              </a:rPr>
              <a:t>Encourages creation of digital content like videos, presentations and blogs.</a:t>
            </a:r>
            <a:endParaRPr lang="en-US" i="1" dirty="0">
              <a:solidFill>
                <a:schemeClr val="accent1">
                  <a:lumMod val="76000"/>
                </a:schemeClr>
              </a:solidFill>
              <a:ea typeface="Calibri"/>
              <a:cs typeface="Calibri"/>
            </a:endParaRPr>
          </a:p>
          <a:p>
            <a:r>
              <a:rPr lang="en-US" i="1" dirty="0">
                <a:solidFill>
                  <a:schemeClr val="accent1">
                    <a:lumMod val="76000"/>
                  </a:schemeClr>
                </a:solidFill>
                <a:ea typeface="+mn-lt"/>
                <a:cs typeface="+mn-lt"/>
              </a:rPr>
              <a:t>Example: In History, learners create a documentary-style video about a historical event using editing software.</a:t>
            </a:r>
            <a:endParaRPr lang="en-US" i="1" dirty="0">
              <a:solidFill>
                <a:schemeClr val="accent1">
                  <a:lumMod val="76000"/>
                </a:schemeClr>
              </a:solidFill>
            </a:endParaRPr>
          </a:p>
          <a:p>
            <a:endParaRPr lang="en-US" dirty="0">
              <a:ea typeface="Calibri"/>
              <a:cs typeface="Calibri"/>
            </a:endParaRPr>
          </a:p>
        </p:txBody>
      </p:sp>
    </p:spTree>
    <p:extLst>
      <p:ext uri="{BB962C8B-B14F-4D97-AF65-F5344CB8AC3E}">
        <p14:creationId xmlns:p14="http://schemas.microsoft.com/office/powerpoint/2010/main" val="5780683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7052B-682F-19C6-B825-A4DAD9B9C9BB}"/>
              </a:ext>
            </a:extLst>
          </p:cNvPr>
          <p:cNvSpPr>
            <a:spLocks noGrp="1"/>
          </p:cNvSpPr>
          <p:nvPr>
            <p:ph type="title"/>
          </p:nvPr>
        </p:nvSpPr>
        <p:spPr/>
        <p:txBody>
          <a:bodyPr/>
          <a:lstStyle/>
          <a:p>
            <a:r>
              <a:rPr lang="en-US" sz="2800" b="1" dirty="0" err="1">
                <a:ea typeface="Calibri Light"/>
                <a:cs typeface="Calibri Light"/>
              </a:rPr>
              <a:t>Mae’r</a:t>
            </a:r>
            <a:r>
              <a:rPr lang="en-US" sz="2800" b="1" dirty="0">
                <a:ea typeface="Calibri Light"/>
                <a:cs typeface="Calibri Light"/>
              </a:rPr>
              <a:t> DCF </a:t>
            </a:r>
            <a:r>
              <a:rPr lang="en-US" sz="2800" b="1" dirty="0" err="1">
                <a:ea typeface="Calibri Light"/>
                <a:cs typeface="Calibri Light"/>
              </a:rPr>
              <a:t>wedi’i</a:t>
            </a:r>
            <a:r>
              <a:rPr lang="en-US" sz="2800" b="1" dirty="0">
                <a:ea typeface="Calibri Light"/>
                <a:cs typeface="Calibri Light"/>
              </a:rPr>
              <a:t> </a:t>
            </a:r>
            <a:r>
              <a:rPr lang="en-US" sz="2800" b="1" dirty="0" err="1">
                <a:ea typeface="Calibri Light"/>
                <a:cs typeface="Calibri Light"/>
              </a:rPr>
              <a:t>strwythuro</a:t>
            </a:r>
            <a:r>
              <a:rPr lang="en-US" sz="2800" b="1" dirty="0">
                <a:ea typeface="Calibri Light"/>
                <a:cs typeface="Calibri Light"/>
              </a:rPr>
              <a:t> o </a:t>
            </a:r>
            <a:r>
              <a:rPr lang="en-US" sz="2800" b="1" dirty="0" err="1">
                <a:ea typeface="Calibri Light"/>
                <a:cs typeface="Calibri Light"/>
              </a:rPr>
              <a:t>amgylch</a:t>
            </a:r>
            <a:r>
              <a:rPr lang="en-US" sz="2800" b="1" dirty="0">
                <a:ea typeface="Calibri Light"/>
                <a:cs typeface="Calibri Light"/>
              </a:rPr>
              <a:t> </a:t>
            </a:r>
            <a:r>
              <a:rPr lang="en-US" sz="2800" b="1" dirty="0" err="1">
                <a:ea typeface="Calibri Light"/>
                <a:cs typeface="Calibri Light"/>
              </a:rPr>
              <a:t>pedwar</a:t>
            </a:r>
            <a:r>
              <a:rPr lang="en-US" sz="2800" b="1" dirty="0">
                <a:ea typeface="Calibri Light"/>
                <a:cs typeface="Calibri Light"/>
              </a:rPr>
              <a:t> </a:t>
            </a:r>
            <a:r>
              <a:rPr lang="en-US" sz="2800" b="1" dirty="0" err="1">
                <a:ea typeface="Calibri Light"/>
                <a:cs typeface="Calibri Light"/>
              </a:rPr>
              <a:t>maes</a:t>
            </a:r>
            <a:r>
              <a:rPr lang="en-US" sz="2800" b="1" dirty="0">
                <a:ea typeface="Calibri Light"/>
                <a:cs typeface="Calibri Light"/>
              </a:rPr>
              <a:t> </a:t>
            </a:r>
            <a:r>
              <a:rPr lang="en-US" sz="2800" b="1" dirty="0" err="1">
                <a:ea typeface="Calibri Light"/>
                <a:cs typeface="Calibri Light"/>
              </a:rPr>
              <a:t>allweddol</a:t>
            </a:r>
            <a:r>
              <a:rPr lang="en-US" sz="2800" b="1" dirty="0">
                <a:ea typeface="Calibri Light"/>
                <a:cs typeface="Calibri Light"/>
              </a:rPr>
              <a:t> </a:t>
            </a:r>
            <a:r>
              <a:rPr lang="en-US" sz="2800" b="1" dirty="0" err="1">
                <a:ea typeface="Calibri Light"/>
                <a:cs typeface="Calibri Light"/>
              </a:rPr>
              <a:t>sy’n</a:t>
            </a:r>
            <a:r>
              <a:rPr lang="en-US" sz="2800" b="1" dirty="0">
                <a:ea typeface="Calibri Light"/>
                <a:cs typeface="Calibri Light"/>
              </a:rPr>
              <a:t> </a:t>
            </a:r>
            <a:r>
              <a:rPr lang="en-US" sz="2800" b="1" dirty="0" err="1">
                <a:ea typeface="Calibri Light"/>
                <a:cs typeface="Calibri Light"/>
              </a:rPr>
              <a:t>meithrin</a:t>
            </a:r>
            <a:r>
              <a:rPr lang="en-US" sz="2800" b="1" dirty="0">
                <a:ea typeface="Calibri Light"/>
                <a:cs typeface="Calibri Light"/>
              </a:rPr>
              <a:t> </a:t>
            </a:r>
            <a:r>
              <a:rPr lang="en-US" sz="2800" b="1" dirty="0" err="1">
                <a:ea typeface="Calibri Light"/>
                <a:cs typeface="Calibri Light"/>
              </a:rPr>
              <a:t>llythrennedd</a:t>
            </a:r>
            <a:r>
              <a:rPr lang="en-US" sz="2800" b="1" dirty="0">
                <a:ea typeface="Calibri Light"/>
                <a:cs typeface="Calibri Light"/>
              </a:rPr>
              <a:t> </a:t>
            </a:r>
            <a:r>
              <a:rPr lang="en-US" sz="2800" b="1" dirty="0" err="1">
                <a:ea typeface="Calibri Light"/>
                <a:cs typeface="Calibri Light"/>
              </a:rPr>
              <a:t>digidol</a:t>
            </a:r>
            <a:r>
              <a:rPr lang="en-US" sz="2800" b="1" dirty="0">
                <a:ea typeface="Calibri Light"/>
                <a:cs typeface="Calibri Light"/>
              </a:rPr>
              <a:t>:</a:t>
            </a:r>
            <a:br>
              <a:rPr lang="en-US" sz="2800" b="1" dirty="0">
                <a:ea typeface="Calibri Light"/>
                <a:cs typeface="Calibri Light"/>
              </a:rPr>
            </a:br>
            <a:r>
              <a:rPr lang="en-US" sz="2800" b="1" i="1" dirty="0">
                <a:solidFill>
                  <a:schemeClr val="accent1">
                    <a:lumMod val="76000"/>
                  </a:schemeClr>
                </a:solidFill>
                <a:ea typeface="Calibri Light"/>
                <a:cs typeface="Calibri Light"/>
              </a:rPr>
              <a:t>The DCF is structured around four key strands that nurture digital literacy:</a:t>
            </a:r>
            <a:endParaRPr lang="en-US" sz="2800" i="1" dirty="0">
              <a:solidFill>
                <a:schemeClr val="accent1">
                  <a:lumMod val="76000"/>
                </a:schemeClr>
              </a:solidFill>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E6BD8CC4-29D0-AA4B-BE00-A4C8B1F844B0}"/>
              </a:ext>
            </a:extLst>
          </p:cNvPr>
          <p:cNvSpPr>
            <a:spLocks noGrp="1"/>
          </p:cNvSpPr>
          <p:nvPr>
            <p:ph sz="half" idx="1"/>
          </p:nvPr>
        </p:nvSpPr>
        <p:spPr/>
        <p:txBody>
          <a:bodyPr vert="horz" lIns="91440" tIns="45720" rIns="91440" bIns="45720" rtlCol="0" anchor="t">
            <a:normAutofit/>
          </a:bodyPr>
          <a:lstStyle/>
          <a:p>
            <a:pPr marL="0" indent="0">
              <a:buNone/>
            </a:pPr>
            <a:r>
              <a:rPr lang="en-US">
                <a:ea typeface="Calibri"/>
                <a:cs typeface="Calibri"/>
              </a:rPr>
              <a:t>4. </a:t>
            </a:r>
            <a:r>
              <a:rPr lang="en-US" b="1">
                <a:ea typeface="+mn-lt"/>
                <a:cs typeface="+mn-lt"/>
              </a:rPr>
              <a:t>Data a </a:t>
            </a:r>
            <a:r>
              <a:rPr lang="en-US" b="1" err="1">
                <a:ea typeface="+mn-lt"/>
                <a:cs typeface="+mn-lt"/>
              </a:rPr>
              <a:t>Meddwl</a:t>
            </a:r>
            <a:r>
              <a:rPr lang="en-US" b="1">
                <a:ea typeface="+mn-lt"/>
                <a:cs typeface="+mn-lt"/>
              </a:rPr>
              <a:t> </a:t>
            </a:r>
            <a:r>
              <a:rPr lang="en-US" b="1" err="1">
                <a:ea typeface="+mn-lt"/>
                <a:cs typeface="+mn-lt"/>
              </a:rPr>
              <a:t>Cyfrifiadol</a:t>
            </a:r>
            <a:endParaRPr lang="en-US" err="1"/>
          </a:p>
          <a:p>
            <a:r>
              <a:rPr lang="en-US">
                <a:ea typeface="+mn-lt"/>
                <a:cs typeface="+mn-lt"/>
              </a:rPr>
              <a:t>Yn </a:t>
            </a:r>
            <a:r>
              <a:rPr lang="en-US" err="1">
                <a:ea typeface="+mn-lt"/>
                <a:cs typeface="+mn-lt"/>
              </a:rPr>
              <a:t>datblygu</a:t>
            </a:r>
            <a:r>
              <a:rPr lang="en-US">
                <a:ea typeface="+mn-lt"/>
                <a:cs typeface="+mn-lt"/>
              </a:rPr>
              <a:t> </a:t>
            </a:r>
            <a:r>
              <a:rPr lang="en-US" err="1">
                <a:ea typeface="+mn-lt"/>
                <a:cs typeface="+mn-lt"/>
              </a:rPr>
              <a:t>sgiliau</a:t>
            </a:r>
            <a:r>
              <a:rPr lang="en-US">
                <a:ea typeface="+mn-lt"/>
                <a:cs typeface="+mn-lt"/>
              </a:rPr>
              <a:t> trin data a </a:t>
            </a:r>
            <a:r>
              <a:rPr lang="en-US" err="1">
                <a:ea typeface="+mn-lt"/>
                <a:cs typeface="+mn-lt"/>
              </a:rPr>
              <a:t>deall</a:t>
            </a:r>
            <a:r>
              <a:rPr lang="en-US">
                <a:ea typeface="+mn-lt"/>
                <a:cs typeface="+mn-lt"/>
              </a:rPr>
              <a:t> </a:t>
            </a:r>
            <a:r>
              <a:rPr lang="en-US" err="1">
                <a:ea typeface="+mn-lt"/>
                <a:cs typeface="+mn-lt"/>
              </a:rPr>
              <a:t>algorithmau</a:t>
            </a:r>
            <a:r>
              <a:rPr lang="en-US">
                <a:ea typeface="+mn-lt"/>
                <a:cs typeface="+mn-lt"/>
              </a:rPr>
              <a:t>.</a:t>
            </a:r>
            <a:endParaRPr lang="en-US"/>
          </a:p>
          <a:p>
            <a:r>
              <a:rPr lang="en-US" err="1">
                <a:ea typeface="+mn-lt"/>
                <a:cs typeface="+mn-lt"/>
              </a:rPr>
              <a:t>Enghraifft</a:t>
            </a:r>
            <a:r>
              <a:rPr lang="en-US">
                <a:ea typeface="+mn-lt"/>
                <a:cs typeface="+mn-lt"/>
              </a:rPr>
              <a:t>: </a:t>
            </a:r>
            <a:r>
              <a:rPr lang="en-US" err="1">
                <a:ea typeface="+mn-lt"/>
                <a:cs typeface="+mn-lt"/>
              </a:rPr>
              <a:t>Mewn</a:t>
            </a:r>
            <a:r>
              <a:rPr lang="en-US">
                <a:ea typeface="+mn-lt"/>
                <a:cs typeface="+mn-lt"/>
              </a:rPr>
              <a:t> </a:t>
            </a:r>
            <a:r>
              <a:rPr lang="en-US" err="1">
                <a:ea typeface="+mn-lt"/>
                <a:cs typeface="+mn-lt"/>
              </a:rPr>
              <a:t>Gwyddoniaeth</a:t>
            </a:r>
            <a:r>
              <a:rPr lang="en-US">
                <a:ea typeface="+mn-lt"/>
                <a:cs typeface="+mn-lt"/>
              </a:rPr>
              <a:t>, </a:t>
            </a:r>
            <a:r>
              <a:rPr lang="en-US" err="1">
                <a:ea typeface="+mn-lt"/>
                <a:cs typeface="+mn-lt"/>
              </a:rPr>
              <a:t>mae</a:t>
            </a:r>
            <a:r>
              <a:rPr lang="en-US">
                <a:ea typeface="+mn-lt"/>
                <a:cs typeface="+mn-lt"/>
              </a:rPr>
              <a:t> </a:t>
            </a:r>
            <a:r>
              <a:rPr lang="en-US" err="1">
                <a:ea typeface="+mn-lt"/>
                <a:cs typeface="+mn-lt"/>
              </a:rPr>
              <a:t>disgyblion</a:t>
            </a:r>
            <a:r>
              <a:rPr lang="en-US">
                <a:ea typeface="+mn-lt"/>
                <a:cs typeface="+mn-lt"/>
              </a:rPr>
              <a:t> </a:t>
            </a:r>
            <a:r>
              <a:rPr lang="en-US" err="1">
                <a:ea typeface="+mn-lt"/>
                <a:cs typeface="+mn-lt"/>
              </a:rPr>
              <a:t>yn</a:t>
            </a:r>
            <a:r>
              <a:rPr lang="en-US">
                <a:ea typeface="+mn-lt"/>
                <a:cs typeface="+mn-lt"/>
              </a:rPr>
              <a:t> </a:t>
            </a:r>
            <a:r>
              <a:rPr lang="en-US" err="1">
                <a:ea typeface="+mn-lt"/>
                <a:cs typeface="+mn-lt"/>
              </a:rPr>
              <a:t>casglu</a:t>
            </a:r>
            <a:r>
              <a:rPr lang="en-US">
                <a:ea typeface="+mn-lt"/>
                <a:cs typeface="+mn-lt"/>
              </a:rPr>
              <a:t> </a:t>
            </a:r>
            <a:r>
              <a:rPr lang="en-US" err="1">
                <a:ea typeface="+mn-lt"/>
                <a:cs typeface="+mn-lt"/>
              </a:rPr>
              <a:t>canlyniadau</a:t>
            </a:r>
            <a:r>
              <a:rPr lang="en-US">
                <a:ea typeface="+mn-lt"/>
                <a:cs typeface="+mn-lt"/>
              </a:rPr>
              <a:t> </a:t>
            </a:r>
            <a:r>
              <a:rPr lang="en-US" err="1">
                <a:ea typeface="+mn-lt"/>
                <a:cs typeface="+mn-lt"/>
              </a:rPr>
              <a:t>arbrofion</a:t>
            </a:r>
            <a:r>
              <a:rPr lang="en-US">
                <a:ea typeface="+mn-lt"/>
                <a:cs typeface="+mn-lt"/>
              </a:rPr>
              <a:t> ac </a:t>
            </a:r>
            <a:r>
              <a:rPr lang="en-US" err="1">
                <a:ea typeface="+mn-lt"/>
                <a:cs typeface="+mn-lt"/>
              </a:rPr>
              <a:t>yn</a:t>
            </a:r>
            <a:r>
              <a:rPr lang="en-US">
                <a:ea typeface="+mn-lt"/>
                <a:cs typeface="+mn-lt"/>
              </a:rPr>
              <a:t> </a:t>
            </a:r>
            <a:r>
              <a:rPr lang="en-US" err="1">
                <a:ea typeface="+mn-lt"/>
                <a:cs typeface="+mn-lt"/>
              </a:rPr>
              <a:t>eu</a:t>
            </a:r>
            <a:r>
              <a:rPr lang="en-US">
                <a:ea typeface="+mn-lt"/>
                <a:cs typeface="+mn-lt"/>
              </a:rPr>
              <a:t> </a:t>
            </a:r>
            <a:r>
              <a:rPr lang="en-US" err="1">
                <a:ea typeface="+mn-lt"/>
                <a:cs typeface="+mn-lt"/>
              </a:rPr>
              <a:t>cyflwyno</a:t>
            </a:r>
            <a:r>
              <a:rPr lang="en-US">
                <a:ea typeface="+mn-lt"/>
                <a:cs typeface="+mn-lt"/>
              </a:rPr>
              <a:t> </a:t>
            </a:r>
            <a:r>
              <a:rPr lang="en-US" err="1">
                <a:ea typeface="+mn-lt"/>
                <a:cs typeface="+mn-lt"/>
              </a:rPr>
              <a:t>gan</a:t>
            </a:r>
            <a:r>
              <a:rPr lang="en-US">
                <a:ea typeface="+mn-lt"/>
                <a:cs typeface="+mn-lt"/>
              </a:rPr>
              <a:t> </a:t>
            </a:r>
            <a:r>
              <a:rPr lang="en-US" err="1">
                <a:ea typeface="+mn-lt"/>
                <a:cs typeface="+mn-lt"/>
              </a:rPr>
              <a:t>ddefnyddio</a:t>
            </a:r>
            <a:r>
              <a:rPr lang="en-US">
                <a:ea typeface="+mn-lt"/>
                <a:cs typeface="+mn-lt"/>
              </a:rPr>
              <a:t> </a:t>
            </a:r>
            <a:r>
              <a:rPr lang="en-US" err="1">
                <a:ea typeface="+mn-lt"/>
                <a:cs typeface="+mn-lt"/>
              </a:rPr>
              <a:t>taenlenni</a:t>
            </a:r>
            <a:r>
              <a:rPr lang="en-US">
                <a:ea typeface="+mn-lt"/>
                <a:cs typeface="+mn-lt"/>
              </a:rPr>
              <a:t> a </a:t>
            </a:r>
            <a:r>
              <a:rPr lang="en-US" err="1">
                <a:ea typeface="+mn-lt"/>
                <a:cs typeface="+mn-lt"/>
              </a:rPr>
              <a:t>graffiau</a:t>
            </a:r>
            <a:r>
              <a:rPr lang="en-US">
                <a:ea typeface="+mn-lt"/>
                <a:cs typeface="+mn-lt"/>
              </a:rPr>
              <a:t>.</a:t>
            </a:r>
            <a:endParaRPr lang="en-US"/>
          </a:p>
          <a:p>
            <a:pPr marL="0" indent="0">
              <a:buNone/>
            </a:pPr>
            <a:endParaRPr lang="en-US">
              <a:ea typeface="Calibri"/>
              <a:cs typeface="Calibri"/>
            </a:endParaRPr>
          </a:p>
        </p:txBody>
      </p:sp>
      <p:sp>
        <p:nvSpPr>
          <p:cNvPr id="4" name="Content Placeholder 3">
            <a:extLst>
              <a:ext uri="{FF2B5EF4-FFF2-40B4-BE49-F238E27FC236}">
                <a16:creationId xmlns:a16="http://schemas.microsoft.com/office/drawing/2014/main" id="{BA74C129-73B5-0C68-F7DA-604BA943B061}"/>
              </a:ext>
            </a:extLst>
          </p:cNvPr>
          <p:cNvSpPr>
            <a:spLocks noGrp="1"/>
          </p:cNvSpPr>
          <p:nvPr>
            <p:ph sz="half" idx="2"/>
          </p:nvPr>
        </p:nvSpPr>
        <p:spPr/>
        <p:txBody>
          <a:bodyPr vert="horz" lIns="91440" tIns="45720" rIns="91440" bIns="45720" rtlCol="0" anchor="t">
            <a:normAutofit/>
          </a:bodyPr>
          <a:lstStyle/>
          <a:p>
            <a:pPr marL="0" indent="0">
              <a:buNone/>
            </a:pPr>
            <a:r>
              <a:rPr lang="en-US" i="1" dirty="0">
                <a:solidFill>
                  <a:schemeClr val="accent1">
                    <a:lumMod val="76000"/>
                  </a:schemeClr>
                </a:solidFill>
                <a:ea typeface="Calibri" panose="020F0502020204030204"/>
                <a:cs typeface="Calibri" panose="020F0502020204030204"/>
              </a:rPr>
              <a:t>4. </a:t>
            </a:r>
            <a:r>
              <a:rPr lang="en-US" b="1" i="1" dirty="0">
                <a:solidFill>
                  <a:schemeClr val="accent1">
                    <a:lumMod val="76000"/>
                  </a:schemeClr>
                </a:solidFill>
                <a:ea typeface="+mn-lt"/>
                <a:cs typeface="+mn-lt"/>
              </a:rPr>
              <a:t>Data and Computational Thinking</a:t>
            </a:r>
            <a:endParaRPr lang="en-US" i="1" dirty="0">
              <a:solidFill>
                <a:schemeClr val="accent1">
                  <a:lumMod val="76000"/>
                </a:schemeClr>
              </a:solidFill>
              <a:ea typeface="Calibri" panose="020F0502020204030204"/>
              <a:cs typeface="Calibri" panose="020F0502020204030204"/>
            </a:endParaRPr>
          </a:p>
          <a:p>
            <a:r>
              <a:rPr lang="en-US" i="1" dirty="0">
                <a:solidFill>
                  <a:schemeClr val="accent1">
                    <a:lumMod val="76000"/>
                  </a:schemeClr>
                </a:solidFill>
                <a:ea typeface="+mn-lt"/>
                <a:cs typeface="+mn-lt"/>
              </a:rPr>
              <a:t>Develops skills in handling data and understanding algorithms.</a:t>
            </a:r>
            <a:endParaRPr lang="en-US" i="1" dirty="0">
              <a:solidFill>
                <a:schemeClr val="accent1">
                  <a:lumMod val="76000"/>
                </a:schemeClr>
              </a:solidFill>
              <a:ea typeface="Calibri"/>
              <a:cs typeface="Calibri"/>
            </a:endParaRPr>
          </a:p>
          <a:p>
            <a:r>
              <a:rPr lang="en-US" i="1" dirty="0">
                <a:solidFill>
                  <a:schemeClr val="accent1">
                    <a:lumMod val="76000"/>
                  </a:schemeClr>
                </a:solidFill>
                <a:ea typeface="+mn-lt"/>
                <a:cs typeface="+mn-lt"/>
              </a:rPr>
              <a:t>Example: In Science, students collect experiment results and present findings using spreadsheets and graphs</a:t>
            </a:r>
            <a:r>
              <a:rPr lang="en-US" dirty="0">
                <a:solidFill>
                  <a:schemeClr val="accent1">
                    <a:lumMod val="76000"/>
                  </a:schemeClr>
                </a:solidFill>
                <a:ea typeface="+mn-lt"/>
                <a:cs typeface="+mn-lt"/>
              </a:rPr>
              <a:t>.</a:t>
            </a:r>
            <a:endParaRPr lang="en-US" dirty="0">
              <a:solidFill>
                <a:schemeClr val="accent1">
                  <a:lumMod val="76000"/>
                </a:schemeClr>
              </a:solidFill>
            </a:endParaRPr>
          </a:p>
          <a:p>
            <a:pPr marL="0" indent="0">
              <a:buNone/>
            </a:pPr>
            <a:endParaRPr lang="en-US" dirty="0">
              <a:ea typeface="Calibri" panose="020F0502020204030204"/>
              <a:cs typeface="Calibri" panose="020F0502020204030204"/>
            </a:endParaRPr>
          </a:p>
        </p:txBody>
      </p:sp>
    </p:spTree>
    <p:extLst>
      <p:ext uri="{BB962C8B-B14F-4D97-AF65-F5344CB8AC3E}">
        <p14:creationId xmlns:p14="http://schemas.microsoft.com/office/powerpoint/2010/main" val="21723165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96859-6986-350A-1A57-68230AC0750B}"/>
              </a:ext>
            </a:extLst>
          </p:cNvPr>
          <p:cNvSpPr>
            <a:spLocks noGrp="1"/>
          </p:cNvSpPr>
          <p:nvPr>
            <p:ph type="title"/>
          </p:nvPr>
        </p:nvSpPr>
        <p:spPr>
          <a:xfrm>
            <a:off x="371705" y="365125"/>
            <a:ext cx="11468361" cy="1332306"/>
          </a:xfrm>
        </p:spPr>
        <p:txBody>
          <a:bodyPr>
            <a:normAutofit/>
          </a:bodyPr>
          <a:lstStyle/>
          <a:p>
            <a:r>
              <a:rPr lang="en-US" dirty="0" err="1">
                <a:solidFill>
                  <a:srgbClr val="000000"/>
                </a:solidFill>
                <a:ea typeface="+mj-lt"/>
                <a:cs typeface="+mj-lt"/>
              </a:rPr>
              <a:t>Enghreifftiau</a:t>
            </a:r>
            <a:r>
              <a:rPr lang="en-US" dirty="0">
                <a:solidFill>
                  <a:srgbClr val="000000"/>
                </a:solidFill>
                <a:ea typeface="+mj-lt"/>
                <a:cs typeface="+mj-lt"/>
              </a:rPr>
              <a:t> o </a:t>
            </a:r>
            <a:r>
              <a:rPr lang="en-US" dirty="0" err="1">
                <a:solidFill>
                  <a:srgbClr val="000000"/>
                </a:solidFill>
                <a:ea typeface="+mj-lt"/>
                <a:cs typeface="+mj-lt"/>
              </a:rPr>
              <a:t>Gymwysiadau</a:t>
            </a:r>
            <a:r>
              <a:rPr lang="en-US" dirty="0">
                <a:solidFill>
                  <a:srgbClr val="000000"/>
                </a:solidFill>
                <a:ea typeface="+mj-lt"/>
                <a:cs typeface="+mj-lt"/>
              </a:rPr>
              <a:t> </a:t>
            </a:r>
            <a:r>
              <a:rPr lang="en-US" dirty="0" err="1">
                <a:solidFill>
                  <a:srgbClr val="000000"/>
                </a:solidFill>
                <a:ea typeface="+mj-lt"/>
                <a:cs typeface="+mj-lt"/>
              </a:rPr>
              <a:t>Trawsgwricwlaidd</a:t>
            </a:r>
            <a:br>
              <a:rPr lang="en-US" sz="4000" dirty="0">
                <a:latin typeface="Calibri"/>
                <a:ea typeface="Calibri"/>
                <a:cs typeface="Calibri"/>
              </a:rPr>
            </a:br>
            <a:r>
              <a:rPr lang="en-US" i="1" dirty="0">
                <a:solidFill>
                  <a:schemeClr val="accent1">
                    <a:lumMod val="76000"/>
                  </a:schemeClr>
                </a:solidFill>
                <a:ea typeface="Calibri Light"/>
                <a:cs typeface="Calibri Light"/>
              </a:rPr>
              <a:t>Examples of Cross-Curricular Applications</a:t>
            </a:r>
            <a:r>
              <a:rPr lang="en-US" i="1" dirty="0">
                <a:ea typeface="Calibri Light"/>
                <a:cs typeface="Calibri Light"/>
              </a:rPr>
              <a:t> </a:t>
            </a:r>
            <a:endParaRPr lang="en-US" i="1" dirty="0"/>
          </a:p>
        </p:txBody>
      </p:sp>
      <p:sp>
        <p:nvSpPr>
          <p:cNvPr id="3" name="Content Placeholder 2">
            <a:extLst>
              <a:ext uri="{FF2B5EF4-FFF2-40B4-BE49-F238E27FC236}">
                <a16:creationId xmlns:a16="http://schemas.microsoft.com/office/drawing/2014/main" id="{AD8F277F-B026-AE31-067A-58F1BD9F7A18}"/>
              </a:ext>
            </a:extLst>
          </p:cNvPr>
          <p:cNvSpPr>
            <a:spLocks noGrp="1"/>
          </p:cNvSpPr>
          <p:nvPr>
            <p:ph sz="half" idx="1"/>
          </p:nvPr>
        </p:nvSpPr>
        <p:spPr/>
        <p:txBody>
          <a:bodyPr vert="horz" lIns="91440" tIns="45720" rIns="91440" bIns="45720" rtlCol="0" anchor="t">
            <a:normAutofit/>
          </a:bodyPr>
          <a:lstStyle/>
          <a:p>
            <a:pPr marL="457200" indent="-457200"/>
            <a:r>
              <a:rPr lang="en-US" sz="2000" b="1" dirty="0" err="1">
                <a:ea typeface="+mn-lt"/>
                <a:cs typeface="+mn-lt"/>
              </a:rPr>
              <a:t>Mathemateg</a:t>
            </a:r>
            <a:r>
              <a:rPr lang="en-US" sz="2000" dirty="0">
                <a:ea typeface="+mn-lt"/>
                <a:cs typeface="+mn-lt"/>
              </a:rPr>
              <a:t>: </a:t>
            </a:r>
            <a:r>
              <a:rPr lang="en-US" sz="2000" dirty="0" err="1">
                <a:ea typeface="+mn-lt"/>
                <a:cs typeface="+mn-lt"/>
              </a:rPr>
              <a:t>Defnyddio</a:t>
            </a:r>
            <a:r>
              <a:rPr lang="en-US" sz="2000" dirty="0">
                <a:ea typeface="+mn-lt"/>
                <a:cs typeface="+mn-lt"/>
              </a:rPr>
              <a:t> </a:t>
            </a:r>
            <a:r>
              <a:rPr lang="en-US" sz="2000" dirty="0" err="1">
                <a:ea typeface="+mn-lt"/>
                <a:cs typeface="+mn-lt"/>
              </a:rPr>
              <a:t>taenlenni</a:t>
            </a:r>
            <a:r>
              <a:rPr lang="en-US" sz="2000" dirty="0">
                <a:ea typeface="+mn-lt"/>
                <a:cs typeface="+mn-lt"/>
              </a:rPr>
              <a:t> </a:t>
            </a:r>
            <a:r>
              <a:rPr lang="en-US" sz="2000" dirty="0" err="1">
                <a:ea typeface="+mn-lt"/>
                <a:cs typeface="+mn-lt"/>
              </a:rPr>
              <a:t>i</a:t>
            </a:r>
            <a:r>
              <a:rPr lang="en-US" sz="2000" dirty="0">
                <a:ea typeface="+mn-lt"/>
                <a:cs typeface="+mn-lt"/>
              </a:rPr>
              <a:t> </a:t>
            </a:r>
            <a:r>
              <a:rPr lang="en-US" sz="2000" dirty="0" err="1">
                <a:ea typeface="+mn-lt"/>
                <a:cs typeface="+mn-lt"/>
              </a:rPr>
              <a:t>gyfrifo</a:t>
            </a:r>
            <a:r>
              <a:rPr lang="en-US" sz="2000" dirty="0">
                <a:ea typeface="+mn-lt"/>
                <a:cs typeface="+mn-lt"/>
              </a:rPr>
              <a:t> a </a:t>
            </a:r>
            <a:r>
              <a:rPr lang="en-US" sz="2000" dirty="0" err="1">
                <a:ea typeface="+mn-lt"/>
                <a:cs typeface="+mn-lt"/>
              </a:rPr>
              <a:t>delweddu</a:t>
            </a:r>
            <a:r>
              <a:rPr lang="en-US" sz="2000" dirty="0">
                <a:ea typeface="+mn-lt"/>
                <a:cs typeface="+mn-lt"/>
              </a:rPr>
              <a:t> data, </a:t>
            </a:r>
            <a:r>
              <a:rPr lang="en-US" sz="2000" dirty="0" err="1">
                <a:ea typeface="+mn-lt"/>
                <a:cs typeface="+mn-lt"/>
              </a:rPr>
              <a:t>gan</a:t>
            </a:r>
            <a:r>
              <a:rPr lang="en-US" sz="2000" dirty="0">
                <a:ea typeface="+mn-lt"/>
                <a:cs typeface="+mn-lt"/>
              </a:rPr>
              <a:t> </a:t>
            </a:r>
            <a:r>
              <a:rPr lang="en-US" sz="2000" dirty="0" err="1">
                <a:ea typeface="+mn-lt"/>
                <a:cs typeface="+mn-lt"/>
              </a:rPr>
              <a:t>gryfhau</a:t>
            </a:r>
            <a:r>
              <a:rPr lang="en-US" sz="2000" dirty="0">
                <a:ea typeface="+mn-lt"/>
                <a:cs typeface="+mn-lt"/>
              </a:rPr>
              <a:t> </a:t>
            </a:r>
            <a:r>
              <a:rPr lang="en-US" sz="2000" dirty="0" err="1">
                <a:ea typeface="+mn-lt"/>
                <a:cs typeface="+mn-lt"/>
              </a:rPr>
              <a:t>rhifedd</a:t>
            </a:r>
            <a:r>
              <a:rPr lang="en-US" sz="2000" dirty="0">
                <a:ea typeface="+mn-lt"/>
                <a:cs typeface="+mn-lt"/>
              </a:rPr>
              <a:t> a </a:t>
            </a:r>
            <a:r>
              <a:rPr lang="en-US" sz="2000" dirty="0" err="1">
                <a:ea typeface="+mn-lt"/>
                <a:cs typeface="+mn-lt"/>
              </a:rPr>
              <a:t>sgiliau</a:t>
            </a:r>
            <a:r>
              <a:rPr lang="en-US" sz="2000" dirty="0">
                <a:ea typeface="+mn-lt"/>
                <a:cs typeface="+mn-lt"/>
              </a:rPr>
              <a:t> </a:t>
            </a:r>
            <a:r>
              <a:rPr lang="en-US" sz="2000" dirty="0" err="1">
                <a:ea typeface="+mn-lt"/>
                <a:cs typeface="+mn-lt"/>
              </a:rPr>
              <a:t>digidol</a:t>
            </a:r>
            <a:r>
              <a:rPr lang="en-US" sz="2000" dirty="0">
                <a:ea typeface="+mn-lt"/>
                <a:cs typeface="+mn-lt"/>
              </a:rPr>
              <a:t>.</a:t>
            </a:r>
            <a:endParaRPr lang="en-US" sz="2000" dirty="0">
              <a:ea typeface="Calibri"/>
              <a:cs typeface="Calibri"/>
            </a:endParaRPr>
          </a:p>
          <a:p>
            <a:r>
              <a:rPr lang="en-US" sz="2000" b="1" dirty="0" err="1">
                <a:ea typeface="+mn-lt"/>
                <a:cs typeface="+mn-lt"/>
              </a:rPr>
              <a:t>Celf</a:t>
            </a:r>
            <a:r>
              <a:rPr lang="en-US" sz="2000" dirty="0">
                <a:ea typeface="+mn-lt"/>
                <a:cs typeface="+mn-lt"/>
              </a:rPr>
              <a:t>: </a:t>
            </a:r>
            <a:r>
              <a:rPr lang="en-US" sz="2000" dirty="0" err="1">
                <a:ea typeface="+mn-lt"/>
                <a:cs typeface="+mn-lt"/>
              </a:rPr>
              <a:t>Archwilio</a:t>
            </a:r>
            <a:r>
              <a:rPr lang="en-US" sz="2000" dirty="0">
                <a:ea typeface="+mn-lt"/>
                <a:cs typeface="+mn-lt"/>
              </a:rPr>
              <a:t> offer </a:t>
            </a:r>
            <a:r>
              <a:rPr lang="en-US" sz="2000" dirty="0" err="1">
                <a:ea typeface="+mn-lt"/>
                <a:cs typeface="+mn-lt"/>
              </a:rPr>
              <a:t>lluniadu</a:t>
            </a:r>
            <a:r>
              <a:rPr lang="en-US" sz="2000" dirty="0">
                <a:ea typeface="+mn-lt"/>
                <a:cs typeface="+mn-lt"/>
              </a:rPr>
              <a:t> </a:t>
            </a:r>
            <a:r>
              <a:rPr lang="en-US" sz="2000" dirty="0" err="1">
                <a:ea typeface="+mn-lt"/>
                <a:cs typeface="+mn-lt"/>
              </a:rPr>
              <a:t>digidol</a:t>
            </a:r>
            <a:r>
              <a:rPr lang="en-US" sz="2000" dirty="0">
                <a:ea typeface="+mn-lt"/>
                <a:cs typeface="+mn-lt"/>
              </a:rPr>
              <a:t> a </a:t>
            </a:r>
            <a:r>
              <a:rPr lang="en-US" sz="2000" dirty="0" err="1">
                <a:ea typeface="+mn-lt"/>
                <a:cs typeface="+mn-lt"/>
              </a:rPr>
              <a:t>meddalwedd</a:t>
            </a:r>
            <a:r>
              <a:rPr lang="en-US" sz="2000" dirty="0">
                <a:ea typeface="+mn-lt"/>
                <a:cs typeface="+mn-lt"/>
              </a:rPr>
              <a:t> </a:t>
            </a:r>
            <a:r>
              <a:rPr lang="en-US" sz="2000" dirty="0" err="1">
                <a:ea typeface="+mn-lt"/>
                <a:cs typeface="+mn-lt"/>
              </a:rPr>
              <a:t>animeiddio</a:t>
            </a:r>
            <a:r>
              <a:rPr lang="en-US" sz="2000" dirty="0">
                <a:ea typeface="+mn-lt"/>
                <a:cs typeface="+mn-lt"/>
              </a:rPr>
              <a:t> </a:t>
            </a:r>
            <a:r>
              <a:rPr lang="en-US" sz="2000" dirty="0" err="1">
                <a:ea typeface="+mn-lt"/>
                <a:cs typeface="+mn-lt"/>
              </a:rPr>
              <a:t>i</a:t>
            </a:r>
            <a:r>
              <a:rPr lang="en-US" sz="2000" dirty="0">
                <a:ea typeface="+mn-lt"/>
                <a:cs typeface="+mn-lt"/>
              </a:rPr>
              <a:t> </a:t>
            </a:r>
            <a:r>
              <a:rPr lang="en-US" sz="2000" dirty="0" err="1">
                <a:ea typeface="+mn-lt"/>
                <a:cs typeface="+mn-lt"/>
              </a:rPr>
              <a:t>fynegi</a:t>
            </a:r>
            <a:r>
              <a:rPr lang="en-US" sz="2000" dirty="0">
                <a:ea typeface="+mn-lt"/>
                <a:cs typeface="+mn-lt"/>
              </a:rPr>
              <a:t> </a:t>
            </a:r>
            <a:r>
              <a:rPr lang="en-US" sz="2000" dirty="0" err="1">
                <a:ea typeface="+mn-lt"/>
                <a:cs typeface="+mn-lt"/>
              </a:rPr>
              <a:t>creadigrwydd</a:t>
            </a:r>
            <a:r>
              <a:rPr lang="en-US" sz="2000" dirty="0">
                <a:ea typeface="+mn-lt"/>
                <a:cs typeface="+mn-lt"/>
              </a:rPr>
              <a:t>.</a:t>
            </a:r>
            <a:endParaRPr lang="en-US" sz="2000" dirty="0"/>
          </a:p>
          <a:p>
            <a:r>
              <a:rPr lang="en-US" sz="2000" b="1" dirty="0" err="1">
                <a:ea typeface="+mn-lt"/>
                <a:cs typeface="+mn-lt"/>
              </a:rPr>
              <a:t>Daearyddiaeth</a:t>
            </a:r>
            <a:r>
              <a:rPr lang="en-US" sz="2000" dirty="0">
                <a:ea typeface="+mn-lt"/>
                <a:cs typeface="+mn-lt"/>
              </a:rPr>
              <a:t>: </a:t>
            </a:r>
            <a:r>
              <a:rPr lang="en-US" sz="2000" dirty="0" err="1">
                <a:ea typeface="+mn-lt"/>
                <a:cs typeface="+mn-lt"/>
              </a:rPr>
              <a:t>Defnyddio</a:t>
            </a:r>
            <a:r>
              <a:rPr lang="en-US" sz="2000" dirty="0">
                <a:ea typeface="+mn-lt"/>
                <a:cs typeface="+mn-lt"/>
              </a:rPr>
              <a:t> offer </a:t>
            </a:r>
            <a:r>
              <a:rPr lang="en-US" sz="2000" dirty="0" err="1">
                <a:ea typeface="+mn-lt"/>
                <a:cs typeface="+mn-lt"/>
              </a:rPr>
              <a:t>mapio</a:t>
            </a:r>
            <a:r>
              <a:rPr lang="en-US" sz="2000" dirty="0">
                <a:ea typeface="+mn-lt"/>
                <a:cs typeface="+mn-lt"/>
              </a:rPr>
              <a:t> a </a:t>
            </a:r>
            <a:r>
              <a:rPr lang="en-US" sz="2000" dirty="0" err="1">
                <a:ea typeface="+mn-lt"/>
                <a:cs typeface="+mn-lt"/>
              </a:rPr>
              <a:t>delweddau</a:t>
            </a:r>
            <a:r>
              <a:rPr lang="en-US" sz="2000" dirty="0">
                <a:ea typeface="+mn-lt"/>
                <a:cs typeface="+mn-lt"/>
              </a:rPr>
              <a:t> </a:t>
            </a:r>
            <a:r>
              <a:rPr lang="en-US" sz="2000" dirty="0" err="1">
                <a:ea typeface="+mn-lt"/>
                <a:cs typeface="+mn-lt"/>
              </a:rPr>
              <a:t>lloeren</a:t>
            </a:r>
            <a:r>
              <a:rPr lang="en-US" sz="2000" dirty="0">
                <a:ea typeface="+mn-lt"/>
                <a:cs typeface="+mn-lt"/>
              </a:rPr>
              <a:t> </a:t>
            </a:r>
            <a:r>
              <a:rPr lang="en-US" sz="2000" dirty="0" err="1">
                <a:ea typeface="+mn-lt"/>
                <a:cs typeface="+mn-lt"/>
              </a:rPr>
              <a:t>i</a:t>
            </a:r>
            <a:r>
              <a:rPr lang="en-US" sz="2000" dirty="0">
                <a:ea typeface="+mn-lt"/>
                <a:cs typeface="+mn-lt"/>
              </a:rPr>
              <a:t> </a:t>
            </a:r>
            <a:r>
              <a:rPr lang="en-US" sz="2000" dirty="0" err="1">
                <a:ea typeface="+mn-lt"/>
                <a:cs typeface="+mn-lt"/>
              </a:rPr>
              <a:t>ymchwilio</a:t>
            </a:r>
            <a:r>
              <a:rPr lang="en-US" sz="2000" dirty="0">
                <a:ea typeface="+mn-lt"/>
                <a:cs typeface="+mn-lt"/>
              </a:rPr>
              <a:t> </a:t>
            </a:r>
            <a:r>
              <a:rPr lang="en-US" sz="2000" dirty="0" err="1">
                <a:ea typeface="+mn-lt"/>
                <a:cs typeface="+mn-lt"/>
              </a:rPr>
              <a:t>i</a:t>
            </a:r>
            <a:r>
              <a:rPr lang="en-US" sz="2000" dirty="0">
                <a:ea typeface="+mn-lt"/>
                <a:cs typeface="+mn-lt"/>
              </a:rPr>
              <a:t> </a:t>
            </a:r>
            <a:r>
              <a:rPr lang="en-US" sz="2000" dirty="0" err="1">
                <a:ea typeface="+mn-lt"/>
                <a:cs typeface="+mn-lt"/>
              </a:rPr>
              <a:t>newid</a:t>
            </a:r>
            <a:r>
              <a:rPr lang="en-US" sz="2000" dirty="0">
                <a:ea typeface="+mn-lt"/>
                <a:cs typeface="+mn-lt"/>
              </a:rPr>
              <a:t> </a:t>
            </a:r>
            <a:r>
              <a:rPr lang="en-US" sz="2000" dirty="0" err="1">
                <a:ea typeface="+mn-lt"/>
                <a:cs typeface="+mn-lt"/>
              </a:rPr>
              <a:t>hinsawdd</a:t>
            </a:r>
            <a:r>
              <a:rPr lang="en-US" sz="2000" dirty="0">
                <a:ea typeface="+mn-lt"/>
                <a:cs typeface="+mn-lt"/>
              </a:rPr>
              <a:t> neu </a:t>
            </a:r>
            <a:r>
              <a:rPr lang="en-US" sz="2000" dirty="0" err="1">
                <a:ea typeface="+mn-lt"/>
                <a:cs typeface="+mn-lt"/>
              </a:rPr>
              <a:t>ddatblygiad</a:t>
            </a:r>
            <a:r>
              <a:rPr lang="en-US" sz="2000" dirty="0">
                <a:ea typeface="+mn-lt"/>
                <a:cs typeface="+mn-lt"/>
              </a:rPr>
              <a:t> </a:t>
            </a:r>
            <a:r>
              <a:rPr lang="en-US" sz="2000" dirty="0" err="1">
                <a:ea typeface="+mn-lt"/>
                <a:cs typeface="+mn-lt"/>
              </a:rPr>
              <a:t>trefol</a:t>
            </a:r>
            <a:r>
              <a:rPr lang="en-US" sz="2000" dirty="0">
                <a:ea typeface="+mn-lt"/>
                <a:cs typeface="+mn-lt"/>
              </a:rPr>
              <a:t>.</a:t>
            </a:r>
            <a:endParaRPr lang="en-US" sz="2000" dirty="0"/>
          </a:p>
          <a:p>
            <a:r>
              <a:rPr lang="en-US" sz="2000" b="1" dirty="0" err="1">
                <a:ea typeface="+mn-lt"/>
                <a:cs typeface="+mn-lt"/>
              </a:rPr>
              <a:t>Ieithoedd</a:t>
            </a:r>
            <a:r>
              <a:rPr lang="en-US" sz="2000" dirty="0">
                <a:ea typeface="+mn-lt"/>
                <a:cs typeface="+mn-lt"/>
              </a:rPr>
              <a:t>: </a:t>
            </a:r>
            <a:r>
              <a:rPr lang="en-US" sz="2000" dirty="0" err="1">
                <a:ea typeface="+mn-lt"/>
                <a:cs typeface="+mn-lt"/>
              </a:rPr>
              <a:t>Defnyddio</a:t>
            </a:r>
            <a:r>
              <a:rPr lang="en-US" sz="2000" dirty="0">
                <a:ea typeface="+mn-lt"/>
                <a:cs typeface="+mn-lt"/>
              </a:rPr>
              <a:t> </a:t>
            </a:r>
            <a:r>
              <a:rPr lang="en-US" sz="2000" dirty="0" err="1">
                <a:ea typeface="+mn-lt"/>
                <a:cs typeface="+mn-lt"/>
              </a:rPr>
              <a:t>apiau</a:t>
            </a:r>
            <a:r>
              <a:rPr lang="en-US" sz="2000" dirty="0">
                <a:ea typeface="+mn-lt"/>
                <a:cs typeface="+mn-lt"/>
              </a:rPr>
              <a:t> </a:t>
            </a:r>
            <a:r>
              <a:rPr lang="en-US" sz="2000" dirty="0" err="1">
                <a:ea typeface="+mn-lt"/>
                <a:cs typeface="+mn-lt"/>
              </a:rPr>
              <a:t>cyfieithu</a:t>
            </a:r>
            <a:r>
              <a:rPr lang="en-US" sz="2000" dirty="0">
                <a:ea typeface="+mn-lt"/>
                <a:cs typeface="+mn-lt"/>
              </a:rPr>
              <a:t> ac offer </a:t>
            </a:r>
            <a:r>
              <a:rPr lang="en-US" sz="2000" dirty="0" err="1">
                <a:ea typeface="+mn-lt"/>
                <a:cs typeface="+mn-lt"/>
              </a:rPr>
              <a:t>recordio</a:t>
            </a:r>
            <a:r>
              <a:rPr lang="en-US" sz="2000" dirty="0">
                <a:ea typeface="+mn-lt"/>
                <a:cs typeface="+mn-lt"/>
              </a:rPr>
              <a:t> </a:t>
            </a:r>
            <a:r>
              <a:rPr lang="en-US" sz="2000" dirty="0" err="1">
                <a:ea typeface="+mn-lt"/>
                <a:cs typeface="+mn-lt"/>
              </a:rPr>
              <a:t>llais</a:t>
            </a:r>
            <a:r>
              <a:rPr lang="en-US" sz="2000" dirty="0">
                <a:ea typeface="+mn-lt"/>
                <a:cs typeface="+mn-lt"/>
              </a:rPr>
              <a:t> </a:t>
            </a:r>
            <a:r>
              <a:rPr lang="en-US" sz="2000" dirty="0" err="1">
                <a:ea typeface="+mn-lt"/>
                <a:cs typeface="+mn-lt"/>
              </a:rPr>
              <a:t>i</a:t>
            </a:r>
            <a:r>
              <a:rPr lang="en-US" sz="2000" dirty="0">
                <a:ea typeface="+mn-lt"/>
                <a:cs typeface="+mn-lt"/>
              </a:rPr>
              <a:t> </a:t>
            </a:r>
            <a:r>
              <a:rPr lang="en-US" sz="2000" dirty="0" err="1">
                <a:ea typeface="+mn-lt"/>
                <a:cs typeface="+mn-lt"/>
              </a:rPr>
              <a:t>ymarfer</a:t>
            </a:r>
            <a:r>
              <a:rPr lang="en-US" sz="2000" dirty="0">
                <a:ea typeface="+mn-lt"/>
                <a:cs typeface="+mn-lt"/>
              </a:rPr>
              <a:t> </a:t>
            </a:r>
            <a:r>
              <a:rPr lang="en-US" sz="2000" dirty="0" err="1">
                <a:ea typeface="+mn-lt"/>
                <a:cs typeface="+mn-lt"/>
              </a:rPr>
              <a:t>ynganiad</a:t>
            </a:r>
            <a:r>
              <a:rPr lang="en-US" sz="2000" dirty="0">
                <a:ea typeface="+mn-lt"/>
                <a:cs typeface="+mn-lt"/>
              </a:rPr>
              <a:t> a </a:t>
            </a:r>
            <a:r>
              <a:rPr lang="en-US" sz="2000" dirty="0" err="1">
                <a:ea typeface="+mn-lt"/>
                <a:cs typeface="+mn-lt"/>
              </a:rPr>
              <a:t>dealltwriaeth</a:t>
            </a:r>
            <a:endParaRPr lang="en-US" sz="2000" dirty="0"/>
          </a:p>
          <a:p>
            <a:endParaRPr lang="en-US" dirty="0">
              <a:ea typeface="Calibri"/>
              <a:cs typeface="Calibri"/>
            </a:endParaRPr>
          </a:p>
        </p:txBody>
      </p:sp>
      <p:sp>
        <p:nvSpPr>
          <p:cNvPr id="4" name="Content Placeholder 3">
            <a:extLst>
              <a:ext uri="{FF2B5EF4-FFF2-40B4-BE49-F238E27FC236}">
                <a16:creationId xmlns:a16="http://schemas.microsoft.com/office/drawing/2014/main" id="{9DA13B4F-7496-8B01-B085-5B1DEA98A4FD}"/>
              </a:ext>
            </a:extLst>
          </p:cNvPr>
          <p:cNvSpPr>
            <a:spLocks noGrp="1"/>
          </p:cNvSpPr>
          <p:nvPr>
            <p:ph sz="half" idx="2"/>
          </p:nvPr>
        </p:nvSpPr>
        <p:spPr/>
        <p:txBody>
          <a:bodyPr vert="horz" lIns="91440" tIns="45720" rIns="91440" bIns="45720" rtlCol="0" anchor="t">
            <a:normAutofit/>
          </a:bodyPr>
          <a:lstStyle/>
          <a:p>
            <a:r>
              <a:rPr lang="en-US" sz="2000" b="1" i="1" dirty="0" err="1">
                <a:solidFill>
                  <a:schemeClr val="accent1">
                    <a:lumMod val="76000"/>
                  </a:schemeClr>
                </a:solidFill>
                <a:ea typeface="+mn-lt"/>
                <a:cs typeface="+mn-lt"/>
              </a:rPr>
              <a:t>Maths</a:t>
            </a:r>
            <a:r>
              <a:rPr lang="en-US" sz="2000" i="1" dirty="0">
                <a:solidFill>
                  <a:schemeClr val="accent1">
                    <a:lumMod val="76000"/>
                  </a:schemeClr>
                </a:solidFill>
                <a:ea typeface="+mn-lt"/>
                <a:cs typeface="+mn-lt"/>
              </a:rPr>
              <a:t>: Learners use spreadsheets to calculate and </a:t>
            </a:r>
            <a:r>
              <a:rPr lang="en-US" sz="2000" i="1" dirty="0" err="1">
                <a:solidFill>
                  <a:schemeClr val="accent1">
                    <a:lumMod val="76000"/>
                  </a:schemeClr>
                </a:solidFill>
                <a:ea typeface="+mn-lt"/>
                <a:cs typeface="+mn-lt"/>
              </a:rPr>
              <a:t>visualise</a:t>
            </a:r>
            <a:r>
              <a:rPr lang="en-US" sz="2000" i="1" dirty="0">
                <a:solidFill>
                  <a:schemeClr val="accent1">
                    <a:lumMod val="76000"/>
                  </a:schemeClr>
                </a:solidFill>
                <a:ea typeface="+mn-lt"/>
                <a:cs typeface="+mn-lt"/>
              </a:rPr>
              <a:t> data, reinforcing numeracy and digital skills.</a:t>
            </a:r>
            <a:endParaRPr lang="en-US" sz="2000" i="1" dirty="0">
              <a:solidFill>
                <a:schemeClr val="accent1">
                  <a:lumMod val="76000"/>
                </a:schemeClr>
              </a:solidFill>
              <a:ea typeface="Calibri" panose="020F0502020204030204"/>
              <a:cs typeface="Calibri" panose="020F0502020204030204"/>
            </a:endParaRPr>
          </a:p>
          <a:p>
            <a:r>
              <a:rPr lang="en-US" sz="2000" b="1" i="1" dirty="0">
                <a:solidFill>
                  <a:schemeClr val="accent1">
                    <a:lumMod val="76000"/>
                  </a:schemeClr>
                </a:solidFill>
                <a:ea typeface="+mn-lt"/>
                <a:cs typeface="+mn-lt"/>
              </a:rPr>
              <a:t>Art</a:t>
            </a:r>
            <a:r>
              <a:rPr lang="en-US" sz="2000" i="1" dirty="0">
                <a:solidFill>
                  <a:schemeClr val="accent1">
                    <a:lumMod val="76000"/>
                  </a:schemeClr>
                </a:solidFill>
                <a:ea typeface="+mn-lt"/>
                <a:cs typeface="+mn-lt"/>
              </a:rPr>
              <a:t>: Students explore digital drawing tools and animation software to express creativity.</a:t>
            </a:r>
            <a:endParaRPr lang="en-US" sz="2000" i="1" dirty="0">
              <a:solidFill>
                <a:schemeClr val="accent1">
                  <a:lumMod val="76000"/>
                </a:schemeClr>
              </a:solidFill>
              <a:ea typeface="Calibri"/>
              <a:cs typeface="Calibri"/>
            </a:endParaRPr>
          </a:p>
          <a:p>
            <a:r>
              <a:rPr lang="en-US" sz="2000" b="1" i="1" dirty="0">
                <a:solidFill>
                  <a:schemeClr val="accent1">
                    <a:lumMod val="76000"/>
                  </a:schemeClr>
                </a:solidFill>
                <a:ea typeface="+mn-lt"/>
                <a:cs typeface="+mn-lt"/>
              </a:rPr>
              <a:t>Geography</a:t>
            </a:r>
            <a:r>
              <a:rPr lang="en-US" sz="2000" i="1" dirty="0">
                <a:solidFill>
                  <a:schemeClr val="accent1">
                    <a:lumMod val="76000"/>
                  </a:schemeClr>
                </a:solidFill>
                <a:ea typeface="+mn-lt"/>
                <a:cs typeface="+mn-lt"/>
              </a:rPr>
              <a:t>: Learners use mapping tools and satellite imagery to investigate climate change or urban development.</a:t>
            </a:r>
            <a:endParaRPr lang="en-US" sz="2000" i="1" dirty="0">
              <a:solidFill>
                <a:schemeClr val="accent1">
                  <a:lumMod val="76000"/>
                </a:schemeClr>
              </a:solidFill>
              <a:ea typeface="Calibri"/>
              <a:cs typeface="Calibri"/>
            </a:endParaRPr>
          </a:p>
          <a:p>
            <a:r>
              <a:rPr lang="en-US" sz="2000" b="1" i="1" dirty="0">
                <a:solidFill>
                  <a:schemeClr val="accent1">
                    <a:lumMod val="76000"/>
                  </a:schemeClr>
                </a:solidFill>
                <a:ea typeface="+mn-lt"/>
                <a:cs typeface="+mn-lt"/>
              </a:rPr>
              <a:t>Languages</a:t>
            </a:r>
            <a:r>
              <a:rPr lang="en-US" sz="2000" i="1" dirty="0">
                <a:solidFill>
                  <a:schemeClr val="accent1">
                    <a:lumMod val="76000"/>
                  </a:schemeClr>
                </a:solidFill>
                <a:ea typeface="+mn-lt"/>
                <a:cs typeface="+mn-lt"/>
              </a:rPr>
              <a:t>: Pupils use translation apps and </a:t>
            </a:r>
            <a:r>
              <a:rPr lang="en-US" sz="2000" i="1" dirty="0">
                <a:solidFill>
                  <a:schemeClr val="accent1">
                    <a:lumMod val="75000"/>
                  </a:schemeClr>
                </a:solidFill>
                <a:ea typeface="+mn-lt"/>
                <a:cs typeface="+mn-lt"/>
              </a:rPr>
              <a:t>voice recording tools to practice pronunciation </a:t>
            </a:r>
            <a:endParaRPr lang="en-US" sz="2000" dirty="0">
              <a:ea typeface="Calibri"/>
              <a:cs typeface="Calibri"/>
            </a:endParaRPr>
          </a:p>
        </p:txBody>
      </p:sp>
    </p:spTree>
    <p:extLst>
      <p:ext uri="{BB962C8B-B14F-4D97-AF65-F5344CB8AC3E}">
        <p14:creationId xmlns:p14="http://schemas.microsoft.com/office/powerpoint/2010/main" val="34607841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A261C-AFF4-FC09-2B44-A8B4AF8F7A47}"/>
              </a:ext>
            </a:extLst>
          </p:cNvPr>
          <p:cNvSpPr>
            <a:spLocks noGrp="1"/>
          </p:cNvSpPr>
          <p:nvPr>
            <p:ph type="title"/>
          </p:nvPr>
        </p:nvSpPr>
        <p:spPr/>
        <p:txBody>
          <a:bodyPr/>
          <a:lstStyle/>
          <a:p>
            <a:r>
              <a:rPr lang="en-US" dirty="0" err="1">
                <a:ea typeface="Calibri Light"/>
                <a:cs typeface="Calibri Light"/>
              </a:rPr>
              <a:t>Cynydd</a:t>
            </a:r>
            <a:r>
              <a:rPr lang="en-US" dirty="0">
                <a:ea typeface="Calibri Light"/>
                <a:cs typeface="Calibri Light"/>
              </a:rPr>
              <a:t> </a:t>
            </a:r>
            <a:r>
              <a:rPr lang="en-US" dirty="0" err="1">
                <a:ea typeface="Calibri Light"/>
                <a:cs typeface="Calibri Light"/>
              </a:rPr>
              <a:t>dros</a:t>
            </a:r>
            <a:r>
              <a:rPr lang="en-US" dirty="0">
                <a:ea typeface="Calibri Light"/>
                <a:cs typeface="Calibri Light"/>
              </a:rPr>
              <a:t> Amser          </a:t>
            </a:r>
            <a:r>
              <a:rPr lang="en-US" i="1" dirty="0">
                <a:solidFill>
                  <a:schemeClr val="accent1">
                    <a:lumMod val="76000"/>
                  </a:schemeClr>
                </a:solidFill>
                <a:ea typeface="Calibri Light"/>
                <a:cs typeface="Calibri Light"/>
              </a:rPr>
              <a:t>Progression over time</a:t>
            </a:r>
            <a:endParaRPr lang="en-US" i="1" dirty="0">
              <a:solidFill>
                <a:schemeClr val="accent1">
                  <a:lumMod val="76000"/>
                </a:schemeClr>
              </a:solidFill>
            </a:endParaRPr>
          </a:p>
        </p:txBody>
      </p:sp>
      <p:sp>
        <p:nvSpPr>
          <p:cNvPr id="3" name="Content Placeholder 2">
            <a:extLst>
              <a:ext uri="{FF2B5EF4-FFF2-40B4-BE49-F238E27FC236}">
                <a16:creationId xmlns:a16="http://schemas.microsoft.com/office/drawing/2014/main" id="{053EF020-5507-7D2F-CD07-F392775AC8F9}"/>
              </a:ext>
            </a:extLst>
          </p:cNvPr>
          <p:cNvSpPr>
            <a:spLocks noGrp="1"/>
          </p:cNvSpPr>
          <p:nvPr>
            <p:ph sz="half" idx="1"/>
          </p:nvPr>
        </p:nvSpPr>
        <p:spPr/>
        <p:txBody>
          <a:bodyPr vert="horz" lIns="91440" tIns="45720" rIns="91440" bIns="45720" rtlCol="0" anchor="t">
            <a:normAutofit fontScale="92500" lnSpcReduction="10000"/>
          </a:bodyPr>
          <a:lstStyle/>
          <a:p>
            <a:pPr marL="0" indent="0">
              <a:buNone/>
            </a:pPr>
            <a:r>
              <a:rPr lang="en-US" sz="2200" dirty="0" err="1">
                <a:ea typeface="+mn-lt"/>
                <a:cs typeface="+mn-lt"/>
              </a:rPr>
              <a:t>Mae’r</a:t>
            </a:r>
            <a:r>
              <a:rPr lang="en-US" sz="2200" dirty="0">
                <a:ea typeface="+mn-lt"/>
                <a:cs typeface="+mn-lt"/>
              </a:rPr>
              <a:t> DCF </a:t>
            </a:r>
            <a:r>
              <a:rPr lang="en-US" sz="2200" dirty="0" err="1">
                <a:ea typeface="+mn-lt"/>
                <a:cs typeface="+mn-lt"/>
              </a:rPr>
              <a:t>yn</a:t>
            </a:r>
            <a:r>
              <a:rPr lang="en-US" sz="2200" dirty="0">
                <a:ea typeface="+mn-lt"/>
                <a:cs typeface="+mn-lt"/>
              </a:rPr>
              <a:t> </a:t>
            </a:r>
            <a:r>
              <a:rPr lang="en-US" sz="2200" dirty="0" err="1">
                <a:ea typeface="+mn-lt"/>
                <a:cs typeface="+mn-lt"/>
              </a:rPr>
              <a:t>amlinellu</a:t>
            </a:r>
            <a:r>
              <a:rPr lang="en-US" sz="2200" dirty="0">
                <a:ea typeface="+mn-lt"/>
                <a:cs typeface="+mn-lt"/>
              </a:rPr>
              <a:t> </a:t>
            </a:r>
            <a:r>
              <a:rPr lang="en-US" sz="2200" dirty="0" err="1">
                <a:ea typeface="+mn-lt"/>
                <a:cs typeface="+mn-lt"/>
              </a:rPr>
              <a:t>camau</a:t>
            </a:r>
            <a:r>
              <a:rPr lang="en-US" sz="2200" dirty="0">
                <a:ea typeface="+mn-lt"/>
                <a:cs typeface="+mn-lt"/>
              </a:rPr>
              <a:t> </a:t>
            </a:r>
            <a:r>
              <a:rPr lang="en-US" sz="2200" dirty="0" err="1">
                <a:ea typeface="+mn-lt"/>
                <a:cs typeface="+mn-lt"/>
              </a:rPr>
              <a:t>cynnydd</a:t>
            </a:r>
            <a:r>
              <a:rPr lang="en-US" sz="2200" dirty="0">
                <a:ea typeface="+mn-lt"/>
                <a:cs typeface="+mn-lt"/>
              </a:rPr>
              <a:t> </a:t>
            </a:r>
            <a:r>
              <a:rPr lang="en-US" sz="2200" dirty="0" err="1">
                <a:ea typeface="+mn-lt"/>
                <a:cs typeface="+mn-lt"/>
              </a:rPr>
              <a:t>sy’n</a:t>
            </a:r>
            <a:r>
              <a:rPr lang="en-US" sz="2200" dirty="0">
                <a:ea typeface="+mn-lt"/>
                <a:cs typeface="+mn-lt"/>
              </a:rPr>
              <a:t> </a:t>
            </a:r>
            <a:r>
              <a:rPr lang="en-US" sz="2200" dirty="0" err="1">
                <a:ea typeface="+mn-lt"/>
                <a:cs typeface="+mn-lt"/>
              </a:rPr>
              <a:t>tywys</a:t>
            </a:r>
            <a:r>
              <a:rPr lang="en-US" sz="2200" dirty="0">
                <a:ea typeface="+mn-lt"/>
                <a:cs typeface="+mn-lt"/>
              </a:rPr>
              <a:t> </a:t>
            </a:r>
            <a:r>
              <a:rPr lang="en-US" sz="2200" dirty="0" err="1">
                <a:ea typeface="+mn-lt"/>
                <a:cs typeface="+mn-lt"/>
              </a:rPr>
              <a:t>dysgwyr</a:t>
            </a:r>
            <a:r>
              <a:rPr lang="en-US" sz="2200" dirty="0">
                <a:ea typeface="+mn-lt"/>
                <a:cs typeface="+mn-lt"/>
              </a:rPr>
              <a:t> o </a:t>
            </a:r>
            <a:r>
              <a:rPr lang="en-US" sz="2200" dirty="0" err="1">
                <a:ea typeface="+mn-lt"/>
                <a:cs typeface="+mn-lt"/>
              </a:rPr>
              <a:t>ymwybyddiaeth</a:t>
            </a:r>
            <a:r>
              <a:rPr lang="en-US" sz="2200" dirty="0">
                <a:ea typeface="+mn-lt"/>
                <a:cs typeface="+mn-lt"/>
              </a:rPr>
              <a:t> </a:t>
            </a:r>
            <a:r>
              <a:rPr lang="en-US" sz="2200" dirty="0" err="1">
                <a:ea typeface="+mn-lt"/>
                <a:cs typeface="+mn-lt"/>
              </a:rPr>
              <a:t>ddigidol</a:t>
            </a:r>
            <a:r>
              <a:rPr lang="en-US" sz="2200" dirty="0">
                <a:ea typeface="+mn-lt"/>
                <a:cs typeface="+mn-lt"/>
              </a:rPr>
              <a:t> </a:t>
            </a:r>
            <a:r>
              <a:rPr lang="en-US" sz="2200" dirty="0" err="1">
                <a:ea typeface="+mn-lt"/>
                <a:cs typeface="+mn-lt"/>
              </a:rPr>
              <a:t>sylfaenol</a:t>
            </a:r>
            <a:r>
              <a:rPr lang="en-US" sz="2200" dirty="0">
                <a:ea typeface="+mn-lt"/>
                <a:cs typeface="+mn-lt"/>
              </a:rPr>
              <a:t> </a:t>
            </a:r>
            <a:r>
              <a:rPr lang="en-US" sz="2200" dirty="0" err="1">
                <a:ea typeface="+mn-lt"/>
                <a:cs typeface="+mn-lt"/>
              </a:rPr>
              <a:t>i</a:t>
            </a:r>
            <a:r>
              <a:rPr lang="en-US" sz="2200" dirty="0">
                <a:ea typeface="+mn-lt"/>
                <a:cs typeface="+mn-lt"/>
              </a:rPr>
              <a:t> </a:t>
            </a:r>
            <a:r>
              <a:rPr lang="en-US" sz="2200" dirty="0" err="1">
                <a:ea typeface="+mn-lt"/>
                <a:cs typeface="+mn-lt"/>
              </a:rPr>
              <a:t>gymhwysedd</a:t>
            </a:r>
            <a:r>
              <a:rPr lang="en-US" sz="2200" dirty="0">
                <a:ea typeface="+mn-lt"/>
                <a:cs typeface="+mn-lt"/>
              </a:rPr>
              <a:t> </a:t>
            </a:r>
            <a:r>
              <a:rPr lang="en-US" sz="2200" dirty="0" err="1">
                <a:ea typeface="+mn-lt"/>
                <a:cs typeface="+mn-lt"/>
              </a:rPr>
              <a:t>uwch</a:t>
            </a:r>
            <a:r>
              <a:rPr lang="en-US" sz="2200" dirty="0">
                <a:ea typeface="+mn-lt"/>
                <a:cs typeface="+mn-lt"/>
              </a:rPr>
              <a:t>. Er </a:t>
            </a:r>
            <a:r>
              <a:rPr lang="en-US" sz="2200" dirty="0" err="1">
                <a:ea typeface="+mn-lt"/>
                <a:cs typeface="+mn-lt"/>
              </a:rPr>
              <a:t>enghraifft</a:t>
            </a:r>
            <a:r>
              <a:rPr lang="en-US" sz="2200" dirty="0">
                <a:ea typeface="+mn-lt"/>
                <a:cs typeface="+mn-lt"/>
              </a:rPr>
              <a:t>:</a:t>
            </a:r>
            <a:endParaRPr lang="en-US" sz="2200" dirty="0">
              <a:ea typeface="Calibri" panose="020F0502020204030204"/>
              <a:cs typeface="Calibri" panose="020F0502020204030204"/>
            </a:endParaRPr>
          </a:p>
          <a:p>
            <a:r>
              <a:rPr lang="en-US" sz="2200" dirty="0">
                <a:ea typeface="+mn-lt"/>
                <a:cs typeface="+mn-lt"/>
              </a:rPr>
              <a:t>Gall </a:t>
            </a:r>
            <a:r>
              <a:rPr lang="en-US" sz="2200" dirty="0" err="1">
                <a:ea typeface="+mn-lt"/>
                <a:cs typeface="+mn-lt"/>
              </a:rPr>
              <a:t>dysgwyr</a:t>
            </a:r>
            <a:r>
              <a:rPr lang="en-US" sz="2200" dirty="0">
                <a:ea typeface="+mn-lt"/>
                <a:cs typeface="+mn-lt"/>
              </a:rPr>
              <a:t> </a:t>
            </a:r>
            <a:r>
              <a:rPr lang="en-US" sz="2200" dirty="0" err="1">
                <a:ea typeface="+mn-lt"/>
                <a:cs typeface="+mn-lt"/>
              </a:rPr>
              <a:t>ifanc</a:t>
            </a:r>
            <a:r>
              <a:rPr lang="en-US" sz="2200" dirty="0">
                <a:ea typeface="+mn-lt"/>
                <a:cs typeface="+mn-lt"/>
              </a:rPr>
              <a:t> </a:t>
            </a:r>
            <a:r>
              <a:rPr lang="en-US" sz="2200" dirty="0" err="1">
                <a:ea typeface="+mn-lt"/>
                <a:cs typeface="+mn-lt"/>
              </a:rPr>
              <a:t>ddysgu</a:t>
            </a:r>
            <a:r>
              <a:rPr lang="en-US" sz="2200" dirty="0">
                <a:ea typeface="+mn-lt"/>
                <a:cs typeface="+mn-lt"/>
              </a:rPr>
              <a:t> </a:t>
            </a:r>
            <a:r>
              <a:rPr lang="en-US" sz="2200" dirty="0" err="1">
                <a:ea typeface="+mn-lt"/>
                <a:cs typeface="+mn-lt"/>
              </a:rPr>
              <a:t>adnabod</a:t>
            </a:r>
            <a:r>
              <a:rPr lang="en-US" sz="2200" dirty="0">
                <a:ea typeface="+mn-lt"/>
                <a:cs typeface="+mn-lt"/>
              </a:rPr>
              <a:t> </a:t>
            </a:r>
            <a:r>
              <a:rPr lang="en-US" sz="2200" dirty="0" err="1">
                <a:ea typeface="+mn-lt"/>
                <a:cs typeface="+mn-lt"/>
              </a:rPr>
              <a:t>gwefannau</a:t>
            </a:r>
            <a:r>
              <a:rPr lang="en-US" sz="2200" dirty="0">
                <a:ea typeface="+mn-lt"/>
                <a:cs typeface="+mn-lt"/>
              </a:rPr>
              <a:t> </a:t>
            </a:r>
            <a:r>
              <a:rPr lang="en-US" sz="2200" dirty="0" err="1">
                <a:ea typeface="+mn-lt"/>
                <a:cs typeface="+mn-lt"/>
              </a:rPr>
              <a:t>diogel</a:t>
            </a:r>
            <a:r>
              <a:rPr lang="en-US" sz="2200" dirty="0">
                <a:ea typeface="+mn-lt"/>
                <a:cs typeface="+mn-lt"/>
              </a:rPr>
              <a:t>.</a:t>
            </a:r>
            <a:endParaRPr lang="en-US" sz="2200" dirty="0"/>
          </a:p>
          <a:p>
            <a:r>
              <a:rPr lang="en-US" sz="2200" dirty="0">
                <a:ea typeface="+mn-lt"/>
                <a:cs typeface="+mn-lt"/>
              </a:rPr>
              <a:t>Gall </a:t>
            </a:r>
            <a:r>
              <a:rPr lang="en-US" sz="2200" dirty="0" err="1">
                <a:ea typeface="+mn-lt"/>
                <a:cs typeface="+mn-lt"/>
              </a:rPr>
              <a:t>dysgwyr</a:t>
            </a:r>
            <a:r>
              <a:rPr lang="en-US" sz="2200" dirty="0">
                <a:ea typeface="+mn-lt"/>
                <a:cs typeface="+mn-lt"/>
              </a:rPr>
              <a:t> </a:t>
            </a:r>
            <a:r>
              <a:rPr lang="en-US" sz="2200" dirty="0" err="1">
                <a:ea typeface="+mn-lt"/>
                <a:cs typeface="+mn-lt"/>
              </a:rPr>
              <a:t>hŷn</a:t>
            </a:r>
            <a:r>
              <a:rPr lang="en-US" sz="2200" dirty="0">
                <a:ea typeface="+mn-lt"/>
                <a:cs typeface="+mn-lt"/>
              </a:rPr>
              <a:t> </a:t>
            </a:r>
            <a:r>
              <a:rPr lang="en-US" sz="2200" dirty="0" err="1">
                <a:ea typeface="+mn-lt"/>
                <a:cs typeface="+mn-lt"/>
              </a:rPr>
              <a:t>werthuso</a:t>
            </a:r>
            <a:r>
              <a:rPr lang="en-US" sz="2200" dirty="0">
                <a:ea typeface="+mn-lt"/>
                <a:cs typeface="+mn-lt"/>
              </a:rPr>
              <a:t> </a:t>
            </a:r>
            <a:r>
              <a:rPr lang="en-US" sz="2200" dirty="0" err="1">
                <a:ea typeface="+mn-lt"/>
                <a:cs typeface="+mn-lt"/>
              </a:rPr>
              <a:t>ffynonellau</a:t>
            </a:r>
            <a:r>
              <a:rPr lang="en-US" sz="2200" dirty="0">
                <a:ea typeface="+mn-lt"/>
                <a:cs typeface="+mn-lt"/>
              </a:rPr>
              <a:t> am </a:t>
            </a:r>
            <a:r>
              <a:rPr lang="en-US" sz="2200" dirty="0" err="1">
                <a:ea typeface="+mn-lt"/>
                <a:cs typeface="+mn-lt"/>
              </a:rPr>
              <a:t>ragfarn</a:t>
            </a:r>
            <a:r>
              <a:rPr lang="en-US" sz="2200" dirty="0">
                <a:ea typeface="+mn-lt"/>
                <a:cs typeface="+mn-lt"/>
              </a:rPr>
              <a:t> neu </a:t>
            </a:r>
            <a:r>
              <a:rPr lang="en-US" sz="2200" dirty="0" err="1">
                <a:ea typeface="+mn-lt"/>
                <a:cs typeface="+mn-lt"/>
              </a:rPr>
              <a:t>greu</a:t>
            </a:r>
            <a:r>
              <a:rPr lang="en-US" sz="2200" dirty="0">
                <a:ea typeface="+mn-lt"/>
                <a:cs typeface="+mn-lt"/>
              </a:rPr>
              <a:t> </a:t>
            </a:r>
            <a:r>
              <a:rPr lang="en-US" sz="2200" dirty="0" err="1">
                <a:ea typeface="+mn-lt"/>
                <a:cs typeface="+mn-lt"/>
              </a:rPr>
              <a:t>cyflwyniadau</a:t>
            </a:r>
            <a:r>
              <a:rPr lang="en-US" sz="2200" dirty="0">
                <a:ea typeface="+mn-lt"/>
                <a:cs typeface="+mn-lt"/>
              </a:rPr>
              <a:t> </a:t>
            </a:r>
            <a:r>
              <a:rPr lang="en-US" sz="2200" dirty="0" err="1">
                <a:ea typeface="+mn-lt"/>
                <a:cs typeface="+mn-lt"/>
              </a:rPr>
              <a:t>amlgyfrwng</a:t>
            </a:r>
            <a:r>
              <a:rPr lang="en-US" sz="2200" dirty="0">
                <a:ea typeface="+mn-lt"/>
                <a:cs typeface="+mn-lt"/>
              </a:rPr>
              <a:t>.</a:t>
            </a:r>
            <a:endParaRPr lang="en-US" sz="2200" dirty="0"/>
          </a:p>
          <a:p>
            <a:pPr marL="0" indent="0">
              <a:buNone/>
            </a:pPr>
            <a:r>
              <a:rPr lang="en-US" sz="2200" dirty="0" err="1">
                <a:ea typeface="+mn-lt"/>
                <a:cs typeface="+mn-lt"/>
              </a:rPr>
              <a:t>Mae’r</a:t>
            </a:r>
            <a:r>
              <a:rPr lang="en-US" sz="2200" dirty="0">
                <a:ea typeface="+mn-lt"/>
                <a:cs typeface="+mn-lt"/>
              </a:rPr>
              <a:t> </a:t>
            </a:r>
            <a:r>
              <a:rPr lang="en-US" sz="2200" dirty="0" err="1">
                <a:ea typeface="+mn-lt"/>
                <a:cs typeface="+mn-lt"/>
              </a:rPr>
              <a:t>datblygiad</a:t>
            </a:r>
            <a:r>
              <a:rPr lang="en-US" sz="2200" dirty="0">
                <a:ea typeface="+mn-lt"/>
                <a:cs typeface="+mn-lt"/>
              </a:rPr>
              <a:t> </a:t>
            </a:r>
            <a:r>
              <a:rPr lang="en-US" sz="2200" dirty="0" err="1">
                <a:ea typeface="+mn-lt"/>
                <a:cs typeface="+mn-lt"/>
              </a:rPr>
              <a:t>strwythuredig</a:t>
            </a:r>
            <a:r>
              <a:rPr lang="en-US" sz="2200" dirty="0">
                <a:ea typeface="+mn-lt"/>
                <a:cs typeface="+mn-lt"/>
              </a:rPr>
              <a:t> </a:t>
            </a:r>
            <a:r>
              <a:rPr lang="en-US" sz="2200" dirty="0" err="1">
                <a:ea typeface="+mn-lt"/>
                <a:cs typeface="+mn-lt"/>
              </a:rPr>
              <a:t>hwn</a:t>
            </a:r>
            <a:r>
              <a:rPr lang="en-US" sz="2200" dirty="0">
                <a:ea typeface="+mn-lt"/>
                <a:cs typeface="+mn-lt"/>
              </a:rPr>
              <a:t> </a:t>
            </a:r>
            <a:r>
              <a:rPr lang="en-US" sz="2200" dirty="0" err="1">
                <a:ea typeface="+mn-lt"/>
                <a:cs typeface="+mn-lt"/>
              </a:rPr>
              <a:t>yn</a:t>
            </a:r>
            <a:r>
              <a:rPr lang="en-US" sz="2200" dirty="0">
                <a:ea typeface="+mn-lt"/>
                <a:cs typeface="+mn-lt"/>
              </a:rPr>
              <a:t> </a:t>
            </a:r>
            <a:r>
              <a:rPr lang="en-US" sz="2200" dirty="0" err="1">
                <a:ea typeface="+mn-lt"/>
                <a:cs typeface="+mn-lt"/>
              </a:rPr>
              <a:t>sicrhau</a:t>
            </a:r>
            <a:r>
              <a:rPr lang="en-US" sz="2200" dirty="0">
                <a:ea typeface="+mn-lt"/>
                <a:cs typeface="+mn-lt"/>
              </a:rPr>
              <a:t> bod </a:t>
            </a:r>
            <a:r>
              <a:rPr lang="en-US" sz="2200" dirty="0" err="1">
                <a:ea typeface="+mn-lt"/>
                <a:cs typeface="+mn-lt"/>
              </a:rPr>
              <a:t>llythrennedd</a:t>
            </a:r>
            <a:r>
              <a:rPr lang="en-US" sz="2200" dirty="0">
                <a:ea typeface="+mn-lt"/>
                <a:cs typeface="+mn-lt"/>
              </a:rPr>
              <a:t> </a:t>
            </a:r>
            <a:r>
              <a:rPr lang="en-US" sz="2200" dirty="0" err="1">
                <a:ea typeface="+mn-lt"/>
                <a:cs typeface="+mn-lt"/>
              </a:rPr>
              <a:t>digidol</a:t>
            </a:r>
            <a:r>
              <a:rPr lang="en-US" sz="2200" dirty="0">
                <a:ea typeface="+mn-lt"/>
                <a:cs typeface="+mn-lt"/>
              </a:rPr>
              <a:t> </a:t>
            </a:r>
            <a:r>
              <a:rPr lang="en-US" sz="2200" dirty="0" err="1">
                <a:ea typeface="+mn-lt"/>
                <a:cs typeface="+mn-lt"/>
              </a:rPr>
              <a:t>yn</a:t>
            </a:r>
            <a:r>
              <a:rPr lang="en-US" sz="2200" dirty="0">
                <a:ea typeface="+mn-lt"/>
                <a:cs typeface="+mn-lt"/>
              </a:rPr>
              <a:t> </a:t>
            </a:r>
            <a:r>
              <a:rPr lang="en-US" sz="2200" dirty="0" err="1">
                <a:ea typeface="+mn-lt"/>
                <a:cs typeface="+mn-lt"/>
              </a:rPr>
              <a:t>tyfu</a:t>
            </a:r>
            <a:r>
              <a:rPr lang="en-US" sz="2200" dirty="0">
                <a:ea typeface="+mn-lt"/>
                <a:cs typeface="+mn-lt"/>
              </a:rPr>
              <a:t> </a:t>
            </a:r>
            <a:r>
              <a:rPr lang="en-US" sz="2200" dirty="0" err="1">
                <a:ea typeface="+mn-lt"/>
                <a:cs typeface="+mn-lt"/>
              </a:rPr>
              <a:t>ochr</a:t>
            </a:r>
            <a:r>
              <a:rPr lang="en-US" sz="2200" dirty="0">
                <a:ea typeface="+mn-lt"/>
                <a:cs typeface="+mn-lt"/>
              </a:rPr>
              <a:t> </a:t>
            </a:r>
            <a:r>
              <a:rPr lang="en-US" sz="2200" dirty="0" err="1">
                <a:ea typeface="+mn-lt"/>
                <a:cs typeface="+mn-lt"/>
              </a:rPr>
              <a:t>yn</a:t>
            </a:r>
            <a:r>
              <a:rPr lang="en-US" sz="2200" dirty="0">
                <a:ea typeface="+mn-lt"/>
                <a:cs typeface="+mn-lt"/>
              </a:rPr>
              <a:t> </a:t>
            </a:r>
            <a:r>
              <a:rPr lang="en-US" sz="2200" dirty="0" err="1">
                <a:ea typeface="+mn-lt"/>
                <a:cs typeface="+mn-lt"/>
              </a:rPr>
              <a:t>ochr</a:t>
            </a:r>
            <a:r>
              <a:rPr lang="en-US" sz="2200" dirty="0">
                <a:ea typeface="+mn-lt"/>
                <a:cs typeface="+mn-lt"/>
              </a:rPr>
              <a:t> â </a:t>
            </a:r>
            <a:r>
              <a:rPr lang="en-US" sz="2200" dirty="0" err="1">
                <a:ea typeface="+mn-lt"/>
                <a:cs typeface="+mn-lt"/>
              </a:rPr>
              <a:t>aeddfedrwydd</a:t>
            </a:r>
            <a:r>
              <a:rPr lang="en-US" sz="2200" dirty="0">
                <a:ea typeface="+mn-lt"/>
                <a:cs typeface="+mn-lt"/>
              </a:rPr>
              <a:t> </a:t>
            </a:r>
            <a:r>
              <a:rPr lang="en-US" sz="2200" dirty="0" err="1">
                <a:ea typeface="+mn-lt"/>
                <a:cs typeface="+mn-lt"/>
              </a:rPr>
              <a:t>academaidd</a:t>
            </a:r>
            <a:r>
              <a:rPr lang="en-US" sz="2200" dirty="0">
                <a:ea typeface="+mn-lt"/>
                <a:cs typeface="+mn-lt"/>
              </a:rPr>
              <a:t> a </a:t>
            </a:r>
            <a:r>
              <a:rPr lang="en-US" sz="2200" dirty="0" err="1">
                <a:ea typeface="+mn-lt"/>
                <a:cs typeface="+mn-lt"/>
              </a:rPr>
              <a:t>phersonol</a:t>
            </a:r>
            <a:r>
              <a:rPr lang="en-US" sz="2200" dirty="0">
                <a:ea typeface="+mn-lt"/>
                <a:cs typeface="+mn-lt"/>
              </a:rPr>
              <a:t>.</a:t>
            </a:r>
            <a:endParaRPr lang="en-US" sz="2200" dirty="0">
              <a:ea typeface="Calibri"/>
              <a:cs typeface="Calibri"/>
            </a:endParaRPr>
          </a:p>
          <a:p>
            <a:endParaRPr lang="en-US" dirty="0">
              <a:ea typeface="Calibri"/>
              <a:cs typeface="Calibri"/>
            </a:endParaRPr>
          </a:p>
        </p:txBody>
      </p:sp>
      <p:sp>
        <p:nvSpPr>
          <p:cNvPr id="4" name="Content Placeholder 3">
            <a:extLst>
              <a:ext uri="{FF2B5EF4-FFF2-40B4-BE49-F238E27FC236}">
                <a16:creationId xmlns:a16="http://schemas.microsoft.com/office/drawing/2014/main" id="{5ADC9020-BD63-4E98-3479-CA6E408969E1}"/>
              </a:ext>
            </a:extLst>
          </p:cNvPr>
          <p:cNvSpPr>
            <a:spLocks noGrp="1"/>
          </p:cNvSpPr>
          <p:nvPr>
            <p:ph sz="half" idx="2"/>
          </p:nvPr>
        </p:nvSpPr>
        <p:spPr/>
        <p:txBody>
          <a:bodyPr vert="horz" lIns="91440" tIns="45720" rIns="91440" bIns="45720" rtlCol="0" anchor="t">
            <a:normAutofit fontScale="92500" lnSpcReduction="10000"/>
          </a:bodyPr>
          <a:lstStyle/>
          <a:p>
            <a:pPr marL="0" indent="0">
              <a:buNone/>
            </a:pPr>
            <a:r>
              <a:rPr lang="en-US" sz="2600" i="1" dirty="0">
                <a:solidFill>
                  <a:schemeClr val="accent1">
                    <a:lumMod val="76000"/>
                  </a:schemeClr>
                </a:solidFill>
                <a:ea typeface="+mn-lt"/>
                <a:cs typeface="+mn-lt"/>
              </a:rPr>
              <a:t>The DCF outlines progression steps that guide learners from basic digital awareness to advanced competence. For example:</a:t>
            </a:r>
            <a:endParaRPr lang="en-US" sz="2600" i="1" dirty="0">
              <a:solidFill>
                <a:schemeClr val="accent1">
                  <a:lumMod val="76000"/>
                </a:schemeClr>
              </a:solidFill>
              <a:ea typeface="Calibri" panose="020F0502020204030204"/>
              <a:cs typeface="Calibri" panose="020F0502020204030204"/>
            </a:endParaRPr>
          </a:p>
          <a:p>
            <a:r>
              <a:rPr lang="en-US" sz="2600" i="1" dirty="0">
                <a:solidFill>
                  <a:schemeClr val="accent1">
                    <a:lumMod val="76000"/>
                  </a:schemeClr>
                </a:solidFill>
                <a:ea typeface="+mn-lt"/>
                <a:cs typeface="+mn-lt"/>
              </a:rPr>
              <a:t>Early learners may learn to identify safe websites.</a:t>
            </a:r>
            <a:endParaRPr lang="en-US" sz="2600" i="1" dirty="0">
              <a:solidFill>
                <a:schemeClr val="accent1">
                  <a:lumMod val="76000"/>
                </a:schemeClr>
              </a:solidFill>
              <a:ea typeface="Calibri"/>
              <a:cs typeface="Calibri"/>
            </a:endParaRPr>
          </a:p>
          <a:p>
            <a:r>
              <a:rPr lang="en-US" sz="2600" i="1" dirty="0">
                <a:solidFill>
                  <a:schemeClr val="accent1">
                    <a:lumMod val="76000"/>
                  </a:schemeClr>
                </a:solidFill>
                <a:ea typeface="+mn-lt"/>
                <a:cs typeface="+mn-lt"/>
              </a:rPr>
              <a:t>Older students might evaluate websites and other sources for bias or to create multimedia presentations.</a:t>
            </a:r>
            <a:endParaRPr lang="en-US" sz="2600" i="1" dirty="0">
              <a:solidFill>
                <a:schemeClr val="accent1">
                  <a:lumMod val="76000"/>
                </a:schemeClr>
              </a:solidFill>
              <a:ea typeface="Calibri"/>
              <a:cs typeface="Calibri"/>
            </a:endParaRPr>
          </a:p>
          <a:p>
            <a:pPr marL="0" indent="0">
              <a:buNone/>
            </a:pPr>
            <a:r>
              <a:rPr lang="en-US" sz="2600" i="1" dirty="0">
                <a:solidFill>
                  <a:schemeClr val="accent1">
                    <a:lumMod val="76000"/>
                  </a:schemeClr>
                </a:solidFill>
                <a:ea typeface="+mn-lt"/>
                <a:cs typeface="+mn-lt"/>
              </a:rPr>
              <a:t>This structured development ensures that digital literacy skills grow alongside academic and personal </a:t>
            </a:r>
            <a:r>
              <a:rPr lang="en-US" sz="2600" i="1" dirty="0">
                <a:solidFill>
                  <a:schemeClr val="accent1">
                    <a:lumMod val="75000"/>
                  </a:schemeClr>
                </a:solidFill>
                <a:ea typeface="+mn-lt"/>
                <a:cs typeface="+mn-lt"/>
              </a:rPr>
              <a:t>maturity.</a:t>
            </a:r>
            <a:endParaRPr lang="en-US" sz="2600" i="1" dirty="0">
              <a:solidFill>
                <a:schemeClr val="accent1">
                  <a:lumMod val="75000"/>
                </a:schemeClr>
              </a:solidFill>
              <a:ea typeface="Calibri" panose="020F0502020204030204"/>
              <a:cs typeface="Calibri" panose="020F0502020204030204"/>
            </a:endParaRPr>
          </a:p>
          <a:p>
            <a:endParaRPr lang="en-US" dirty="0">
              <a:ea typeface="Calibri"/>
              <a:cs typeface="Calibri"/>
            </a:endParaRPr>
          </a:p>
        </p:txBody>
      </p:sp>
    </p:spTree>
    <p:extLst>
      <p:ext uri="{BB962C8B-B14F-4D97-AF65-F5344CB8AC3E}">
        <p14:creationId xmlns:p14="http://schemas.microsoft.com/office/powerpoint/2010/main" val="25408768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CD8A-8928-C0F7-8EF9-DA3EC4BC9EB4}"/>
              </a:ext>
            </a:extLst>
          </p:cNvPr>
          <p:cNvSpPr>
            <a:spLocks noGrp="1"/>
          </p:cNvSpPr>
          <p:nvPr>
            <p:ph type="title"/>
          </p:nvPr>
        </p:nvSpPr>
        <p:spPr/>
        <p:txBody>
          <a:bodyPr>
            <a:normAutofit fontScale="90000"/>
          </a:bodyPr>
          <a:lstStyle/>
          <a:p>
            <a:pPr algn="ctr"/>
            <a:br>
              <a:rPr lang="en-US" dirty="0">
                <a:ea typeface="+mj-lt"/>
                <a:cs typeface="+mj-lt"/>
              </a:rPr>
            </a:br>
            <a:r>
              <a:rPr lang="en-US" dirty="0">
                <a:ea typeface="+mj-lt"/>
                <a:cs typeface="+mj-lt"/>
              </a:rPr>
              <a:t>Y Tu </a:t>
            </a:r>
            <a:r>
              <a:rPr lang="en-US" dirty="0" err="1">
                <a:ea typeface="+mj-lt"/>
                <a:cs typeface="+mj-lt"/>
              </a:rPr>
              <a:t>Hwnt</a:t>
            </a:r>
            <a:r>
              <a:rPr lang="en-US" dirty="0">
                <a:ea typeface="+mj-lt"/>
                <a:cs typeface="+mj-lt"/>
              </a:rPr>
              <a:t> </a:t>
            </a:r>
            <a:r>
              <a:rPr lang="en-US" dirty="0" err="1">
                <a:ea typeface="+mj-lt"/>
                <a:cs typeface="+mj-lt"/>
              </a:rPr>
              <a:t>i’r</a:t>
            </a:r>
            <a:r>
              <a:rPr lang="en-US" dirty="0">
                <a:ea typeface="+mj-lt"/>
                <a:cs typeface="+mj-lt"/>
              </a:rPr>
              <a:t> </a:t>
            </a:r>
            <a:r>
              <a:rPr lang="en-US" dirty="0" err="1">
                <a:ea typeface="+mj-lt"/>
                <a:cs typeface="+mj-lt"/>
              </a:rPr>
              <a:t>Ystafell</a:t>
            </a:r>
            <a:r>
              <a:rPr lang="en-US" dirty="0">
                <a:ea typeface="+mj-lt"/>
                <a:cs typeface="+mj-lt"/>
              </a:rPr>
              <a:t> </a:t>
            </a:r>
            <a:r>
              <a:rPr lang="en-US" dirty="0" err="1">
                <a:ea typeface="+mj-lt"/>
                <a:cs typeface="+mj-lt"/>
              </a:rPr>
              <a:t>Ddosbarth</a:t>
            </a:r>
            <a:br>
              <a:rPr lang="en-US" dirty="0">
                <a:ea typeface="+mj-lt"/>
                <a:cs typeface="+mj-lt"/>
              </a:rPr>
            </a:br>
            <a:r>
              <a:rPr lang="en-US" i="1" dirty="0">
                <a:solidFill>
                  <a:schemeClr val="accent1">
                    <a:lumMod val="76000"/>
                  </a:schemeClr>
                </a:solidFill>
                <a:ea typeface="+mj-lt"/>
                <a:cs typeface="+mj-lt"/>
              </a:rPr>
              <a:t>Beyond the Classroom</a:t>
            </a:r>
            <a:br>
              <a:rPr lang="en-US" dirty="0">
                <a:ea typeface="+mj-lt"/>
                <a:cs typeface="+mj-lt"/>
              </a:rPr>
            </a:br>
            <a:endParaRPr lang="en-US" dirty="0"/>
          </a:p>
        </p:txBody>
      </p:sp>
      <p:sp>
        <p:nvSpPr>
          <p:cNvPr id="3" name="Content Placeholder 2">
            <a:extLst>
              <a:ext uri="{FF2B5EF4-FFF2-40B4-BE49-F238E27FC236}">
                <a16:creationId xmlns:a16="http://schemas.microsoft.com/office/drawing/2014/main" id="{E5403F0B-D864-D4ED-EA88-E3F6B001A921}"/>
              </a:ext>
            </a:extLst>
          </p:cNvPr>
          <p:cNvSpPr>
            <a:spLocks noGrp="1"/>
          </p:cNvSpPr>
          <p:nvPr>
            <p:ph sz="half" idx="1"/>
          </p:nvPr>
        </p:nvSpPr>
        <p:spPr/>
        <p:txBody>
          <a:bodyPr vert="horz" lIns="91440" tIns="45720" rIns="91440" bIns="45720" rtlCol="0" anchor="t">
            <a:normAutofit fontScale="85000" lnSpcReduction="20000"/>
          </a:bodyPr>
          <a:lstStyle/>
          <a:p>
            <a:r>
              <a:rPr lang="en-US" b="1" err="1">
                <a:ea typeface="+mn-lt"/>
                <a:cs typeface="+mn-lt"/>
              </a:rPr>
              <a:t>Parodrwydd</a:t>
            </a:r>
            <a:r>
              <a:rPr lang="en-US" b="1">
                <a:ea typeface="+mn-lt"/>
                <a:cs typeface="+mn-lt"/>
              </a:rPr>
              <a:t> </a:t>
            </a:r>
            <a:r>
              <a:rPr lang="en-US" b="1" err="1">
                <a:ea typeface="+mn-lt"/>
                <a:cs typeface="+mn-lt"/>
              </a:rPr>
              <a:t>ar</a:t>
            </a:r>
            <a:r>
              <a:rPr lang="en-US" b="1">
                <a:ea typeface="+mn-lt"/>
                <a:cs typeface="+mn-lt"/>
              </a:rPr>
              <a:t> </a:t>
            </a:r>
            <a:r>
              <a:rPr lang="en-US" b="1" err="1">
                <a:ea typeface="+mn-lt"/>
                <a:cs typeface="+mn-lt"/>
              </a:rPr>
              <a:t>gyfer</a:t>
            </a:r>
            <a:r>
              <a:rPr lang="en-US" b="1">
                <a:ea typeface="+mn-lt"/>
                <a:cs typeface="+mn-lt"/>
              </a:rPr>
              <a:t> y </a:t>
            </a:r>
            <a:r>
              <a:rPr lang="en-US" b="1" err="1">
                <a:ea typeface="+mn-lt"/>
                <a:cs typeface="+mn-lt"/>
              </a:rPr>
              <a:t>gweithle</a:t>
            </a:r>
            <a:r>
              <a:rPr lang="en-US">
                <a:ea typeface="+mn-lt"/>
                <a:cs typeface="+mn-lt"/>
              </a:rPr>
              <a:t>: </a:t>
            </a:r>
            <a:r>
              <a:rPr lang="en-US" err="1">
                <a:ea typeface="+mn-lt"/>
                <a:cs typeface="+mn-lt"/>
              </a:rPr>
              <a:t>Profiad</a:t>
            </a:r>
            <a:r>
              <a:rPr lang="en-US">
                <a:ea typeface="+mn-lt"/>
                <a:cs typeface="+mn-lt"/>
              </a:rPr>
              <a:t> o </a:t>
            </a:r>
            <a:r>
              <a:rPr lang="en-US" err="1">
                <a:ea typeface="+mn-lt"/>
                <a:cs typeface="+mn-lt"/>
              </a:rPr>
              <a:t>ddefnyddio</a:t>
            </a:r>
            <a:r>
              <a:rPr lang="en-US">
                <a:ea typeface="+mn-lt"/>
                <a:cs typeface="+mn-lt"/>
              </a:rPr>
              <a:t> e-</a:t>
            </a:r>
            <a:r>
              <a:rPr lang="en-US" err="1">
                <a:ea typeface="+mn-lt"/>
                <a:cs typeface="+mn-lt"/>
              </a:rPr>
              <a:t>bost</a:t>
            </a:r>
            <a:r>
              <a:rPr lang="en-US">
                <a:ea typeface="+mn-lt"/>
                <a:cs typeface="+mn-lt"/>
              </a:rPr>
              <a:t>, </a:t>
            </a:r>
            <a:r>
              <a:rPr lang="en-US" err="1">
                <a:ea typeface="+mn-lt"/>
                <a:cs typeface="+mn-lt"/>
              </a:rPr>
              <a:t>storfa</a:t>
            </a:r>
            <a:r>
              <a:rPr lang="en-US">
                <a:ea typeface="+mn-lt"/>
                <a:cs typeface="+mn-lt"/>
              </a:rPr>
              <a:t> </a:t>
            </a:r>
            <a:r>
              <a:rPr lang="en-US" err="1">
                <a:ea typeface="+mn-lt"/>
                <a:cs typeface="+mn-lt"/>
              </a:rPr>
              <a:t>cwmwl</a:t>
            </a:r>
            <a:r>
              <a:rPr lang="en-US">
                <a:ea typeface="+mn-lt"/>
                <a:cs typeface="+mn-lt"/>
              </a:rPr>
              <a:t>, a </a:t>
            </a:r>
            <a:r>
              <a:rPr lang="en-US" err="1">
                <a:ea typeface="+mn-lt"/>
                <a:cs typeface="+mn-lt"/>
              </a:rPr>
              <a:t>chydweithio</a:t>
            </a:r>
            <a:r>
              <a:rPr lang="en-US">
                <a:ea typeface="+mn-lt"/>
                <a:cs typeface="+mn-lt"/>
              </a:rPr>
              <a:t> </a:t>
            </a:r>
            <a:r>
              <a:rPr lang="en-US" err="1">
                <a:ea typeface="+mn-lt"/>
                <a:cs typeface="+mn-lt"/>
              </a:rPr>
              <a:t>ar-lein</a:t>
            </a:r>
            <a:r>
              <a:rPr lang="en-US">
                <a:ea typeface="+mn-lt"/>
                <a:cs typeface="+mn-lt"/>
              </a:rPr>
              <a:t>—</a:t>
            </a:r>
            <a:r>
              <a:rPr lang="en-US" err="1">
                <a:ea typeface="+mn-lt"/>
                <a:cs typeface="+mn-lt"/>
              </a:rPr>
              <a:t>sgiliau</a:t>
            </a:r>
            <a:r>
              <a:rPr lang="en-US">
                <a:ea typeface="+mn-lt"/>
                <a:cs typeface="+mn-lt"/>
              </a:rPr>
              <a:t> </a:t>
            </a:r>
            <a:r>
              <a:rPr lang="en-US" err="1">
                <a:ea typeface="+mn-lt"/>
                <a:cs typeface="+mn-lt"/>
              </a:rPr>
              <a:t>hanfodol</a:t>
            </a:r>
            <a:r>
              <a:rPr lang="en-US">
                <a:ea typeface="+mn-lt"/>
                <a:cs typeface="+mn-lt"/>
              </a:rPr>
              <a:t> </a:t>
            </a:r>
            <a:r>
              <a:rPr lang="en-US" err="1">
                <a:ea typeface="+mn-lt"/>
                <a:cs typeface="+mn-lt"/>
              </a:rPr>
              <a:t>ar</a:t>
            </a:r>
            <a:r>
              <a:rPr lang="en-US">
                <a:ea typeface="+mn-lt"/>
                <a:cs typeface="+mn-lt"/>
              </a:rPr>
              <a:t> </a:t>
            </a:r>
            <a:r>
              <a:rPr lang="en-US" err="1">
                <a:ea typeface="+mn-lt"/>
                <a:cs typeface="+mn-lt"/>
              </a:rPr>
              <a:t>gyfer</a:t>
            </a:r>
            <a:r>
              <a:rPr lang="en-US">
                <a:ea typeface="+mn-lt"/>
                <a:cs typeface="+mn-lt"/>
              </a:rPr>
              <a:t> </a:t>
            </a:r>
            <a:r>
              <a:rPr lang="en-US" err="1">
                <a:ea typeface="+mn-lt"/>
                <a:cs typeface="+mn-lt"/>
              </a:rPr>
              <a:t>swyddi</a:t>
            </a:r>
            <a:r>
              <a:rPr lang="en-US">
                <a:ea typeface="+mn-lt"/>
                <a:cs typeface="+mn-lt"/>
              </a:rPr>
              <a:t> modern.</a:t>
            </a:r>
            <a:endParaRPr lang="en-US">
              <a:ea typeface="Calibri" panose="020F0502020204030204"/>
              <a:cs typeface="Calibri" panose="020F0502020204030204"/>
            </a:endParaRPr>
          </a:p>
          <a:p>
            <a:r>
              <a:rPr lang="en-US" b="1" err="1">
                <a:ea typeface="+mn-lt"/>
                <a:cs typeface="+mn-lt"/>
              </a:rPr>
              <a:t>Ymgysylltiad</a:t>
            </a:r>
            <a:r>
              <a:rPr lang="en-US" b="1">
                <a:ea typeface="+mn-lt"/>
                <a:cs typeface="+mn-lt"/>
              </a:rPr>
              <a:t> </a:t>
            </a:r>
            <a:r>
              <a:rPr lang="en-US" b="1" err="1">
                <a:ea typeface="+mn-lt"/>
                <a:cs typeface="+mn-lt"/>
              </a:rPr>
              <a:t>sifil</a:t>
            </a:r>
            <a:r>
              <a:rPr lang="en-US">
                <a:ea typeface="+mn-lt"/>
                <a:cs typeface="+mn-lt"/>
              </a:rPr>
              <a:t>: Deall </a:t>
            </a:r>
            <a:r>
              <a:rPr lang="en-US" err="1">
                <a:ea typeface="+mn-lt"/>
                <a:cs typeface="+mn-lt"/>
              </a:rPr>
              <a:t>dinasyddiaeth</a:t>
            </a:r>
            <a:r>
              <a:rPr lang="en-US">
                <a:ea typeface="+mn-lt"/>
                <a:cs typeface="+mn-lt"/>
              </a:rPr>
              <a:t> </a:t>
            </a:r>
            <a:r>
              <a:rPr lang="en-US" err="1">
                <a:ea typeface="+mn-lt"/>
                <a:cs typeface="+mn-lt"/>
              </a:rPr>
              <a:t>ddigidol</a:t>
            </a:r>
            <a:r>
              <a:rPr lang="en-US">
                <a:ea typeface="+mn-lt"/>
                <a:cs typeface="+mn-lt"/>
              </a:rPr>
              <a:t> </a:t>
            </a:r>
            <a:r>
              <a:rPr lang="en-US" err="1">
                <a:ea typeface="+mn-lt"/>
                <a:cs typeface="+mn-lt"/>
              </a:rPr>
              <a:t>yn</a:t>
            </a:r>
            <a:r>
              <a:rPr lang="en-US">
                <a:ea typeface="+mn-lt"/>
                <a:cs typeface="+mn-lt"/>
              </a:rPr>
              <a:t> </a:t>
            </a:r>
            <a:r>
              <a:rPr lang="en-US" err="1">
                <a:ea typeface="+mn-lt"/>
                <a:cs typeface="+mn-lt"/>
              </a:rPr>
              <a:t>helpu</a:t>
            </a:r>
            <a:r>
              <a:rPr lang="en-US">
                <a:ea typeface="+mn-lt"/>
                <a:cs typeface="+mn-lt"/>
              </a:rPr>
              <a:t> </a:t>
            </a:r>
            <a:r>
              <a:rPr lang="en-US" err="1">
                <a:ea typeface="+mn-lt"/>
                <a:cs typeface="+mn-lt"/>
              </a:rPr>
              <a:t>dysgwyr</a:t>
            </a:r>
            <a:r>
              <a:rPr lang="en-US">
                <a:ea typeface="+mn-lt"/>
                <a:cs typeface="+mn-lt"/>
              </a:rPr>
              <a:t> </a:t>
            </a:r>
            <a:r>
              <a:rPr lang="en-US" err="1">
                <a:ea typeface="+mn-lt"/>
                <a:cs typeface="+mn-lt"/>
              </a:rPr>
              <a:t>i</a:t>
            </a:r>
            <a:r>
              <a:rPr lang="en-US">
                <a:ea typeface="+mn-lt"/>
                <a:cs typeface="+mn-lt"/>
              </a:rPr>
              <a:t> </a:t>
            </a:r>
            <a:r>
              <a:rPr lang="en-US" err="1">
                <a:ea typeface="+mn-lt"/>
                <a:cs typeface="+mn-lt"/>
              </a:rPr>
              <a:t>lywio</a:t>
            </a:r>
            <a:r>
              <a:rPr lang="en-US">
                <a:ea typeface="+mn-lt"/>
                <a:cs typeface="+mn-lt"/>
              </a:rPr>
              <a:t> </a:t>
            </a:r>
            <a:r>
              <a:rPr lang="en-US" err="1">
                <a:ea typeface="+mn-lt"/>
                <a:cs typeface="+mn-lt"/>
              </a:rPr>
              <a:t>cyfryngau</a:t>
            </a:r>
            <a:r>
              <a:rPr lang="en-US">
                <a:ea typeface="+mn-lt"/>
                <a:cs typeface="+mn-lt"/>
              </a:rPr>
              <a:t> </a:t>
            </a:r>
            <a:r>
              <a:rPr lang="en-US" err="1">
                <a:ea typeface="+mn-lt"/>
                <a:cs typeface="+mn-lt"/>
              </a:rPr>
              <a:t>cymdeithasol</a:t>
            </a:r>
            <a:r>
              <a:rPr lang="en-US">
                <a:ea typeface="+mn-lt"/>
                <a:cs typeface="+mn-lt"/>
              </a:rPr>
              <a:t> </a:t>
            </a:r>
            <a:r>
              <a:rPr lang="en-US" err="1">
                <a:ea typeface="+mn-lt"/>
                <a:cs typeface="+mn-lt"/>
              </a:rPr>
              <a:t>yn</a:t>
            </a:r>
            <a:r>
              <a:rPr lang="en-US">
                <a:ea typeface="+mn-lt"/>
                <a:cs typeface="+mn-lt"/>
              </a:rPr>
              <a:t> </a:t>
            </a:r>
            <a:r>
              <a:rPr lang="en-US" err="1">
                <a:ea typeface="+mn-lt"/>
                <a:cs typeface="+mn-lt"/>
              </a:rPr>
              <a:t>gyfrifol</a:t>
            </a:r>
            <a:r>
              <a:rPr lang="en-US">
                <a:ea typeface="+mn-lt"/>
                <a:cs typeface="+mn-lt"/>
              </a:rPr>
              <a:t> ac </a:t>
            </a:r>
            <a:r>
              <a:rPr lang="en-US" err="1">
                <a:ea typeface="+mn-lt"/>
                <a:cs typeface="+mn-lt"/>
              </a:rPr>
              <a:t>i</a:t>
            </a:r>
            <a:r>
              <a:rPr lang="en-US">
                <a:ea typeface="+mn-lt"/>
                <a:cs typeface="+mn-lt"/>
              </a:rPr>
              <a:t> </a:t>
            </a:r>
            <a:r>
              <a:rPr lang="en-US" err="1">
                <a:ea typeface="+mn-lt"/>
                <a:cs typeface="+mn-lt"/>
              </a:rPr>
              <a:t>gymryd</a:t>
            </a:r>
            <a:r>
              <a:rPr lang="en-US">
                <a:ea typeface="+mn-lt"/>
                <a:cs typeface="+mn-lt"/>
              </a:rPr>
              <a:t> </a:t>
            </a:r>
            <a:r>
              <a:rPr lang="en-US" err="1">
                <a:ea typeface="+mn-lt"/>
                <a:cs typeface="+mn-lt"/>
              </a:rPr>
              <a:t>rhan</a:t>
            </a:r>
            <a:r>
              <a:rPr lang="en-US">
                <a:ea typeface="+mn-lt"/>
                <a:cs typeface="+mn-lt"/>
              </a:rPr>
              <a:t> </a:t>
            </a:r>
            <a:r>
              <a:rPr lang="en-US" err="1">
                <a:ea typeface="+mn-lt"/>
                <a:cs typeface="+mn-lt"/>
              </a:rPr>
              <a:t>mewn</a:t>
            </a:r>
            <a:r>
              <a:rPr lang="en-US">
                <a:ea typeface="+mn-lt"/>
                <a:cs typeface="+mn-lt"/>
              </a:rPr>
              <a:t> </a:t>
            </a:r>
            <a:r>
              <a:rPr lang="en-US" err="1">
                <a:ea typeface="+mn-lt"/>
                <a:cs typeface="+mn-lt"/>
              </a:rPr>
              <a:t>cymunedau</a:t>
            </a:r>
            <a:r>
              <a:rPr lang="en-US">
                <a:ea typeface="+mn-lt"/>
                <a:cs typeface="+mn-lt"/>
              </a:rPr>
              <a:t> </a:t>
            </a:r>
            <a:r>
              <a:rPr lang="en-US" err="1">
                <a:ea typeface="+mn-lt"/>
                <a:cs typeface="+mn-lt"/>
              </a:rPr>
              <a:t>ar-lein</a:t>
            </a:r>
            <a:r>
              <a:rPr lang="en-US">
                <a:ea typeface="+mn-lt"/>
                <a:cs typeface="+mn-lt"/>
              </a:rPr>
              <a:t>.</a:t>
            </a:r>
            <a:endParaRPr lang="en-US"/>
          </a:p>
          <a:p>
            <a:r>
              <a:rPr lang="en-US" b="1" err="1">
                <a:ea typeface="+mn-lt"/>
                <a:cs typeface="+mn-lt"/>
              </a:rPr>
              <a:t>Bywyd</a:t>
            </a:r>
            <a:r>
              <a:rPr lang="en-US" b="1">
                <a:ea typeface="+mn-lt"/>
                <a:cs typeface="+mn-lt"/>
              </a:rPr>
              <a:t> </a:t>
            </a:r>
            <a:r>
              <a:rPr lang="en-US" b="1" err="1">
                <a:ea typeface="+mn-lt"/>
                <a:cs typeface="+mn-lt"/>
              </a:rPr>
              <a:t>personol</a:t>
            </a:r>
            <a:r>
              <a:rPr lang="en-US">
                <a:ea typeface="+mn-lt"/>
                <a:cs typeface="+mn-lt"/>
              </a:rPr>
              <a:t>: </a:t>
            </a:r>
            <a:r>
              <a:rPr lang="en-US" err="1">
                <a:ea typeface="+mn-lt"/>
                <a:cs typeface="+mn-lt"/>
              </a:rPr>
              <a:t>Sgiliau</a:t>
            </a:r>
            <a:r>
              <a:rPr lang="en-US">
                <a:ea typeface="+mn-lt"/>
                <a:cs typeface="+mn-lt"/>
              </a:rPr>
              <a:t> </a:t>
            </a:r>
            <a:r>
              <a:rPr lang="en-US" err="1">
                <a:ea typeface="+mn-lt"/>
                <a:cs typeface="+mn-lt"/>
              </a:rPr>
              <a:t>fel</a:t>
            </a:r>
            <a:r>
              <a:rPr lang="en-US">
                <a:ea typeface="+mn-lt"/>
                <a:cs typeface="+mn-lt"/>
              </a:rPr>
              <a:t> </a:t>
            </a:r>
            <a:r>
              <a:rPr lang="en-US" err="1">
                <a:ea typeface="+mn-lt"/>
                <a:cs typeface="+mn-lt"/>
              </a:rPr>
              <a:t>gwerthuso</a:t>
            </a:r>
            <a:r>
              <a:rPr lang="en-US">
                <a:ea typeface="+mn-lt"/>
                <a:cs typeface="+mn-lt"/>
              </a:rPr>
              <a:t> </a:t>
            </a:r>
            <a:r>
              <a:rPr lang="en-US" err="1">
                <a:ea typeface="+mn-lt"/>
                <a:cs typeface="+mn-lt"/>
              </a:rPr>
              <a:t>gwybodaeth</a:t>
            </a:r>
            <a:r>
              <a:rPr lang="en-US">
                <a:ea typeface="+mn-lt"/>
                <a:cs typeface="+mn-lt"/>
              </a:rPr>
              <a:t> </a:t>
            </a:r>
            <a:r>
              <a:rPr lang="en-US" err="1">
                <a:ea typeface="+mn-lt"/>
                <a:cs typeface="+mn-lt"/>
              </a:rPr>
              <a:t>ar-lein</a:t>
            </a:r>
            <a:r>
              <a:rPr lang="en-US">
                <a:ea typeface="+mn-lt"/>
                <a:cs typeface="+mn-lt"/>
              </a:rPr>
              <a:t> a </a:t>
            </a:r>
            <a:r>
              <a:rPr lang="en-US" err="1">
                <a:ea typeface="+mn-lt"/>
                <a:cs typeface="+mn-lt"/>
              </a:rPr>
              <a:t>diogelu</a:t>
            </a:r>
            <a:r>
              <a:rPr lang="en-US">
                <a:ea typeface="+mn-lt"/>
                <a:cs typeface="+mn-lt"/>
              </a:rPr>
              <a:t> </a:t>
            </a:r>
            <a:r>
              <a:rPr lang="en-US" err="1">
                <a:ea typeface="+mn-lt"/>
                <a:cs typeface="+mn-lt"/>
              </a:rPr>
              <a:t>preifatrwydd</a:t>
            </a:r>
            <a:r>
              <a:rPr lang="en-US">
                <a:ea typeface="+mn-lt"/>
                <a:cs typeface="+mn-lt"/>
              </a:rPr>
              <a:t> </a:t>
            </a:r>
            <a:r>
              <a:rPr lang="en-US" err="1">
                <a:ea typeface="+mn-lt"/>
                <a:cs typeface="+mn-lt"/>
              </a:rPr>
              <a:t>yn</a:t>
            </a:r>
            <a:r>
              <a:rPr lang="en-US">
                <a:ea typeface="+mn-lt"/>
                <a:cs typeface="+mn-lt"/>
              </a:rPr>
              <a:t> </a:t>
            </a:r>
            <a:r>
              <a:rPr lang="en-US" err="1">
                <a:ea typeface="+mn-lt"/>
                <a:cs typeface="+mn-lt"/>
              </a:rPr>
              <a:t>hanfodol</a:t>
            </a:r>
            <a:r>
              <a:rPr lang="en-US">
                <a:ea typeface="+mn-lt"/>
                <a:cs typeface="+mn-lt"/>
              </a:rPr>
              <a:t> </a:t>
            </a:r>
            <a:r>
              <a:rPr lang="en-US" err="1">
                <a:ea typeface="+mn-lt"/>
                <a:cs typeface="+mn-lt"/>
              </a:rPr>
              <a:t>ar</a:t>
            </a:r>
            <a:r>
              <a:rPr lang="en-US">
                <a:ea typeface="+mn-lt"/>
                <a:cs typeface="+mn-lt"/>
              </a:rPr>
              <a:t> </a:t>
            </a:r>
            <a:r>
              <a:rPr lang="en-US" err="1">
                <a:ea typeface="+mn-lt"/>
                <a:cs typeface="+mn-lt"/>
              </a:rPr>
              <a:t>gyfer</a:t>
            </a:r>
            <a:r>
              <a:rPr lang="en-US">
                <a:ea typeface="+mn-lt"/>
                <a:cs typeface="+mn-lt"/>
              </a:rPr>
              <a:t> </a:t>
            </a:r>
            <a:r>
              <a:rPr lang="en-US" err="1">
                <a:ea typeface="+mn-lt"/>
                <a:cs typeface="+mn-lt"/>
              </a:rPr>
              <a:t>defnyddio’r</a:t>
            </a:r>
            <a:r>
              <a:rPr lang="en-US">
                <a:ea typeface="+mn-lt"/>
                <a:cs typeface="+mn-lt"/>
              </a:rPr>
              <a:t> </a:t>
            </a:r>
            <a:r>
              <a:rPr lang="en-US" err="1">
                <a:ea typeface="+mn-lt"/>
                <a:cs typeface="+mn-lt"/>
              </a:rPr>
              <a:t>rhyngrwyd</a:t>
            </a:r>
            <a:r>
              <a:rPr lang="en-US">
                <a:ea typeface="+mn-lt"/>
                <a:cs typeface="+mn-lt"/>
              </a:rPr>
              <a:t> </a:t>
            </a:r>
            <a:r>
              <a:rPr lang="en-US" err="1">
                <a:ea typeface="+mn-lt"/>
                <a:cs typeface="+mn-lt"/>
              </a:rPr>
              <a:t>yn</a:t>
            </a:r>
            <a:r>
              <a:rPr lang="en-US">
                <a:ea typeface="+mn-lt"/>
                <a:cs typeface="+mn-lt"/>
              </a:rPr>
              <a:t> </a:t>
            </a:r>
            <a:r>
              <a:rPr lang="en-US" err="1">
                <a:ea typeface="+mn-lt"/>
                <a:cs typeface="+mn-lt"/>
              </a:rPr>
              <a:t>ddiogel</a:t>
            </a:r>
            <a:r>
              <a:rPr lang="en-US">
                <a:ea typeface="+mn-lt"/>
                <a:cs typeface="+mn-lt"/>
              </a:rPr>
              <a:t> </a:t>
            </a:r>
            <a:r>
              <a:rPr lang="en-US" err="1">
                <a:ea typeface="+mn-lt"/>
                <a:cs typeface="+mn-lt"/>
              </a:rPr>
              <a:t>gartref</a:t>
            </a:r>
            <a:r>
              <a:rPr lang="en-US">
                <a:ea typeface="+mn-lt"/>
                <a:cs typeface="+mn-lt"/>
              </a:rPr>
              <a:t>.</a:t>
            </a:r>
            <a:endParaRPr lang="en-US"/>
          </a:p>
          <a:p>
            <a:endParaRPr lang="en-US">
              <a:ea typeface="Calibri"/>
              <a:cs typeface="Calibri"/>
            </a:endParaRPr>
          </a:p>
        </p:txBody>
      </p:sp>
      <p:sp>
        <p:nvSpPr>
          <p:cNvPr id="4" name="Content Placeholder 3">
            <a:extLst>
              <a:ext uri="{FF2B5EF4-FFF2-40B4-BE49-F238E27FC236}">
                <a16:creationId xmlns:a16="http://schemas.microsoft.com/office/drawing/2014/main" id="{FB2D6F50-E6B2-8497-115B-381F9A99FAAC}"/>
              </a:ext>
            </a:extLst>
          </p:cNvPr>
          <p:cNvSpPr>
            <a:spLocks noGrp="1"/>
          </p:cNvSpPr>
          <p:nvPr>
            <p:ph sz="half" idx="2"/>
          </p:nvPr>
        </p:nvSpPr>
        <p:spPr/>
        <p:txBody>
          <a:bodyPr vert="horz" lIns="91440" tIns="45720" rIns="91440" bIns="45720" rtlCol="0" anchor="t">
            <a:normAutofit fontScale="85000" lnSpcReduction="20000"/>
          </a:bodyPr>
          <a:lstStyle/>
          <a:p>
            <a:r>
              <a:rPr lang="en-US" b="1" i="1" dirty="0">
                <a:solidFill>
                  <a:schemeClr val="accent1">
                    <a:lumMod val="76000"/>
                  </a:schemeClr>
                </a:solidFill>
                <a:ea typeface="+mn-lt"/>
                <a:cs typeface="+mn-lt"/>
              </a:rPr>
              <a:t>Workplace readiness</a:t>
            </a:r>
            <a:r>
              <a:rPr lang="en-US" i="1" dirty="0">
                <a:solidFill>
                  <a:schemeClr val="accent1">
                    <a:lumMod val="76000"/>
                  </a:schemeClr>
                </a:solidFill>
                <a:ea typeface="+mn-lt"/>
                <a:cs typeface="+mn-lt"/>
              </a:rPr>
              <a:t>: Learners gain experience with tools like email, cloud storage, and online collaboration—skills essential for the C21</a:t>
            </a:r>
            <a:r>
              <a:rPr lang="en-US" sz="1400" i="1" dirty="0">
                <a:solidFill>
                  <a:schemeClr val="accent1">
                    <a:lumMod val="76000"/>
                  </a:schemeClr>
                </a:solidFill>
                <a:ea typeface="+mn-lt"/>
                <a:cs typeface="+mn-lt"/>
              </a:rPr>
              <a:t>st</a:t>
            </a:r>
            <a:r>
              <a:rPr lang="en-US" i="1" dirty="0">
                <a:solidFill>
                  <a:schemeClr val="accent1">
                    <a:lumMod val="76000"/>
                  </a:schemeClr>
                </a:solidFill>
                <a:ea typeface="+mn-lt"/>
                <a:cs typeface="+mn-lt"/>
              </a:rPr>
              <a:t> workplace.</a:t>
            </a:r>
            <a:endParaRPr lang="en-US" i="1" dirty="0">
              <a:solidFill>
                <a:schemeClr val="accent1">
                  <a:lumMod val="76000"/>
                </a:schemeClr>
              </a:solidFill>
              <a:ea typeface="Calibri" panose="020F0502020204030204"/>
              <a:cs typeface="Calibri" panose="020F0502020204030204"/>
            </a:endParaRPr>
          </a:p>
          <a:p>
            <a:r>
              <a:rPr lang="en-US" b="1" i="1" dirty="0">
                <a:solidFill>
                  <a:schemeClr val="accent1">
                    <a:lumMod val="76000"/>
                  </a:schemeClr>
                </a:solidFill>
                <a:ea typeface="+mn-lt"/>
                <a:cs typeface="+mn-lt"/>
              </a:rPr>
              <a:t>Civic engagement</a:t>
            </a:r>
            <a:r>
              <a:rPr lang="en-US" i="1" dirty="0">
                <a:solidFill>
                  <a:schemeClr val="accent1">
                    <a:lumMod val="76000"/>
                  </a:schemeClr>
                </a:solidFill>
                <a:ea typeface="+mn-lt"/>
                <a:cs typeface="+mn-lt"/>
              </a:rPr>
              <a:t>: Understanding digital citizenship helps students navigate social media responsibly and participate in online communities.</a:t>
            </a:r>
            <a:endParaRPr lang="en-US" i="1" dirty="0">
              <a:solidFill>
                <a:schemeClr val="accent1">
                  <a:lumMod val="76000"/>
                </a:schemeClr>
              </a:solidFill>
              <a:ea typeface="Calibri"/>
              <a:cs typeface="Calibri"/>
            </a:endParaRPr>
          </a:p>
          <a:p>
            <a:r>
              <a:rPr lang="en-US" b="1" i="1" dirty="0">
                <a:solidFill>
                  <a:schemeClr val="accent1">
                    <a:lumMod val="76000"/>
                  </a:schemeClr>
                </a:solidFill>
                <a:ea typeface="+mn-lt"/>
                <a:cs typeface="+mn-lt"/>
              </a:rPr>
              <a:t>Personal life</a:t>
            </a:r>
            <a:r>
              <a:rPr lang="en-US" i="1" dirty="0">
                <a:solidFill>
                  <a:schemeClr val="accent1">
                    <a:lumMod val="76000"/>
                  </a:schemeClr>
                </a:solidFill>
                <a:ea typeface="+mn-lt"/>
                <a:cs typeface="+mn-lt"/>
              </a:rPr>
              <a:t>: Skills such as evaluating online information and protecting privacy - vital for safe internet use at home.</a:t>
            </a:r>
            <a:endParaRPr lang="en-US" i="1" dirty="0">
              <a:solidFill>
                <a:schemeClr val="accent1">
                  <a:lumMod val="76000"/>
                </a:schemeClr>
              </a:solidFill>
              <a:ea typeface="Calibri"/>
              <a:cs typeface="Calibri"/>
            </a:endParaRPr>
          </a:p>
          <a:p>
            <a:r>
              <a:rPr lang="en-US" i="1" dirty="0">
                <a:solidFill>
                  <a:schemeClr val="accent1">
                    <a:lumMod val="76000"/>
                  </a:schemeClr>
                </a:solidFill>
                <a:ea typeface="Calibri"/>
                <a:cs typeface="Calibri"/>
              </a:rPr>
              <a:t>Others?</a:t>
            </a:r>
          </a:p>
          <a:p>
            <a:endParaRPr lang="en-US" dirty="0">
              <a:solidFill>
                <a:schemeClr val="accent1">
                  <a:lumMod val="76000"/>
                </a:schemeClr>
              </a:solidFill>
              <a:ea typeface="Calibri"/>
              <a:cs typeface="Calibri"/>
            </a:endParaRPr>
          </a:p>
        </p:txBody>
      </p:sp>
    </p:spTree>
    <p:extLst>
      <p:ext uri="{BB962C8B-B14F-4D97-AF65-F5344CB8AC3E}">
        <p14:creationId xmlns:p14="http://schemas.microsoft.com/office/powerpoint/2010/main" val="24822822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F75E1-E5CF-5EA1-FD17-82FEAEE02670}"/>
              </a:ext>
            </a:extLst>
          </p:cNvPr>
          <p:cNvSpPr>
            <a:spLocks noGrp="1"/>
          </p:cNvSpPr>
          <p:nvPr>
            <p:ph type="title"/>
          </p:nvPr>
        </p:nvSpPr>
        <p:spPr/>
        <p:txBody>
          <a:bodyPr>
            <a:normAutofit/>
          </a:bodyPr>
          <a:lstStyle/>
          <a:p>
            <a:pPr algn="ctr"/>
            <a:br>
              <a:rPr lang="en-GB" sz="3600" b="1" i="1" dirty="0">
                <a:solidFill>
                  <a:schemeClr val="accent1">
                    <a:lumMod val="75000"/>
                  </a:schemeClr>
                </a:solidFill>
              </a:rPr>
            </a:br>
            <a:r>
              <a:rPr lang="en-GB" sz="3600" b="1" i="1" dirty="0">
                <a:solidFill>
                  <a:schemeClr val="accent1">
                    <a:lumMod val="75000"/>
                  </a:schemeClr>
                </a:solidFill>
              </a:rPr>
              <a:t>Challenges and limitations of the DCF</a:t>
            </a:r>
          </a:p>
        </p:txBody>
      </p:sp>
      <p:sp>
        <p:nvSpPr>
          <p:cNvPr id="3" name="Content Placeholder 2">
            <a:extLst>
              <a:ext uri="{FF2B5EF4-FFF2-40B4-BE49-F238E27FC236}">
                <a16:creationId xmlns:a16="http://schemas.microsoft.com/office/drawing/2014/main" id="{79B278CD-2599-EFBE-63FA-A3F84576F679}"/>
              </a:ext>
            </a:extLst>
          </p:cNvPr>
          <p:cNvSpPr>
            <a:spLocks noGrp="1"/>
          </p:cNvSpPr>
          <p:nvPr>
            <p:ph sz="half" idx="1"/>
          </p:nvPr>
        </p:nvSpPr>
        <p:spPr/>
        <p:txBody>
          <a:bodyPr>
            <a:normAutofit/>
          </a:bodyPr>
          <a:lstStyle/>
          <a:p>
            <a:r>
              <a:rPr lang="en-GB" sz="2200" dirty="0"/>
              <a:t> </a:t>
            </a:r>
            <a:r>
              <a:rPr lang="en-GB" sz="2200" dirty="0" err="1"/>
              <a:t>Amrywiadau</a:t>
            </a:r>
            <a:r>
              <a:rPr lang="en-GB" sz="2200" dirty="0"/>
              <a:t> </a:t>
            </a:r>
            <a:r>
              <a:rPr lang="en-GB" sz="2200" dirty="0" err="1"/>
              <a:t>mewn</a:t>
            </a:r>
            <a:r>
              <a:rPr lang="en-GB" sz="2200" dirty="0"/>
              <a:t> </a:t>
            </a:r>
            <a:r>
              <a:rPr lang="en-GB" sz="2200" dirty="0" err="1"/>
              <a:t>hyder</a:t>
            </a:r>
            <a:r>
              <a:rPr lang="en-GB" sz="2200" dirty="0"/>
              <a:t> </a:t>
            </a:r>
            <a:r>
              <a:rPr lang="en-GB" sz="2200" dirty="0" err="1"/>
              <a:t>athrawon</a:t>
            </a:r>
            <a:r>
              <a:rPr lang="en-GB" sz="2200" dirty="0"/>
              <a:t> a </a:t>
            </a:r>
            <a:r>
              <a:rPr lang="en-GB" sz="2200" dirty="0" err="1"/>
              <a:t>chymhwysedd</a:t>
            </a:r>
            <a:r>
              <a:rPr lang="en-GB" sz="2200" dirty="0"/>
              <a:t> </a:t>
            </a:r>
            <a:r>
              <a:rPr lang="en-GB" sz="2200" dirty="0" err="1"/>
              <a:t>digidol</a:t>
            </a:r>
            <a:r>
              <a:rPr lang="en-GB" sz="2200" dirty="0"/>
              <a:t>.</a:t>
            </a:r>
          </a:p>
          <a:p>
            <a:pPr lvl="0"/>
            <a:r>
              <a:rPr lang="en-GB" sz="2200" dirty="0" err="1"/>
              <a:t>Gwahaniaethau</a:t>
            </a:r>
            <a:r>
              <a:rPr lang="en-GB" sz="2200" dirty="0"/>
              <a:t> </a:t>
            </a:r>
            <a:r>
              <a:rPr lang="en-GB" sz="2200" dirty="0" err="1"/>
              <a:t>mewn</a:t>
            </a:r>
            <a:r>
              <a:rPr lang="en-GB" sz="2200" dirty="0"/>
              <a:t> </a:t>
            </a:r>
            <a:r>
              <a:rPr lang="en-GB" sz="2200" dirty="0" err="1"/>
              <a:t>mynediad</a:t>
            </a:r>
            <a:r>
              <a:rPr lang="en-GB" sz="2200" dirty="0"/>
              <a:t> at </a:t>
            </a:r>
            <a:r>
              <a:rPr lang="en-GB" sz="2200" dirty="0" err="1"/>
              <a:t>dechnoleg</a:t>
            </a:r>
            <a:r>
              <a:rPr lang="en-GB" sz="2200" dirty="0"/>
              <a:t> </a:t>
            </a:r>
            <a:r>
              <a:rPr lang="en-GB" sz="2200" dirty="0" err="1"/>
              <a:t>rhwng</a:t>
            </a:r>
            <a:r>
              <a:rPr lang="en-GB" sz="2200" dirty="0"/>
              <a:t> </a:t>
            </a:r>
            <a:r>
              <a:rPr lang="en-GB" sz="2200" dirty="0" err="1"/>
              <a:t>ysgolion</a:t>
            </a:r>
            <a:r>
              <a:rPr lang="en-GB" sz="2200" dirty="0"/>
              <a:t> a </a:t>
            </a:r>
            <a:r>
              <a:rPr lang="en-GB" sz="2200" dirty="0" err="1"/>
              <a:t>dysgwyr</a:t>
            </a:r>
            <a:r>
              <a:rPr lang="en-GB" sz="2200" dirty="0"/>
              <a:t>.</a:t>
            </a:r>
          </a:p>
          <a:p>
            <a:pPr lvl="0"/>
            <a:r>
              <a:rPr lang="en-GB" sz="2200" dirty="0" err="1"/>
              <a:t>Risg</a:t>
            </a:r>
            <a:r>
              <a:rPr lang="en-GB" sz="2200" dirty="0"/>
              <a:t> o </a:t>
            </a:r>
            <a:r>
              <a:rPr lang="en-GB" sz="2200" dirty="0" err="1"/>
              <a:t>weithredu</a:t>
            </a:r>
            <a:r>
              <a:rPr lang="en-GB" sz="2200" dirty="0"/>
              <a:t> </a:t>
            </a:r>
            <a:r>
              <a:rPr lang="en-GB" sz="2200" dirty="0" err="1"/>
              <a:t>anghyson</a:t>
            </a:r>
            <a:r>
              <a:rPr lang="en-GB" sz="2200" dirty="0"/>
              <a:t> </a:t>
            </a:r>
            <a:r>
              <a:rPr lang="en-GB" sz="2200" dirty="0" err="1"/>
              <a:t>ledled</a:t>
            </a:r>
            <a:r>
              <a:rPr lang="en-GB" sz="2200" dirty="0"/>
              <a:t> Cymru.</a:t>
            </a:r>
          </a:p>
          <a:p>
            <a:pPr lvl="0"/>
            <a:r>
              <a:rPr lang="en-GB" sz="2200" dirty="0" err="1"/>
              <a:t>Ffocws</a:t>
            </a:r>
            <a:r>
              <a:rPr lang="en-GB" sz="2200" dirty="0"/>
              <a:t> </a:t>
            </a:r>
            <a:r>
              <a:rPr lang="en-GB" sz="2200" dirty="0" err="1"/>
              <a:t>posibl</a:t>
            </a:r>
            <a:r>
              <a:rPr lang="en-GB" sz="2200" dirty="0"/>
              <a:t> </a:t>
            </a:r>
            <a:r>
              <a:rPr lang="en-GB" sz="2200" dirty="0" err="1"/>
              <a:t>ar</a:t>
            </a:r>
            <a:r>
              <a:rPr lang="en-GB" sz="2200" dirty="0"/>
              <a:t> </a:t>
            </a:r>
            <a:r>
              <a:rPr lang="en-GB" sz="2200" dirty="0" err="1"/>
              <a:t>sgiliau</a:t>
            </a:r>
            <a:r>
              <a:rPr lang="en-GB" sz="2200" dirty="0"/>
              <a:t> </a:t>
            </a:r>
            <a:r>
              <a:rPr lang="en-GB" sz="2200" dirty="0" err="1"/>
              <a:t>yn</a:t>
            </a:r>
            <a:r>
              <a:rPr lang="en-GB" sz="2200" dirty="0"/>
              <a:t> </a:t>
            </a:r>
            <a:r>
              <a:rPr lang="en-GB" sz="2200" dirty="0" err="1"/>
              <a:t>hytrach</a:t>
            </a:r>
            <a:r>
              <a:rPr lang="en-GB" sz="2200" dirty="0"/>
              <a:t> </a:t>
            </a:r>
            <a:r>
              <a:rPr lang="en-GB" sz="2200" dirty="0" err="1"/>
              <a:t>na</a:t>
            </a:r>
            <a:r>
              <a:rPr lang="en-GB" sz="2200" dirty="0"/>
              <a:t> </a:t>
            </a:r>
            <a:r>
              <a:rPr lang="en-GB" sz="2200" dirty="0" err="1"/>
              <a:t>dealltwriaeth</a:t>
            </a:r>
            <a:r>
              <a:rPr lang="en-GB" sz="2200" dirty="0"/>
              <a:t> </a:t>
            </a:r>
            <a:r>
              <a:rPr lang="en-GB" sz="2200" dirty="0" err="1"/>
              <a:t>feirniadol</a:t>
            </a:r>
            <a:r>
              <a:rPr lang="en-GB" sz="2200" dirty="0"/>
              <a:t> </a:t>
            </a:r>
            <a:r>
              <a:rPr lang="en-GB" sz="2200" dirty="0" err="1"/>
              <a:t>ddyfnach</a:t>
            </a:r>
            <a:r>
              <a:rPr lang="en-GB" sz="2200" dirty="0"/>
              <a:t> </a:t>
            </a:r>
            <a:r>
              <a:rPr lang="en-GB" sz="1000" dirty="0"/>
              <a:t>(Estyn, 2019)</a:t>
            </a:r>
            <a:endParaRPr lang="en-GB" sz="2200" dirty="0"/>
          </a:p>
          <a:p>
            <a:pPr lvl="0"/>
            <a:r>
              <a:rPr lang="en-GB" sz="2200" dirty="0" err="1"/>
              <a:t>Eraill</a:t>
            </a:r>
            <a:r>
              <a:rPr lang="en-GB" sz="2200" dirty="0"/>
              <a:t>?</a:t>
            </a:r>
          </a:p>
          <a:p>
            <a:pPr marL="0" indent="0">
              <a:buNone/>
            </a:pPr>
            <a:endParaRPr lang="en-GB" dirty="0"/>
          </a:p>
        </p:txBody>
      </p:sp>
      <p:sp>
        <p:nvSpPr>
          <p:cNvPr id="4" name="Content Placeholder 3">
            <a:extLst>
              <a:ext uri="{FF2B5EF4-FFF2-40B4-BE49-F238E27FC236}">
                <a16:creationId xmlns:a16="http://schemas.microsoft.com/office/drawing/2014/main" id="{9AC9BC0E-2087-40C0-E259-819699B6EDEF}"/>
              </a:ext>
            </a:extLst>
          </p:cNvPr>
          <p:cNvSpPr>
            <a:spLocks noGrp="1"/>
          </p:cNvSpPr>
          <p:nvPr>
            <p:ph sz="half" idx="2"/>
          </p:nvPr>
        </p:nvSpPr>
        <p:spPr/>
        <p:txBody>
          <a:bodyPr>
            <a:normAutofit/>
          </a:bodyPr>
          <a:lstStyle/>
          <a:p>
            <a:pPr lvl="0"/>
            <a:r>
              <a:rPr lang="en-GB" sz="2400" i="1" dirty="0">
                <a:solidFill>
                  <a:schemeClr val="accent1">
                    <a:lumMod val="75000"/>
                  </a:schemeClr>
                </a:solidFill>
              </a:rPr>
              <a:t>Variations in teacher confidence and digital competence.</a:t>
            </a:r>
          </a:p>
          <a:p>
            <a:pPr lvl="0"/>
            <a:r>
              <a:rPr lang="en-GB" sz="2400" i="1" dirty="0">
                <a:solidFill>
                  <a:schemeClr val="accent1">
                    <a:lumMod val="75000"/>
                  </a:schemeClr>
                </a:solidFill>
              </a:rPr>
              <a:t>Differences in access to technology between schools and learners.</a:t>
            </a:r>
          </a:p>
          <a:p>
            <a:pPr lvl="0"/>
            <a:r>
              <a:rPr lang="en-GB" sz="2400" i="1" dirty="0">
                <a:solidFill>
                  <a:schemeClr val="accent1">
                    <a:lumMod val="75000"/>
                  </a:schemeClr>
                </a:solidFill>
              </a:rPr>
              <a:t>Risk of inconsistent implementation across Wales.</a:t>
            </a:r>
          </a:p>
          <a:p>
            <a:r>
              <a:rPr lang="en-GB" sz="2400" i="1" dirty="0">
                <a:solidFill>
                  <a:schemeClr val="accent1">
                    <a:lumMod val="75000"/>
                  </a:schemeClr>
                </a:solidFill>
              </a:rPr>
              <a:t>Potential focus on skills rather than deeper critical understanding  </a:t>
            </a:r>
            <a:r>
              <a:rPr lang="en-GB" sz="1000" i="1" dirty="0">
                <a:solidFill>
                  <a:schemeClr val="accent1">
                    <a:lumMod val="75000"/>
                  </a:schemeClr>
                </a:solidFill>
              </a:rPr>
              <a:t>(Estyn, 2019)</a:t>
            </a:r>
            <a:endParaRPr lang="en-GB" sz="2400" i="1" dirty="0">
              <a:solidFill>
                <a:schemeClr val="accent1">
                  <a:lumMod val="75000"/>
                </a:schemeClr>
              </a:solidFill>
            </a:endParaRPr>
          </a:p>
          <a:p>
            <a:pPr lvl="0"/>
            <a:r>
              <a:rPr lang="en-GB" sz="2400" i="1" dirty="0">
                <a:solidFill>
                  <a:schemeClr val="accent1">
                    <a:lumMod val="75000"/>
                  </a:schemeClr>
                </a:solidFill>
              </a:rPr>
              <a:t>Others?</a:t>
            </a:r>
          </a:p>
          <a:p>
            <a:endParaRPr lang="en-GB" dirty="0"/>
          </a:p>
        </p:txBody>
      </p:sp>
    </p:spTree>
    <p:extLst>
      <p:ext uri="{BB962C8B-B14F-4D97-AF65-F5344CB8AC3E}">
        <p14:creationId xmlns:p14="http://schemas.microsoft.com/office/powerpoint/2010/main" val="29528412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50D67-D262-9080-3AA0-32F60CD155F7}"/>
              </a:ext>
            </a:extLst>
          </p:cNvPr>
          <p:cNvSpPr>
            <a:spLocks noGrp="1"/>
          </p:cNvSpPr>
          <p:nvPr>
            <p:ph type="title"/>
          </p:nvPr>
        </p:nvSpPr>
        <p:spPr/>
        <p:txBody>
          <a:bodyPr/>
          <a:lstStyle/>
          <a:p>
            <a:r>
              <a:rPr lang="en-US" dirty="0" err="1">
                <a:ea typeface="Calibri Light"/>
                <a:cs typeface="Calibri Light"/>
              </a:rPr>
              <a:t>Prif</a:t>
            </a:r>
            <a:r>
              <a:rPr lang="en-US" dirty="0">
                <a:ea typeface="Calibri Light"/>
                <a:cs typeface="Calibri Light"/>
              </a:rPr>
              <a:t> </a:t>
            </a:r>
            <a:r>
              <a:rPr lang="en-US" dirty="0" err="1">
                <a:ea typeface="Calibri Light"/>
                <a:cs typeface="Calibri Light"/>
              </a:rPr>
              <a:t>Bwyntiau</a:t>
            </a:r>
            <a:r>
              <a:rPr lang="en-US" dirty="0">
                <a:ea typeface="Calibri Light"/>
                <a:cs typeface="Calibri Light"/>
              </a:rPr>
              <a:t>                           </a:t>
            </a:r>
            <a:r>
              <a:rPr lang="en-US" i="1" dirty="0">
                <a:solidFill>
                  <a:schemeClr val="accent1">
                    <a:lumMod val="76000"/>
                  </a:schemeClr>
                </a:solidFill>
                <a:ea typeface="Calibri Light"/>
                <a:cs typeface="Calibri Light"/>
              </a:rPr>
              <a:t>Key takeaways </a:t>
            </a:r>
          </a:p>
        </p:txBody>
      </p:sp>
      <p:sp>
        <p:nvSpPr>
          <p:cNvPr id="3" name="Content Placeholder 2">
            <a:extLst>
              <a:ext uri="{FF2B5EF4-FFF2-40B4-BE49-F238E27FC236}">
                <a16:creationId xmlns:a16="http://schemas.microsoft.com/office/drawing/2014/main" id="{11E50F51-80D7-17DE-C554-1EB65DAE2C9D}"/>
              </a:ext>
            </a:extLst>
          </p:cNvPr>
          <p:cNvSpPr>
            <a:spLocks noGrp="1"/>
          </p:cNvSpPr>
          <p:nvPr>
            <p:ph sz="half" idx="1"/>
          </p:nvPr>
        </p:nvSpPr>
        <p:spPr/>
        <p:txBody>
          <a:bodyPr vert="horz" lIns="91440" tIns="45720" rIns="91440" bIns="45720" rtlCol="0" anchor="t">
            <a:normAutofit lnSpcReduction="10000"/>
          </a:bodyPr>
          <a:lstStyle/>
          <a:p>
            <a:r>
              <a:rPr lang="en-US" dirty="0" err="1">
                <a:ea typeface="+mn-lt"/>
                <a:cs typeface="+mn-lt"/>
              </a:rPr>
              <a:t>TGCh</a:t>
            </a:r>
            <a:r>
              <a:rPr lang="en-US" dirty="0">
                <a:ea typeface="+mn-lt"/>
                <a:cs typeface="+mn-lt"/>
              </a:rPr>
              <a:t> - yr offer</a:t>
            </a:r>
            <a:endParaRPr lang="en-US" dirty="0">
              <a:ea typeface="Calibri" panose="020F0502020204030204"/>
              <a:cs typeface="Calibri" panose="020F0502020204030204"/>
            </a:endParaRPr>
          </a:p>
          <a:p>
            <a:r>
              <a:rPr lang="en-US" dirty="0" err="1">
                <a:ea typeface="+mn-lt"/>
                <a:cs typeface="+mn-lt"/>
              </a:rPr>
              <a:t>Cymhwysedd</a:t>
            </a:r>
            <a:r>
              <a:rPr lang="en-US" dirty="0">
                <a:ea typeface="+mn-lt"/>
                <a:cs typeface="+mn-lt"/>
              </a:rPr>
              <a:t> </a:t>
            </a:r>
            <a:r>
              <a:rPr lang="en-US" dirty="0" err="1">
                <a:ea typeface="+mn-lt"/>
                <a:cs typeface="+mn-lt"/>
              </a:rPr>
              <a:t>digidol</a:t>
            </a:r>
            <a:r>
              <a:rPr lang="en-US" dirty="0">
                <a:ea typeface="+mn-lt"/>
                <a:cs typeface="+mn-lt"/>
              </a:rPr>
              <a:t> - y </a:t>
            </a:r>
            <a:r>
              <a:rPr lang="en-US" dirty="0" err="1">
                <a:ea typeface="+mn-lt"/>
                <a:cs typeface="+mn-lt"/>
              </a:rPr>
              <a:t>gallu</a:t>
            </a:r>
            <a:r>
              <a:rPr lang="en-US" dirty="0">
                <a:ea typeface="+mn-lt"/>
                <a:cs typeface="+mn-lt"/>
              </a:rPr>
              <a:t> </a:t>
            </a:r>
            <a:r>
              <a:rPr lang="en-US" dirty="0" err="1">
                <a:ea typeface="+mn-lt"/>
                <a:cs typeface="+mn-lt"/>
              </a:rPr>
              <a:t>i’w</a:t>
            </a:r>
            <a:r>
              <a:rPr lang="en-US" dirty="0">
                <a:ea typeface="+mn-lt"/>
                <a:cs typeface="+mn-lt"/>
              </a:rPr>
              <a:t> </a:t>
            </a:r>
            <a:r>
              <a:rPr lang="en-US" dirty="0" err="1">
                <a:ea typeface="+mn-lt"/>
                <a:cs typeface="+mn-lt"/>
              </a:rPr>
              <a:t>defnyddio’n</a:t>
            </a:r>
            <a:r>
              <a:rPr lang="en-US" dirty="0">
                <a:ea typeface="+mn-lt"/>
                <a:cs typeface="+mn-lt"/>
              </a:rPr>
              <a:t> </a:t>
            </a:r>
            <a:r>
              <a:rPr lang="en-US" dirty="0" err="1">
                <a:ea typeface="+mn-lt"/>
                <a:cs typeface="+mn-lt"/>
              </a:rPr>
              <a:t>ddoeth</a:t>
            </a:r>
            <a:endParaRPr lang="en-US" dirty="0" err="1"/>
          </a:p>
          <a:p>
            <a:r>
              <a:rPr lang="en-US" dirty="0" err="1">
                <a:ea typeface="+mn-lt"/>
                <a:cs typeface="+mn-lt"/>
              </a:rPr>
              <a:t>Llythrennedd</a:t>
            </a:r>
            <a:r>
              <a:rPr lang="en-US" dirty="0">
                <a:ea typeface="+mn-lt"/>
                <a:cs typeface="+mn-lt"/>
              </a:rPr>
              <a:t> </a:t>
            </a:r>
            <a:r>
              <a:rPr lang="en-US" dirty="0" err="1">
                <a:ea typeface="+mn-lt"/>
                <a:cs typeface="+mn-lt"/>
              </a:rPr>
              <a:t>Digidol</a:t>
            </a:r>
            <a:r>
              <a:rPr lang="en-US" dirty="0">
                <a:ea typeface="+mn-lt"/>
                <a:cs typeface="+mn-lt"/>
              </a:rPr>
              <a:t> - </a:t>
            </a:r>
            <a:r>
              <a:rPr lang="en-US" dirty="0" err="1">
                <a:ea typeface="+mn-lt"/>
                <a:cs typeface="+mn-lt"/>
              </a:rPr>
              <a:t>mae’n</a:t>
            </a:r>
            <a:r>
              <a:rPr lang="en-US" dirty="0">
                <a:ea typeface="+mn-lt"/>
                <a:cs typeface="+mn-lt"/>
              </a:rPr>
              <a:t> </a:t>
            </a:r>
            <a:r>
              <a:rPr lang="en-US" dirty="0" err="1">
                <a:ea typeface="+mn-lt"/>
                <a:cs typeface="+mn-lt"/>
              </a:rPr>
              <a:t>sgil</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gyfer</a:t>
            </a:r>
            <a:r>
              <a:rPr lang="en-US" dirty="0">
                <a:ea typeface="+mn-lt"/>
                <a:cs typeface="+mn-lt"/>
              </a:rPr>
              <a:t> </a:t>
            </a:r>
            <a:r>
              <a:rPr lang="en-US" dirty="0" err="1">
                <a:ea typeface="+mn-lt"/>
                <a:cs typeface="+mn-lt"/>
              </a:rPr>
              <a:t>addysg</a:t>
            </a:r>
            <a:r>
              <a:rPr lang="en-US" dirty="0">
                <a:ea typeface="+mn-lt"/>
                <a:cs typeface="+mn-lt"/>
              </a:rPr>
              <a:t>, </a:t>
            </a:r>
            <a:r>
              <a:rPr lang="en-US" dirty="0" err="1">
                <a:ea typeface="+mn-lt"/>
                <a:cs typeface="+mn-lt"/>
              </a:rPr>
              <a:t>cyflogaeth</a:t>
            </a:r>
            <a:r>
              <a:rPr lang="en-US" dirty="0">
                <a:ea typeface="+mn-lt"/>
                <a:cs typeface="+mn-lt"/>
              </a:rPr>
              <a:t> a </a:t>
            </a:r>
            <a:r>
              <a:rPr lang="en-US" dirty="0" err="1">
                <a:ea typeface="+mn-lt"/>
                <a:cs typeface="+mn-lt"/>
              </a:rPr>
              <a:t>chyfranogiad</a:t>
            </a:r>
            <a:r>
              <a:rPr lang="en-US" dirty="0">
                <a:ea typeface="+mn-lt"/>
                <a:cs typeface="+mn-lt"/>
              </a:rPr>
              <a:t> </a:t>
            </a:r>
            <a:r>
              <a:rPr lang="en-US" dirty="0" err="1">
                <a:ea typeface="+mn-lt"/>
                <a:cs typeface="+mn-lt"/>
              </a:rPr>
              <a:t>sifil</a:t>
            </a:r>
            <a:r>
              <a:rPr lang="en-US" dirty="0">
                <a:ea typeface="+mn-lt"/>
                <a:cs typeface="+mn-lt"/>
              </a:rPr>
              <a:t> </a:t>
            </a:r>
            <a:r>
              <a:rPr lang="en-US" dirty="0" err="1">
                <a:ea typeface="+mn-lt"/>
                <a:cs typeface="+mn-lt"/>
              </a:rPr>
              <a:t>mewn</a:t>
            </a:r>
            <a:r>
              <a:rPr lang="en-US" dirty="0">
                <a:ea typeface="+mn-lt"/>
                <a:cs typeface="+mn-lt"/>
              </a:rPr>
              <a:t> </a:t>
            </a:r>
            <a:r>
              <a:rPr lang="en-US" dirty="0" err="1">
                <a:ea typeface="+mn-lt"/>
                <a:cs typeface="+mn-lt"/>
              </a:rPr>
              <a:t>cymdeithas</a:t>
            </a:r>
            <a:r>
              <a:rPr lang="en-US" dirty="0">
                <a:ea typeface="+mn-lt"/>
                <a:cs typeface="+mn-lt"/>
              </a:rPr>
              <a:t> </a:t>
            </a:r>
            <a:r>
              <a:rPr lang="en-US" dirty="0" err="1">
                <a:ea typeface="+mn-lt"/>
                <a:cs typeface="+mn-lt"/>
              </a:rPr>
              <a:t>ddigidol</a:t>
            </a:r>
            <a:r>
              <a:rPr lang="en-US" dirty="0">
                <a:ea typeface="+mn-lt"/>
                <a:cs typeface="+mn-lt"/>
              </a:rPr>
              <a:t> </a:t>
            </a:r>
            <a:r>
              <a:rPr lang="en-US" dirty="0" err="1">
                <a:ea typeface="+mn-lt"/>
                <a:cs typeface="+mn-lt"/>
              </a:rPr>
              <a:t>heddiw</a:t>
            </a:r>
            <a:endParaRPr lang="en-US" dirty="0">
              <a:ea typeface="+mn-lt"/>
              <a:cs typeface="+mn-lt"/>
            </a:endParaRPr>
          </a:p>
          <a:p>
            <a:r>
              <a:rPr lang="en-US" err="1">
                <a:ea typeface="+mn-lt"/>
                <a:cs typeface="+mn-lt"/>
              </a:rPr>
              <a:t>FfCD</a:t>
            </a:r>
            <a:r>
              <a:rPr lang="en-US" dirty="0">
                <a:ea typeface="+mn-lt"/>
                <a:cs typeface="+mn-lt"/>
              </a:rPr>
              <a:t> - </a:t>
            </a:r>
            <a:r>
              <a:rPr lang="en-US" err="1">
                <a:ea typeface="+mn-lt"/>
                <a:cs typeface="+mn-lt"/>
              </a:rPr>
              <a:t>Fframwaith</a:t>
            </a:r>
            <a:r>
              <a:rPr lang="en-US" dirty="0">
                <a:ea typeface="+mn-lt"/>
                <a:cs typeface="+mn-lt"/>
              </a:rPr>
              <a:t> Cymru </a:t>
            </a:r>
            <a:r>
              <a:rPr lang="en-US" err="1">
                <a:ea typeface="+mn-lt"/>
                <a:cs typeface="+mn-lt"/>
              </a:rPr>
              <a:t>ar</a:t>
            </a:r>
            <a:r>
              <a:rPr lang="en-US" dirty="0">
                <a:ea typeface="+mn-lt"/>
                <a:cs typeface="+mn-lt"/>
              </a:rPr>
              <a:t> </a:t>
            </a:r>
            <a:r>
              <a:rPr lang="en-US" err="1">
                <a:ea typeface="+mn-lt"/>
                <a:cs typeface="+mn-lt"/>
              </a:rPr>
              <a:t>gyfer</a:t>
            </a:r>
            <a:r>
              <a:rPr lang="en-US" dirty="0">
                <a:ea typeface="+mn-lt"/>
                <a:cs typeface="+mn-lt"/>
              </a:rPr>
              <a:t> </a:t>
            </a:r>
            <a:r>
              <a:rPr lang="en-US" err="1">
                <a:ea typeface="+mn-lt"/>
                <a:cs typeface="+mn-lt"/>
              </a:rPr>
              <a:t>ymgorffori</a:t>
            </a:r>
            <a:r>
              <a:rPr lang="en-US" dirty="0">
                <a:ea typeface="+mn-lt"/>
                <a:cs typeface="+mn-lt"/>
              </a:rPr>
              <a:t> </a:t>
            </a:r>
            <a:r>
              <a:rPr lang="en-US" err="1">
                <a:ea typeface="+mn-lt"/>
                <a:cs typeface="+mn-lt"/>
              </a:rPr>
              <a:t>sgiliau</a:t>
            </a:r>
            <a:r>
              <a:rPr lang="en-US" dirty="0">
                <a:ea typeface="+mn-lt"/>
                <a:cs typeface="+mn-lt"/>
              </a:rPr>
              <a:t> a </a:t>
            </a:r>
            <a:r>
              <a:rPr lang="en-US" err="1">
                <a:ea typeface="+mn-lt"/>
                <a:cs typeface="+mn-lt"/>
              </a:rPr>
              <a:t>chymwyseddau</a:t>
            </a:r>
            <a:r>
              <a:rPr lang="en-US" dirty="0">
                <a:ea typeface="+mn-lt"/>
                <a:cs typeface="+mn-lt"/>
              </a:rPr>
              <a:t> </a:t>
            </a:r>
            <a:r>
              <a:rPr lang="en-US" err="1">
                <a:ea typeface="+mn-lt"/>
                <a:cs typeface="+mn-lt"/>
              </a:rPr>
              <a:t>llythrennedd</a:t>
            </a:r>
            <a:r>
              <a:rPr lang="en-US" dirty="0">
                <a:ea typeface="+mn-lt"/>
                <a:cs typeface="+mn-lt"/>
              </a:rPr>
              <a:t> </a:t>
            </a:r>
            <a:r>
              <a:rPr lang="en-US" err="1">
                <a:solidFill>
                  <a:schemeClr val="bg1"/>
                </a:solidFill>
                <a:ea typeface="+mn-lt"/>
                <a:cs typeface="+mn-lt"/>
              </a:rPr>
              <a:t>digidol</a:t>
            </a:r>
            <a:r>
              <a:rPr lang="en-US" dirty="0">
                <a:solidFill>
                  <a:schemeClr val="bg1"/>
                </a:solidFill>
                <a:ea typeface="+mn-lt"/>
                <a:cs typeface="+mn-lt"/>
              </a:rPr>
              <a:t> </a:t>
            </a:r>
            <a:r>
              <a:rPr lang="en-US" err="1">
                <a:solidFill>
                  <a:schemeClr val="bg1"/>
                </a:solidFill>
                <a:ea typeface="+mn-lt"/>
                <a:cs typeface="+mn-lt"/>
              </a:rPr>
              <a:t>mewn</a:t>
            </a:r>
            <a:r>
              <a:rPr lang="en-US" dirty="0">
                <a:solidFill>
                  <a:schemeClr val="bg1"/>
                </a:solidFill>
                <a:ea typeface="+mn-lt"/>
                <a:cs typeface="+mn-lt"/>
              </a:rPr>
              <a:t> </a:t>
            </a:r>
            <a:r>
              <a:rPr lang="en-US" err="1">
                <a:solidFill>
                  <a:schemeClr val="bg1"/>
                </a:solidFill>
                <a:ea typeface="+mn-lt"/>
                <a:cs typeface="+mn-lt"/>
              </a:rPr>
              <a:t>addysg</a:t>
            </a:r>
            <a:endParaRPr lang="en-US" err="1">
              <a:solidFill>
                <a:schemeClr val="bg1"/>
              </a:solidFill>
              <a:ea typeface="Calibri"/>
              <a:cs typeface="Calibri"/>
            </a:endParaRPr>
          </a:p>
          <a:p>
            <a:endParaRPr lang="en-US">
              <a:ea typeface="Calibri"/>
              <a:cs typeface="Calibri"/>
            </a:endParaRPr>
          </a:p>
        </p:txBody>
      </p:sp>
      <p:sp>
        <p:nvSpPr>
          <p:cNvPr id="4" name="Content Placeholder 3">
            <a:extLst>
              <a:ext uri="{FF2B5EF4-FFF2-40B4-BE49-F238E27FC236}">
                <a16:creationId xmlns:a16="http://schemas.microsoft.com/office/drawing/2014/main" id="{4B2F1E8A-5980-1FB9-B70A-37C70671154C}"/>
              </a:ext>
            </a:extLst>
          </p:cNvPr>
          <p:cNvSpPr>
            <a:spLocks noGrp="1"/>
          </p:cNvSpPr>
          <p:nvPr>
            <p:ph sz="half" idx="2"/>
          </p:nvPr>
        </p:nvSpPr>
        <p:spPr/>
        <p:txBody>
          <a:bodyPr vert="horz" lIns="91440" tIns="45720" rIns="91440" bIns="45720" rtlCol="0" anchor="t">
            <a:normAutofit lnSpcReduction="10000"/>
          </a:bodyPr>
          <a:lstStyle/>
          <a:p>
            <a:pPr marL="457200" indent="-457200"/>
            <a:r>
              <a:rPr lang="en-US" i="1" dirty="0">
                <a:solidFill>
                  <a:schemeClr val="accent1">
                    <a:lumMod val="76000"/>
                  </a:schemeClr>
                </a:solidFill>
                <a:ea typeface="+mn-lt"/>
                <a:cs typeface="+mn-lt"/>
              </a:rPr>
              <a:t>ICT - the tools</a:t>
            </a:r>
            <a:endParaRPr lang="en-US" i="1" dirty="0">
              <a:solidFill>
                <a:schemeClr val="accent1">
                  <a:lumMod val="76000"/>
                </a:schemeClr>
              </a:solidFill>
              <a:ea typeface="Calibri" panose="020F0502020204030204"/>
              <a:cs typeface="Calibri" panose="020F0502020204030204"/>
            </a:endParaRPr>
          </a:p>
          <a:p>
            <a:r>
              <a:rPr lang="en-US" i="1" dirty="0">
                <a:solidFill>
                  <a:schemeClr val="accent1">
                    <a:lumMod val="76000"/>
                  </a:schemeClr>
                </a:solidFill>
                <a:ea typeface="+mn-lt"/>
                <a:cs typeface="+mn-lt"/>
              </a:rPr>
              <a:t>Digital competence - the ability to use them safely, responsibly</a:t>
            </a:r>
            <a:endParaRPr lang="en-US" i="1" dirty="0">
              <a:solidFill>
                <a:schemeClr val="accent1">
                  <a:lumMod val="76000"/>
                </a:schemeClr>
              </a:solidFill>
              <a:ea typeface="Calibri"/>
              <a:cs typeface="Calibri"/>
            </a:endParaRPr>
          </a:p>
          <a:p>
            <a:r>
              <a:rPr lang="en-US" i="1" dirty="0">
                <a:solidFill>
                  <a:schemeClr val="accent1">
                    <a:lumMod val="76000"/>
                  </a:schemeClr>
                </a:solidFill>
                <a:ea typeface="+mn-lt"/>
                <a:cs typeface="+mn-lt"/>
              </a:rPr>
              <a:t>Digital Literacy - a skill for education, employment and civic participation in today’s digital society</a:t>
            </a:r>
          </a:p>
          <a:p>
            <a:r>
              <a:rPr lang="en-US" i="1" dirty="0">
                <a:solidFill>
                  <a:schemeClr val="accent1">
                    <a:lumMod val="76000"/>
                  </a:schemeClr>
                </a:solidFill>
                <a:ea typeface="+mn-lt"/>
                <a:cs typeface="+mn-lt"/>
              </a:rPr>
              <a:t>DCF - Wales’ framework for embedding digital literacy skills &amp; competences in education</a:t>
            </a:r>
            <a:endParaRPr lang="en-US" i="1" dirty="0">
              <a:solidFill>
                <a:schemeClr val="accent1">
                  <a:lumMod val="76000"/>
                </a:schemeClr>
              </a:solidFill>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581124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6C6A5-B70D-44B9-963A-36540EAC30EC}"/>
              </a:ext>
            </a:extLst>
          </p:cNvPr>
          <p:cNvSpPr>
            <a:spLocks noGrp="1"/>
          </p:cNvSpPr>
          <p:nvPr>
            <p:ph type="title"/>
          </p:nvPr>
        </p:nvSpPr>
        <p:spPr/>
        <p:txBody>
          <a:bodyPr>
            <a:normAutofit fontScale="90000"/>
          </a:bodyPr>
          <a:lstStyle/>
          <a:p>
            <a:pPr algn="r"/>
            <a:r>
              <a:rPr kumimoji="0" lang="cy-GB" sz="4800" b="0" i="0" u="none" strike="noStrike" kern="1200" cap="none" spc="0" normalizeH="0" baseline="0" noProof="0" dirty="0">
                <a:ln>
                  <a:noFill/>
                </a:ln>
                <a:effectLst/>
                <a:uLnTx/>
                <a:uFillTx/>
                <a:latin typeface="Calibri" panose="020F0502020204030204"/>
                <a:ea typeface="+mj-ea"/>
                <a:cs typeface="+mj-cs"/>
              </a:rPr>
              <a:t>Blog #1 (1000 o </a:t>
            </a:r>
            <a:r>
              <a:rPr kumimoji="0" lang="cy-GB" sz="4800" b="0" i="0" u="none" strike="noStrike" kern="1200" cap="none" spc="0" normalizeH="0" baseline="0" dirty="0">
                <a:ln>
                  <a:noFill/>
                </a:ln>
                <a:effectLst/>
                <a:uLnTx/>
                <a:uFillTx/>
                <a:latin typeface="Calibri" panose="020F0502020204030204"/>
                <a:ea typeface="+mj-ea"/>
                <a:cs typeface="+mj-cs"/>
              </a:rPr>
              <a:t>eiriau</a:t>
            </a:r>
            <a:r>
              <a:rPr kumimoji="0" lang="cy-GB" sz="4800" b="0" i="0" u="none" strike="noStrike" kern="1200" cap="none" spc="0" normalizeH="0" baseline="0" noProof="0" dirty="0">
                <a:ln>
                  <a:noFill/>
                </a:ln>
                <a:effectLst/>
                <a:uLnTx/>
                <a:uFillTx/>
                <a:latin typeface="Calibri" panose="020F0502020204030204"/>
                <a:ea typeface="+mj-ea"/>
                <a:cs typeface="+mj-cs"/>
              </a:rPr>
              <a:t>)     </a:t>
            </a:r>
            <a:r>
              <a:rPr lang="en-GB" sz="4800" dirty="0">
                <a:solidFill>
                  <a:schemeClr val="accent1"/>
                </a:solidFill>
                <a:latin typeface="+mn-lt"/>
              </a:rPr>
              <a:t>Blog #1 (1000 words)</a:t>
            </a:r>
          </a:p>
        </p:txBody>
      </p:sp>
      <p:pic>
        <p:nvPicPr>
          <p:cNvPr id="7" name="Content Placeholder 6" descr="Group of students working in library">
            <a:extLst>
              <a:ext uri="{FF2B5EF4-FFF2-40B4-BE49-F238E27FC236}">
                <a16:creationId xmlns:a16="http://schemas.microsoft.com/office/drawing/2014/main" id="{DFDA6EC3-548F-4DF5-68BA-CC15396365D6}"/>
              </a:ext>
            </a:extLst>
          </p:cNvPr>
          <p:cNvPicPr>
            <a:picLocks noGrp="1" noChangeAspect="1"/>
          </p:cNvPicPr>
          <p:nvPr>
            <p:ph sz="half" idx="1"/>
          </p:nvPr>
        </p:nvPicPr>
        <p:blipFill>
          <a:blip r:embed="rId2"/>
          <a:stretch>
            <a:fillRect/>
          </a:stretch>
        </p:blipFill>
        <p:spPr>
          <a:xfrm>
            <a:off x="1425632" y="2200101"/>
            <a:ext cx="3822469" cy="2455026"/>
          </a:xfrm>
        </p:spPr>
      </p:pic>
      <p:sp>
        <p:nvSpPr>
          <p:cNvPr id="4" name="Content Placeholder 3">
            <a:extLst>
              <a:ext uri="{FF2B5EF4-FFF2-40B4-BE49-F238E27FC236}">
                <a16:creationId xmlns:a16="http://schemas.microsoft.com/office/drawing/2014/main" id="{2477CF63-1816-AF2D-F573-8785AB7D9096}"/>
              </a:ext>
            </a:extLst>
          </p:cNvPr>
          <p:cNvSpPr>
            <a:spLocks noGrp="1"/>
          </p:cNvSpPr>
          <p:nvPr>
            <p:ph sz="half" idx="2"/>
          </p:nvPr>
        </p:nvSpPr>
        <p:spPr/>
        <p:txBody>
          <a:bodyPr vert="horz" lIns="91440" tIns="45720" rIns="91440" bIns="45720" rtlCol="0" anchor="t">
            <a:normAutofit/>
          </a:bodyPr>
          <a:lstStyle/>
          <a:p>
            <a:r>
              <a:rPr lang="en-GB" sz="2400" b="1" dirty="0" err="1"/>
              <a:t>Llywio'r</a:t>
            </a:r>
            <a:r>
              <a:rPr lang="en-GB" sz="2400" b="1" dirty="0"/>
              <a:t> Oes </a:t>
            </a:r>
            <a:r>
              <a:rPr lang="en-GB" sz="2400" b="1" dirty="0" err="1"/>
              <a:t>Ddigidol</a:t>
            </a:r>
            <a:r>
              <a:rPr lang="en-GB" sz="2400" b="1" dirty="0"/>
              <a:t>: </a:t>
            </a:r>
            <a:r>
              <a:rPr lang="en-GB" sz="2400" b="1" dirty="0" err="1"/>
              <a:t>Archwilio</a:t>
            </a:r>
            <a:r>
              <a:rPr lang="en-GB" sz="2400" b="1" dirty="0"/>
              <a:t> </a:t>
            </a:r>
            <a:r>
              <a:rPr lang="en-GB" sz="2400" b="1" dirty="0" err="1"/>
              <a:t>Fframwaith</a:t>
            </a:r>
            <a:r>
              <a:rPr lang="en-GB" sz="2400" b="1" dirty="0"/>
              <a:t> </a:t>
            </a:r>
            <a:r>
              <a:rPr lang="en-GB" sz="2400" b="1" dirty="0" err="1"/>
              <a:t>Cymhwysedd</a:t>
            </a:r>
            <a:r>
              <a:rPr lang="en-GB" sz="2400" b="1" dirty="0"/>
              <a:t> </a:t>
            </a:r>
            <a:r>
              <a:rPr lang="en-GB" sz="2400" b="1" dirty="0" err="1"/>
              <a:t>Digidol</a:t>
            </a:r>
            <a:r>
              <a:rPr lang="en-GB" sz="2400" b="1" dirty="0"/>
              <a:t> Cymru </a:t>
            </a:r>
            <a:r>
              <a:rPr lang="en-GB" sz="2400" b="1" dirty="0" err="1"/>
              <a:t>a'i</a:t>
            </a:r>
            <a:r>
              <a:rPr lang="en-GB" sz="2400" b="1" dirty="0"/>
              <a:t> </a:t>
            </a:r>
            <a:r>
              <a:rPr lang="en-GB" sz="2400" b="1" dirty="0" err="1"/>
              <a:t>rôl</a:t>
            </a:r>
            <a:r>
              <a:rPr lang="en-GB" sz="2400" b="1" dirty="0"/>
              <a:t> </a:t>
            </a:r>
            <a:r>
              <a:rPr lang="en-GB" sz="2400" b="1" dirty="0" err="1"/>
              <a:t>wrth</a:t>
            </a:r>
            <a:r>
              <a:rPr lang="en-GB" sz="2400" b="1" dirty="0"/>
              <a:t> </a:t>
            </a:r>
            <a:r>
              <a:rPr lang="en-GB" sz="2400" b="1" dirty="0" err="1"/>
              <a:t>ddatblygu</a:t>
            </a:r>
            <a:r>
              <a:rPr lang="en-GB" sz="2400" b="1" dirty="0"/>
              <a:t> </a:t>
            </a:r>
            <a:r>
              <a:rPr lang="en-GB" sz="2400" b="1" dirty="0" err="1"/>
              <a:t>dysgwyr</a:t>
            </a:r>
            <a:r>
              <a:rPr lang="en-GB" sz="2400" b="1" dirty="0"/>
              <a:t> '</a:t>
            </a:r>
            <a:r>
              <a:rPr lang="en-GB" sz="2400" b="1" dirty="0" err="1"/>
              <a:t>sy'n</a:t>
            </a:r>
            <a:r>
              <a:rPr lang="en-GB" sz="2400" b="1" dirty="0"/>
              <a:t> </a:t>
            </a:r>
            <a:r>
              <a:rPr lang="en-GB" sz="2400" b="1" dirty="0" err="1"/>
              <a:t>barod</a:t>
            </a:r>
            <a:r>
              <a:rPr lang="en-GB" sz="2400" b="1" dirty="0"/>
              <a:t> </a:t>
            </a:r>
            <a:r>
              <a:rPr lang="en-GB" sz="2400" b="1" dirty="0" err="1"/>
              <a:t>i'r</a:t>
            </a:r>
            <a:r>
              <a:rPr lang="en-GB" sz="2400" b="1" dirty="0"/>
              <a:t> </a:t>
            </a:r>
            <a:r>
              <a:rPr lang="en-GB" sz="2400" b="1" dirty="0" err="1"/>
              <a:t>dyfodol</a:t>
            </a:r>
            <a:r>
              <a:rPr lang="en-GB" sz="2400" b="1" dirty="0"/>
              <a:t>’.</a:t>
            </a:r>
          </a:p>
          <a:p>
            <a:pPr marL="0" indent="0">
              <a:buNone/>
            </a:pPr>
            <a:endParaRPr lang="en-GB" sz="2400" i="1" dirty="0">
              <a:solidFill>
                <a:schemeClr val="accent1">
                  <a:lumMod val="75000"/>
                </a:schemeClr>
              </a:solidFill>
            </a:endParaRPr>
          </a:p>
          <a:p>
            <a:r>
              <a:rPr lang="en-GB" sz="2400" b="1" i="1" dirty="0">
                <a:solidFill>
                  <a:schemeClr val="accent1">
                    <a:lumMod val="75000"/>
                  </a:schemeClr>
                </a:solidFill>
              </a:rPr>
              <a:t>Navigating the Digital Age: Examining </a:t>
            </a:r>
            <a:r>
              <a:rPr lang="en-GB" sz="2400" b="1" i="1" dirty="0" err="1">
                <a:solidFill>
                  <a:schemeClr val="accent1">
                    <a:lumMod val="75000"/>
                  </a:schemeClr>
                </a:solidFill>
              </a:rPr>
              <a:t>Wales'</a:t>
            </a:r>
            <a:r>
              <a:rPr lang="en-GB" sz="2400" b="1" i="1" dirty="0">
                <a:solidFill>
                  <a:schemeClr val="accent1">
                    <a:lumMod val="75000"/>
                  </a:schemeClr>
                </a:solidFill>
              </a:rPr>
              <a:t> Digital Competence Framework and its role in developing ‘future-ready’ learners.</a:t>
            </a:r>
          </a:p>
          <a:p>
            <a:pPr marL="0" indent="0">
              <a:buNone/>
            </a:pPr>
            <a:endParaRPr lang="en-GB" i="1" dirty="0">
              <a:solidFill>
                <a:schemeClr val="accent1">
                  <a:lumMod val="75000"/>
                </a:schemeClr>
              </a:solidFill>
            </a:endParaRPr>
          </a:p>
          <a:p>
            <a:pPr marL="0" indent="0">
              <a:buNone/>
            </a:pPr>
            <a:endParaRPr lang="en-GB" dirty="0"/>
          </a:p>
        </p:txBody>
      </p:sp>
    </p:spTree>
    <p:extLst>
      <p:ext uri="{BB962C8B-B14F-4D97-AF65-F5344CB8AC3E}">
        <p14:creationId xmlns:p14="http://schemas.microsoft.com/office/powerpoint/2010/main" val="12591609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97BCB-8F56-2915-6F80-8B12133577FE}"/>
              </a:ext>
            </a:extLst>
          </p:cNvPr>
          <p:cNvSpPr>
            <a:spLocks noGrp="1"/>
          </p:cNvSpPr>
          <p:nvPr>
            <p:ph type="title"/>
          </p:nvPr>
        </p:nvSpPr>
        <p:spPr/>
        <p:txBody>
          <a:bodyPr>
            <a:normAutofit fontScale="90000"/>
          </a:bodyPr>
          <a:lstStyle/>
          <a:p>
            <a:pPr algn="ctr"/>
            <a:br>
              <a:rPr lang="en-GB" sz="1600" b="1" i="1" dirty="0">
                <a:solidFill>
                  <a:schemeClr val="accent1">
                    <a:lumMod val="75000"/>
                  </a:schemeClr>
                </a:solidFill>
              </a:rPr>
            </a:br>
            <a:r>
              <a:rPr lang="en-GB" sz="4900" b="1" dirty="0" err="1">
                <a:latin typeface="+mn-lt"/>
              </a:rPr>
              <a:t>Nodiadau</a:t>
            </a:r>
            <a:r>
              <a:rPr lang="en-GB" sz="4900" b="1" dirty="0">
                <a:latin typeface="+mn-lt"/>
              </a:rPr>
              <a:t> </a:t>
            </a:r>
            <a:r>
              <a:rPr lang="en-GB" sz="4900" b="1" dirty="0" err="1">
                <a:latin typeface="+mn-lt"/>
              </a:rPr>
              <a:t>canllawiau</a:t>
            </a:r>
            <a:br>
              <a:rPr lang="en-GB" sz="4900" b="1" dirty="0">
                <a:latin typeface="+mn-lt"/>
              </a:rPr>
            </a:br>
            <a:r>
              <a:rPr lang="en-GB" sz="4900" b="1" i="1" dirty="0">
                <a:solidFill>
                  <a:schemeClr val="accent1">
                    <a:lumMod val="75000"/>
                  </a:schemeClr>
                </a:solidFill>
                <a:latin typeface="+mn-lt"/>
              </a:rPr>
              <a:t>Guidance notes</a:t>
            </a:r>
          </a:p>
        </p:txBody>
      </p:sp>
      <p:sp>
        <p:nvSpPr>
          <p:cNvPr id="3" name="Content Placeholder 2">
            <a:extLst>
              <a:ext uri="{FF2B5EF4-FFF2-40B4-BE49-F238E27FC236}">
                <a16:creationId xmlns:a16="http://schemas.microsoft.com/office/drawing/2014/main" id="{BCF2F698-8A2A-DBBF-C43D-4D2B9C65AFC4}"/>
              </a:ext>
            </a:extLst>
          </p:cNvPr>
          <p:cNvSpPr>
            <a:spLocks noGrp="1"/>
          </p:cNvSpPr>
          <p:nvPr>
            <p:ph sz="half" idx="1"/>
          </p:nvPr>
        </p:nvSpPr>
        <p:spPr/>
        <p:txBody>
          <a:bodyPr/>
          <a:lstStyle/>
          <a:p>
            <a:r>
              <a:rPr lang="en-GB" dirty="0" err="1"/>
              <a:t>Edrychwch</a:t>
            </a:r>
            <a:r>
              <a:rPr lang="en-GB" dirty="0"/>
              <a:t> </a:t>
            </a:r>
            <a:r>
              <a:rPr lang="en-GB" dirty="0" err="1"/>
              <a:t>ar</a:t>
            </a:r>
            <a:r>
              <a:rPr lang="en-GB" dirty="0"/>
              <a:t> y </a:t>
            </a:r>
            <a:r>
              <a:rPr lang="en-GB" dirty="0" err="1"/>
              <a:t>nodiadau</a:t>
            </a:r>
            <a:r>
              <a:rPr lang="en-GB" dirty="0"/>
              <a:t> </a:t>
            </a:r>
            <a:r>
              <a:rPr lang="en-GB" dirty="0" err="1"/>
              <a:t>canllaw</a:t>
            </a:r>
            <a:r>
              <a:rPr lang="en-GB" dirty="0"/>
              <a:t> </a:t>
            </a:r>
            <a:r>
              <a:rPr lang="en-GB" dirty="0" err="1"/>
              <a:t>ar</a:t>
            </a:r>
            <a:r>
              <a:rPr lang="en-GB" dirty="0"/>
              <a:t> </a:t>
            </a:r>
            <a:r>
              <a:rPr lang="en-GB" dirty="0" err="1"/>
              <a:t>gyfer</a:t>
            </a:r>
            <a:r>
              <a:rPr lang="en-GB" dirty="0"/>
              <a:t> Blog #1 </a:t>
            </a:r>
          </a:p>
          <a:p>
            <a:pPr lvl="0"/>
            <a:r>
              <a:rPr lang="pt-PT" dirty="0"/>
              <a:t>Ar gael ar Moodle a Teams</a:t>
            </a:r>
            <a:endParaRPr lang="en-GB" dirty="0"/>
          </a:p>
          <a:p>
            <a:pPr lvl="0"/>
            <a:r>
              <a:rPr lang="pt-PT" dirty="0" err="1"/>
              <a:t>Anelwch</a:t>
            </a:r>
            <a:r>
              <a:rPr lang="pt-PT" dirty="0"/>
              <a:t> </a:t>
            </a:r>
            <a:r>
              <a:rPr lang="pt-PT" dirty="0" err="1"/>
              <a:t>at</a:t>
            </a:r>
            <a:r>
              <a:rPr lang="pt-PT" dirty="0"/>
              <a:t> </a:t>
            </a:r>
            <a:r>
              <a:rPr lang="pt-PT" dirty="0" err="1"/>
              <a:t>ddrafftio</a:t>
            </a:r>
            <a:r>
              <a:rPr lang="pt-PT" dirty="0"/>
              <a:t> </a:t>
            </a:r>
            <a:r>
              <a:rPr lang="pt-PT" dirty="0" err="1"/>
              <a:t>eich</a:t>
            </a:r>
            <a:r>
              <a:rPr lang="pt-PT" dirty="0"/>
              <a:t> blog </a:t>
            </a:r>
            <a:r>
              <a:rPr lang="pt-PT" dirty="0" err="1"/>
              <a:t>cyntaf</a:t>
            </a:r>
            <a:r>
              <a:rPr lang="pt-PT" dirty="0"/>
              <a:t> </a:t>
            </a:r>
            <a:r>
              <a:rPr lang="pt-PT" dirty="0" err="1"/>
              <a:t>yr</a:t>
            </a:r>
            <a:r>
              <a:rPr lang="pt-PT" dirty="0"/>
              <a:t> </a:t>
            </a:r>
            <a:r>
              <a:rPr lang="pt-PT" dirty="0" err="1"/>
              <a:t>wythnos</a:t>
            </a:r>
            <a:r>
              <a:rPr lang="pt-PT" dirty="0"/>
              <a:t> </a:t>
            </a:r>
            <a:r>
              <a:rPr lang="pt-PT" dirty="0" err="1"/>
              <a:t>hon</a:t>
            </a:r>
            <a:endParaRPr lang="en-GB" dirty="0"/>
          </a:p>
          <a:p>
            <a:endParaRPr lang="en-GB" dirty="0"/>
          </a:p>
        </p:txBody>
      </p:sp>
      <p:sp>
        <p:nvSpPr>
          <p:cNvPr id="4" name="Content Placeholder 3">
            <a:extLst>
              <a:ext uri="{FF2B5EF4-FFF2-40B4-BE49-F238E27FC236}">
                <a16:creationId xmlns:a16="http://schemas.microsoft.com/office/drawing/2014/main" id="{120B21C6-4B87-BF15-EDBE-76454DB68BFC}"/>
              </a:ext>
            </a:extLst>
          </p:cNvPr>
          <p:cNvSpPr>
            <a:spLocks noGrp="1"/>
          </p:cNvSpPr>
          <p:nvPr>
            <p:ph sz="half" idx="2"/>
          </p:nvPr>
        </p:nvSpPr>
        <p:spPr/>
        <p:txBody>
          <a:bodyPr>
            <a:normAutofit/>
          </a:bodyPr>
          <a:lstStyle/>
          <a:p>
            <a:r>
              <a:rPr lang="en-GB" i="1" dirty="0">
                <a:solidFill>
                  <a:schemeClr val="accent1">
                    <a:lumMod val="75000"/>
                  </a:schemeClr>
                </a:solidFill>
              </a:rPr>
              <a:t>Look at the guidance notes for Blog #1 </a:t>
            </a:r>
          </a:p>
          <a:p>
            <a:r>
              <a:rPr lang="en-GB" i="1" dirty="0">
                <a:solidFill>
                  <a:schemeClr val="accent1">
                    <a:lumMod val="75000"/>
                  </a:schemeClr>
                </a:solidFill>
              </a:rPr>
              <a:t>Available on Moodle and Teams</a:t>
            </a:r>
          </a:p>
          <a:p>
            <a:r>
              <a:rPr lang="en-GB" i="1" dirty="0">
                <a:solidFill>
                  <a:schemeClr val="accent1">
                    <a:lumMod val="75000"/>
                  </a:schemeClr>
                </a:solidFill>
              </a:rPr>
              <a:t>Aim to draft your first blog this week</a:t>
            </a:r>
          </a:p>
          <a:p>
            <a:endParaRPr lang="en-GB" i="1" dirty="0">
              <a:solidFill>
                <a:schemeClr val="accent1">
                  <a:lumMod val="75000"/>
                </a:schemeClr>
              </a:solidFill>
            </a:endParaRPr>
          </a:p>
        </p:txBody>
      </p:sp>
    </p:spTree>
    <p:extLst>
      <p:ext uri="{BB962C8B-B14F-4D97-AF65-F5344CB8AC3E}">
        <p14:creationId xmlns:p14="http://schemas.microsoft.com/office/powerpoint/2010/main" val="18328903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D78C1-0599-0304-DEAC-0136D21A80A6}"/>
              </a:ext>
            </a:extLst>
          </p:cNvPr>
          <p:cNvSpPr>
            <a:spLocks noGrp="1"/>
          </p:cNvSpPr>
          <p:nvPr>
            <p:ph type="title"/>
          </p:nvPr>
        </p:nvSpPr>
        <p:spPr/>
        <p:txBody>
          <a:bodyPr/>
          <a:lstStyle/>
          <a:p>
            <a:r>
              <a:rPr lang="cy-GB" sz="4800" b="1" dirty="0">
                <a:latin typeface="Calibri"/>
                <a:ea typeface="Calibri"/>
                <a:cs typeface="Calibri"/>
              </a:rPr>
              <a:t>Cyfeiriadau</a:t>
            </a:r>
            <a:r>
              <a:rPr lang="en-GB" sz="4800" b="1" dirty="0">
                <a:latin typeface="Calibri"/>
                <a:ea typeface="Calibri"/>
                <a:cs typeface="Calibri"/>
              </a:rPr>
              <a:t> / </a:t>
            </a:r>
            <a:r>
              <a:rPr lang="en-GB" sz="4800" b="1" i="1" dirty="0">
                <a:solidFill>
                  <a:srgbClr val="0070C0"/>
                </a:solidFill>
                <a:latin typeface="Calibri"/>
                <a:ea typeface="Calibri"/>
                <a:cs typeface="Calibri"/>
              </a:rPr>
              <a:t>References</a:t>
            </a:r>
            <a:endParaRPr lang="en-US" i="1" dirty="0"/>
          </a:p>
        </p:txBody>
      </p:sp>
      <p:sp>
        <p:nvSpPr>
          <p:cNvPr id="3" name="Content Placeholder 2">
            <a:extLst>
              <a:ext uri="{FF2B5EF4-FFF2-40B4-BE49-F238E27FC236}">
                <a16:creationId xmlns:a16="http://schemas.microsoft.com/office/drawing/2014/main" id="{CD4FE3A2-2020-F763-3EE5-DD991D4969F1}"/>
              </a:ext>
            </a:extLst>
          </p:cNvPr>
          <p:cNvSpPr>
            <a:spLocks noGrp="1"/>
          </p:cNvSpPr>
          <p:nvPr>
            <p:ph idx="1"/>
          </p:nvPr>
        </p:nvSpPr>
        <p:spPr>
          <a:xfrm>
            <a:off x="358219" y="1825625"/>
            <a:ext cx="11481847" cy="4095172"/>
          </a:xfrm>
        </p:spPr>
        <p:txBody>
          <a:bodyPr vert="horz" lIns="91440" tIns="45720" rIns="91440" bIns="45720" rtlCol="0" anchor="t">
            <a:noAutofit/>
          </a:bodyPr>
          <a:lstStyle/>
          <a:p>
            <a:pPr marL="457200" lvl="1" indent="0">
              <a:buNone/>
            </a:pPr>
            <a:r>
              <a:rPr lang="cy-GB" sz="1600" dirty="0">
                <a:ea typeface="+mn-lt"/>
                <a:cs typeface="Calibri"/>
              </a:rPr>
              <a:t>Estyn (2019) </a:t>
            </a:r>
            <a:r>
              <a:rPr lang="en-GB" sz="1600" i="1" dirty="0" err="1"/>
              <a:t>Gwella</a:t>
            </a:r>
            <a:r>
              <a:rPr lang="en-GB" sz="1600" i="1" dirty="0"/>
              <a:t> </a:t>
            </a:r>
            <a:r>
              <a:rPr lang="en-GB" sz="1600" i="1" dirty="0" err="1"/>
              <a:t>medrau</a:t>
            </a:r>
            <a:r>
              <a:rPr lang="en-GB" sz="1600" i="1" dirty="0"/>
              <a:t> </a:t>
            </a:r>
            <a:r>
              <a:rPr lang="en-GB" sz="1600" i="1" dirty="0" err="1"/>
              <a:t>digidol</a:t>
            </a:r>
            <a:r>
              <a:rPr lang="en-GB" sz="1600" i="1" dirty="0"/>
              <a:t> </a:t>
            </a:r>
            <a:r>
              <a:rPr lang="en-GB" sz="1600" i="1" dirty="0" err="1"/>
              <a:t>disgyblion</a:t>
            </a:r>
            <a:r>
              <a:rPr lang="en-GB" sz="1600" dirty="0"/>
              <a:t>.</a:t>
            </a:r>
            <a:r>
              <a:rPr lang="cy-GB" sz="1600" dirty="0">
                <a:ea typeface="+mn-lt"/>
                <a:cs typeface="Calibri"/>
              </a:rPr>
              <a:t> Ar gael yn </a:t>
            </a:r>
            <a:r>
              <a:rPr lang="en-GB" sz="1600" dirty="0" err="1">
                <a:hlinkClick r:id="rId2"/>
              </a:rPr>
              <a:t>Cymhwysedd</a:t>
            </a:r>
            <a:r>
              <a:rPr lang="en-GB" sz="1600" dirty="0">
                <a:hlinkClick r:id="rId2"/>
              </a:rPr>
              <a:t> </a:t>
            </a:r>
            <a:r>
              <a:rPr lang="en-GB" sz="1600" dirty="0" err="1">
                <a:hlinkClick r:id="rId2"/>
              </a:rPr>
              <a:t>digidol</a:t>
            </a:r>
            <a:r>
              <a:rPr lang="en-GB" sz="1600" dirty="0">
                <a:hlinkClick r:id="rId2"/>
              </a:rPr>
              <a:t>: </a:t>
            </a:r>
            <a:r>
              <a:rPr lang="en-GB" sz="1600" dirty="0" err="1">
                <a:hlinkClick r:id="rId2"/>
              </a:rPr>
              <a:t>Gwella</a:t>
            </a:r>
            <a:r>
              <a:rPr lang="en-GB" sz="1600" dirty="0">
                <a:hlinkClick r:id="rId2"/>
              </a:rPr>
              <a:t> </a:t>
            </a:r>
            <a:r>
              <a:rPr lang="en-GB" sz="1600" dirty="0" err="1">
                <a:hlinkClick r:id="rId2"/>
              </a:rPr>
              <a:t>medrau</a:t>
            </a:r>
            <a:r>
              <a:rPr lang="en-GB" sz="1600" dirty="0">
                <a:hlinkClick r:id="rId2"/>
              </a:rPr>
              <a:t> </a:t>
            </a:r>
            <a:r>
              <a:rPr lang="en-GB" sz="1600" dirty="0" err="1">
                <a:hlinkClick r:id="rId2"/>
              </a:rPr>
              <a:t>digidol</a:t>
            </a:r>
            <a:r>
              <a:rPr lang="en-GB" sz="1600" dirty="0">
                <a:hlinkClick r:id="rId2"/>
              </a:rPr>
              <a:t> </a:t>
            </a:r>
            <a:r>
              <a:rPr lang="en-GB" sz="1600" dirty="0" err="1">
                <a:hlinkClick r:id="rId2"/>
              </a:rPr>
              <a:t>disgyblion</a:t>
            </a:r>
            <a:r>
              <a:rPr lang="en-GB" sz="1600" dirty="0">
                <a:hlinkClick r:id="rId2"/>
              </a:rPr>
              <a:t> - Estyn</a:t>
            </a:r>
            <a:r>
              <a:rPr lang="cy-GB" sz="1600" dirty="0">
                <a:ea typeface="+mn-lt"/>
                <a:cs typeface="Calibri"/>
              </a:rPr>
              <a:t> (Cyrchwyd 16.07.2026)</a:t>
            </a:r>
          </a:p>
          <a:p>
            <a:pPr marL="457200" lvl="1" indent="0">
              <a:buNone/>
            </a:pPr>
            <a:r>
              <a:rPr lang="cy-GB" sz="1600" dirty="0">
                <a:ea typeface="+mn-lt"/>
                <a:cs typeface="Calibri"/>
              </a:rPr>
              <a:t>Estyn (2019) </a:t>
            </a:r>
            <a:r>
              <a:rPr lang="cy-GB" sz="1600" i="1" dirty="0" err="1">
                <a:ea typeface="+mn-lt"/>
                <a:cs typeface="Calibri"/>
              </a:rPr>
              <a:t>Improving</a:t>
            </a:r>
            <a:r>
              <a:rPr lang="cy-GB" sz="1600" i="1" dirty="0">
                <a:ea typeface="+mn-lt"/>
                <a:cs typeface="Calibri"/>
              </a:rPr>
              <a:t> </a:t>
            </a:r>
            <a:r>
              <a:rPr lang="cy-GB" sz="1600" i="1" dirty="0" err="1">
                <a:ea typeface="+mn-lt"/>
                <a:cs typeface="Calibri"/>
              </a:rPr>
              <a:t>Pupils</a:t>
            </a:r>
            <a:r>
              <a:rPr lang="cy-GB" sz="1600" i="1" dirty="0">
                <a:ea typeface="+mn-lt"/>
                <a:cs typeface="Calibri"/>
              </a:rPr>
              <a:t>’ </a:t>
            </a:r>
            <a:r>
              <a:rPr lang="cy-GB" sz="1600" i="1" dirty="0" err="1">
                <a:ea typeface="+mn-lt"/>
                <a:cs typeface="Calibri"/>
              </a:rPr>
              <a:t>Digital</a:t>
            </a:r>
            <a:r>
              <a:rPr lang="cy-GB" sz="1600" i="1" dirty="0">
                <a:ea typeface="+mn-lt"/>
                <a:cs typeface="Calibri"/>
              </a:rPr>
              <a:t> </a:t>
            </a:r>
            <a:r>
              <a:rPr lang="cy-GB" sz="1600" i="1" dirty="0" err="1">
                <a:ea typeface="+mn-lt"/>
                <a:cs typeface="Calibri"/>
              </a:rPr>
              <a:t>Skills</a:t>
            </a:r>
            <a:r>
              <a:rPr lang="cy-GB" sz="1600" i="1" dirty="0">
                <a:ea typeface="+mn-lt"/>
                <a:cs typeface="Calibri"/>
              </a:rPr>
              <a:t>. </a:t>
            </a:r>
            <a:r>
              <a:rPr lang="cy-GB" sz="1600" dirty="0" err="1">
                <a:ea typeface="+mn-lt"/>
                <a:cs typeface="Calibri"/>
              </a:rPr>
              <a:t>Available</a:t>
            </a:r>
            <a:r>
              <a:rPr lang="cy-GB" sz="1600" dirty="0">
                <a:ea typeface="+mn-lt"/>
                <a:cs typeface="Calibri"/>
              </a:rPr>
              <a:t> at </a:t>
            </a:r>
            <a:r>
              <a:rPr lang="en-GB" sz="1600" dirty="0">
                <a:hlinkClick r:id="rId3"/>
              </a:rPr>
              <a:t>Digital competence: Improving pupils’ digital skills – Estyn</a:t>
            </a:r>
            <a:r>
              <a:rPr lang="en-GB" sz="1600" dirty="0"/>
              <a:t> (Accessed 16.07.2026)</a:t>
            </a:r>
            <a:endParaRPr lang="cy-GB" sz="1600" dirty="0">
              <a:ea typeface="+mn-lt"/>
              <a:cs typeface="Calibri"/>
            </a:endParaRPr>
          </a:p>
          <a:p>
            <a:pPr marL="457200" lvl="1" indent="0">
              <a:buNone/>
            </a:pPr>
            <a:r>
              <a:rPr lang="cy-GB" sz="1600" dirty="0">
                <a:ea typeface="+mn-lt"/>
                <a:cs typeface="Calibri"/>
              </a:rPr>
              <a:t>Llywodraeth Cymru (2021) </a:t>
            </a:r>
            <a:r>
              <a:rPr lang="cy-GB" sz="1600" i="1" dirty="0">
                <a:ea typeface="+mn-lt"/>
                <a:cs typeface="Calibri"/>
              </a:rPr>
              <a:t>Ar Drywydd Dysgu (ar gyfer dysgwyr y blynyddoedd cynnar) </a:t>
            </a:r>
            <a:r>
              <a:rPr lang="cy-GB" sz="1600" dirty="0">
                <a:ea typeface="+mn-lt"/>
                <a:cs typeface="Calibri"/>
              </a:rPr>
              <a:t>Ar gael yn </a:t>
            </a:r>
            <a:r>
              <a:rPr lang="cy-GB" sz="1600" dirty="0">
                <a:ea typeface="+mn-lt"/>
                <a:cs typeface="Calibri"/>
                <a:hlinkClick r:id="rId4"/>
              </a:rPr>
              <a:t>Fframwaith Cymhwysedd Digidol (llyw.cymru)</a:t>
            </a:r>
            <a:r>
              <a:rPr lang="cy-GB" sz="1600" dirty="0">
                <a:ea typeface="+mn-lt"/>
                <a:cs typeface="Calibri"/>
              </a:rPr>
              <a:t> (Cyrchwyd 14.08.25)</a:t>
            </a:r>
            <a:endParaRPr lang="cy-GB" sz="1600" dirty="0"/>
          </a:p>
          <a:p>
            <a:pPr marL="457200" lvl="1" indent="0">
              <a:buNone/>
            </a:pPr>
            <a:r>
              <a:rPr lang="cy-GB" sz="1600" dirty="0">
                <a:ea typeface="+mn-lt"/>
                <a:cs typeface="Calibri"/>
              </a:rPr>
              <a:t>Llywodraeth Cymru </a:t>
            </a:r>
            <a:r>
              <a:rPr lang="cy-GB" sz="1600" i="1" dirty="0">
                <a:ea typeface="+mn-lt"/>
                <a:cs typeface="Calibri"/>
              </a:rPr>
              <a:t>Y Fframwaith Cymhwysedd Digidol (2021) </a:t>
            </a:r>
            <a:r>
              <a:rPr lang="cy-GB" sz="1600" dirty="0">
                <a:ea typeface="+mn-lt"/>
                <a:cs typeface="Calibri"/>
              </a:rPr>
              <a:t>Ar gael yn </a:t>
            </a:r>
            <a:r>
              <a:rPr lang="cy-GB" sz="1600" dirty="0">
                <a:ea typeface="+mn-lt"/>
                <a:cs typeface="Calibri"/>
                <a:hlinkClick r:id="rId5"/>
              </a:rPr>
              <a:t>Fframweithiau sgiliau trawsgwricwlaidd - Hwb (llyw.cymru) </a:t>
            </a:r>
            <a:r>
              <a:rPr lang="cy-GB" sz="1600" dirty="0">
                <a:ea typeface="+mn-lt"/>
                <a:cs typeface="Calibri"/>
              </a:rPr>
              <a:t>(Cyrchwyd 16.07.26)</a:t>
            </a:r>
            <a:r>
              <a:rPr lang="cy-GB" sz="1600" dirty="0">
                <a:solidFill>
                  <a:srgbClr val="ED7D31"/>
                </a:solidFill>
                <a:ea typeface="+mn-lt"/>
                <a:cs typeface="Calibri"/>
              </a:rPr>
              <a:t> DILYNWCH Y DOLEN HON A CHLICIO AR FFRAMWAITH CYMHWYSEDD DIGIDOL</a:t>
            </a:r>
            <a:endParaRPr lang="cy-GB" sz="1600" dirty="0"/>
          </a:p>
          <a:p>
            <a:pPr marL="457200" lvl="1" indent="0">
              <a:buNone/>
            </a:pPr>
            <a:r>
              <a:rPr lang="cy-GB" sz="1600" dirty="0" err="1">
                <a:ea typeface="+mn-lt"/>
                <a:cs typeface="Calibri"/>
              </a:rPr>
              <a:t>Prensky</a:t>
            </a:r>
            <a:r>
              <a:rPr lang="cy-GB" sz="1600" dirty="0">
                <a:ea typeface="+mn-lt"/>
                <a:cs typeface="Calibri"/>
              </a:rPr>
              <a:t>, M. (2001) </a:t>
            </a:r>
            <a:r>
              <a:rPr lang="cy-GB" sz="1600" i="1" dirty="0" err="1">
                <a:ea typeface="+mn-lt"/>
                <a:cs typeface="Calibri"/>
              </a:rPr>
              <a:t>Digital</a:t>
            </a:r>
            <a:r>
              <a:rPr lang="cy-GB" sz="1600" i="1" dirty="0">
                <a:ea typeface="+mn-lt"/>
                <a:cs typeface="Calibri"/>
              </a:rPr>
              <a:t> </a:t>
            </a:r>
            <a:r>
              <a:rPr lang="cy-GB" sz="1600" i="1" dirty="0" err="1">
                <a:ea typeface="+mn-lt"/>
                <a:cs typeface="+mn-lt"/>
              </a:rPr>
              <a:t>Natives</a:t>
            </a:r>
            <a:r>
              <a:rPr lang="cy-GB" sz="1600" i="1" dirty="0">
                <a:ea typeface="+mn-lt"/>
                <a:cs typeface="+mn-lt"/>
              </a:rPr>
              <a:t>, </a:t>
            </a:r>
            <a:r>
              <a:rPr lang="cy-GB" sz="1600" i="1" dirty="0" err="1">
                <a:ea typeface="+mn-lt"/>
                <a:cs typeface="+mn-lt"/>
              </a:rPr>
              <a:t>Digital</a:t>
            </a:r>
            <a:r>
              <a:rPr lang="cy-GB" sz="1600" i="1" dirty="0">
                <a:ea typeface="+mn-lt"/>
                <a:cs typeface="+mn-lt"/>
              </a:rPr>
              <a:t> </a:t>
            </a:r>
            <a:r>
              <a:rPr lang="cy-GB" sz="1600" i="1" dirty="0" err="1">
                <a:ea typeface="+mn-lt"/>
                <a:cs typeface="+mn-lt"/>
              </a:rPr>
              <a:t>Immigrants</a:t>
            </a:r>
            <a:r>
              <a:rPr lang="cy-GB" sz="1600" i="1" dirty="0">
                <a:ea typeface="+mn-lt"/>
                <a:cs typeface="+mn-lt"/>
              </a:rPr>
              <a:t>. </a:t>
            </a:r>
            <a:r>
              <a:rPr lang="cy-GB" sz="1600" dirty="0">
                <a:ea typeface="+mn-lt"/>
                <a:cs typeface="+mn-lt"/>
              </a:rPr>
              <a:t>Ar gael yn/</a:t>
            </a:r>
            <a:r>
              <a:rPr lang="cy-GB" sz="1600" dirty="0" err="1">
                <a:ea typeface="+mn-lt"/>
                <a:cs typeface="+mn-lt"/>
              </a:rPr>
              <a:t>Available</a:t>
            </a:r>
            <a:r>
              <a:rPr lang="cy-GB" sz="1600" dirty="0">
                <a:ea typeface="+mn-lt"/>
                <a:cs typeface="+mn-lt"/>
              </a:rPr>
              <a:t> at </a:t>
            </a:r>
            <a:r>
              <a:rPr lang="en-GB" sz="1600" dirty="0">
                <a:hlinkClick r:id="rId6"/>
              </a:rPr>
              <a:t>Digital_Natives_I_Prensky.pdf.pdf</a:t>
            </a:r>
            <a:r>
              <a:rPr lang="cy-GB" sz="1600" i="1" dirty="0">
                <a:ea typeface="+mn-lt"/>
                <a:cs typeface="+mn-lt"/>
              </a:rPr>
              <a:t> </a:t>
            </a:r>
            <a:r>
              <a:rPr lang="cy-GB" sz="1600" dirty="0">
                <a:solidFill>
                  <a:srgbClr val="ED7D31"/>
                </a:solidFill>
                <a:ea typeface="+mn-lt"/>
                <a:cs typeface="+mn-lt"/>
              </a:rPr>
              <a:t>  </a:t>
            </a:r>
            <a:r>
              <a:rPr lang="cy-GB" sz="1600" dirty="0">
                <a:ea typeface="+mn-lt"/>
                <a:cs typeface="+mn-lt"/>
              </a:rPr>
              <a:t>(Cyrchwyd/</a:t>
            </a:r>
            <a:r>
              <a:rPr lang="cy-GB" sz="1600" dirty="0" err="1">
                <a:ea typeface="+mn-lt"/>
                <a:cs typeface="+mn-lt"/>
              </a:rPr>
              <a:t>Accessed</a:t>
            </a:r>
            <a:r>
              <a:rPr lang="cy-GB" sz="1600" dirty="0">
                <a:ea typeface="+mn-lt"/>
                <a:cs typeface="+mn-lt"/>
              </a:rPr>
              <a:t> 16.07.2026)</a:t>
            </a:r>
            <a:endParaRPr lang="en-GB" sz="1600" i="1" dirty="0">
              <a:solidFill>
                <a:srgbClr val="0070C0"/>
              </a:solidFill>
              <a:ea typeface="+mn-lt"/>
              <a:cs typeface="Calibri"/>
            </a:endParaRPr>
          </a:p>
          <a:p>
            <a:pPr marL="457200" lvl="1" indent="0">
              <a:buNone/>
            </a:pPr>
            <a:r>
              <a:rPr lang="en-GB" sz="1600" dirty="0">
                <a:ea typeface="+mn-lt"/>
                <a:cs typeface="Arial"/>
              </a:rPr>
              <a:t>Wales Government (2021) </a:t>
            </a:r>
            <a:r>
              <a:rPr lang="en-GB" sz="1600" i="1" dirty="0">
                <a:ea typeface="+mn-lt"/>
                <a:cs typeface="Arial"/>
              </a:rPr>
              <a:t>Routes for Learning (for earliest years learners) </a:t>
            </a:r>
            <a:r>
              <a:rPr lang="en-GB" sz="1600" dirty="0">
                <a:ea typeface="+mn-lt"/>
                <a:cs typeface="Arial"/>
              </a:rPr>
              <a:t>Available at </a:t>
            </a:r>
            <a:r>
              <a:rPr lang="en-GB" sz="1600" dirty="0">
                <a:ea typeface="+mn-lt"/>
                <a:cs typeface="Arial"/>
                <a:hlinkClick r:id="rId7"/>
              </a:rPr>
              <a:t>Digital Competence Framework (gov.wales)</a:t>
            </a:r>
            <a:r>
              <a:rPr lang="en-GB" sz="1600" dirty="0">
                <a:ea typeface="+mn-lt"/>
                <a:cs typeface="Arial"/>
              </a:rPr>
              <a:t> (Accessed 16.07.26)</a:t>
            </a:r>
            <a:r>
              <a:rPr lang="en-US" sz="1600" dirty="0">
                <a:ea typeface="+mn-lt"/>
                <a:cs typeface="+mn-lt"/>
              </a:rPr>
              <a:t> </a:t>
            </a:r>
            <a:endParaRPr lang="en-US" sz="1600" dirty="0"/>
          </a:p>
          <a:p>
            <a:pPr marL="457200" lvl="1" indent="0">
              <a:buNone/>
            </a:pPr>
            <a:r>
              <a:rPr lang="en-GB" sz="1600" dirty="0">
                <a:solidFill>
                  <a:srgbClr val="000000"/>
                </a:solidFill>
                <a:ea typeface="Calibri"/>
                <a:cs typeface="Calibri"/>
              </a:rPr>
              <a:t>Wales Government (2021) </a:t>
            </a:r>
            <a:r>
              <a:rPr lang="en-GB" sz="1600" i="1" dirty="0">
                <a:solidFill>
                  <a:srgbClr val="000000"/>
                </a:solidFill>
                <a:ea typeface="Calibri"/>
                <a:cs typeface="Calibri"/>
              </a:rPr>
              <a:t>The Digital Competence Framework </a:t>
            </a:r>
            <a:r>
              <a:rPr lang="en-GB" sz="1600" dirty="0">
                <a:solidFill>
                  <a:srgbClr val="000000"/>
                </a:solidFill>
                <a:ea typeface="Calibri"/>
                <a:cs typeface="Calibri"/>
              </a:rPr>
              <a:t>Available at </a:t>
            </a:r>
            <a:r>
              <a:rPr lang="en-GB" sz="1600" dirty="0">
                <a:solidFill>
                  <a:srgbClr val="0070C0"/>
                </a:solidFill>
                <a:ea typeface="Calibri"/>
                <a:cs typeface="Calibri"/>
                <a:hlinkClick r:id="rId8"/>
              </a:rPr>
              <a:t>Cross-curricular skills frameworks - Hwb (gov.wales) </a:t>
            </a:r>
            <a:r>
              <a:rPr lang="en-GB" sz="1600" dirty="0">
                <a:solidFill>
                  <a:srgbClr val="000000"/>
                </a:solidFill>
                <a:ea typeface="Calibri"/>
                <a:cs typeface="Calibri"/>
              </a:rPr>
              <a:t>(Accessed 16.07.26)</a:t>
            </a:r>
            <a:r>
              <a:rPr lang="en-GB" sz="1600" dirty="0">
                <a:solidFill>
                  <a:srgbClr val="ED7D31"/>
                </a:solidFill>
                <a:ea typeface="Calibri"/>
                <a:cs typeface="Calibri"/>
              </a:rPr>
              <a:t> FOLLOW THIS LINK AND CLICK ON DIGITAL COMPETENCE FRAMEWORK</a:t>
            </a:r>
            <a:endParaRPr lang="en-GB" sz="1600" dirty="0"/>
          </a:p>
          <a:p>
            <a:pPr marL="457200" lvl="1" indent="0">
              <a:buNone/>
            </a:pPr>
            <a:r>
              <a:rPr lang="en-GB" sz="1600" dirty="0">
                <a:ea typeface="Calibri"/>
                <a:cs typeface="Arial"/>
              </a:rPr>
              <a:t>Wales Government (2025)</a:t>
            </a:r>
            <a:r>
              <a:rPr lang="en-GB" sz="1600" i="1" dirty="0">
                <a:ea typeface="Calibri"/>
                <a:cs typeface="Arial"/>
              </a:rPr>
              <a:t> Digital Inclusion</a:t>
            </a:r>
            <a:r>
              <a:rPr lang="en-GB" sz="1600" dirty="0">
                <a:ea typeface="Calibri"/>
                <a:cs typeface="Arial"/>
              </a:rPr>
              <a:t>. </a:t>
            </a:r>
            <a:r>
              <a:rPr lang="en-GB" sz="1600" dirty="0" err="1">
                <a:ea typeface="Calibri"/>
                <a:cs typeface="Arial"/>
              </a:rPr>
              <a:t>Ar</a:t>
            </a:r>
            <a:r>
              <a:rPr lang="en-GB" sz="1600" dirty="0">
                <a:ea typeface="Calibri"/>
                <a:cs typeface="Arial"/>
              </a:rPr>
              <a:t> </a:t>
            </a:r>
            <a:r>
              <a:rPr lang="en-GB" sz="1600" dirty="0" err="1">
                <a:ea typeface="Calibri"/>
                <a:cs typeface="Arial"/>
              </a:rPr>
              <a:t>gael</a:t>
            </a:r>
            <a:r>
              <a:rPr lang="en-GB" sz="1600" dirty="0">
                <a:ea typeface="Calibri"/>
                <a:cs typeface="Arial"/>
              </a:rPr>
              <a:t> </a:t>
            </a:r>
            <a:r>
              <a:rPr lang="en-GB" sz="1600" dirty="0" err="1">
                <a:ea typeface="Calibri"/>
                <a:cs typeface="Arial"/>
              </a:rPr>
              <a:t>yn</a:t>
            </a:r>
            <a:r>
              <a:rPr lang="en-GB" sz="1600" dirty="0">
                <a:ea typeface="Calibri"/>
                <a:cs typeface="Arial"/>
              </a:rPr>
              <a:t>/ Available at </a:t>
            </a:r>
            <a:r>
              <a:rPr lang="en-GB" sz="1600" dirty="0">
                <a:ea typeface="+mn-lt"/>
                <a:cs typeface="+mn-lt"/>
                <a:hlinkClick r:id="rId9">
                  <a:extLst>
                    <a:ext uri="{A12FA001-AC4F-418D-AE19-62706E023703}">
                      <ahyp:hlinkClr xmlns:ahyp="http://schemas.microsoft.com/office/drawing/2018/hyperlinkcolor" val="tx"/>
                    </a:ext>
                  </a:extLst>
                </a:hlinkClick>
              </a:rPr>
              <a:t>Digital inclusion </a:t>
            </a:r>
            <a:r>
              <a:rPr lang="en-GB" sz="1600" dirty="0">
                <a:solidFill>
                  <a:srgbClr val="0563C1"/>
                </a:solidFill>
                <a:ea typeface="+mn-lt"/>
                <a:cs typeface="+mn-lt"/>
                <a:hlinkClick r:id="rId9">
                  <a:extLst>
                    <a:ext uri="{A12FA001-AC4F-418D-AE19-62706E023703}">
                      <ahyp:hlinkClr xmlns:ahyp="http://schemas.microsoft.com/office/drawing/2018/hyperlinkcolor" val="tx"/>
                    </a:ext>
                  </a:extLst>
                </a:hlinkClick>
              </a:rPr>
              <a:t>| GOV.WALES</a:t>
            </a:r>
            <a:r>
              <a:rPr lang="en-GB" sz="1600" dirty="0">
                <a:solidFill>
                  <a:srgbClr val="0070C0"/>
                </a:solidFill>
                <a:ea typeface="+mn-lt"/>
                <a:cs typeface="Arial"/>
              </a:rPr>
              <a:t> </a:t>
            </a:r>
            <a:r>
              <a:rPr lang="en-GB" sz="1600" dirty="0">
                <a:ea typeface="+mn-lt"/>
                <a:cs typeface="Arial"/>
              </a:rPr>
              <a:t>(</a:t>
            </a:r>
            <a:r>
              <a:rPr lang="en-GB" sz="1600" dirty="0" err="1">
                <a:ea typeface="+mn-lt"/>
                <a:cs typeface="Arial"/>
              </a:rPr>
              <a:t>Cyrchwyd</a:t>
            </a:r>
            <a:r>
              <a:rPr lang="en-GB" sz="1600" dirty="0">
                <a:ea typeface="+mn-lt"/>
                <a:cs typeface="Arial"/>
              </a:rPr>
              <a:t>/Accessed 16.07.2026)</a:t>
            </a:r>
            <a:endParaRPr lang="en-GB" sz="1600" dirty="0">
              <a:ea typeface="Calibri"/>
              <a:cs typeface="Arial"/>
            </a:endParaRPr>
          </a:p>
        </p:txBody>
      </p:sp>
    </p:spTree>
    <p:extLst>
      <p:ext uri="{BB962C8B-B14F-4D97-AF65-F5344CB8AC3E}">
        <p14:creationId xmlns:p14="http://schemas.microsoft.com/office/powerpoint/2010/main" val="2429875257"/>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3" ma:contentTypeDescription="Create a new document." ma:contentTypeScope="" ma:versionID="afbd2957145aba05f3db3e90c94508f3">
  <xsd:schema xmlns:xsd="http://www.w3.org/2001/XMLSchema" xmlns:xs="http://www.w3.org/2001/XMLSchema" xmlns:p="http://schemas.microsoft.com/office/2006/metadata/properties" xmlns:ns2="c9412f1f-c5de-433b-90f0-e30b35783b17" targetNamespace="http://schemas.microsoft.com/office/2006/metadata/properties" ma:root="true" ma:fieldsID="6f8bbc5714e253bba62b0fa192732a83" ns2:_="">
    <xsd:import namespace="c9412f1f-c5de-433b-90f0-e30b35783b17"/>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7651BA-F45C-4845-9AB3-E0A65B39F5E1}">
  <ds:schemaRefs>
    <ds:schemaRef ds:uri="71af3243-3dd4-4a8d-8c0d-dd76da1f02a5"/>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66728361-25A3-4E10-BCA8-F68D9C7667FF}">
  <ds:schemaRefs>
    <ds:schemaRef ds:uri="c9412f1f-c5de-433b-90f0-e30b35783b1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 Accessibility</Template>
  <TotalTime>0</TotalTime>
  <Words>3003</Words>
  <Application>Microsoft Office PowerPoint</Application>
  <PresentationFormat>Widescreen</PresentationFormat>
  <Paragraphs>263</Paragraphs>
  <Slides>33</Slides>
  <Notes>0</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33</vt:i4>
      </vt:variant>
    </vt:vector>
  </HeadingPairs>
  <TitlesOfParts>
    <vt:vector size="42" baseType="lpstr">
      <vt:lpstr>lucida grande</vt:lpstr>
      <vt:lpstr>Aptos</vt:lpstr>
      <vt:lpstr>Arial</vt:lpstr>
      <vt:lpstr>Calibri</vt:lpstr>
      <vt:lpstr>Calibri Light</vt:lpstr>
      <vt:lpstr>UWTSD Title Page 1</vt:lpstr>
      <vt:lpstr>UWTSD Holding Page</vt:lpstr>
      <vt:lpstr>UWTSD Text 1</vt:lpstr>
      <vt:lpstr>UWTSD Text 2</vt:lpstr>
      <vt:lpstr>   Digital Pedagogies and Professional Practice ECIE6007 Darlith 1/ Lecture 1 Disclaimer: Drafftiwyd y testun hwn drwy ddefnyddio Microsoft Translator This text was drafted using Microsoft Translator  </vt:lpstr>
      <vt:lpstr>ECIE6007C                        ECIE6007</vt:lpstr>
      <vt:lpstr>PowerPoint Presentation</vt:lpstr>
      <vt:lpstr>Deilliannau Dysgu   Learning Outcomes</vt:lpstr>
      <vt:lpstr>Asesu ECIE6007C         Assessment of ECIE6007</vt:lpstr>
      <vt:lpstr>Asesu ECIE6007C         Assessment of ECIE6007</vt:lpstr>
      <vt:lpstr>Beth yw blog?                     What is a blog?</vt:lpstr>
      <vt:lpstr>Example of a Blog</vt:lpstr>
      <vt:lpstr> Blog                                 Blog</vt:lpstr>
      <vt:lpstr>Ffocws yr wythnos hon     This week’s focus</vt:lpstr>
      <vt:lpstr>Trafodaeth gyflym              Quick discussion</vt:lpstr>
      <vt:lpstr>Beth yw TGCh?                     What is ICT? </vt:lpstr>
      <vt:lpstr>TGCh mewn Ymarfer       ICT in Action</vt:lpstr>
      <vt:lpstr> Beth yw Cymhwysedd Digidol?         What is Digital Competence?</vt:lpstr>
      <vt:lpstr>Cydrannau Cymhwysedd Digidol Essential skills that make up Digital Competence</vt:lpstr>
      <vt:lpstr>Llythrennedd Digidol  a Cymhwysedd Digidol         Digital Literacy &amp; Digital Competence</vt:lpstr>
      <vt:lpstr> Llythrennedd Digidol        Digital Literacy     </vt:lpstr>
      <vt:lpstr>Sut mae’r FfCD yn datblygu Llythrennedd Digidol How the DCF develops Digital Literacy</vt:lpstr>
      <vt:lpstr>Fframwaith Cymhwysedd Digidol (Cymru)  (FfCD) Digital Competence Framework( Wales) (DCF)</vt:lpstr>
      <vt:lpstr>  Y Fframwaith Cymhwysedd Digidol         The Digital Competence Framework (FfCD) Cymru                                                                                         (DCF) Wales  </vt:lpstr>
      <vt:lpstr>Strwythur y Fframwaith (FfCD)  2021 Structure of the Framework (DCF) 2021</vt:lpstr>
      <vt:lpstr> Mae’r FfCD wedi’i strwythuro o amgylch pedwar maes allweddol sy’n meithrin llythrennedd digidol: The DCF is structured around four key strands that nurture digital literacy: </vt:lpstr>
      <vt:lpstr>Mae’r DCF wedi’i strwythuro o amgylch pedwar maes allweddol sy’n meithrin llythrennedd digidol: The DCF is structured around four key strands that nurture digital literacy:</vt:lpstr>
      <vt:lpstr>Mae’r FfCD wedi’i strwythuro o amgylch pedwar maes allweddol sy’n meithrin llythrennedd digidol: The DCF is structured around four key strands that nurture digital literacy:</vt:lpstr>
      <vt:lpstr>Mae’r DCF wedi’i strwythuro o amgylch pedwar maes allweddol sy’n meithrin llythrennedd digidol: The DCF is structured around four key strands that nurture digital literacy:</vt:lpstr>
      <vt:lpstr>Enghreifftiau o Gymwysiadau Trawsgwricwlaidd Examples of Cross-Curricular Applications </vt:lpstr>
      <vt:lpstr>Cynydd dros Amser          Progression over time</vt:lpstr>
      <vt:lpstr> Y Tu Hwnt i’r Ystafell Ddosbarth Beyond the Classroom </vt:lpstr>
      <vt:lpstr> Challenges and limitations of the DCF</vt:lpstr>
      <vt:lpstr>Prif Bwyntiau                           Key takeaways </vt:lpstr>
      <vt:lpstr>Blog #1 (1000 o eiriau)     Blog #1 (1000 words)</vt:lpstr>
      <vt:lpstr> Nodiadau canllawiau Guidance notes</vt:lpstr>
      <vt:lpstr>Cyfeiriadau /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ECIE6002</dc:title>
  <dc:creator>Sue Ainsworth</dc:creator>
  <cp:lastModifiedBy>Sue Ainsworth</cp:lastModifiedBy>
  <cp:revision>195</cp:revision>
  <dcterms:created xsi:type="dcterms:W3CDTF">2021-10-14T08:24:06Z</dcterms:created>
  <dcterms:modified xsi:type="dcterms:W3CDTF">2026-10-14T10:23:21Z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ies>
</file>