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21437600" cy="302752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8E9DF5-6B62-468F-B77A-4F3BB21C0BDF}" v="79" dt="2023-12-25T04:17:46.6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9" d="100"/>
          <a:sy n="19" d="100"/>
        </p:scale>
        <p:origin x="2616"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Macare" userId="204549955f10822b" providerId="LiveId" clId="{D38E9DF5-6B62-468F-B77A-4F3BB21C0BDF}"/>
    <pc:docChg chg="undo custSel addSld modSld">
      <pc:chgData name="Claire Macare" userId="204549955f10822b" providerId="LiveId" clId="{D38E9DF5-6B62-468F-B77A-4F3BB21C0BDF}" dt="2023-12-25T04:24:07.702" v="1489" actId="255"/>
      <pc:docMkLst>
        <pc:docMk/>
      </pc:docMkLst>
      <pc:sldChg chg="addSp delSp modSp mod">
        <pc:chgData name="Claire Macare" userId="204549955f10822b" providerId="LiveId" clId="{D38E9DF5-6B62-468F-B77A-4F3BB21C0BDF}" dt="2023-12-25T04:18:03.259" v="1475" actId="1076"/>
        <pc:sldMkLst>
          <pc:docMk/>
          <pc:sldMk cId="3077901663" sldId="256"/>
        </pc:sldMkLst>
        <pc:spChg chg="mod">
          <ac:chgData name="Claire Macare" userId="204549955f10822b" providerId="LiveId" clId="{D38E9DF5-6B62-468F-B77A-4F3BB21C0BDF}" dt="2023-12-24T14:25:12.206" v="1122" actId="1076"/>
          <ac:spMkLst>
            <pc:docMk/>
            <pc:sldMk cId="3077901663" sldId="256"/>
            <ac:spMk id="6" creationId="{0A4CF002-4BFC-E9BD-5D0B-314CBB9F1553}"/>
          </ac:spMkLst>
        </pc:spChg>
        <pc:spChg chg="mod">
          <ac:chgData name="Claire Macare" userId="204549955f10822b" providerId="LiveId" clId="{D38E9DF5-6B62-468F-B77A-4F3BB21C0BDF}" dt="2023-12-24T14:22:25.374" v="1113" actId="1076"/>
          <ac:spMkLst>
            <pc:docMk/>
            <pc:sldMk cId="3077901663" sldId="256"/>
            <ac:spMk id="7" creationId="{67E94DA9-B652-0F27-ACD1-AD2EB7A08B29}"/>
          </ac:spMkLst>
        </pc:spChg>
        <pc:spChg chg="del mod">
          <ac:chgData name="Claire Macare" userId="204549955f10822b" providerId="LiveId" clId="{D38E9DF5-6B62-468F-B77A-4F3BB21C0BDF}" dt="2023-12-24T14:05:49.836" v="575" actId="478"/>
          <ac:spMkLst>
            <pc:docMk/>
            <pc:sldMk cId="3077901663" sldId="256"/>
            <ac:spMk id="8" creationId="{431510EC-6DFD-C366-CC93-32CC4C51073B}"/>
          </ac:spMkLst>
        </pc:spChg>
        <pc:spChg chg="mod">
          <ac:chgData name="Claire Macare" userId="204549955f10822b" providerId="LiveId" clId="{D38E9DF5-6B62-468F-B77A-4F3BB21C0BDF}" dt="2023-12-25T04:11:12.947" v="1446" actId="1076"/>
          <ac:spMkLst>
            <pc:docMk/>
            <pc:sldMk cId="3077901663" sldId="256"/>
            <ac:spMk id="9" creationId="{D88D84C1-D7A2-25F7-11BA-6252C74EF895}"/>
          </ac:spMkLst>
        </pc:spChg>
        <pc:spChg chg="add del mod">
          <ac:chgData name="Claire Macare" userId="204549955f10822b" providerId="LiveId" clId="{D38E9DF5-6B62-468F-B77A-4F3BB21C0BDF}" dt="2023-12-25T03:57:45.870" v="1403" actId="1076"/>
          <ac:spMkLst>
            <pc:docMk/>
            <pc:sldMk cId="3077901663" sldId="256"/>
            <ac:spMk id="10" creationId="{5CB83CD9-C67B-2203-7244-62E7AE826FC3}"/>
          </ac:spMkLst>
        </pc:spChg>
        <pc:spChg chg="mod">
          <ac:chgData name="Claire Macare" userId="204549955f10822b" providerId="LiveId" clId="{D38E9DF5-6B62-468F-B77A-4F3BB21C0BDF}" dt="2023-12-25T03:54:45.945" v="1391" actId="1076"/>
          <ac:spMkLst>
            <pc:docMk/>
            <pc:sldMk cId="3077901663" sldId="256"/>
            <ac:spMk id="11" creationId="{891F83F5-45C5-908C-BFDC-A67A5DE34140}"/>
          </ac:spMkLst>
        </pc:spChg>
        <pc:spChg chg="mod">
          <ac:chgData name="Claire Macare" userId="204549955f10822b" providerId="LiveId" clId="{D38E9DF5-6B62-468F-B77A-4F3BB21C0BDF}" dt="2023-12-25T04:10:15.963" v="1442" actId="1076"/>
          <ac:spMkLst>
            <pc:docMk/>
            <pc:sldMk cId="3077901663" sldId="256"/>
            <ac:spMk id="12" creationId="{02F806E3-F48E-B30A-B9F0-50111401D0D1}"/>
          </ac:spMkLst>
        </pc:spChg>
        <pc:spChg chg="mod">
          <ac:chgData name="Claire Macare" userId="204549955f10822b" providerId="LiveId" clId="{D38E9DF5-6B62-468F-B77A-4F3BB21C0BDF}" dt="2023-12-25T04:07:47.776" v="1434" actId="1076"/>
          <ac:spMkLst>
            <pc:docMk/>
            <pc:sldMk cId="3077901663" sldId="256"/>
            <ac:spMk id="13" creationId="{A8AFD404-2400-38DD-AF42-7A698BA05841}"/>
          </ac:spMkLst>
        </pc:spChg>
        <pc:spChg chg="del mod">
          <ac:chgData name="Claire Macare" userId="204549955f10822b" providerId="LiveId" clId="{D38E9DF5-6B62-468F-B77A-4F3BB21C0BDF}" dt="2023-12-24T14:05:59.611" v="578" actId="478"/>
          <ac:spMkLst>
            <pc:docMk/>
            <pc:sldMk cId="3077901663" sldId="256"/>
            <ac:spMk id="14" creationId="{E3A1EAEA-0C3C-84AA-49A5-063949375798}"/>
          </ac:spMkLst>
        </pc:spChg>
        <pc:spChg chg="mod">
          <ac:chgData name="Claire Macare" userId="204549955f10822b" providerId="LiveId" clId="{D38E9DF5-6B62-468F-B77A-4F3BB21C0BDF}" dt="2023-12-25T02:54:52.498" v="1271" actId="1076"/>
          <ac:spMkLst>
            <pc:docMk/>
            <pc:sldMk cId="3077901663" sldId="256"/>
            <ac:spMk id="15" creationId="{8F0CA24C-F2E1-AF09-8FAF-3F9F0DBD58BC}"/>
          </ac:spMkLst>
        </pc:spChg>
        <pc:spChg chg="mod">
          <ac:chgData name="Claire Macare" userId="204549955f10822b" providerId="LiveId" clId="{D38E9DF5-6B62-468F-B77A-4F3BB21C0BDF}" dt="2023-12-24T14:25:42.268" v="1124" actId="1076"/>
          <ac:spMkLst>
            <pc:docMk/>
            <pc:sldMk cId="3077901663" sldId="256"/>
            <ac:spMk id="16" creationId="{D9F43563-6A2F-3E58-EB55-1D35656A3D97}"/>
          </ac:spMkLst>
        </pc:spChg>
        <pc:spChg chg="mod">
          <ac:chgData name="Claire Macare" userId="204549955f10822b" providerId="LiveId" clId="{D38E9DF5-6B62-468F-B77A-4F3BB21C0BDF}" dt="2023-12-24T14:25:52.002" v="1125" actId="1076"/>
          <ac:spMkLst>
            <pc:docMk/>
            <pc:sldMk cId="3077901663" sldId="256"/>
            <ac:spMk id="20" creationId="{3D2A1D13-EA5B-D7AD-7D33-A90D4C608DFA}"/>
          </ac:spMkLst>
        </pc:spChg>
        <pc:spChg chg="add del mod">
          <ac:chgData name="Claire Macare" userId="204549955f10822b" providerId="LiveId" clId="{D38E9DF5-6B62-468F-B77A-4F3BB21C0BDF}" dt="2023-12-20T13:32:30.301" v="6" actId="767"/>
          <ac:spMkLst>
            <pc:docMk/>
            <pc:sldMk cId="3077901663" sldId="256"/>
            <ac:spMk id="21" creationId="{9879A1FB-E266-7111-E149-CF0C291953F7}"/>
          </ac:spMkLst>
        </pc:spChg>
        <pc:spChg chg="add mod">
          <ac:chgData name="Claire Macare" userId="204549955f10822b" providerId="LiveId" clId="{D38E9DF5-6B62-468F-B77A-4F3BB21C0BDF}" dt="2023-12-24T14:27:21.707" v="1131" actId="1076"/>
          <ac:spMkLst>
            <pc:docMk/>
            <pc:sldMk cId="3077901663" sldId="256"/>
            <ac:spMk id="22" creationId="{E327BD44-5D3E-0DBF-CF72-C525D61AC835}"/>
          </ac:spMkLst>
        </pc:spChg>
        <pc:spChg chg="add mod">
          <ac:chgData name="Claire Macare" userId="204549955f10822b" providerId="LiveId" clId="{D38E9DF5-6B62-468F-B77A-4F3BB21C0BDF}" dt="2023-12-24T14:26:10.861" v="1126" actId="1076"/>
          <ac:spMkLst>
            <pc:docMk/>
            <pc:sldMk cId="3077901663" sldId="256"/>
            <ac:spMk id="23" creationId="{F8D03C7A-06F9-2AC0-C989-81DBE93C1C08}"/>
          </ac:spMkLst>
        </pc:spChg>
        <pc:spChg chg="add mod">
          <ac:chgData name="Claire Macare" userId="204549955f10822b" providerId="LiveId" clId="{D38E9DF5-6B62-468F-B77A-4F3BB21C0BDF}" dt="2023-12-24T14:25:25.974" v="1123" actId="1076"/>
          <ac:spMkLst>
            <pc:docMk/>
            <pc:sldMk cId="3077901663" sldId="256"/>
            <ac:spMk id="27" creationId="{A697B576-415B-A63D-91FA-253EA75F2BFA}"/>
          </ac:spMkLst>
        </pc:spChg>
        <pc:spChg chg="add mod ord">
          <ac:chgData name="Claire Macare" userId="204549955f10822b" providerId="LiveId" clId="{D38E9DF5-6B62-468F-B77A-4F3BB21C0BDF}" dt="2023-12-25T03:54:37.102" v="1390" actId="1076"/>
          <ac:spMkLst>
            <pc:docMk/>
            <pc:sldMk cId="3077901663" sldId="256"/>
            <ac:spMk id="28" creationId="{C26E3552-7392-52E3-996F-E0F389ACDD3B}"/>
          </ac:spMkLst>
        </pc:spChg>
        <pc:spChg chg="add mod">
          <ac:chgData name="Claire Macare" userId="204549955f10822b" providerId="LiveId" clId="{D38E9DF5-6B62-468F-B77A-4F3BB21C0BDF}" dt="2023-12-25T04:15:11.370" v="1466" actId="14100"/>
          <ac:spMkLst>
            <pc:docMk/>
            <pc:sldMk cId="3077901663" sldId="256"/>
            <ac:spMk id="29" creationId="{83520B69-5501-F233-3864-B4C0F98EEBAE}"/>
          </ac:spMkLst>
        </pc:spChg>
        <pc:spChg chg="add mod">
          <ac:chgData name="Claire Macare" userId="204549955f10822b" providerId="LiveId" clId="{D38E9DF5-6B62-468F-B77A-4F3BB21C0BDF}" dt="2023-12-25T04:14:46.061" v="1464" actId="1076"/>
          <ac:spMkLst>
            <pc:docMk/>
            <pc:sldMk cId="3077901663" sldId="256"/>
            <ac:spMk id="30" creationId="{AD580E90-26F0-B2C7-7975-03E05D0B0509}"/>
          </ac:spMkLst>
        </pc:spChg>
        <pc:spChg chg="add del">
          <ac:chgData name="Claire Macare" userId="204549955f10822b" providerId="LiveId" clId="{D38E9DF5-6B62-468F-B77A-4F3BB21C0BDF}" dt="2023-12-24T13:08:53.999" v="174" actId="11529"/>
          <ac:spMkLst>
            <pc:docMk/>
            <pc:sldMk cId="3077901663" sldId="256"/>
            <ac:spMk id="31" creationId="{E30E85D6-0602-90ED-3DD5-0159DB129E7D}"/>
          </ac:spMkLst>
        </pc:spChg>
        <pc:spChg chg="add mod">
          <ac:chgData name="Claire Macare" userId="204549955f10822b" providerId="LiveId" clId="{D38E9DF5-6B62-468F-B77A-4F3BB21C0BDF}" dt="2023-12-25T04:10:25.034" v="1443" actId="1076"/>
          <ac:spMkLst>
            <pc:docMk/>
            <pc:sldMk cId="3077901663" sldId="256"/>
            <ac:spMk id="32" creationId="{50E5D46B-F893-8D32-D5A3-E5F79EA33ADB}"/>
          </ac:spMkLst>
        </pc:spChg>
        <pc:spChg chg="add mod">
          <ac:chgData name="Claire Macare" userId="204549955f10822b" providerId="LiveId" clId="{D38E9DF5-6B62-468F-B77A-4F3BB21C0BDF}" dt="2023-12-25T04:07:57.465" v="1435" actId="1076"/>
          <ac:spMkLst>
            <pc:docMk/>
            <pc:sldMk cId="3077901663" sldId="256"/>
            <ac:spMk id="33" creationId="{4C0AE673-7514-43B4-AA7F-C94E8B7A89A7}"/>
          </ac:spMkLst>
        </pc:spChg>
        <pc:spChg chg="add mod">
          <ac:chgData name="Claire Macare" userId="204549955f10822b" providerId="LiveId" clId="{D38E9DF5-6B62-468F-B77A-4F3BB21C0BDF}" dt="2023-12-25T03:58:05.763" v="1404" actId="1076"/>
          <ac:spMkLst>
            <pc:docMk/>
            <pc:sldMk cId="3077901663" sldId="256"/>
            <ac:spMk id="37" creationId="{64DD9458-6AD6-EE04-8787-3C307FC55C3D}"/>
          </ac:spMkLst>
        </pc:spChg>
        <pc:spChg chg="add del mod">
          <ac:chgData name="Claire Macare" userId="204549955f10822b" providerId="LiveId" clId="{D38E9DF5-6B62-468F-B77A-4F3BB21C0BDF}" dt="2023-12-25T04:07:15.580" v="1432" actId="20577"/>
          <ac:spMkLst>
            <pc:docMk/>
            <pc:sldMk cId="3077901663" sldId="256"/>
            <ac:spMk id="38" creationId="{FEC5DDE6-D2B2-382D-51D0-95A74AA226C4}"/>
          </ac:spMkLst>
        </pc:spChg>
        <pc:spChg chg="add mod">
          <ac:chgData name="Claire Macare" userId="204549955f10822b" providerId="LiveId" clId="{D38E9DF5-6B62-468F-B77A-4F3BB21C0BDF}" dt="2023-12-25T04:18:03.259" v="1475" actId="1076"/>
          <ac:spMkLst>
            <pc:docMk/>
            <pc:sldMk cId="3077901663" sldId="256"/>
            <ac:spMk id="39" creationId="{BC31FEA7-646D-1BB1-1DDF-C397441D536A}"/>
          </ac:spMkLst>
        </pc:spChg>
        <pc:spChg chg="add mod">
          <ac:chgData name="Claire Macare" userId="204549955f10822b" providerId="LiveId" clId="{D38E9DF5-6B62-468F-B77A-4F3BB21C0BDF}" dt="2023-12-25T04:16:56.674" v="1470" actId="1076"/>
          <ac:spMkLst>
            <pc:docMk/>
            <pc:sldMk cId="3077901663" sldId="256"/>
            <ac:spMk id="40" creationId="{B15A2D5E-6904-AA88-0EEF-6BC0E2BD8489}"/>
          </ac:spMkLst>
        </pc:spChg>
        <pc:spChg chg="add mod">
          <ac:chgData name="Claire Macare" userId="204549955f10822b" providerId="LiveId" clId="{D38E9DF5-6B62-468F-B77A-4F3BB21C0BDF}" dt="2023-12-25T03:54:53.812" v="1392" actId="1076"/>
          <ac:spMkLst>
            <pc:docMk/>
            <pc:sldMk cId="3077901663" sldId="256"/>
            <ac:spMk id="41" creationId="{C574B8AD-F6F7-ED6E-B5C4-F559D66985FF}"/>
          </ac:spMkLst>
        </pc:spChg>
        <pc:spChg chg="add mod">
          <ac:chgData name="Claire Macare" userId="204549955f10822b" providerId="LiveId" clId="{D38E9DF5-6B62-468F-B77A-4F3BB21C0BDF}" dt="2023-12-25T03:57:26.630" v="1402" actId="20577"/>
          <ac:spMkLst>
            <pc:docMk/>
            <pc:sldMk cId="3077901663" sldId="256"/>
            <ac:spMk id="42" creationId="{3F74AAA6-78C4-0BE8-8256-B408755EC75F}"/>
          </ac:spMkLst>
        </pc:spChg>
        <pc:spChg chg="add mod">
          <ac:chgData name="Claire Macare" userId="204549955f10822b" providerId="LiveId" clId="{D38E9DF5-6B62-468F-B77A-4F3BB21C0BDF}" dt="2023-12-25T03:57:11.169" v="1401" actId="14100"/>
          <ac:spMkLst>
            <pc:docMk/>
            <pc:sldMk cId="3077901663" sldId="256"/>
            <ac:spMk id="43" creationId="{86FC0374-8F90-0A0E-8EC9-BE6FB6E8DEA9}"/>
          </ac:spMkLst>
        </pc:spChg>
        <pc:picChg chg="mod">
          <ac:chgData name="Claire Macare" userId="204549955f10822b" providerId="LiveId" clId="{D38E9DF5-6B62-468F-B77A-4F3BB21C0BDF}" dt="2023-12-24T14:26:21.118" v="1127" actId="1076"/>
          <ac:picMkLst>
            <pc:docMk/>
            <pc:sldMk cId="3077901663" sldId="256"/>
            <ac:picMk id="17" creationId="{C616E00B-F52B-C01F-E0F6-34F7E60816B1}"/>
          </ac:picMkLst>
        </pc:picChg>
        <pc:picChg chg="mod">
          <ac:chgData name="Claire Macare" userId="204549955f10822b" providerId="LiveId" clId="{D38E9DF5-6B62-468F-B77A-4F3BB21C0BDF}" dt="2023-12-25T01:24:46.498" v="1197" actId="1076"/>
          <ac:picMkLst>
            <pc:docMk/>
            <pc:sldMk cId="3077901663" sldId="256"/>
            <ac:picMk id="18" creationId="{46F829BD-96BA-0E84-AFD2-044616074C94}"/>
          </ac:picMkLst>
        </pc:picChg>
        <pc:picChg chg="del mod">
          <ac:chgData name="Claire Macare" userId="204549955f10822b" providerId="LiveId" clId="{D38E9DF5-6B62-468F-B77A-4F3BB21C0BDF}" dt="2023-12-20T14:51:34.362" v="125" actId="478"/>
          <ac:picMkLst>
            <pc:docMk/>
            <pc:sldMk cId="3077901663" sldId="256"/>
            <ac:picMk id="19" creationId="{791ABC16-4398-91D6-C57B-83A02CED08C6}"/>
          </ac:picMkLst>
        </pc:picChg>
        <pc:picChg chg="add del mod">
          <ac:chgData name="Claire Macare" userId="204549955f10822b" providerId="LiveId" clId="{D38E9DF5-6B62-468F-B77A-4F3BB21C0BDF}" dt="2023-12-20T13:38:50.879" v="34"/>
          <ac:picMkLst>
            <pc:docMk/>
            <pc:sldMk cId="3077901663" sldId="256"/>
            <ac:picMk id="24" creationId="{BEBFD039-94F5-3D39-2BE4-A878622026BF}"/>
          </ac:picMkLst>
        </pc:picChg>
        <pc:picChg chg="add del mod">
          <ac:chgData name="Claire Macare" userId="204549955f10822b" providerId="LiveId" clId="{D38E9DF5-6B62-468F-B77A-4F3BB21C0BDF}" dt="2023-12-20T13:39:02.930" v="36"/>
          <ac:picMkLst>
            <pc:docMk/>
            <pc:sldMk cId="3077901663" sldId="256"/>
            <ac:picMk id="25" creationId="{C8AE33B5-B27B-D472-2DD3-CFBBD3EB87B9}"/>
          </ac:picMkLst>
        </pc:picChg>
        <pc:picChg chg="add mod">
          <ac:chgData name="Claire Macare" userId="204549955f10822b" providerId="LiveId" clId="{D38E9DF5-6B62-468F-B77A-4F3BB21C0BDF}" dt="2023-12-25T01:24:34.891" v="1196" actId="1076"/>
          <ac:picMkLst>
            <pc:docMk/>
            <pc:sldMk cId="3077901663" sldId="256"/>
            <ac:picMk id="26" creationId="{E3E91994-F119-D3EF-BC93-B1C0B6ADED7E}"/>
          </ac:picMkLst>
        </pc:picChg>
        <pc:picChg chg="add mod">
          <ac:chgData name="Claire Macare" userId="204549955f10822b" providerId="LiveId" clId="{D38E9DF5-6B62-468F-B77A-4F3BB21C0BDF}" dt="2023-12-25T03:57:04.619" v="1400" actId="14100"/>
          <ac:picMkLst>
            <pc:docMk/>
            <pc:sldMk cId="3077901663" sldId="256"/>
            <ac:picMk id="34" creationId="{28BD4AF7-7710-5537-0FA1-CC5E3C821172}"/>
          </ac:picMkLst>
        </pc:picChg>
        <pc:picChg chg="add del mod">
          <ac:chgData name="Claire Macare" userId="204549955f10822b" providerId="LiveId" clId="{D38E9DF5-6B62-468F-B77A-4F3BB21C0BDF}" dt="2023-12-25T03:09:11.188" v="1334" actId="478"/>
          <ac:picMkLst>
            <pc:docMk/>
            <pc:sldMk cId="3077901663" sldId="256"/>
            <ac:picMk id="35" creationId="{A3C8E4A8-F793-EF7E-AD91-F4298E8087E0}"/>
          </ac:picMkLst>
        </pc:picChg>
        <pc:picChg chg="add del mod">
          <ac:chgData name="Claire Macare" userId="204549955f10822b" providerId="LiveId" clId="{D38E9DF5-6B62-468F-B77A-4F3BB21C0BDF}" dt="2023-12-25T03:09:08.386" v="1333" actId="478"/>
          <ac:picMkLst>
            <pc:docMk/>
            <pc:sldMk cId="3077901663" sldId="256"/>
            <ac:picMk id="36" creationId="{8B205989-3A29-720C-A3CF-947BD9FFAE74}"/>
          </ac:picMkLst>
        </pc:picChg>
        <pc:picChg chg="add mod">
          <ac:chgData name="Claire Macare" userId="204549955f10822b" providerId="LiveId" clId="{D38E9DF5-6B62-468F-B77A-4F3BB21C0BDF}" dt="2023-12-25T04:14:07.006" v="1461" actId="1076"/>
          <ac:picMkLst>
            <pc:docMk/>
            <pc:sldMk cId="3077901663" sldId="256"/>
            <ac:picMk id="1026" creationId="{143FA6F7-C009-1052-4DE8-1B01C3765C0E}"/>
          </ac:picMkLst>
        </pc:picChg>
        <pc:picChg chg="add mod">
          <ac:chgData name="Claire Macare" userId="204549955f10822b" providerId="LiveId" clId="{D38E9DF5-6B62-468F-B77A-4F3BB21C0BDF}" dt="2023-12-25T04:17:46.619" v="1474" actId="1076"/>
          <ac:picMkLst>
            <pc:docMk/>
            <pc:sldMk cId="3077901663" sldId="256"/>
            <ac:picMk id="1028" creationId="{6E69DCDB-BA70-6EF3-8617-559E42C6C465}"/>
          </ac:picMkLst>
        </pc:picChg>
        <pc:picChg chg="add mod">
          <ac:chgData name="Claire Macare" userId="204549955f10822b" providerId="LiveId" clId="{D38E9DF5-6B62-468F-B77A-4F3BB21C0BDF}" dt="2023-12-25T04:16:35.448" v="1469" actId="1076"/>
          <ac:picMkLst>
            <pc:docMk/>
            <pc:sldMk cId="3077901663" sldId="256"/>
            <ac:picMk id="1030" creationId="{D830849F-258F-E993-0A9E-60A423773CED}"/>
          </ac:picMkLst>
        </pc:picChg>
      </pc:sldChg>
      <pc:sldChg chg="addSp delSp modSp new mod">
        <pc:chgData name="Claire Macare" userId="204549955f10822b" providerId="LiveId" clId="{D38E9DF5-6B62-468F-B77A-4F3BB21C0BDF}" dt="2023-12-25T04:24:07.702" v="1489" actId="255"/>
        <pc:sldMkLst>
          <pc:docMk/>
          <pc:sldMk cId="1299316153" sldId="257"/>
        </pc:sldMkLst>
        <pc:spChg chg="del">
          <ac:chgData name="Claire Macare" userId="204549955f10822b" providerId="LiveId" clId="{D38E9DF5-6B62-468F-B77A-4F3BB21C0BDF}" dt="2023-12-25T04:20:44.064" v="1477" actId="478"/>
          <ac:spMkLst>
            <pc:docMk/>
            <pc:sldMk cId="1299316153" sldId="257"/>
            <ac:spMk id="2" creationId="{DA67E673-B2CF-4977-66C6-63899C0749F5}"/>
          </ac:spMkLst>
        </pc:spChg>
        <pc:spChg chg="del mod">
          <ac:chgData name="Claire Macare" userId="204549955f10822b" providerId="LiveId" clId="{D38E9DF5-6B62-468F-B77A-4F3BB21C0BDF}" dt="2023-12-25T04:20:53.433" v="1479" actId="478"/>
          <ac:spMkLst>
            <pc:docMk/>
            <pc:sldMk cId="1299316153" sldId="257"/>
            <ac:spMk id="3" creationId="{969DC4F1-F8BC-B871-B4F5-C0661DF5E9C1}"/>
          </ac:spMkLst>
        </pc:spChg>
        <pc:spChg chg="add mod">
          <ac:chgData name="Claire Macare" userId="204549955f10822b" providerId="LiveId" clId="{D38E9DF5-6B62-468F-B77A-4F3BB21C0BDF}" dt="2023-12-25T04:24:07.702" v="1489" actId="255"/>
          <ac:spMkLst>
            <pc:docMk/>
            <pc:sldMk cId="1299316153" sldId="257"/>
            <ac:spMk id="5" creationId="{CA406856-08DD-BBCB-E482-9C852ABEF8D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7820" y="4954765"/>
            <a:ext cx="18221960" cy="10540259"/>
          </a:xfrm>
        </p:spPr>
        <p:txBody>
          <a:bodyPr anchor="b"/>
          <a:lstStyle>
            <a:lvl1pPr algn="ctr">
              <a:defRPr sz="14066"/>
            </a:lvl1pPr>
          </a:lstStyle>
          <a:p>
            <a:r>
              <a:rPr lang="en-GB"/>
              <a:t>Click to edit Master title style</a:t>
            </a:r>
            <a:endParaRPr lang="en-US" dirty="0"/>
          </a:p>
        </p:txBody>
      </p:sp>
      <p:sp>
        <p:nvSpPr>
          <p:cNvPr id="3" name="Subtitle 2"/>
          <p:cNvSpPr>
            <a:spLocks noGrp="1"/>
          </p:cNvSpPr>
          <p:nvPr>
            <p:ph type="subTitle" idx="1"/>
          </p:nvPr>
        </p:nvSpPr>
        <p:spPr>
          <a:xfrm>
            <a:off x="2679700" y="15901497"/>
            <a:ext cx="16078200" cy="7309499"/>
          </a:xfrm>
        </p:spPr>
        <p:txBody>
          <a:bodyPr/>
          <a:lstStyle>
            <a:lvl1pPr marL="0" indent="0" algn="ctr">
              <a:buNone/>
              <a:defRPr sz="5627"/>
            </a:lvl1pPr>
            <a:lvl2pPr marL="1071860" indent="0" algn="ctr">
              <a:buNone/>
              <a:defRPr sz="4689"/>
            </a:lvl2pPr>
            <a:lvl3pPr marL="2143719" indent="0" algn="ctr">
              <a:buNone/>
              <a:defRPr sz="4220"/>
            </a:lvl3pPr>
            <a:lvl4pPr marL="3215579" indent="0" algn="ctr">
              <a:buNone/>
              <a:defRPr sz="3751"/>
            </a:lvl4pPr>
            <a:lvl5pPr marL="4287439" indent="0" algn="ctr">
              <a:buNone/>
              <a:defRPr sz="3751"/>
            </a:lvl5pPr>
            <a:lvl6pPr marL="5359298" indent="0" algn="ctr">
              <a:buNone/>
              <a:defRPr sz="3751"/>
            </a:lvl6pPr>
            <a:lvl7pPr marL="6431158" indent="0" algn="ctr">
              <a:buNone/>
              <a:defRPr sz="3751"/>
            </a:lvl7pPr>
            <a:lvl8pPr marL="7503018" indent="0" algn="ctr">
              <a:buNone/>
              <a:defRPr sz="3751"/>
            </a:lvl8pPr>
            <a:lvl9pPr marL="8574877" indent="0" algn="ctr">
              <a:buNone/>
              <a:defRPr sz="3751"/>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71181E8-F5E0-4876-9932-F1B0F8236DBA}" type="datetimeFigureOut">
              <a:rPr lang="en-GB" smtClean="0"/>
              <a:t>26/12/2023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1410954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1181E8-F5E0-4876-9932-F1B0F8236DBA}" type="datetimeFigureOut">
              <a:rPr lang="en-GB" smtClean="0"/>
              <a:t>26/12/2023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95544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62671" y="7547788"/>
            <a:ext cx="18489930" cy="12593645"/>
          </a:xfrm>
        </p:spPr>
        <p:txBody>
          <a:bodyPr anchor="b"/>
          <a:lstStyle>
            <a:lvl1pPr>
              <a:defRPr sz="14066"/>
            </a:lvl1pPr>
          </a:lstStyle>
          <a:p>
            <a:r>
              <a:rPr lang="en-GB"/>
              <a:t>Click to edit Master title style</a:t>
            </a:r>
            <a:endParaRPr lang="en-US" dirty="0"/>
          </a:p>
        </p:txBody>
      </p:sp>
      <p:sp>
        <p:nvSpPr>
          <p:cNvPr id="3" name="Text Placeholder 2"/>
          <p:cNvSpPr>
            <a:spLocks noGrp="1"/>
          </p:cNvSpPr>
          <p:nvPr>
            <p:ph type="body" idx="1"/>
          </p:nvPr>
        </p:nvSpPr>
        <p:spPr>
          <a:xfrm>
            <a:off x="1462671" y="20260574"/>
            <a:ext cx="18489930" cy="6622701"/>
          </a:xfrm>
        </p:spPr>
        <p:txBody>
          <a:bodyPr/>
          <a:lstStyle>
            <a:lvl1pPr marL="0" indent="0">
              <a:buNone/>
              <a:defRPr sz="5627">
                <a:solidFill>
                  <a:schemeClr val="tx1"/>
                </a:solidFill>
              </a:defRPr>
            </a:lvl1pPr>
            <a:lvl2pPr marL="1071860" indent="0">
              <a:buNone/>
              <a:defRPr sz="4689">
                <a:solidFill>
                  <a:schemeClr val="tx1">
                    <a:tint val="75000"/>
                  </a:schemeClr>
                </a:solidFill>
              </a:defRPr>
            </a:lvl2pPr>
            <a:lvl3pPr marL="2143719" indent="0">
              <a:buNone/>
              <a:defRPr sz="4220">
                <a:solidFill>
                  <a:schemeClr val="tx1">
                    <a:tint val="75000"/>
                  </a:schemeClr>
                </a:solidFill>
              </a:defRPr>
            </a:lvl3pPr>
            <a:lvl4pPr marL="3215579" indent="0">
              <a:buNone/>
              <a:defRPr sz="3751">
                <a:solidFill>
                  <a:schemeClr val="tx1">
                    <a:tint val="75000"/>
                  </a:schemeClr>
                </a:solidFill>
              </a:defRPr>
            </a:lvl4pPr>
            <a:lvl5pPr marL="4287439" indent="0">
              <a:buNone/>
              <a:defRPr sz="3751">
                <a:solidFill>
                  <a:schemeClr val="tx1">
                    <a:tint val="75000"/>
                  </a:schemeClr>
                </a:solidFill>
              </a:defRPr>
            </a:lvl5pPr>
            <a:lvl6pPr marL="5359298" indent="0">
              <a:buNone/>
              <a:defRPr sz="3751">
                <a:solidFill>
                  <a:schemeClr val="tx1">
                    <a:tint val="75000"/>
                  </a:schemeClr>
                </a:solidFill>
              </a:defRPr>
            </a:lvl6pPr>
            <a:lvl7pPr marL="6431158" indent="0">
              <a:buNone/>
              <a:defRPr sz="3751">
                <a:solidFill>
                  <a:schemeClr val="tx1">
                    <a:tint val="75000"/>
                  </a:schemeClr>
                </a:solidFill>
              </a:defRPr>
            </a:lvl7pPr>
            <a:lvl8pPr marL="7503018" indent="0">
              <a:buNone/>
              <a:defRPr sz="3751">
                <a:solidFill>
                  <a:schemeClr val="tx1">
                    <a:tint val="75000"/>
                  </a:schemeClr>
                </a:solidFill>
              </a:defRPr>
            </a:lvl8pPr>
            <a:lvl9pPr marL="8574877" indent="0">
              <a:buNone/>
              <a:defRPr sz="3751">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71181E8-F5E0-4876-9932-F1B0F8236DBA}" type="datetimeFigureOut">
              <a:rPr lang="en-GB" smtClean="0"/>
              <a:t>26/12/2023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534009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3835" y="8059374"/>
            <a:ext cx="9110980"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52785" y="8059374"/>
            <a:ext cx="9110980"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71181E8-F5E0-4876-9932-F1B0F8236DBA}" type="datetimeFigureOut">
              <a:rPr lang="en-GB" smtClean="0"/>
              <a:t>26/12/2023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2072159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6627" y="1611882"/>
            <a:ext cx="18489930"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6630" y="7421634"/>
            <a:ext cx="9069108" cy="3637228"/>
          </a:xfrm>
        </p:spPr>
        <p:txBody>
          <a:bodyPr anchor="b"/>
          <a:lstStyle>
            <a:lvl1pPr marL="0" indent="0">
              <a:buNone/>
              <a:defRPr sz="5627" b="1"/>
            </a:lvl1pPr>
            <a:lvl2pPr marL="1071860" indent="0">
              <a:buNone/>
              <a:defRPr sz="4689" b="1"/>
            </a:lvl2pPr>
            <a:lvl3pPr marL="2143719" indent="0">
              <a:buNone/>
              <a:defRPr sz="4220" b="1"/>
            </a:lvl3pPr>
            <a:lvl4pPr marL="3215579" indent="0">
              <a:buNone/>
              <a:defRPr sz="3751" b="1"/>
            </a:lvl4pPr>
            <a:lvl5pPr marL="4287439" indent="0">
              <a:buNone/>
              <a:defRPr sz="3751" b="1"/>
            </a:lvl5pPr>
            <a:lvl6pPr marL="5359298" indent="0">
              <a:buNone/>
              <a:defRPr sz="3751" b="1"/>
            </a:lvl6pPr>
            <a:lvl7pPr marL="6431158" indent="0">
              <a:buNone/>
              <a:defRPr sz="3751" b="1"/>
            </a:lvl7pPr>
            <a:lvl8pPr marL="7503018" indent="0">
              <a:buNone/>
              <a:defRPr sz="3751" b="1"/>
            </a:lvl8pPr>
            <a:lvl9pPr marL="8574877" indent="0">
              <a:buNone/>
              <a:defRPr sz="3751" b="1"/>
            </a:lvl9pPr>
          </a:lstStyle>
          <a:p>
            <a:pPr lvl="0"/>
            <a:r>
              <a:rPr lang="en-GB"/>
              <a:t>Click to edit Master text styles</a:t>
            </a:r>
          </a:p>
        </p:txBody>
      </p:sp>
      <p:sp>
        <p:nvSpPr>
          <p:cNvPr id="4" name="Content Placeholder 3"/>
          <p:cNvSpPr>
            <a:spLocks noGrp="1"/>
          </p:cNvSpPr>
          <p:nvPr>
            <p:ph sz="half" idx="2"/>
          </p:nvPr>
        </p:nvSpPr>
        <p:spPr>
          <a:xfrm>
            <a:off x="1476630" y="11058863"/>
            <a:ext cx="9069108"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52786" y="7421634"/>
            <a:ext cx="9113772" cy="3637228"/>
          </a:xfrm>
        </p:spPr>
        <p:txBody>
          <a:bodyPr anchor="b"/>
          <a:lstStyle>
            <a:lvl1pPr marL="0" indent="0">
              <a:buNone/>
              <a:defRPr sz="5627" b="1"/>
            </a:lvl1pPr>
            <a:lvl2pPr marL="1071860" indent="0">
              <a:buNone/>
              <a:defRPr sz="4689" b="1"/>
            </a:lvl2pPr>
            <a:lvl3pPr marL="2143719" indent="0">
              <a:buNone/>
              <a:defRPr sz="4220" b="1"/>
            </a:lvl3pPr>
            <a:lvl4pPr marL="3215579" indent="0">
              <a:buNone/>
              <a:defRPr sz="3751" b="1"/>
            </a:lvl4pPr>
            <a:lvl5pPr marL="4287439" indent="0">
              <a:buNone/>
              <a:defRPr sz="3751" b="1"/>
            </a:lvl5pPr>
            <a:lvl6pPr marL="5359298" indent="0">
              <a:buNone/>
              <a:defRPr sz="3751" b="1"/>
            </a:lvl6pPr>
            <a:lvl7pPr marL="6431158" indent="0">
              <a:buNone/>
              <a:defRPr sz="3751" b="1"/>
            </a:lvl7pPr>
            <a:lvl8pPr marL="7503018" indent="0">
              <a:buNone/>
              <a:defRPr sz="3751" b="1"/>
            </a:lvl8pPr>
            <a:lvl9pPr marL="8574877" indent="0">
              <a:buNone/>
              <a:defRPr sz="3751" b="1"/>
            </a:lvl9pPr>
          </a:lstStyle>
          <a:p>
            <a:pPr lvl="0"/>
            <a:r>
              <a:rPr lang="en-GB"/>
              <a:t>Click to edit Master text styles</a:t>
            </a:r>
          </a:p>
        </p:txBody>
      </p:sp>
      <p:sp>
        <p:nvSpPr>
          <p:cNvPr id="6" name="Content Placeholder 5"/>
          <p:cNvSpPr>
            <a:spLocks noGrp="1"/>
          </p:cNvSpPr>
          <p:nvPr>
            <p:ph sz="quarter" idx="4"/>
          </p:nvPr>
        </p:nvSpPr>
        <p:spPr>
          <a:xfrm>
            <a:off x="10852786" y="11058863"/>
            <a:ext cx="9113772"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71181E8-F5E0-4876-9932-F1B0F8236DBA}" type="datetimeFigureOut">
              <a:rPr lang="en-GB" smtClean="0"/>
              <a:t>26/12/2023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3922772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71181E8-F5E0-4876-9932-F1B0F8236DBA}" type="datetimeFigureOut">
              <a:rPr lang="en-GB" smtClean="0"/>
              <a:t>26/12/2023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1258843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1181E8-F5E0-4876-9932-F1B0F8236DBA}" type="datetimeFigureOut">
              <a:rPr lang="en-GB" smtClean="0"/>
              <a:t>26/12/2023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3928627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6627" y="2018348"/>
            <a:ext cx="6914184" cy="7064216"/>
          </a:xfrm>
        </p:spPr>
        <p:txBody>
          <a:bodyPr anchor="b"/>
          <a:lstStyle>
            <a:lvl1pPr>
              <a:defRPr sz="7502"/>
            </a:lvl1pPr>
          </a:lstStyle>
          <a:p>
            <a:r>
              <a:rPr lang="en-GB"/>
              <a:t>Click to edit Master title style</a:t>
            </a:r>
            <a:endParaRPr lang="en-US" dirty="0"/>
          </a:p>
        </p:txBody>
      </p:sp>
      <p:sp>
        <p:nvSpPr>
          <p:cNvPr id="3" name="Content Placeholder 2"/>
          <p:cNvSpPr>
            <a:spLocks noGrp="1"/>
          </p:cNvSpPr>
          <p:nvPr>
            <p:ph idx="1"/>
          </p:nvPr>
        </p:nvSpPr>
        <p:spPr>
          <a:xfrm>
            <a:off x="9113772" y="4359077"/>
            <a:ext cx="10852785" cy="21515024"/>
          </a:xfrm>
        </p:spPr>
        <p:txBody>
          <a:bodyPr/>
          <a:lstStyle>
            <a:lvl1pPr>
              <a:defRPr sz="7502"/>
            </a:lvl1pPr>
            <a:lvl2pPr>
              <a:defRPr sz="6564"/>
            </a:lvl2pPr>
            <a:lvl3pPr>
              <a:defRPr sz="5627"/>
            </a:lvl3pPr>
            <a:lvl4pPr>
              <a:defRPr sz="4689"/>
            </a:lvl4pPr>
            <a:lvl5pPr>
              <a:defRPr sz="4689"/>
            </a:lvl5pPr>
            <a:lvl6pPr>
              <a:defRPr sz="4689"/>
            </a:lvl6pPr>
            <a:lvl7pPr>
              <a:defRPr sz="4689"/>
            </a:lvl7pPr>
            <a:lvl8pPr>
              <a:defRPr sz="4689"/>
            </a:lvl8pPr>
            <a:lvl9pPr>
              <a:defRPr sz="4689"/>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6627" y="9082564"/>
            <a:ext cx="6914184" cy="16826573"/>
          </a:xfrm>
        </p:spPr>
        <p:txBody>
          <a:bodyPr/>
          <a:lstStyle>
            <a:lvl1pPr marL="0" indent="0">
              <a:buNone/>
              <a:defRPr sz="3751"/>
            </a:lvl1pPr>
            <a:lvl2pPr marL="1071860" indent="0">
              <a:buNone/>
              <a:defRPr sz="3282"/>
            </a:lvl2pPr>
            <a:lvl3pPr marL="2143719" indent="0">
              <a:buNone/>
              <a:defRPr sz="2813"/>
            </a:lvl3pPr>
            <a:lvl4pPr marL="3215579" indent="0">
              <a:buNone/>
              <a:defRPr sz="2344"/>
            </a:lvl4pPr>
            <a:lvl5pPr marL="4287439" indent="0">
              <a:buNone/>
              <a:defRPr sz="2344"/>
            </a:lvl5pPr>
            <a:lvl6pPr marL="5359298" indent="0">
              <a:buNone/>
              <a:defRPr sz="2344"/>
            </a:lvl6pPr>
            <a:lvl7pPr marL="6431158" indent="0">
              <a:buNone/>
              <a:defRPr sz="2344"/>
            </a:lvl7pPr>
            <a:lvl8pPr marL="7503018" indent="0">
              <a:buNone/>
              <a:defRPr sz="2344"/>
            </a:lvl8pPr>
            <a:lvl9pPr marL="8574877" indent="0">
              <a:buNone/>
              <a:defRPr sz="2344"/>
            </a:lvl9pPr>
          </a:lstStyle>
          <a:p>
            <a:pPr lvl="0"/>
            <a:r>
              <a:rPr lang="en-GB"/>
              <a:t>Click to edit Master text styles</a:t>
            </a:r>
          </a:p>
        </p:txBody>
      </p:sp>
      <p:sp>
        <p:nvSpPr>
          <p:cNvPr id="5" name="Date Placeholder 4"/>
          <p:cNvSpPr>
            <a:spLocks noGrp="1"/>
          </p:cNvSpPr>
          <p:nvPr>
            <p:ph type="dt" sz="half" idx="10"/>
          </p:nvPr>
        </p:nvSpPr>
        <p:spPr/>
        <p:txBody>
          <a:bodyPr/>
          <a:lstStyle/>
          <a:p>
            <a:fld id="{771181E8-F5E0-4876-9932-F1B0F8236DBA}" type="datetimeFigureOut">
              <a:rPr lang="en-GB" smtClean="0"/>
              <a:t>26/12/2023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2549354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6627" y="2018348"/>
            <a:ext cx="6914184" cy="7064216"/>
          </a:xfrm>
        </p:spPr>
        <p:txBody>
          <a:bodyPr anchor="b"/>
          <a:lstStyle>
            <a:lvl1pPr>
              <a:defRPr sz="7502"/>
            </a:lvl1pPr>
          </a:lstStyle>
          <a:p>
            <a:r>
              <a:rPr lang="en-GB"/>
              <a:t>Click to edit Master title style</a:t>
            </a:r>
            <a:endParaRPr lang="en-US" dirty="0"/>
          </a:p>
        </p:txBody>
      </p:sp>
      <p:sp>
        <p:nvSpPr>
          <p:cNvPr id="3" name="Picture Placeholder 2"/>
          <p:cNvSpPr>
            <a:spLocks noGrp="1" noChangeAspect="1"/>
          </p:cNvSpPr>
          <p:nvPr>
            <p:ph type="pic" idx="1"/>
          </p:nvPr>
        </p:nvSpPr>
        <p:spPr>
          <a:xfrm>
            <a:off x="9113772" y="4359077"/>
            <a:ext cx="10852785" cy="21515024"/>
          </a:xfrm>
        </p:spPr>
        <p:txBody>
          <a:bodyPr anchor="t"/>
          <a:lstStyle>
            <a:lvl1pPr marL="0" indent="0">
              <a:buNone/>
              <a:defRPr sz="7502"/>
            </a:lvl1pPr>
            <a:lvl2pPr marL="1071860" indent="0">
              <a:buNone/>
              <a:defRPr sz="6564"/>
            </a:lvl2pPr>
            <a:lvl3pPr marL="2143719" indent="0">
              <a:buNone/>
              <a:defRPr sz="5627"/>
            </a:lvl3pPr>
            <a:lvl4pPr marL="3215579" indent="0">
              <a:buNone/>
              <a:defRPr sz="4689"/>
            </a:lvl4pPr>
            <a:lvl5pPr marL="4287439" indent="0">
              <a:buNone/>
              <a:defRPr sz="4689"/>
            </a:lvl5pPr>
            <a:lvl6pPr marL="5359298" indent="0">
              <a:buNone/>
              <a:defRPr sz="4689"/>
            </a:lvl6pPr>
            <a:lvl7pPr marL="6431158" indent="0">
              <a:buNone/>
              <a:defRPr sz="4689"/>
            </a:lvl7pPr>
            <a:lvl8pPr marL="7503018" indent="0">
              <a:buNone/>
              <a:defRPr sz="4689"/>
            </a:lvl8pPr>
            <a:lvl9pPr marL="8574877" indent="0">
              <a:buNone/>
              <a:defRPr sz="4689"/>
            </a:lvl9pPr>
          </a:lstStyle>
          <a:p>
            <a:r>
              <a:rPr lang="en-GB"/>
              <a:t>Click icon to add picture</a:t>
            </a:r>
            <a:endParaRPr lang="en-US" dirty="0"/>
          </a:p>
        </p:txBody>
      </p:sp>
      <p:sp>
        <p:nvSpPr>
          <p:cNvPr id="4" name="Text Placeholder 3"/>
          <p:cNvSpPr>
            <a:spLocks noGrp="1"/>
          </p:cNvSpPr>
          <p:nvPr>
            <p:ph type="body" sz="half" idx="2"/>
          </p:nvPr>
        </p:nvSpPr>
        <p:spPr>
          <a:xfrm>
            <a:off x="1476627" y="9082564"/>
            <a:ext cx="6914184" cy="16826573"/>
          </a:xfrm>
        </p:spPr>
        <p:txBody>
          <a:bodyPr/>
          <a:lstStyle>
            <a:lvl1pPr marL="0" indent="0">
              <a:buNone/>
              <a:defRPr sz="3751"/>
            </a:lvl1pPr>
            <a:lvl2pPr marL="1071860" indent="0">
              <a:buNone/>
              <a:defRPr sz="3282"/>
            </a:lvl2pPr>
            <a:lvl3pPr marL="2143719" indent="0">
              <a:buNone/>
              <a:defRPr sz="2813"/>
            </a:lvl3pPr>
            <a:lvl4pPr marL="3215579" indent="0">
              <a:buNone/>
              <a:defRPr sz="2344"/>
            </a:lvl4pPr>
            <a:lvl5pPr marL="4287439" indent="0">
              <a:buNone/>
              <a:defRPr sz="2344"/>
            </a:lvl5pPr>
            <a:lvl6pPr marL="5359298" indent="0">
              <a:buNone/>
              <a:defRPr sz="2344"/>
            </a:lvl6pPr>
            <a:lvl7pPr marL="6431158" indent="0">
              <a:buNone/>
              <a:defRPr sz="2344"/>
            </a:lvl7pPr>
            <a:lvl8pPr marL="7503018" indent="0">
              <a:buNone/>
              <a:defRPr sz="2344"/>
            </a:lvl8pPr>
            <a:lvl9pPr marL="8574877" indent="0">
              <a:buNone/>
              <a:defRPr sz="2344"/>
            </a:lvl9pPr>
          </a:lstStyle>
          <a:p>
            <a:pPr lvl="0"/>
            <a:r>
              <a:rPr lang="en-GB"/>
              <a:t>Click to edit Master text styles</a:t>
            </a:r>
          </a:p>
        </p:txBody>
      </p:sp>
      <p:sp>
        <p:nvSpPr>
          <p:cNvPr id="5" name="Date Placeholder 4"/>
          <p:cNvSpPr>
            <a:spLocks noGrp="1"/>
          </p:cNvSpPr>
          <p:nvPr>
            <p:ph type="dt" sz="half" idx="10"/>
          </p:nvPr>
        </p:nvSpPr>
        <p:spPr/>
        <p:txBody>
          <a:bodyPr/>
          <a:lstStyle/>
          <a:p>
            <a:fld id="{771181E8-F5E0-4876-9932-F1B0F8236DBA}" type="datetimeFigureOut">
              <a:rPr lang="en-GB" smtClean="0"/>
              <a:t>26/12/2023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3259145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1181E8-F5E0-4876-9932-F1B0F8236DBA}" type="datetimeFigureOut">
              <a:rPr lang="en-GB" smtClean="0"/>
              <a:t>26/12/2023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183134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41283" y="1611875"/>
            <a:ext cx="4622483"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3836" y="1611875"/>
            <a:ext cx="13599478"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71181E8-F5E0-4876-9932-F1B0F8236DBA}" type="datetimeFigureOut">
              <a:rPr lang="en-GB" smtClean="0"/>
              <a:t>26/12/2023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FF7D2C-EE2D-4212-BFEB-322EF6F62AA0}" type="slidenum">
              <a:rPr lang="en-GB" smtClean="0"/>
              <a:t>‹#›</a:t>
            </a:fld>
            <a:endParaRPr lang="en-GB"/>
          </a:p>
        </p:txBody>
      </p:sp>
    </p:spTree>
    <p:extLst>
      <p:ext uri="{BB962C8B-B14F-4D97-AF65-F5344CB8AC3E}">
        <p14:creationId xmlns:p14="http://schemas.microsoft.com/office/powerpoint/2010/main" val="2914942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3835" y="1611882"/>
            <a:ext cx="18489930"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3835" y="8059374"/>
            <a:ext cx="18489930"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3835" y="28060644"/>
            <a:ext cx="4823460" cy="1611875"/>
          </a:xfrm>
          <a:prstGeom prst="rect">
            <a:avLst/>
          </a:prstGeom>
        </p:spPr>
        <p:txBody>
          <a:bodyPr vert="horz" lIns="91440" tIns="45720" rIns="91440" bIns="45720" rtlCol="0" anchor="ctr"/>
          <a:lstStyle>
            <a:lvl1pPr algn="l">
              <a:defRPr sz="2813">
                <a:solidFill>
                  <a:schemeClr val="tx1">
                    <a:tint val="75000"/>
                  </a:schemeClr>
                </a:solidFill>
              </a:defRPr>
            </a:lvl1pPr>
          </a:lstStyle>
          <a:p>
            <a:fld id="{771181E8-F5E0-4876-9932-F1B0F8236DBA}" type="datetimeFigureOut">
              <a:rPr lang="en-GB" smtClean="0"/>
              <a:t>26/12/2023</a:t>
            </a:fld>
            <a:endParaRPr lang="en-GB"/>
          </a:p>
        </p:txBody>
      </p:sp>
      <p:sp>
        <p:nvSpPr>
          <p:cNvPr id="5" name="Footer Placeholder 4"/>
          <p:cNvSpPr>
            <a:spLocks noGrp="1"/>
          </p:cNvSpPr>
          <p:nvPr>
            <p:ph type="ftr" sz="quarter" idx="3"/>
          </p:nvPr>
        </p:nvSpPr>
        <p:spPr>
          <a:xfrm>
            <a:off x="7101205" y="28060644"/>
            <a:ext cx="7235190" cy="1611875"/>
          </a:xfrm>
          <a:prstGeom prst="rect">
            <a:avLst/>
          </a:prstGeom>
        </p:spPr>
        <p:txBody>
          <a:bodyPr vert="horz" lIns="91440" tIns="45720" rIns="91440" bIns="45720" rtlCol="0" anchor="ctr"/>
          <a:lstStyle>
            <a:lvl1pPr algn="ctr">
              <a:defRPr sz="281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5140305" y="28060644"/>
            <a:ext cx="4823460" cy="1611875"/>
          </a:xfrm>
          <a:prstGeom prst="rect">
            <a:avLst/>
          </a:prstGeom>
        </p:spPr>
        <p:txBody>
          <a:bodyPr vert="horz" lIns="91440" tIns="45720" rIns="91440" bIns="45720" rtlCol="0" anchor="ctr"/>
          <a:lstStyle>
            <a:lvl1pPr algn="r">
              <a:defRPr sz="2813">
                <a:solidFill>
                  <a:schemeClr val="tx1">
                    <a:tint val="75000"/>
                  </a:schemeClr>
                </a:solidFill>
              </a:defRPr>
            </a:lvl1pPr>
          </a:lstStyle>
          <a:p>
            <a:fld id="{C0FF7D2C-EE2D-4212-BFEB-322EF6F62AA0}" type="slidenum">
              <a:rPr lang="en-GB" smtClean="0"/>
              <a:t>‹#›</a:t>
            </a:fld>
            <a:endParaRPr lang="en-GB"/>
          </a:p>
        </p:txBody>
      </p:sp>
    </p:spTree>
    <p:extLst>
      <p:ext uri="{BB962C8B-B14F-4D97-AF65-F5344CB8AC3E}">
        <p14:creationId xmlns:p14="http://schemas.microsoft.com/office/powerpoint/2010/main" val="17233612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143719" rtl="0" eaLnBrk="1" latinLnBrk="0" hangingPunct="1">
        <a:lnSpc>
          <a:spcPct val="90000"/>
        </a:lnSpc>
        <a:spcBef>
          <a:spcPct val="0"/>
        </a:spcBef>
        <a:buNone/>
        <a:defRPr sz="10315" kern="1200">
          <a:solidFill>
            <a:schemeClr val="tx1"/>
          </a:solidFill>
          <a:latin typeface="+mj-lt"/>
          <a:ea typeface="+mj-ea"/>
          <a:cs typeface="+mj-cs"/>
        </a:defRPr>
      </a:lvl1pPr>
    </p:titleStyle>
    <p:bodyStyle>
      <a:lvl1pPr marL="535930" indent="-535930" algn="l" defTabSz="2143719" rtl="0" eaLnBrk="1" latinLnBrk="0" hangingPunct="1">
        <a:lnSpc>
          <a:spcPct val="90000"/>
        </a:lnSpc>
        <a:spcBef>
          <a:spcPts val="2344"/>
        </a:spcBef>
        <a:buFont typeface="Arial" panose="020B0604020202020204" pitchFamily="34" charset="0"/>
        <a:buChar char="•"/>
        <a:defRPr sz="6564" kern="1200">
          <a:solidFill>
            <a:schemeClr val="tx1"/>
          </a:solidFill>
          <a:latin typeface="+mn-lt"/>
          <a:ea typeface="+mn-ea"/>
          <a:cs typeface="+mn-cs"/>
        </a:defRPr>
      </a:lvl1pPr>
      <a:lvl2pPr marL="1607790" indent="-535930" algn="l" defTabSz="2143719" rtl="0" eaLnBrk="1" latinLnBrk="0" hangingPunct="1">
        <a:lnSpc>
          <a:spcPct val="90000"/>
        </a:lnSpc>
        <a:spcBef>
          <a:spcPts val="1172"/>
        </a:spcBef>
        <a:buFont typeface="Arial" panose="020B0604020202020204" pitchFamily="34" charset="0"/>
        <a:buChar char="•"/>
        <a:defRPr sz="5627" kern="1200">
          <a:solidFill>
            <a:schemeClr val="tx1"/>
          </a:solidFill>
          <a:latin typeface="+mn-lt"/>
          <a:ea typeface="+mn-ea"/>
          <a:cs typeface="+mn-cs"/>
        </a:defRPr>
      </a:lvl2pPr>
      <a:lvl3pPr marL="2679649" indent="-535930" algn="l" defTabSz="2143719" rtl="0" eaLnBrk="1" latinLnBrk="0" hangingPunct="1">
        <a:lnSpc>
          <a:spcPct val="90000"/>
        </a:lnSpc>
        <a:spcBef>
          <a:spcPts val="1172"/>
        </a:spcBef>
        <a:buFont typeface="Arial" panose="020B0604020202020204" pitchFamily="34" charset="0"/>
        <a:buChar char="•"/>
        <a:defRPr sz="4689" kern="1200">
          <a:solidFill>
            <a:schemeClr val="tx1"/>
          </a:solidFill>
          <a:latin typeface="+mn-lt"/>
          <a:ea typeface="+mn-ea"/>
          <a:cs typeface="+mn-cs"/>
        </a:defRPr>
      </a:lvl3pPr>
      <a:lvl4pPr marL="3751509" indent="-535930" algn="l" defTabSz="2143719" rtl="0" eaLnBrk="1" latinLnBrk="0" hangingPunct="1">
        <a:lnSpc>
          <a:spcPct val="90000"/>
        </a:lnSpc>
        <a:spcBef>
          <a:spcPts val="1172"/>
        </a:spcBef>
        <a:buFont typeface="Arial" panose="020B0604020202020204" pitchFamily="34" charset="0"/>
        <a:buChar char="•"/>
        <a:defRPr sz="4220" kern="1200">
          <a:solidFill>
            <a:schemeClr val="tx1"/>
          </a:solidFill>
          <a:latin typeface="+mn-lt"/>
          <a:ea typeface="+mn-ea"/>
          <a:cs typeface="+mn-cs"/>
        </a:defRPr>
      </a:lvl4pPr>
      <a:lvl5pPr marL="4823369" indent="-535930" algn="l" defTabSz="2143719" rtl="0" eaLnBrk="1" latinLnBrk="0" hangingPunct="1">
        <a:lnSpc>
          <a:spcPct val="90000"/>
        </a:lnSpc>
        <a:spcBef>
          <a:spcPts val="1172"/>
        </a:spcBef>
        <a:buFont typeface="Arial" panose="020B0604020202020204" pitchFamily="34" charset="0"/>
        <a:buChar char="•"/>
        <a:defRPr sz="4220" kern="1200">
          <a:solidFill>
            <a:schemeClr val="tx1"/>
          </a:solidFill>
          <a:latin typeface="+mn-lt"/>
          <a:ea typeface="+mn-ea"/>
          <a:cs typeface="+mn-cs"/>
        </a:defRPr>
      </a:lvl5pPr>
      <a:lvl6pPr marL="5895228" indent="-535930" algn="l" defTabSz="2143719" rtl="0" eaLnBrk="1" latinLnBrk="0" hangingPunct="1">
        <a:lnSpc>
          <a:spcPct val="90000"/>
        </a:lnSpc>
        <a:spcBef>
          <a:spcPts val="1172"/>
        </a:spcBef>
        <a:buFont typeface="Arial" panose="020B0604020202020204" pitchFamily="34" charset="0"/>
        <a:buChar char="•"/>
        <a:defRPr sz="4220" kern="1200">
          <a:solidFill>
            <a:schemeClr val="tx1"/>
          </a:solidFill>
          <a:latin typeface="+mn-lt"/>
          <a:ea typeface="+mn-ea"/>
          <a:cs typeface="+mn-cs"/>
        </a:defRPr>
      </a:lvl6pPr>
      <a:lvl7pPr marL="6967088" indent="-535930" algn="l" defTabSz="2143719" rtl="0" eaLnBrk="1" latinLnBrk="0" hangingPunct="1">
        <a:lnSpc>
          <a:spcPct val="90000"/>
        </a:lnSpc>
        <a:spcBef>
          <a:spcPts val="1172"/>
        </a:spcBef>
        <a:buFont typeface="Arial" panose="020B0604020202020204" pitchFamily="34" charset="0"/>
        <a:buChar char="•"/>
        <a:defRPr sz="4220" kern="1200">
          <a:solidFill>
            <a:schemeClr val="tx1"/>
          </a:solidFill>
          <a:latin typeface="+mn-lt"/>
          <a:ea typeface="+mn-ea"/>
          <a:cs typeface="+mn-cs"/>
        </a:defRPr>
      </a:lvl7pPr>
      <a:lvl8pPr marL="8038948" indent="-535930" algn="l" defTabSz="2143719" rtl="0" eaLnBrk="1" latinLnBrk="0" hangingPunct="1">
        <a:lnSpc>
          <a:spcPct val="90000"/>
        </a:lnSpc>
        <a:spcBef>
          <a:spcPts val="1172"/>
        </a:spcBef>
        <a:buFont typeface="Arial" panose="020B0604020202020204" pitchFamily="34" charset="0"/>
        <a:buChar char="•"/>
        <a:defRPr sz="4220" kern="1200">
          <a:solidFill>
            <a:schemeClr val="tx1"/>
          </a:solidFill>
          <a:latin typeface="+mn-lt"/>
          <a:ea typeface="+mn-ea"/>
          <a:cs typeface="+mn-cs"/>
        </a:defRPr>
      </a:lvl8pPr>
      <a:lvl9pPr marL="9110807" indent="-535930" algn="l" defTabSz="2143719" rtl="0" eaLnBrk="1" latinLnBrk="0" hangingPunct="1">
        <a:lnSpc>
          <a:spcPct val="90000"/>
        </a:lnSpc>
        <a:spcBef>
          <a:spcPts val="1172"/>
        </a:spcBef>
        <a:buFont typeface="Arial" panose="020B0604020202020204" pitchFamily="34" charset="0"/>
        <a:buChar char="•"/>
        <a:defRPr sz="4220" kern="1200">
          <a:solidFill>
            <a:schemeClr val="tx1"/>
          </a:solidFill>
          <a:latin typeface="+mn-lt"/>
          <a:ea typeface="+mn-ea"/>
          <a:cs typeface="+mn-cs"/>
        </a:defRPr>
      </a:lvl9pPr>
    </p:bodyStyle>
    <p:otherStyle>
      <a:defPPr>
        <a:defRPr lang="en-US"/>
      </a:defPPr>
      <a:lvl1pPr marL="0" algn="l" defTabSz="2143719" rtl="0" eaLnBrk="1" latinLnBrk="0" hangingPunct="1">
        <a:defRPr sz="4220" kern="1200">
          <a:solidFill>
            <a:schemeClr val="tx1"/>
          </a:solidFill>
          <a:latin typeface="+mn-lt"/>
          <a:ea typeface="+mn-ea"/>
          <a:cs typeface="+mn-cs"/>
        </a:defRPr>
      </a:lvl1pPr>
      <a:lvl2pPr marL="1071860" algn="l" defTabSz="2143719" rtl="0" eaLnBrk="1" latinLnBrk="0" hangingPunct="1">
        <a:defRPr sz="4220" kern="1200">
          <a:solidFill>
            <a:schemeClr val="tx1"/>
          </a:solidFill>
          <a:latin typeface="+mn-lt"/>
          <a:ea typeface="+mn-ea"/>
          <a:cs typeface="+mn-cs"/>
        </a:defRPr>
      </a:lvl2pPr>
      <a:lvl3pPr marL="2143719" algn="l" defTabSz="2143719" rtl="0" eaLnBrk="1" latinLnBrk="0" hangingPunct="1">
        <a:defRPr sz="4220" kern="1200">
          <a:solidFill>
            <a:schemeClr val="tx1"/>
          </a:solidFill>
          <a:latin typeface="+mn-lt"/>
          <a:ea typeface="+mn-ea"/>
          <a:cs typeface="+mn-cs"/>
        </a:defRPr>
      </a:lvl3pPr>
      <a:lvl4pPr marL="3215579" algn="l" defTabSz="2143719" rtl="0" eaLnBrk="1" latinLnBrk="0" hangingPunct="1">
        <a:defRPr sz="4220" kern="1200">
          <a:solidFill>
            <a:schemeClr val="tx1"/>
          </a:solidFill>
          <a:latin typeface="+mn-lt"/>
          <a:ea typeface="+mn-ea"/>
          <a:cs typeface="+mn-cs"/>
        </a:defRPr>
      </a:lvl4pPr>
      <a:lvl5pPr marL="4287439" algn="l" defTabSz="2143719" rtl="0" eaLnBrk="1" latinLnBrk="0" hangingPunct="1">
        <a:defRPr sz="4220" kern="1200">
          <a:solidFill>
            <a:schemeClr val="tx1"/>
          </a:solidFill>
          <a:latin typeface="+mn-lt"/>
          <a:ea typeface="+mn-ea"/>
          <a:cs typeface="+mn-cs"/>
        </a:defRPr>
      </a:lvl5pPr>
      <a:lvl6pPr marL="5359298" algn="l" defTabSz="2143719" rtl="0" eaLnBrk="1" latinLnBrk="0" hangingPunct="1">
        <a:defRPr sz="4220" kern="1200">
          <a:solidFill>
            <a:schemeClr val="tx1"/>
          </a:solidFill>
          <a:latin typeface="+mn-lt"/>
          <a:ea typeface="+mn-ea"/>
          <a:cs typeface="+mn-cs"/>
        </a:defRPr>
      </a:lvl6pPr>
      <a:lvl7pPr marL="6431158" algn="l" defTabSz="2143719" rtl="0" eaLnBrk="1" latinLnBrk="0" hangingPunct="1">
        <a:defRPr sz="4220" kern="1200">
          <a:solidFill>
            <a:schemeClr val="tx1"/>
          </a:solidFill>
          <a:latin typeface="+mn-lt"/>
          <a:ea typeface="+mn-ea"/>
          <a:cs typeface="+mn-cs"/>
        </a:defRPr>
      </a:lvl7pPr>
      <a:lvl8pPr marL="7503018" algn="l" defTabSz="2143719" rtl="0" eaLnBrk="1" latinLnBrk="0" hangingPunct="1">
        <a:defRPr sz="4220" kern="1200">
          <a:solidFill>
            <a:schemeClr val="tx1"/>
          </a:solidFill>
          <a:latin typeface="+mn-lt"/>
          <a:ea typeface="+mn-ea"/>
          <a:cs typeface="+mn-cs"/>
        </a:defRPr>
      </a:lvl8pPr>
      <a:lvl9pPr marL="8574877" algn="l" defTabSz="2143719" rtl="0" eaLnBrk="1" latinLnBrk="0" hangingPunct="1">
        <a:defRPr sz="42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hyperlink" Target="https://doi.org/10.1016/j.ypmed.2018.04.020" TargetMode="External"/><Relationship Id="rId13" Type="http://schemas.openxmlformats.org/officeDocument/2006/relationships/hyperlink" Target="https://ayph-youthhealthdata.org.uk/key-data/mental-health/suicide/" TargetMode="External"/><Relationship Id="rId3" Type="http://schemas.openxmlformats.org/officeDocument/2006/relationships/hyperlink" Target="https://doi.org/10.3390/ijerph182212246" TargetMode="External"/><Relationship Id="rId7" Type="http://schemas.openxmlformats.org/officeDocument/2006/relationships/hyperlink" Target="https://digital.nhs.uk/data-and-information/publications/statistical/mental-health-of-children-and-young-people-in-england/2023-wave-4-follow-up" TargetMode="External"/><Relationship Id="rId12" Type="http://schemas.openxmlformats.org/officeDocument/2006/relationships/hyperlink" Target="https://doi.org/10.1016/j.bodyim.2015.11.001" TargetMode="External"/><Relationship Id="rId2" Type="http://schemas.openxmlformats.org/officeDocument/2006/relationships/hyperlink" Target="https://doi.org/10.1016/j.jenvp.2022.101913" TargetMode="External"/><Relationship Id="rId1" Type="http://schemas.openxmlformats.org/officeDocument/2006/relationships/slideLayout" Target="../slideLayouts/slideLayout2.xml"/><Relationship Id="rId6" Type="http://schemas.openxmlformats.org/officeDocument/2006/relationships/hyperlink" Target="https://doi.org/10.3390/ijerph18052506" TargetMode="External"/><Relationship Id="rId11" Type="http://schemas.openxmlformats.org/officeDocument/2006/relationships/hyperlink" Target="https://doi.org/10.3389/fpsyg.2018.01500" TargetMode="External"/><Relationship Id="rId5" Type="http://schemas.openxmlformats.org/officeDocument/2006/relationships/hyperlink" Target="https://doi.org/10.1016/j.jenvp.2022.101951" TargetMode="External"/><Relationship Id="rId10" Type="http://schemas.openxmlformats.org/officeDocument/2006/relationships/hyperlink" Target="https://phw.nhs.wales/publications/publications1/children-and-young-peoples-mental-health/" TargetMode="External"/><Relationship Id="rId4" Type="http://schemas.openxmlformats.org/officeDocument/2006/relationships/hyperlink" Target="https://www.bacp.co.uk/news/news-from-bacp/blogs/2021/14-may-the-importance-of-nature-connection/" TargetMode="External"/><Relationship Id="rId9" Type="http://schemas.openxmlformats.org/officeDocument/2006/relationships/hyperlink" Target="https://doi.org/10.1016/j.cresp.2022.10003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E30A36A-CE74-C05F-80A5-5EB83A824FE9}"/>
              </a:ext>
            </a:extLst>
          </p:cNvPr>
          <p:cNvSpPr txBox="1"/>
          <p:nvPr/>
        </p:nvSpPr>
        <p:spPr>
          <a:xfrm>
            <a:off x="0" y="1938992"/>
            <a:ext cx="21437600" cy="2092881"/>
          </a:xfrm>
          <a:prstGeom prst="rect">
            <a:avLst/>
          </a:prstGeom>
          <a:solidFill>
            <a:schemeClr val="accent1">
              <a:lumMod val="20000"/>
              <a:lumOff val="80000"/>
            </a:schemeClr>
          </a:solidFill>
        </p:spPr>
        <p:txBody>
          <a:bodyPr wrap="square" rtlCol="0">
            <a:spAutoFit/>
          </a:bodyPr>
          <a:lstStyle/>
          <a:p>
            <a:pPr algn="ctr"/>
            <a:r>
              <a:rPr lang="en-GB" sz="6500" b="1" dirty="0">
                <a:solidFill>
                  <a:schemeClr val="tx2"/>
                </a:solidFill>
                <a:latin typeface="Arial" panose="020B0604020202020204" pitchFamily="34" charset="0"/>
                <a:cs typeface="Arial" panose="020B0604020202020204" pitchFamily="34" charset="0"/>
              </a:rPr>
              <a:t>The Benefits of Nature Connectedness for              Adolescents’ Mental Health and Well-being</a:t>
            </a:r>
          </a:p>
        </p:txBody>
      </p:sp>
      <p:pic>
        <p:nvPicPr>
          <p:cNvPr id="5" name="Picture 4" descr="A black and yellow logo&#10;&#10;Description automatically generated">
            <a:extLst>
              <a:ext uri="{FF2B5EF4-FFF2-40B4-BE49-F238E27FC236}">
                <a16:creationId xmlns:a16="http://schemas.microsoft.com/office/drawing/2014/main" id="{F4C2BBCA-F3D5-B01C-BB75-0832984C8D8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491720" cy="1938992"/>
          </a:xfrm>
          <a:prstGeom prst="rect">
            <a:avLst/>
          </a:prstGeom>
          <a:noFill/>
          <a:ln>
            <a:noFill/>
          </a:ln>
        </p:spPr>
      </p:pic>
      <p:sp>
        <p:nvSpPr>
          <p:cNvPr id="6" name="TextBox 5">
            <a:extLst>
              <a:ext uri="{FF2B5EF4-FFF2-40B4-BE49-F238E27FC236}">
                <a16:creationId xmlns:a16="http://schemas.microsoft.com/office/drawing/2014/main" id="{0A4CF002-4BFC-E9BD-5D0B-314CBB9F1553}"/>
              </a:ext>
            </a:extLst>
          </p:cNvPr>
          <p:cNvSpPr txBox="1"/>
          <p:nvPr/>
        </p:nvSpPr>
        <p:spPr>
          <a:xfrm>
            <a:off x="618887" y="4131939"/>
            <a:ext cx="6204857" cy="553998"/>
          </a:xfrm>
          <a:prstGeom prst="rect">
            <a:avLst/>
          </a:prstGeom>
          <a:solidFill>
            <a:schemeClr val="accent1"/>
          </a:solidFill>
        </p:spPr>
        <p:txBody>
          <a:bodyPr wrap="square" rtlCol="0">
            <a:spAutoFit/>
          </a:bodyPr>
          <a:lstStyle/>
          <a:p>
            <a:pPr algn="ctr"/>
            <a:r>
              <a:rPr lang="en-GB" sz="3000" b="1" dirty="0">
                <a:latin typeface="Arial" panose="020B0604020202020204" pitchFamily="34" charset="0"/>
                <a:cs typeface="Arial" panose="020B0604020202020204" pitchFamily="34" charset="0"/>
              </a:rPr>
              <a:t>Introduction</a:t>
            </a:r>
          </a:p>
        </p:txBody>
      </p:sp>
      <p:sp>
        <p:nvSpPr>
          <p:cNvPr id="7" name="TextBox 6">
            <a:extLst>
              <a:ext uri="{FF2B5EF4-FFF2-40B4-BE49-F238E27FC236}">
                <a16:creationId xmlns:a16="http://schemas.microsoft.com/office/drawing/2014/main" id="{67E94DA9-B652-0F27-ACD1-AD2EB7A08B29}"/>
              </a:ext>
            </a:extLst>
          </p:cNvPr>
          <p:cNvSpPr txBox="1"/>
          <p:nvPr/>
        </p:nvSpPr>
        <p:spPr>
          <a:xfrm>
            <a:off x="7616371" y="4141197"/>
            <a:ext cx="6204857" cy="553998"/>
          </a:xfrm>
          <a:prstGeom prst="rect">
            <a:avLst/>
          </a:prstGeom>
          <a:solidFill>
            <a:schemeClr val="accent1"/>
          </a:solidFill>
        </p:spPr>
        <p:txBody>
          <a:bodyPr wrap="square" rtlCol="0">
            <a:spAutoFit/>
          </a:bodyPr>
          <a:lstStyle/>
          <a:p>
            <a:pPr algn="ctr"/>
            <a:r>
              <a:rPr lang="en-GB" sz="3000" dirty="0">
                <a:latin typeface="Arial" panose="020B0604020202020204" pitchFamily="34" charset="0"/>
                <a:cs typeface="Arial" panose="020B0604020202020204" pitchFamily="34" charset="0"/>
              </a:rPr>
              <a:t>Nature Connection </a:t>
            </a:r>
          </a:p>
        </p:txBody>
      </p:sp>
      <p:sp>
        <p:nvSpPr>
          <p:cNvPr id="9" name="TextBox 8">
            <a:extLst>
              <a:ext uri="{FF2B5EF4-FFF2-40B4-BE49-F238E27FC236}">
                <a16:creationId xmlns:a16="http://schemas.microsoft.com/office/drawing/2014/main" id="{D88D84C1-D7A2-25F7-11BA-6252C74EF895}"/>
              </a:ext>
            </a:extLst>
          </p:cNvPr>
          <p:cNvSpPr txBox="1"/>
          <p:nvPr/>
        </p:nvSpPr>
        <p:spPr>
          <a:xfrm>
            <a:off x="14630938" y="12439168"/>
            <a:ext cx="5996116" cy="553998"/>
          </a:xfrm>
          <a:prstGeom prst="rect">
            <a:avLst/>
          </a:prstGeom>
          <a:solidFill>
            <a:schemeClr val="accent5">
              <a:lumMod val="75000"/>
            </a:schemeClr>
          </a:solidFill>
        </p:spPr>
        <p:txBody>
          <a:bodyPr wrap="square" rtlCol="0">
            <a:spAutoFit/>
          </a:bodyPr>
          <a:lstStyle/>
          <a:p>
            <a:pPr algn="ctr"/>
            <a:r>
              <a:rPr lang="en-GB" sz="3000" dirty="0">
                <a:latin typeface="Arial" panose="020B0604020202020204" pitchFamily="34" charset="0"/>
                <a:cs typeface="Arial" panose="020B0604020202020204" pitchFamily="34" charset="0"/>
              </a:rPr>
              <a:t>5 Pathways to Nature Connection</a:t>
            </a:r>
          </a:p>
        </p:txBody>
      </p:sp>
      <p:sp>
        <p:nvSpPr>
          <p:cNvPr id="10" name="TextBox 9">
            <a:extLst>
              <a:ext uri="{FF2B5EF4-FFF2-40B4-BE49-F238E27FC236}">
                <a16:creationId xmlns:a16="http://schemas.microsoft.com/office/drawing/2014/main" id="{5CB83CD9-C67B-2203-7244-62E7AE826FC3}"/>
              </a:ext>
            </a:extLst>
          </p:cNvPr>
          <p:cNvSpPr txBox="1"/>
          <p:nvPr/>
        </p:nvSpPr>
        <p:spPr>
          <a:xfrm>
            <a:off x="7621101" y="17342527"/>
            <a:ext cx="6195396" cy="630942"/>
          </a:xfrm>
          <a:prstGeom prst="rect">
            <a:avLst/>
          </a:prstGeom>
          <a:solidFill>
            <a:schemeClr val="accent1"/>
          </a:solidFill>
        </p:spPr>
        <p:txBody>
          <a:bodyPr wrap="square" rtlCol="0">
            <a:spAutoFit/>
          </a:bodyPr>
          <a:lstStyle/>
          <a:p>
            <a:pPr algn="ctr"/>
            <a:r>
              <a:rPr lang="en-GB" sz="3500" dirty="0">
                <a:latin typeface="Arial" panose="020B0604020202020204" pitchFamily="34" charset="0"/>
                <a:cs typeface="Arial" panose="020B0604020202020204" pitchFamily="34" charset="0"/>
              </a:rPr>
              <a:t>Social Connection</a:t>
            </a:r>
          </a:p>
        </p:txBody>
      </p:sp>
      <p:sp>
        <p:nvSpPr>
          <p:cNvPr id="11" name="TextBox 10">
            <a:extLst>
              <a:ext uri="{FF2B5EF4-FFF2-40B4-BE49-F238E27FC236}">
                <a16:creationId xmlns:a16="http://schemas.microsoft.com/office/drawing/2014/main" id="{891F83F5-45C5-908C-BFDC-A67A5DE34140}"/>
              </a:ext>
            </a:extLst>
          </p:cNvPr>
          <p:cNvSpPr txBox="1"/>
          <p:nvPr/>
        </p:nvSpPr>
        <p:spPr>
          <a:xfrm>
            <a:off x="7692551" y="8718186"/>
            <a:ext cx="6167934" cy="477054"/>
          </a:xfrm>
          <a:prstGeom prst="rect">
            <a:avLst/>
          </a:prstGeom>
          <a:solidFill>
            <a:schemeClr val="accent1"/>
          </a:solidFill>
        </p:spPr>
        <p:txBody>
          <a:bodyPr wrap="square" rtlCol="0">
            <a:spAutoFit/>
          </a:bodyPr>
          <a:lstStyle/>
          <a:p>
            <a:pPr algn="ctr"/>
            <a:r>
              <a:rPr lang="en-GB" sz="2500" dirty="0">
                <a:latin typeface="Arial" panose="020B0604020202020204" pitchFamily="34" charset="0"/>
                <a:cs typeface="Arial" panose="020B0604020202020204" pitchFamily="34" charset="0"/>
              </a:rPr>
              <a:t>Psychological and Cognitive Benefits</a:t>
            </a:r>
          </a:p>
        </p:txBody>
      </p:sp>
      <p:sp>
        <p:nvSpPr>
          <p:cNvPr id="12" name="TextBox 11">
            <a:extLst>
              <a:ext uri="{FF2B5EF4-FFF2-40B4-BE49-F238E27FC236}">
                <a16:creationId xmlns:a16="http://schemas.microsoft.com/office/drawing/2014/main" id="{02F806E3-F48E-B30A-B9F0-50111401D0D1}"/>
              </a:ext>
            </a:extLst>
          </p:cNvPr>
          <p:cNvSpPr txBox="1"/>
          <p:nvPr/>
        </p:nvSpPr>
        <p:spPr>
          <a:xfrm>
            <a:off x="14630938" y="7646341"/>
            <a:ext cx="6187776" cy="553998"/>
          </a:xfrm>
          <a:prstGeom prst="rect">
            <a:avLst/>
          </a:prstGeom>
          <a:solidFill>
            <a:schemeClr val="accent1"/>
          </a:solidFill>
        </p:spPr>
        <p:txBody>
          <a:bodyPr wrap="square" rtlCol="0">
            <a:spAutoFit/>
          </a:bodyPr>
          <a:lstStyle/>
          <a:p>
            <a:pPr algn="ctr"/>
            <a:r>
              <a:rPr lang="en-GB" sz="3000" dirty="0">
                <a:latin typeface="Arial" panose="020B0604020202020204" pitchFamily="34" charset="0"/>
                <a:cs typeface="Arial" panose="020B0604020202020204" pitchFamily="34" charset="0"/>
              </a:rPr>
              <a:t>Physical Health</a:t>
            </a:r>
          </a:p>
        </p:txBody>
      </p:sp>
      <p:sp>
        <p:nvSpPr>
          <p:cNvPr id="13" name="TextBox 12">
            <a:extLst>
              <a:ext uri="{FF2B5EF4-FFF2-40B4-BE49-F238E27FC236}">
                <a16:creationId xmlns:a16="http://schemas.microsoft.com/office/drawing/2014/main" id="{A8AFD404-2400-38DD-AF42-7A698BA05841}"/>
              </a:ext>
            </a:extLst>
          </p:cNvPr>
          <p:cNvSpPr txBox="1"/>
          <p:nvPr/>
        </p:nvSpPr>
        <p:spPr>
          <a:xfrm>
            <a:off x="7555282" y="23997434"/>
            <a:ext cx="6204857" cy="553998"/>
          </a:xfrm>
          <a:prstGeom prst="rect">
            <a:avLst/>
          </a:prstGeom>
          <a:solidFill>
            <a:schemeClr val="accent1"/>
          </a:solidFill>
        </p:spPr>
        <p:txBody>
          <a:bodyPr wrap="square" rtlCol="0">
            <a:spAutoFit/>
          </a:bodyPr>
          <a:lstStyle/>
          <a:p>
            <a:pPr algn="ctr"/>
            <a:r>
              <a:rPr lang="en-GB" sz="3000" dirty="0">
                <a:latin typeface="Arial" panose="020B0604020202020204" pitchFamily="34" charset="0"/>
                <a:cs typeface="Arial" panose="020B0604020202020204" pitchFamily="34" charset="0"/>
              </a:rPr>
              <a:t>Creating Healthy Habits</a:t>
            </a:r>
          </a:p>
        </p:txBody>
      </p:sp>
      <p:sp>
        <p:nvSpPr>
          <p:cNvPr id="15" name="TextBox 14">
            <a:extLst>
              <a:ext uri="{FF2B5EF4-FFF2-40B4-BE49-F238E27FC236}">
                <a16:creationId xmlns:a16="http://schemas.microsoft.com/office/drawing/2014/main" id="{8F0CA24C-F2E1-AF09-8FAF-3F9F0DBD58BC}"/>
              </a:ext>
            </a:extLst>
          </p:cNvPr>
          <p:cNvSpPr txBox="1"/>
          <p:nvPr/>
        </p:nvSpPr>
        <p:spPr>
          <a:xfrm>
            <a:off x="7555282" y="27387183"/>
            <a:ext cx="6243280" cy="630942"/>
          </a:xfrm>
          <a:prstGeom prst="rect">
            <a:avLst/>
          </a:prstGeom>
          <a:solidFill>
            <a:schemeClr val="accent1"/>
          </a:solidFill>
        </p:spPr>
        <p:txBody>
          <a:bodyPr wrap="square" rtlCol="0">
            <a:spAutoFit/>
          </a:bodyPr>
          <a:lstStyle/>
          <a:p>
            <a:pPr algn="ctr"/>
            <a:r>
              <a:rPr lang="en-GB" sz="3500" dirty="0">
                <a:latin typeface="Arial" panose="020B0604020202020204" pitchFamily="34" charset="0"/>
                <a:cs typeface="Arial" panose="020B0604020202020204" pitchFamily="34" charset="0"/>
              </a:rPr>
              <a:t>Conclusion</a:t>
            </a:r>
          </a:p>
        </p:txBody>
      </p:sp>
      <p:sp>
        <p:nvSpPr>
          <p:cNvPr id="16" name="TextBox 15">
            <a:extLst>
              <a:ext uri="{FF2B5EF4-FFF2-40B4-BE49-F238E27FC236}">
                <a16:creationId xmlns:a16="http://schemas.microsoft.com/office/drawing/2014/main" id="{D9F43563-6A2F-3E58-EB55-1D35656A3D97}"/>
              </a:ext>
            </a:extLst>
          </p:cNvPr>
          <p:cNvSpPr txBox="1"/>
          <p:nvPr/>
        </p:nvSpPr>
        <p:spPr>
          <a:xfrm>
            <a:off x="618885" y="9641114"/>
            <a:ext cx="6204857" cy="553998"/>
          </a:xfrm>
          <a:prstGeom prst="rect">
            <a:avLst/>
          </a:prstGeom>
          <a:solidFill>
            <a:schemeClr val="accent1"/>
          </a:solidFill>
        </p:spPr>
        <p:txBody>
          <a:bodyPr wrap="square" rtlCol="0">
            <a:spAutoFit/>
          </a:bodyPr>
          <a:lstStyle/>
          <a:p>
            <a:pPr algn="ctr"/>
            <a:r>
              <a:rPr lang="en-GB" sz="3000" dirty="0">
                <a:latin typeface="Arial" panose="020B0604020202020204" pitchFamily="34" charset="0"/>
                <a:cs typeface="Arial" panose="020B0604020202020204" pitchFamily="34" charset="0"/>
              </a:rPr>
              <a:t>Adolescent Mental Health</a:t>
            </a:r>
          </a:p>
        </p:txBody>
      </p:sp>
      <p:pic>
        <p:nvPicPr>
          <p:cNvPr id="17" name="Picture 16" descr="Mental health: 10 charts on the scale of the problem - BBC News">
            <a:extLst>
              <a:ext uri="{FF2B5EF4-FFF2-40B4-BE49-F238E27FC236}">
                <a16:creationId xmlns:a16="http://schemas.microsoft.com/office/drawing/2014/main" id="{C616E00B-F52B-C01F-E0F6-34F7E60816B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2177" y="16270418"/>
            <a:ext cx="3276600" cy="3235701"/>
          </a:xfrm>
          <a:prstGeom prst="rect">
            <a:avLst/>
          </a:prstGeom>
          <a:noFill/>
          <a:ln>
            <a:noFill/>
          </a:ln>
        </p:spPr>
      </p:pic>
      <p:pic>
        <p:nvPicPr>
          <p:cNvPr id="18" name="Picture 17" descr="In charts: Report into children's mental health - BBC News">
            <a:extLst>
              <a:ext uri="{FF2B5EF4-FFF2-40B4-BE49-F238E27FC236}">
                <a16:creationId xmlns:a16="http://schemas.microsoft.com/office/drawing/2014/main" id="{46F829BD-96BA-0E84-AFD2-044616074C9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2413" y="27387183"/>
            <a:ext cx="2699657" cy="1898075"/>
          </a:xfrm>
          <a:prstGeom prst="rect">
            <a:avLst/>
          </a:prstGeom>
          <a:noFill/>
          <a:ln>
            <a:noFill/>
          </a:ln>
        </p:spPr>
      </p:pic>
      <p:sp>
        <p:nvSpPr>
          <p:cNvPr id="20" name="TextBox 19">
            <a:extLst>
              <a:ext uri="{FF2B5EF4-FFF2-40B4-BE49-F238E27FC236}">
                <a16:creationId xmlns:a16="http://schemas.microsoft.com/office/drawing/2014/main" id="{3D2A1D13-EA5B-D7AD-7D33-A90D4C608DFA}"/>
              </a:ext>
            </a:extLst>
          </p:cNvPr>
          <p:cNvSpPr txBox="1"/>
          <p:nvPr/>
        </p:nvSpPr>
        <p:spPr>
          <a:xfrm>
            <a:off x="605502" y="10344625"/>
            <a:ext cx="6204857" cy="5909310"/>
          </a:xfrm>
          <a:prstGeom prst="rect">
            <a:avLst/>
          </a:prstGeom>
          <a:noFill/>
        </p:spPr>
        <p:txBody>
          <a:bodyPr wrap="square" numCol="1" rtlCol="0">
            <a:spAutoFit/>
          </a:bodyPr>
          <a:lstStyle/>
          <a:p>
            <a:pPr indent="457200" algn="just">
              <a:spcAft>
                <a:spcPts val="800"/>
              </a:spcAft>
            </a:pPr>
            <a:r>
              <a:rPr lang="en-GB" kern="100" dirty="0">
                <a:effectLst/>
                <a:latin typeface="Arial" panose="020B0604020202020204" pitchFamily="34" charset="0"/>
                <a:ea typeface="Century Gothic" panose="020B0502020202020204" pitchFamily="34" charset="0"/>
                <a:cs typeface="Times New Roman" panose="02020603050405020304" pitchFamily="18" charset="0"/>
              </a:rPr>
              <a:t>Adolescent mental health and well-being is an area of great concern for public health and development. Today, mental health illness is the leading cause of disability in (Public Health England, 2016) and, as a result, is the focus of attention for much research. It is believed that the period of adolescence is a vulnerable time for developing mental health issues and sensitivities (</a:t>
            </a:r>
            <a:r>
              <a:rPr lang="en-GB" kern="100" dirty="0" err="1">
                <a:effectLst/>
                <a:latin typeface="Arial" panose="020B0604020202020204" pitchFamily="34" charset="0"/>
                <a:ea typeface="Century Gothic" panose="020B0502020202020204" pitchFamily="34" charset="0"/>
                <a:cs typeface="Times New Roman" panose="02020603050405020304" pitchFamily="18" charset="0"/>
              </a:rPr>
              <a:t>McGorry</a:t>
            </a:r>
            <a:r>
              <a:rPr lang="en-GB" kern="100" dirty="0">
                <a:effectLst/>
                <a:latin typeface="Arial" panose="020B0604020202020204" pitchFamily="34" charset="0"/>
                <a:ea typeface="Century Gothic" panose="020B0502020202020204" pitchFamily="34" charset="0"/>
                <a:cs typeface="Times New Roman" panose="02020603050405020304" pitchFamily="18" charset="0"/>
              </a:rPr>
              <a:t> et al., 2013) which is why it is critical that identifying both the risk factors and protective factors is a top priority for professionals. According to NHS England (2023) 1 in 5 young people aged 8-25 are thought to have a probable mental disorder with just 25% who suffer able to access children’s mental health services. This means that there are many adolescents and their families unable to access the help they require from medical professionals. However, due to the lack of available quality healthcare for young people, multi-agency approaches to tackling mental health issues for adolescents are looking at the many ways that may help alleviate, reduce, or prevent symptoms of poor mental health through facilitating educational programmes, curriculum policy and social service interventions. </a:t>
            </a:r>
            <a:endParaRPr lang="en-GB"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sp>
        <p:nvSpPr>
          <p:cNvPr id="22" name="TextBox 21">
            <a:extLst>
              <a:ext uri="{FF2B5EF4-FFF2-40B4-BE49-F238E27FC236}">
                <a16:creationId xmlns:a16="http://schemas.microsoft.com/office/drawing/2014/main" id="{E327BD44-5D3E-0DBF-CF72-C525D61AC835}"/>
              </a:ext>
            </a:extLst>
          </p:cNvPr>
          <p:cNvSpPr txBox="1"/>
          <p:nvPr/>
        </p:nvSpPr>
        <p:spPr>
          <a:xfrm>
            <a:off x="36054" y="19704651"/>
            <a:ext cx="6847595" cy="6984156"/>
          </a:xfrm>
          <a:prstGeom prst="rect">
            <a:avLst/>
          </a:prstGeom>
          <a:noFill/>
        </p:spPr>
        <p:txBody>
          <a:bodyPr wrap="square" rtlCol="0">
            <a:spAutoFit/>
          </a:bodyPr>
          <a:lstStyle/>
          <a:p>
            <a:pPr marL="742950" lvl="1" indent="-285750">
              <a:lnSpc>
                <a:spcPct val="107000"/>
              </a:lnSpc>
              <a:buFont typeface="Symbol" panose="05050102010706020507" pitchFamily="18" charset="2"/>
              <a:buChar char=""/>
            </a:pPr>
            <a:r>
              <a:rPr lang="en-GB" sz="2000" kern="100" dirty="0">
                <a:effectLst/>
                <a:latin typeface="Arial" panose="020B0604020202020204" pitchFamily="34" charset="0"/>
                <a:ea typeface="Century Gothic" panose="020B0502020202020204" pitchFamily="34" charset="0"/>
                <a:cs typeface="Arial" panose="020B0604020202020204" pitchFamily="34" charset="0"/>
              </a:rPr>
              <a:t>Age is one potential risk factor of poorer mental health and wellbeing - statistics show that increases in mental health disorders are seen through childhood and early adolescence with a peak between ages 17-19 years (23.3%). </a:t>
            </a:r>
          </a:p>
          <a:p>
            <a:pPr marL="742950" lvl="1" indent="-285750">
              <a:lnSpc>
                <a:spcPct val="107000"/>
              </a:lnSpc>
              <a:buFont typeface="Symbol" panose="05050102010706020507" pitchFamily="18" charset="2"/>
              <a:buChar char=""/>
            </a:pPr>
            <a:r>
              <a:rPr lang="en-GB" sz="2000" kern="100" dirty="0">
                <a:effectLst/>
                <a:latin typeface="Arial" panose="020B0604020202020204" pitchFamily="34" charset="0"/>
                <a:ea typeface="Century Gothic" panose="020B0502020202020204" pitchFamily="34" charset="0"/>
                <a:cs typeface="Arial" panose="020B0604020202020204" pitchFamily="34" charset="0"/>
              </a:rPr>
              <a:t>Children living in lower income families who may be at risk of financial and food insecurity are more likely to be diagnosed with a mental health disorder (NHS England, 2023; Jackson et al., 2021; </a:t>
            </a:r>
            <a:r>
              <a:rPr lang="en-GB" sz="2000" kern="100" dirty="0" err="1">
                <a:effectLst/>
                <a:latin typeface="Arial" panose="020B0604020202020204" pitchFamily="34" charset="0"/>
                <a:ea typeface="Century Gothic" panose="020B0502020202020204" pitchFamily="34" charset="0"/>
                <a:cs typeface="Arial" panose="020B0604020202020204" pitchFamily="34" charset="0"/>
              </a:rPr>
              <a:t>Piccinnini</a:t>
            </a:r>
            <a:r>
              <a:rPr lang="en-GB" sz="2000" kern="100" dirty="0">
                <a:effectLst/>
                <a:latin typeface="Arial" panose="020B0604020202020204" pitchFamily="34" charset="0"/>
                <a:ea typeface="Century Gothic" panose="020B0502020202020204" pitchFamily="34" charset="0"/>
                <a:cs typeface="Arial" panose="020B0604020202020204" pitchFamily="34" charset="0"/>
              </a:rPr>
              <a:t> et al., 2018) and more likely to be unable to afford activities outside of school or college.</a:t>
            </a:r>
          </a:p>
          <a:p>
            <a:pPr marL="742950" lvl="1" indent="-285750">
              <a:lnSpc>
                <a:spcPct val="107000"/>
              </a:lnSpc>
              <a:buFont typeface="Symbol" panose="05050102010706020507" pitchFamily="18" charset="2"/>
              <a:buChar char=""/>
            </a:pPr>
            <a:r>
              <a:rPr lang="en-GB" sz="2000" kern="100" dirty="0">
                <a:effectLst/>
                <a:latin typeface="Arial" panose="020B0604020202020204" pitchFamily="34" charset="0"/>
                <a:ea typeface="Century Gothic" panose="020B0502020202020204" pitchFamily="34" charset="0"/>
                <a:cs typeface="Arial" panose="020B0604020202020204" pitchFamily="34" charset="0"/>
              </a:rPr>
              <a:t>The rates of mental health disorder is similar for boys and girls age 8-16 but the rates for women age 17-25 are twice as high compared to men.</a:t>
            </a:r>
          </a:p>
          <a:p>
            <a:pPr marL="742950" lvl="1" indent="-285750">
              <a:lnSpc>
                <a:spcPct val="107000"/>
              </a:lnSpc>
              <a:buFont typeface="Symbol" panose="05050102010706020507" pitchFamily="18" charset="2"/>
              <a:buChar char=""/>
            </a:pPr>
            <a:r>
              <a:rPr lang="en-GB" sz="2000" kern="100" dirty="0">
                <a:effectLst/>
                <a:latin typeface="Arial" panose="020B0604020202020204" pitchFamily="34" charset="0"/>
                <a:ea typeface="Century Gothic" panose="020B0502020202020204" pitchFamily="34" charset="0"/>
                <a:cs typeface="Arial" panose="020B0604020202020204" pitchFamily="34" charset="0"/>
              </a:rPr>
              <a:t>Anxiety, depression and self-harm is higher in women than men (Public health England, 2016; ).</a:t>
            </a:r>
          </a:p>
          <a:p>
            <a:pPr marL="742950" lvl="1" indent="-285750">
              <a:lnSpc>
                <a:spcPct val="107000"/>
              </a:lnSpc>
              <a:buFont typeface="Symbol" panose="05050102010706020507" pitchFamily="18" charset="2"/>
              <a:buChar char=""/>
            </a:pPr>
            <a:r>
              <a:rPr lang="en-GB" sz="2000" kern="100" dirty="0">
                <a:effectLst/>
                <a:latin typeface="Arial" panose="020B0604020202020204" pitchFamily="34" charset="0"/>
                <a:ea typeface="Century Gothic" panose="020B0502020202020204" pitchFamily="34" charset="0"/>
                <a:cs typeface="Arial" panose="020B0604020202020204" pitchFamily="34" charset="0"/>
              </a:rPr>
              <a:t>Higher rates of mortality for men than women due to suicide (Youth health data, 2021)</a:t>
            </a:r>
          </a:p>
          <a:p>
            <a:pPr marL="742950" lvl="1" indent="-285750">
              <a:lnSpc>
                <a:spcPct val="107000"/>
              </a:lnSpc>
              <a:spcAft>
                <a:spcPts val="800"/>
              </a:spcAft>
              <a:buFont typeface="Symbol" panose="05050102010706020507" pitchFamily="18" charset="2"/>
              <a:buChar char=""/>
            </a:pPr>
            <a:r>
              <a:rPr lang="en-GB" sz="2000" kern="100" dirty="0">
                <a:effectLst/>
                <a:latin typeface="Arial" panose="020B0604020202020204" pitchFamily="34" charset="0"/>
                <a:ea typeface="Century Gothic" panose="020B0502020202020204" pitchFamily="34" charset="0"/>
                <a:cs typeface="Arial" panose="020B0604020202020204" pitchFamily="34" charset="0"/>
              </a:rPr>
              <a:t>Increases in mental health crisis are seen in urban areas compared to rural areas (Public Health Wales, 2022). </a:t>
            </a:r>
          </a:p>
        </p:txBody>
      </p:sp>
      <p:sp>
        <p:nvSpPr>
          <p:cNvPr id="23" name="TextBox 22">
            <a:extLst>
              <a:ext uri="{FF2B5EF4-FFF2-40B4-BE49-F238E27FC236}">
                <a16:creationId xmlns:a16="http://schemas.microsoft.com/office/drawing/2014/main" id="{F8D03C7A-06F9-2AC0-C989-81DBE93C1C08}"/>
              </a:ext>
            </a:extLst>
          </p:cNvPr>
          <p:cNvSpPr txBox="1"/>
          <p:nvPr/>
        </p:nvSpPr>
        <p:spPr>
          <a:xfrm>
            <a:off x="3705200" y="16270418"/>
            <a:ext cx="3102429" cy="3330592"/>
          </a:xfrm>
          <a:prstGeom prst="rect">
            <a:avLst/>
          </a:prstGeom>
          <a:noFill/>
        </p:spPr>
        <p:txBody>
          <a:bodyPr wrap="square" rtlCol="0">
            <a:spAutoFit/>
          </a:bodyPr>
          <a:lstStyle/>
          <a:p>
            <a:pPr indent="457200">
              <a:lnSpc>
                <a:spcPct val="107000"/>
              </a:lnSpc>
              <a:spcAft>
                <a:spcPts val="800"/>
              </a:spcAft>
            </a:pP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Research suggests that adolescence is a particularly sensitive time for psychological development with 50% of all mental health disorders emerging before the age of 14 and 75% of all mental health disorders established before 24 (Public Health England, 2016; NHS England, 2023). </a:t>
            </a:r>
            <a:endParaRPr lang="en-GB" sz="1800"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pic>
        <p:nvPicPr>
          <p:cNvPr id="26" name="Picture 25" descr="A graph of statistics with different colored lines&#10;&#10;Description automatically generated with medium confidence">
            <a:extLst>
              <a:ext uri="{FF2B5EF4-FFF2-40B4-BE49-F238E27FC236}">
                <a16:creationId xmlns:a16="http://schemas.microsoft.com/office/drawing/2014/main" id="{E3E91994-F119-D3EF-BC93-B1C0B6ADED7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68429" y="26396187"/>
            <a:ext cx="3818966" cy="2871629"/>
          </a:xfrm>
          <a:prstGeom prst="rect">
            <a:avLst/>
          </a:prstGeom>
          <a:noFill/>
          <a:ln>
            <a:noFill/>
          </a:ln>
        </p:spPr>
      </p:pic>
      <p:sp>
        <p:nvSpPr>
          <p:cNvPr id="27" name="TextBox 26">
            <a:extLst>
              <a:ext uri="{FF2B5EF4-FFF2-40B4-BE49-F238E27FC236}">
                <a16:creationId xmlns:a16="http://schemas.microsoft.com/office/drawing/2014/main" id="{A697B576-415B-A63D-91FA-253EA75F2BFA}"/>
              </a:ext>
            </a:extLst>
          </p:cNvPr>
          <p:cNvSpPr txBox="1"/>
          <p:nvPr/>
        </p:nvSpPr>
        <p:spPr>
          <a:xfrm>
            <a:off x="618886" y="4828706"/>
            <a:ext cx="6204857" cy="4812408"/>
          </a:xfrm>
          <a:prstGeom prst="rect">
            <a:avLst/>
          </a:prstGeom>
          <a:noFill/>
        </p:spPr>
        <p:txBody>
          <a:bodyPr wrap="square" rtlCol="0">
            <a:spAutoFit/>
          </a:bodyPr>
          <a:lstStyle/>
          <a:p>
            <a:pPr algn="just">
              <a:lnSpc>
                <a:spcPct val="107000"/>
              </a:lnSpc>
              <a:spcAft>
                <a:spcPts val="800"/>
              </a:spcAft>
            </a:pP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Nature connectedness describes the human-nature relationship felt with the natural environment, it is more than merely being in nature, but the beliefs of how you identify with the natural world and the emotional connection that is felt (Richardson et al., 2020, Capaldi et al., 2014; Price et al., 2022). Nature connectedness has been suggested to improve mood, cognition, fitness, health and wellbeing, life satisfaction and happiness (Chen et al., 2023; Capaldi, 2014), however much of the research has been carried out in the adult population. With ways of modern living creating a disconnect from nature and natural environments through urbanisation and increased time spent indoors (</a:t>
            </a:r>
            <a:r>
              <a:rPr lang="en-GB" sz="1800" kern="100" dirty="0" err="1">
                <a:effectLst/>
                <a:latin typeface="Arial" panose="020B0604020202020204" pitchFamily="34" charset="0"/>
                <a:ea typeface="Century Gothic" panose="020B0502020202020204" pitchFamily="34" charset="0"/>
                <a:cs typeface="Times New Roman" panose="02020603050405020304" pitchFamily="18" charset="0"/>
              </a:rPr>
              <a:t>Louv</a:t>
            </a: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 2010; Price et al., 2022), the benefits of nature connectedness is an important area for psychology research, policy development and intervention development.</a:t>
            </a:r>
            <a:endParaRPr lang="en-GB" sz="1800"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pic>
        <p:nvPicPr>
          <p:cNvPr id="1026" name="Picture 2" descr="Forest Bathing &amp; the 5 pathways to nature connection">
            <a:extLst>
              <a:ext uri="{FF2B5EF4-FFF2-40B4-BE49-F238E27FC236}">
                <a16:creationId xmlns:a16="http://schemas.microsoft.com/office/drawing/2014/main" id="{143FA6F7-C009-1052-4DE8-1B01C3765C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652967" y="12947209"/>
            <a:ext cx="5952058" cy="5952058"/>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C26E3552-7392-52E3-996F-E0F389ACDD3B}"/>
              </a:ext>
            </a:extLst>
          </p:cNvPr>
          <p:cNvSpPr txBox="1"/>
          <p:nvPr/>
        </p:nvSpPr>
        <p:spPr>
          <a:xfrm>
            <a:off x="7624245" y="4718453"/>
            <a:ext cx="6271259" cy="3970318"/>
          </a:xfrm>
          <a:prstGeom prst="rect">
            <a:avLst/>
          </a:prstGeom>
          <a:noFill/>
        </p:spPr>
        <p:txBody>
          <a:bodyPr wrap="square" rtlCol="0">
            <a:spAutoFit/>
          </a:bodyPr>
          <a:lstStyle/>
          <a:p>
            <a:pPr indent="457200" algn="just">
              <a:spcAft>
                <a:spcPts val="800"/>
              </a:spcAft>
            </a:pPr>
            <a:r>
              <a:rPr lang="en-GB" kern="100" dirty="0">
                <a:latin typeface="Arial" panose="020B0604020202020204" pitchFamily="34" charset="0"/>
                <a:ea typeface="Century Gothic" panose="020B0502020202020204" pitchFamily="34" charset="0"/>
                <a:cs typeface="Times New Roman" panose="02020603050405020304" pitchFamily="18" charset="0"/>
              </a:rPr>
              <a:t>M</a:t>
            </a: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any recent studies have found links between nature exposure and nature connection for improved mental health outcomes, however much of the research is in the adult population (Capaldi et al., 2014). </a:t>
            </a:r>
            <a:r>
              <a:rPr lang="en-GB" sz="1800" dirty="0">
                <a:effectLst/>
                <a:latin typeface="Arial" panose="020B0604020202020204" pitchFamily="34" charset="0"/>
                <a:ea typeface="Century Gothic" panose="020B0502020202020204" pitchFamily="34" charset="0"/>
              </a:rPr>
              <a:t>A dip in nature connection is seen between age 11-15 so it would be beneficial for adolescents to reduce the disconnection from nature and increase the exposure to the natural environment (Richardson et al, 2020; Price et al. 2022). </a:t>
            </a:r>
            <a:r>
              <a:rPr lang="en-GB" dirty="0">
                <a:latin typeface="Arial" panose="020B0604020202020204" pitchFamily="34" charset="0"/>
                <a:ea typeface="Century Gothic" panose="020B0502020202020204" pitchFamily="34" charset="0"/>
              </a:rPr>
              <a:t>Research shows that there is a difference in accessible green outdoor spaces found between urban and rural populations a survey by Public health Wales 2022 found higher rates of poor mental health in urban populations.  </a:t>
            </a:r>
            <a:r>
              <a:rPr lang="en-GB" sz="1800" dirty="0">
                <a:effectLst/>
                <a:latin typeface="Arial" panose="020B0604020202020204" pitchFamily="34" charset="0"/>
                <a:ea typeface="Century Gothic" panose="020B0502020202020204" pitchFamily="34" charset="0"/>
              </a:rPr>
              <a:t> One framework that has been put forward to develop nature connectedness is called the 5 Pathways to nature connection.</a:t>
            </a:r>
            <a:endParaRPr lang="en-GB" sz="1800"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sp>
        <p:nvSpPr>
          <p:cNvPr id="29" name="TextBox 28">
            <a:extLst>
              <a:ext uri="{FF2B5EF4-FFF2-40B4-BE49-F238E27FC236}">
                <a16:creationId xmlns:a16="http://schemas.microsoft.com/office/drawing/2014/main" id="{83520B69-5501-F233-3864-B4C0F98EEBAE}"/>
              </a:ext>
            </a:extLst>
          </p:cNvPr>
          <p:cNvSpPr txBox="1"/>
          <p:nvPr/>
        </p:nvSpPr>
        <p:spPr>
          <a:xfrm>
            <a:off x="14613859" y="18945432"/>
            <a:ext cx="6013195" cy="1754326"/>
          </a:xfrm>
          <a:prstGeom prst="rect">
            <a:avLst/>
          </a:prstGeom>
          <a:noFill/>
        </p:spPr>
        <p:txBody>
          <a:bodyPr wrap="square" rtlCol="0">
            <a:spAutoFit/>
          </a:bodyPr>
          <a:lstStyle/>
          <a:p>
            <a:pPr algn="just"/>
            <a:r>
              <a:rPr lang="en-GB" dirty="0">
                <a:effectLst/>
                <a:latin typeface="Arial" panose="020B0604020202020204" pitchFamily="34" charset="0"/>
                <a:ea typeface="Century Gothic" panose="020B0502020202020204" pitchFamily="34" charset="0"/>
              </a:rPr>
              <a:t>5 pathways to nature connectedness is a framework through which to explore nature connection and build the human-nature relationship (Richardson et al., 2020). It is now in use by several outdoor and environmental organisations including The National Trust and The Scout Group</a:t>
            </a:r>
            <a:endParaRPr lang="en-GB" dirty="0"/>
          </a:p>
        </p:txBody>
      </p:sp>
      <p:sp>
        <p:nvSpPr>
          <p:cNvPr id="30" name="TextBox 29">
            <a:extLst>
              <a:ext uri="{FF2B5EF4-FFF2-40B4-BE49-F238E27FC236}">
                <a16:creationId xmlns:a16="http://schemas.microsoft.com/office/drawing/2014/main" id="{AD580E90-26F0-B2C7-7975-03E05D0B0509}"/>
              </a:ext>
            </a:extLst>
          </p:cNvPr>
          <p:cNvSpPr txBox="1"/>
          <p:nvPr/>
        </p:nvSpPr>
        <p:spPr>
          <a:xfrm>
            <a:off x="14599915" y="20896307"/>
            <a:ext cx="6217022" cy="7058855"/>
          </a:xfrm>
          <a:prstGeom prst="rect">
            <a:avLst/>
          </a:prstGeom>
          <a:solidFill>
            <a:schemeClr val="accent5">
              <a:lumMod val="20000"/>
              <a:lumOff val="80000"/>
            </a:schemeClr>
          </a:solidFill>
          <a:ln w="76200">
            <a:solidFill>
              <a:schemeClr val="accent5"/>
            </a:solidFill>
          </a:ln>
        </p:spPr>
        <p:txBody>
          <a:bodyPr wrap="square" rtlCol="0">
            <a:spAutoFit/>
          </a:bodyPr>
          <a:lstStyle/>
          <a:p>
            <a:pPr indent="38100">
              <a:lnSpc>
                <a:spcPct val="107000"/>
              </a:lnSpc>
              <a:spcAft>
                <a:spcPts val="800"/>
              </a:spcAft>
            </a:pPr>
            <a:r>
              <a:rPr lang="en-GB" sz="2500" b="1"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Sensory – </a:t>
            </a:r>
            <a:r>
              <a:rPr lang="en-GB" sz="2500"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Explore nature through all 5 senses, such as listen to the birds, feel the bark of the trees</a:t>
            </a:r>
            <a:endParaRPr lang="en-GB" sz="2500" kern="100" dirty="0">
              <a:solidFill>
                <a:schemeClr val="accent5">
                  <a:lumMod val="50000"/>
                </a:schemeClr>
              </a:solidFill>
              <a:effectLst/>
              <a:latin typeface="Century Gothic" panose="020B0502020202020204" pitchFamily="34" charset="0"/>
              <a:ea typeface="Century Gothic" panose="020B0502020202020204" pitchFamily="34" charset="0"/>
              <a:cs typeface="Times New Roman" panose="02020603050405020304" pitchFamily="18" charset="0"/>
            </a:endParaRPr>
          </a:p>
          <a:p>
            <a:pPr indent="38100">
              <a:lnSpc>
                <a:spcPct val="107000"/>
              </a:lnSpc>
              <a:spcAft>
                <a:spcPts val="800"/>
              </a:spcAft>
            </a:pPr>
            <a:r>
              <a:rPr lang="en-GB" sz="2500" b="1"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Beauty </a:t>
            </a:r>
            <a:r>
              <a:rPr lang="en-GB" sz="2500"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 appreciate the wonder and aesthetic beauty found in nature</a:t>
            </a:r>
            <a:endParaRPr lang="en-GB" sz="2500" kern="100" dirty="0">
              <a:solidFill>
                <a:schemeClr val="accent5">
                  <a:lumMod val="50000"/>
                </a:schemeClr>
              </a:solidFill>
              <a:effectLst/>
              <a:latin typeface="Century Gothic" panose="020B0502020202020204" pitchFamily="34" charset="0"/>
              <a:ea typeface="Century Gothic" panose="020B0502020202020204" pitchFamily="34" charset="0"/>
              <a:cs typeface="Times New Roman" panose="02020603050405020304" pitchFamily="18" charset="0"/>
            </a:endParaRPr>
          </a:p>
          <a:p>
            <a:pPr indent="38100">
              <a:lnSpc>
                <a:spcPct val="107000"/>
              </a:lnSpc>
              <a:spcAft>
                <a:spcPts val="800"/>
              </a:spcAft>
            </a:pPr>
            <a:r>
              <a:rPr lang="en-GB" sz="2500" b="1"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Meaning – </a:t>
            </a:r>
            <a:r>
              <a:rPr lang="en-GB" sz="2500"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find meaning in the natural environment, look at the signs of nature you recognise, such as the changing seasons</a:t>
            </a:r>
            <a:endParaRPr lang="en-GB" sz="2500" kern="100" dirty="0">
              <a:solidFill>
                <a:schemeClr val="accent5">
                  <a:lumMod val="50000"/>
                </a:schemeClr>
              </a:solidFill>
              <a:effectLst/>
              <a:latin typeface="Century Gothic" panose="020B0502020202020204" pitchFamily="34" charset="0"/>
              <a:ea typeface="Century Gothic" panose="020B0502020202020204" pitchFamily="34" charset="0"/>
              <a:cs typeface="Times New Roman" panose="02020603050405020304" pitchFamily="18" charset="0"/>
            </a:endParaRPr>
          </a:p>
          <a:p>
            <a:pPr indent="38100">
              <a:lnSpc>
                <a:spcPct val="107000"/>
              </a:lnSpc>
              <a:spcAft>
                <a:spcPts val="800"/>
              </a:spcAft>
            </a:pPr>
            <a:r>
              <a:rPr lang="en-GB" sz="2500" b="1"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Emotion – </a:t>
            </a:r>
            <a:r>
              <a:rPr lang="en-GB" sz="2500"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explore an emotional bond and love for nature, reflect on your feelings</a:t>
            </a:r>
            <a:endParaRPr lang="en-GB" sz="2500" kern="100" dirty="0">
              <a:solidFill>
                <a:schemeClr val="accent5">
                  <a:lumMod val="50000"/>
                </a:schemeClr>
              </a:solidFill>
              <a:effectLst/>
              <a:latin typeface="Century Gothic" panose="020B0502020202020204" pitchFamily="34" charset="0"/>
              <a:ea typeface="Century Gothic" panose="020B0502020202020204" pitchFamily="34" charset="0"/>
              <a:cs typeface="Times New Roman" panose="02020603050405020304" pitchFamily="18" charset="0"/>
            </a:endParaRPr>
          </a:p>
          <a:p>
            <a:pPr indent="38100">
              <a:lnSpc>
                <a:spcPct val="107000"/>
              </a:lnSpc>
              <a:spcAft>
                <a:spcPts val="800"/>
              </a:spcAft>
            </a:pPr>
            <a:r>
              <a:rPr lang="en-GB" sz="2500" b="1"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Compassion </a:t>
            </a:r>
            <a:r>
              <a:rPr lang="en-GB" sz="2500" kern="100" dirty="0">
                <a:solidFill>
                  <a:schemeClr val="accent5">
                    <a:lumMod val="50000"/>
                  </a:schemeClr>
                </a:solidFill>
                <a:effectLst/>
                <a:latin typeface="Arial" panose="020B0604020202020204" pitchFamily="34" charset="0"/>
                <a:ea typeface="Century Gothic" panose="020B0502020202020204" pitchFamily="34" charset="0"/>
                <a:cs typeface="Times New Roman" panose="02020603050405020304" pitchFamily="18" charset="0"/>
              </a:rPr>
              <a:t>– develop an understanding and concern for environmental and wildlife conservation through ethical and moral issues. Look at the impact we have on the world around us.</a:t>
            </a:r>
            <a:endParaRPr lang="en-GB" sz="2500" kern="100" dirty="0">
              <a:solidFill>
                <a:schemeClr val="accent5">
                  <a:lumMod val="50000"/>
                </a:schemeClr>
              </a:solidFill>
              <a:effectLst/>
              <a:latin typeface="Century Gothic" panose="020B0502020202020204" pitchFamily="34" charset="0"/>
              <a:ea typeface="Century Gothic" panose="020B0502020202020204" pitchFamily="34" charset="0"/>
              <a:cs typeface="Times New Roman" panose="02020603050405020304" pitchFamily="18" charset="0"/>
            </a:endParaRPr>
          </a:p>
        </p:txBody>
      </p:sp>
      <p:sp>
        <p:nvSpPr>
          <p:cNvPr id="32" name="TextBox 31">
            <a:extLst>
              <a:ext uri="{FF2B5EF4-FFF2-40B4-BE49-F238E27FC236}">
                <a16:creationId xmlns:a16="http://schemas.microsoft.com/office/drawing/2014/main" id="{50E5D46B-F893-8D32-D5A3-E5F79EA33ADB}"/>
              </a:ext>
            </a:extLst>
          </p:cNvPr>
          <p:cNvSpPr txBox="1"/>
          <p:nvPr/>
        </p:nvSpPr>
        <p:spPr>
          <a:xfrm>
            <a:off x="14613859" y="8219487"/>
            <a:ext cx="6244114" cy="4219681"/>
          </a:xfrm>
          <a:prstGeom prst="rect">
            <a:avLst/>
          </a:prstGeom>
          <a:noFill/>
        </p:spPr>
        <p:txBody>
          <a:bodyPr wrap="square" rtlCol="0">
            <a:spAutoFit/>
          </a:bodyPr>
          <a:lstStyle/>
          <a:p>
            <a:pPr indent="38100" algn="just">
              <a:lnSpc>
                <a:spcPct val="107000"/>
              </a:lnSpc>
              <a:spcAft>
                <a:spcPts val="800"/>
              </a:spcAft>
            </a:pP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More exposure and connectedness to nature is linked with higher rates of physical activity and physical fitness leading to improved physical health (</a:t>
            </a:r>
            <a:r>
              <a:rPr lang="en-GB" sz="1800" kern="100" dirty="0" err="1">
                <a:effectLst/>
                <a:latin typeface="Arial" panose="020B0604020202020204" pitchFamily="34" charset="0"/>
                <a:ea typeface="Century Gothic" panose="020B0502020202020204" pitchFamily="34" charset="0"/>
                <a:cs typeface="Times New Roman" panose="02020603050405020304" pitchFamily="18" charset="0"/>
              </a:rPr>
              <a:t>Baceviciene</a:t>
            </a: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 et al., 2021;Piccinnini et al., 2018; Richardson et al 2020). A study by </a:t>
            </a:r>
            <a:r>
              <a:rPr lang="en-GB" sz="1800" kern="100" dirty="0" err="1">
                <a:effectLst/>
                <a:latin typeface="Arial" panose="020B0604020202020204" pitchFamily="34" charset="0"/>
                <a:ea typeface="Century Gothic" panose="020B0502020202020204" pitchFamily="34" charset="0"/>
                <a:cs typeface="Times New Roman" panose="02020603050405020304" pitchFamily="18" charset="0"/>
              </a:rPr>
              <a:t>Piccinnini</a:t>
            </a: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 et al. 2020 found that adolescents who spent 0.5 hours per week in a natural environment had lower mental health illness and improved wellbeing, and significantly higher rates of improvement found for females. Levels of obesity and inactivity in adolescence are increasing causing harmful effects on physical and psychological health. Exercise is well known to have a positive effect on mood and wellbeing, coupled with activity in an outdoor environment or greenspace is found to have an increased benefit. </a:t>
            </a:r>
            <a:endParaRPr lang="en-GB" sz="1800"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sp>
        <p:nvSpPr>
          <p:cNvPr id="33" name="TextBox 32">
            <a:extLst>
              <a:ext uri="{FF2B5EF4-FFF2-40B4-BE49-F238E27FC236}">
                <a16:creationId xmlns:a16="http://schemas.microsoft.com/office/drawing/2014/main" id="{4C0AE673-7514-43B4-AA7F-C94E8B7A89A7}"/>
              </a:ext>
            </a:extLst>
          </p:cNvPr>
          <p:cNvSpPr txBox="1"/>
          <p:nvPr/>
        </p:nvSpPr>
        <p:spPr>
          <a:xfrm>
            <a:off x="7555282" y="24660756"/>
            <a:ext cx="6096000" cy="2441502"/>
          </a:xfrm>
          <a:prstGeom prst="rect">
            <a:avLst/>
          </a:prstGeom>
          <a:noFill/>
        </p:spPr>
        <p:txBody>
          <a:bodyPr wrap="square" rtlCol="0">
            <a:spAutoFit/>
          </a:bodyPr>
          <a:lstStyle/>
          <a:p>
            <a:pPr algn="just">
              <a:lnSpc>
                <a:spcPct val="107000"/>
              </a:lnSpc>
              <a:spcAft>
                <a:spcPts val="800"/>
              </a:spcAft>
            </a:pP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Encouraging healthy lifestyles during adolescents has shown to increase rates of lifelong adult engagement and habit formation. This is seen in nature connection, physical activity and other health behaviours. Therefore, promoting nature connection and developing positive childhood experiences in nature would be beneficial to individuals during their adolescent years to help establish lifelong healthy lifestyles (Price et al., 2022; </a:t>
            </a:r>
            <a:r>
              <a:rPr lang="en-GB" sz="1800" kern="100" dirty="0" err="1">
                <a:effectLst/>
                <a:latin typeface="Arial" panose="020B0604020202020204" pitchFamily="34" charset="0"/>
                <a:ea typeface="Century Gothic" panose="020B0502020202020204" pitchFamily="34" charset="0"/>
                <a:cs typeface="Times New Roman" panose="02020603050405020304" pitchFamily="18" charset="0"/>
              </a:rPr>
              <a:t>Louv</a:t>
            </a: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 2017).   </a:t>
            </a:r>
            <a:endParaRPr lang="en-GB" sz="1800"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pic>
        <p:nvPicPr>
          <p:cNvPr id="34" name="Picture 33" descr="Nature art activity ideas – Childsplayabc ~ Nature is our playground">
            <a:extLst>
              <a:ext uri="{FF2B5EF4-FFF2-40B4-BE49-F238E27FC236}">
                <a16:creationId xmlns:a16="http://schemas.microsoft.com/office/drawing/2014/main" id="{28BD4AF7-7710-5537-0FA1-CC5E3C82117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798368" y="11496095"/>
            <a:ext cx="2839543" cy="2723297"/>
          </a:xfrm>
          <a:prstGeom prst="rect">
            <a:avLst/>
          </a:prstGeom>
          <a:noFill/>
          <a:ln>
            <a:noFill/>
          </a:ln>
        </p:spPr>
      </p:pic>
      <p:sp>
        <p:nvSpPr>
          <p:cNvPr id="37" name="TextBox 36">
            <a:extLst>
              <a:ext uri="{FF2B5EF4-FFF2-40B4-BE49-F238E27FC236}">
                <a16:creationId xmlns:a16="http://schemas.microsoft.com/office/drawing/2014/main" id="{64DD9458-6AD6-EE04-8787-3C307FC55C3D}"/>
              </a:ext>
            </a:extLst>
          </p:cNvPr>
          <p:cNvSpPr txBox="1"/>
          <p:nvPr/>
        </p:nvSpPr>
        <p:spPr>
          <a:xfrm>
            <a:off x="7561770" y="18120414"/>
            <a:ext cx="6217022" cy="2737865"/>
          </a:xfrm>
          <a:prstGeom prst="rect">
            <a:avLst/>
          </a:prstGeom>
          <a:noFill/>
        </p:spPr>
        <p:txBody>
          <a:bodyPr wrap="square" rtlCol="0">
            <a:spAutoFit/>
          </a:bodyPr>
          <a:lstStyle/>
          <a:p>
            <a:pPr algn="just">
              <a:lnSpc>
                <a:spcPct val="107000"/>
              </a:lnSpc>
              <a:spcAft>
                <a:spcPts val="800"/>
              </a:spcAft>
            </a:pPr>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Nature connection helps to facilitate meaningful connections with peers and strengthen social connections which are vital for the developing adolescent. Chen et al. (2023) found that nature connection helped reduce anxiety, distress and withdrawal behaviours that were a result of social exclusion in adolescents. The benefits of nature exposure and connection and even through nature pictures were able to promote a sense of belonging and positive emotions. </a:t>
            </a:r>
            <a:endParaRPr lang="en-GB" sz="1800"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sp>
        <p:nvSpPr>
          <p:cNvPr id="38" name="TextBox 37">
            <a:extLst>
              <a:ext uri="{FF2B5EF4-FFF2-40B4-BE49-F238E27FC236}">
                <a16:creationId xmlns:a16="http://schemas.microsoft.com/office/drawing/2014/main" id="{FEC5DDE6-D2B2-382D-51D0-95A74AA226C4}"/>
              </a:ext>
            </a:extLst>
          </p:cNvPr>
          <p:cNvSpPr txBox="1"/>
          <p:nvPr/>
        </p:nvSpPr>
        <p:spPr>
          <a:xfrm>
            <a:off x="7559685" y="28018125"/>
            <a:ext cx="13322449" cy="1754326"/>
          </a:xfrm>
          <a:prstGeom prst="rect">
            <a:avLst/>
          </a:prstGeom>
          <a:solidFill>
            <a:schemeClr val="accent2">
              <a:lumMod val="20000"/>
              <a:lumOff val="80000"/>
            </a:schemeClr>
          </a:solidFill>
          <a:ln w="57150">
            <a:solidFill>
              <a:schemeClr val="accent1"/>
            </a:solidFill>
          </a:ln>
        </p:spPr>
        <p:txBody>
          <a:bodyPr wrap="square" rtlCol="0">
            <a:spAutoFit/>
          </a:bodyPr>
          <a:lstStyle/>
          <a:p>
            <a:pPr algn="just"/>
            <a:r>
              <a:rPr lang="en-GB" sz="1800" kern="100" dirty="0">
                <a:effectLst/>
                <a:latin typeface="Arial" panose="020B0604020202020204" pitchFamily="34" charset="0"/>
                <a:ea typeface="Century Gothic" panose="020B0502020202020204" pitchFamily="34" charset="0"/>
                <a:cs typeface="Times New Roman" panose="02020603050405020304" pitchFamily="18" charset="0"/>
              </a:rPr>
              <a:t>The potential for increased wellbeing and reduced mental health illness in adolescence through nature connectedness is desirable for many reasons. To alleviate the cost and resource pressures on the NHS, to foster healthy lifestyle habits in adolescence, to increase physical activity in adolescents and to encourage pro-social and pro-environmental behaviours. It is necessary to consider whether exposure to nature and green spaces are available and accessible to all due to location, transport, income and government policy if targeted interventions for adolescence are going to work effectively as a protective factor to improve the wellbeing and mental health of adolescents in todays society.</a:t>
            </a:r>
            <a:endParaRPr lang="en-GB" dirty="0"/>
          </a:p>
        </p:txBody>
      </p:sp>
      <p:pic>
        <p:nvPicPr>
          <p:cNvPr id="1028" name="Picture 4" descr="The importance of nature connection">
            <a:extLst>
              <a:ext uri="{FF2B5EF4-FFF2-40B4-BE49-F238E27FC236}">
                <a16:creationId xmlns:a16="http://schemas.microsoft.com/office/drawing/2014/main" id="{6E69DCDB-BA70-6EF3-8617-559E42C6C46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74491" y="4004784"/>
            <a:ext cx="5742446" cy="3230126"/>
          </a:xfrm>
          <a:prstGeom prst="rect">
            <a:avLst/>
          </a:prstGeom>
          <a:noFill/>
          <a:extLst>
            <a:ext uri="{909E8E84-426E-40DD-AFC4-6F175D3DCCD1}">
              <a14:hiddenFill xmlns:a14="http://schemas.microsoft.com/office/drawing/2010/main">
                <a:solidFill>
                  <a:srgbClr val="FFFFFF"/>
                </a:solidFill>
              </a14:hiddenFill>
            </a:ext>
          </a:extLst>
        </p:spPr>
      </p:pic>
      <p:sp>
        <p:nvSpPr>
          <p:cNvPr id="39" name="TextBox 38">
            <a:extLst>
              <a:ext uri="{FF2B5EF4-FFF2-40B4-BE49-F238E27FC236}">
                <a16:creationId xmlns:a16="http://schemas.microsoft.com/office/drawing/2014/main" id="{BC31FEA7-646D-1BB1-1DDF-C397441D536A}"/>
              </a:ext>
            </a:extLst>
          </p:cNvPr>
          <p:cNvSpPr txBox="1"/>
          <p:nvPr/>
        </p:nvSpPr>
        <p:spPr>
          <a:xfrm>
            <a:off x="16583648" y="7236494"/>
            <a:ext cx="4628686" cy="276999"/>
          </a:xfrm>
          <a:prstGeom prst="rect">
            <a:avLst/>
          </a:prstGeom>
          <a:noFill/>
        </p:spPr>
        <p:txBody>
          <a:bodyPr wrap="square" rtlCol="0">
            <a:spAutoFit/>
          </a:bodyPr>
          <a:lstStyle/>
          <a:p>
            <a:r>
              <a:rPr lang="en-GB" sz="1200" i="1" dirty="0">
                <a:solidFill>
                  <a:srgbClr val="222222"/>
                </a:solidFill>
                <a:effectLst/>
                <a:latin typeface="Arial" panose="020B0604020202020204" pitchFamily="34" charset="0"/>
                <a:ea typeface="Century Gothic" panose="020B0502020202020204" pitchFamily="34" charset="0"/>
              </a:rPr>
              <a:t>British Association of Counselling and Psychotherapy (2021)</a:t>
            </a:r>
            <a:endParaRPr lang="en-GB" sz="1200" i="1" dirty="0"/>
          </a:p>
        </p:txBody>
      </p:sp>
      <p:pic>
        <p:nvPicPr>
          <p:cNvPr id="1030" name="Picture 6" descr="The benefits of connection - Global Compassion Coalition">
            <a:extLst>
              <a:ext uri="{FF2B5EF4-FFF2-40B4-BE49-F238E27FC236}">
                <a16:creationId xmlns:a16="http://schemas.microsoft.com/office/drawing/2014/main" id="{D830849F-258F-E993-0A9E-60A423773CE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11640" y="20841930"/>
            <a:ext cx="3814318" cy="2544120"/>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B15A2D5E-6904-AA88-0EEF-6BC0E2BD8489}"/>
              </a:ext>
            </a:extLst>
          </p:cNvPr>
          <p:cNvSpPr txBox="1"/>
          <p:nvPr/>
        </p:nvSpPr>
        <p:spPr>
          <a:xfrm>
            <a:off x="8811640" y="23442234"/>
            <a:ext cx="2840451" cy="276999"/>
          </a:xfrm>
          <a:prstGeom prst="rect">
            <a:avLst/>
          </a:prstGeom>
          <a:noFill/>
        </p:spPr>
        <p:txBody>
          <a:bodyPr wrap="square" rtlCol="0">
            <a:spAutoFit/>
          </a:bodyPr>
          <a:lstStyle/>
          <a:p>
            <a:r>
              <a:rPr lang="en-GB" sz="1200" i="1" dirty="0"/>
              <a:t>Global Compassion Coalition, 2023)</a:t>
            </a:r>
          </a:p>
        </p:txBody>
      </p:sp>
      <p:sp>
        <p:nvSpPr>
          <p:cNvPr id="41" name="TextBox 40">
            <a:extLst>
              <a:ext uri="{FF2B5EF4-FFF2-40B4-BE49-F238E27FC236}">
                <a16:creationId xmlns:a16="http://schemas.microsoft.com/office/drawing/2014/main" id="{C574B8AD-F6F7-ED6E-B5C4-F559D66985FF}"/>
              </a:ext>
            </a:extLst>
          </p:cNvPr>
          <p:cNvSpPr txBox="1"/>
          <p:nvPr/>
        </p:nvSpPr>
        <p:spPr>
          <a:xfrm>
            <a:off x="7654461" y="9272055"/>
            <a:ext cx="6244114" cy="2145139"/>
          </a:xfrm>
          <a:prstGeom prst="rect">
            <a:avLst/>
          </a:prstGeom>
          <a:noFill/>
        </p:spPr>
        <p:txBody>
          <a:bodyPr wrap="square" rtlCol="0">
            <a:spAutoFit/>
          </a:bodyPr>
          <a:lstStyle/>
          <a:p>
            <a:pPr algn="just">
              <a:lnSpc>
                <a:spcPct val="107000"/>
              </a:lnSpc>
              <a:spcAft>
                <a:spcPts val="800"/>
              </a:spcAft>
            </a:pPr>
            <a:r>
              <a:rPr lang="en-GB" kern="100" dirty="0">
                <a:effectLst/>
                <a:latin typeface="Arial" panose="020B0604020202020204" pitchFamily="34" charset="0"/>
                <a:ea typeface="Century Gothic" panose="020B0502020202020204" pitchFamily="34" charset="0"/>
                <a:cs typeface="Times New Roman" panose="02020603050405020304" pitchFamily="18" charset="0"/>
              </a:rPr>
              <a:t>Nature connectedness has been found to significantly increase levels of happiness, vitality and positive emotions(Capaldi et al., 2014). Cognitive function is seen to improve with increased attention and concentration levels through nature connection. Public Health England (2023) reports reduced symptoms of ADHD through nature connection and greenspace engagement.</a:t>
            </a:r>
            <a:endParaRPr lang="en-GB"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sp>
        <p:nvSpPr>
          <p:cNvPr id="42" name="TextBox 41">
            <a:extLst>
              <a:ext uri="{FF2B5EF4-FFF2-40B4-BE49-F238E27FC236}">
                <a16:creationId xmlns:a16="http://schemas.microsoft.com/office/drawing/2014/main" id="{3F74AAA6-78C4-0BE8-8256-B408755EC75F}"/>
              </a:ext>
            </a:extLst>
          </p:cNvPr>
          <p:cNvSpPr txBox="1"/>
          <p:nvPr/>
        </p:nvSpPr>
        <p:spPr>
          <a:xfrm>
            <a:off x="7613828" y="14356397"/>
            <a:ext cx="6265946" cy="2840458"/>
          </a:xfrm>
          <a:prstGeom prst="rect">
            <a:avLst/>
          </a:prstGeom>
          <a:noFill/>
        </p:spPr>
        <p:txBody>
          <a:bodyPr wrap="square" rtlCol="0">
            <a:spAutoFit/>
          </a:bodyPr>
          <a:lstStyle/>
          <a:p>
            <a:pPr algn="just">
              <a:lnSpc>
                <a:spcPct val="107000"/>
              </a:lnSpc>
              <a:spcAft>
                <a:spcPts val="800"/>
              </a:spcAft>
            </a:pPr>
            <a:r>
              <a:rPr lang="en-GB" kern="100" dirty="0">
                <a:effectLst/>
                <a:latin typeface="Arial" panose="020B0604020202020204" pitchFamily="34" charset="0"/>
                <a:ea typeface="Century Gothic" panose="020B0502020202020204" pitchFamily="34" charset="0"/>
                <a:cs typeface="Times New Roman" panose="02020603050405020304" pitchFamily="18" charset="0"/>
              </a:rPr>
              <a:t>Higher levels of self-esteem and positive body image were seen in women with more nature connectedness (Swami et al., 2016), </a:t>
            </a:r>
            <a:r>
              <a:rPr lang="en-GB" kern="100" dirty="0" err="1">
                <a:effectLst/>
                <a:latin typeface="Arial" panose="020B0604020202020204" pitchFamily="34" charset="0"/>
                <a:ea typeface="Century Gothic" panose="020B0502020202020204" pitchFamily="34" charset="0"/>
                <a:cs typeface="Times New Roman" panose="02020603050405020304" pitchFamily="18" charset="0"/>
              </a:rPr>
              <a:t>Baceviciene</a:t>
            </a:r>
            <a:r>
              <a:rPr lang="en-GB" kern="100" dirty="0">
                <a:effectLst/>
                <a:latin typeface="Arial" panose="020B0604020202020204" pitchFamily="34" charset="0"/>
                <a:ea typeface="Century Gothic" panose="020B0502020202020204" pitchFamily="34" charset="0"/>
                <a:cs typeface="Times New Roman" panose="02020603050405020304" pitchFamily="18" charset="0"/>
              </a:rPr>
              <a:t> et al., (2021) added that increases in positive body image and self-esteem increased wellbeing and resilience through reduced stress and enhanced sleep and a better immune system.</a:t>
            </a:r>
            <a:endParaRPr lang="en-GB" kern="100" dirty="0">
              <a:effectLst/>
              <a:latin typeface="Century Gothic" panose="020B0502020202020204" pitchFamily="34" charset="0"/>
              <a:ea typeface="Century Gothic" panose="020B0502020202020204" pitchFamily="34" charset="0"/>
              <a:cs typeface="Times New Roman" panose="02020603050405020304" pitchFamily="18" charset="0"/>
            </a:endParaRPr>
          </a:p>
          <a:p>
            <a:pPr algn="just">
              <a:lnSpc>
                <a:spcPct val="107000"/>
              </a:lnSpc>
              <a:spcAft>
                <a:spcPts val="800"/>
              </a:spcAft>
            </a:pPr>
            <a:r>
              <a:rPr lang="en-GB" kern="100" dirty="0">
                <a:effectLst/>
                <a:latin typeface="Arial" panose="020B0604020202020204" pitchFamily="34" charset="0"/>
                <a:ea typeface="Century Gothic" panose="020B0502020202020204" pitchFamily="34" charset="0"/>
                <a:cs typeface="Times New Roman" panose="02020603050405020304" pitchFamily="18" charset="0"/>
              </a:rPr>
              <a:t>Nature engagement is known to aid cognitive function, academic performance and creativity (Richardson et al., 2020).</a:t>
            </a:r>
            <a:endParaRPr lang="en-GB"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sp>
        <p:nvSpPr>
          <p:cNvPr id="43" name="TextBox 42">
            <a:extLst>
              <a:ext uri="{FF2B5EF4-FFF2-40B4-BE49-F238E27FC236}">
                <a16:creationId xmlns:a16="http://schemas.microsoft.com/office/drawing/2014/main" id="{86FC0374-8F90-0A0E-8EC9-BE6FB6E8DEA9}"/>
              </a:ext>
            </a:extLst>
          </p:cNvPr>
          <p:cNvSpPr txBox="1"/>
          <p:nvPr/>
        </p:nvSpPr>
        <p:spPr>
          <a:xfrm>
            <a:off x="10725652" y="11417192"/>
            <a:ext cx="3051816" cy="2441502"/>
          </a:xfrm>
          <a:prstGeom prst="rect">
            <a:avLst/>
          </a:prstGeom>
          <a:noFill/>
        </p:spPr>
        <p:txBody>
          <a:bodyPr wrap="square" rtlCol="0">
            <a:spAutoFit/>
          </a:bodyPr>
          <a:lstStyle/>
          <a:p>
            <a:pPr algn="just">
              <a:lnSpc>
                <a:spcPct val="107000"/>
              </a:lnSpc>
              <a:spcAft>
                <a:spcPts val="800"/>
              </a:spcAft>
            </a:pPr>
            <a:r>
              <a:rPr lang="en-GB" kern="100" dirty="0">
                <a:effectLst/>
                <a:latin typeface="Arial" panose="020B0604020202020204" pitchFamily="34" charset="0"/>
                <a:ea typeface="Century Gothic" panose="020B0502020202020204" pitchFamily="34" charset="0"/>
                <a:cs typeface="Times New Roman" panose="02020603050405020304" pitchFamily="18" charset="0"/>
              </a:rPr>
              <a:t>Decreases in psychological symptoms for both male and female adolescents who engage in nature and play in natural environments for 30 minutes per week or more. (</a:t>
            </a:r>
            <a:r>
              <a:rPr lang="en-GB" kern="100" dirty="0" err="1">
                <a:effectLst/>
                <a:latin typeface="Arial" panose="020B0604020202020204" pitchFamily="34" charset="0"/>
                <a:ea typeface="Century Gothic" panose="020B0502020202020204" pitchFamily="34" charset="0"/>
                <a:cs typeface="Times New Roman" panose="02020603050405020304" pitchFamily="18" charset="0"/>
              </a:rPr>
              <a:t>Piccinnini</a:t>
            </a:r>
            <a:r>
              <a:rPr lang="en-GB" kern="100" dirty="0">
                <a:effectLst/>
                <a:latin typeface="Arial" panose="020B0604020202020204" pitchFamily="34" charset="0"/>
                <a:ea typeface="Century Gothic" panose="020B0502020202020204" pitchFamily="34" charset="0"/>
                <a:cs typeface="Times New Roman" panose="02020603050405020304" pitchFamily="18" charset="0"/>
              </a:rPr>
              <a:t> et al., 2018)  </a:t>
            </a:r>
            <a:endParaRPr lang="en-GB" kern="100" dirty="0">
              <a:effectLst/>
              <a:latin typeface="Century Gothic" panose="020B0502020202020204" pitchFamily="34" charset="0"/>
              <a:ea typeface="Century Gothic" panose="020B0502020202020204" pitchFamily="34" charset="0"/>
              <a:cs typeface="Times New Roman" panose="02020603050405020304" pitchFamily="18" charset="0"/>
            </a:endParaRPr>
          </a:p>
        </p:txBody>
      </p:sp>
    </p:spTree>
    <p:extLst>
      <p:ext uri="{BB962C8B-B14F-4D97-AF65-F5344CB8AC3E}">
        <p14:creationId xmlns:p14="http://schemas.microsoft.com/office/powerpoint/2010/main" val="3077901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A406856-08DD-BBCB-E482-9C852ABEF8D6}"/>
              </a:ext>
            </a:extLst>
          </p:cNvPr>
          <p:cNvSpPr txBox="1"/>
          <p:nvPr/>
        </p:nvSpPr>
        <p:spPr>
          <a:xfrm>
            <a:off x="1063625" y="3068308"/>
            <a:ext cx="19310350" cy="25461457"/>
          </a:xfrm>
          <a:prstGeom prst="rect">
            <a:avLst/>
          </a:prstGeom>
          <a:noFill/>
        </p:spPr>
        <p:txBody>
          <a:bodyPr wrap="square">
            <a:spAutoFit/>
          </a:bodyPr>
          <a:lstStyle/>
          <a:p>
            <a:pPr algn="ctr">
              <a:lnSpc>
                <a:spcPct val="107000"/>
              </a:lnSpc>
              <a:spcAft>
                <a:spcPts val="800"/>
              </a:spcAft>
            </a:pPr>
            <a:r>
              <a:rPr lang="en-GB" sz="2800" kern="100" dirty="0">
                <a:effectLst/>
                <a:latin typeface="Arial" panose="020B0604020202020204" pitchFamily="34" charset="0"/>
                <a:ea typeface="Century Gothic" panose="020B0502020202020204" pitchFamily="34" charset="0"/>
                <a:cs typeface="Arial" panose="020B0604020202020204" pitchFamily="34" charset="0"/>
              </a:rPr>
              <a:t>References</a:t>
            </a:r>
          </a:p>
          <a:p>
            <a:pPr algn="ctr">
              <a:lnSpc>
                <a:spcPct val="107000"/>
              </a:lnSpc>
              <a:spcAft>
                <a:spcPts val="800"/>
              </a:spcAft>
            </a:pPr>
            <a:r>
              <a:rPr lang="en-GB" sz="2000" kern="100" dirty="0">
                <a:effectLst/>
                <a:latin typeface="Arial" panose="020B0604020202020204" pitchFamily="34" charset="0"/>
                <a:ea typeface="Century Gothic" panose="020B0502020202020204" pitchFamily="34" charset="0"/>
                <a:cs typeface="Times New Roman" panose="02020603050405020304" pitchFamily="18" charset="0"/>
              </a:rPr>
              <a:t> </a:t>
            </a:r>
            <a:endParaRPr lang="en-GB" sz="1600" kern="100" dirty="0">
              <a:effectLst/>
              <a:latin typeface="Century Gothic" panose="020B0502020202020204" pitchFamily="34" charset="0"/>
              <a:ea typeface="Century Gothic" panose="020B0502020202020204" pitchFamily="34" charset="0"/>
              <a:cs typeface="Times New Roman" panose="02020603050405020304" pitchFamily="18" charset="0"/>
            </a:endParaRPr>
          </a:p>
          <a:p>
            <a:pPr marL="457200" indent="-457200">
              <a:lnSpc>
                <a:spcPct val="150000"/>
              </a:lnSpc>
              <a:spcAft>
                <a:spcPts val="800"/>
              </a:spcAft>
            </a:pP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Arola</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T., </a:t>
            </a: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Aulake</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M., Ott, A., Lindholm, M., </a:t>
            </a: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Kouvonen</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P., Virtanen, P., &amp; </a:t>
            </a: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Paloniemi</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R. (2023). The impacts of nature connectedness on children's well-being: Systematic literature review.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Journal of Environmental Psychology</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85</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101913.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2"/>
              </a:rPr>
              <a:t>https://doi.org/10.1016/j.jenvp.2022.101913</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Baceviciene</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M., </a:t>
            </a: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Jankauskiene</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R., &amp; Swami, V. (2021). Nature exposure and positive body image: a cross–sectional study examining the mediating roles of physical activity, autonomous motivation, connectedness to nature, and perceived </a:t>
            </a: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restorativeness</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International journal of environmental research and public health</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18</a:t>
            </a:r>
            <a:r>
              <a:rPr lang="en-GB" sz="2600" kern="100" dirty="0">
                <a:effectLst/>
                <a:latin typeface="Arial" panose="020B0604020202020204" pitchFamily="34" charset="0"/>
                <a:ea typeface="Century Gothic" panose="020B0502020202020204" pitchFamily="34" charset="0"/>
                <a:cs typeface="Arial" panose="020B0604020202020204" pitchFamily="34" charset="0"/>
              </a:rPr>
              <a:t>(22), 12246.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3"/>
              </a:rPr>
              <a:t>https://doi.org/10.3390/ijerph182212246</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British Association of Counselling and Psychotherapy (BACP). (2021</a:t>
            </a:r>
            <a:r>
              <a:rPr lang="en-GB" sz="2600" i="1"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Natalie Rossiter The importance of nature connection.</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a:t>
            </a:r>
            <a:r>
              <a:rPr lang="en-GB" sz="2600" u="sng"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hlinkClick r:id="rId4"/>
              </a:rPr>
              <a:t>https://www.bacp.co.uk/news/news-from-bacp/blogs/2021/14-may-the-importance-of-nature-connection/</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a:t>
            </a:r>
            <a:endParaRPr lang="en-GB" sz="2600" kern="100" dirty="0">
              <a:effectLst/>
              <a:latin typeface="Arial" panose="020B0604020202020204" pitchFamily="34" charset="0"/>
              <a:ea typeface="Century Gothic" panose="020B0502020202020204" pitchFamily="34" charset="0"/>
              <a:cs typeface="Arial" panose="020B0604020202020204" pitchFamily="34" charset="0"/>
            </a:endParaRP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Chen, L., Zeng, S., &amp; Su, Y. (2023). The influence of social exclusion on adolescents' social withdrawal </a:t>
            </a: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behavior</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The moderating role of connectedness to nature.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Journal of Environmental Psychology</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87</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101951.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5"/>
              </a:rPr>
              <a:t>https://doi.org/10.1016/j.jenvp.2022.101951</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Global Compassion Coalition (2023). </a:t>
            </a:r>
            <a:r>
              <a:rPr lang="en-GB" sz="2600" i="1"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The benefits of </a:t>
            </a:r>
            <a:r>
              <a:rPr lang="en-GB" sz="2600" i="1"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connecton</a:t>
            </a:r>
            <a:r>
              <a:rPr lang="en-GB" sz="2600" i="1"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https://www.globalcompassioncoalition.org/the-benefits-of-connection/</a:t>
            </a:r>
            <a:endParaRPr lang="en-GB" sz="2600" kern="100" dirty="0">
              <a:effectLst/>
              <a:latin typeface="Arial" panose="020B0604020202020204" pitchFamily="34" charset="0"/>
              <a:ea typeface="Century Gothic" panose="020B0502020202020204" pitchFamily="34" charset="0"/>
              <a:cs typeface="Arial" panose="020B0604020202020204" pitchFamily="34" charset="0"/>
            </a:endParaRPr>
          </a:p>
          <a:p>
            <a:pPr marL="457200" indent="-457200">
              <a:lnSpc>
                <a:spcPct val="150000"/>
              </a:lnSpc>
              <a:spcAft>
                <a:spcPts val="800"/>
              </a:spcAft>
            </a:pPr>
            <a:r>
              <a:rPr lang="en-GB" sz="2600" kern="100" dirty="0">
                <a:effectLst/>
                <a:latin typeface="Arial" panose="020B0604020202020204" pitchFamily="34" charset="0"/>
                <a:ea typeface="Century Gothic" panose="020B0502020202020204" pitchFamily="34" charset="0"/>
                <a:cs typeface="Arial" panose="020B0604020202020204" pitchFamily="34" charset="0"/>
              </a:rPr>
              <a:t>Jackson, S. B., Stevenson, K. T., Larson, L. R., Peterson, M. N., &amp; </a:t>
            </a:r>
            <a:r>
              <a:rPr lang="en-GB" sz="2600" kern="100" dirty="0" err="1">
                <a:effectLst/>
                <a:latin typeface="Arial" panose="020B0604020202020204" pitchFamily="34" charset="0"/>
                <a:ea typeface="Century Gothic" panose="020B0502020202020204" pitchFamily="34" charset="0"/>
                <a:cs typeface="Arial" panose="020B0604020202020204" pitchFamily="34" charset="0"/>
              </a:rPr>
              <a:t>Seekamp</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E. (2021). Outdoor activity participation improves adolescents’ mental health and well-being during the COVID-19 pandemic. International Journal of Environmental Research and Public Health, 18(5), 2506.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6"/>
              </a:rPr>
              <a:t>https://doi.org/10.3390/ijerph18052506</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err="1">
                <a:effectLst/>
                <a:latin typeface="Arial" panose="020B0604020202020204" pitchFamily="34" charset="0"/>
                <a:ea typeface="Century Gothic" panose="020B0502020202020204" pitchFamily="34" charset="0"/>
                <a:cs typeface="Arial" panose="020B0604020202020204" pitchFamily="34" charset="0"/>
              </a:rPr>
              <a:t>Louv</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R. (2010)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Last child in the woods, saving our children from nature-deficit-disorder. </a:t>
            </a:r>
            <a:r>
              <a:rPr lang="en-GB" sz="2600" kern="100" dirty="0">
                <a:effectLst/>
                <a:latin typeface="Arial" panose="020B0604020202020204" pitchFamily="34" charset="0"/>
                <a:ea typeface="Century Gothic" panose="020B0502020202020204" pitchFamily="34" charset="0"/>
                <a:cs typeface="Arial" panose="020B0604020202020204" pitchFamily="34" charset="0"/>
              </a:rPr>
              <a:t>Atlantic Books. </a:t>
            </a:r>
          </a:p>
          <a:p>
            <a:pPr marL="457200" indent="-457200">
              <a:lnSpc>
                <a:spcPct val="150000"/>
              </a:lnSpc>
              <a:spcAft>
                <a:spcPts val="800"/>
              </a:spcAft>
            </a:pPr>
            <a:r>
              <a:rPr lang="en-GB" sz="2600" kern="100" dirty="0" err="1">
                <a:effectLst/>
                <a:latin typeface="Arial" panose="020B0604020202020204" pitchFamily="34" charset="0"/>
                <a:ea typeface="Century Gothic" panose="020B0502020202020204" pitchFamily="34" charset="0"/>
                <a:cs typeface="Arial" panose="020B0604020202020204" pitchFamily="34" charset="0"/>
              </a:rPr>
              <a:t>Louv</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R. (2017).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Vitamin N The essential guide to a nature-rich life</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Atlantic Books.</a:t>
            </a:r>
          </a:p>
          <a:p>
            <a:pPr marL="457200" indent="-457200">
              <a:lnSpc>
                <a:spcPct val="150000"/>
              </a:lnSpc>
              <a:spcAft>
                <a:spcPts val="800"/>
              </a:spcAft>
            </a:pPr>
            <a:r>
              <a:rPr lang="en-GB" sz="2600" kern="100" dirty="0" err="1">
                <a:solidFill>
                  <a:srgbClr val="181817"/>
                </a:solidFill>
                <a:effectLst/>
                <a:latin typeface="Arial" panose="020B0604020202020204" pitchFamily="34" charset="0"/>
                <a:ea typeface="Century Gothic" panose="020B0502020202020204" pitchFamily="34" charset="0"/>
                <a:cs typeface="Arial" panose="020B0604020202020204" pitchFamily="34" charset="0"/>
              </a:rPr>
              <a:t>McGorry</a:t>
            </a:r>
            <a:r>
              <a:rPr lang="en-GB" sz="2600" kern="100" dirty="0">
                <a:solidFill>
                  <a:srgbClr val="181817"/>
                </a:solidFill>
                <a:effectLst/>
                <a:latin typeface="Arial" panose="020B0604020202020204" pitchFamily="34" charset="0"/>
                <a:ea typeface="Century Gothic" panose="020B0502020202020204" pitchFamily="34" charset="0"/>
                <a:cs typeface="Arial" panose="020B0604020202020204" pitchFamily="34" charset="0"/>
              </a:rPr>
              <a:t>, P., Bates, T., &amp; Birchwood, M. (2013). Designing youth mental health services for the 21st century: Examples from Australia, Ireland and the UK.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British Journal of Psychiatry,</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202</a:t>
            </a:r>
            <a:r>
              <a:rPr lang="en-GB" sz="2600" kern="100" dirty="0">
                <a:effectLst/>
                <a:latin typeface="Arial" panose="020B0604020202020204" pitchFamily="34" charset="0"/>
                <a:ea typeface="Century Gothic" panose="020B0502020202020204" pitchFamily="34" charset="0"/>
                <a:cs typeface="Arial" panose="020B0604020202020204" pitchFamily="34" charset="0"/>
              </a:rPr>
              <a:t>(S54), S30-S35. doi:10.1192/bjp.bp.112.119214</a:t>
            </a:r>
          </a:p>
          <a:p>
            <a:pPr marL="457200" indent="-457200">
              <a:lnSpc>
                <a:spcPct val="150000"/>
              </a:lnSpc>
              <a:spcAft>
                <a:spcPts val="800"/>
              </a:spcAft>
            </a:pPr>
            <a:r>
              <a:rPr lang="en-GB" sz="2600" kern="100" dirty="0">
                <a:effectLst/>
                <a:latin typeface="Arial" panose="020B0604020202020204" pitchFamily="34" charset="0"/>
                <a:ea typeface="Century Gothic" panose="020B0502020202020204" pitchFamily="34" charset="0"/>
                <a:cs typeface="Arial" panose="020B0604020202020204" pitchFamily="34" charset="0"/>
              </a:rPr>
              <a:t>NHS England (2023) Mental health of children and young people in England, 2023 – wave 4 follow up to the 2017 survey.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Mental health of children and young people surveys. </a:t>
            </a:r>
            <a:r>
              <a:rPr lang="en-GB" sz="2600" i="1"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7"/>
              </a:rPr>
              <a:t>https://digital.nhs.uk/data-and-information/publications/statistical/mental-health-of-children-and-young-people-in-england/2023-wave-4-follow-up#</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 </a:t>
            </a:r>
            <a:endParaRPr lang="en-GB" sz="2600" kern="100" dirty="0">
              <a:effectLst/>
              <a:latin typeface="Arial" panose="020B0604020202020204" pitchFamily="34" charset="0"/>
              <a:ea typeface="Century Gothic" panose="020B0502020202020204" pitchFamily="34" charset="0"/>
              <a:cs typeface="Arial" panose="020B0604020202020204" pitchFamily="34" charset="0"/>
            </a:endParaRPr>
          </a:p>
          <a:p>
            <a:pPr marL="457200" indent="-457200">
              <a:lnSpc>
                <a:spcPct val="150000"/>
              </a:lnSpc>
              <a:spcAft>
                <a:spcPts val="800"/>
              </a:spcAft>
            </a:pP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Piccininni</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C., Michaelson, V., Janssen, I., &amp; Pickett, W. (2018). Outdoor play and nature connectedness as potential correlates of internalized mental health symptoms among Canadian adolescents.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Preventive Medicine</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112</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168-175.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8"/>
              </a:rPr>
              <a:t>https://doi.org/10.1016/j.ypmed.2018.04.020</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Price, E., Maguire, S., Firth, C., Lumber, R., Richardson, M., &amp; Young, R. (2022). Factors associated with nature connectedness in school-aged children.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Current Research in Ecological and Social Psychology</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3</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100037.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9"/>
              </a:rPr>
              <a:t>https://doi.org/10.1016/j.cresp.2022.100037</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Public Health England. (2016). </a:t>
            </a:r>
            <a:r>
              <a:rPr lang="en-GB" sz="2600" kern="100" dirty="0">
                <a:effectLst/>
                <a:latin typeface="Arial" panose="020B0604020202020204" pitchFamily="34" charset="0"/>
                <a:ea typeface="Century Gothic" panose="020B0502020202020204" pitchFamily="34" charset="0"/>
                <a:cs typeface="Arial" panose="020B0604020202020204" pitchFamily="34" charset="0"/>
              </a:rPr>
              <a:t>The mental health of children and young people in England. </a:t>
            </a: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Public Health Wales (2022) </a:t>
            </a:r>
            <a:r>
              <a:rPr lang="en-GB" sz="2600" kern="100" dirty="0">
                <a:effectLst/>
                <a:latin typeface="Arial" panose="020B0604020202020204" pitchFamily="34" charset="0"/>
                <a:ea typeface="Century Gothic" panose="020B0502020202020204" pitchFamily="34" charset="0"/>
                <a:cs typeface="Arial" panose="020B0604020202020204" pitchFamily="34" charset="0"/>
              </a:rPr>
              <a:t>Children and Young People’s Mental Health Exploring presentation in mental health crisis through linked routine health care data in Wales, NDL Wales Team.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10"/>
              </a:rPr>
              <a:t>https://phw.nhs.wales/publications/publications1/children-and-young-peoples-mental-health/</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Richardson, M., &amp; McEwan, K. (2018). 30 days wild and the relationships between engagement with nature’s beauty, nature connectedness and well-being.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Frontiers in Psychology</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9</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1500.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11"/>
              </a:rPr>
              <a:t>https://doi.org/10.3389/fpsyg.2018.01500</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Swami, V., von </a:t>
            </a:r>
            <a:r>
              <a:rPr lang="en-GB" sz="2600" kern="100" dirty="0" err="1">
                <a:solidFill>
                  <a:srgbClr val="222222"/>
                </a:solidFill>
                <a:effectLst/>
                <a:latin typeface="Arial" panose="020B0604020202020204" pitchFamily="34" charset="0"/>
                <a:ea typeface="Century Gothic" panose="020B0502020202020204" pitchFamily="34" charset="0"/>
                <a:cs typeface="Arial" panose="020B0604020202020204" pitchFamily="34" charset="0"/>
              </a:rPr>
              <a:t>Nordheim</a:t>
            </a: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 L., &amp; Barron, D. (2016). Self-esteem mediates the relationship between connectedness to nature and body appreciation in women, but not men.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Body image</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i="1" kern="100" dirty="0">
                <a:effectLst/>
                <a:latin typeface="Arial" panose="020B0604020202020204" pitchFamily="34" charset="0"/>
                <a:ea typeface="Century Gothic" panose="020B0502020202020204" pitchFamily="34" charset="0"/>
                <a:cs typeface="Arial" panose="020B0604020202020204" pitchFamily="34" charset="0"/>
              </a:rPr>
              <a:t>16</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41-44.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12"/>
              </a:rPr>
              <a:t>https://doi.org/10.1016/j.bodyim.2015.11.001</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a:p>
            <a:pPr marL="457200" indent="-457200">
              <a:lnSpc>
                <a:spcPct val="150000"/>
              </a:lnSpc>
              <a:spcAft>
                <a:spcPts val="800"/>
              </a:spcAft>
            </a:pPr>
            <a:r>
              <a:rPr lang="en-GB" sz="2600" kern="100" dirty="0">
                <a:solidFill>
                  <a:srgbClr val="222222"/>
                </a:solidFill>
                <a:effectLst/>
                <a:latin typeface="Arial" panose="020B0604020202020204" pitchFamily="34" charset="0"/>
                <a:ea typeface="Century Gothic" panose="020B0502020202020204" pitchFamily="34" charset="0"/>
                <a:cs typeface="Arial" panose="020B0604020202020204" pitchFamily="34" charset="0"/>
              </a:rPr>
              <a:t>Youth health Data (2021).</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r>
              <a:rPr lang="en-GB" sz="2600" u="sng" kern="100" dirty="0">
                <a:solidFill>
                  <a:srgbClr val="0D2E46"/>
                </a:solidFill>
                <a:effectLst/>
                <a:latin typeface="Arial" panose="020B0604020202020204" pitchFamily="34" charset="0"/>
                <a:ea typeface="Century Gothic" panose="020B0502020202020204" pitchFamily="34" charset="0"/>
                <a:cs typeface="Arial" panose="020B0604020202020204" pitchFamily="34" charset="0"/>
                <a:hlinkClick r:id="rId13"/>
              </a:rPr>
              <a:t>https://ayph-youthhealthdata.org.uk/key-data/mental-health/suicide/</a:t>
            </a:r>
            <a:r>
              <a:rPr lang="en-GB" sz="2600" kern="100" dirty="0">
                <a:effectLst/>
                <a:latin typeface="Arial" panose="020B0604020202020204" pitchFamily="34" charset="0"/>
                <a:ea typeface="Century Gothic" panose="020B0502020202020204" pitchFamily="34" charset="0"/>
                <a:cs typeface="Arial" panose="020B0604020202020204" pitchFamily="34" charset="0"/>
              </a:rPr>
              <a:t> </a:t>
            </a:r>
          </a:p>
        </p:txBody>
      </p:sp>
    </p:spTree>
    <p:extLst>
      <p:ext uri="{BB962C8B-B14F-4D97-AF65-F5344CB8AC3E}">
        <p14:creationId xmlns:p14="http://schemas.microsoft.com/office/powerpoint/2010/main" val="1299316153"/>
      </p:ext>
    </p:extLst>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7978</TotalTime>
  <Words>2257</Words>
  <Application>Microsoft Office PowerPoint</Application>
  <PresentationFormat>Custom</PresentationFormat>
  <Paragraphs>55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Century Gothic</vt:lpstr>
      <vt:lpstr>Symbol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dc:creator>
  <cp:lastModifiedBy>Claire</cp:lastModifiedBy>
  <cp:revision>1</cp:revision>
  <dcterms:created xsi:type="dcterms:W3CDTF">2023-12-19T15:27:24Z</dcterms:created>
  <dcterms:modified xsi:type="dcterms:W3CDTF">2023-12-26T09:39:32Z</dcterms:modified>
</cp:coreProperties>
</file>