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97" autoAdjust="0"/>
    <p:restoredTop sz="94660"/>
  </p:normalViewPr>
  <p:slideViewPr>
    <p:cSldViewPr snapToGrid="0">
      <p:cViewPr varScale="1">
        <p:scale>
          <a:sx n="107" d="100"/>
          <a:sy n="107" d="100"/>
        </p:scale>
        <p:origin x="720" y="7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3b4393f30b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3b4393f30b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study combines “Multispectral Imaging” (MSI) of the three modalities to create a superior breast cancer classification system. To prove the success of the multimodal fusion, the study also compares each of the modalities in isolation, such as “Ultrasound”, “X-ray”, and “Histopathology” alone with simplified versions of the available pipeline. The results obtained in this paper, in comparison with the multimodal model, help to emphasize the fact that the combination of various data sources to increase the detection accuracy and enhance the performance in early diagnosis considerably.</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b4393f30b1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3b4393f30b1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“multimodal breast cancer detector” based on deep learning is designed to identify and detect cancer in “Multispectral Imaging (MSI)” of three medical imaging modalities: “Chest X-ray”, “Histopathology”, and “Ultrasound”. The area of scope involves the preparation and preprocessing of MSI datasets, the implementation of three CNNs, such as “ResNet50”, “DenseNet201”, and “EfficientNetB0”, and the evaluation of their performance on single-modality and multimodal datasets.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b4393f30b1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b4393f30b1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They highlight the benefits and drawbacks of these strategies in comparison to conventional ML-based methods. Multimodality analysis reveals that pictures have undergone several generations. As shown in the Figure, the methods for MMI analysis are divided into three categories: ML, DL, and traditional methods. Medical imaging uses a variety of imaging techniques, each with advantages and disadvantages (Hussain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b4393f30b1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b4393f30b1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Representation Learning Theory explains that deep neural networks learn several levels of representation, with lower levels learning simple features (edges, contours, textures), intermediates learning organ or tissue structure, and higher levels learning high-level semantic features, like tumor morphology, or patterns of malignancy  (Hou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2025)</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b4393f30b1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b4393f30b1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research design that is used in this dissertation is an experimental and applied research design because it fits the development, testing, and validation of a deep learning-based system to detect breast cancer at its early stages. The given design is aimed at practical implementation of machine learning methods and systematic assessment of their performance in controlled experimental setting.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b4393f30b1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b4393f30b1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first stage is concerned with the preparation of data, during which the images of Ultrasound, Histopathology, and Chest X-rays are arranged, labeled, and processed. Image resizing, normalization, and multispectral conversion algorithms are used so that modalities can be uniform. Google Colab serves as the main platform in machine learning experimentation and model training. It is also free to use GPU acceleration, which enormously shortens the training time of a deep learning model, including ResNet, DenseNet, and EfficientNet. It is also suitable to use Google Colab to work with large image datasets and repeat experiments using Python with the possibility of effective integration with cloud storage.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b4393f30b1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b4393f30b1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above image demonstrates the process of loading the Ultrasound MSI data with the help of a consistent directory-to-directory method. The standardized DataFrame allows effective correspondence of ultrasound information with other modalities to achieve multimodal learning and the overall accuracy of the diagnosis of breast cancer</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b4393f30b1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b4393f30b1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 average pooling can be used to represent compact and discriminative features without sacrificing the high-level semantic information that is useful in the classification of breast cancer. The EfficientNet CNN model is used to extract the deep multimodal MSI Natures of X-ray, histopathological, and ultrasound images with the help of GlobalMaxPooling. The combination of the features is trained using a dense classifier with 99.22% training plus 96.30% validation accuracy and low loss (0.1156). The architecture proved to be efficient in feature fusion and high generalization measurements across modalities.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b4393f30b1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b4393f30b1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is also a heuristic-based modality detection feature that provides a rough idea on whether an uploaded image belongs to X-ray, histopathology, or ultrasound data. The design is modular and facilitates an efficient inference, simple interaction between users and simplified deployment of the trained deep learning model in a real-world clinical decision-support system.</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b4393f30b1_0_1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b4393f30b1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process of deploying the web applications presented real-time inferences that are solved by optimally pre-processing and error control. The problem of domain generalization is identified due to the misclassification of non-medical images, which is addressed by the input validation and the plans on diverse data sets. Lastly, the training is efficient, and multimodal breast cancer detection is reliable with the help of the use of GPU acceleration, batch optimization, and frozen pre-trained layers to mitigate the computational constraints.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b4393f30b1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3b4393f30b1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Balanced data ensures equal training of the model, which cannot give preference to a specific class, and enhances the reliability of classification between malignant and normal tumor types. Cellular patterns are organized and uniform in coloration, whereas in malignant images, the appearance is irregular in texture and clustering, with dense and greater variation in spectral intensity, which shows abnormal tissue growth and cellular changes that help to detect breast cancer easily. There is high precision (0.95, 0.94) and recall (0.90, 0.97) between benign and malignant classes. Scores of f1 are high and confirm a strong generalization and high performance in the separation of cancer and non-cancer MSI images.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b4393f30b1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b4393f30b1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Usability Testing</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Liked the interface of the website regarding convenience in the selection of images, uploading pictures, and displaying the prediction.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Authenticated user messages and error messages are easily understandable.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Performance Testing</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Timings of the time required to make predictions on individual images.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Confirmed the system is responsive to various images of various sizes and types.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b4393f30b1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b4393f30b1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Excellent discriminative ability is confirmed by the ROC curves, and EfficientNet and DenseNet have close to perfect AUC values (0.99). The convergence trends during training and validation curves showed excellent generalization and a significant improvement. The results confirm the practicability of applying EfficientNet in the multimodal detection of breast cancer at high diagnostic accuracy rates.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b4393f30b1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b4393f30b1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study trained the three recognized convolutional neural network models ResNet50, DenseNet201, and EfficientNetB0, with the application of the transfer learning to obtain discriminating features of every imaging through a single imaging modality. EfficientNetB0 proved the most desirable between predictive and computational performance of architecture appraised. The scaling strategy known as its compound scaling enabled it to be highly classified with less complexity of parameters and the inference time.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3b4393f30b1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3b4393f30b1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Anari, S., Sadeghi, S., Sheikhi, G., Ranjbarzadeh, R. and Bendechache, M., 2025. Explainable attention based breast tumor segmentation using a combination of UNet, ResNet, DenseNet, and EfficientNet models. </a:t>
            </a:r>
            <a:r>
              <a:rPr lang="en" sz="1200" i="1">
                <a:solidFill>
                  <a:schemeClr val="dk1"/>
                </a:solidFill>
                <a:latin typeface="Times New Roman"/>
                <a:ea typeface="Times New Roman"/>
                <a:cs typeface="Times New Roman"/>
                <a:sym typeface="Times New Roman"/>
              </a:rPr>
              <a:t>Scientific Reports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15</a:t>
            </a:r>
            <a:r>
              <a:rPr lang="en" sz="1200">
                <a:solidFill>
                  <a:schemeClr val="dk1"/>
                </a:solidFill>
                <a:latin typeface="Times New Roman"/>
                <a:ea typeface="Times New Roman"/>
                <a:cs typeface="Times New Roman"/>
                <a:sym typeface="Times New Roman"/>
              </a:rPr>
              <a:t>(1), p.1027.</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Bećirović, M., Kurtović, A., Smajlović, N., Kapo, M. and Akagić, A., 2025. Performance comparison of medical image classification systems using TensorFlow Keras, PyTorch, and JAX. </a:t>
            </a:r>
            <a:r>
              <a:rPr lang="en" sz="1200" i="1">
                <a:solidFill>
                  <a:schemeClr val="dk1"/>
                </a:solidFill>
                <a:latin typeface="Times New Roman"/>
                <a:ea typeface="Times New Roman"/>
                <a:cs typeface="Times New Roman"/>
                <a:sym typeface="Times New Roman"/>
              </a:rPr>
              <a:t>arXiv preprint arXiv:2507.14587</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Beeravolu, A.R., Azam, S., Jonkman, M., Shanmugam, B., Kannoorpatti, K. and Anwar, A., 2021. Preprocessing of breast cancer images to create datasets for deep-CNN. </a:t>
            </a:r>
            <a:r>
              <a:rPr lang="en" sz="1200" i="1">
                <a:solidFill>
                  <a:schemeClr val="dk1"/>
                </a:solidFill>
                <a:latin typeface="Times New Roman"/>
                <a:ea typeface="Times New Roman"/>
                <a:cs typeface="Times New Roman"/>
                <a:sym typeface="Times New Roman"/>
              </a:rPr>
              <a:t>IEEE Access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9</a:t>
            </a:r>
            <a:r>
              <a:rPr lang="en" sz="1200">
                <a:solidFill>
                  <a:schemeClr val="dk1"/>
                </a:solidFill>
                <a:latin typeface="Times New Roman"/>
                <a:ea typeface="Times New Roman"/>
                <a:cs typeface="Times New Roman"/>
                <a:sym typeface="Times New Roman"/>
              </a:rPr>
              <a:t>, pp.33438-33463.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Ben Rabah, C., Sattar, A., Ibrahim, A. and Serag, A., 2025. A Multimodal Deep Learning Model for the Classification of Breast Cancer Subtypes. </a:t>
            </a:r>
            <a:r>
              <a:rPr lang="en" sz="1200" i="1">
                <a:solidFill>
                  <a:schemeClr val="dk1"/>
                </a:solidFill>
                <a:latin typeface="Times New Roman"/>
                <a:ea typeface="Times New Roman"/>
                <a:cs typeface="Times New Roman"/>
                <a:sym typeface="Times New Roman"/>
              </a:rPr>
              <a:t>Diagnostics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15</a:t>
            </a:r>
            <a:r>
              <a:rPr lang="en" sz="1200">
                <a:solidFill>
                  <a:schemeClr val="dk1"/>
                </a:solidFill>
                <a:latin typeface="Times New Roman"/>
                <a:ea typeface="Times New Roman"/>
                <a:cs typeface="Times New Roman"/>
                <a:sym typeface="Times New Roman"/>
              </a:rPr>
              <a:t>(8), p.995.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Bergmark, U., 2023. Teachers’ professional learning when building a research-based education: context-specific, collaborative and teacher-driven professional development. </a:t>
            </a:r>
            <a:r>
              <a:rPr lang="en" sz="1200" i="1">
                <a:solidFill>
                  <a:schemeClr val="dk1"/>
                </a:solidFill>
                <a:latin typeface="Times New Roman"/>
                <a:ea typeface="Times New Roman"/>
                <a:cs typeface="Times New Roman"/>
                <a:sym typeface="Times New Roman"/>
              </a:rPr>
              <a:t>Professional development in education</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49</a:t>
            </a:r>
            <a:r>
              <a:rPr lang="en" sz="1200">
                <a:solidFill>
                  <a:schemeClr val="dk1"/>
                </a:solidFill>
                <a:latin typeface="Times New Roman"/>
                <a:ea typeface="Times New Roman"/>
                <a:cs typeface="Times New Roman"/>
                <a:sym typeface="Times New Roman"/>
              </a:rPr>
              <a:t>(2), pp.210-224.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Brahmareddy, A. and Selvan, M.P., 2025. TransBreastNet a CNN transformer hybrid deep learning framework for breast cancer subtype classification and temporal lesion progression analysis. </a:t>
            </a:r>
            <a:r>
              <a:rPr lang="en" sz="1200" i="1">
                <a:solidFill>
                  <a:schemeClr val="dk1"/>
                </a:solidFill>
                <a:latin typeface="Times New Roman"/>
                <a:ea typeface="Times New Roman"/>
                <a:cs typeface="Times New Roman"/>
                <a:sym typeface="Times New Roman"/>
              </a:rPr>
              <a:t>Scientific Reports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15</a:t>
            </a:r>
            <a:r>
              <a:rPr lang="en" sz="1200">
                <a:solidFill>
                  <a:schemeClr val="dk1"/>
                </a:solidFill>
                <a:latin typeface="Times New Roman"/>
                <a:ea typeface="Times New Roman"/>
                <a:cs typeface="Times New Roman"/>
                <a:sym typeface="Times New Roman"/>
              </a:rPr>
              <a:t>(1), p.35106.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Chen, J., Pan, T., Zhu, Z., Liu, L., Zhao, N., Feng, X., Zhang, W., Wu, Y., Cai, C., Luo, X. and Lin, B., 2025. A deep learning-based multimodal medical imaging model for breast cancer screening. </a:t>
            </a:r>
            <a:r>
              <a:rPr lang="en" sz="1200" i="1">
                <a:solidFill>
                  <a:schemeClr val="dk1"/>
                </a:solidFill>
                <a:latin typeface="Times New Roman"/>
                <a:ea typeface="Times New Roman"/>
                <a:cs typeface="Times New Roman"/>
                <a:sym typeface="Times New Roman"/>
              </a:rPr>
              <a:t>Scientific Reports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15</a:t>
            </a:r>
            <a:r>
              <a:rPr lang="en" sz="1200">
                <a:solidFill>
                  <a:schemeClr val="dk1"/>
                </a:solidFill>
                <a:latin typeface="Times New Roman"/>
                <a:ea typeface="Times New Roman"/>
                <a:cs typeface="Times New Roman"/>
                <a:sym typeface="Times New Roman"/>
              </a:rPr>
              <a:t>(1), p.14696.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Cui, C., Yang, H., Wang, Y., Zhao, S., Asad, Z., Coburn, L.A., Wilson, K.T., Landman, B.A. and Huo, Y., 2023. Deep multimodal fusion of image and non-image data in disease diagnosis and prognosis: a review. Progress in Biomedical Engineering, 5(2), p.022001.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Gouni, V.G., 2025. </a:t>
            </a:r>
            <a:r>
              <a:rPr lang="en" sz="1200" i="1">
                <a:solidFill>
                  <a:schemeClr val="dk1"/>
                </a:solidFill>
                <a:latin typeface="Times New Roman"/>
                <a:ea typeface="Times New Roman"/>
                <a:cs typeface="Times New Roman"/>
                <a:sym typeface="Times New Roman"/>
              </a:rPr>
              <a:t>Health Predictor: A Flask Web Application for Depression and Cardiovascular Disease Prediction</a:t>
            </a:r>
            <a:r>
              <a:rPr lang="en" sz="1200">
                <a:solidFill>
                  <a:schemeClr val="dk1"/>
                </a:solidFill>
                <a:latin typeface="Times New Roman"/>
                <a:ea typeface="Times New Roman"/>
                <a:cs typeface="Times New Roman"/>
                <a:sym typeface="Times New Roman"/>
              </a:rPr>
              <a:t> (Doctoral dissertation, Dublin, National College of Ireland).</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Goyal, S. and Srivastava, B.R., 2021. Review of Artificial Intelligence Applicability of Various Diagnostic Modalities, their Advantages, Limitations, and Overcoming the Challenges in Breast Imaging. </a:t>
            </a:r>
            <a:r>
              <a:rPr lang="en" sz="1200" i="1">
                <a:solidFill>
                  <a:schemeClr val="dk1"/>
                </a:solidFill>
                <a:latin typeface="Times New Roman"/>
                <a:ea typeface="Times New Roman"/>
                <a:cs typeface="Times New Roman"/>
                <a:sym typeface="Times New Roman"/>
              </a:rPr>
              <a:t>Int. J. Sci. Study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9</a:t>
            </a:r>
            <a:r>
              <a:rPr lang="en" sz="1200">
                <a:solidFill>
                  <a:schemeClr val="dk1"/>
                </a:solidFill>
                <a:latin typeface="Times New Roman"/>
                <a:ea typeface="Times New Roman"/>
                <a:cs typeface="Times New Roman"/>
                <a:sym typeface="Times New Roman"/>
              </a:rPr>
              <a:t>, pp.16-21.</a:t>
            </a:r>
            <a:endParaRPr sz="14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Habibullah, K.M., Gay, G. and Horkoff, J., 2023. Non-functional requirements for machine learning: Understanding current use and challenges among practitioners. </a:t>
            </a:r>
            <a:r>
              <a:rPr lang="en" sz="1200" i="1">
                <a:solidFill>
                  <a:schemeClr val="dk1"/>
                </a:solidFill>
                <a:latin typeface="Times New Roman"/>
                <a:ea typeface="Times New Roman"/>
                <a:cs typeface="Times New Roman"/>
                <a:sym typeface="Times New Roman"/>
              </a:rPr>
              <a:t>Requirements Engineering</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28</a:t>
            </a:r>
            <a:r>
              <a:rPr lang="en" sz="1200">
                <a:solidFill>
                  <a:schemeClr val="dk1"/>
                </a:solidFill>
                <a:latin typeface="Times New Roman"/>
                <a:ea typeface="Times New Roman"/>
                <a:cs typeface="Times New Roman"/>
                <a:sym typeface="Times New Roman"/>
              </a:rPr>
              <a:t>(2), pp.283-316.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Haq, I.U., Mhamed, M., Al-Harbi, M., Osman, H., Hamd, Z.Y. and Liu, Z., 2025. Advancements in Medical Radiology Through Multimodal Machine Learning: A Comprehensive Overview. Bioengineering, 12(5), p.477.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Haribabu, M., Guruviah, V. and Yogarajah, P., 2023. Recent advancements in multimodal medical image fusion techniques for better diagnosis: an overview. </a:t>
            </a:r>
            <a:r>
              <a:rPr lang="en" sz="1200" i="1">
                <a:solidFill>
                  <a:schemeClr val="dk1"/>
                </a:solidFill>
                <a:latin typeface="Times New Roman"/>
                <a:ea typeface="Times New Roman"/>
                <a:cs typeface="Times New Roman"/>
                <a:sym typeface="Times New Roman"/>
              </a:rPr>
              <a:t>Current Medical Imaging Reviews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19</a:t>
            </a:r>
            <a:r>
              <a:rPr lang="en" sz="1200">
                <a:solidFill>
                  <a:schemeClr val="dk1"/>
                </a:solidFill>
                <a:latin typeface="Times New Roman"/>
                <a:ea typeface="Times New Roman"/>
                <a:cs typeface="Times New Roman"/>
                <a:sym typeface="Times New Roman"/>
              </a:rPr>
              <a:t>(7), pp.673-694.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Herington, J., McCradden, M.D., Creel, K., Boellaard, R., Jones, E.C., Jha, A.K., Rahmim, A., Scott, P.J., Sunderland, J.J., Wahl, R.L. and Zuehlsdorff, S., 2023. Ethical considerations for artificial intelligence in medical imaging: deployment and governance. </a:t>
            </a:r>
            <a:r>
              <a:rPr lang="en" sz="1200" i="1">
                <a:solidFill>
                  <a:schemeClr val="dk1"/>
                </a:solidFill>
                <a:latin typeface="Times New Roman"/>
                <a:ea typeface="Times New Roman"/>
                <a:cs typeface="Times New Roman"/>
                <a:sym typeface="Times New Roman"/>
              </a:rPr>
              <a:t>Journal of Nuclear Medicine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64</a:t>
            </a:r>
            <a:r>
              <a:rPr lang="en" sz="1200">
                <a:solidFill>
                  <a:schemeClr val="dk1"/>
                </a:solidFill>
                <a:latin typeface="Times New Roman"/>
                <a:ea typeface="Times New Roman"/>
                <a:cs typeface="Times New Roman"/>
                <a:sym typeface="Times New Roman"/>
              </a:rPr>
              <a:t>(10), pp.1509-1515.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Hou, C., Huang, T., Hu, K., Ye, Z., Guo, J. and Zhou, H., 2025. Artificial intelligence-assisted multimodal imaging for the clinical applications of breast cancer: a bibliometric analysis. </a:t>
            </a:r>
            <a:r>
              <a:rPr lang="en" sz="1200" i="1">
                <a:solidFill>
                  <a:schemeClr val="dk1"/>
                </a:solidFill>
                <a:latin typeface="Times New Roman"/>
                <a:ea typeface="Times New Roman"/>
                <a:cs typeface="Times New Roman"/>
                <a:sym typeface="Times New Roman"/>
              </a:rPr>
              <a:t>Discover Oncology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16</a:t>
            </a:r>
            <a:r>
              <a:rPr lang="en" sz="1200">
                <a:solidFill>
                  <a:schemeClr val="dk1"/>
                </a:solidFill>
                <a:latin typeface="Times New Roman"/>
                <a:ea typeface="Times New Roman"/>
                <a:cs typeface="Times New Roman"/>
                <a:sym typeface="Times New Roman"/>
              </a:rPr>
              <a:t>(1), p.537.</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Hussain, D., Al-Masni, M.A., Aslam, M., Sadeghi-Niaraki, A., Hussain, J., Gu, Y.H. and Naqvi, R.A., 2024. Revolutionizing tumor detection and classification in multimodality imaging based on deep learning approaches: Methods, applications and limitations. </a:t>
            </a:r>
            <a:r>
              <a:rPr lang="en" sz="1200" i="1">
                <a:solidFill>
                  <a:schemeClr val="dk1"/>
                </a:solidFill>
                <a:latin typeface="Times New Roman"/>
                <a:ea typeface="Times New Roman"/>
                <a:cs typeface="Times New Roman"/>
                <a:sym typeface="Times New Roman"/>
              </a:rPr>
              <a:t>Journal of X-Ray Science and Technology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32</a:t>
            </a:r>
            <a:r>
              <a:rPr lang="en" sz="1200">
                <a:solidFill>
                  <a:schemeClr val="dk1"/>
                </a:solidFill>
                <a:latin typeface="Times New Roman"/>
                <a:ea typeface="Times New Roman"/>
                <a:cs typeface="Times New Roman"/>
                <a:sym typeface="Times New Roman"/>
              </a:rPr>
              <a:t>(4), pp.857-911.</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Ibrahim Daradkeh, Y., Gorokhovatskyi, V., Tvoroshenko, I. and Al-Dhaifallah, M., 2022. Classification of Images Based on a System of Hierarchical Features. </a:t>
            </a:r>
            <a:r>
              <a:rPr lang="en" sz="1200" i="1">
                <a:solidFill>
                  <a:schemeClr val="dk1"/>
                </a:solidFill>
                <a:latin typeface="Times New Roman"/>
                <a:ea typeface="Times New Roman"/>
                <a:cs typeface="Times New Roman"/>
                <a:sym typeface="Times New Roman"/>
              </a:rPr>
              <a:t>Computers, Materials &amp; Continua</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72</a:t>
            </a:r>
            <a:r>
              <a:rPr lang="en" sz="1200">
                <a:solidFill>
                  <a:schemeClr val="dk1"/>
                </a:solidFill>
                <a:latin typeface="Times New Roman"/>
                <a:ea typeface="Times New Roman"/>
                <a:cs typeface="Times New Roman"/>
                <a:sym typeface="Times New Roman"/>
              </a:rPr>
              <a:t>(1).</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Ijaz, M.F. and Woźniak, M., 2024. Recent advances in deep learning and medical imaging for cancer treatment. </a:t>
            </a:r>
            <a:r>
              <a:rPr lang="en" sz="1200" i="1">
                <a:solidFill>
                  <a:schemeClr val="dk1"/>
                </a:solidFill>
                <a:latin typeface="Times New Roman"/>
                <a:ea typeface="Times New Roman"/>
                <a:cs typeface="Times New Roman"/>
                <a:sym typeface="Times New Roman"/>
              </a:rPr>
              <a:t>Cancers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16</a:t>
            </a:r>
            <a:r>
              <a:rPr lang="en" sz="1200">
                <a:solidFill>
                  <a:schemeClr val="dk1"/>
                </a:solidFill>
                <a:latin typeface="Times New Roman"/>
                <a:ea typeface="Times New Roman"/>
                <a:cs typeface="Times New Roman"/>
                <a:sym typeface="Times New Roman"/>
              </a:rPr>
              <a:t>(4), p.700.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Ilișanu, M.A., Moldoveanu, F. and Moldoveanu, A., 2023. Multispectral imaging for skin diseases assessment—state of the art and perspectives. Sensors, 23(8), p.3888.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Iqbal, S., Qureshi, A.N., Alhussein, M., Choudhry, I.A., Aurangzeb, K. and Khan, T.M., 2023. Fusion of textural and visual information for medical image modality retrieval using deep learning-based feature engineering. </a:t>
            </a:r>
            <a:r>
              <a:rPr lang="en" sz="1200" i="1">
                <a:solidFill>
                  <a:schemeClr val="dk1"/>
                </a:solidFill>
                <a:latin typeface="Times New Roman"/>
                <a:ea typeface="Times New Roman"/>
                <a:cs typeface="Times New Roman"/>
                <a:sym typeface="Times New Roman"/>
              </a:rPr>
              <a:t>IEEE Access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11</a:t>
            </a:r>
            <a:r>
              <a:rPr lang="en" sz="1200">
                <a:solidFill>
                  <a:schemeClr val="dk1"/>
                </a:solidFill>
                <a:latin typeface="Times New Roman"/>
                <a:ea typeface="Times New Roman"/>
                <a:cs typeface="Times New Roman"/>
                <a:sym typeface="Times New Roman"/>
              </a:rPr>
              <a:t>, pp.93238-93253.</a:t>
            </a:r>
            <a:endParaRPr sz="1400" b="1">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Jadoon, E.K., Khan, F.G., Shah, S., Khan, A. and ElAffendi, M., 2023. Deep learning-based multi-modal ensemble classification approach for human breast cancer prognosis. </a:t>
            </a:r>
            <a:r>
              <a:rPr lang="en" sz="1200" i="1">
                <a:solidFill>
                  <a:schemeClr val="dk1"/>
                </a:solidFill>
                <a:latin typeface="Times New Roman"/>
                <a:ea typeface="Times New Roman"/>
                <a:cs typeface="Times New Roman"/>
                <a:sym typeface="Times New Roman"/>
              </a:rPr>
              <a:t>IEEE Access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11</a:t>
            </a:r>
            <a:r>
              <a:rPr lang="en" sz="1200">
                <a:solidFill>
                  <a:schemeClr val="dk1"/>
                </a:solidFill>
                <a:latin typeface="Times New Roman"/>
                <a:ea typeface="Times New Roman"/>
                <a:cs typeface="Times New Roman"/>
                <a:sym typeface="Times New Roman"/>
              </a:rPr>
              <a:t>, pp.85760-85769.</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Karani, R. and Desai, S., 2022. Review on multimodal fusion techniques for human emotion recognition. </a:t>
            </a:r>
            <a:r>
              <a:rPr lang="en" sz="1200" i="1">
                <a:solidFill>
                  <a:schemeClr val="dk1"/>
                </a:solidFill>
                <a:latin typeface="Times New Roman"/>
                <a:ea typeface="Times New Roman"/>
                <a:cs typeface="Times New Roman"/>
                <a:sym typeface="Times New Roman"/>
              </a:rPr>
              <a:t>Int. J. Adv. Comput. Sci. Appl</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13</a:t>
            </a:r>
            <a:r>
              <a:rPr lang="en" sz="1200">
                <a:solidFill>
                  <a:schemeClr val="dk1"/>
                </a:solidFill>
                <a:latin typeface="Times New Roman"/>
                <a:ea typeface="Times New Roman"/>
                <a:cs typeface="Times New Roman"/>
                <a:sym typeface="Times New Roman"/>
              </a:rPr>
              <a:t>, pp.287-296.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Khurshid, I., Imtiaz, S., Boulila, W., Khan, Z., Abbasi, A., Javed, A.R. and Jalil, Z., 2022. Classification of non-functional requirements from iot oriented healthcare requirement document. </a:t>
            </a:r>
            <a:r>
              <a:rPr lang="en" sz="1200" i="1">
                <a:solidFill>
                  <a:schemeClr val="dk1"/>
                </a:solidFill>
                <a:latin typeface="Times New Roman"/>
                <a:ea typeface="Times New Roman"/>
                <a:cs typeface="Times New Roman"/>
                <a:sym typeface="Times New Roman"/>
              </a:rPr>
              <a:t>Frontiers in Public Health</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10</a:t>
            </a:r>
            <a:r>
              <a:rPr lang="en" sz="1200">
                <a:solidFill>
                  <a:schemeClr val="dk1"/>
                </a:solidFill>
                <a:latin typeface="Times New Roman"/>
                <a:ea typeface="Times New Roman"/>
                <a:cs typeface="Times New Roman"/>
                <a:sym typeface="Times New Roman"/>
              </a:rPr>
              <a:t>, p.860536.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Li, T., Song, S., Pan, Y., Song, W., Fong, S., Gao, J., Wang, Q., Zhang, X. and Mohammed, S., 2025. Deep learning in multi-modal breast cancer data fusion: a literature review. </a:t>
            </a:r>
            <a:r>
              <a:rPr lang="en" sz="1200" i="1">
                <a:solidFill>
                  <a:schemeClr val="dk1"/>
                </a:solidFill>
                <a:latin typeface="Times New Roman"/>
                <a:ea typeface="Times New Roman"/>
                <a:cs typeface="Times New Roman"/>
                <a:sym typeface="Times New Roman"/>
              </a:rPr>
              <a:t>Quantitative Imaging in Medicine and Surgery</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15</a:t>
            </a:r>
            <a:r>
              <a:rPr lang="en" sz="1200">
                <a:solidFill>
                  <a:schemeClr val="dk1"/>
                </a:solidFill>
                <a:latin typeface="Times New Roman"/>
                <a:ea typeface="Times New Roman"/>
                <a:cs typeface="Times New Roman"/>
                <a:sym typeface="Times New Roman"/>
              </a:rPr>
              <a:t>(11), pp.11578-11610.</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Lu, Z., 2023. A theory of multimodal learning. </a:t>
            </a:r>
            <a:r>
              <a:rPr lang="en" sz="1200" i="1">
                <a:solidFill>
                  <a:schemeClr val="dk1"/>
                </a:solidFill>
                <a:latin typeface="Times New Roman"/>
                <a:ea typeface="Times New Roman"/>
                <a:cs typeface="Times New Roman"/>
                <a:sym typeface="Times New Roman"/>
              </a:rPr>
              <a:t>Advances in Neural Information Processing Systems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36</a:t>
            </a:r>
            <a:r>
              <a:rPr lang="en" sz="1200">
                <a:solidFill>
                  <a:schemeClr val="dk1"/>
                </a:solidFill>
                <a:latin typeface="Times New Roman"/>
                <a:ea typeface="Times New Roman"/>
                <a:cs typeface="Times New Roman"/>
                <a:sym typeface="Times New Roman"/>
              </a:rPr>
              <a:t>, pp.57244-57255.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Lv, Z., Liu, J., Sun, W., Lei, T., Benediktsson, J.A. and Jia, X., 2023. Hierarchical attention feature fusion-based network for land cover change detection with homogeneous and heterogeneous remote sensing images. </a:t>
            </a:r>
            <a:r>
              <a:rPr lang="en" sz="1200" i="1">
                <a:solidFill>
                  <a:schemeClr val="dk1"/>
                </a:solidFill>
                <a:latin typeface="Times New Roman"/>
                <a:ea typeface="Times New Roman"/>
                <a:cs typeface="Times New Roman"/>
                <a:sym typeface="Times New Roman"/>
              </a:rPr>
              <a:t>IEEE Transactions on Geoscience and Remote Sensing</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61</a:t>
            </a:r>
            <a:r>
              <a:rPr lang="en" sz="1200">
                <a:solidFill>
                  <a:schemeClr val="dk1"/>
                </a:solidFill>
                <a:latin typeface="Times New Roman"/>
                <a:ea typeface="Times New Roman"/>
                <a:cs typeface="Times New Roman"/>
                <a:sym typeface="Times New Roman"/>
              </a:rPr>
              <a:t>, pp.1-15.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Maguluri, K.K., Ganti, V.K.A.T. and Subhash, T.N., 2024. Advancing Patient Privacy in the Era of Artificial Intelligence: A Deep Learning Approach to Ensuring Compliance with HIPAA and Addressing Ethical Challenges in Healthcare Data Security. </a:t>
            </a:r>
            <a:r>
              <a:rPr lang="en" sz="1200" i="1">
                <a:solidFill>
                  <a:schemeClr val="dk1"/>
                </a:solidFill>
                <a:latin typeface="Times New Roman"/>
                <a:ea typeface="Times New Roman"/>
                <a:cs typeface="Times New Roman"/>
                <a:sym typeface="Times New Roman"/>
              </a:rPr>
              <a:t>International Journal of Medical Toxicology &amp; Legal Medicine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27</a:t>
            </a:r>
            <a:r>
              <a:rPr lang="en" sz="1200">
                <a:solidFill>
                  <a:schemeClr val="dk1"/>
                </a:solidFill>
                <a:latin typeface="Times New Roman"/>
                <a:ea typeface="Times New Roman"/>
                <a:cs typeface="Times New Roman"/>
                <a:sym typeface="Times New Roman"/>
              </a:rPr>
              <a:t>(5).</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Maigari, A., XinYing, C. and Zainol, Z., 2025. Multimodal deep learning breast cancer prognosis models: narrative review on multimodal architectures and concatenation approaches. </a:t>
            </a:r>
            <a:r>
              <a:rPr lang="en" sz="1200" i="1">
                <a:solidFill>
                  <a:schemeClr val="dk1"/>
                </a:solidFill>
                <a:latin typeface="Times New Roman"/>
                <a:ea typeface="Times New Roman"/>
                <a:cs typeface="Times New Roman"/>
                <a:sym typeface="Times New Roman"/>
              </a:rPr>
              <a:t>Journal of Medical Artificial Intelligence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8</a:t>
            </a:r>
            <a:r>
              <a:rPr lang="en"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Man Tang, P., Koopman, J., McClean, S.T., Zhang, J.H., Li, C.H., De Cremer, D., Lu, Y. and Ng, C.T.S., 2022. When conscientious employees meet intelligent machines: An integrative approach inspired by complementarity theory and role theory. </a:t>
            </a:r>
            <a:r>
              <a:rPr lang="en" sz="1200" i="1">
                <a:solidFill>
                  <a:schemeClr val="dk1"/>
                </a:solidFill>
                <a:latin typeface="Times New Roman"/>
                <a:ea typeface="Times New Roman"/>
                <a:cs typeface="Times New Roman"/>
                <a:sym typeface="Times New Roman"/>
              </a:rPr>
              <a:t>Academy of Management journal</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65</a:t>
            </a:r>
            <a:r>
              <a:rPr lang="en" sz="1200">
                <a:solidFill>
                  <a:schemeClr val="dk1"/>
                </a:solidFill>
                <a:latin typeface="Times New Roman"/>
                <a:ea typeface="Times New Roman"/>
                <a:cs typeface="Times New Roman"/>
                <a:sym typeface="Times New Roman"/>
              </a:rPr>
              <a:t>(3), pp.1019-1054.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Manasi, A., 2025. A Data-Driven and Modular Flask-Based Architecture for Secure and Intelligent Programming Education Powered by LLMs. </a:t>
            </a:r>
            <a:r>
              <a:rPr lang="en" sz="1200" i="1">
                <a:solidFill>
                  <a:schemeClr val="dk1"/>
                </a:solidFill>
                <a:latin typeface="Times New Roman"/>
                <a:ea typeface="Times New Roman"/>
                <a:cs typeface="Times New Roman"/>
                <a:sym typeface="Times New Roman"/>
              </a:rPr>
              <a:t>Journal of Data Science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2025</a:t>
            </a:r>
            <a:r>
              <a:rPr lang="en" sz="1200">
                <a:solidFill>
                  <a:schemeClr val="dk1"/>
                </a:solidFill>
                <a:latin typeface="Times New Roman"/>
                <a:ea typeface="Times New Roman"/>
                <a:cs typeface="Times New Roman"/>
                <a:sym typeface="Times New Roman"/>
              </a:rPr>
              <a:t>(13), pp.1-13.</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Mandal, M. and Vipparthi, S.K., 2021. An empirical review of deep learning frameworks for change detection: Model design, experimental frameworks, challenges and research needs. </a:t>
            </a:r>
            <a:r>
              <a:rPr lang="en" sz="1200" i="1">
                <a:solidFill>
                  <a:schemeClr val="dk1"/>
                </a:solidFill>
                <a:latin typeface="Times New Roman"/>
                <a:ea typeface="Times New Roman"/>
                <a:cs typeface="Times New Roman"/>
                <a:sym typeface="Times New Roman"/>
              </a:rPr>
              <a:t>IEEE Transactions on Intelligent Transportation Systems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23</a:t>
            </a:r>
            <a:r>
              <a:rPr lang="en" sz="1200">
                <a:solidFill>
                  <a:schemeClr val="dk1"/>
                </a:solidFill>
                <a:latin typeface="Times New Roman"/>
                <a:ea typeface="Times New Roman"/>
                <a:cs typeface="Times New Roman"/>
                <a:sym typeface="Times New Roman"/>
              </a:rPr>
              <a:t>(7), pp.6101-6122.</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Melloni, L., Mudrik, L., Pitts, M., Bendtz, K., Ferrante, O., Gorska, U., Hirschhorn, R., Khalaf, A., Kozma, C., Lepauvre, A. and Liu, L., 2023. An adversarial collaboration protocol for testing contrasting predictions of global neuronal workspace and integrated information theory. </a:t>
            </a:r>
            <a:r>
              <a:rPr lang="en" sz="1200" i="1">
                <a:solidFill>
                  <a:schemeClr val="dk1"/>
                </a:solidFill>
                <a:latin typeface="Times New Roman"/>
                <a:ea typeface="Times New Roman"/>
                <a:cs typeface="Times New Roman"/>
                <a:sym typeface="Times New Roman"/>
              </a:rPr>
              <a:t>Plos one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18</a:t>
            </a:r>
            <a:r>
              <a:rPr lang="en" sz="1200">
                <a:solidFill>
                  <a:schemeClr val="dk1"/>
                </a:solidFill>
                <a:latin typeface="Times New Roman"/>
                <a:ea typeface="Times New Roman"/>
                <a:cs typeface="Times New Roman"/>
                <a:sym typeface="Times New Roman"/>
              </a:rPr>
              <a:t>(2), p.e0268577.</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Misra, S., Yoon, C., Kim, K.J., Managuli, R., Barr, R.G., Baek, J. and Kim, C., 2023. Deep learning‐based multimodal fusion network for segmentation and classification of breast cancers using B‐mode and elastography ultrasound images. </a:t>
            </a:r>
            <a:r>
              <a:rPr lang="en" sz="1200" i="1">
                <a:solidFill>
                  <a:schemeClr val="dk1"/>
                </a:solidFill>
                <a:latin typeface="Times New Roman"/>
                <a:ea typeface="Times New Roman"/>
                <a:cs typeface="Times New Roman"/>
                <a:sym typeface="Times New Roman"/>
              </a:rPr>
              <a:t>Bioengineering &amp; Translational Medicine</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8</a:t>
            </a:r>
            <a:r>
              <a:rPr lang="en" sz="1200">
                <a:solidFill>
                  <a:schemeClr val="dk1"/>
                </a:solidFill>
                <a:latin typeface="Times New Roman"/>
                <a:ea typeface="Times New Roman"/>
                <a:cs typeface="Times New Roman"/>
                <a:sym typeface="Times New Roman"/>
              </a:rPr>
              <a:t>(6), p.e10480.</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Muthulakshmi, M., Prasad, D.V., Kartheek, M.V.S. and Bhagawan, N.S., 2025, January. Enhanced Coconut Tree Disease Classification Using ResNet50, EfficientNetB0, and DenseNet-201 with Comparative Analysis of Activation Functions. In 2025 International Conference on Next Generation Communication &amp; Information Processing (INCIP) (pp. 363-367). IEEE. </a:t>
            </a:r>
            <a:endParaRPr sz="1400" b="1">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Nakach, F.Z., Idri, A. and Goceri, E., 2024. A comprehensive investigation of multimodal deep learning fusion strategies for breast cancer classification. </a:t>
            </a:r>
            <a:r>
              <a:rPr lang="en" sz="1200" i="1">
                <a:solidFill>
                  <a:schemeClr val="dk1"/>
                </a:solidFill>
                <a:latin typeface="Times New Roman"/>
                <a:ea typeface="Times New Roman"/>
                <a:cs typeface="Times New Roman"/>
                <a:sym typeface="Times New Roman"/>
              </a:rPr>
              <a:t>Artificial Intelligence Review</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57</a:t>
            </a:r>
            <a:r>
              <a:rPr lang="en" sz="1200">
                <a:solidFill>
                  <a:schemeClr val="dk1"/>
                </a:solidFill>
                <a:latin typeface="Times New Roman"/>
                <a:ea typeface="Times New Roman"/>
                <a:cs typeface="Times New Roman"/>
                <a:sym typeface="Times New Roman"/>
              </a:rPr>
              <a:t>(12), p.327.</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Pozzer, S., De Souza, M.P.V., Hena, B., Hesam, S., Rezayiye, R.K., Azar, E.R., Lopez, F. and Maldague, X., 2022. Effect of different imaging modalities on the performance of a CNN: An experimental study on damage segmentation in infrared, visible, and fused images of concrete structures. NDT &amp; E International, 132, p.102709.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Rahman, M.A., Khan, M.S.H., Watanobe, Y., Prioty, J.T., Annita, T.T., Rahman, S., Hossain, M.S., Aitijjo, S.A., Taskin, R.I., Dhrubo, V. and Hanip, A., 2025. Advancements in breast cancer detection: a review of global trends, risk factors, imaging modalities, machine learning, and deep learning approaches. </a:t>
            </a:r>
            <a:r>
              <a:rPr lang="en" sz="1200" i="1">
                <a:solidFill>
                  <a:schemeClr val="dk1"/>
                </a:solidFill>
                <a:latin typeface="Times New Roman"/>
                <a:ea typeface="Times New Roman"/>
                <a:cs typeface="Times New Roman"/>
                <a:sym typeface="Times New Roman"/>
              </a:rPr>
              <a:t>BioMedInformatics</a:t>
            </a:r>
            <a:r>
              <a:rPr lang="en" sz="1200">
                <a:solidFill>
                  <a:schemeClr val="dk1"/>
                </a:solidFill>
                <a:latin typeface="Times New Roman"/>
                <a:ea typeface="Times New Roman"/>
                <a:cs typeface="Times New Roman"/>
                <a:sym typeface="Times New Roman"/>
              </a:rPr>
              <a:t>, </a:t>
            </a:r>
            <a:r>
              <a:rPr lang="en" sz="1200" i="1">
                <a:solidFill>
                  <a:schemeClr val="dk1"/>
                </a:solidFill>
                <a:latin typeface="Times New Roman"/>
                <a:ea typeface="Times New Roman"/>
                <a:cs typeface="Times New Roman"/>
                <a:sym typeface="Times New Roman"/>
              </a:rPr>
              <a:t>5</a:t>
            </a:r>
            <a:r>
              <a:rPr lang="en" sz="1200">
                <a:solidFill>
                  <a:schemeClr val="dk1"/>
                </a:solidFill>
                <a:latin typeface="Times New Roman"/>
                <a:ea typeface="Times New Roman"/>
                <a:cs typeface="Times New Roman"/>
                <a:sym typeface="Times New Roman"/>
              </a:rPr>
              <a:t>(3), p.46.</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Rayan, A.M., Adam, A., Al-Arabi, G. and Ahmed, M.R., 2025. The applications of X-ray technology in medical imaging: advances, challenges, and future perspectives (A review). Journal of Sustainable Food, Water, Energy and Environment, 1(2), pp.39-61. </a:t>
            </a: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182138"/>
            <a:ext cx="6726063" cy="206957"/>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3182884"/>
            <a:ext cx="2307831" cy="207705"/>
          </a:xfrm>
          <a:prstGeom prst="rect">
            <a:avLst/>
          </a:prstGeom>
        </p:spPr>
      </p:pic>
      <p:sp>
        <p:nvSpPr>
          <p:cNvPr id="9" name="Rectangle 8"/>
          <p:cNvSpPr/>
          <p:nvPr/>
        </p:nvSpPr>
        <p:spPr bwMode="ltGray">
          <a:xfrm>
            <a:off x="0" y="1942559"/>
            <a:ext cx="6726064" cy="12452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1942559"/>
            <a:ext cx="2307832" cy="12452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1" y="2050282"/>
            <a:ext cx="6108101" cy="1029803"/>
          </a:xfrm>
        </p:spPr>
        <p:txBody>
          <a:bodyPr anchor="b">
            <a:noAutofit/>
          </a:bodyPr>
          <a:lstStyle>
            <a:lvl1pPr algn="r">
              <a:defRPr sz="4050"/>
            </a:lvl1pPr>
          </a:lstStyle>
          <a:p>
            <a:r>
              <a:rPr lang="en-US"/>
              <a:t>Click to edit Master title style</a:t>
            </a:r>
            <a:endParaRPr lang="en-US" dirty="0"/>
          </a:p>
        </p:txBody>
      </p:sp>
      <p:sp>
        <p:nvSpPr>
          <p:cNvPr id="3" name="Subtitle 2"/>
          <p:cNvSpPr>
            <a:spLocks noGrp="1"/>
          </p:cNvSpPr>
          <p:nvPr>
            <p:ph type="subTitle" idx="1"/>
          </p:nvPr>
        </p:nvSpPr>
        <p:spPr>
          <a:xfrm>
            <a:off x="510241" y="3295530"/>
            <a:ext cx="6108101" cy="838265"/>
          </a:xfrm>
        </p:spPr>
        <p:txBody>
          <a:bodyPr>
            <a:normAutofit/>
          </a:bodyPr>
          <a:lstStyle>
            <a:lvl1pPr marL="0" indent="0" algn="r">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06-Jan-26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6941510" y="2062753"/>
            <a:ext cx="878916" cy="1017332"/>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938578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17" name="Rectangle 16"/>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06-Jan-26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3276539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065180"/>
            <a:ext cx="7828359" cy="240873"/>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68" y="3065926"/>
            <a:ext cx="1202248" cy="108203"/>
          </a:xfrm>
          <a:prstGeom prst="rect">
            <a:avLst/>
          </a:prstGeom>
        </p:spPr>
      </p:pic>
      <p:sp>
        <p:nvSpPr>
          <p:cNvPr id="9" name="Rectangle 8"/>
          <p:cNvSpPr/>
          <p:nvPr/>
        </p:nvSpPr>
        <p:spPr bwMode="ltGray">
          <a:xfrm>
            <a:off x="-2" y="20447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7939369" y="20447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2" y="2152421"/>
            <a:ext cx="7210395" cy="818091"/>
          </a:xfrm>
        </p:spPr>
        <p:txBody>
          <a:bodyPr anchor="ctr">
            <a:normAutofit/>
          </a:bodyPr>
          <a:lstStyle>
            <a:lvl1pPr algn="r">
              <a:defRPr sz="2700"/>
            </a:lvl1pPr>
          </a:lstStyle>
          <a:p>
            <a:r>
              <a:rPr lang="en-US"/>
              <a:t>Click to edit Master title style</a:t>
            </a:r>
            <a:endParaRPr lang="en-US" dirty="0"/>
          </a:p>
        </p:txBody>
      </p:sp>
      <p:sp>
        <p:nvSpPr>
          <p:cNvPr id="3" name="Text Placeholder 2"/>
          <p:cNvSpPr>
            <a:spLocks noGrp="1"/>
          </p:cNvSpPr>
          <p:nvPr>
            <p:ph type="body" idx="1"/>
          </p:nvPr>
        </p:nvSpPr>
        <p:spPr>
          <a:xfrm>
            <a:off x="510242" y="3174129"/>
            <a:ext cx="7210395" cy="1278013"/>
          </a:xfrm>
        </p:spPr>
        <p:txBody>
          <a:bodyPr>
            <a:normAutofit/>
          </a:bodyPr>
          <a:lstStyle>
            <a:lvl1pPr marL="0" indent="0" algn="r">
              <a:buNone/>
              <a:defRPr sz="15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06-Jan-26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047092" y="2152422"/>
            <a:ext cx="865613" cy="818092"/>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8120081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10" name="Rectangle 9"/>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0240" y="1752655"/>
            <a:ext cx="3523769" cy="26994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195592" y="1752655"/>
            <a:ext cx="3525044" cy="26994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06-Jan-26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7992591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12" name="Rectangle 11"/>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0" y="564922"/>
            <a:ext cx="7210397" cy="81070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79763" y="1752655"/>
            <a:ext cx="3354245" cy="519851"/>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510242" y="2272507"/>
            <a:ext cx="3523766" cy="21796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365116" y="1752655"/>
            <a:ext cx="3355521" cy="519057"/>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195593" y="2272507"/>
            <a:ext cx="3525044" cy="21796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06-Jan-26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20368040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8" name="Rectangle 7"/>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06-Jan-26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0042350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6" name="Rectangle 5"/>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06-Jan-26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78251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10" name="Rectangle 9"/>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1" y="564920"/>
            <a:ext cx="7210394" cy="810705"/>
          </a:xfrm>
        </p:spPr>
        <p:txBody>
          <a:bodyPr anchor="ct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a:xfrm>
            <a:off x="3514385" y="1752655"/>
            <a:ext cx="4206252" cy="26994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10241" y="1752654"/>
            <a:ext cx="2842559" cy="2699488"/>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06-Jan-26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2308835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10" name="Rectangle 9"/>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3" y="564921"/>
            <a:ext cx="7210393" cy="810704"/>
          </a:xfrm>
        </p:spPr>
        <p:txBody>
          <a:bodyPr anchor="ctr">
            <a:normAutofit/>
          </a:bodyPr>
          <a:lstStyle>
            <a:lvl1pPr>
              <a:defRPr sz="27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651250" y="1752656"/>
            <a:ext cx="4069387" cy="2699484"/>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0242" y="1752655"/>
            <a:ext cx="2907192" cy="269948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06-Jan-26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5231479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446471"/>
            <a:ext cx="7828359" cy="240873"/>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4447216"/>
            <a:ext cx="1202248" cy="108203"/>
          </a:xfrm>
          <a:prstGeom prst="rect">
            <a:avLst/>
          </a:prstGeom>
        </p:spPr>
      </p:pic>
      <p:sp>
        <p:nvSpPr>
          <p:cNvPr id="10" name="Rectangle 9"/>
          <p:cNvSpPr/>
          <p:nvPr/>
        </p:nvSpPr>
        <p:spPr bwMode="ltGray">
          <a:xfrm>
            <a:off x="0" y="3425991"/>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7939371" y="3425991"/>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2" y="3533713"/>
            <a:ext cx="7210394" cy="339788"/>
          </a:xfrm>
        </p:spPr>
        <p:txBody>
          <a:bodyPr anchor="b">
            <a:normAutofit/>
          </a:bodyPr>
          <a:lstStyle>
            <a:lvl1pPr>
              <a:defRPr sz="1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0242" y="457198"/>
            <a:ext cx="7210394" cy="2692181"/>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0239" y="3877188"/>
            <a:ext cx="7210397" cy="46722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06-Jan-26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47092" y="3533482"/>
            <a:ext cx="865613" cy="818092"/>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93914534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446471"/>
            <a:ext cx="7828359" cy="240873"/>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4447216"/>
            <a:ext cx="1202248" cy="108203"/>
          </a:xfrm>
          <a:prstGeom prst="rect">
            <a:avLst/>
          </a:prstGeom>
        </p:spPr>
      </p:pic>
      <p:sp>
        <p:nvSpPr>
          <p:cNvPr id="10" name="Rectangle 9"/>
          <p:cNvSpPr/>
          <p:nvPr/>
        </p:nvSpPr>
        <p:spPr bwMode="ltGray">
          <a:xfrm>
            <a:off x="0" y="3425991"/>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7939371" y="3425991"/>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1" y="457198"/>
            <a:ext cx="7210394" cy="2694563"/>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0242" y="3533712"/>
            <a:ext cx="7210394" cy="818092"/>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06-Jan-26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47092" y="3533712"/>
            <a:ext cx="865613" cy="818092"/>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99999435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446471"/>
            <a:ext cx="7828359" cy="240873"/>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4447216"/>
            <a:ext cx="1202248" cy="108203"/>
          </a:xfrm>
          <a:prstGeom prst="rect">
            <a:avLst/>
          </a:prstGeom>
        </p:spPr>
      </p:pic>
      <p:sp>
        <p:nvSpPr>
          <p:cNvPr id="14" name="Rectangle 13"/>
          <p:cNvSpPr/>
          <p:nvPr/>
        </p:nvSpPr>
        <p:spPr bwMode="ltGray">
          <a:xfrm>
            <a:off x="0" y="3425991"/>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7939371" y="3425991"/>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92" y="457199"/>
            <a:ext cx="6539158" cy="2277046"/>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1051717" y="2740034"/>
            <a:ext cx="6117434" cy="411726"/>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510242" y="3533712"/>
            <a:ext cx="7210394" cy="818092"/>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06-Jan-26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47092" y="3532444"/>
            <a:ext cx="865613" cy="818092"/>
          </a:xfrm>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16" name="TextBox 15"/>
          <p:cNvSpPr txBox="1"/>
          <p:nvPr/>
        </p:nvSpPr>
        <p:spPr>
          <a:xfrm>
            <a:off x="437679" y="561087"/>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400" dirty="0">
                <a:solidFill>
                  <a:schemeClr val="tx1"/>
                </a:solidFill>
                <a:effectLst/>
              </a:rPr>
              <a:t>“</a:t>
            </a:r>
          </a:p>
        </p:txBody>
      </p:sp>
      <p:sp>
        <p:nvSpPr>
          <p:cNvPr id="17" name="TextBox 16"/>
          <p:cNvSpPr txBox="1"/>
          <p:nvPr/>
        </p:nvSpPr>
        <p:spPr>
          <a:xfrm>
            <a:off x="7247107" y="2275143"/>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400" dirty="0">
                <a:solidFill>
                  <a:schemeClr val="tx1"/>
                </a:solidFill>
                <a:effectLst/>
              </a:rPr>
              <a:t>”</a:t>
            </a:r>
          </a:p>
        </p:txBody>
      </p:sp>
    </p:spTree>
    <p:extLst>
      <p:ext uri="{BB962C8B-B14F-4D97-AF65-F5344CB8AC3E}">
        <p14:creationId xmlns:p14="http://schemas.microsoft.com/office/powerpoint/2010/main" val="65797400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446471"/>
            <a:ext cx="7828359" cy="240873"/>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4447216"/>
            <a:ext cx="1202248" cy="108203"/>
          </a:xfrm>
          <a:prstGeom prst="rect">
            <a:avLst/>
          </a:prstGeom>
        </p:spPr>
      </p:pic>
      <p:sp>
        <p:nvSpPr>
          <p:cNvPr id="11" name="Rectangle 10"/>
          <p:cNvSpPr/>
          <p:nvPr/>
        </p:nvSpPr>
        <p:spPr bwMode="ltGray">
          <a:xfrm>
            <a:off x="0" y="3425991"/>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7939371" y="3425991"/>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39" y="3533712"/>
            <a:ext cx="7210397" cy="441401"/>
          </a:xfrm>
        </p:spPr>
        <p:txBody>
          <a:bodyPr anchor="b"/>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0240" y="3975112"/>
            <a:ext cx="7210397" cy="376691"/>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06-Jan-26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47092" y="3532444"/>
            <a:ext cx="865613" cy="818092"/>
          </a:xfrm>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937665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16" name="Rectangle 15"/>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501917" y="564921"/>
            <a:ext cx="7218720" cy="810704"/>
          </a:xfrm>
        </p:spPr>
        <p:txBody>
          <a:bodyPr/>
          <a:lstStyle/>
          <a:p>
            <a:r>
              <a:rPr lang="en-US"/>
              <a:t>Click to edit Master title style</a:t>
            </a:r>
            <a:endParaRPr lang="en-US" dirty="0"/>
          </a:p>
        </p:txBody>
      </p:sp>
      <p:sp>
        <p:nvSpPr>
          <p:cNvPr id="7" name="Text Placeholder 2"/>
          <p:cNvSpPr>
            <a:spLocks noGrp="1"/>
          </p:cNvSpPr>
          <p:nvPr>
            <p:ph type="body" idx="1"/>
          </p:nvPr>
        </p:nvSpPr>
        <p:spPr>
          <a:xfrm>
            <a:off x="495709" y="1752655"/>
            <a:ext cx="2302526" cy="432197"/>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510241" y="2267005"/>
            <a:ext cx="2287277" cy="218513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2967019" y="1752655"/>
            <a:ext cx="2297430" cy="432197"/>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0" name="Text Placeholder 3"/>
          <p:cNvSpPr>
            <a:spLocks noGrp="1"/>
          </p:cNvSpPr>
          <p:nvPr>
            <p:ph type="body" sz="half" idx="16"/>
          </p:nvPr>
        </p:nvSpPr>
        <p:spPr>
          <a:xfrm>
            <a:off x="2959103" y="2267005"/>
            <a:ext cx="2297430" cy="218513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5418117" y="1752655"/>
            <a:ext cx="2302519" cy="432197"/>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12" name="Text Placeholder 3"/>
          <p:cNvSpPr>
            <a:spLocks noGrp="1"/>
          </p:cNvSpPr>
          <p:nvPr>
            <p:ph type="body" sz="half" idx="17"/>
          </p:nvPr>
        </p:nvSpPr>
        <p:spPr>
          <a:xfrm>
            <a:off x="5418117" y="2267005"/>
            <a:ext cx="2302519" cy="2185135"/>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06-Jan-26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5445143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17" name="Rectangle 16"/>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510242" y="564921"/>
            <a:ext cx="7210395" cy="810704"/>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10239" y="3223127"/>
            <a:ext cx="2287279" cy="432197"/>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510239" y="1752655"/>
            <a:ext cx="2287279"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510239" y="3655324"/>
            <a:ext cx="2287279" cy="79681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2959103" y="3223127"/>
            <a:ext cx="2297430" cy="432197"/>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2959103" y="1752655"/>
            <a:ext cx="2297430"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2958088" y="3655323"/>
            <a:ext cx="2300473" cy="79681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5423009" y="3223127"/>
            <a:ext cx="2297629" cy="432197"/>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5423008" y="1752655"/>
            <a:ext cx="2297629" cy="1143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422915" y="3655321"/>
            <a:ext cx="2300672" cy="79681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06-Jan-26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9714654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77680"/>
            <a:ext cx="7828359" cy="240873"/>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9370" y="1478425"/>
            <a:ext cx="1202248" cy="108203"/>
          </a:xfrm>
          <a:prstGeom prst="rect">
            <a:avLst/>
          </a:prstGeom>
        </p:spPr>
      </p:pic>
      <p:sp>
        <p:nvSpPr>
          <p:cNvPr id="9" name="Rectangle 8"/>
          <p:cNvSpPr/>
          <p:nvPr/>
        </p:nvSpPr>
        <p:spPr bwMode="ltGray">
          <a:xfrm>
            <a:off x="0" y="457200"/>
            <a:ext cx="7828359"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7939371" y="457200"/>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06-Jan-26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50382268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6087155" y="1402046"/>
            <a:ext cx="3830241" cy="102614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7401152" y="4029302"/>
            <a:ext cx="1202248" cy="10261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7596923" y="457198"/>
            <a:ext cx="805352" cy="32653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457198"/>
            <a:ext cx="6652503" cy="399494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105344" y="4452141"/>
            <a:ext cx="2057400" cy="273844"/>
          </a:xfrm>
        </p:spPr>
        <p:txBody>
          <a:bodyPr/>
          <a:lstStyle/>
          <a:p>
            <a:fld id="{6178E61D-D431-422C-9764-11DAFE33AB63}" type="datetimeFigureOut">
              <a:rPr lang="en-US" dirty="0"/>
              <a:t>06-Jan-26</a:t>
            </a:fld>
            <a:endParaRPr lang="en-US" dirty="0"/>
          </a:p>
        </p:txBody>
      </p:sp>
      <p:sp>
        <p:nvSpPr>
          <p:cNvPr id="5" name="Footer Placeholder 4"/>
          <p:cNvSpPr>
            <a:spLocks noGrp="1"/>
          </p:cNvSpPr>
          <p:nvPr>
            <p:ph type="ftr" sz="quarter" idx="11"/>
          </p:nvPr>
        </p:nvSpPr>
        <p:spPr>
          <a:xfrm>
            <a:off x="510241" y="4452141"/>
            <a:ext cx="4595104" cy="273844"/>
          </a:xfrm>
        </p:spPr>
        <p:txBody>
          <a:bodyPr/>
          <a:lstStyle/>
          <a:p>
            <a:endParaRPr lang="en-US" dirty="0"/>
          </a:p>
        </p:txBody>
      </p:sp>
      <p:sp>
        <p:nvSpPr>
          <p:cNvPr id="6" name="Slide Number Placeholder 5"/>
          <p:cNvSpPr>
            <a:spLocks noGrp="1"/>
          </p:cNvSpPr>
          <p:nvPr>
            <p:ph type="sldNum" sz="quarter" idx="12"/>
          </p:nvPr>
        </p:nvSpPr>
        <p:spPr>
          <a:xfrm>
            <a:off x="7573163" y="4048975"/>
            <a:ext cx="865613" cy="818092"/>
          </a:xfrm>
        </p:spPr>
        <p:txBody>
          <a:bodyPr anchor="t"/>
          <a:lstStyle>
            <a:lvl1pPr algn="ctr">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8225091"/>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05896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Placeholder 1"/>
          <p:cNvSpPr>
            <a:spLocks noGrp="1"/>
          </p:cNvSpPr>
          <p:nvPr>
            <p:ph type="title"/>
          </p:nvPr>
        </p:nvSpPr>
        <p:spPr>
          <a:xfrm>
            <a:off x="510241" y="564921"/>
            <a:ext cx="7210396" cy="81070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0241" y="1752655"/>
            <a:ext cx="7210396" cy="269948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3236" y="4452141"/>
            <a:ext cx="205740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9D6E9DEC-419B-4CC5-A080-3B06BD5A8291}" type="datetimeFigureOut">
              <a:rPr lang="en-US" dirty="0"/>
              <a:t>06-Jan-26</a:t>
            </a:fld>
            <a:endParaRPr lang="en-US" dirty="0"/>
          </a:p>
        </p:txBody>
      </p:sp>
      <p:sp>
        <p:nvSpPr>
          <p:cNvPr id="5" name="Footer Placeholder 4"/>
          <p:cNvSpPr>
            <a:spLocks noGrp="1"/>
          </p:cNvSpPr>
          <p:nvPr>
            <p:ph type="ftr" sz="quarter" idx="3"/>
          </p:nvPr>
        </p:nvSpPr>
        <p:spPr>
          <a:xfrm>
            <a:off x="510241" y="4452141"/>
            <a:ext cx="5152995" cy="273844"/>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047092" y="564921"/>
            <a:ext cx="865613" cy="818092"/>
          </a:xfrm>
          <a:prstGeom prst="rect">
            <a:avLst/>
          </a:prstGeom>
        </p:spPr>
        <p:txBody>
          <a:bodyPr vert="horz" lIns="91440" tIns="45720" rIns="91440" bIns="45720" rtlCol="0" anchor="ctr"/>
          <a:lstStyle>
            <a:lvl1pPr algn="l">
              <a:defRPr sz="2700">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7843963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l" defTabSz="685800" rtl="0" eaLnBrk="1" latinLnBrk="0" hangingPunct="1">
        <a:lnSpc>
          <a:spcPct val="90000"/>
        </a:lnSpc>
        <a:spcBef>
          <a:spcPct val="0"/>
        </a:spcBef>
        <a:buNone/>
        <a:defRPr sz="27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510241" y="2228958"/>
            <a:ext cx="6108101" cy="1029803"/>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r>
              <a:rPr lang="en" sz="2000" b="1" dirty="0">
                <a:latin typeface="Times New Roman"/>
                <a:ea typeface="Times New Roman"/>
                <a:cs typeface="Times New Roman"/>
                <a:sym typeface="Times New Roman"/>
              </a:rPr>
              <a:t>DEEP LEARNING FOR EARLY DETECTION OF BREAST CANCER USING MULTIMODAL MSI IMAGING</a:t>
            </a:r>
            <a:endParaRPr sz="2000" b="1" dirty="0">
              <a:latin typeface="Times New Roman"/>
              <a:ea typeface="Times New Roman"/>
              <a:cs typeface="Times New Roman"/>
              <a:sym typeface="Times New Roman"/>
            </a:endParaRPr>
          </a:p>
        </p:txBody>
      </p:sp>
      <p:pic>
        <p:nvPicPr>
          <p:cNvPr id="3" name="Picture 2">
            <a:extLst>
              <a:ext uri="{FF2B5EF4-FFF2-40B4-BE49-F238E27FC236}">
                <a16:creationId xmlns:a16="http://schemas.microsoft.com/office/drawing/2014/main" id="{FA1C87E0-165C-FE66-920A-7F332CED3D59}"/>
              </a:ext>
            </a:extLst>
          </p:cNvPr>
          <p:cNvPicPr>
            <a:picLocks noChangeAspect="1"/>
          </p:cNvPicPr>
          <p:nvPr/>
        </p:nvPicPr>
        <p:blipFill>
          <a:blip r:embed="rId3"/>
          <a:stretch>
            <a:fillRect/>
          </a:stretch>
        </p:blipFill>
        <p:spPr>
          <a:xfrm>
            <a:off x="6898978" y="1985964"/>
            <a:ext cx="2196899" cy="1164430"/>
          </a:xfrm>
          <a:prstGeom prst="rect">
            <a:avLst/>
          </a:prstGeom>
        </p:spPr>
      </p:pic>
      <p:sp>
        <p:nvSpPr>
          <p:cNvPr id="4" name="TextBox 3">
            <a:extLst>
              <a:ext uri="{FF2B5EF4-FFF2-40B4-BE49-F238E27FC236}">
                <a16:creationId xmlns:a16="http://schemas.microsoft.com/office/drawing/2014/main" id="{384B6D33-D899-7D0E-104C-FACB016A8D77}"/>
              </a:ext>
            </a:extLst>
          </p:cNvPr>
          <p:cNvSpPr txBox="1"/>
          <p:nvPr/>
        </p:nvSpPr>
        <p:spPr>
          <a:xfrm>
            <a:off x="2150268" y="3529013"/>
            <a:ext cx="6493669" cy="646331"/>
          </a:xfrm>
          <a:prstGeom prst="rect">
            <a:avLst/>
          </a:prstGeom>
          <a:noFill/>
        </p:spPr>
        <p:txBody>
          <a:bodyPr wrap="square" rtlCol="0">
            <a:spAutoFit/>
          </a:bodyPr>
          <a:lstStyle/>
          <a:p>
            <a:r>
              <a:rPr lang="en-US" sz="1200" dirty="0"/>
              <a:t>SHIMRANBANU L. SHAIKH [2419481]</a:t>
            </a:r>
          </a:p>
          <a:p>
            <a:r>
              <a:rPr lang="en-US" sz="1200" dirty="0" err="1"/>
              <a:t>Programme</a:t>
            </a:r>
            <a:r>
              <a:rPr lang="en-US" sz="1200" dirty="0"/>
              <a:t>: MSc. Data and </a:t>
            </a:r>
            <a:r>
              <a:rPr lang="en-US" sz="1200" dirty="0" err="1"/>
              <a:t>Atrtificial</a:t>
            </a:r>
            <a:r>
              <a:rPr lang="en-US" sz="1200" dirty="0"/>
              <a:t> Intelligence</a:t>
            </a:r>
          </a:p>
          <a:p>
            <a:r>
              <a:rPr lang="en-US" sz="1200" dirty="0" err="1"/>
              <a:t>Uniersity</a:t>
            </a:r>
            <a:r>
              <a:rPr lang="en-US" sz="1200" dirty="0"/>
              <a:t>: University of Wales Trinity Saint David, Birmingham.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60" name="Google Shape;60;p14"/>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Breast cancer in the present world is one of the most common causes of death among women, and early detection is very important in enhancing breast cancer survival.</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 Medical imaging methods as “Chest X-ray”, “Histopathology”, and “Ultrasound” are vital to detecting abnormalities in the breast, but each modality reveals varied features in the tissues, which may restrict the diagnostic quality of either.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As the deep learning field has improved, especially “Convolutional Neural Networks” (CNNs), there is now an option to extract rich, discriminative features of medical images to aid in more accurate diagnosis. </a:t>
            </a:r>
            <a:endParaRPr sz="1600" dirty="0">
              <a:solidFill>
                <a:schemeClr val="dk1"/>
              </a:solidFill>
              <a:latin typeface="Times New Roman"/>
              <a:ea typeface="Times New Roman"/>
              <a:cs typeface="Times New Roman"/>
              <a:sym typeface="Times New Roman"/>
            </a:endParaRPr>
          </a:p>
        </p:txBody>
      </p:sp>
      <p:pic>
        <p:nvPicPr>
          <p:cNvPr id="61" name="Google Shape;61;p14"/>
          <p:cNvPicPr preferRelativeResize="0"/>
          <p:nvPr/>
        </p:nvPicPr>
        <p:blipFill>
          <a:blip r:embed="rId3">
            <a:alphaModFix/>
          </a:blip>
          <a:stretch>
            <a:fillRect/>
          </a:stretch>
        </p:blipFill>
        <p:spPr>
          <a:xfrm>
            <a:off x="4647600" y="1600300"/>
            <a:ext cx="4344001" cy="226521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Introduction (Contd…)</a:t>
            </a:r>
            <a:endParaRPr b="1">
              <a:latin typeface="Times New Roman"/>
              <a:ea typeface="Times New Roman"/>
              <a:cs typeface="Times New Roman"/>
              <a:sym typeface="Times New Roman"/>
            </a:endParaRPr>
          </a:p>
        </p:txBody>
      </p:sp>
      <p:sp>
        <p:nvSpPr>
          <p:cNvPr id="67" name="Google Shape;67;p15"/>
          <p:cNvSpPr txBox="1">
            <a:spLocks noGrp="1"/>
          </p:cNvSpPr>
          <p:nvPr>
            <p:ph type="body" idx="1"/>
          </p:nvPr>
        </p:nvSpPr>
        <p:spPr>
          <a:xfrm>
            <a:off x="96600" y="1072350"/>
            <a:ext cx="6212700" cy="3880800"/>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0"/>
              </a:spcBef>
              <a:spcAft>
                <a:spcPts val="0"/>
              </a:spcAft>
              <a:buNone/>
            </a:pPr>
            <a:r>
              <a:rPr lang="en" sz="1200" b="1" i="1">
                <a:solidFill>
                  <a:schemeClr val="dk1"/>
                </a:solidFill>
                <a:latin typeface="Times New Roman"/>
                <a:ea typeface="Times New Roman"/>
                <a:cs typeface="Times New Roman"/>
                <a:sym typeface="Times New Roman"/>
              </a:rPr>
              <a:t>Aim</a:t>
            </a:r>
            <a:endParaRPr sz="12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aim of the project is to develop and evaluate a deep learning related multimodal MSI system, which includes X-ray, Histopathology, and Ultrasound images, to enhance detection accuracy of breast cancer in comparison with the single-modality approaches.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b="1" i="1">
                <a:solidFill>
                  <a:schemeClr val="dk1"/>
                </a:solidFill>
                <a:latin typeface="Times New Roman"/>
                <a:ea typeface="Times New Roman"/>
                <a:cs typeface="Times New Roman"/>
                <a:sym typeface="Times New Roman"/>
              </a:rPr>
              <a:t>Objectives</a:t>
            </a:r>
            <a:endParaRPr sz="1200" b="1" i="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prepare and preprocess “Chest X-ray”, “Histopathology” and “Ultrasound MSI” datasets for effective deep learning analysis.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apply training CNN architectures such as “ResNet50”, “DenseNet201”, and “EfficientNetB0” on single modality in multimodal dataset.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compare the performance of individual modality models with the multimodal fusion models to elaborate on proper improvements in diagnostic accuracy.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explore classification results using metrics including accuracy, precision, recall, MCC, and ROC curve with AUC value.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To construct a functional web application for real-time breast cancer prediction. </a:t>
            </a:r>
            <a:endParaRPr sz="1600">
              <a:solidFill>
                <a:schemeClr val="dk1"/>
              </a:solidFill>
              <a:latin typeface="Times New Roman"/>
              <a:ea typeface="Times New Roman"/>
              <a:cs typeface="Times New Roman"/>
              <a:sym typeface="Times New Roman"/>
            </a:endParaRPr>
          </a:p>
        </p:txBody>
      </p:sp>
      <p:pic>
        <p:nvPicPr>
          <p:cNvPr id="68" name="Google Shape;68;p15"/>
          <p:cNvPicPr preferRelativeResize="0"/>
          <p:nvPr/>
        </p:nvPicPr>
        <p:blipFill>
          <a:blip r:embed="rId3">
            <a:alphaModFix/>
          </a:blip>
          <a:stretch>
            <a:fillRect/>
          </a:stretch>
        </p:blipFill>
        <p:spPr>
          <a:xfrm>
            <a:off x="6536525" y="1474475"/>
            <a:ext cx="2398974" cy="288969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LITERATURE REVIEW</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74" name="Google Shape;74;p16"/>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diagnosis and treatment of many illnesses depend heavily on medical imaging.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 the medical profession, “magnetic resonance imaging (MRI)”, “computed tomography (CT)”, “positron emission tomography (PET)”, and “single-photon emission computed tomography (SPECT)” methods are typically used.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issue with choosing a method in clinical diagnostic imaging is that high-resolution techniques have very poor sensitivity, whereas the highest-sensitivity techniques have quite low resolution (Hussain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a:t>
            </a:r>
            <a:endParaRPr sz="1600">
              <a:solidFill>
                <a:schemeClr val="dk1"/>
              </a:solidFill>
              <a:latin typeface="Times New Roman"/>
              <a:ea typeface="Times New Roman"/>
              <a:cs typeface="Times New Roman"/>
              <a:sym typeface="Times New Roman"/>
            </a:endParaRPr>
          </a:p>
        </p:txBody>
      </p:sp>
      <p:pic>
        <p:nvPicPr>
          <p:cNvPr id="75" name="Google Shape;75;p16"/>
          <p:cNvPicPr preferRelativeResize="0"/>
          <p:nvPr/>
        </p:nvPicPr>
        <p:blipFill>
          <a:blip r:embed="rId3">
            <a:alphaModFix/>
          </a:blip>
          <a:stretch>
            <a:fillRect/>
          </a:stretch>
        </p:blipFill>
        <p:spPr>
          <a:xfrm>
            <a:off x="5028150" y="1017725"/>
            <a:ext cx="3850874" cy="319682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500" b="1">
                <a:latin typeface="Times New Roman"/>
                <a:ea typeface="Times New Roman"/>
                <a:cs typeface="Times New Roman"/>
                <a:sym typeface="Times New Roman"/>
              </a:rPr>
              <a:t>LITERATURE REVIEW (Contd…)</a:t>
            </a:r>
            <a:endParaRPr sz="2500" b="1">
              <a:latin typeface="Times New Roman"/>
              <a:ea typeface="Times New Roman"/>
              <a:cs typeface="Times New Roman"/>
              <a:sym typeface="Times New Roman"/>
            </a:endParaRPr>
          </a:p>
          <a:p>
            <a:pPr marL="0" lvl="0" indent="0" algn="l" rtl="0">
              <a:spcBef>
                <a:spcPts val="0"/>
              </a:spcBef>
              <a:spcAft>
                <a:spcPts val="0"/>
              </a:spcAft>
              <a:buNone/>
            </a:pPr>
            <a:endParaRPr sz="2500">
              <a:latin typeface="Times New Roman"/>
              <a:ea typeface="Times New Roman"/>
              <a:cs typeface="Times New Roman"/>
              <a:sym typeface="Times New Roman"/>
            </a:endParaRPr>
          </a:p>
        </p:txBody>
      </p:sp>
      <p:sp>
        <p:nvSpPr>
          <p:cNvPr id="81" name="Google Shape;81;p17"/>
          <p:cNvSpPr txBox="1">
            <a:spLocks noGrp="1"/>
          </p:cNvSpPr>
          <p:nvPr>
            <p:ph type="body" idx="1"/>
          </p:nvPr>
        </p:nvSpPr>
        <p:spPr>
          <a:xfrm>
            <a:off x="3485100" y="1255350"/>
            <a:ext cx="5347200" cy="37353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Representation Learning Theory is one of the main theoretical backgrounds of contemporary deep learning and is a key in multimodal detection of breast cancer.</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 According to the theory, machine learning systems will be able to automatically derive useful, abstract representations of raw data, and so no features need to be engineered manually.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In classical medical image processing, feature engineering was done based on manually designed features, including texture measures, shape attributes, or color histograms (Misra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2023).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These handcrafted features do not usually work on image modalities, noise and clinical variations.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Representation learning is the solution to these limitations, as models, especially Convolutional Neural Networks (CNNs) and transformer-based models, can directly learn hierarchical patterns by analyzing the data.</a:t>
            </a:r>
            <a:endParaRPr sz="1600">
              <a:solidFill>
                <a:schemeClr val="dk1"/>
              </a:solidFill>
              <a:latin typeface="Times New Roman"/>
              <a:ea typeface="Times New Roman"/>
              <a:cs typeface="Times New Roman"/>
              <a:sym typeface="Times New Roman"/>
            </a:endParaRPr>
          </a:p>
        </p:txBody>
      </p:sp>
      <p:pic>
        <p:nvPicPr>
          <p:cNvPr id="82" name="Google Shape;82;p17"/>
          <p:cNvPicPr preferRelativeResize="0"/>
          <p:nvPr/>
        </p:nvPicPr>
        <p:blipFill>
          <a:blip r:embed="rId3">
            <a:alphaModFix/>
          </a:blip>
          <a:stretch>
            <a:fillRect/>
          </a:stretch>
        </p:blipFill>
        <p:spPr>
          <a:xfrm>
            <a:off x="93475" y="1423850"/>
            <a:ext cx="3335525" cy="3015150"/>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METHODOLOGY</a:t>
            </a:r>
            <a:endParaRPr b="1">
              <a:latin typeface="Times New Roman"/>
              <a:ea typeface="Times New Roman"/>
              <a:cs typeface="Times New Roman"/>
              <a:sym typeface="Times New Roman"/>
            </a:endParaRPr>
          </a:p>
        </p:txBody>
      </p:sp>
      <p:sp>
        <p:nvSpPr>
          <p:cNvPr id="88" name="Google Shape;88;p18"/>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fontScale="92500" lnSpcReduction="20000"/>
          </a:bodyPr>
          <a:lstStyle/>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Positivism used as the research philosophy in this study is believed to be appropriate when the research aims to involve data-based and technology-related research in medical image analysis. </a:t>
            </a:r>
            <a:endParaRPr sz="1600" dirty="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Positivism rests on the assumption that knowledge is premised on observable facts, which defy measurement and are objective.</a:t>
            </a:r>
            <a:endParaRPr sz="1600" dirty="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The method of researches in this study is a quantitative experimental research method, that is suitable to the analysis of medical images, and the objective performance screening. </a:t>
            </a:r>
            <a:endParaRPr sz="1600" dirty="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This methodology facilitates the way multimodal medical images are systematically processed and analyzed and allows to evaluate deep learning models, which can be done through statistical and computational methods.</a:t>
            </a:r>
            <a:endParaRPr sz="1600" dirty="0">
              <a:solidFill>
                <a:schemeClr val="dk1"/>
              </a:solidFill>
              <a:latin typeface="Times New Roman"/>
              <a:ea typeface="Times New Roman"/>
              <a:cs typeface="Times New Roman"/>
              <a:sym typeface="Times New Roman"/>
            </a:endParaRPr>
          </a:p>
        </p:txBody>
      </p:sp>
      <p:pic>
        <p:nvPicPr>
          <p:cNvPr id="89" name="Google Shape;89;p18"/>
          <p:cNvPicPr preferRelativeResize="0"/>
          <p:nvPr/>
        </p:nvPicPr>
        <p:blipFill rotWithShape="1">
          <a:blip r:embed="rId3">
            <a:alphaModFix/>
          </a:blip>
          <a:srcRect l="1653" r="1643" b="8399"/>
          <a:stretch/>
        </p:blipFill>
        <p:spPr>
          <a:xfrm>
            <a:off x="4847025" y="1330750"/>
            <a:ext cx="3810000" cy="288607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METHODOLOGY (Contd…)</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95" name="Google Shape;95;p19"/>
          <p:cNvSpPr txBox="1">
            <a:spLocks noGrp="1"/>
          </p:cNvSpPr>
          <p:nvPr>
            <p:ph type="body" idx="1"/>
          </p:nvPr>
        </p:nvSpPr>
        <p:spPr>
          <a:xfrm>
            <a:off x="311700" y="1152475"/>
            <a:ext cx="4370400" cy="3416400"/>
          </a:xfrm>
          <a:prstGeom prst="rect">
            <a:avLst/>
          </a:prstGeom>
        </p:spPr>
        <p:txBody>
          <a:bodyPr spcFirstLastPara="1" wrap="square" lIns="91425" tIns="91425" rIns="91425" bIns="91425" anchor="t" anchorCtr="0">
            <a:normAutofit fontScale="92500"/>
          </a:bodyPr>
          <a:lstStyle/>
          <a:p>
            <a:pPr marL="457200" lvl="0" indent="-32258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System development in this study is based on a research-based prototyping approach that is most appropriate in an experimental deep learning system and academic research projects. </a:t>
            </a:r>
            <a:endParaRPr sz="1600" dirty="0">
              <a:solidFill>
                <a:schemeClr val="dk1"/>
              </a:solidFill>
              <a:latin typeface="Times New Roman"/>
              <a:ea typeface="Times New Roman"/>
              <a:cs typeface="Times New Roman"/>
              <a:sym typeface="Times New Roman"/>
            </a:endParaRPr>
          </a:p>
          <a:p>
            <a:pPr marL="457200" lvl="0" indent="-32258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The given methodology allows the iterative development, persistent testing, and gradual improvement of the elements of the system on the basis of the results of experiments.</a:t>
            </a:r>
            <a:endParaRPr sz="1600" dirty="0">
              <a:solidFill>
                <a:schemeClr val="dk1"/>
              </a:solidFill>
              <a:latin typeface="Times New Roman"/>
              <a:ea typeface="Times New Roman"/>
              <a:cs typeface="Times New Roman"/>
              <a:sym typeface="Times New Roman"/>
            </a:endParaRPr>
          </a:p>
          <a:p>
            <a:pPr marL="457200" lvl="0" indent="-32258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A combination of modern machine learning tools, programming languages, and frameworks is used in this study to develop, train and deploy a multimodal breast cancer detection system. </a:t>
            </a:r>
            <a:endParaRPr sz="1600" dirty="0">
              <a:solidFill>
                <a:schemeClr val="dk1"/>
              </a:solidFill>
              <a:latin typeface="Times New Roman"/>
              <a:ea typeface="Times New Roman"/>
              <a:cs typeface="Times New Roman"/>
              <a:sym typeface="Times New Roman"/>
            </a:endParaRPr>
          </a:p>
          <a:p>
            <a:pPr marL="457200" lvl="0" indent="-32258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These tools have been chosen according to their reliability, scale capability, and degree of medical image analysis.</a:t>
            </a:r>
            <a:endParaRPr sz="1600" dirty="0">
              <a:solidFill>
                <a:schemeClr val="dk1"/>
              </a:solidFill>
              <a:latin typeface="Times New Roman"/>
              <a:ea typeface="Times New Roman"/>
              <a:cs typeface="Times New Roman"/>
              <a:sym typeface="Times New Roman"/>
            </a:endParaRPr>
          </a:p>
        </p:txBody>
      </p:sp>
      <p:pic>
        <p:nvPicPr>
          <p:cNvPr id="96" name="Google Shape;96;p19"/>
          <p:cNvPicPr preferRelativeResize="0"/>
          <p:nvPr/>
        </p:nvPicPr>
        <p:blipFill>
          <a:blip r:embed="rId3">
            <a:alphaModFix/>
          </a:blip>
          <a:stretch>
            <a:fillRect/>
          </a:stretch>
        </p:blipFill>
        <p:spPr>
          <a:xfrm>
            <a:off x="5479775" y="1152475"/>
            <a:ext cx="3066225" cy="36354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IMPLEMENTATION &amp; DEVELOPMENT</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02" name="Google Shape;102;p20"/>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figure shows the systematic retrieval of Chest X-Ray MSI image paths and labels into a structured DataFrame,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This ensures systematic data management and enables easy preprocessing, label mapping, and model training to classify breast cancer accurately.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standardized loading operation of Histopathological MSI images to have a consistent structure across modalities.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This consistency provides efficient multimodal integration, which guarantees equal representation and an uninterrupted handling of data throughout the training, testing, and comparative performance analysis.</a:t>
            </a:r>
            <a:endParaRPr sz="1600">
              <a:solidFill>
                <a:schemeClr val="dk1"/>
              </a:solidFill>
              <a:latin typeface="Times New Roman"/>
              <a:ea typeface="Times New Roman"/>
              <a:cs typeface="Times New Roman"/>
              <a:sym typeface="Times New Roman"/>
            </a:endParaRPr>
          </a:p>
        </p:txBody>
      </p:sp>
      <p:pic>
        <p:nvPicPr>
          <p:cNvPr id="103" name="Google Shape;103;p20"/>
          <p:cNvPicPr preferRelativeResize="0"/>
          <p:nvPr/>
        </p:nvPicPr>
        <p:blipFill>
          <a:blip r:embed="rId3">
            <a:alphaModFix/>
          </a:blip>
          <a:stretch>
            <a:fillRect/>
          </a:stretch>
        </p:blipFill>
        <p:spPr>
          <a:xfrm>
            <a:off x="4635375" y="1307650"/>
            <a:ext cx="1851650" cy="1737950"/>
          </a:xfrm>
          <a:prstGeom prst="rect">
            <a:avLst/>
          </a:prstGeom>
          <a:noFill/>
          <a:ln>
            <a:noFill/>
          </a:ln>
        </p:spPr>
      </p:pic>
      <p:pic>
        <p:nvPicPr>
          <p:cNvPr id="104" name="Google Shape;104;p20"/>
          <p:cNvPicPr preferRelativeResize="0"/>
          <p:nvPr/>
        </p:nvPicPr>
        <p:blipFill>
          <a:blip r:embed="rId4">
            <a:alphaModFix/>
          </a:blip>
          <a:stretch>
            <a:fillRect/>
          </a:stretch>
        </p:blipFill>
        <p:spPr>
          <a:xfrm>
            <a:off x="4635375" y="3232650"/>
            <a:ext cx="4141124" cy="1664575"/>
          </a:xfrm>
          <a:prstGeom prst="rect">
            <a:avLst/>
          </a:prstGeom>
          <a:noFill/>
          <a:ln w="12700" cap="flat" cmpd="sng">
            <a:solidFill>
              <a:srgbClr val="000000"/>
            </a:solidFill>
            <a:prstDash val="solid"/>
            <a:miter lim="8000"/>
            <a:headEnd type="none" w="sm" len="sm"/>
            <a:tailEnd type="none" w="sm" len="sm"/>
          </a:ln>
        </p:spPr>
      </p:pic>
      <p:pic>
        <p:nvPicPr>
          <p:cNvPr id="105" name="Google Shape;105;p20"/>
          <p:cNvPicPr preferRelativeResize="0"/>
          <p:nvPr/>
        </p:nvPicPr>
        <p:blipFill>
          <a:blip r:embed="rId5">
            <a:alphaModFix/>
          </a:blip>
          <a:stretch>
            <a:fillRect/>
          </a:stretch>
        </p:blipFill>
        <p:spPr>
          <a:xfrm>
            <a:off x="6627200" y="1307650"/>
            <a:ext cx="2149300" cy="17379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IMPLEMENTATION &amp; DEVELOPMENT (Contd…)</a:t>
            </a:r>
            <a:endParaRPr>
              <a:latin typeface="Times New Roman"/>
              <a:ea typeface="Times New Roman"/>
              <a:cs typeface="Times New Roman"/>
              <a:sym typeface="Times New Roman"/>
            </a:endParaRPr>
          </a:p>
        </p:txBody>
      </p:sp>
      <p:sp>
        <p:nvSpPr>
          <p:cNvPr id="111" name="Google Shape;111;p21"/>
          <p:cNvSpPr txBox="1">
            <a:spLocks noGrp="1"/>
          </p:cNvSpPr>
          <p:nvPr>
            <p:ph type="body" idx="1"/>
          </p:nvPr>
        </p:nvSpPr>
        <p:spPr>
          <a:xfrm>
            <a:off x="4439000" y="1017725"/>
            <a:ext cx="4591800" cy="40197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a:t>
            </a:r>
            <a:r>
              <a:rPr lang="en" sz="1200" b="1" dirty="0">
                <a:solidFill>
                  <a:schemeClr val="dk1"/>
                </a:solidFill>
                <a:latin typeface="Times New Roman"/>
                <a:ea typeface="Times New Roman"/>
                <a:cs typeface="Times New Roman"/>
                <a:sym typeface="Times New Roman"/>
              </a:rPr>
              <a:t>ResNet50</a:t>
            </a:r>
            <a:r>
              <a:rPr lang="en" sz="1200" dirty="0">
                <a:solidFill>
                  <a:schemeClr val="dk1"/>
                </a:solidFill>
                <a:latin typeface="Times New Roman"/>
                <a:ea typeface="Times New Roman"/>
                <a:cs typeface="Times New Roman"/>
                <a:sym typeface="Times New Roman"/>
              </a:rPr>
              <a:t> model is tested as a deep feature extractor at the pre-trained stage and where ImageNet classification weight is removed. Chest X-ray, Histopathological, and Ultrasound MSI images are separated into separate feature vectors.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synchronized features are combined to one feature multimodal that creates one complete representation.</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Multimodal features of X-ray, histopathological, and ultrasound MSI datasets are extracted and trained together, which displayed a greater validation accuracy, and this means that the learning capabilities are highly discriminative when it comes to classifying early breast cancer.</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A combination of the combined features then served as an input to a lightweight fully connected classifier, which is aided with an optimization of lean learning and good generalization attributes.</a:t>
            </a:r>
            <a:endParaRPr sz="1600" dirty="0">
              <a:solidFill>
                <a:schemeClr val="dk1"/>
              </a:solidFill>
              <a:latin typeface="Times New Roman"/>
              <a:ea typeface="Times New Roman"/>
              <a:cs typeface="Times New Roman"/>
              <a:sym typeface="Times New Roman"/>
            </a:endParaRPr>
          </a:p>
        </p:txBody>
      </p:sp>
      <p:pic>
        <p:nvPicPr>
          <p:cNvPr id="112" name="Google Shape;112;p21"/>
          <p:cNvPicPr preferRelativeResize="0"/>
          <p:nvPr/>
        </p:nvPicPr>
        <p:blipFill>
          <a:blip r:embed="rId3">
            <a:alphaModFix/>
          </a:blip>
          <a:stretch>
            <a:fillRect/>
          </a:stretch>
        </p:blipFill>
        <p:spPr>
          <a:xfrm>
            <a:off x="404900" y="1330725"/>
            <a:ext cx="1986050" cy="1465475"/>
          </a:xfrm>
          <a:prstGeom prst="rect">
            <a:avLst/>
          </a:prstGeom>
          <a:noFill/>
          <a:ln>
            <a:noFill/>
          </a:ln>
        </p:spPr>
      </p:pic>
      <p:pic>
        <p:nvPicPr>
          <p:cNvPr id="113" name="Google Shape;113;p21"/>
          <p:cNvPicPr preferRelativeResize="0"/>
          <p:nvPr/>
        </p:nvPicPr>
        <p:blipFill>
          <a:blip r:embed="rId4">
            <a:alphaModFix/>
          </a:blip>
          <a:stretch>
            <a:fillRect/>
          </a:stretch>
        </p:blipFill>
        <p:spPr>
          <a:xfrm>
            <a:off x="2456400" y="1330725"/>
            <a:ext cx="1893762" cy="1465475"/>
          </a:xfrm>
          <a:prstGeom prst="rect">
            <a:avLst/>
          </a:prstGeom>
          <a:noFill/>
          <a:ln>
            <a:noFill/>
          </a:ln>
        </p:spPr>
      </p:pic>
      <p:pic>
        <p:nvPicPr>
          <p:cNvPr id="114" name="Google Shape;114;p21"/>
          <p:cNvPicPr preferRelativeResize="0"/>
          <p:nvPr/>
        </p:nvPicPr>
        <p:blipFill>
          <a:blip r:embed="rId5">
            <a:alphaModFix/>
          </a:blip>
          <a:stretch>
            <a:fillRect/>
          </a:stretch>
        </p:blipFill>
        <p:spPr>
          <a:xfrm>
            <a:off x="404900" y="2921150"/>
            <a:ext cx="1986050" cy="1770350"/>
          </a:xfrm>
          <a:prstGeom prst="rect">
            <a:avLst/>
          </a:prstGeom>
          <a:noFill/>
          <a:ln>
            <a:noFill/>
          </a:ln>
        </p:spPr>
      </p:pic>
      <p:pic>
        <p:nvPicPr>
          <p:cNvPr id="115" name="Google Shape;115;p21"/>
          <p:cNvPicPr preferRelativeResize="0"/>
          <p:nvPr/>
        </p:nvPicPr>
        <p:blipFill>
          <a:blip r:embed="rId6">
            <a:alphaModFix/>
          </a:blip>
          <a:stretch>
            <a:fillRect/>
          </a:stretch>
        </p:blipFill>
        <p:spPr>
          <a:xfrm>
            <a:off x="2456400" y="2921150"/>
            <a:ext cx="1893750" cy="17703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2"/>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IMPLEMENTATION &amp; DEVELOPMENT(Contd…)</a:t>
            </a:r>
            <a:endParaRPr b="1">
              <a:latin typeface="Times New Roman"/>
              <a:ea typeface="Times New Roman"/>
              <a:cs typeface="Times New Roman"/>
              <a:sym typeface="Times New Roman"/>
            </a:endParaRPr>
          </a:p>
        </p:txBody>
      </p:sp>
      <p:sp>
        <p:nvSpPr>
          <p:cNvPr id="121" name="Google Shape;121;p22"/>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This figure represents the essence of the implementation of fixed web application Flask based web app in the detection of breast cancer.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program is set to upload images safely with size and type constraints to use image uploads safely.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 model of an </a:t>
            </a:r>
            <a:r>
              <a:rPr lang="en" sz="1200" b="1" dirty="0">
                <a:solidFill>
                  <a:schemeClr val="dk1"/>
                </a:solidFill>
                <a:latin typeface="Times New Roman"/>
                <a:ea typeface="Times New Roman"/>
                <a:cs typeface="Times New Roman"/>
                <a:sym typeface="Times New Roman"/>
              </a:rPr>
              <a:t>EfficientNet</a:t>
            </a:r>
            <a:r>
              <a:rPr lang="en" sz="1200" dirty="0">
                <a:solidFill>
                  <a:schemeClr val="dk1"/>
                </a:solidFill>
                <a:latin typeface="Times New Roman"/>
                <a:ea typeface="Times New Roman"/>
                <a:cs typeface="Times New Roman"/>
                <a:sym typeface="Times New Roman"/>
              </a:rPr>
              <a:t> based classifier is loaded to classify benign and malignant cases in a binary manner. </a:t>
            </a:r>
            <a:endParaRPr sz="1200" dirty="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dirty="0">
                <a:solidFill>
                  <a:schemeClr val="dk1"/>
                </a:solidFill>
                <a:latin typeface="Times New Roman"/>
                <a:ea typeface="Times New Roman"/>
                <a:cs typeface="Times New Roman"/>
                <a:sym typeface="Times New Roman"/>
              </a:rPr>
              <a:t>There are helper functions of image validation, preprocessing and an extractor of deep features using an EfficientNet feature extractor that is already trained. </a:t>
            </a:r>
            <a:endParaRPr sz="1600" dirty="0">
              <a:solidFill>
                <a:schemeClr val="dk1"/>
              </a:solidFill>
              <a:latin typeface="Times New Roman"/>
              <a:ea typeface="Times New Roman"/>
              <a:cs typeface="Times New Roman"/>
              <a:sym typeface="Times New Roman"/>
            </a:endParaRPr>
          </a:p>
        </p:txBody>
      </p:sp>
      <p:pic>
        <p:nvPicPr>
          <p:cNvPr id="122" name="Google Shape;122;p22"/>
          <p:cNvPicPr preferRelativeResize="0"/>
          <p:nvPr/>
        </p:nvPicPr>
        <p:blipFill>
          <a:blip r:embed="rId3">
            <a:alphaModFix/>
          </a:blip>
          <a:stretch>
            <a:fillRect/>
          </a:stretch>
        </p:blipFill>
        <p:spPr>
          <a:xfrm>
            <a:off x="4734800" y="1152475"/>
            <a:ext cx="4048125" cy="1855700"/>
          </a:xfrm>
          <a:prstGeom prst="rect">
            <a:avLst/>
          </a:prstGeom>
          <a:noFill/>
          <a:ln>
            <a:noFill/>
          </a:ln>
        </p:spPr>
      </p:pic>
      <p:pic>
        <p:nvPicPr>
          <p:cNvPr id="123" name="Google Shape;123;p22"/>
          <p:cNvPicPr preferRelativeResize="0"/>
          <p:nvPr/>
        </p:nvPicPr>
        <p:blipFill>
          <a:blip r:embed="rId4">
            <a:alphaModFix/>
          </a:blip>
          <a:stretch>
            <a:fillRect/>
          </a:stretch>
        </p:blipFill>
        <p:spPr>
          <a:xfrm>
            <a:off x="4734800" y="3181800"/>
            <a:ext cx="4097500" cy="18557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Clr>
                <a:schemeClr val="dk1"/>
              </a:buClr>
              <a:buSzPts val="1100"/>
              <a:buFont typeface="Arial"/>
              <a:buNone/>
            </a:pPr>
            <a:r>
              <a:rPr lang="en" sz="2500" b="1">
                <a:latin typeface="Times New Roman"/>
                <a:ea typeface="Times New Roman"/>
                <a:cs typeface="Times New Roman"/>
                <a:sym typeface="Times New Roman"/>
              </a:rPr>
              <a:t>Challenges and Solutions</a:t>
            </a:r>
            <a:endParaRPr sz="2500" b="1">
              <a:latin typeface="Times New Roman"/>
              <a:ea typeface="Times New Roman"/>
              <a:cs typeface="Times New Roman"/>
              <a:sym typeface="Times New Roman"/>
            </a:endParaRPr>
          </a:p>
        </p:txBody>
      </p:sp>
      <p:sp>
        <p:nvSpPr>
          <p:cNvPr id="129" name="Google Shape;129;p23"/>
          <p:cNvSpPr txBox="1">
            <a:spLocks noGrp="1"/>
          </p:cNvSpPr>
          <p:nvPr>
            <p:ph type="body" idx="1"/>
          </p:nvPr>
        </p:nvSpPr>
        <p:spPr>
          <a:xfrm>
            <a:off x="311700" y="1152475"/>
            <a:ext cx="8597400" cy="34164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Several challenges are faced during the development of the multimodal MSI-based breast cancer detection system during analysis.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Diverse data between X-ray, histopathology, and ultrasound images led to inconsistency in feature extraction, which is resolved by equalizing image size, normalization, and organized Data Frames.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The small size of the data poses a risk of overfitting, which is mitigated by data augmentation and transfer learning using already trained CNNs.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Weighted loss functions and hyperparameter tuning are used to control class imbalance and misclassification. </a:t>
            </a:r>
            <a:endParaRPr sz="1500">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5"/>
          <p:cNvSpPr txBox="1">
            <a:spLocks noGrp="1"/>
          </p:cNvSpPr>
          <p:nvPr>
            <p:ph type="title"/>
          </p:nvPr>
        </p:nvSpPr>
        <p:spPr>
          <a:xfrm>
            <a:off x="311700" y="3047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latin typeface="Times New Roman"/>
                <a:ea typeface="Times New Roman"/>
                <a:cs typeface="Times New Roman"/>
                <a:sym typeface="Times New Roman"/>
              </a:rPr>
              <a:t>Experimental Results and Performance Evaluation (Contd…)</a:t>
            </a:r>
            <a:endParaRPr b="1">
              <a:latin typeface="Times New Roman"/>
              <a:ea typeface="Times New Roman"/>
              <a:cs typeface="Times New Roman"/>
              <a:sym typeface="Times New Roman"/>
            </a:endParaRPr>
          </a:p>
        </p:txBody>
      </p:sp>
      <p:sp>
        <p:nvSpPr>
          <p:cNvPr id="143" name="Google Shape;143;p25"/>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a:bodyPr>
          <a:lstStyle/>
          <a:p>
            <a:pPr marL="457200" lvl="0" indent="-32258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bar chart depicts an equal distribution of the normal and the malignant samples of the breast tumor. </a:t>
            </a:r>
            <a:endParaRPr sz="1600">
              <a:solidFill>
                <a:schemeClr val="dk1"/>
              </a:solidFill>
              <a:latin typeface="Times New Roman"/>
              <a:ea typeface="Times New Roman"/>
              <a:cs typeface="Times New Roman"/>
              <a:sym typeface="Times New Roman"/>
            </a:endParaRPr>
          </a:p>
          <a:p>
            <a:pPr marL="457200" lvl="0" indent="-32258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This Histopathological MSI shows histopathological images of benign and malignant tissues using MSI.</a:t>
            </a:r>
            <a:endParaRPr sz="1600">
              <a:solidFill>
                <a:schemeClr val="dk1"/>
              </a:solidFill>
              <a:latin typeface="Times New Roman"/>
              <a:ea typeface="Times New Roman"/>
              <a:cs typeface="Times New Roman"/>
              <a:sym typeface="Times New Roman"/>
            </a:endParaRPr>
          </a:p>
          <a:p>
            <a:pPr marL="457200" lvl="0" indent="-32258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This figure shows the results of the evaluation of the “ResNet CNN model”, which obtained 81% accuracy and an MCC of 0.609.</a:t>
            </a:r>
            <a:endParaRPr sz="1600">
              <a:solidFill>
                <a:schemeClr val="dk1"/>
              </a:solidFill>
              <a:latin typeface="Times New Roman"/>
              <a:ea typeface="Times New Roman"/>
              <a:cs typeface="Times New Roman"/>
              <a:sym typeface="Times New Roman"/>
            </a:endParaRPr>
          </a:p>
          <a:p>
            <a:pPr marL="457200" lvl="0" indent="-322580" algn="l" rtl="0">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 DenseNet CNN model obtained 97% overall accuracy and an MCC of 0.935, which suggested very high predictive reliability.</a:t>
            </a:r>
            <a:endParaRPr sz="1600">
              <a:solidFill>
                <a:schemeClr val="dk1"/>
              </a:solidFill>
              <a:latin typeface="Times New Roman"/>
              <a:ea typeface="Times New Roman"/>
              <a:cs typeface="Times New Roman"/>
              <a:sym typeface="Times New Roman"/>
            </a:endParaRPr>
          </a:p>
        </p:txBody>
      </p:sp>
      <p:pic>
        <p:nvPicPr>
          <p:cNvPr id="144" name="Google Shape;144;p25"/>
          <p:cNvPicPr preferRelativeResize="0"/>
          <p:nvPr/>
        </p:nvPicPr>
        <p:blipFill>
          <a:blip r:embed="rId3">
            <a:alphaModFix/>
          </a:blip>
          <a:stretch>
            <a:fillRect/>
          </a:stretch>
        </p:blipFill>
        <p:spPr>
          <a:xfrm>
            <a:off x="4753500" y="1274625"/>
            <a:ext cx="1958000" cy="1686775"/>
          </a:xfrm>
          <a:prstGeom prst="rect">
            <a:avLst/>
          </a:prstGeom>
          <a:noFill/>
          <a:ln w="12700" cap="flat" cmpd="sng">
            <a:solidFill>
              <a:srgbClr val="000000"/>
            </a:solidFill>
            <a:prstDash val="solid"/>
            <a:miter lim="8000"/>
            <a:headEnd type="none" w="sm" len="sm"/>
            <a:tailEnd type="none" w="sm" len="sm"/>
          </a:ln>
        </p:spPr>
      </p:pic>
      <p:pic>
        <p:nvPicPr>
          <p:cNvPr id="145" name="Google Shape;145;p25"/>
          <p:cNvPicPr preferRelativeResize="0"/>
          <p:nvPr/>
        </p:nvPicPr>
        <p:blipFill>
          <a:blip r:embed="rId4">
            <a:alphaModFix/>
          </a:blip>
          <a:stretch>
            <a:fillRect/>
          </a:stretch>
        </p:blipFill>
        <p:spPr>
          <a:xfrm>
            <a:off x="6969800" y="1274625"/>
            <a:ext cx="1862500" cy="1686775"/>
          </a:xfrm>
          <a:prstGeom prst="rect">
            <a:avLst/>
          </a:prstGeom>
          <a:noFill/>
          <a:ln w="12700" cap="flat" cmpd="sng">
            <a:solidFill>
              <a:srgbClr val="000000"/>
            </a:solidFill>
            <a:prstDash val="solid"/>
            <a:miter lim="8000"/>
            <a:headEnd type="none" w="sm" len="sm"/>
            <a:tailEnd type="none" w="sm" len="sm"/>
          </a:ln>
        </p:spPr>
      </p:pic>
      <p:pic>
        <p:nvPicPr>
          <p:cNvPr id="146" name="Google Shape;146;p25"/>
          <p:cNvPicPr preferRelativeResize="0"/>
          <p:nvPr/>
        </p:nvPicPr>
        <p:blipFill>
          <a:blip r:embed="rId5">
            <a:alphaModFix/>
          </a:blip>
          <a:stretch>
            <a:fillRect/>
          </a:stretch>
        </p:blipFill>
        <p:spPr>
          <a:xfrm>
            <a:off x="4753500" y="3175400"/>
            <a:ext cx="1958000" cy="1740375"/>
          </a:xfrm>
          <a:prstGeom prst="rect">
            <a:avLst/>
          </a:prstGeom>
          <a:noFill/>
          <a:ln>
            <a:noFill/>
          </a:ln>
        </p:spPr>
      </p:pic>
      <p:pic>
        <p:nvPicPr>
          <p:cNvPr id="147" name="Google Shape;147;p25"/>
          <p:cNvPicPr preferRelativeResize="0"/>
          <p:nvPr/>
        </p:nvPicPr>
        <p:blipFill>
          <a:blip r:embed="rId6">
            <a:alphaModFix/>
          </a:blip>
          <a:stretch>
            <a:fillRect/>
          </a:stretch>
        </p:blipFill>
        <p:spPr>
          <a:xfrm>
            <a:off x="6874300" y="3175400"/>
            <a:ext cx="1958000" cy="17403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Experimental Results and Performance Evaluation</a:t>
            </a:r>
            <a:endParaRPr b="1">
              <a:latin typeface="Times New Roman"/>
              <a:ea typeface="Times New Roman"/>
              <a:cs typeface="Times New Roman"/>
              <a:sym typeface="Times New Roman"/>
            </a:endParaRPr>
          </a:p>
        </p:txBody>
      </p:sp>
      <p:sp>
        <p:nvSpPr>
          <p:cNvPr id="135" name="Google Shape;135;p24"/>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Checked single entries of the system, such as image preprocessing, model loading, and prediction functions.</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Verified that there is consistency in model input shape, preprocessing pipeline and prediction output.</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Assured that the Flask web application communication with the EfficientNet CNN model is working properly.</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use of uploading files, passing through verification and preprocessing, model inference, and display of the result works seamlessly.</a:t>
            </a:r>
            <a:endParaRPr sz="1600">
              <a:solidFill>
                <a:schemeClr val="dk1"/>
              </a:solidFill>
              <a:latin typeface="Times New Roman"/>
              <a:ea typeface="Times New Roman"/>
              <a:cs typeface="Times New Roman"/>
              <a:sym typeface="Times New Roman"/>
            </a:endParaRPr>
          </a:p>
        </p:txBody>
      </p:sp>
      <p:pic>
        <p:nvPicPr>
          <p:cNvPr id="136" name="Google Shape;136;p24"/>
          <p:cNvPicPr preferRelativeResize="0"/>
          <p:nvPr/>
        </p:nvPicPr>
        <p:blipFill>
          <a:blip r:embed="rId3">
            <a:alphaModFix/>
          </a:blip>
          <a:stretch>
            <a:fillRect/>
          </a:stretch>
        </p:blipFill>
        <p:spPr>
          <a:xfrm>
            <a:off x="4700850" y="1257300"/>
            <a:ext cx="4131450" cy="1741525"/>
          </a:xfrm>
          <a:prstGeom prst="rect">
            <a:avLst/>
          </a:prstGeom>
          <a:noFill/>
          <a:ln w="12700" cap="flat" cmpd="sng">
            <a:solidFill>
              <a:srgbClr val="000000"/>
            </a:solidFill>
            <a:prstDash val="solid"/>
            <a:miter lim="8000"/>
            <a:headEnd type="none" w="sm" len="sm"/>
            <a:tailEnd type="none" w="sm" len="sm"/>
          </a:ln>
        </p:spPr>
      </p:pic>
      <p:pic>
        <p:nvPicPr>
          <p:cNvPr id="137" name="Google Shape;137;p24"/>
          <p:cNvPicPr preferRelativeResize="0"/>
          <p:nvPr/>
        </p:nvPicPr>
        <p:blipFill>
          <a:blip r:embed="rId4">
            <a:alphaModFix/>
          </a:blip>
          <a:stretch>
            <a:fillRect/>
          </a:stretch>
        </p:blipFill>
        <p:spPr>
          <a:xfrm>
            <a:off x="4700850" y="3185150"/>
            <a:ext cx="4131450" cy="1741524"/>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Discussion and Critical Analysis</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53" name="Google Shape;153;p26"/>
          <p:cNvSpPr txBox="1">
            <a:spLocks noGrp="1"/>
          </p:cNvSpPr>
          <p:nvPr>
            <p:ph type="body" idx="1"/>
          </p:nvPr>
        </p:nvSpPr>
        <p:spPr>
          <a:xfrm>
            <a:off x="311700" y="1152475"/>
            <a:ext cx="4183500" cy="3416400"/>
          </a:xfrm>
          <a:prstGeom prst="rect">
            <a:avLst/>
          </a:prstGeom>
        </p:spPr>
        <p:txBody>
          <a:bodyPr spcFirstLastPara="1" wrap="square" lIns="91425" tIns="91425" rIns="91425" bIns="91425" anchor="t" anchorCtr="0">
            <a:normAutofit fontScale="92500" lnSpcReduction="10000"/>
          </a:bodyPr>
          <a:lstStyle/>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The findings indicate that “</a:t>
            </a:r>
            <a:r>
              <a:rPr lang="en" sz="1600" b="1" dirty="0">
                <a:solidFill>
                  <a:schemeClr val="dk1"/>
                </a:solidFill>
                <a:latin typeface="Times New Roman"/>
                <a:ea typeface="Times New Roman"/>
                <a:cs typeface="Times New Roman"/>
                <a:sym typeface="Times New Roman"/>
              </a:rPr>
              <a:t>EfficientNetB0</a:t>
            </a:r>
            <a:r>
              <a:rPr lang="en" sz="1600" dirty="0">
                <a:solidFill>
                  <a:schemeClr val="dk1"/>
                </a:solidFill>
                <a:latin typeface="Times New Roman"/>
                <a:ea typeface="Times New Roman"/>
                <a:cs typeface="Times New Roman"/>
                <a:sym typeface="Times New Roman"/>
              </a:rPr>
              <a:t>” performed better than both “DenseNet201” and “</a:t>
            </a:r>
            <a:r>
              <a:rPr lang="en" sz="1600" b="1" dirty="0">
                <a:solidFill>
                  <a:schemeClr val="dk1"/>
                </a:solidFill>
                <a:latin typeface="Times New Roman"/>
                <a:ea typeface="Times New Roman"/>
                <a:cs typeface="Times New Roman"/>
                <a:sym typeface="Times New Roman"/>
              </a:rPr>
              <a:t>ResNet50</a:t>
            </a:r>
            <a:r>
              <a:rPr lang="en" sz="1600" dirty="0">
                <a:solidFill>
                  <a:schemeClr val="dk1"/>
                </a:solidFill>
                <a:latin typeface="Times New Roman"/>
                <a:ea typeface="Times New Roman"/>
                <a:cs typeface="Times New Roman"/>
                <a:sym typeface="Times New Roman"/>
              </a:rPr>
              <a:t>” based on all measures on the evaluation, with the highest accuracy (96.3) and the MCC (0.924). </a:t>
            </a:r>
            <a:endParaRPr sz="1600" dirty="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An advantage of the “EfficientNet” is due to the compound scaling approach that can maximally balance the depth, width, and resolution of the models to extract the multimodal MSI features efficiently. </a:t>
            </a:r>
            <a:endParaRPr sz="1600" dirty="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DenseNet201 also achieved good performance with 94 percent accuracy, which underlines the fact that dense connectivity and feature reuse are effective. </a:t>
            </a:r>
            <a:endParaRPr sz="1600" dirty="0">
              <a:solidFill>
                <a:schemeClr val="dk1"/>
              </a:solidFill>
              <a:latin typeface="Times New Roman"/>
              <a:ea typeface="Times New Roman"/>
              <a:cs typeface="Times New Roman"/>
              <a:sym typeface="Times New Roman"/>
            </a:endParaRPr>
          </a:p>
          <a:p>
            <a:pPr marL="457200" lvl="0" indent="-307340" algn="l" rtl="0">
              <a:spcBef>
                <a:spcPts val="0"/>
              </a:spcBef>
              <a:spcAft>
                <a:spcPts val="0"/>
              </a:spcAft>
              <a:buClr>
                <a:schemeClr val="dk1"/>
              </a:buClr>
              <a:buSzPct val="100000"/>
              <a:buFont typeface="Times New Roman"/>
              <a:buChar char="●"/>
            </a:pPr>
            <a:r>
              <a:rPr lang="en" sz="1600" dirty="0">
                <a:solidFill>
                  <a:schemeClr val="dk1"/>
                </a:solidFill>
                <a:latin typeface="Times New Roman"/>
                <a:ea typeface="Times New Roman"/>
                <a:cs typeface="Times New Roman"/>
                <a:sym typeface="Times New Roman"/>
              </a:rPr>
              <a:t>But ResNet50 is underperforming, as it has low representational capacity for the intricate spectral data. </a:t>
            </a:r>
            <a:endParaRPr sz="1600" dirty="0">
              <a:solidFill>
                <a:schemeClr val="dk1"/>
              </a:solidFill>
              <a:latin typeface="Times New Roman"/>
              <a:ea typeface="Times New Roman"/>
              <a:cs typeface="Times New Roman"/>
              <a:sym typeface="Times New Roman"/>
            </a:endParaRPr>
          </a:p>
        </p:txBody>
      </p:sp>
      <p:pic>
        <p:nvPicPr>
          <p:cNvPr id="154" name="Google Shape;154;p26" descr="C:\Users\Admin\AppData\Local\Microsoft\Windows\INetCache\Content.MSO\C944B557.tmp"/>
          <p:cNvPicPr preferRelativeResize="0"/>
          <p:nvPr/>
        </p:nvPicPr>
        <p:blipFill>
          <a:blip r:embed="rId3">
            <a:alphaModFix/>
          </a:blip>
          <a:stretch>
            <a:fillRect/>
          </a:stretch>
        </p:blipFill>
        <p:spPr>
          <a:xfrm>
            <a:off x="5193025" y="1152475"/>
            <a:ext cx="3519750" cy="1712075"/>
          </a:xfrm>
          <a:prstGeom prst="rect">
            <a:avLst/>
          </a:prstGeom>
          <a:noFill/>
          <a:ln w="12700" cap="flat" cmpd="sng">
            <a:solidFill>
              <a:srgbClr val="000000"/>
            </a:solidFill>
            <a:prstDash val="solid"/>
            <a:miter lim="8000"/>
            <a:headEnd type="none" w="sm" len="sm"/>
            <a:tailEnd type="none" w="sm" len="sm"/>
          </a:ln>
        </p:spPr>
      </p:pic>
      <p:pic>
        <p:nvPicPr>
          <p:cNvPr id="155" name="Google Shape;155;p26" descr="C:\Users\Admin\AppData\Local\Microsoft\Windows\INetCache\Content.MSO\501F3F19.tmp"/>
          <p:cNvPicPr preferRelativeResize="0"/>
          <p:nvPr/>
        </p:nvPicPr>
        <p:blipFill>
          <a:blip r:embed="rId4">
            <a:alphaModFix/>
          </a:blip>
          <a:stretch>
            <a:fillRect/>
          </a:stretch>
        </p:blipFill>
        <p:spPr>
          <a:xfrm>
            <a:off x="5193025" y="3203875"/>
            <a:ext cx="3519750" cy="171207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Conclusion</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61" name="Google Shape;161;p27"/>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design, development, and evaluation of a multimodal multispectral imaging (MSI) framework based on deep learning so as to early-detect breast cancer are presented. </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The main aim of the study is to explore the possibility of enhancing diagnostic accuracy by incorporating heterogeneous medical imaging modalities that is Chest X-ray, Histopathology and Ultrasound.</a:t>
            </a:r>
            <a:endParaRPr sz="160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a:solidFill>
                  <a:schemeClr val="dk1"/>
                </a:solidFill>
                <a:latin typeface="Times New Roman"/>
                <a:ea typeface="Times New Roman"/>
                <a:cs typeface="Times New Roman"/>
                <a:sym typeface="Times New Roman"/>
              </a:rPr>
              <a:t> The systematic experimentation, quantitative assessment of the performance, and practical application of the system helped the research to prove that multimodal learning can be effective in improving the performance of breast cancer classification.</a:t>
            </a:r>
            <a:endParaRPr sz="1600">
              <a:solidFill>
                <a:schemeClr val="dk1"/>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8"/>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a:p>
            <a:pPr marL="0" lvl="0" indent="0" algn="l" rtl="0">
              <a:spcBef>
                <a:spcPts val="0"/>
              </a:spcBef>
              <a:spcAft>
                <a:spcPts val="0"/>
              </a:spcAft>
              <a:buNone/>
            </a:pPr>
            <a:endParaRPr b="1">
              <a:latin typeface="Times New Roman"/>
              <a:ea typeface="Times New Roman"/>
              <a:cs typeface="Times New Roman"/>
              <a:sym typeface="Times New Roman"/>
            </a:endParaRPr>
          </a:p>
        </p:txBody>
      </p:sp>
      <p:sp>
        <p:nvSpPr>
          <p:cNvPr id="167" name="Google Shape;167;p28"/>
          <p:cNvSpPr txBox="1">
            <a:spLocks noGrp="1"/>
          </p:cNvSpPr>
          <p:nvPr>
            <p:ph type="body" idx="1"/>
          </p:nvPr>
        </p:nvSpPr>
        <p:spPr>
          <a:xfrm>
            <a:off x="311700" y="1152475"/>
            <a:ext cx="84423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15writers.com, 2025, Sample Dissertation Methodology Chapter, Accessed from: https://15writers.com/sample-dissertations/purchase-intention/ [Accessed on: 21th December, 2025]</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Abdullakutty, F., Akbari, Y., Al-Maadeed, S., Bouridane, A., Talaat, I.M. and Hamoudi, R., 2024. Histopathology in focus: a review on explainable multi-modal approaches for breast cancer diagnosis. Frontiers in Medicine, 11, p.1450103.</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Aggarwal, R., Sounderajah, V., Martin, G., Ting, D.S., Karthikesalingam, A., King, D., Ashrafian, H. and Darzi, A., 2021. Diagnostic accuracy of deep learning in medical imaging: a systematic review and meta-analysis. NPJ digital medicine, 4(1), p.65. </a:t>
            </a:r>
            <a:endParaRPr sz="1600" dirty="0">
              <a:solidFill>
                <a:schemeClr val="dk1"/>
              </a:solidFill>
              <a:latin typeface="Times New Roman"/>
              <a:ea typeface="Times New Roman"/>
              <a:cs typeface="Times New Roman"/>
              <a:sym typeface="Times New Roman"/>
            </a:endParaRPr>
          </a:p>
          <a:p>
            <a:pPr marL="457200" lvl="0" indent="-330200" algn="l" rtl="0">
              <a:spcBef>
                <a:spcPts val="0"/>
              </a:spcBef>
              <a:spcAft>
                <a:spcPts val="0"/>
              </a:spcAft>
              <a:buClr>
                <a:schemeClr val="dk1"/>
              </a:buClr>
              <a:buSzPts val="1600"/>
              <a:buFont typeface="Times New Roman"/>
              <a:buChar char="●"/>
            </a:pPr>
            <a:r>
              <a:rPr lang="en" sz="1600" dirty="0">
                <a:solidFill>
                  <a:schemeClr val="dk1"/>
                </a:solidFill>
                <a:latin typeface="Times New Roman"/>
                <a:ea typeface="Times New Roman"/>
                <a:cs typeface="Times New Roman"/>
                <a:sym typeface="Times New Roman"/>
              </a:rPr>
              <a:t>Aloupogianni, E., Ishikawa, M., Kobayashi, N. and Obi, T., 2022. Hyperspectral and multispectral image processing for gross-level tumor detection in skin lesions: a systematic review. Journal of Biomedical Optics, 27(6), pp.060901-060901. </a:t>
            </a:r>
            <a:endParaRPr sz="16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943BF7-CC24-60A1-CEC4-CB76C5FA6409}"/>
              </a:ext>
            </a:extLst>
          </p:cNvPr>
          <p:cNvPicPr>
            <a:picLocks noChangeAspect="1"/>
          </p:cNvPicPr>
          <p:nvPr/>
        </p:nvPicPr>
        <p:blipFill>
          <a:blip r:embed="rId2"/>
          <a:stretch>
            <a:fillRect/>
          </a:stretch>
        </p:blipFill>
        <p:spPr>
          <a:xfrm>
            <a:off x="943726" y="667941"/>
            <a:ext cx="7256547" cy="3807618"/>
          </a:xfrm>
          <a:prstGeom prst="rect">
            <a:avLst/>
          </a:prstGeom>
          <a:ln>
            <a:noFill/>
          </a:ln>
          <a:effectLst>
            <a:softEdge rad="112500"/>
          </a:effectLst>
        </p:spPr>
      </p:pic>
    </p:spTree>
    <p:extLst>
      <p:ext uri="{BB962C8B-B14F-4D97-AF65-F5344CB8AC3E}">
        <p14:creationId xmlns:p14="http://schemas.microsoft.com/office/powerpoint/2010/main" val="45972014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TM04033917[[fn=Berlin]]</Template>
  <TotalTime>53</TotalTime>
  <Words>4902</Words>
  <Application>Microsoft Office PowerPoint</Application>
  <PresentationFormat>On-screen Show (16:9)</PresentationFormat>
  <Paragraphs>138</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Times New Roman</vt:lpstr>
      <vt:lpstr>Trebuchet MS</vt:lpstr>
      <vt:lpstr>Berlin</vt:lpstr>
      <vt:lpstr>DEEP LEARNING FOR EARLY DETECTION OF BREAST CANCER USING MULTIMODAL MSI IMAGING</vt:lpstr>
      <vt:lpstr>Introduction </vt:lpstr>
      <vt:lpstr>Introduction (Contd…)</vt:lpstr>
      <vt:lpstr>LITERATURE REVIEW </vt:lpstr>
      <vt:lpstr>LITERATURE REVIEW (Contd…) </vt:lpstr>
      <vt:lpstr>METHODOLOGY</vt:lpstr>
      <vt:lpstr>METHODOLOGY (Contd…) </vt:lpstr>
      <vt:lpstr>IMPLEMENTATION &amp; DEVELOPMENT </vt:lpstr>
      <vt:lpstr>IMPLEMENTATION &amp; DEVELOPMENT (Contd…)</vt:lpstr>
      <vt:lpstr>IMPLEMENTATION &amp; DEVELOPMENT(Contd…)</vt:lpstr>
      <vt:lpstr>Challenges and Solutions</vt:lpstr>
      <vt:lpstr>Experimental Results and Performance Evaluation (Contd…)</vt:lpstr>
      <vt:lpstr>Experimental Results and Performance Evaluation</vt:lpstr>
      <vt:lpstr>Discussion and Critical Analysis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DEEP LEARNING FOR EARLY DETECTION OF BREAST CANCER USING MULTIMODAL MSI IMAGING</dc:title>
  <cp:lastModifiedBy>Shimranbanu Shaikh</cp:lastModifiedBy>
  <cp:revision>4</cp:revision>
  <dcterms:modified xsi:type="dcterms:W3CDTF">2026-01-06T11:28:05Z</dcterms:modified>
</cp:coreProperties>
</file>