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57" r:id="rId4"/>
    <p:sldId id="267" r:id="rId5"/>
    <p:sldId id="259" r:id="rId6"/>
    <p:sldId id="261" r:id="rId7"/>
    <p:sldId id="263" r:id="rId8"/>
    <p:sldId id="265" r:id="rId9"/>
    <p:sldId id="260" r:id="rId10"/>
    <p:sldId id="266"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irdre Gould" initials="DG" lastIdx="1" clrIdx="0">
    <p:extLst>
      <p:ext uri="{19B8F6BF-5375-455C-9EA6-DF929625EA0E}">
        <p15:presenceInfo xmlns:p15="http://schemas.microsoft.com/office/powerpoint/2012/main" userId="bc40ab88f5cf23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9" autoAdjust="0"/>
    <p:restoredTop sz="94660"/>
  </p:normalViewPr>
  <p:slideViewPr>
    <p:cSldViewPr snapToGrid="0">
      <p:cViewPr varScale="1">
        <p:scale>
          <a:sx n="62" d="100"/>
          <a:sy n="62" d="100"/>
        </p:scale>
        <p:origin x="6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FC5A9-3B04-48B4-9ECB-D929E5CEA210}"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75073A9-C175-4EFB-B9DF-C52F88007F38}">
      <dgm:prSet/>
      <dgm:spPr/>
      <dgm:t>
        <a:bodyPr/>
        <a:lstStyle/>
        <a:p>
          <a:pPr>
            <a:lnSpc>
              <a:spcPct val="100000"/>
            </a:lnSpc>
          </a:pPr>
          <a:r>
            <a:rPr lang="en-GB" b="0" dirty="0"/>
            <a:t>A STRATERGY FOR RESILIENCE AND PROPERITY.</a:t>
          </a:r>
          <a:endParaRPr lang="en-US" b="0" dirty="0"/>
        </a:p>
      </dgm:t>
    </dgm:pt>
    <dgm:pt modelId="{5F46F31F-1ADA-45EE-BD0E-212FEA2AE571}" type="parTrans" cxnId="{A105C4D8-90E7-44BD-9425-46EA2372ED4D}">
      <dgm:prSet/>
      <dgm:spPr/>
      <dgm:t>
        <a:bodyPr/>
        <a:lstStyle/>
        <a:p>
          <a:endParaRPr lang="en-US"/>
        </a:p>
      </dgm:t>
    </dgm:pt>
    <dgm:pt modelId="{99374B39-6F82-41BB-8A3A-C6D575C0B393}" type="sibTrans" cxnId="{A105C4D8-90E7-44BD-9425-46EA2372ED4D}">
      <dgm:prSet/>
      <dgm:spPr/>
      <dgm:t>
        <a:bodyPr/>
        <a:lstStyle/>
        <a:p>
          <a:pPr>
            <a:lnSpc>
              <a:spcPct val="100000"/>
            </a:lnSpc>
          </a:pPr>
          <a:endParaRPr lang="en-US"/>
        </a:p>
      </dgm:t>
    </dgm:pt>
    <dgm:pt modelId="{53709933-0BE7-4D7E-BBB4-08BF1D257739}">
      <dgm:prSet/>
      <dgm:spPr/>
      <dgm:t>
        <a:bodyPr/>
        <a:lstStyle/>
        <a:p>
          <a:pPr>
            <a:lnSpc>
              <a:spcPct val="100000"/>
            </a:lnSpc>
          </a:pPr>
          <a:r>
            <a:rPr lang="en-GB"/>
            <a:t>THE STRATEGIES CRITICAL ANALYSIS THE STAGES</a:t>
          </a:r>
          <a:endParaRPr lang="en-US"/>
        </a:p>
      </dgm:t>
    </dgm:pt>
    <dgm:pt modelId="{7DCCD9ED-6416-4CAD-BF42-51445B1F4F2C}" type="parTrans" cxnId="{99DD8013-5E84-467F-A415-C7B05D794D76}">
      <dgm:prSet/>
      <dgm:spPr/>
      <dgm:t>
        <a:bodyPr/>
        <a:lstStyle/>
        <a:p>
          <a:endParaRPr lang="en-US"/>
        </a:p>
      </dgm:t>
    </dgm:pt>
    <dgm:pt modelId="{FDBC6438-5405-41B0-84F8-07F577FDD84A}" type="sibTrans" cxnId="{99DD8013-5E84-467F-A415-C7B05D794D76}">
      <dgm:prSet/>
      <dgm:spPr/>
      <dgm:t>
        <a:bodyPr/>
        <a:lstStyle/>
        <a:p>
          <a:endParaRPr lang="en-US"/>
        </a:p>
      </dgm:t>
    </dgm:pt>
    <dgm:pt modelId="{2133672D-81E1-4E6D-8E74-33ED3462541B}" type="pres">
      <dgm:prSet presAssocID="{258FC5A9-3B04-48B4-9ECB-D929E5CEA210}" presName="root" presStyleCnt="0">
        <dgm:presLayoutVars>
          <dgm:dir/>
          <dgm:resizeHandles val="exact"/>
        </dgm:presLayoutVars>
      </dgm:prSet>
      <dgm:spPr/>
    </dgm:pt>
    <dgm:pt modelId="{C597FDC2-EA6C-48CC-9FBE-7AA6B7F668A4}" type="pres">
      <dgm:prSet presAssocID="{F75073A9-C175-4EFB-B9DF-C52F88007F38}" presName="compNode" presStyleCnt="0"/>
      <dgm:spPr/>
    </dgm:pt>
    <dgm:pt modelId="{F575ADCD-A1E7-4E3A-8FE9-F2536C06753A}" type="pres">
      <dgm:prSet presAssocID="{F75073A9-C175-4EFB-B9DF-C52F88007F38}" presName="bgRect" presStyleLbl="bgShp" presStyleIdx="0" presStyleCnt="2"/>
      <dgm:spPr/>
    </dgm:pt>
    <dgm:pt modelId="{A9BCE3B8-4424-4A91-81BD-8581B6D9FDC1}" type="pres">
      <dgm:prSet presAssocID="{F75073A9-C175-4EFB-B9DF-C52F88007F38}" presName="iconRect" presStyleLbl="node1" presStyleIdx="0" presStyleCnt="2"/>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Hand with Plant"/>
        </a:ext>
      </dgm:extLst>
    </dgm:pt>
    <dgm:pt modelId="{82EA0A84-4FCF-45E2-88E3-B32BE1D53276}" type="pres">
      <dgm:prSet presAssocID="{F75073A9-C175-4EFB-B9DF-C52F88007F38}" presName="spaceRect" presStyleCnt="0"/>
      <dgm:spPr/>
    </dgm:pt>
    <dgm:pt modelId="{95EA6984-1251-447B-B145-A3F27259C9B0}" type="pres">
      <dgm:prSet presAssocID="{F75073A9-C175-4EFB-B9DF-C52F88007F38}" presName="parTx" presStyleLbl="revTx" presStyleIdx="0" presStyleCnt="2">
        <dgm:presLayoutVars>
          <dgm:chMax val="0"/>
          <dgm:chPref val="0"/>
        </dgm:presLayoutVars>
      </dgm:prSet>
      <dgm:spPr/>
    </dgm:pt>
    <dgm:pt modelId="{27E6B672-BD1A-425F-9B74-8FA12CD433A6}" type="pres">
      <dgm:prSet presAssocID="{99374B39-6F82-41BB-8A3A-C6D575C0B393}" presName="sibTrans" presStyleCnt="0"/>
      <dgm:spPr/>
    </dgm:pt>
    <dgm:pt modelId="{BB9A7882-BAE9-4FD1-832A-BC56C2099CB5}" type="pres">
      <dgm:prSet presAssocID="{53709933-0BE7-4D7E-BBB4-08BF1D257739}" presName="compNode" presStyleCnt="0"/>
      <dgm:spPr/>
    </dgm:pt>
    <dgm:pt modelId="{76A8E2F6-5006-42BE-9BAA-5E3D4E750E18}" type="pres">
      <dgm:prSet presAssocID="{53709933-0BE7-4D7E-BBB4-08BF1D257739}" presName="bgRect" presStyleLbl="bgShp" presStyleIdx="1" presStyleCnt="2"/>
      <dgm:spPr/>
    </dgm:pt>
    <dgm:pt modelId="{8D806C5A-8FF6-4617-A5BC-46E98672A2E3}" type="pres">
      <dgm:prSet presAssocID="{53709933-0BE7-4D7E-BBB4-08BF1D257739}" presName="iconRect" presStyleLbl="node1" presStyleIdx="1" presStyleCnt="2"/>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CE331B3-1764-4AC6-B2BF-6483FA7C0372}" type="pres">
      <dgm:prSet presAssocID="{53709933-0BE7-4D7E-BBB4-08BF1D257739}" presName="spaceRect" presStyleCnt="0"/>
      <dgm:spPr/>
    </dgm:pt>
    <dgm:pt modelId="{50DB1BFA-D75E-4F81-847F-EB55BAB77F22}" type="pres">
      <dgm:prSet presAssocID="{53709933-0BE7-4D7E-BBB4-08BF1D257739}" presName="parTx" presStyleLbl="revTx" presStyleIdx="1" presStyleCnt="2">
        <dgm:presLayoutVars>
          <dgm:chMax val="0"/>
          <dgm:chPref val="0"/>
        </dgm:presLayoutVars>
      </dgm:prSet>
      <dgm:spPr/>
    </dgm:pt>
  </dgm:ptLst>
  <dgm:cxnLst>
    <dgm:cxn modelId="{EB1B7512-35C8-4360-9D1C-F60662AF5B0B}" type="presOf" srcId="{258FC5A9-3B04-48B4-9ECB-D929E5CEA210}" destId="{2133672D-81E1-4E6D-8E74-33ED3462541B}" srcOrd="0" destOrd="0" presId="urn:microsoft.com/office/officeart/2018/2/layout/IconVerticalSolidList"/>
    <dgm:cxn modelId="{99DD8013-5E84-467F-A415-C7B05D794D76}" srcId="{258FC5A9-3B04-48B4-9ECB-D929E5CEA210}" destId="{53709933-0BE7-4D7E-BBB4-08BF1D257739}" srcOrd="1" destOrd="0" parTransId="{7DCCD9ED-6416-4CAD-BF42-51445B1F4F2C}" sibTransId="{FDBC6438-5405-41B0-84F8-07F577FDD84A}"/>
    <dgm:cxn modelId="{5421642D-BA72-4D7C-8A84-CEA36A38C391}" type="presOf" srcId="{53709933-0BE7-4D7E-BBB4-08BF1D257739}" destId="{50DB1BFA-D75E-4F81-847F-EB55BAB77F22}" srcOrd="0" destOrd="0" presId="urn:microsoft.com/office/officeart/2018/2/layout/IconVerticalSolidList"/>
    <dgm:cxn modelId="{A105C4D8-90E7-44BD-9425-46EA2372ED4D}" srcId="{258FC5A9-3B04-48B4-9ECB-D929E5CEA210}" destId="{F75073A9-C175-4EFB-B9DF-C52F88007F38}" srcOrd="0" destOrd="0" parTransId="{5F46F31F-1ADA-45EE-BD0E-212FEA2AE571}" sibTransId="{99374B39-6F82-41BB-8A3A-C6D575C0B393}"/>
    <dgm:cxn modelId="{DD5210F0-7268-467B-950A-030CC4F9897A}" type="presOf" srcId="{F75073A9-C175-4EFB-B9DF-C52F88007F38}" destId="{95EA6984-1251-447B-B145-A3F27259C9B0}" srcOrd="0" destOrd="0" presId="urn:microsoft.com/office/officeart/2018/2/layout/IconVerticalSolidList"/>
    <dgm:cxn modelId="{E8B7D973-6BC1-45C6-8AB9-B1F980F625AC}" type="presParOf" srcId="{2133672D-81E1-4E6D-8E74-33ED3462541B}" destId="{C597FDC2-EA6C-48CC-9FBE-7AA6B7F668A4}" srcOrd="0" destOrd="0" presId="urn:microsoft.com/office/officeart/2018/2/layout/IconVerticalSolidList"/>
    <dgm:cxn modelId="{0FF86F56-29C6-4CFE-A2F2-02CF50DA6F93}" type="presParOf" srcId="{C597FDC2-EA6C-48CC-9FBE-7AA6B7F668A4}" destId="{F575ADCD-A1E7-4E3A-8FE9-F2536C06753A}" srcOrd="0" destOrd="0" presId="urn:microsoft.com/office/officeart/2018/2/layout/IconVerticalSolidList"/>
    <dgm:cxn modelId="{122BE2CD-DC46-4D64-AF3D-F08076507129}" type="presParOf" srcId="{C597FDC2-EA6C-48CC-9FBE-7AA6B7F668A4}" destId="{A9BCE3B8-4424-4A91-81BD-8581B6D9FDC1}" srcOrd="1" destOrd="0" presId="urn:microsoft.com/office/officeart/2018/2/layout/IconVerticalSolidList"/>
    <dgm:cxn modelId="{1D9534FB-5BB4-458B-B291-0697A03E76DF}" type="presParOf" srcId="{C597FDC2-EA6C-48CC-9FBE-7AA6B7F668A4}" destId="{82EA0A84-4FCF-45E2-88E3-B32BE1D53276}" srcOrd="2" destOrd="0" presId="urn:microsoft.com/office/officeart/2018/2/layout/IconVerticalSolidList"/>
    <dgm:cxn modelId="{A84D842B-5BF4-4BD3-8C7C-44A9B01F7B03}" type="presParOf" srcId="{C597FDC2-EA6C-48CC-9FBE-7AA6B7F668A4}" destId="{95EA6984-1251-447B-B145-A3F27259C9B0}" srcOrd="3" destOrd="0" presId="urn:microsoft.com/office/officeart/2018/2/layout/IconVerticalSolidList"/>
    <dgm:cxn modelId="{172C6F98-6BA9-471C-B13A-14D1D4A97222}" type="presParOf" srcId="{2133672D-81E1-4E6D-8E74-33ED3462541B}" destId="{27E6B672-BD1A-425F-9B74-8FA12CD433A6}" srcOrd="1" destOrd="0" presId="urn:microsoft.com/office/officeart/2018/2/layout/IconVerticalSolidList"/>
    <dgm:cxn modelId="{4CD6979D-3527-4D58-B423-AF04BF5C5684}" type="presParOf" srcId="{2133672D-81E1-4E6D-8E74-33ED3462541B}" destId="{BB9A7882-BAE9-4FD1-832A-BC56C2099CB5}" srcOrd="2" destOrd="0" presId="urn:microsoft.com/office/officeart/2018/2/layout/IconVerticalSolidList"/>
    <dgm:cxn modelId="{A99AAFF7-D5EA-41E7-B5DD-86420651B4B5}" type="presParOf" srcId="{BB9A7882-BAE9-4FD1-832A-BC56C2099CB5}" destId="{76A8E2F6-5006-42BE-9BAA-5E3D4E750E18}" srcOrd="0" destOrd="0" presId="urn:microsoft.com/office/officeart/2018/2/layout/IconVerticalSolidList"/>
    <dgm:cxn modelId="{16F109DA-7B33-4BE7-BB8A-BCADA0DEC321}" type="presParOf" srcId="{BB9A7882-BAE9-4FD1-832A-BC56C2099CB5}" destId="{8D806C5A-8FF6-4617-A5BC-46E98672A2E3}" srcOrd="1" destOrd="0" presId="urn:microsoft.com/office/officeart/2018/2/layout/IconVerticalSolidList"/>
    <dgm:cxn modelId="{A314FD2A-A1C2-444D-81A4-283A8FEA40FE}" type="presParOf" srcId="{BB9A7882-BAE9-4FD1-832A-BC56C2099CB5}" destId="{8CE331B3-1764-4AC6-B2BF-6483FA7C0372}" srcOrd="2" destOrd="0" presId="urn:microsoft.com/office/officeart/2018/2/layout/IconVerticalSolidList"/>
    <dgm:cxn modelId="{BE08174B-7562-403A-BCD0-EC9B5AA91784}" type="presParOf" srcId="{BB9A7882-BAE9-4FD1-832A-BC56C2099CB5}" destId="{50DB1BFA-D75E-4F81-847F-EB55BAB77F22}"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5ADCD-A1E7-4E3A-8FE9-F2536C06753A}">
      <dsp:nvSpPr>
        <dsp:cNvPr id="0" name=""/>
        <dsp:cNvSpPr/>
      </dsp:nvSpPr>
      <dsp:spPr>
        <a:xfrm>
          <a:off x="0" y="346059"/>
          <a:ext cx="5674105" cy="6388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CE3B8-4424-4A91-81BD-8581B6D9FDC1}">
      <dsp:nvSpPr>
        <dsp:cNvPr id="0" name=""/>
        <dsp:cNvSpPr/>
      </dsp:nvSpPr>
      <dsp:spPr>
        <a:xfrm>
          <a:off x="193261" y="489807"/>
          <a:ext cx="351383" cy="351383"/>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EA6984-1251-447B-B145-A3F27259C9B0}">
      <dsp:nvSpPr>
        <dsp:cNvPr id="0" name=""/>
        <dsp:cNvSpPr/>
      </dsp:nvSpPr>
      <dsp:spPr>
        <a:xfrm>
          <a:off x="737906" y="346059"/>
          <a:ext cx="4936198" cy="63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15" tIns="67615" rIns="67615" bIns="67615" numCol="1" spcCol="1270" anchor="ctr" anchorCtr="0">
          <a:noAutofit/>
        </a:bodyPr>
        <a:lstStyle/>
        <a:p>
          <a:pPr marL="0" lvl="0" indent="0" algn="l" defTabSz="844550">
            <a:lnSpc>
              <a:spcPct val="100000"/>
            </a:lnSpc>
            <a:spcBef>
              <a:spcPct val="0"/>
            </a:spcBef>
            <a:spcAft>
              <a:spcPct val="35000"/>
            </a:spcAft>
            <a:buNone/>
          </a:pPr>
          <a:r>
            <a:rPr lang="en-GB" sz="1900" b="0" kern="1200" dirty="0"/>
            <a:t>A STRATERGY FOR RESILIENCE AND PROPERITY.</a:t>
          </a:r>
          <a:endParaRPr lang="en-US" sz="1900" b="0" kern="1200" dirty="0"/>
        </a:p>
      </dsp:txBody>
      <dsp:txXfrm>
        <a:off x="737906" y="346059"/>
        <a:ext cx="4936198" cy="638879"/>
      </dsp:txXfrm>
    </dsp:sp>
    <dsp:sp modelId="{76A8E2F6-5006-42BE-9BAA-5E3D4E750E18}">
      <dsp:nvSpPr>
        <dsp:cNvPr id="0" name=""/>
        <dsp:cNvSpPr/>
      </dsp:nvSpPr>
      <dsp:spPr>
        <a:xfrm>
          <a:off x="0" y="1144659"/>
          <a:ext cx="5674105" cy="6388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06C5A-8FF6-4617-A5BC-46E98672A2E3}">
      <dsp:nvSpPr>
        <dsp:cNvPr id="0" name=""/>
        <dsp:cNvSpPr/>
      </dsp:nvSpPr>
      <dsp:spPr>
        <a:xfrm>
          <a:off x="193261" y="1288407"/>
          <a:ext cx="351383" cy="351383"/>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DB1BFA-D75E-4F81-847F-EB55BAB77F22}">
      <dsp:nvSpPr>
        <dsp:cNvPr id="0" name=""/>
        <dsp:cNvSpPr/>
      </dsp:nvSpPr>
      <dsp:spPr>
        <a:xfrm>
          <a:off x="737906" y="1144659"/>
          <a:ext cx="4936198" cy="638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15" tIns="67615" rIns="67615" bIns="67615" numCol="1" spcCol="1270" anchor="ctr" anchorCtr="0">
          <a:noAutofit/>
        </a:bodyPr>
        <a:lstStyle/>
        <a:p>
          <a:pPr marL="0" lvl="0" indent="0" algn="l" defTabSz="844550">
            <a:lnSpc>
              <a:spcPct val="100000"/>
            </a:lnSpc>
            <a:spcBef>
              <a:spcPct val="0"/>
            </a:spcBef>
            <a:spcAft>
              <a:spcPct val="35000"/>
            </a:spcAft>
            <a:buNone/>
          </a:pPr>
          <a:r>
            <a:rPr lang="en-GB" sz="1900" kern="1200"/>
            <a:t>THE STRATEGIES CRITICAL ANALYSIS THE STAGES</a:t>
          </a:r>
          <a:endParaRPr lang="en-US" sz="1900" kern="1200"/>
        </a:p>
      </dsp:txBody>
      <dsp:txXfrm>
        <a:off x="737906" y="1144659"/>
        <a:ext cx="4936198" cy="6388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A5FDAD-40BF-4170-978E-07E574AB8C9E}"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180EE-4E18-4C40-BE37-AF9793034661}" type="slidenum">
              <a:rPr lang="en-GB" smtClean="0"/>
              <a:t>‹#›</a:t>
            </a:fld>
            <a:endParaRPr lang="en-GB"/>
          </a:p>
        </p:txBody>
      </p:sp>
    </p:spTree>
    <p:extLst>
      <p:ext uri="{BB962C8B-B14F-4D97-AF65-F5344CB8AC3E}">
        <p14:creationId xmlns:p14="http://schemas.microsoft.com/office/powerpoint/2010/main" val="365276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A180EE-4E18-4C40-BE37-AF9793034661}" type="slidenum">
              <a:rPr lang="en-GB" smtClean="0"/>
              <a:t>1</a:t>
            </a:fld>
            <a:endParaRPr lang="en-GB"/>
          </a:p>
        </p:txBody>
      </p:sp>
    </p:spTree>
    <p:extLst>
      <p:ext uri="{BB962C8B-B14F-4D97-AF65-F5344CB8AC3E}">
        <p14:creationId xmlns:p14="http://schemas.microsoft.com/office/powerpoint/2010/main" val="3940544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whole purpose of this power point is to find a strategy that can be emerged into the strategic plan that is already in play within my chosen organisation, which was investigated for the assignment 1. The National Trust will be used again for this assignment 2. To arrive at the proposed new strategy, critical analysis through different stages are performed and analysed to try and produce a new strategy that will enhance the resilience, the knowledge of how to cope quickly with setbacks of all difficult situations, that can effect an organisation. Prosperity, the long-term or short-term peace and prosperity that an organisation can prosper and thrive through success and good fortune within the National Trust. The strategic stages of critical analysis will be approached in the following slides. The strategic management can help with these aspects with logical decisions and developing new objectives quickly to stay updated with new technology, innovation and climate change. As Peter Drucker quoted “The greatest danger in times of turbulence is not the turbulence; it is to act with yesterday’s logic.”(</a:t>
            </a:r>
            <a:r>
              <a:rPr lang="en-GB" dirty="0" err="1"/>
              <a:t>Druker</a:t>
            </a:r>
            <a:r>
              <a:rPr lang="en-GB" dirty="0"/>
              <a:t>, n.d.). </a:t>
            </a:r>
          </a:p>
        </p:txBody>
      </p:sp>
      <p:sp>
        <p:nvSpPr>
          <p:cNvPr id="4" name="Slide Number Placeholder 3"/>
          <p:cNvSpPr>
            <a:spLocks noGrp="1"/>
          </p:cNvSpPr>
          <p:nvPr>
            <p:ph type="sldNum" sz="quarter" idx="5"/>
          </p:nvPr>
        </p:nvSpPr>
        <p:spPr/>
        <p:txBody>
          <a:bodyPr/>
          <a:lstStyle/>
          <a:p>
            <a:fld id="{A2A180EE-4E18-4C40-BE37-AF9793034661}" type="slidenum">
              <a:rPr lang="en-GB" smtClean="0"/>
              <a:t>3</a:t>
            </a:fld>
            <a:endParaRPr lang="en-GB"/>
          </a:p>
        </p:txBody>
      </p:sp>
    </p:spTree>
    <p:extLst>
      <p:ext uri="{BB962C8B-B14F-4D97-AF65-F5344CB8AC3E}">
        <p14:creationId xmlns:p14="http://schemas.microsoft.com/office/powerpoint/2010/main" val="289712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are they and what do they do? “Strategic management involves setting objectives, analysing the competitive environment, analysing the internal organisation, evaluating strategies, and ensuring that management rolls out the strategies across the organisation.”(Kenton, 2020). The upper management and CEO is ultimately responsible for its strategy, even though the strategy can be implemented by either an idea or action that has been taken by either the lower management or employees. The strategic management helps to find ways to become more competitive.</a:t>
            </a:r>
          </a:p>
        </p:txBody>
      </p:sp>
      <p:sp>
        <p:nvSpPr>
          <p:cNvPr id="4" name="Slide Number Placeholder 3"/>
          <p:cNvSpPr>
            <a:spLocks noGrp="1"/>
          </p:cNvSpPr>
          <p:nvPr>
            <p:ph type="sldNum" sz="quarter" idx="5"/>
          </p:nvPr>
        </p:nvSpPr>
        <p:spPr/>
        <p:txBody>
          <a:bodyPr/>
          <a:lstStyle/>
          <a:p>
            <a:fld id="{A2A180EE-4E18-4C40-BE37-AF9793034661}" type="slidenum">
              <a:rPr lang="en-GB" smtClean="0"/>
              <a:t>4</a:t>
            </a:fld>
            <a:endParaRPr lang="en-GB"/>
          </a:p>
        </p:txBody>
      </p:sp>
    </p:spTree>
    <p:extLst>
      <p:ext uri="{BB962C8B-B14F-4D97-AF65-F5344CB8AC3E}">
        <p14:creationId xmlns:p14="http://schemas.microsoft.com/office/powerpoint/2010/main" val="4291880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Octavia Hill a campaigner for social housing and open spaces. Robert Hunter stopped a development from going ahead at Wimbledon Common and Epping Forest. Hardwicke </a:t>
            </a:r>
            <a:r>
              <a:rPr lang="en-GB" dirty="0" err="1"/>
              <a:t>Rawnsley</a:t>
            </a:r>
            <a:r>
              <a:rPr lang="en-GB" dirty="0"/>
              <a:t> founder of the Lake District Defence Society. All three got together and produced, The National Trust charity on January 12</a:t>
            </a:r>
            <a:r>
              <a:rPr lang="en-GB" baseline="30000" dirty="0"/>
              <a:t>th</a:t>
            </a:r>
            <a:r>
              <a:rPr lang="en-GB" dirty="0"/>
              <a:t>, 1895 this was to preserve the natural habitat as well as historical places and buildings for everyone as well as for generations to come to be able to enjoy. The idea to continuously preserve endlessly through generations so everyone could and can enjoy the beauty, enjoyment and peace that it brings. Today the year 2020 the National Trust is still ongoing, 125 years later the conservation charity is still able to protect and care for the nature and history and more. Now they have become the biggest conservation charity in the world, so it can still thrive for more generations to come. A quote from Peter Claytons book from the founders off The National Trust ‘for the holding of lands of natural beauty and sites and houses of historic interest to be preserved intact for the nation’s use and enjoyment’.</a:t>
            </a:r>
          </a:p>
        </p:txBody>
      </p:sp>
      <p:sp>
        <p:nvSpPr>
          <p:cNvPr id="4" name="Slide Number Placeholder 3"/>
          <p:cNvSpPr>
            <a:spLocks noGrp="1"/>
          </p:cNvSpPr>
          <p:nvPr>
            <p:ph type="sldNum" sz="quarter" idx="5"/>
          </p:nvPr>
        </p:nvSpPr>
        <p:spPr/>
        <p:txBody>
          <a:bodyPr/>
          <a:lstStyle/>
          <a:p>
            <a:fld id="{A2A180EE-4E18-4C40-BE37-AF9793034661}" type="slidenum">
              <a:rPr lang="en-GB" smtClean="0"/>
              <a:t>5</a:t>
            </a:fld>
            <a:endParaRPr lang="en-GB"/>
          </a:p>
        </p:txBody>
      </p:sp>
    </p:spTree>
    <p:extLst>
      <p:ext uri="{BB962C8B-B14F-4D97-AF65-F5344CB8AC3E}">
        <p14:creationId xmlns:p14="http://schemas.microsoft.com/office/powerpoint/2010/main" val="2822840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investigation carried out in assignment 1 using swot, pest analysis as well as bowman clock. “PEST and SWOT are closely related approaches to business analysis. PEST is an acronym that stands for political, economic, social and technological influences on a business. SWOT is a situational analysis tool for company leaders that involves assessing strengths, weaknesses, opportunities and threats.”(</a:t>
            </a:r>
            <a:r>
              <a:rPr lang="en-GB" dirty="0" err="1"/>
              <a:t>Kokemulleer</a:t>
            </a:r>
            <a:r>
              <a:rPr lang="en-GB" dirty="0"/>
              <a:t>, 2019). The tools showed that the National Trust are achieving their main objectives with interesting projects and have implemented strategies towards ongoing projects. Bowmans clock was used for analysis off the National Trust, this tool enables the strategy management to analysis the operation off efficiency within the economy. The gap I found was mainly within the stakeholder's analysis that was carried out. The major strength being a strong brand awareness with the image they portray. The portfolio of the largest landowner of natural beauty and historical places. The National Trust eco sustainable living is an ongoing objective it sells organic natural sustainable eco friendly products. The National Trust contributes towards land planning to help with the protection of the purposed land for the greatest long-term goal of protecting and making sure the full benefit is achieved this is a key tool enabling the National Trust to look after the nation's places, and to uphold the biggest conservation charity. These are just two off the positive statements found within the analysis used as an example, off what is being achieved within their objectives. As The National Trust are still achieving their main objectives within the 10-year Strategy plan and have emerged a few new strategies in the updated 5-year Strategy plan.</a:t>
            </a:r>
          </a:p>
          <a:p>
            <a:endParaRPr lang="en-GB" dirty="0"/>
          </a:p>
        </p:txBody>
      </p:sp>
      <p:sp>
        <p:nvSpPr>
          <p:cNvPr id="4" name="Slide Number Placeholder 3"/>
          <p:cNvSpPr>
            <a:spLocks noGrp="1"/>
          </p:cNvSpPr>
          <p:nvPr>
            <p:ph type="sldNum" sz="quarter" idx="5"/>
          </p:nvPr>
        </p:nvSpPr>
        <p:spPr/>
        <p:txBody>
          <a:bodyPr/>
          <a:lstStyle/>
          <a:p>
            <a:fld id="{A2A180EE-4E18-4C40-BE37-AF9793034661}" type="slidenum">
              <a:rPr lang="en-GB" smtClean="0"/>
              <a:t>6</a:t>
            </a:fld>
            <a:endParaRPr lang="en-GB"/>
          </a:p>
        </p:txBody>
      </p:sp>
    </p:spTree>
    <p:extLst>
      <p:ext uri="{BB962C8B-B14F-4D97-AF65-F5344CB8AC3E}">
        <p14:creationId xmlns:p14="http://schemas.microsoft.com/office/powerpoint/2010/main" val="3498312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stakeholder analysis helps to identify and to also understand the stakeholders internally and externally in the organisation or project. “Stakeholder analysis is a process of systematically gathering and analysing qualitative information to determine whose interests should be taken into account when developing and/or implementing a policy or programme.” (Schmeer,2009).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stakeholder mainly are unhappy with communication through the whole stakeholder and this is where the communication should be accurate, work inspiration and the ability to gain knowledge, this can and will lead to stakeholder dissatisfaction. The generation gap of new people and children joining, working and volunteering within the National Trust is on the decline and need to establish new ways of communication with the new generations. The communication should be accurate for the workers to stay on track with new initiatives that are aligned towards shared objectives. </a:t>
            </a:r>
            <a:endParaRPr lang="en-GB" dirty="0"/>
          </a:p>
        </p:txBody>
      </p:sp>
      <p:sp>
        <p:nvSpPr>
          <p:cNvPr id="4" name="Slide Number Placeholder 3"/>
          <p:cNvSpPr>
            <a:spLocks noGrp="1"/>
          </p:cNvSpPr>
          <p:nvPr>
            <p:ph type="sldNum" sz="quarter" idx="5"/>
          </p:nvPr>
        </p:nvSpPr>
        <p:spPr/>
        <p:txBody>
          <a:bodyPr/>
          <a:lstStyle/>
          <a:p>
            <a:fld id="{A2A180EE-4E18-4C40-BE37-AF9793034661}" type="slidenum">
              <a:rPr lang="en-GB" smtClean="0"/>
              <a:t>7</a:t>
            </a:fld>
            <a:endParaRPr lang="en-GB"/>
          </a:p>
        </p:txBody>
      </p:sp>
    </p:spTree>
    <p:extLst>
      <p:ext uri="{BB962C8B-B14F-4D97-AF65-F5344CB8AC3E}">
        <p14:creationId xmlns:p14="http://schemas.microsoft.com/office/powerpoint/2010/main" val="2578053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generating wealth is what both entrepreneurship and strategy management both have in common, introducing entrepreneurs into the National trust, should improve and increase the knowledge needed through the strategic tools, concepts and techniques. Integrating the entrepreneurship and strategy management could create a better understanding and knowledgeable ways that the National Trust can improve the working, volunteering, members, and visitor's communication through a strategic plan. This could bring about new workers, volunteers, and visitors. The strength this would be bring for The National Trust with the stakeholders would be useful for the National Trust to create a better working environment with better communication, leading to a collaboration workforce. </a:t>
            </a:r>
          </a:p>
        </p:txBody>
      </p:sp>
      <p:sp>
        <p:nvSpPr>
          <p:cNvPr id="4" name="Slide Number Placeholder 3"/>
          <p:cNvSpPr>
            <a:spLocks noGrp="1"/>
          </p:cNvSpPr>
          <p:nvPr>
            <p:ph type="sldNum" sz="quarter" idx="5"/>
          </p:nvPr>
        </p:nvSpPr>
        <p:spPr/>
        <p:txBody>
          <a:bodyPr/>
          <a:lstStyle/>
          <a:p>
            <a:fld id="{A2A180EE-4E18-4C40-BE37-AF9793034661}" type="slidenum">
              <a:rPr lang="en-GB" smtClean="0"/>
              <a:t>8</a:t>
            </a:fld>
            <a:endParaRPr lang="en-GB"/>
          </a:p>
        </p:txBody>
      </p:sp>
    </p:spTree>
    <p:extLst>
      <p:ext uri="{BB962C8B-B14F-4D97-AF65-F5344CB8AC3E}">
        <p14:creationId xmlns:p14="http://schemas.microsoft.com/office/powerpoint/2010/main" val="1902572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external proposal with an emergent strategy plan would be to create more low-cost holidays involving workshops through volunteering within certain climate friendly and historical ideas. As the holidays they offer are expensive it doesn’t allow and makes it a lot harder for certain class of people of all ages to gain experience, knowledge and the beauty. This could be done through specialist workers already employed or new craft trade workers; this could inspire innovation and collaboration, with new visitors, members, volunteers and workers. New technology within the worldwide web would be an advantage towards generating new millennials to gain knowledge off what the National Trust do either through gaming or 4d experiences, extra.</a:t>
            </a:r>
          </a:p>
        </p:txBody>
      </p:sp>
      <p:sp>
        <p:nvSpPr>
          <p:cNvPr id="4" name="Slide Number Placeholder 3"/>
          <p:cNvSpPr>
            <a:spLocks noGrp="1"/>
          </p:cNvSpPr>
          <p:nvPr>
            <p:ph type="sldNum" sz="quarter" idx="5"/>
          </p:nvPr>
        </p:nvSpPr>
        <p:spPr/>
        <p:txBody>
          <a:bodyPr/>
          <a:lstStyle/>
          <a:p>
            <a:fld id="{A2A180EE-4E18-4C40-BE37-AF9793034661}" type="slidenum">
              <a:rPr lang="en-GB" smtClean="0"/>
              <a:t>9</a:t>
            </a:fld>
            <a:endParaRPr lang="en-GB"/>
          </a:p>
        </p:txBody>
      </p:sp>
    </p:spTree>
    <p:extLst>
      <p:ext uri="{BB962C8B-B14F-4D97-AF65-F5344CB8AC3E}">
        <p14:creationId xmlns:p14="http://schemas.microsoft.com/office/powerpoint/2010/main" val="2592950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Covid-19 has not been mentioned as I feel that the strategies chosen for the external and internal environments within the National Trust ought to enhance the resilience and prosperity of the Charity even with the Covid-19 causing eruptions within businesses. The Strategy proposal will enable a more diverse workforce and environment. It will enable the ability for new technology to be introduced, and the economy growth to expand.</a:t>
            </a:r>
          </a:p>
        </p:txBody>
      </p:sp>
      <p:sp>
        <p:nvSpPr>
          <p:cNvPr id="4" name="Slide Number Placeholder 3"/>
          <p:cNvSpPr>
            <a:spLocks noGrp="1"/>
          </p:cNvSpPr>
          <p:nvPr>
            <p:ph type="sldNum" sz="quarter" idx="5"/>
          </p:nvPr>
        </p:nvSpPr>
        <p:spPr/>
        <p:txBody>
          <a:bodyPr/>
          <a:lstStyle/>
          <a:p>
            <a:fld id="{A2A180EE-4E18-4C40-BE37-AF9793034661}" type="slidenum">
              <a:rPr lang="en-GB" smtClean="0"/>
              <a:t>10</a:t>
            </a:fld>
            <a:endParaRPr lang="en-GB"/>
          </a:p>
        </p:txBody>
      </p:sp>
    </p:spTree>
    <p:extLst>
      <p:ext uri="{BB962C8B-B14F-4D97-AF65-F5344CB8AC3E}">
        <p14:creationId xmlns:p14="http://schemas.microsoft.com/office/powerpoint/2010/main" val="2713470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A180EE-4E18-4C40-BE37-AF9793034661}" type="slidenum">
              <a:rPr lang="en-GB" smtClean="0"/>
              <a:t>11</a:t>
            </a:fld>
            <a:endParaRPr lang="en-GB"/>
          </a:p>
        </p:txBody>
      </p:sp>
    </p:spTree>
    <p:extLst>
      <p:ext uri="{BB962C8B-B14F-4D97-AF65-F5344CB8AC3E}">
        <p14:creationId xmlns:p14="http://schemas.microsoft.com/office/powerpoint/2010/main" val="4253322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AD02-E180-43B3-B31A-512A06D99A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FCB607-45D2-4C9B-8449-2983CA9541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F703B9-4BE1-4FD5-BB25-610BF6012055}"/>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73B7C868-2493-4CD7-BAED-3EADB59C5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A79CD-D0AA-4E3B-877C-8ABE14BC5D17}"/>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199545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778E-022B-4280-9F94-2A53B3A602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EF7121-E41F-4C86-814A-2571EA82BE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D3782-588C-4A6C-A77C-286D653CA7CD}"/>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BEE75B40-F093-44C4-9574-B81EBB4530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CFA68-6588-4156-A8F3-65250952CB9B}"/>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976591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B61B-8BAF-4B29-A927-4E32565E7B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043153-73E8-40AE-919E-E82A64215E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A6C8EB-F74D-42B5-91A6-1B85287D4685}"/>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691BAF7E-12D7-42E1-992A-434A4E1E41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466B8-88B9-4EC6-A140-D79E281B92CA}"/>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2704367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03817-11EE-4D72-9753-37EAADCBA8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B6F7C2-6499-48B3-8F4A-A12290A3B2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6BB4DE-F8B6-43A0-B43B-6F2A09AFF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84FD8C-32E6-419D-B143-5056EB10979F}"/>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6" name="Footer Placeholder 5">
            <a:extLst>
              <a:ext uri="{FF2B5EF4-FFF2-40B4-BE49-F238E27FC236}">
                <a16:creationId xmlns:a16="http://schemas.microsoft.com/office/drawing/2014/main" id="{3B50E3E4-3789-4179-9A48-95FAFBB29D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6AB3B9-A292-4DE0-A999-786EB2EAA4B5}"/>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518674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B9AA-FE1C-4AF9-988D-5CD18937E3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5DEA87-EC99-494F-9297-131F193980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92577F-692B-43AC-A854-B6C8B1C9F0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688496-A3F3-4C6D-BEA2-C7B1E28FA0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F316D5-7630-4E91-BCFD-E6930F1A22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D9BB0B-5528-40D4-86F7-7BDEEE985F8B}"/>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8" name="Footer Placeholder 7">
            <a:extLst>
              <a:ext uri="{FF2B5EF4-FFF2-40B4-BE49-F238E27FC236}">
                <a16:creationId xmlns:a16="http://schemas.microsoft.com/office/drawing/2014/main" id="{AA026857-8591-4834-BF64-EF35F5A778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924CD1-D418-4AEA-B07C-BE5115F2F8FC}"/>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2406523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CD8F8-CF96-4C61-B866-9E98883CBC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7CA8BD-3899-41B3-BBD6-21C6BD97684C}"/>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4" name="Footer Placeholder 3">
            <a:extLst>
              <a:ext uri="{FF2B5EF4-FFF2-40B4-BE49-F238E27FC236}">
                <a16:creationId xmlns:a16="http://schemas.microsoft.com/office/drawing/2014/main" id="{1987E382-3B8D-4C79-AD21-BD59D44CFC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374D60-390E-431C-BDF1-2E203100E467}"/>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1448797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BC947-20FF-4074-AE8A-D82A8C82B471}"/>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3" name="Footer Placeholder 2">
            <a:extLst>
              <a:ext uri="{FF2B5EF4-FFF2-40B4-BE49-F238E27FC236}">
                <a16:creationId xmlns:a16="http://schemas.microsoft.com/office/drawing/2014/main" id="{A1D3B216-0224-4472-8492-51594EEB1A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2A1B07-2DCB-4DC4-96C3-B0AF7BD3FD4A}"/>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2237018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AC05-D49D-4973-886D-D8FB9BDD0A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F5BB5D-D023-421D-A65C-E57F49C46A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638B82-D6D9-4392-96B8-6C33AFCF17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28756-5A99-4FE5-8A1F-B459AAB8B835}"/>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6" name="Footer Placeholder 5">
            <a:extLst>
              <a:ext uri="{FF2B5EF4-FFF2-40B4-BE49-F238E27FC236}">
                <a16:creationId xmlns:a16="http://schemas.microsoft.com/office/drawing/2014/main" id="{CA67C960-084E-42BC-9B08-39928BADEC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AA0678-1A49-4175-956E-CA7D2038D193}"/>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3728408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D201-FECB-4EB7-A494-58C069031A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1E2336-CC86-43A0-8019-0D4AC96CCE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639AEF-B086-4A79-A5BD-982AA74C1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D31165-CC3A-4C06-AECA-41EE6D46F0CD}"/>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6" name="Footer Placeholder 5">
            <a:extLst>
              <a:ext uri="{FF2B5EF4-FFF2-40B4-BE49-F238E27FC236}">
                <a16:creationId xmlns:a16="http://schemas.microsoft.com/office/drawing/2014/main" id="{CE3EF3D1-284B-4FF7-9EB1-89C67CE176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DB4EFB-425E-4CAF-AC42-90BEA1A7E7B7}"/>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376757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D7302-A9F2-4762-B689-FE38B9C5F9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9F52D9-7ADD-49AA-A160-92318E85B6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6A02C5-AE59-4A8B-B1A9-4F1ECB52FA47}"/>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15BB01CB-57F2-40AE-9509-C377ADDBD1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293CA7-25CA-42FC-B28D-B5F8AE96FB09}"/>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716256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18BD4E-779D-4C27-84C9-BE38D2DFF7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A28F39-08A4-43FE-80C7-736E1A89F7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899AF-DB8E-44E7-B4BF-34CF1E76258F}"/>
              </a:ext>
            </a:extLst>
          </p:cNvPr>
          <p:cNvSpPr>
            <a:spLocks noGrp="1"/>
          </p:cNvSpPr>
          <p:nvPr>
            <p:ph type="dt" sz="half" idx="10"/>
          </p:nvPr>
        </p:nvSpPr>
        <p:spPr/>
        <p:txBody>
          <a:body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49AF8DF4-A8AA-4DB0-A250-1A6C7574F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AF5BB-B2F2-4B32-BCF0-465050390FB7}"/>
              </a:ext>
            </a:extLst>
          </p:cNvPr>
          <p:cNvSpPr>
            <a:spLocks noGrp="1"/>
          </p:cNvSpPr>
          <p:nvPr>
            <p:ph type="sldNum" sz="quarter" idx="12"/>
          </p:nvPr>
        </p:nvSpPr>
        <p:spPr/>
        <p:txBody>
          <a:bodyPr/>
          <a:lstStyle/>
          <a:p>
            <a:fld id="{D82CFA3D-C93E-4716-A8E7-F0685A0691A7}" type="slidenum">
              <a:rPr lang="en-GB" smtClean="0"/>
              <a:t>‹#›</a:t>
            </a:fld>
            <a:endParaRPr lang="en-GB"/>
          </a:p>
        </p:txBody>
      </p:sp>
    </p:spTree>
    <p:extLst>
      <p:ext uri="{BB962C8B-B14F-4D97-AF65-F5344CB8AC3E}">
        <p14:creationId xmlns:p14="http://schemas.microsoft.com/office/powerpoint/2010/main" val="4211379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B25D33-89A1-4901-8476-01C6B0C834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6DA183-AD9F-4CF1-A80D-91EA83A024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AD2548-3B3E-4125-886A-80499085CC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0651BB-5EB0-4245-88C5-C9A69ABA235B}" type="datetimeFigureOut">
              <a:rPr lang="en-GB" smtClean="0"/>
              <a:t>26/10/2020</a:t>
            </a:fld>
            <a:endParaRPr lang="en-GB"/>
          </a:p>
        </p:txBody>
      </p:sp>
      <p:sp>
        <p:nvSpPr>
          <p:cNvPr id="5" name="Footer Placeholder 4">
            <a:extLst>
              <a:ext uri="{FF2B5EF4-FFF2-40B4-BE49-F238E27FC236}">
                <a16:creationId xmlns:a16="http://schemas.microsoft.com/office/drawing/2014/main" id="{51B0A2F0-6C90-4409-9CD0-B4349BB0C5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1EAAD8-BCCE-4529-BCAE-954A827A21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2CFA3D-C93E-4716-A8E7-F0685A0691A7}" type="slidenum">
              <a:rPr lang="en-GB" smtClean="0"/>
              <a:t>‹#›</a:t>
            </a:fld>
            <a:endParaRPr lang="en-GB"/>
          </a:p>
        </p:txBody>
      </p:sp>
    </p:spTree>
    <p:extLst>
      <p:ext uri="{BB962C8B-B14F-4D97-AF65-F5344CB8AC3E}">
        <p14:creationId xmlns:p14="http://schemas.microsoft.com/office/powerpoint/2010/main" val="4051861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Data" Target="../diagrams/data1.xml"/><Relationship Id="rId11" Type="http://schemas.openxmlformats.org/officeDocument/2006/relationships/image" Target="../media/image7.png"/><Relationship Id="rId5" Type="http://schemas.openxmlformats.org/officeDocument/2006/relationships/image" Target="../media/image2.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4ADF3B-E231-4AA4-A140-C7A56C7E352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12191981" cy="6857990"/>
          </a:xfrm>
          <a:prstGeom prst="rect">
            <a:avLst/>
          </a:prstGeom>
        </p:spPr>
      </p:pic>
      <p:sp>
        <p:nvSpPr>
          <p:cNvPr id="59" name="Rectangle 5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577436-CA79-46CE-8BCB-92E8C640CA61}"/>
              </a:ext>
            </a:extLst>
          </p:cNvPr>
          <p:cNvSpPr>
            <a:spLocks noGrp="1"/>
          </p:cNvSpPr>
          <p:nvPr>
            <p:ph type="ctrTitle"/>
          </p:nvPr>
        </p:nvSpPr>
        <p:spPr>
          <a:xfrm>
            <a:off x="404553" y="3091928"/>
            <a:ext cx="9078562" cy="2387600"/>
          </a:xfrm>
        </p:spPr>
        <p:txBody>
          <a:bodyPr>
            <a:normAutofit/>
          </a:bodyPr>
          <a:lstStyle/>
          <a:p>
            <a:pPr algn="l"/>
            <a:r>
              <a:rPr lang="en-GB" sz="3100"/>
              <a:t>NAME: Deirdre Gould</a:t>
            </a:r>
            <a:br>
              <a:rPr lang="en-GB" sz="3100"/>
            </a:br>
            <a:r>
              <a:rPr lang="en-GB" sz="3100"/>
              <a:t>STUDENT NUMBER: 1809630</a:t>
            </a:r>
            <a:br>
              <a:rPr lang="en-GB" sz="3100"/>
            </a:br>
            <a:r>
              <a:rPr lang="en-GB" sz="3100"/>
              <a:t>MODULE TITLE: Strategies for Resilience and Prosperity</a:t>
            </a:r>
            <a:br>
              <a:rPr lang="en-GB" sz="3100"/>
            </a:br>
            <a:r>
              <a:rPr lang="en-GB" sz="3100"/>
              <a:t>MODULE NUMBER: BMSP6006</a:t>
            </a:r>
          </a:p>
        </p:txBody>
      </p:sp>
      <p:sp>
        <p:nvSpPr>
          <p:cNvPr id="61" name="Rectangle: Rounded Corners 6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09A6C5A-2B03-4D99-B2D9-D39D427CEAD9}"/>
              </a:ext>
            </a:extLst>
          </p:cNvPr>
          <p:cNvSpPr>
            <a:spLocks noGrp="1"/>
          </p:cNvSpPr>
          <p:nvPr>
            <p:ph type="subTitle" idx="1"/>
          </p:nvPr>
        </p:nvSpPr>
        <p:spPr>
          <a:xfrm>
            <a:off x="404553" y="5624945"/>
            <a:ext cx="9078562" cy="592975"/>
          </a:xfrm>
        </p:spPr>
        <p:txBody>
          <a:bodyPr anchor="ctr">
            <a:normAutofit/>
          </a:bodyPr>
          <a:lstStyle/>
          <a:p>
            <a:pPr algn="l"/>
            <a:r>
              <a:rPr lang="en-GB"/>
              <a:t>ASSIGNMENT 2</a:t>
            </a:r>
          </a:p>
        </p:txBody>
      </p:sp>
    </p:spTree>
    <p:extLst>
      <p:ext uri="{BB962C8B-B14F-4D97-AF65-F5344CB8AC3E}">
        <p14:creationId xmlns:p14="http://schemas.microsoft.com/office/powerpoint/2010/main" val="31060026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3" name="Rectangle 1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2FEEF-999D-430A-BE72-62B1E550162B}"/>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TITLE: POWERPOINT</a:t>
            </a:r>
          </a:p>
        </p:txBody>
      </p:sp>
      <p:sp>
        <p:nvSpPr>
          <p:cNvPr id="3" name="Content Placeholder 2">
            <a:extLst>
              <a:ext uri="{FF2B5EF4-FFF2-40B4-BE49-F238E27FC236}">
                <a16:creationId xmlns:a16="http://schemas.microsoft.com/office/drawing/2014/main" id="{6BA2661D-6B88-470B-B5E1-38248AA86657}"/>
              </a:ext>
            </a:extLst>
          </p:cNvPr>
          <p:cNvSpPr>
            <a:spLocks noGrp="1"/>
          </p:cNvSpPr>
          <p:nvPr>
            <p:ph idx="1"/>
          </p:nvPr>
        </p:nvSpPr>
        <p:spPr>
          <a:xfrm>
            <a:off x="1524000" y="4256436"/>
            <a:ext cx="9144000" cy="1600818"/>
          </a:xfrm>
        </p:spPr>
        <p:txBody>
          <a:bodyPr vert="horz" lIns="91440" tIns="45720" rIns="91440" bIns="45720" rtlCol="0">
            <a:normAutofit/>
          </a:bodyPr>
          <a:lstStyle/>
          <a:p>
            <a:pPr marL="0" indent="0" algn="ctr">
              <a:buNone/>
            </a:pPr>
            <a:r>
              <a:rPr lang="en-US" sz="2400" kern="1200">
                <a:solidFill>
                  <a:schemeClr val="accent1">
                    <a:lumMod val="60000"/>
                    <a:lumOff val="40000"/>
                  </a:schemeClr>
                </a:solidFill>
                <a:latin typeface="+mn-lt"/>
                <a:ea typeface="+mn-ea"/>
                <a:cs typeface="+mn-cs"/>
              </a:rPr>
              <a:t>A NEW SRATERGY for RESILIENCE and PROSPERTY.</a:t>
            </a:r>
          </a:p>
        </p:txBody>
      </p:sp>
      <p:cxnSp>
        <p:nvCxnSpPr>
          <p:cNvPr id="45" name="Straight Connector 2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06400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Group 7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81" name="Oval 8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Oval 8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8" name="Rectangle 8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0" name="Group 8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91" name="Straight Connector 9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29FBAE69-6773-4BB1-A5A8-0B28CD1ABF0E}"/>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26590" y="317578"/>
            <a:ext cx="10851111" cy="3508437"/>
          </a:xfrm>
          <a:prstGeom prst="rect">
            <a:avLst/>
          </a:prstGeom>
        </p:spPr>
      </p:pic>
      <p:grpSp>
        <p:nvGrpSpPr>
          <p:cNvPr id="96" name="Group 9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97" name="Straight Connector 9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02" name="Rectangle 10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05" name="Straight Connector 10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F4C1834-BC8B-4CD4-986B-7FF9DE40D463}"/>
              </a:ext>
            </a:extLst>
          </p:cNvPr>
          <p:cNvSpPr>
            <a:spLocks noGrp="1"/>
          </p:cNvSpPr>
          <p:nvPr>
            <p:ph type="title"/>
          </p:nvPr>
        </p:nvSpPr>
        <p:spPr>
          <a:xfrm>
            <a:off x="630936" y="4018137"/>
            <a:ext cx="4569060" cy="2129586"/>
          </a:xfrm>
          <a:noFill/>
        </p:spPr>
        <p:txBody>
          <a:bodyPr anchor="t">
            <a:normAutofit/>
          </a:bodyPr>
          <a:lstStyle/>
          <a:p>
            <a:r>
              <a:rPr lang="en-GB" sz="4800" b="1">
                <a:solidFill>
                  <a:schemeClr val="bg1"/>
                </a:solidFill>
              </a:rPr>
              <a:t>INTRODUCTION</a:t>
            </a:r>
          </a:p>
        </p:txBody>
      </p:sp>
      <p:graphicFrame>
        <p:nvGraphicFramePr>
          <p:cNvPr id="19" name="Content Placeholder 2">
            <a:extLst>
              <a:ext uri="{FF2B5EF4-FFF2-40B4-BE49-F238E27FC236}">
                <a16:creationId xmlns:a16="http://schemas.microsoft.com/office/drawing/2014/main" id="{996F42CC-0243-432A-BFA1-5027BC6348ED}"/>
              </a:ext>
            </a:extLst>
          </p:cNvPr>
          <p:cNvGraphicFramePr>
            <a:graphicFrameLocks noGrp="1"/>
          </p:cNvGraphicFramePr>
          <p:nvPr>
            <p:ph idx="1"/>
            <p:extLst>
              <p:ext uri="{D42A27DB-BD31-4B8C-83A1-F6EECF244321}">
                <p14:modId xmlns:p14="http://schemas.microsoft.com/office/powerpoint/2010/main" val="214769525"/>
              </p:ext>
            </p:extLst>
          </p:nvPr>
        </p:nvGraphicFramePr>
        <p:xfrm>
          <a:off x="4908819" y="3816818"/>
          <a:ext cx="5674105" cy="21295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F3B15A3E-7E5D-4337-8554-E7D7A72C64C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31978614"/>
      </p:ext>
    </p:extLst>
  </p:cSld>
  <p:clrMapOvr>
    <a:masterClrMapping/>
  </p:clrMapOvr>
  <mc:AlternateContent xmlns:mc="http://schemas.openxmlformats.org/markup-compatibility/2006">
    <mc:Choice xmlns:p14="http://schemas.microsoft.com/office/powerpoint/2010/main" Requires="p14">
      <p:transition spd="slow" p14:dur="2000" advTm="84554"/>
    </mc:Choice>
    <mc:Fallback>
      <p:transition spd="slow" advTm="84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BB614-4D39-4928-97C2-4E35F8E88F5F}"/>
              </a:ext>
            </a:extLst>
          </p:cNvPr>
          <p:cNvSpPr>
            <a:spLocks noGrp="1"/>
          </p:cNvSpPr>
          <p:nvPr>
            <p:ph type="title"/>
          </p:nvPr>
        </p:nvSpPr>
        <p:spPr>
          <a:xfrm>
            <a:off x="6072445" y="3640254"/>
            <a:ext cx="5319433" cy="2076333"/>
          </a:xfrm>
        </p:spPr>
        <p:txBody>
          <a:bodyPr vert="horz" lIns="91440" tIns="45720" rIns="91440" bIns="45720" rtlCol="0" anchor="t">
            <a:normAutofit/>
          </a:bodyPr>
          <a:lstStyle/>
          <a:p>
            <a:r>
              <a:rPr lang="en-US" sz="4800" kern="1200">
                <a:solidFill>
                  <a:schemeClr val="bg1"/>
                </a:solidFill>
                <a:latin typeface="+mj-lt"/>
                <a:ea typeface="+mj-ea"/>
                <a:cs typeface="+mj-cs"/>
              </a:rPr>
              <a:t>Strategy Management Team</a:t>
            </a:r>
          </a:p>
        </p:txBody>
      </p:sp>
      <p:sp>
        <p:nvSpPr>
          <p:cNvPr id="30" name="Content Placeholder 2">
            <a:extLst>
              <a:ext uri="{FF2B5EF4-FFF2-40B4-BE49-F238E27FC236}">
                <a16:creationId xmlns:a16="http://schemas.microsoft.com/office/drawing/2014/main" id="{125175F6-42BC-46C4-890E-03BA2ECD38BF}"/>
              </a:ext>
            </a:extLst>
          </p:cNvPr>
          <p:cNvSpPr>
            <a:spLocks noGrp="1"/>
          </p:cNvSpPr>
          <p:nvPr>
            <p:ph idx="1"/>
          </p:nvPr>
        </p:nvSpPr>
        <p:spPr>
          <a:xfrm>
            <a:off x="6072446" y="2668075"/>
            <a:ext cx="5319431" cy="972180"/>
          </a:xfrm>
        </p:spPr>
        <p:txBody>
          <a:bodyPr vert="horz" lIns="91440" tIns="45720" rIns="91440" bIns="45720" rtlCol="0" anchor="b">
            <a:normAutofit/>
          </a:bodyPr>
          <a:lstStyle/>
          <a:p>
            <a:pPr marL="0" indent="0">
              <a:buNone/>
            </a:pPr>
            <a:r>
              <a:rPr lang="en-US" sz="2000" kern="1200">
                <a:solidFill>
                  <a:schemeClr val="bg1"/>
                </a:solidFill>
                <a:latin typeface="+mn-lt"/>
                <a:ea typeface="+mn-ea"/>
                <a:cs typeface="+mn-cs"/>
              </a:rPr>
              <a:t> </a:t>
            </a:r>
          </a:p>
        </p:txBody>
      </p:sp>
      <p:sp>
        <p:nvSpPr>
          <p:cNvPr id="72" name="Freeform: Shape 71">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7" name="Graphic 66" descr="Users">
            <a:extLst>
              <a:ext uri="{FF2B5EF4-FFF2-40B4-BE49-F238E27FC236}">
                <a16:creationId xmlns:a16="http://schemas.microsoft.com/office/drawing/2014/main" id="{A09507BA-8E01-419B-99C8-E80B571DAEEF}"/>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480941" y="1301551"/>
            <a:ext cx="3440610" cy="3440610"/>
          </a:xfrm>
          <a:prstGeom prst="rect">
            <a:avLst/>
          </a:prstGeom>
        </p:spPr>
      </p:pic>
      <p:pic>
        <p:nvPicPr>
          <p:cNvPr id="3" name="Audio 2">
            <a:hlinkClick r:id="" action="ppaction://media"/>
            <a:extLst>
              <a:ext uri="{FF2B5EF4-FFF2-40B4-BE49-F238E27FC236}">
                <a16:creationId xmlns:a16="http://schemas.microsoft.com/office/drawing/2014/main" id="{D4F43D03-32E1-4ED1-BA26-F823904D81E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39636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751"/>
    </mc:Choice>
    <mc:Fallback>
      <p:transition spd="slow" advTm="46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1">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7288DB2-6E26-4FF4-B2CB-E9510EBF2A2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390795" y="936171"/>
            <a:ext cx="4378880" cy="2872120"/>
          </a:xfrm>
          <a:prstGeom prst="rect">
            <a:avLst/>
          </a:prstGeom>
        </p:spPr>
      </p:pic>
      <p:sp>
        <p:nvSpPr>
          <p:cNvPr id="29" name="Freeform: Shape 23">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5">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753DAC-6963-478C-8B2D-324CDC6CD829}"/>
              </a:ext>
            </a:extLst>
          </p:cNvPr>
          <p:cNvSpPr>
            <a:spLocks noGrp="1"/>
          </p:cNvSpPr>
          <p:nvPr>
            <p:ph type="title"/>
          </p:nvPr>
        </p:nvSpPr>
        <p:spPr>
          <a:xfrm>
            <a:off x="804672" y="365125"/>
            <a:ext cx="4378881" cy="1325563"/>
          </a:xfrm>
        </p:spPr>
        <p:txBody>
          <a:bodyPr>
            <a:noAutofit/>
          </a:bodyPr>
          <a:lstStyle/>
          <a:p>
            <a:r>
              <a:rPr lang="en-GB" sz="5400" dirty="0"/>
              <a:t>THE NATIONAL TRUST</a:t>
            </a:r>
          </a:p>
        </p:txBody>
      </p:sp>
      <p:sp>
        <p:nvSpPr>
          <p:cNvPr id="7" name="Content Placeholder 6">
            <a:extLst>
              <a:ext uri="{FF2B5EF4-FFF2-40B4-BE49-F238E27FC236}">
                <a16:creationId xmlns:a16="http://schemas.microsoft.com/office/drawing/2014/main" id="{D7B1763B-D949-45C6-A099-49827067B6B6}"/>
              </a:ext>
            </a:extLst>
          </p:cNvPr>
          <p:cNvSpPr>
            <a:spLocks noGrp="1"/>
          </p:cNvSpPr>
          <p:nvPr>
            <p:ph idx="1"/>
          </p:nvPr>
        </p:nvSpPr>
        <p:spPr>
          <a:xfrm>
            <a:off x="804672" y="2020824"/>
            <a:ext cx="5076090" cy="4151376"/>
          </a:xfrm>
        </p:spPr>
        <p:txBody>
          <a:bodyPr>
            <a:normAutofit lnSpcReduction="10000"/>
          </a:bodyPr>
          <a:lstStyle/>
          <a:p>
            <a:r>
              <a:rPr lang="en-GB" dirty="0"/>
              <a:t>“ ’for the holding of lands of natural beauty and sites and houses of historic interest to be preserved intact for the nation’s use and enjoyment.’ ”(Peter Clayton, 2020). This is a statement made by the founders Octavia Hill, Robert Hunter and Hardwicke </a:t>
            </a:r>
            <a:r>
              <a:rPr lang="en-GB" dirty="0" err="1"/>
              <a:t>Rawnsley</a:t>
            </a:r>
            <a:r>
              <a:rPr lang="en-GB" sz="2000" dirty="0"/>
              <a:t>.</a:t>
            </a:r>
          </a:p>
          <a:p>
            <a:r>
              <a:rPr lang="en-GB" sz="2000" dirty="0"/>
              <a:t>                                  </a:t>
            </a:r>
          </a:p>
        </p:txBody>
      </p:sp>
      <p:pic>
        <p:nvPicPr>
          <p:cNvPr id="3" name="Audio 2">
            <a:hlinkClick r:id="" action="ppaction://media"/>
            <a:extLst>
              <a:ext uri="{FF2B5EF4-FFF2-40B4-BE49-F238E27FC236}">
                <a16:creationId xmlns:a16="http://schemas.microsoft.com/office/drawing/2014/main" id="{4BB56781-3DFB-47FE-ADA4-BAE0C93EEC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74816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3307"/>
    </mc:Choice>
    <mc:Fallback>
      <p:transition spd="slow" advTm="93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375A-7A35-4AE9-BE93-E59CEBC57170}"/>
              </a:ext>
            </a:extLst>
          </p:cNvPr>
          <p:cNvSpPr>
            <a:spLocks noGrp="1"/>
          </p:cNvSpPr>
          <p:nvPr>
            <p:ph type="title"/>
          </p:nvPr>
        </p:nvSpPr>
        <p:spPr>
          <a:xfrm>
            <a:off x="7464614" y="1783959"/>
            <a:ext cx="4087306" cy="2889114"/>
          </a:xfrm>
          <a:prstGeom prst="ellipse">
            <a:avLst/>
          </a:prstGeom>
        </p:spPr>
        <p:txBody>
          <a:bodyPr vert="horz" lIns="91440" tIns="45720" rIns="91440" bIns="45720" rtlCol="0" anchor="b">
            <a:normAutofit/>
          </a:bodyPr>
          <a:lstStyle/>
          <a:p>
            <a:r>
              <a:rPr lang="en-US" sz="4200" dirty="0"/>
              <a:t>BASIC SWOT, PEST ANALYSIS </a:t>
            </a:r>
          </a:p>
        </p:txBody>
      </p:sp>
      <p:sp>
        <p:nvSpPr>
          <p:cNvPr id="30" name="Content Placeholder 2">
            <a:extLst>
              <a:ext uri="{FF2B5EF4-FFF2-40B4-BE49-F238E27FC236}">
                <a16:creationId xmlns:a16="http://schemas.microsoft.com/office/drawing/2014/main" id="{81D6F993-1F9B-48EC-8D5F-05CFD28F2EDC}"/>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  </a:t>
            </a:r>
          </a:p>
        </p:txBody>
      </p:sp>
      <p:sp>
        <p:nvSpPr>
          <p:cNvPr id="53" name="Freeform: Shape 5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7" name="Picture 26" descr="Diagram&#10;&#10;Description automatically generated">
            <a:extLst>
              <a:ext uri="{FF2B5EF4-FFF2-40B4-BE49-F238E27FC236}">
                <a16:creationId xmlns:a16="http://schemas.microsoft.com/office/drawing/2014/main" id="{02F3B791-70F8-4C15-B106-5C090900A0D1}"/>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3" name="Audio 2">
            <a:hlinkClick r:id="" action="ppaction://media"/>
            <a:extLst>
              <a:ext uri="{FF2B5EF4-FFF2-40B4-BE49-F238E27FC236}">
                <a16:creationId xmlns:a16="http://schemas.microsoft.com/office/drawing/2014/main" id="{4C45802D-8B3F-45C8-BA69-1C2EA8C7F7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943818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3315"/>
    </mc:Choice>
    <mc:Fallback>
      <p:transition spd="slow" advTm="133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74280-0B1A-4836-AD2F-AF5537DD1845}"/>
              </a:ext>
            </a:extLst>
          </p:cNvPr>
          <p:cNvSpPr>
            <a:spLocks noGrp="1"/>
          </p:cNvSpPr>
          <p:nvPr>
            <p:ph type="title"/>
          </p:nvPr>
        </p:nvSpPr>
        <p:spPr>
          <a:xfrm>
            <a:off x="838200" y="631825"/>
            <a:ext cx="10515600" cy="1325563"/>
          </a:xfrm>
        </p:spPr>
        <p:txBody>
          <a:bodyPr>
            <a:normAutofit/>
          </a:bodyPr>
          <a:lstStyle/>
          <a:p>
            <a:r>
              <a:rPr lang="en-GB" sz="5400" dirty="0">
                <a:solidFill>
                  <a:schemeClr val="bg1"/>
                </a:solidFill>
              </a:rPr>
              <a:t>STAKEHOLDERS ANALYSIS</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668E82-4284-401E-9B7F-F8C3F2D55868}"/>
              </a:ext>
            </a:extLst>
          </p:cNvPr>
          <p:cNvSpPr>
            <a:spLocks noGrp="1"/>
          </p:cNvSpPr>
          <p:nvPr>
            <p:ph idx="1"/>
          </p:nvPr>
        </p:nvSpPr>
        <p:spPr>
          <a:xfrm>
            <a:off x="838200" y="2269173"/>
            <a:ext cx="10515600" cy="3659988"/>
          </a:xfrm>
        </p:spPr>
        <p:txBody>
          <a:bodyPr>
            <a:normAutofit/>
          </a:bodyPr>
          <a:lstStyle/>
          <a:p>
            <a:r>
              <a:rPr lang="en-GB" sz="4000" dirty="0">
                <a:solidFill>
                  <a:schemeClr val="bg1"/>
                </a:solidFill>
              </a:rPr>
              <a:t>“Stakeholder analysis is a process of systematically gathering and </a:t>
            </a:r>
            <a:r>
              <a:rPr lang="en-GB" sz="4000" dirty="0" err="1">
                <a:solidFill>
                  <a:schemeClr val="bg1"/>
                </a:solidFill>
              </a:rPr>
              <a:t>analyzing</a:t>
            </a:r>
            <a:r>
              <a:rPr lang="en-GB" sz="4000" dirty="0">
                <a:solidFill>
                  <a:schemeClr val="bg1"/>
                </a:solidFill>
              </a:rPr>
              <a:t> qualitative information to determine whose interests should be taken into account when developing and/or implementing a policy or programme.”(Schmeer, 2009)</a:t>
            </a:r>
          </a:p>
        </p:txBody>
      </p:sp>
      <p:pic>
        <p:nvPicPr>
          <p:cNvPr id="5" name="Audio 4">
            <a:hlinkClick r:id="" action="ppaction://media"/>
            <a:extLst>
              <a:ext uri="{FF2B5EF4-FFF2-40B4-BE49-F238E27FC236}">
                <a16:creationId xmlns:a16="http://schemas.microsoft.com/office/drawing/2014/main" id="{45F4ACCC-88AD-45F2-B21E-647DEA5D99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1217766"/>
      </p:ext>
    </p:extLst>
  </p:cSld>
  <p:clrMapOvr>
    <a:masterClrMapping/>
  </p:clrMapOvr>
  <mc:AlternateContent xmlns:mc="http://schemas.openxmlformats.org/markup-compatibility/2006">
    <mc:Choice xmlns:p14="http://schemas.microsoft.com/office/powerpoint/2010/main" Requires="p14">
      <p:transition spd="slow" p14:dur="2000" advTm="71666"/>
    </mc:Choice>
    <mc:Fallback>
      <p:transition spd="slow" advTm="71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853FFF-3C6D-4D0B-9825-8BCE169270DC}"/>
              </a:ext>
            </a:extLst>
          </p:cNvPr>
          <p:cNvSpPr>
            <a:spLocks noGrp="1"/>
          </p:cNvSpPr>
          <p:nvPr>
            <p:ph type="title"/>
          </p:nvPr>
        </p:nvSpPr>
        <p:spPr>
          <a:xfrm>
            <a:off x="841248" y="704850"/>
            <a:ext cx="3785616" cy="2978150"/>
          </a:xfrm>
          <a:prstGeom prst="ellipse">
            <a:avLst/>
          </a:prstGeom>
        </p:spPr>
        <p:txBody>
          <a:bodyPr anchor="b">
            <a:normAutofit/>
          </a:bodyPr>
          <a:lstStyle/>
          <a:p>
            <a:r>
              <a:rPr lang="en-GB" dirty="0"/>
              <a:t>STRATEGY PROPOSAL </a:t>
            </a:r>
            <a:br>
              <a:rPr lang="en-GB" dirty="0"/>
            </a:br>
            <a:r>
              <a:rPr lang="en-GB" dirty="0"/>
              <a:t>‘Internal’</a:t>
            </a:r>
          </a:p>
        </p:txBody>
      </p:sp>
      <p:sp>
        <p:nvSpPr>
          <p:cNvPr id="3" name="Content Placeholder 2">
            <a:extLst>
              <a:ext uri="{FF2B5EF4-FFF2-40B4-BE49-F238E27FC236}">
                <a16:creationId xmlns:a16="http://schemas.microsoft.com/office/drawing/2014/main" id="{B9FA64D9-EA46-4C91-A30F-5D1B3E02E067}"/>
              </a:ext>
            </a:extLst>
          </p:cNvPr>
          <p:cNvSpPr>
            <a:spLocks noGrp="1"/>
          </p:cNvSpPr>
          <p:nvPr>
            <p:ph idx="1"/>
          </p:nvPr>
        </p:nvSpPr>
        <p:spPr>
          <a:xfrm>
            <a:off x="6038850" y="704850"/>
            <a:ext cx="5314950" cy="5251450"/>
          </a:xfrm>
        </p:spPr>
        <p:txBody>
          <a:bodyPr anchor="ctr">
            <a:normAutofit/>
          </a:bodyPr>
          <a:lstStyle/>
          <a:p>
            <a:r>
              <a:rPr lang="en-GB" sz="5400" dirty="0">
                <a:solidFill>
                  <a:schemeClr val="bg1"/>
                </a:solidFill>
              </a:rPr>
              <a:t>Integrating</a:t>
            </a:r>
          </a:p>
          <a:p>
            <a:r>
              <a:rPr lang="en-GB" sz="5400" dirty="0">
                <a:solidFill>
                  <a:schemeClr val="bg1"/>
                </a:solidFill>
              </a:rPr>
              <a:t>Entrepreneurship</a:t>
            </a:r>
          </a:p>
          <a:p>
            <a:r>
              <a:rPr lang="en-GB" sz="5400" dirty="0">
                <a:solidFill>
                  <a:schemeClr val="bg1"/>
                </a:solidFill>
              </a:rPr>
              <a:t>With</a:t>
            </a:r>
          </a:p>
          <a:p>
            <a:r>
              <a:rPr lang="en-GB" sz="5400" dirty="0">
                <a:solidFill>
                  <a:schemeClr val="bg1"/>
                </a:solidFill>
              </a:rPr>
              <a:t>Strategy Management </a:t>
            </a:r>
          </a:p>
          <a:p>
            <a:endParaRPr lang="en-GB" sz="5400" dirty="0">
              <a:solidFill>
                <a:schemeClr val="bg1"/>
              </a:solidFill>
            </a:endParaRPr>
          </a:p>
        </p:txBody>
      </p:sp>
      <p:pic>
        <p:nvPicPr>
          <p:cNvPr id="5" name="Audio 4">
            <a:hlinkClick r:id="" action="ppaction://media"/>
            <a:extLst>
              <a:ext uri="{FF2B5EF4-FFF2-40B4-BE49-F238E27FC236}">
                <a16:creationId xmlns:a16="http://schemas.microsoft.com/office/drawing/2014/main" id="{DCDF8687-0A52-47F7-9C60-60E75DD4B8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770059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265"/>
    </mc:Choice>
    <mc:Fallback>
      <p:transition spd="slow" advTm="60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53">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13" descr="Deciduous tree">
            <a:extLst>
              <a:ext uri="{FF2B5EF4-FFF2-40B4-BE49-F238E27FC236}">
                <a16:creationId xmlns:a16="http://schemas.microsoft.com/office/drawing/2014/main" id="{3721DF4E-6427-4A8B-B2D5-BE731929AA78}"/>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7949045" y="1472476"/>
            <a:ext cx="3789988" cy="3789988"/>
          </a:xfrm>
          <a:prstGeom prst="rect">
            <a:avLst/>
          </a:prstGeom>
        </p:spPr>
      </p:pic>
      <p:sp>
        <p:nvSpPr>
          <p:cNvPr id="63" name="Freeform: Shape 55">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57">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96F293-99F8-4864-9892-712E85A2C6B7}"/>
              </a:ext>
            </a:extLst>
          </p:cNvPr>
          <p:cNvSpPr>
            <a:spLocks noGrp="1"/>
          </p:cNvSpPr>
          <p:nvPr>
            <p:ph type="title"/>
          </p:nvPr>
        </p:nvSpPr>
        <p:spPr>
          <a:xfrm>
            <a:off x="801624" y="877824"/>
            <a:ext cx="5294376" cy="3072384"/>
          </a:xfrm>
        </p:spPr>
        <p:txBody>
          <a:bodyPr vert="horz" lIns="91440" tIns="45720" rIns="91440" bIns="45720" rtlCol="0" anchor="b">
            <a:normAutofit fontScale="90000"/>
          </a:bodyPr>
          <a:lstStyle/>
          <a:p>
            <a:r>
              <a:rPr lang="en-US" sz="4200" kern="1200" dirty="0">
                <a:solidFill>
                  <a:schemeClr val="tx1"/>
                </a:solidFill>
                <a:latin typeface="+mj-lt"/>
                <a:ea typeface="+mj-ea"/>
                <a:cs typeface="+mj-cs"/>
              </a:rPr>
              <a:t>SUSTAINABLE ECO LIVING AND LAND DEVELOPMENT THROUGH INNOVATION</a:t>
            </a:r>
            <a:br>
              <a:rPr lang="en-US" sz="4200" kern="1200" dirty="0">
                <a:solidFill>
                  <a:schemeClr val="tx1"/>
                </a:solidFill>
                <a:latin typeface="+mj-lt"/>
                <a:ea typeface="+mj-ea"/>
                <a:cs typeface="+mj-cs"/>
              </a:rPr>
            </a:br>
            <a:r>
              <a:rPr lang="en-US" sz="4200" kern="1200" dirty="0">
                <a:solidFill>
                  <a:schemeClr val="tx1"/>
                </a:solidFill>
                <a:latin typeface="+mj-lt"/>
                <a:ea typeface="+mj-ea"/>
                <a:cs typeface="+mj-cs"/>
              </a:rPr>
              <a:t>STRATEGY PROPOSAL</a:t>
            </a:r>
            <a:br>
              <a:rPr lang="en-US" sz="4200" kern="1200" dirty="0">
                <a:solidFill>
                  <a:schemeClr val="tx1"/>
                </a:solidFill>
                <a:latin typeface="+mj-lt"/>
                <a:ea typeface="+mj-ea"/>
                <a:cs typeface="+mj-cs"/>
              </a:rPr>
            </a:br>
            <a:r>
              <a:rPr lang="en-US" sz="4200" kern="1200" dirty="0">
                <a:solidFill>
                  <a:schemeClr val="tx1"/>
                </a:solidFill>
                <a:latin typeface="+mj-lt"/>
                <a:ea typeface="+mj-ea"/>
                <a:cs typeface="+mj-cs"/>
              </a:rPr>
              <a:t>‘External’</a:t>
            </a:r>
          </a:p>
        </p:txBody>
      </p:sp>
      <p:pic>
        <p:nvPicPr>
          <p:cNvPr id="3" name="Audio 2">
            <a:hlinkClick r:id="" action="ppaction://media"/>
            <a:extLst>
              <a:ext uri="{FF2B5EF4-FFF2-40B4-BE49-F238E27FC236}">
                <a16:creationId xmlns:a16="http://schemas.microsoft.com/office/drawing/2014/main" id="{4A097367-3FA4-434A-9224-D1AEDF4642D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624052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9267"/>
    </mc:Choice>
    <mc:Fallback>
      <p:transition spd="slow" advTm="59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F6285A5F-6712-47A0-8A11-F0DFF60D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645695"/>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Freeform: Shape 18">
            <a:extLst>
              <a:ext uri="{FF2B5EF4-FFF2-40B4-BE49-F238E27FC236}">
                <a16:creationId xmlns:a16="http://schemas.microsoft.com/office/drawing/2014/main" id="{FA6F8ABB-6C5D-4349-9E1B-198D1ABFA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643383"/>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B971ABA8-4CDB-4EEE-8C48-AA4FDB650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071858"/>
            <a:ext cx="8109718" cy="4786143"/>
          </a:xfrm>
          <a:custGeom>
            <a:avLst/>
            <a:gdLst>
              <a:gd name="connsiteX0" fmla="*/ 7381313 w 8109718"/>
              <a:gd name="connsiteY0" fmla="*/ 1839459 h 4786143"/>
              <a:gd name="connsiteX1" fmla="*/ 7381313 w 8109718"/>
              <a:gd name="connsiteY1" fmla="*/ 1853646 h 4786143"/>
              <a:gd name="connsiteX2" fmla="*/ 7379359 w 8109718"/>
              <a:gd name="connsiteY2" fmla="*/ 1846552 h 4786143"/>
              <a:gd name="connsiteX3" fmla="*/ 1321854 w 8109718"/>
              <a:gd name="connsiteY3" fmla="*/ 0 h 4786143"/>
              <a:gd name="connsiteX4" fmla="*/ 5365317 w 8109718"/>
              <a:gd name="connsiteY4" fmla="*/ 0 h 4786143"/>
              <a:gd name="connsiteX5" fmla="*/ 5985373 w 8109718"/>
              <a:gd name="connsiteY5" fmla="*/ 365439 h 4786143"/>
              <a:gd name="connsiteX6" fmla="*/ 8011470 w 8109718"/>
              <a:gd name="connsiteY6" fmla="*/ 3854515 h 4786143"/>
              <a:gd name="connsiteX7" fmla="*/ 8011470 w 8109718"/>
              <a:gd name="connsiteY7" fmla="*/ 4567993 h 4786143"/>
              <a:gd name="connsiteX8" fmla="*/ 7904625 w 8109718"/>
              <a:gd name="connsiteY8" fmla="*/ 4751987 h 4786143"/>
              <a:gd name="connsiteX9" fmla="*/ 7884791 w 8109718"/>
              <a:gd name="connsiteY9" fmla="*/ 4786143 h 4786143"/>
              <a:gd name="connsiteX10" fmla="*/ 0 w 8109718"/>
              <a:gd name="connsiteY10" fmla="*/ 4786143 h 4786143"/>
              <a:gd name="connsiteX11" fmla="*/ 0 w 8109718"/>
              <a:gd name="connsiteY11" fmla="*/ 1564110 h 4786143"/>
              <a:gd name="connsiteX12" fmla="*/ 27177 w 8109718"/>
              <a:gd name="connsiteY12" fmla="*/ 1517107 h 4786143"/>
              <a:gd name="connsiteX13" fmla="*/ 693065 w 8109718"/>
              <a:gd name="connsiteY13" fmla="*/ 365439 h 4786143"/>
              <a:gd name="connsiteX14" fmla="*/ 1321854 w 8109718"/>
              <a:gd name="connsiteY14" fmla="*/ 0 h 4786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786143">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04625" y="4751987"/>
                </a:cubicBezTo>
                <a:lnTo>
                  <a:pt x="7884791" y="4786143"/>
                </a:lnTo>
                <a:lnTo>
                  <a:pt x="0" y="4786143"/>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alpha val="9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6D9406-9116-4912-976D-62328E43D849}"/>
              </a:ext>
            </a:extLst>
          </p:cNvPr>
          <p:cNvSpPr>
            <a:spLocks noGrp="1"/>
          </p:cNvSpPr>
          <p:nvPr>
            <p:ph type="title"/>
          </p:nvPr>
        </p:nvSpPr>
        <p:spPr>
          <a:xfrm>
            <a:off x="880281" y="2961564"/>
            <a:ext cx="5124734" cy="3268639"/>
          </a:xfrm>
        </p:spPr>
        <p:txBody>
          <a:bodyPr vert="horz" lIns="91440" tIns="45720" rIns="91440" bIns="45720" rtlCol="0" anchor="ctr">
            <a:normAutofit/>
          </a:bodyPr>
          <a:lstStyle/>
          <a:p>
            <a:r>
              <a:rPr lang="en-US" sz="7200" kern="1200" dirty="0">
                <a:solidFill>
                  <a:schemeClr val="bg1"/>
                </a:solidFill>
                <a:latin typeface="+mj-lt"/>
                <a:ea typeface="+mj-ea"/>
                <a:cs typeface="+mj-cs"/>
              </a:rPr>
              <a:t>CONCLUSION</a:t>
            </a:r>
          </a:p>
        </p:txBody>
      </p:sp>
      <p:grpSp>
        <p:nvGrpSpPr>
          <p:cNvPr id="23" name="Group 22">
            <a:extLst>
              <a:ext uri="{FF2B5EF4-FFF2-40B4-BE49-F238E27FC236}">
                <a16:creationId xmlns:a16="http://schemas.microsoft.com/office/drawing/2014/main" id="{DAD463E1-6621-44B4-A995-C70A4631D3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385730"/>
            <a:ext cx="1128382" cy="847206"/>
            <a:chOff x="5307830" y="325570"/>
            <a:chExt cx="1128382" cy="847206"/>
          </a:xfrm>
        </p:grpSpPr>
        <p:sp>
          <p:nvSpPr>
            <p:cNvPr id="2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3" name="Audio 2">
            <a:hlinkClick r:id="" action="ppaction://media"/>
            <a:extLst>
              <a:ext uri="{FF2B5EF4-FFF2-40B4-BE49-F238E27FC236}">
                <a16:creationId xmlns:a16="http://schemas.microsoft.com/office/drawing/2014/main" id="{62026916-94C5-40D5-B049-A11AA12E51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41261566"/>
      </p:ext>
    </p:extLst>
  </p:cSld>
  <p:clrMapOvr>
    <a:masterClrMapping/>
  </p:clrMapOvr>
  <mc:AlternateContent xmlns:mc="http://schemas.openxmlformats.org/markup-compatibility/2006">
    <mc:Choice xmlns:p14="http://schemas.microsoft.com/office/powerpoint/2010/main" Requires="p14">
      <p:transition spd="slow" p14:dur="2000" advTm="37043"/>
    </mc:Choice>
    <mc:Fallback>
      <p:transition spd="slow" advTm="37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24503-548B-4B7B-ABC5-0B705BADA268}"/>
              </a:ext>
            </a:extLst>
          </p:cNvPr>
          <p:cNvSpPr>
            <a:spLocks noGrp="1"/>
          </p:cNvSpPr>
          <p:nvPr>
            <p:ph type="title"/>
          </p:nvPr>
        </p:nvSpPr>
        <p:spPr>
          <a:xfrm>
            <a:off x="804673" y="1445494"/>
            <a:ext cx="3616856" cy="4376572"/>
          </a:xfrm>
        </p:spPr>
        <p:txBody>
          <a:bodyPr anchor="ctr">
            <a:normAutofit/>
          </a:bodyPr>
          <a:lstStyle/>
          <a:p>
            <a:r>
              <a:rPr lang="en-GB" sz="4800" dirty="0"/>
              <a:t>REFERENCES</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9372C8-6F9D-4062-8CB5-080A77DD93D1}"/>
              </a:ext>
            </a:extLst>
          </p:cNvPr>
          <p:cNvSpPr>
            <a:spLocks noGrp="1"/>
          </p:cNvSpPr>
          <p:nvPr>
            <p:ph idx="1"/>
          </p:nvPr>
        </p:nvSpPr>
        <p:spPr>
          <a:xfrm>
            <a:off x="6096000" y="1399032"/>
            <a:ext cx="5501834" cy="4471416"/>
          </a:xfrm>
        </p:spPr>
        <p:txBody>
          <a:bodyPr anchor="ctr">
            <a:normAutofit/>
          </a:bodyPr>
          <a:lstStyle/>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Druker</a:t>
            </a: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n.d.). Introduction slide 3</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(Kenton, 2020). Slide 4</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(Peter Clayton, 2020). Slide 5</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(Trust, 2019). Image slide 5</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(htt9). Image Slide 6</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Kokemulleer</a:t>
            </a: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2019). Slide 6</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(Schmeer, 2009). Slide 7.</a:t>
            </a:r>
          </a:p>
          <a:p>
            <a:endParaRPr lang="en-GB" sz="2200" dirty="0">
              <a:solidFill>
                <a:schemeClr val="bg1"/>
              </a:solidFill>
            </a:endParaRPr>
          </a:p>
        </p:txBody>
      </p:sp>
    </p:spTree>
    <p:extLst>
      <p:ext uri="{BB962C8B-B14F-4D97-AF65-F5344CB8AC3E}">
        <p14:creationId xmlns:p14="http://schemas.microsoft.com/office/powerpoint/2010/main" val="386779592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1504</Words>
  <Application>Microsoft Office PowerPoint</Application>
  <PresentationFormat>Widescreen</PresentationFormat>
  <Paragraphs>49</Paragraphs>
  <Slides>11</Slides>
  <Notes>10</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NAME: Deirdre Gould STUDENT NUMBER: 1809630 MODULE TITLE: Strategies for Resilience and Prosperity MODULE NUMBER: BMSP6006</vt:lpstr>
      <vt:lpstr>TITLE: POWERPOINT</vt:lpstr>
      <vt:lpstr>INTRODUCTION</vt:lpstr>
      <vt:lpstr>Strategy Management Team</vt:lpstr>
      <vt:lpstr>THE NATIONAL TRUST</vt:lpstr>
      <vt:lpstr>BASIC SWOT, PEST ANALYSIS </vt:lpstr>
      <vt:lpstr>STAKEHOLDERS ANALYSIS</vt:lpstr>
      <vt:lpstr>STRATEGY PROPOSAL  ‘Internal’</vt:lpstr>
      <vt:lpstr>SUSTAINABLE ECO LIVING AND LAND DEVELOPMENT THROUGH INNOVATION STRATEGY PROPOSAL ‘External’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Deirdre Gould STUDENT NUMBER: 1809630 MODULE TITLE: Strategies for Resilience and Prosperity MODULE NUMBER: BMSP6006</dc:title>
  <dc:creator>Deirdre Gould</dc:creator>
  <cp:lastModifiedBy>Deirdre Gould</cp:lastModifiedBy>
  <cp:revision>5</cp:revision>
  <dcterms:created xsi:type="dcterms:W3CDTF">2020-10-26T09:58:16Z</dcterms:created>
  <dcterms:modified xsi:type="dcterms:W3CDTF">2020-10-26T18:31:24Z</dcterms:modified>
</cp:coreProperties>
</file>