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notesSlides/notesSlide14.xml" ContentType="application/vnd.openxmlformats-officedocument.presentationml.notesSlide+xml"/>
  <Override PartName="/ppt/tags/tag9.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7" r:id="rId2"/>
    <p:sldId id="258" r:id="rId3"/>
    <p:sldId id="259" r:id="rId4"/>
    <p:sldId id="260" r:id="rId5"/>
    <p:sldId id="261" r:id="rId6"/>
    <p:sldId id="262" r:id="rId7"/>
    <p:sldId id="264" r:id="rId8"/>
    <p:sldId id="263" r:id="rId9"/>
    <p:sldId id="274" r:id="rId10"/>
    <p:sldId id="275" r:id="rId11"/>
    <p:sldId id="277" r:id="rId12"/>
    <p:sldId id="276" r:id="rId13"/>
    <p:sldId id="279" r:id="rId14"/>
    <p:sldId id="284" r:id="rId15"/>
    <p:sldId id="280" r:id="rId16"/>
    <p:sldId id="281" r:id="rId17"/>
    <p:sldId id="282" r:id="rId18"/>
    <p:sldId id="283" r:id="rId19"/>
    <p:sldId id="285" r:id="rId20"/>
    <p:sldId id="287" r:id="rId21"/>
    <p:sldId id="288" r:id="rId22"/>
    <p:sldId id="299" r:id="rId23"/>
    <p:sldId id="298" r:id="rId24"/>
    <p:sldId id="290" r:id="rId25"/>
    <p:sldId id="291" r:id="rId26"/>
    <p:sldId id="292" r:id="rId27"/>
    <p:sldId id="293" r:id="rId28"/>
    <p:sldId id="294" r:id="rId29"/>
    <p:sldId id="295" r:id="rId30"/>
    <p:sldId id="296" r:id="rId31"/>
    <p:sldId id="297" r:id="rId32"/>
    <p:sldId id="289" r:id="rId33"/>
    <p:sldId id="266" r:id="rId34"/>
    <p:sldId id="267" r:id="rId35"/>
    <p:sldId id="269" r:id="rId36"/>
    <p:sldId id="270" r:id="rId37"/>
    <p:sldId id="271" r:id="rId38"/>
    <p:sldId id="272" r:id="rId39"/>
    <p:sldId id="273" r:id="rId40"/>
    <p:sldId id="278" r:id="rId41"/>
    <p:sldId id="265"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96" y="5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4B29DA-B23F-4AE9-8442-B252F50A867E}" type="datetimeFigureOut">
              <a:rPr lang="en-GB" smtClean="0"/>
              <a:t>06/11/2017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B983C6-BF05-4CAC-9B1C-47F2D9E84247}" type="slidenum">
              <a:rPr lang="en-GB" smtClean="0"/>
              <a:t>‹#›</a:t>
            </a:fld>
            <a:endParaRPr lang="en-GB"/>
          </a:p>
        </p:txBody>
      </p:sp>
    </p:spTree>
    <p:extLst>
      <p:ext uri="{BB962C8B-B14F-4D97-AF65-F5344CB8AC3E}">
        <p14:creationId xmlns:p14="http://schemas.microsoft.com/office/powerpoint/2010/main" val="2676752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B983C6-BF05-4CAC-9B1C-47F2D9E84247}" type="slidenum">
              <a:rPr lang="en-GB" smtClean="0"/>
              <a:t>7</a:t>
            </a:fld>
            <a:endParaRPr lang="en-GB"/>
          </a:p>
        </p:txBody>
      </p:sp>
    </p:spTree>
    <p:extLst>
      <p:ext uri="{BB962C8B-B14F-4D97-AF65-F5344CB8AC3E}">
        <p14:creationId xmlns:p14="http://schemas.microsoft.com/office/powerpoint/2010/main" val="38537094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B983C6-BF05-4CAC-9B1C-47F2D9E84247}" type="slidenum">
              <a:rPr lang="en-GB" smtClean="0"/>
              <a:t>8</a:t>
            </a:fld>
            <a:endParaRPr lang="en-GB"/>
          </a:p>
        </p:txBody>
      </p:sp>
    </p:spTree>
    <p:extLst>
      <p:ext uri="{BB962C8B-B14F-4D97-AF65-F5344CB8AC3E}">
        <p14:creationId xmlns:p14="http://schemas.microsoft.com/office/powerpoint/2010/main" val="35969130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B983C6-BF05-4CAC-9B1C-47F2D9E84247}" type="slidenum">
              <a:rPr lang="en-GB" smtClean="0"/>
              <a:t>9</a:t>
            </a:fld>
            <a:endParaRPr lang="en-GB"/>
          </a:p>
        </p:txBody>
      </p:sp>
    </p:spTree>
    <p:extLst>
      <p:ext uri="{BB962C8B-B14F-4D97-AF65-F5344CB8AC3E}">
        <p14:creationId xmlns:p14="http://schemas.microsoft.com/office/powerpoint/2010/main" val="8957212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B983C6-BF05-4CAC-9B1C-47F2D9E84247}" type="slidenum">
              <a:rPr lang="en-GB" smtClean="0"/>
              <a:t>10</a:t>
            </a:fld>
            <a:endParaRPr lang="en-GB"/>
          </a:p>
        </p:txBody>
      </p:sp>
    </p:spTree>
    <p:extLst>
      <p:ext uri="{BB962C8B-B14F-4D97-AF65-F5344CB8AC3E}">
        <p14:creationId xmlns:p14="http://schemas.microsoft.com/office/powerpoint/2010/main" val="35898277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B983C6-BF05-4CAC-9B1C-47F2D9E84247}" type="slidenum">
              <a:rPr lang="en-GB" smtClean="0"/>
              <a:t>11</a:t>
            </a:fld>
            <a:endParaRPr lang="en-GB"/>
          </a:p>
        </p:txBody>
      </p:sp>
    </p:spTree>
    <p:extLst>
      <p:ext uri="{BB962C8B-B14F-4D97-AF65-F5344CB8AC3E}">
        <p14:creationId xmlns:p14="http://schemas.microsoft.com/office/powerpoint/2010/main" val="9795619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B983C6-BF05-4CAC-9B1C-47F2D9E84247}" type="slidenum">
              <a:rPr lang="en-GB" smtClean="0"/>
              <a:t>12</a:t>
            </a:fld>
            <a:endParaRPr lang="en-GB"/>
          </a:p>
        </p:txBody>
      </p:sp>
    </p:spTree>
    <p:extLst>
      <p:ext uri="{BB962C8B-B14F-4D97-AF65-F5344CB8AC3E}">
        <p14:creationId xmlns:p14="http://schemas.microsoft.com/office/powerpoint/2010/main" val="17998626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B983C6-BF05-4CAC-9B1C-47F2D9E84247}" type="slidenum">
              <a:rPr lang="en-GB" smtClean="0"/>
              <a:t>14</a:t>
            </a:fld>
            <a:endParaRPr lang="en-GB"/>
          </a:p>
        </p:txBody>
      </p:sp>
    </p:spTree>
    <p:extLst>
      <p:ext uri="{BB962C8B-B14F-4D97-AF65-F5344CB8AC3E}">
        <p14:creationId xmlns:p14="http://schemas.microsoft.com/office/powerpoint/2010/main" val="22228609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B983C6-BF05-4CAC-9B1C-47F2D9E84247}" type="slidenum">
              <a:rPr lang="en-GB" smtClean="0"/>
              <a:t>15</a:t>
            </a:fld>
            <a:endParaRPr lang="en-GB"/>
          </a:p>
        </p:txBody>
      </p:sp>
    </p:spTree>
    <p:extLst>
      <p:ext uri="{BB962C8B-B14F-4D97-AF65-F5344CB8AC3E}">
        <p14:creationId xmlns:p14="http://schemas.microsoft.com/office/powerpoint/2010/main" val="27955105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B983C6-BF05-4CAC-9B1C-47F2D9E84247}" type="slidenum">
              <a:rPr lang="en-GB" smtClean="0"/>
              <a:t>16</a:t>
            </a:fld>
            <a:endParaRPr lang="en-GB"/>
          </a:p>
        </p:txBody>
      </p:sp>
    </p:spTree>
    <p:extLst>
      <p:ext uri="{BB962C8B-B14F-4D97-AF65-F5344CB8AC3E}">
        <p14:creationId xmlns:p14="http://schemas.microsoft.com/office/powerpoint/2010/main" val="18843933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B983C6-BF05-4CAC-9B1C-47F2D9E84247}" type="slidenum">
              <a:rPr lang="en-GB" smtClean="0"/>
              <a:t>17</a:t>
            </a:fld>
            <a:endParaRPr lang="en-GB"/>
          </a:p>
        </p:txBody>
      </p:sp>
    </p:spTree>
    <p:extLst>
      <p:ext uri="{BB962C8B-B14F-4D97-AF65-F5344CB8AC3E}">
        <p14:creationId xmlns:p14="http://schemas.microsoft.com/office/powerpoint/2010/main" val="26803391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B983C6-BF05-4CAC-9B1C-47F2D9E84247}" type="slidenum">
              <a:rPr lang="en-GB" smtClean="0"/>
              <a:t>18</a:t>
            </a:fld>
            <a:endParaRPr lang="en-GB"/>
          </a:p>
        </p:txBody>
      </p:sp>
    </p:spTree>
    <p:extLst>
      <p:ext uri="{BB962C8B-B14F-4D97-AF65-F5344CB8AC3E}">
        <p14:creationId xmlns:p14="http://schemas.microsoft.com/office/powerpoint/2010/main" val="42271074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B983C6-BF05-4CAC-9B1C-47F2D9E84247}" type="slidenum">
              <a:rPr lang="en-GB" smtClean="0"/>
              <a:t>20</a:t>
            </a:fld>
            <a:endParaRPr lang="en-GB"/>
          </a:p>
        </p:txBody>
      </p:sp>
    </p:spTree>
    <p:extLst>
      <p:ext uri="{BB962C8B-B14F-4D97-AF65-F5344CB8AC3E}">
        <p14:creationId xmlns:p14="http://schemas.microsoft.com/office/powerpoint/2010/main" val="33005422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B983C6-BF05-4CAC-9B1C-47F2D9E84247}" type="slidenum">
              <a:rPr lang="en-GB" smtClean="0"/>
              <a:t>21</a:t>
            </a:fld>
            <a:endParaRPr lang="en-GB"/>
          </a:p>
        </p:txBody>
      </p:sp>
    </p:spTree>
    <p:extLst>
      <p:ext uri="{BB962C8B-B14F-4D97-AF65-F5344CB8AC3E}">
        <p14:creationId xmlns:p14="http://schemas.microsoft.com/office/powerpoint/2010/main" val="5145977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B983C6-BF05-4CAC-9B1C-47F2D9E84247}" type="slidenum">
              <a:rPr lang="en-GB" smtClean="0"/>
              <a:t>37</a:t>
            </a:fld>
            <a:endParaRPr lang="en-GB"/>
          </a:p>
        </p:txBody>
      </p:sp>
    </p:spTree>
    <p:extLst>
      <p:ext uri="{BB962C8B-B14F-4D97-AF65-F5344CB8AC3E}">
        <p14:creationId xmlns:p14="http://schemas.microsoft.com/office/powerpoint/2010/main" val="24121878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7886F82-3660-44E7-A844-62B95D2A090A}"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250624-9224-402B-AC3A-DFF945BDB792}" type="slidenum">
              <a:rPr lang="en-GB" smtClean="0"/>
              <a:t>‹#›</a:t>
            </a:fld>
            <a:endParaRPr lang="en-GB"/>
          </a:p>
        </p:txBody>
      </p:sp>
    </p:spTree>
    <p:extLst>
      <p:ext uri="{BB962C8B-B14F-4D97-AF65-F5344CB8AC3E}">
        <p14:creationId xmlns:p14="http://schemas.microsoft.com/office/powerpoint/2010/main" val="26737461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7886F82-3660-44E7-A844-62B95D2A090A}"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250624-9224-402B-AC3A-DFF945BDB792}" type="slidenum">
              <a:rPr lang="en-GB" smtClean="0"/>
              <a:t>‹#›</a:t>
            </a:fld>
            <a:endParaRPr lang="en-GB"/>
          </a:p>
        </p:txBody>
      </p:sp>
    </p:spTree>
    <p:extLst>
      <p:ext uri="{BB962C8B-B14F-4D97-AF65-F5344CB8AC3E}">
        <p14:creationId xmlns:p14="http://schemas.microsoft.com/office/powerpoint/2010/main" val="2261494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886F82-3660-44E7-A844-62B95D2A090A}"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250624-9224-402B-AC3A-DFF945BDB792}" type="slidenum">
              <a:rPr lang="en-GB" smtClean="0"/>
              <a:t>‹#›</a:t>
            </a:fld>
            <a:endParaRPr lang="en-GB"/>
          </a:p>
        </p:txBody>
      </p:sp>
    </p:spTree>
    <p:extLst>
      <p:ext uri="{BB962C8B-B14F-4D97-AF65-F5344CB8AC3E}">
        <p14:creationId xmlns:p14="http://schemas.microsoft.com/office/powerpoint/2010/main" val="23327412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7886F82-3660-44E7-A844-62B95D2A090A}"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250624-9224-402B-AC3A-DFF945BDB792}" type="slidenum">
              <a:rPr lang="en-GB" smtClean="0"/>
              <a:t>‹#›</a:t>
            </a:fld>
            <a:endParaRPr lang="en-GB"/>
          </a:p>
        </p:txBody>
      </p:sp>
    </p:spTree>
    <p:extLst>
      <p:ext uri="{BB962C8B-B14F-4D97-AF65-F5344CB8AC3E}">
        <p14:creationId xmlns:p14="http://schemas.microsoft.com/office/powerpoint/2010/main" val="19716572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7886F82-3660-44E7-A844-62B95D2A090A}" type="datetimeFigureOut">
              <a:rPr lang="en-GB" smtClean="0"/>
              <a:t>06/11/2017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8250624-9224-402B-AC3A-DFF945BDB792}" type="slidenum">
              <a:rPr lang="en-GB" smtClean="0"/>
              <a:t>‹#›</a:t>
            </a:fld>
            <a:endParaRPr lang="en-GB"/>
          </a:p>
        </p:txBody>
      </p:sp>
    </p:spTree>
    <p:extLst>
      <p:ext uri="{BB962C8B-B14F-4D97-AF65-F5344CB8AC3E}">
        <p14:creationId xmlns:p14="http://schemas.microsoft.com/office/powerpoint/2010/main" val="22759738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7886F82-3660-44E7-A844-62B95D2A090A}" type="datetimeFigureOut">
              <a:rPr lang="en-GB" smtClean="0"/>
              <a:t>06/11/2017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8250624-9224-402B-AC3A-DFF945BDB792}" type="slidenum">
              <a:rPr lang="en-GB" smtClean="0"/>
              <a:t>‹#›</a:t>
            </a:fld>
            <a:endParaRPr lang="en-GB"/>
          </a:p>
        </p:txBody>
      </p:sp>
    </p:spTree>
    <p:extLst>
      <p:ext uri="{BB962C8B-B14F-4D97-AF65-F5344CB8AC3E}">
        <p14:creationId xmlns:p14="http://schemas.microsoft.com/office/powerpoint/2010/main" val="723908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886F82-3660-44E7-A844-62B95D2A090A}" type="datetimeFigureOut">
              <a:rPr lang="en-GB" smtClean="0"/>
              <a:t>06/11/2017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8250624-9224-402B-AC3A-DFF945BDB792}" type="slidenum">
              <a:rPr lang="en-GB" smtClean="0"/>
              <a:t>‹#›</a:t>
            </a:fld>
            <a:endParaRPr lang="en-GB"/>
          </a:p>
        </p:txBody>
      </p:sp>
    </p:spTree>
    <p:extLst>
      <p:ext uri="{BB962C8B-B14F-4D97-AF65-F5344CB8AC3E}">
        <p14:creationId xmlns:p14="http://schemas.microsoft.com/office/powerpoint/2010/main" val="1545713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886F82-3660-44E7-A844-62B95D2A090A}"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250624-9224-402B-AC3A-DFF945BDB792}" type="slidenum">
              <a:rPr lang="en-GB" smtClean="0"/>
              <a:t>‹#›</a:t>
            </a:fld>
            <a:endParaRPr lang="en-GB"/>
          </a:p>
        </p:txBody>
      </p:sp>
    </p:spTree>
    <p:extLst>
      <p:ext uri="{BB962C8B-B14F-4D97-AF65-F5344CB8AC3E}">
        <p14:creationId xmlns:p14="http://schemas.microsoft.com/office/powerpoint/2010/main" val="3507580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886F82-3660-44E7-A844-62B95D2A090A}"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250624-9224-402B-AC3A-DFF945BDB792}" type="slidenum">
              <a:rPr lang="en-GB" smtClean="0"/>
              <a:t>‹#›</a:t>
            </a:fld>
            <a:endParaRPr lang="en-GB"/>
          </a:p>
        </p:txBody>
      </p:sp>
    </p:spTree>
    <p:extLst>
      <p:ext uri="{BB962C8B-B14F-4D97-AF65-F5344CB8AC3E}">
        <p14:creationId xmlns:p14="http://schemas.microsoft.com/office/powerpoint/2010/main" val="762038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7886F82-3660-44E7-A844-62B95D2A090A}"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250624-9224-402B-AC3A-DFF945BDB792}" type="slidenum">
              <a:rPr lang="en-GB" smtClean="0"/>
              <a:t>‹#›</a:t>
            </a:fld>
            <a:endParaRPr lang="en-GB"/>
          </a:p>
        </p:txBody>
      </p:sp>
    </p:spTree>
    <p:extLst>
      <p:ext uri="{BB962C8B-B14F-4D97-AF65-F5344CB8AC3E}">
        <p14:creationId xmlns:p14="http://schemas.microsoft.com/office/powerpoint/2010/main" val="3700259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7886F82-3660-44E7-A844-62B95D2A090A}"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250624-9224-402B-AC3A-DFF945BDB792}" type="slidenum">
              <a:rPr lang="en-GB" smtClean="0"/>
              <a:t>‹#›</a:t>
            </a:fld>
            <a:endParaRPr lang="en-GB"/>
          </a:p>
        </p:txBody>
      </p:sp>
    </p:spTree>
    <p:extLst>
      <p:ext uri="{BB962C8B-B14F-4D97-AF65-F5344CB8AC3E}">
        <p14:creationId xmlns:p14="http://schemas.microsoft.com/office/powerpoint/2010/main" val="6662126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886F82-3660-44E7-A844-62B95D2A090A}" type="datetimeFigureOut">
              <a:rPr lang="en-GB" smtClean="0"/>
              <a:t>06/11/2017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250624-9224-402B-AC3A-DFF945BDB792}" type="slidenum">
              <a:rPr lang="en-GB" smtClean="0"/>
              <a:t>‹#›</a:t>
            </a:fld>
            <a:endParaRPr lang="en-GB"/>
          </a:p>
        </p:txBody>
      </p:sp>
    </p:spTree>
    <p:extLst>
      <p:ext uri="{BB962C8B-B14F-4D97-AF65-F5344CB8AC3E}">
        <p14:creationId xmlns:p14="http://schemas.microsoft.com/office/powerpoint/2010/main" val="3302551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CjF6rx-6KRY"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FJ7cnqNoCGY"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zafiGBrFkRM"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EFNWdqtqw44"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hyperlink" Target="https://www.echalk.co.uk/amusements/Games/Simon/simon.html"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vulIeXCN9So"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hyperlink" Target="http://www.primaryresources.co.uk/english/pdfs/clivecloze.pdf"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4.xml"/><Relationship Id="rId1" Type="http://schemas.openxmlformats.org/officeDocument/2006/relationships/tags" Target="../tags/tag1.xml"/></Relationships>
</file>

<file path=ppt/slides/_rels/slide25.xml.rels><?xml version="1.0" encoding="UTF-8" standalone="yes"?>
<Relationships xmlns="http://schemas.openxmlformats.org/package/2006/relationships"><Relationship Id="rId2" Type="http://schemas.openxmlformats.org/officeDocument/2006/relationships/hyperlink" Target="https://student.unsw.edu.au/what-case-study"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34.xml.rels><?xml version="1.0" encoding="UTF-8" standalone="yes"?>
<Relationships xmlns="http://schemas.openxmlformats.org/package/2006/relationships"><Relationship Id="rId2" Type="http://schemas.openxmlformats.org/officeDocument/2006/relationships/hyperlink" Target="https://student.unsw.edu.au/what-case-study"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3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www.dyslexiaaction.org.uk/page/about-dyslexia-0" TargetMode="External"/><Relationship Id="rId2" Type="http://schemas.openxmlformats.org/officeDocument/2006/relationships/hyperlink" Target="http://www.dyslexiaaction.org.uk/files/dyslexiaaction/what-works-5th-edition.pdf" TargetMode="External"/><Relationship Id="rId1" Type="http://schemas.openxmlformats.org/officeDocument/2006/relationships/slideLayout" Target="../slideLayouts/slideLayout2.xml"/><Relationship Id="rId5" Type="http://schemas.openxmlformats.org/officeDocument/2006/relationships/hyperlink" Target="http://www.interventionsforliteracy.org.uk/assets/documents/2014/SPLD_S3_Final.pdf" TargetMode="External"/><Relationship Id="rId4" Type="http://schemas.openxmlformats.org/officeDocument/2006/relationships/hyperlink" Target="http://www.interventionsforliteracy.org.uk/assets/Rose-Repo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1556793"/>
            <a:ext cx="7772400" cy="2043658"/>
          </a:xfrm>
        </p:spPr>
        <p:txBody>
          <a:bodyPr>
            <a:normAutofit fontScale="90000"/>
          </a:bodyPr>
          <a:lstStyle/>
          <a:p>
            <a:r>
              <a:rPr lang="en-GB"/>
              <a:t>SJEU5002/C</a:t>
            </a:r>
            <a:br>
              <a:rPr lang="en-GB"/>
            </a:br>
            <a:r>
              <a:rPr lang="en-GB"/>
              <a:t/>
            </a:r>
            <a:br>
              <a:rPr lang="en-GB"/>
            </a:br>
            <a:r>
              <a:rPr lang="en-GB" sz="4000"/>
              <a:t>All Means All: Inclusive Education </a:t>
            </a:r>
            <a:br>
              <a:rPr lang="en-GB" sz="4000"/>
            </a:br>
            <a:r>
              <a:rPr lang="en-GB" sz="3600" err="1"/>
              <a:t>Pawb</a:t>
            </a:r>
            <a:r>
              <a:rPr lang="en-GB" sz="3600"/>
              <a:t> </a:t>
            </a:r>
            <a:r>
              <a:rPr lang="en-GB" sz="3600" err="1"/>
              <a:t>yn</a:t>
            </a:r>
            <a:r>
              <a:rPr lang="en-GB" sz="3600"/>
              <a:t> </a:t>
            </a:r>
            <a:r>
              <a:rPr lang="en-GB" sz="3600" err="1"/>
              <a:t>golygu</a:t>
            </a:r>
            <a:r>
              <a:rPr lang="en-GB" sz="3600"/>
              <a:t> </a:t>
            </a:r>
            <a:r>
              <a:rPr lang="en-GB" sz="3600" err="1"/>
              <a:t>Pawb</a:t>
            </a:r>
            <a:r>
              <a:rPr lang="en-GB" sz="3600"/>
              <a:t>: </a:t>
            </a:r>
            <a:r>
              <a:rPr lang="en-GB" sz="3600" err="1"/>
              <a:t>Addysg</a:t>
            </a:r>
            <a:r>
              <a:rPr lang="en-GB" sz="3600"/>
              <a:t> </a:t>
            </a:r>
            <a:r>
              <a:rPr lang="en-GB" sz="3600" err="1"/>
              <a:t>Cynhwysol</a:t>
            </a:r>
            <a:r>
              <a:rPr lang="en-GB" sz="3600"/>
              <a:t> </a:t>
            </a:r>
            <a:endParaRPr lang="en-GB" sz="4000"/>
          </a:p>
        </p:txBody>
      </p:sp>
      <p:sp>
        <p:nvSpPr>
          <p:cNvPr id="3" name="Subtitle 2"/>
          <p:cNvSpPr>
            <a:spLocks noGrp="1"/>
          </p:cNvSpPr>
          <p:nvPr>
            <p:ph type="subTitle" idx="1"/>
          </p:nvPr>
        </p:nvSpPr>
        <p:spPr/>
        <p:txBody>
          <a:bodyPr>
            <a:normAutofit/>
          </a:bodyPr>
          <a:lstStyle/>
          <a:p>
            <a:endParaRPr lang="en-GB"/>
          </a:p>
          <a:p>
            <a:r>
              <a:rPr lang="en-GB" err="1"/>
              <a:t>Sesiwn</a:t>
            </a:r>
            <a:r>
              <a:rPr lang="en-GB"/>
              <a:t> 8 / Session 8 </a:t>
            </a:r>
          </a:p>
          <a:p>
            <a:endParaRPr lang="en-GB"/>
          </a:p>
        </p:txBody>
      </p:sp>
    </p:spTree>
    <p:extLst>
      <p:ext uri="{BB962C8B-B14F-4D97-AF65-F5344CB8AC3E}">
        <p14:creationId xmlns:p14="http://schemas.microsoft.com/office/powerpoint/2010/main" val="6007658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err="1">
                <a:latin typeface="Arial" panose="020B0604020202020204" pitchFamily="34" charset="0"/>
                <a:cs typeface="Arial" panose="020B0604020202020204" pitchFamily="34" charset="0"/>
              </a:rPr>
              <a:t>Nodau’r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Modiwl</a:t>
            </a:r>
            <a:r>
              <a:rPr lang="en-GB">
                <a:latin typeface="Arial" panose="020B0604020202020204" pitchFamily="34" charset="0"/>
                <a:cs typeface="Arial" panose="020B0604020202020204" pitchFamily="34" charset="0"/>
              </a:rPr>
              <a:t> </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 </a:t>
            </a:r>
            <a:r>
              <a:rPr lang="en-GB" i="1">
                <a:latin typeface="Arial" panose="020B0604020202020204" pitchFamily="34" charset="0"/>
                <a:cs typeface="Arial" panose="020B0604020202020204" pitchFamily="34" charset="0"/>
              </a:rPr>
              <a:t>Module Aims</a:t>
            </a:r>
          </a:p>
        </p:txBody>
      </p:sp>
      <p:sp>
        <p:nvSpPr>
          <p:cNvPr id="3" name="Content Placeholder 2"/>
          <p:cNvSpPr>
            <a:spLocks noGrp="1"/>
          </p:cNvSpPr>
          <p:nvPr>
            <p:ph sz="half" idx="1"/>
          </p:nvPr>
        </p:nvSpPr>
        <p:spPr>
          <a:xfrm>
            <a:off x="1980991" y="3423402"/>
            <a:ext cx="4038600" cy="3057203"/>
          </a:xfrm>
          <a:prstGeom prst="rect">
            <a:avLst/>
          </a:prstGeom>
        </p:spPr>
        <p:style>
          <a:lnRef idx="2">
            <a:schemeClr val="accent4"/>
          </a:lnRef>
          <a:fillRef idx="1">
            <a:schemeClr val="lt1"/>
          </a:fillRef>
          <a:effectRef idx="0">
            <a:schemeClr val="accent4"/>
          </a:effectRef>
          <a:fontRef idx="minor">
            <a:schemeClr val="dk1"/>
          </a:fontRef>
        </p:style>
        <p:txBody>
          <a:bodyPr>
            <a:normAutofit fontScale="70000" lnSpcReduction="20000"/>
          </a:bodyPr>
          <a:lstStyle/>
          <a:p>
            <a:pPr lvl="0" fontAlgn="base" hangingPunct="0"/>
            <a:r>
              <a:rPr lang="cy-GB" sz="3600"/>
              <a:t>Deall y cysyniad o gynhwysiant a natur anghenion dysgu ychwanegol.</a:t>
            </a:r>
          </a:p>
          <a:p>
            <a:pPr marL="0" indent="0" fontAlgn="base" hangingPunct="0">
              <a:buNone/>
            </a:pPr>
            <a:endParaRPr lang="en-US" sz="3600"/>
          </a:p>
          <a:p>
            <a:pPr lvl="0" fontAlgn="base" hangingPunct="0"/>
            <a:r>
              <a:rPr lang="cy-GB" sz="3600"/>
              <a:t>Datblygu dealltwriaeth o oblygiadau anghenion dysgu ychwanegol (ADY) ar gyfer cymdeithas yn gyfan.</a:t>
            </a:r>
            <a:endParaRPr lang="en-US" sz="3600"/>
          </a:p>
          <a:p>
            <a:endParaRPr lang="en-GB" sz="3600"/>
          </a:p>
        </p:txBody>
      </p:sp>
      <p:sp>
        <p:nvSpPr>
          <p:cNvPr id="4" name="Content Placeholder 3"/>
          <p:cNvSpPr>
            <a:spLocks noGrp="1"/>
          </p:cNvSpPr>
          <p:nvPr>
            <p:ph sz="half" idx="2"/>
          </p:nvPr>
        </p:nvSpPr>
        <p:spPr>
          <a:xfrm>
            <a:off x="6096000" y="3429001"/>
            <a:ext cx="4038600" cy="3029301"/>
          </a:xfrm>
          <a:prstGeom prst="rect">
            <a:avLst/>
          </a:prstGeom>
        </p:spPr>
        <p:style>
          <a:lnRef idx="2">
            <a:schemeClr val="accent3"/>
          </a:lnRef>
          <a:fillRef idx="1">
            <a:schemeClr val="lt1"/>
          </a:fillRef>
          <a:effectRef idx="0">
            <a:schemeClr val="accent3"/>
          </a:effectRef>
          <a:fontRef idx="minor">
            <a:schemeClr val="dk1"/>
          </a:fontRef>
        </p:style>
        <p:txBody>
          <a:bodyPr>
            <a:normAutofit fontScale="70000" lnSpcReduction="20000"/>
          </a:bodyPr>
          <a:lstStyle/>
          <a:p>
            <a:pPr lvl="0" hangingPunct="0"/>
            <a:r>
              <a:rPr lang="en-GB" sz="3300"/>
              <a:t>To understand the concept of inclusion and the nature of additional learning needs.</a:t>
            </a:r>
          </a:p>
          <a:p>
            <a:pPr marL="0" indent="0" hangingPunct="0">
              <a:buNone/>
            </a:pPr>
            <a:r>
              <a:rPr lang="en-GB" sz="3300" b="1"/>
              <a:t> </a:t>
            </a:r>
            <a:endParaRPr lang="en-GB" sz="3300"/>
          </a:p>
          <a:p>
            <a:pPr lvl="0" hangingPunct="0"/>
            <a:r>
              <a:rPr lang="en-GB" sz="3300"/>
              <a:t>To develop an understanding of the implications of additional learning needs (ALN) for society as a whole.</a:t>
            </a:r>
          </a:p>
          <a:p>
            <a:endParaRPr lang="en-GB" sz="2400">
              <a:latin typeface="Arial" panose="020B0604020202020204" pitchFamily="34" charset="0"/>
              <a:cs typeface="Arial" panose="020B0604020202020204" pitchFamily="34" charset="0"/>
            </a:endParaRP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1544" y="1844824"/>
            <a:ext cx="8208912"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1431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8213" y="188640"/>
            <a:ext cx="8229600" cy="1143000"/>
          </a:xfrm>
        </p:spPr>
        <p:txBody>
          <a:bodyPr>
            <a:normAutofit/>
          </a:bodyPr>
          <a:lstStyle/>
          <a:p>
            <a:pPr algn="ctr"/>
            <a:r>
              <a:rPr lang="en-GB" sz="3600" err="1">
                <a:latin typeface="Arial" panose="020B0604020202020204" pitchFamily="34" charset="0"/>
                <a:cs typeface="Arial" panose="020B0604020202020204" pitchFamily="34" charset="0"/>
              </a:rPr>
              <a:t>Deilliannau</a:t>
            </a:r>
            <a:r>
              <a:rPr lang="en-GB" sz="3600">
                <a:latin typeface="Arial" panose="020B0604020202020204" pitchFamily="34" charset="0"/>
                <a:cs typeface="Arial" panose="020B0604020202020204" pitchFamily="34" charset="0"/>
              </a:rPr>
              <a:t> </a:t>
            </a:r>
            <a:r>
              <a:rPr lang="en-GB" sz="3600" err="1">
                <a:latin typeface="Arial" panose="020B0604020202020204" pitchFamily="34" charset="0"/>
                <a:cs typeface="Arial" panose="020B0604020202020204" pitchFamily="34" charset="0"/>
              </a:rPr>
              <a:t>Dysgu</a:t>
            </a:r>
            <a:r>
              <a:rPr lang="en-GB" sz="3600">
                <a:latin typeface="Arial" panose="020B0604020202020204" pitchFamily="34" charset="0"/>
                <a:cs typeface="Arial" panose="020B0604020202020204" pitchFamily="34" charset="0"/>
              </a:rPr>
              <a:t> </a:t>
            </a:r>
            <a:br>
              <a:rPr lang="en-GB" sz="3600">
                <a:latin typeface="Arial" panose="020B0604020202020204" pitchFamily="34" charset="0"/>
                <a:cs typeface="Arial" panose="020B0604020202020204" pitchFamily="34" charset="0"/>
              </a:rPr>
            </a:br>
            <a:r>
              <a:rPr lang="en-GB" sz="3600" i="1">
                <a:latin typeface="Arial" panose="020B0604020202020204" pitchFamily="34" charset="0"/>
                <a:cs typeface="Arial" panose="020B0604020202020204" pitchFamily="34" charset="0"/>
              </a:rPr>
              <a:t>Learning Outcomes</a:t>
            </a:r>
          </a:p>
        </p:txBody>
      </p:sp>
      <p:sp>
        <p:nvSpPr>
          <p:cNvPr id="3" name="Content Placeholder 2"/>
          <p:cNvSpPr>
            <a:spLocks noGrp="1"/>
          </p:cNvSpPr>
          <p:nvPr>
            <p:ph sz="half" idx="1"/>
          </p:nvPr>
        </p:nvSpPr>
        <p:spPr>
          <a:xfrm>
            <a:off x="1981200" y="4509121"/>
            <a:ext cx="4038600" cy="1617043"/>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lvl="0"/>
            <a:r>
              <a:rPr lang="cy-GB"/>
              <a:t>Ddadansoddi materion yn ymwneud ag arfer da ar gyfer cynhwysiant.</a:t>
            </a:r>
            <a:endParaRPr lang="en-US"/>
          </a:p>
          <a:p>
            <a:endParaRPr lang="en-GB">
              <a:solidFill>
                <a:srgbClr val="FF0000"/>
              </a:solidFill>
            </a:endParaRPr>
          </a:p>
          <a:p>
            <a:endParaRPr lang="en-GB">
              <a:solidFill>
                <a:srgbClr val="FF0000"/>
              </a:solidFill>
            </a:endParaRPr>
          </a:p>
        </p:txBody>
      </p:sp>
      <p:sp>
        <p:nvSpPr>
          <p:cNvPr id="4" name="Content Placeholder 3"/>
          <p:cNvSpPr>
            <a:spLocks noGrp="1"/>
          </p:cNvSpPr>
          <p:nvPr>
            <p:ph sz="half" idx="2"/>
          </p:nvPr>
        </p:nvSpPr>
        <p:spPr>
          <a:xfrm>
            <a:off x="6172200" y="4509121"/>
            <a:ext cx="4038600" cy="1617043"/>
          </a:xfrm>
          <a:prstGeom prst="rect">
            <a:avLst/>
          </a:prstGeom>
        </p:spPr>
        <p:style>
          <a:lnRef idx="2">
            <a:schemeClr val="accent3"/>
          </a:lnRef>
          <a:fillRef idx="1">
            <a:schemeClr val="lt1"/>
          </a:fillRef>
          <a:effectRef idx="0">
            <a:schemeClr val="accent3"/>
          </a:effectRef>
          <a:fontRef idx="minor">
            <a:schemeClr val="dk1"/>
          </a:fontRef>
        </p:style>
        <p:txBody>
          <a:bodyPr>
            <a:normAutofit/>
          </a:bodyPr>
          <a:lstStyle/>
          <a:p>
            <a:pPr lvl="0" hangingPunct="0"/>
            <a:r>
              <a:rPr lang="en-GB"/>
              <a:t>Analyse issues relating to good practice for inclusion.</a:t>
            </a:r>
          </a:p>
          <a:p>
            <a:pPr marL="68580" indent="0">
              <a:buNone/>
            </a:pPr>
            <a:endParaRPr lang="en-GB"/>
          </a:p>
          <a:p>
            <a:endParaRPr lang="en-GB" i="1">
              <a:solidFill>
                <a:srgbClr val="FF0000"/>
              </a:solidFill>
            </a:endParaRPr>
          </a:p>
          <a:p>
            <a:endParaRPr lang="en-GB"/>
          </a:p>
          <a:p>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1544" y="1556792"/>
            <a:ext cx="8208912" cy="28083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4721251" y="3200400"/>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C</a:t>
            </a:r>
            <a:endParaRPr lang="en-US"/>
          </a:p>
        </p:txBody>
      </p:sp>
    </p:spTree>
    <p:extLst>
      <p:ext uri="{BB962C8B-B14F-4D97-AF65-F5344CB8AC3E}">
        <p14:creationId xmlns:p14="http://schemas.microsoft.com/office/powerpoint/2010/main" val="553511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err="1">
                <a:latin typeface="Arial" panose="020B0604020202020204" pitchFamily="34" charset="0"/>
                <a:cs typeface="Arial" panose="020B0604020202020204" pitchFamily="34" charset="0"/>
              </a:rPr>
              <a:t>Deilliannau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Dysgu</a:t>
            </a:r>
            <a:r>
              <a:rPr lang="en-GB">
                <a:latin typeface="Arial" panose="020B0604020202020204" pitchFamily="34" charset="0"/>
                <a:cs typeface="Arial" panose="020B0604020202020204" pitchFamily="34" charset="0"/>
              </a:rPr>
              <a:t> </a:t>
            </a:r>
            <a:br>
              <a:rPr lang="en-GB">
                <a:latin typeface="Arial" panose="020B0604020202020204" pitchFamily="34" charset="0"/>
                <a:cs typeface="Arial" panose="020B0604020202020204" pitchFamily="34" charset="0"/>
              </a:rPr>
            </a:br>
            <a:r>
              <a:rPr lang="en-GB" i="1">
                <a:latin typeface="Arial" panose="020B0604020202020204" pitchFamily="34" charset="0"/>
                <a:cs typeface="Arial" panose="020B0604020202020204" pitchFamily="34" charset="0"/>
              </a:rPr>
              <a:t>Learning Outcomes</a:t>
            </a:r>
            <a:endParaRPr lang="en-GB"/>
          </a:p>
        </p:txBody>
      </p:sp>
      <p:sp>
        <p:nvSpPr>
          <p:cNvPr id="3" name="Content Placeholder 2"/>
          <p:cNvSpPr>
            <a:spLocks noGrp="1"/>
          </p:cNvSpPr>
          <p:nvPr>
            <p:ph sz="half" idx="1"/>
          </p:nvPr>
        </p:nvSpPr>
        <p:spPr>
          <a:xfrm>
            <a:off x="1981200" y="1600201"/>
            <a:ext cx="4038600" cy="2764904"/>
          </a:xfrm>
        </p:spPr>
        <p:style>
          <a:lnRef idx="2">
            <a:schemeClr val="accent3"/>
          </a:lnRef>
          <a:fillRef idx="1">
            <a:schemeClr val="lt1"/>
          </a:fillRef>
          <a:effectRef idx="0">
            <a:schemeClr val="accent3"/>
          </a:effectRef>
          <a:fontRef idx="minor">
            <a:schemeClr val="dk1"/>
          </a:fontRef>
        </p:style>
        <p:txBody>
          <a:bodyPr/>
          <a:lstStyle/>
          <a:p>
            <a:pPr lvl="0"/>
            <a:r>
              <a:rPr lang="cy-GB"/>
              <a:t>Adnabod a dangos gwerthfawrogiad o’r ystod o werthoedd, agweddau a sgiliau sydd eu hangen i fyw mewn cymdeithas amrywiol.</a:t>
            </a:r>
            <a:endParaRPr lang="en-US"/>
          </a:p>
          <a:p>
            <a:endParaRPr lang="en-GB"/>
          </a:p>
        </p:txBody>
      </p:sp>
      <p:sp>
        <p:nvSpPr>
          <p:cNvPr id="4" name="Content Placeholder 3"/>
          <p:cNvSpPr>
            <a:spLocks noGrp="1"/>
          </p:cNvSpPr>
          <p:nvPr>
            <p:ph sz="half" idx="2"/>
          </p:nvPr>
        </p:nvSpPr>
        <p:spPr>
          <a:xfrm>
            <a:off x="6172200" y="1600201"/>
            <a:ext cx="4038600" cy="2764904"/>
          </a:xfrm>
        </p:spPr>
        <p:style>
          <a:lnRef idx="2">
            <a:schemeClr val="accent4"/>
          </a:lnRef>
          <a:fillRef idx="1">
            <a:schemeClr val="lt1"/>
          </a:fillRef>
          <a:effectRef idx="0">
            <a:schemeClr val="accent4"/>
          </a:effectRef>
          <a:fontRef idx="minor">
            <a:schemeClr val="dk1"/>
          </a:fontRef>
        </p:style>
        <p:txBody>
          <a:bodyPr/>
          <a:lstStyle/>
          <a:p>
            <a:pPr lvl="0"/>
            <a:r>
              <a:rPr lang="en-GB"/>
              <a:t>Recognise and show appreciation of the range of values attitudes and skills needed to live in a diverse society.</a:t>
            </a:r>
          </a:p>
          <a:p>
            <a:endParaRPr lang="en-GB"/>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71053" y="4586258"/>
            <a:ext cx="2120280" cy="21455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243844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err="1">
                <a:latin typeface="Arial" panose="020B0604020202020204" pitchFamily="34" charset="0"/>
                <a:cs typeface="Arial" panose="020B0604020202020204" pitchFamily="34" charset="0"/>
              </a:rPr>
              <a:t>Deilliannau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Dysgu</a:t>
            </a:r>
            <a:r>
              <a:rPr lang="en-GB">
                <a:latin typeface="Arial" panose="020B0604020202020204" pitchFamily="34" charset="0"/>
                <a:cs typeface="Arial" panose="020B0604020202020204" pitchFamily="34" charset="0"/>
              </a:rPr>
              <a:t> </a:t>
            </a:r>
            <a:br>
              <a:rPr lang="en-GB">
                <a:latin typeface="Arial" panose="020B0604020202020204" pitchFamily="34" charset="0"/>
                <a:cs typeface="Arial" panose="020B0604020202020204" pitchFamily="34" charset="0"/>
              </a:rPr>
            </a:br>
            <a:r>
              <a:rPr lang="en-GB" i="1">
                <a:latin typeface="Arial" panose="020B0604020202020204" pitchFamily="34" charset="0"/>
                <a:cs typeface="Arial" panose="020B0604020202020204" pitchFamily="34" charset="0"/>
              </a:rPr>
              <a:t>Learning Outcomes</a:t>
            </a:r>
            <a:endParaRPr lang="en-GB"/>
          </a:p>
        </p:txBody>
      </p:sp>
      <p:sp>
        <p:nvSpPr>
          <p:cNvPr id="3" name="Content Placeholder 2"/>
          <p:cNvSpPr>
            <a:spLocks noGrp="1"/>
          </p:cNvSpPr>
          <p:nvPr>
            <p:ph sz="half" idx="1"/>
          </p:nvPr>
        </p:nvSpPr>
        <p:spPr>
          <a:xfrm>
            <a:off x="1981200" y="3933057"/>
            <a:ext cx="4038600" cy="2193107"/>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lvl="0"/>
            <a:r>
              <a:rPr lang="cy-GB"/>
              <a:t>Mynd i’r afael yn feirniadol â materion amrywiaeth o safbwynt deddfwriaethol, hanesyddol a chyfoes.</a:t>
            </a:r>
            <a:endParaRPr lang="en-US"/>
          </a:p>
          <a:p>
            <a:pPr marL="68580" indent="0">
              <a:buNone/>
            </a:pPr>
            <a:endParaRPr lang="en-GB"/>
          </a:p>
        </p:txBody>
      </p:sp>
      <p:sp>
        <p:nvSpPr>
          <p:cNvPr id="4" name="Content Placeholder 3"/>
          <p:cNvSpPr>
            <a:spLocks noGrp="1"/>
          </p:cNvSpPr>
          <p:nvPr>
            <p:ph sz="half" idx="2"/>
          </p:nvPr>
        </p:nvSpPr>
        <p:spPr>
          <a:xfrm>
            <a:off x="6168008" y="1556793"/>
            <a:ext cx="4038600" cy="2193107"/>
          </a:xfrm>
          <a:prstGeom prst="rect">
            <a:avLst/>
          </a:prstGeom>
        </p:spPr>
        <p:style>
          <a:lnRef idx="2">
            <a:schemeClr val="accent3"/>
          </a:lnRef>
          <a:fillRef idx="1">
            <a:schemeClr val="lt1"/>
          </a:fillRef>
          <a:effectRef idx="0">
            <a:schemeClr val="accent3"/>
          </a:effectRef>
          <a:fontRef idx="minor">
            <a:schemeClr val="dk1"/>
          </a:fontRef>
        </p:style>
        <p:txBody>
          <a:bodyPr>
            <a:normAutofit/>
          </a:bodyPr>
          <a:lstStyle/>
          <a:p>
            <a:pPr lvl="0"/>
            <a:r>
              <a:rPr lang="en-GB" i="1"/>
              <a:t>Critically engage with issues of diversity from a legislative, historical and contemporary perspective.</a:t>
            </a:r>
          </a:p>
          <a:p>
            <a:endParaRPr lang="en-GB" i="1"/>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4672" y="4184154"/>
            <a:ext cx="1945704" cy="24321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11624" y="1916833"/>
            <a:ext cx="2141984" cy="15172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62142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err="1">
                <a:latin typeface="Arial" panose="020B0604020202020204" pitchFamily="34" charset="0"/>
                <a:cs typeface="Arial" panose="020B0604020202020204" pitchFamily="34" charset="0"/>
              </a:rPr>
              <a:t>Deilliannau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Dysgu</a:t>
            </a:r>
            <a:r>
              <a:rPr lang="en-GB">
                <a:latin typeface="Arial" panose="020B0604020202020204" pitchFamily="34" charset="0"/>
                <a:cs typeface="Arial" panose="020B0604020202020204" pitchFamily="34" charset="0"/>
              </a:rPr>
              <a:t> </a:t>
            </a:r>
            <a:br>
              <a:rPr lang="en-GB">
                <a:latin typeface="Arial" panose="020B0604020202020204" pitchFamily="34" charset="0"/>
                <a:cs typeface="Arial" panose="020B0604020202020204" pitchFamily="34" charset="0"/>
              </a:rPr>
            </a:br>
            <a:r>
              <a:rPr lang="en-GB" i="1">
                <a:latin typeface="Arial" panose="020B0604020202020204" pitchFamily="34" charset="0"/>
                <a:cs typeface="Arial" panose="020B0604020202020204" pitchFamily="34" charset="0"/>
              </a:rPr>
              <a:t>Learning Outcomes</a:t>
            </a:r>
            <a:endParaRPr lang="en-GB"/>
          </a:p>
        </p:txBody>
      </p:sp>
      <p:sp>
        <p:nvSpPr>
          <p:cNvPr id="3" name="Content Placeholder 2"/>
          <p:cNvSpPr>
            <a:spLocks noGrp="1"/>
          </p:cNvSpPr>
          <p:nvPr>
            <p:ph sz="quarter" idx="4294967295"/>
          </p:nvPr>
        </p:nvSpPr>
        <p:spPr>
          <a:xfrm>
            <a:off x="2209800" y="3789040"/>
            <a:ext cx="3657600" cy="2808312"/>
          </a:xfrm>
          <a:prstGeom prst="rect">
            <a:avLst/>
          </a:prstGeom>
        </p:spPr>
        <p:style>
          <a:lnRef idx="2">
            <a:schemeClr val="accent3"/>
          </a:lnRef>
          <a:fillRef idx="1">
            <a:schemeClr val="lt1"/>
          </a:fillRef>
          <a:effectRef idx="0">
            <a:schemeClr val="accent3"/>
          </a:effectRef>
          <a:fontRef idx="minor">
            <a:schemeClr val="dk1"/>
          </a:fontRef>
        </p:style>
        <p:txBody>
          <a:bodyPr>
            <a:noAutofit/>
          </a:bodyPr>
          <a:lstStyle/>
          <a:p>
            <a:r>
              <a:rPr lang="cy-GB" sz="2000">
                <a:latin typeface="Arial" panose="020B0604020202020204" pitchFamily="34" charset="0"/>
                <a:cs typeface="Arial" panose="020B0604020202020204" pitchFamily="34" charset="0"/>
              </a:rPr>
              <a:t>Trefnu eu gwybodaeth a’r hyn y maent wedi’i ddysgu drwy ddefnyddio amrywiaeth o ffynonellau gwybodaeth, yn cynnwys TGCh, a chyflwyno’u gwaith ar y lefel briodol.</a:t>
            </a:r>
            <a:endParaRPr lang="en-GB" sz="2000">
              <a:latin typeface="Arial" panose="020B0604020202020204" pitchFamily="34" charset="0"/>
              <a:cs typeface="Arial" panose="020B0604020202020204" pitchFamily="34" charset="0"/>
            </a:endParaRPr>
          </a:p>
          <a:p>
            <a:endParaRPr lang="en-GB" sz="2400"/>
          </a:p>
        </p:txBody>
      </p:sp>
      <p:sp>
        <p:nvSpPr>
          <p:cNvPr id="4" name="Content Placeholder 3"/>
          <p:cNvSpPr>
            <a:spLocks noGrp="1"/>
          </p:cNvSpPr>
          <p:nvPr>
            <p:ph sz="quarter" idx="4294967295"/>
          </p:nvPr>
        </p:nvSpPr>
        <p:spPr>
          <a:xfrm>
            <a:off x="6312024" y="3789040"/>
            <a:ext cx="3657600" cy="2868944"/>
          </a:xfrm>
          <a:prstGeom prst="rect">
            <a:avLst/>
          </a:prstGeom>
        </p:spPr>
        <p:style>
          <a:lnRef idx="2">
            <a:schemeClr val="accent4"/>
          </a:lnRef>
          <a:fillRef idx="1">
            <a:schemeClr val="lt1"/>
          </a:fillRef>
          <a:effectRef idx="0">
            <a:schemeClr val="accent4"/>
          </a:effectRef>
          <a:fontRef idx="minor">
            <a:schemeClr val="dk1"/>
          </a:fontRef>
        </p:style>
        <p:txBody>
          <a:bodyPr/>
          <a:lstStyle/>
          <a:p>
            <a:pPr lvl="0"/>
            <a:r>
              <a:rPr lang="en-GB" sz="2000" i="1">
                <a:latin typeface="Arial" panose="020B0604020202020204" pitchFamily="34" charset="0"/>
                <a:cs typeface="Arial" panose="020B0604020202020204" pitchFamily="34" charset="0"/>
              </a:rPr>
              <a:t>Organise their knowledge and learning through the use of a range of information sources, including ICT and present their work at the appropriate level.</a:t>
            </a:r>
          </a:p>
          <a:p>
            <a:endParaRPr lang="en-GB"/>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55231" y="1628800"/>
            <a:ext cx="1907282" cy="19072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31066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err="1"/>
              <a:t>Llythrennedd</a:t>
            </a:r>
            <a:r>
              <a:rPr lang="en-GB"/>
              <a:t/>
            </a:r>
            <a:br>
              <a:rPr lang="en-GB"/>
            </a:br>
            <a:r>
              <a:rPr lang="en-GB"/>
              <a:t>Literacy </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a:t>“Literacy is the ability to read, write, speak and listen well. A literate person is able to communicate effectively with others and to understand written information.” (National Literacy Trust, 2012) </a:t>
            </a:r>
          </a:p>
          <a:p>
            <a:r>
              <a:rPr lang="en-GB" err="1"/>
              <a:t>Pwnc</a:t>
            </a:r>
            <a:r>
              <a:rPr lang="en-GB"/>
              <a:t> o </a:t>
            </a:r>
            <a:r>
              <a:rPr lang="en-GB" err="1"/>
              <a:t>anghytundeb</a:t>
            </a:r>
            <a:r>
              <a:rPr lang="en-GB"/>
              <a:t> – </a:t>
            </a:r>
            <a:r>
              <a:rPr lang="en-GB" err="1"/>
              <a:t>beth</a:t>
            </a:r>
            <a:r>
              <a:rPr lang="en-GB"/>
              <a:t> </a:t>
            </a:r>
            <a:r>
              <a:rPr lang="en-GB" err="1"/>
              <a:t>yw</a:t>
            </a:r>
            <a:r>
              <a:rPr lang="en-GB"/>
              <a:t> </a:t>
            </a:r>
            <a:r>
              <a:rPr lang="en-GB" err="1"/>
              <a:t>llythrennedd</a:t>
            </a:r>
            <a:r>
              <a:rPr lang="en-GB"/>
              <a:t>? Beth </a:t>
            </a:r>
            <a:r>
              <a:rPr lang="en-GB" err="1"/>
              <a:t>yw</a:t>
            </a:r>
            <a:r>
              <a:rPr lang="en-GB"/>
              <a:t> </a:t>
            </a:r>
            <a:r>
              <a:rPr lang="en-GB" err="1"/>
              <a:t>anllythrennedd</a:t>
            </a:r>
            <a:r>
              <a:rPr lang="en-GB"/>
              <a:t>? </a:t>
            </a:r>
          </a:p>
          <a:p>
            <a:endParaRPr lang="en-GB"/>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a:t>“Literacy is the ability to read, write, speak and listen well. A literate person is able to communicate effectively with others and to understand written information.” (National Literacy Trust, 2012) </a:t>
            </a:r>
          </a:p>
          <a:p>
            <a:endParaRPr lang="en-GB"/>
          </a:p>
          <a:p>
            <a:r>
              <a:rPr lang="en-GB"/>
              <a:t>A contested area – what is literacy? What is illiteracy? When is illiteracy a need? </a:t>
            </a:r>
          </a:p>
        </p:txBody>
      </p:sp>
    </p:spTree>
    <p:extLst>
      <p:ext uri="{BB962C8B-B14F-4D97-AF65-F5344CB8AC3E}">
        <p14:creationId xmlns:p14="http://schemas.microsoft.com/office/powerpoint/2010/main" val="816352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err="1"/>
              <a:t>Llythrennedd</a:t>
            </a:r>
            <a:r>
              <a:rPr lang="en-GB"/>
              <a:t/>
            </a:r>
            <a:br>
              <a:rPr lang="en-GB"/>
            </a:br>
            <a:r>
              <a:rPr lang="en-GB"/>
              <a:t>Literacy </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err="1"/>
              <a:t>Grŵp</a:t>
            </a:r>
            <a:r>
              <a:rPr lang="en-GB"/>
              <a:t> 1 – Beth </a:t>
            </a:r>
            <a:r>
              <a:rPr lang="en-GB" err="1"/>
              <a:t>yw’r</a:t>
            </a:r>
            <a:r>
              <a:rPr lang="en-GB"/>
              <a:t> </a:t>
            </a:r>
            <a:r>
              <a:rPr lang="en-GB" err="1"/>
              <a:t>sgiliau</a:t>
            </a:r>
            <a:r>
              <a:rPr lang="en-GB"/>
              <a:t> </a:t>
            </a:r>
            <a:r>
              <a:rPr lang="en-GB" err="1"/>
              <a:t>sy’n</a:t>
            </a:r>
            <a:r>
              <a:rPr lang="en-GB"/>
              <a:t> </a:t>
            </a:r>
            <a:r>
              <a:rPr lang="en-GB" err="1"/>
              <a:t>ynghlwm</a:t>
            </a:r>
            <a:r>
              <a:rPr lang="en-GB"/>
              <a:t> </a:t>
            </a:r>
            <a:r>
              <a:rPr lang="en-GB" err="1"/>
              <a:t>a’r</a:t>
            </a:r>
            <a:r>
              <a:rPr lang="en-GB"/>
              <a:t> broses o </a:t>
            </a:r>
            <a:r>
              <a:rPr lang="en-GB" err="1"/>
              <a:t>ddarllen</a:t>
            </a:r>
            <a:r>
              <a:rPr lang="en-GB"/>
              <a:t>?</a:t>
            </a:r>
          </a:p>
          <a:p>
            <a:r>
              <a:rPr lang="en-GB" err="1"/>
              <a:t>Grŵp</a:t>
            </a:r>
            <a:r>
              <a:rPr lang="en-GB"/>
              <a:t> 2 – Beth </a:t>
            </a:r>
            <a:r>
              <a:rPr lang="en-GB" err="1"/>
              <a:t>yw’r</a:t>
            </a:r>
            <a:r>
              <a:rPr lang="en-GB"/>
              <a:t> </a:t>
            </a:r>
            <a:r>
              <a:rPr lang="en-GB" err="1"/>
              <a:t>sgiliau</a:t>
            </a:r>
            <a:r>
              <a:rPr lang="en-GB"/>
              <a:t> </a:t>
            </a:r>
            <a:r>
              <a:rPr lang="en-GB" err="1"/>
              <a:t>sy’n</a:t>
            </a:r>
            <a:r>
              <a:rPr lang="en-GB"/>
              <a:t> </a:t>
            </a:r>
            <a:r>
              <a:rPr lang="en-GB" err="1"/>
              <a:t>ynghlwm</a:t>
            </a:r>
            <a:r>
              <a:rPr lang="en-GB"/>
              <a:t> </a:t>
            </a:r>
            <a:r>
              <a:rPr lang="en-GB" err="1"/>
              <a:t>a’r</a:t>
            </a:r>
            <a:r>
              <a:rPr lang="en-GB"/>
              <a:t> broses o </a:t>
            </a:r>
            <a:r>
              <a:rPr lang="en-GB" err="1"/>
              <a:t>ysgrifennu</a:t>
            </a:r>
            <a:r>
              <a:rPr lang="en-GB"/>
              <a:t>?</a:t>
            </a:r>
          </a:p>
          <a:p>
            <a:pPr lvl="1"/>
            <a:r>
              <a:rPr lang="en-GB" err="1"/>
              <a:t>Meddyliwch</a:t>
            </a:r>
            <a:r>
              <a:rPr lang="en-GB"/>
              <a:t> </a:t>
            </a:r>
            <a:r>
              <a:rPr lang="en-GB" err="1"/>
              <a:t>nôl</a:t>
            </a:r>
            <a:r>
              <a:rPr lang="en-GB"/>
              <a:t> </a:t>
            </a:r>
            <a:r>
              <a:rPr lang="en-GB" err="1"/>
              <a:t>i’r</a:t>
            </a:r>
            <a:r>
              <a:rPr lang="en-GB"/>
              <a:t> </a:t>
            </a:r>
            <a:r>
              <a:rPr lang="en-GB" err="1"/>
              <a:t>gadwyn</a:t>
            </a:r>
            <a:r>
              <a:rPr lang="en-GB"/>
              <a:t> </a:t>
            </a:r>
            <a:r>
              <a:rPr lang="en-GB" err="1"/>
              <a:t>cyfathrebu</a:t>
            </a:r>
            <a:r>
              <a:rPr lang="en-GB"/>
              <a:t> </a:t>
            </a:r>
            <a:r>
              <a:rPr lang="en-GB" err="1"/>
              <a:t>wythnos</a:t>
            </a:r>
            <a:r>
              <a:rPr lang="en-GB"/>
              <a:t> 4. </a:t>
            </a:r>
          </a:p>
          <a:p>
            <a:pPr lvl="1"/>
            <a:r>
              <a:rPr lang="en-GB" err="1"/>
              <a:t>Mewn</a:t>
            </a:r>
            <a:r>
              <a:rPr lang="en-GB"/>
              <a:t> </a:t>
            </a:r>
            <a:r>
              <a:rPr lang="en-GB" err="1"/>
              <a:t>grŵp</a:t>
            </a:r>
            <a:r>
              <a:rPr lang="en-GB"/>
              <a:t> </a:t>
            </a:r>
            <a:r>
              <a:rPr lang="en-GB" err="1"/>
              <a:t>bach</a:t>
            </a:r>
            <a:r>
              <a:rPr lang="en-GB"/>
              <a:t>, </a:t>
            </a:r>
            <a:r>
              <a:rPr lang="en-GB" err="1"/>
              <a:t>cynlluniwch</a:t>
            </a:r>
            <a:r>
              <a:rPr lang="en-GB"/>
              <a:t> </a:t>
            </a:r>
            <a:r>
              <a:rPr lang="en-GB" err="1"/>
              <a:t>fodel</a:t>
            </a:r>
            <a:r>
              <a:rPr lang="en-GB"/>
              <a:t> </a:t>
            </a:r>
            <a:r>
              <a:rPr lang="en-GB" err="1"/>
              <a:t>debyg</a:t>
            </a:r>
            <a:r>
              <a:rPr lang="en-GB"/>
              <a:t> </a:t>
            </a:r>
            <a:r>
              <a:rPr lang="en-GB" err="1"/>
              <a:t>sy’n</a:t>
            </a:r>
            <a:r>
              <a:rPr lang="en-GB"/>
              <a:t> </a:t>
            </a:r>
            <a:r>
              <a:rPr lang="en-GB" err="1"/>
              <a:t>dangos</a:t>
            </a:r>
            <a:r>
              <a:rPr lang="en-GB"/>
              <a:t> </a:t>
            </a:r>
            <a:r>
              <a:rPr lang="en-GB" err="1"/>
              <a:t>sgiliau</a:t>
            </a:r>
            <a:r>
              <a:rPr lang="en-GB"/>
              <a:t> </a:t>
            </a:r>
            <a:r>
              <a:rPr lang="en-GB" err="1"/>
              <a:t>darllen</a:t>
            </a:r>
            <a:r>
              <a:rPr lang="en-GB"/>
              <a:t>/</a:t>
            </a:r>
            <a:r>
              <a:rPr lang="en-GB" err="1"/>
              <a:t>ysgrifennu</a:t>
            </a:r>
            <a:r>
              <a:rPr lang="en-GB"/>
              <a:t>. </a:t>
            </a:r>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lstStyle/>
          <a:p>
            <a:r>
              <a:rPr lang="en-GB"/>
              <a:t>Group 1 - What does it mean to </a:t>
            </a:r>
            <a:r>
              <a:rPr lang="en-GB" i="1"/>
              <a:t>read</a:t>
            </a:r>
            <a:r>
              <a:rPr lang="en-GB"/>
              <a:t>?</a:t>
            </a:r>
          </a:p>
          <a:p>
            <a:r>
              <a:rPr lang="en-GB"/>
              <a:t>Group 2 - What does it mean to </a:t>
            </a:r>
            <a:r>
              <a:rPr lang="en-GB" i="1"/>
              <a:t>write</a:t>
            </a:r>
            <a:r>
              <a:rPr lang="en-GB"/>
              <a:t>?</a:t>
            </a:r>
          </a:p>
          <a:p>
            <a:pPr lvl="1"/>
            <a:r>
              <a:rPr lang="en-GB"/>
              <a:t>Think back to the ‘communication chain’ we studied in session 4. </a:t>
            </a:r>
          </a:p>
          <a:p>
            <a:pPr lvl="1"/>
            <a:r>
              <a:rPr lang="en-GB"/>
              <a:t>In small groups, design a similar model which reflects the skills needed to read/write.</a:t>
            </a:r>
          </a:p>
          <a:p>
            <a:pPr lvl="1"/>
            <a:endParaRPr lang="en-GB"/>
          </a:p>
        </p:txBody>
      </p:sp>
    </p:spTree>
    <p:extLst>
      <p:ext uri="{BB962C8B-B14F-4D97-AF65-F5344CB8AC3E}">
        <p14:creationId xmlns:p14="http://schemas.microsoft.com/office/powerpoint/2010/main" val="39075747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err="1"/>
              <a:t>Anawsterau</a:t>
            </a:r>
            <a:r>
              <a:rPr lang="en-GB"/>
              <a:t> </a:t>
            </a:r>
            <a:r>
              <a:rPr lang="en-GB" err="1"/>
              <a:t>Llythrennedd</a:t>
            </a:r>
            <a:r>
              <a:rPr lang="en-GB"/>
              <a:t/>
            </a:r>
            <a:br>
              <a:rPr lang="en-GB"/>
            </a:br>
            <a:r>
              <a:rPr lang="en-GB"/>
              <a:t>Literacy Difficulties </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a:t>Gall </a:t>
            </a:r>
            <a:r>
              <a:rPr lang="en-GB" err="1"/>
              <a:t>ddisgyblion</a:t>
            </a:r>
            <a:r>
              <a:rPr lang="en-GB"/>
              <a:t>:</a:t>
            </a:r>
          </a:p>
          <a:p>
            <a:r>
              <a:rPr lang="en-GB"/>
              <a:t>Cael </a:t>
            </a:r>
            <a:r>
              <a:rPr lang="en-GB" err="1"/>
              <a:t>anawsterau</a:t>
            </a:r>
            <a:r>
              <a:rPr lang="en-GB"/>
              <a:t> </a:t>
            </a:r>
            <a:r>
              <a:rPr lang="en-GB" err="1"/>
              <a:t>tymor</a:t>
            </a:r>
            <a:r>
              <a:rPr lang="en-GB"/>
              <a:t> </a:t>
            </a:r>
            <a:r>
              <a:rPr lang="en-GB" err="1"/>
              <a:t>hir</a:t>
            </a:r>
            <a:endParaRPr lang="en-GB"/>
          </a:p>
          <a:p>
            <a:r>
              <a:rPr lang="en-GB"/>
              <a:t>I </a:t>
            </a:r>
            <a:r>
              <a:rPr lang="en-GB" err="1"/>
              <a:t>ymweld</a:t>
            </a:r>
            <a:r>
              <a:rPr lang="en-GB"/>
              <a:t> </a:t>
            </a:r>
            <a:r>
              <a:rPr lang="en-GB" err="1"/>
              <a:t>fel</a:t>
            </a:r>
            <a:r>
              <a:rPr lang="en-GB"/>
              <a:t> </a:t>
            </a:r>
            <a:r>
              <a:rPr lang="en-GB" err="1"/>
              <a:t>nad</a:t>
            </a:r>
            <a:r>
              <a:rPr lang="en-GB"/>
              <a:t> </a:t>
            </a:r>
            <a:r>
              <a:rPr lang="en-GB" err="1"/>
              <a:t>ydynt</a:t>
            </a:r>
            <a:r>
              <a:rPr lang="en-GB"/>
              <a:t> </a:t>
            </a:r>
            <a:r>
              <a:rPr lang="en-GB" err="1"/>
              <a:t>yn</a:t>
            </a:r>
            <a:r>
              <a:rPr lang="en-GB"/>
              <a:t> </a:t>
            </a:r>
            <a:r>
              <a:rPr lang="en-GB" err="1"/>
              <a:t>gwneud</a:t>
            </a:r>
            <a:r>
              <a:rPr lang="en-GB"/>
              <a:t> </a:t>
            </a:r>
            <a:r>
              <a:rPr lang="en-GB" err="1"/>
              <a:t>cynnydd</a:t>
            </a:r>
            <a:endParaRPr lang="en-GB"/>
          </a:p>
          <a:p>
            <a:r>
              <a:rPr lang="en-GB" err="1"/>
              <a:t>Cwympo</a:t>
            </a:r>
            <a:r>
              <a:rPr lang="en-GB"/>
              <a:t> </a:t>
            </a:r>
            <a:r>
              <a:rPr lang="en-GB" err="1"/>
              <a:t>tu</a:t>
            </a:r>
            <a:r>
              <a:rPr lang="en-GB"/>
              <a:t> </a:t>
            </a:r>
            <a:r>
              <a:rPr lang="en-GB" err="1"/>
              <a:t>ôl</a:t>
            </a:r>
            <a:r>
              <a:rPr lang="en-GB"/>
              <a:t> </a:t>
            </a:r>
            <a:r>
              <a:rPr lang="en-GB" err="1"/>
              <a:t>i’w</a:t>
            </a:r>
            <a:r>
              <a:rPr lang="en-GB"/>
              <a:t> </a:t>
            </a:r>
            <a:r>
              <a:rPr lang="en-GB" err="1"/>
              <a:t>gyfoedion</a:t>
            </a:r>
            <a:r>
              <a:rPr lang="en-GB"/>
              <a:t> </a:t>
            </a:r>
          </a:p>
          <a:p>
            <a:endParaRPr lang="en-GB"/>
          </a:p>
          <a:p>
            <a:r>
              <a:rPr lang="en-GB" b="1" err="1"/>
              <a:t>Mewn</a:t>
            </a:r>
            <a:r>
              <a:rPr lang="en-GB" b="1"/>
              <a:t> </a:t>
            </a:r>
            <a:r>
              <a:rPr lang="en-GB" b="1" err="1"/>
              <a:t>pâr</a:t>
            </a:r>
            <a:r>
              <a:rPr lang="en-GB" b="1"/>
              <a:t>, </a:t>
            </a:r>
            <a:r>
              <a:rPr lang="en-GB" b="1" err="1"/>
              <a:t>trafodwch</a:t>
            </a:r>
            <a:r>
              <a:rPr lang="en-GB" b="1"/>
              <a:t> </a:t>
            </a:r>
            <a:r>
              <a:rPr lang="en-GB" b="1" err="1"/>
              <a:t>sut</a:t>
            </a:r>
            <a:r>
              <a:rPr lang="en-GB" b="1"/>
              <a:t> </a:t>
            </a:r>
            <a:r>
              <a:rPr lang="en-GB" b="1" err="1"/>
              <a:t>medrid</a:t>
            </a:r>
            <a:r>
              <a:rPr lang="en-GB" b="1"/>
              <a:t> </a:t>
            </a:r>
            <a:r>
              <a:rPr lang="en-GB" b="1" err="1"/>
              <a:t>anawsterau</a:t>
            </a:r>
            <a:r>
              <a:rPr lang="en-GB" b="1"/>
              <a:t> </a:t>
            </a:r>
            <a:r>
              <a:rPr lang="en-GB" b="1" err="1"/>
              <a:t>gyda</a:t>
            </a:r>
            <a:r>
              <a:rPr lang="en-GB" b="1"/>
              <a:t> </a:t>
            </a:r>
            <a:r>
              <a:rPr lang="en-GB" b="1" err="1"/>
              <a:t>llythrennedd</a:t>
            </a:r>
            <a:r>
              <a:rPr lang="en-GB" b="1"/>
              <a:t> </a:t>
            </a:r>
            <a:r>
              <a:rPr lang="en-GB" b="1" err="1"/>
              <a:t>fod</a:t>
            </a:r>
            <a:r>
              <a:rPr lang="en-GB" b="1"/>
              <a:t> </a:t>
            </a:r>
            <a:r>
              <a:rPr lang="en-GB" b="1" err="1"/>
              <a:t>yn</a:t>
            </a:r>
            <a:r>
              <a:rPr lang="en-GB" b="1"/>
              <a:t> </a:t>
            </a:r>
            <a:r>
              <a:rPr lang="en-GB" b="1" err="1"/>
              <a:t>amlwg</a:t>
            </a:r>
            <a:r>
              <a:rPr lang="en-GB" b="1"/>
              <a:t> </a:t>
            </a:r>
            <a:r>
              <a:rPr lang="en-GB" b="1" err="1"/>
              <a:t>mewn</a:t>
            </a:r>
            <a:r>
              <a:rPr lang="en-GB" b="1"/>
              <a:t> </a:t>
            </a:r>
            <a:r>
              <a:rPr lang="en-GB" b="1" err="1"/>
              <a:t>awyrgylch</a:t>
            </a:r>
            <a:r>
              <a:rPr lang="en-GB" b="1"/>
              <a:t> </a:t>
            </a:r>
            <a:r>
              <a:rPr lang="en-GB" b="1" err="1"/>
              <a:t>dysgu</a:t>
            </a:r>
            <a:r>
              <a:rPr lang="en-GB" b="1"/>
              <a:t>. </a:t>
            </a:r>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a:t>Pupils may…</a:t>
            </a:r>
          </a:p>
          <a:p>
            <a:pPr lvl="1"/>
            <a:r>
              <a:rPr lang="en-GB"/>
              <a:t>Have long-standing literacy difficulties</a:t>
            </a:r>
          </a:p>
          <a:p>
            <a:pPr lvl="1"/>
            <a:r>
              <a:rPr lang="en-GB"/>
              <a:t>Not appear to make much progress, despite intervention </a:t>
            </a:r>
          </a:p>
          <a:p>
            <a:pPr lvl="1"/>
            <a:r>
              <a:rPr lang="en-GB"/>
              <a:t>Fall behind their peers</a:t>
            </a:r>
          </a:p>
          <a:p>
            <a:pPr marL="457200" lvl="1" indent="0" algn="r">
              <a:buNone/>
            </a:pPr>
            <a:r>
              <a:rPr lang="en-GB"/>
              <a:t>(Dyslexia-</a:t>
            </a:r>
            <a:r>
              <a:rPr lang="en-GB" err="1"/>
              <a:t>SpLD</a:t>
            </a:r>
            <a:r>
              <a:rPr lang="en-GB"/>
              <a:t> Trust, 2015)</a:t>
            </a:r>
          </a:p>
          <a:p>
            <a:pPr marL="457200" lvl="1" indent="0" algn="r">
              <a:buNone/>
            </a:pPr>
            <a:endParaRPr lang="en-GB"/>
          </a:p>
          <a:p>
            <a:r>
              <a:rPr lang="en-GB"/>
              <a:t> </a:t>
            </a:r>
            <a:r>
              <a:rPr lang="en-GB" b="1"/>
              <a:t>In pairs, discuss how difficulties with literacy may present itself in a learning environment. </a:t>
            </a:r>
            <a:endParaRPr lang="en-GB"/>
          </a:p>
        </p:txBody>
      </p:sp>
    </p:spTree>
    <p:extLst>
      <p:ext uri="{BB962C8B-B14F-4D97-AF65-F5344CB8AC3E}">
        <p14:creationId xmlns:p14="http://schemas.microsoft.com/office/powerpoint/2010/main" val="26399689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err="1"/>
              <a:t>Achosion</a:t>
            </a:r>
            <a:r>
              <a:rPr lang="en-GB"/>
              <a:t/>
            </a:r>
            <a:br>
              <a:rPr lang="en-GB"/>
            </a:br>
            <a:r>
              <a:rPr lang="en-GB"/>
              <a:t>Causes </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lnSpcReduction="10000"/>
          </a:bodyPr>
          <a:lstStyle/>
          <a:p>
            <a:r>
              <a:rPr lang="cy-GB"/>
              <a:t>Gall anhawster fod yn rhan o anghenion eraill. </a:t>
            </a:r>
          </a:p>
          <a:p>
            <a:pPr lvl="1"/>
            <a:r>
              <a:rPr lang="cy-GB"/>
              <a:t>Esiampl</a:t>
            </a:r>
          </a:p>
          <a:p>
            <a:endParaRPr lang="cy-GB"/>
          </a:p>
          <a:p>
            <a:r>
              <a:rPr lang="cy-GB"/>
              <a:t>Nid yw ymchwilwyr yn gytûn ynglŷn â beth sy’n achosi anawsterau. </a:t>
            </a:r>
          </a:p>
          <a:p>
            <a:r>
              <a:rPr lang="cy-GB"/>
              <a:t>Dadlau rhai ei fod yn amhosib gwahaniaethu rhwng anawsterau llythrennedd a dyslecsia. </a:t>
            </a:r>
          </a:p>
          <a:p>
            <a:endParaRPr lang="cy-GB"/>
          </a:p>
          <a:p>
            <a:endParaRPr lang="en-GB"/>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a:t>Literacy difficulties may arise from other additional learning needs.</a:t>
            </a:r>
          </a:p>
          <a:p>
            <a:pPr lvl="1"/>
            <a:r>
              <a:rPr lang="en-GB">
                <a:hlinkClick r:id="rId3"/>
              </a:rPr>
              <a:t>Example </a:t>
            </a:r>
            <a:endParaRPr lang="en-GB"/>
          </a:p>
          <a:p>
            <a:endParaRPr lang="en-GB"/>
          </a:p>
          <a:p>
            <a:r>
              <a:rPr lang="en-GB"/>
              <a:t>What ‘causes’ literacy difficulties is a contested area of debate.</a:t>
            </a:r>
          </a:p>
          <a:p>
            <a:r>
              <a:rPr lang="en-GB"/>
              <a:t>Some people argue that it is difficult to distinguish ‘literacy difficulties’ from ‘dyslexia’ </a:t>
            </a:r>
          </a:p>
          <a:p>
            <a:pPr marL="0" indent="0" algn="r">
              <a:buNone/>
            </a:pPr>
            <a:r>
              <a:rPr lang="en-GB" sz="2200"/>
              <a:t>(Crombie, 2016 in Peer and Reid, 2016) </a:t>
            </a:r>
          </a:p>
        </p:txBody>
      </p:sp>
    </p:spTree>
    <p:extLst>
      <p:ext uri="{BB962C8B-B14F-4D97-AF65-F5344CB8AC3E}">
        <p14:creationId xmlns:p14="http://schemas.microsoft.com/office/powerpoint/2010/main" val="14155200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err="1"/>
              <a:t>Dyslecsia</a:t>
            </a:r>
            <a:r>
              <a:rPr lang="en-GB"/>
              <a:t/>
            </a:r>
            <a:br>
              <a:rPr lang="en-GB"/>
            </a:br>
            <a:r>
              <a:rPr lang="en-GB"/>
              <a:t>Dyslexia </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err="1"/>
              <a:t>Anhawster</a:t>
            </a:r>
            <a:r>
              <a:rPr lang="en-GB"/>
              <a:t> </a:t>
            </a:r>
            <a:r>
              <a:rPr lang="en-GB" err="1"/>
              <a:t>dysgu</a:t>
            </a:r>
            <a:r>
              <a:rPr lang="en-GB"/>
              <a:t> </a:t>
            </a:r>
            <a:r>
              <a:rPr lang="en-GB" err="1"/>
              <a:t>penodol</a:t>
            </a:r>
            <a:r>
              <a:rPr lang="en-GB"/>
              <a:t> </a:t>
            </a:r>
            <a:r>
              <a:rPr lang="en-GB" err="1"/>
              <a:t>sy’n</a:t>
            </a:r>
            <a:r>
              <a:rPr lang="en-GB"/>
              <a:t> </a:t>
            </a:r>
            <a:r>
              <a:rPr lang="en-GB" err="1"/>
              <a:t>effeithio</a:t>
            </a:r>
            <a:r>
              <a:rPr lang="en-GB"/>
              <a:t> </a:t>
            </a:r>
            <a:r>
              <a:rPr lang="en-GB" err="1"/>
              <a:t>ar</a:t>
            </a:r>
            <a:r>
              <a:rPr lang="en-GB"/>
              <a:t> </a:t>
            </a:r>
            <a:r>
              <a:rPr lang="en-GB" err="1"/>
              <a:t>allu</a:t>
            </a:r>
            <a:r>
              <a:rPr lang="en-GB"/>
              <a:t> </a:t>
            </a:r>
            <a:r>
              <a:rPr lang="en-GB" err="1"/>
              <a:t>i</a:t>
            </a:r>
            <a:r>
              <a:rPr lang="en-GB"/>
              <a:t> </a:t>
            </a:r>
            <a:r>
              <a:rPr lang="en-GB" err="1"/>
              <a:t>ddarllen</a:t>
            </a:r>
            <a:r>
              <a:rPr lang="en-GB"/>
              <a:t> a </a:t>
            </a:r>
            <a:r>
              <a:rPr lang="en-GB" err="1"/>
              <a:t>sillafu</a:t>
            </a:r>
            <a:endParaRPr lang="en-GB"/>
          </a:p>
          <a:p>
            <a:r>
              <a:rPr lang="en-GB" err="1"/>
              <a:t>Effeithio</a:t>
            </a:r>
            <a:r>
              <a:rPr lang="en-GB"/>
              <a:t> 1 </a:t>
            </a:r>
            <a:r>
              <a:rPr lang="en-GB" err="1"/>
              <a:t>mewn</a:t>
            </a:r>
            <a:r>
              <a:rPr lang="en-GB"/>
              <a:t> 10</a:t>
            </a:r>
          </a:p>
          <a:p>
            <a:r>
              <a:rPr lang="en-GB" err="1"/>
              <a:t>Efallai</a:t>
            </a:r>
            <a:r>
              <a:rPr lang="en-GB"/>
              <a:t> </a:t>
            </a:r>
            <a:r>
              <a:rPr lang="en-GB" err="1"/>
              <a:t>ei</a:t>
            </a:r>
            <a:r>
              <a:rPr lang="en-GB"/>
              <a:t> </a:t>
            </a:r>
            <a:r>
              <a:rPr lang="en-GB" err="1"/>
              <a:t>fod</a:t>
            </a:r>
            <a:r>
              <a:rPr lang="en-GB"/>
              <a:t> </a:t>
            </a:r>
            <a:r>
              <a:rPr lang="en-GB" err="1"/>
              <a:t>yn</a:t>
            </a:r>
            <a:r>
              <a:rPr lang="en-GB"/>
              <a:t> </a:t>
            </a:r>
            <a:r>
              <a:rPr lang="en-GB" err="1"/>
              <a:t>etifeddol</a:t>
            </a:r>
            <a:endParaRPr lang="en-GB"/>
          </a:p>
          <a:p>
            <a:r>
              <a:rPr lang="en-GB" err="1"/>
              <a:t>Defnyddiol</a:t>
            </a:r>
            <a:r>
              <a:rPr lang="en-GB"/>
              <a:t> </a:t>
            </a:r>
            <a:r>
              <a:rPr lang="en-GB" err="1"/>
              <a:t>i</a:t>
            </a:r>
            <a:r>
              <a:rPr lang="en-GB"/>
              <a:t> </a:t>
            </a:r>
            <a:r>
              <a:rPr lang="en-GB" err="1"/>
              <a:t>feddwl</a:t>
            </a:r>
            <a:r>
              <a:rPr lang="en-GB"/>
              <a:t> am </a:t>
            </a:r>
            <a:r>
              <a:rPr lang="en-GB" err="1"/>
              <a:t>gontinwwm</a:t>
            </a:r>
            <a:r>
              <a:rPr lang="en-GB"/>
              <a:t> o </a:t>
            </a:r>
            <a:r>
              <a:rPr lang="en-GB" err="1"/>
              <a:t>ddifrifoldeb</a:t>
            </a:r>
            <a:endParaRPr lang="en-GB"/>
          </a:p>
          <a:p>
            <a:pPr marL="0" indent="0" algn="r">
              <a:buNone/>
            </a:pPr>
            <a:r>
              <a:rPr lang="en-GB"/>
              <a:t>Dyslexia Action, N.D </a:t>
            </a:r>
          </a:p>
          <a:p>
            <a:pPr marL="0" indent="0" algn="r">
              <a:buNone/>
            </a:pPr>
            <a:endParaRPr lang="en-GB"/>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lstStyle/>
          <a:p>
            <a:r>
              <a:rPr lang="en-GB"/>
              <a:t>A specific learning difficulty which affects the ability to learn to read and spell </a:t>
            </a:r>
          </a:p>
          <a:p>
            <a:r>
              <a:rPr lang="en-GB"/>
              <a:t>An estimated 1 in 10 are affected by dyslexia </a:t>
            </a:r>
          </a:p>
          <a:p>
            <a:r>
              <a:rPr lang="en-GB"/>
              <a:t>May be hereditary </a:t>
            </a:r>
          </a:p>
          <a:p>
            <a:r>
              <a:rPr lang="en-GB"/>
              <a:t>Useful to consider a ‘continuum’ from mild to severe </a:t>
            </a:r>
          </a:p>
          <a:p>
            <a:pPr marL="0" indent="0" algn="r">
              <a:buNone/>
            </a:pPr>
            <a:r>
              <a:rPr lang="en-GB"/>
              <a:t>Dyslexia Action, N.D </a:t>
            </a:r>
          </a:p>
        </p:txBody>
      </p:sp>
    </p:spTree>
    <p:extLst>
      <p:ext uri="{BB962C8B-B14F-4D97-AF65-F5344CB8AC3E}">
        <p14:creationId xmlns:p14="http://schemas.microsoft.com/office/powerpoint/2010/main" val="4393551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err="1"/>
              <a:t>Dyslecsia</a:t>
            </a:r>
            <a:r>
              <a:rPr lang="en-GB"/>
              <a:t/>
            </a:r>
            <a:br>
              <a:rPr lang="en-GB"/>
            </a:br>
            <a:r>
              <a:rPr lang="en-GB"/>
              <a:t>Dyslexia </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a:t>Beth </a:t>
            </a:r>
            <a:r>
              <a:rPr lang="en-GB" err="1"/>
              <a:t>yn</a:t>
            </a:r>
            <a:r>
              <a:rPr lang="en-GB"/>
              <a:t> union </a:t>
            </a:r>
            <a:r>
              <a:rPr lang="en-GB" err="1"/>
              <a:t>yw</a:t>
            </a:r>
            <a:r>
              <a:rPr lang="en-GB"/>
              <a:t> </a:t>
            </a:r>
            <a:r>
              <a:rPr lang="en-GB" err="1"/>
              <a:t>dyslecsia</a:t>
            </a:r>
            <a:r>
              <a:rPr lang="en-GB"/>
              <a:t>?</a:t>
            </a:r>
          </a:p>
          <a:p>
            <a:pPr lvl="1"/>
            <a:r>
              <a:rPr lang="en-GB"/>
              <a:t>Does neb </a:t>
            </a:r>
            <a:r>
              <a:rPr lang="en-GB" err="1"/>
              <a:t>yn</a:t>
            </a:r>
            <a:r>
              <a:rPr lang="en-GB"/>
              <a:t> </a:t>
            </a:r>
            <a:r>
              <a:rPr lang="en-GB" err="1"/>
              <a:t>gytûn</a:t>
            </a:r>
            <a:r>
              <a:rPr lang="en-GB"/>
              <a:t>! </a:t>
            </a:r>
          </a:p>
          <a:p>
            <a:endParaRPr lang="en-GB"/>
          </a:p>
          <a:p>
            <a:r>
              <a:rPr lang="en-GB" err="1"/>
              <a:t>Damcaniaeth</a:t>
            </a:r>
            <a:r>
              <a:rPr lang="en-GB"/>
              <a:t> Frith – ‘Causal Modelling’</a:t>
            </a:r>
          </a:p>
          <a:p>
            <a:pPr lvl="1"/>
            <a:r>
              <a:rPr lang="en-GB" err="1"/>
              <a:t>Biolegol</a:t>
            </a:r>
            <a:endParaRPr lang="en-GB"/>
          </a:p>
          <a:p>
            <a:pPr lvl="1"/>
            <a:r>
              <a:rPr lang="en-GB" err="1"/>
              <a:t>Ddeallusol</a:t>
            </a:r>
            <a:r>
              <a:rPr lang="en-GB"/>
              <a:t> </a:t>
            </a:r>
          </a:p>
          <a:p>
            <a:pPr lvl="1"/>
            <a:r>
              <a:rPr lang="en-GB" err="1"/>
              <a:t>Ymddygol</a:t>
            </a:r>
            <a:r>
              <a:rPr lang="en-GB"/>
              <a:t> </a:t>
            </a:r>
          </a:p>
          <a:p>
            <a:pPr marL="0" indent="0" algn="r">
              <a:buNone/>
            </a:pPr>
            <a:r>
              <a:rPr lang="en-GB" sz="2000"/>
              <a:t>(Frith </a:t>
            </a:r>
            <a:r>
              <a:rPr lang="en-GB" sz="2000" err="1"/>
              <a:t>yn</a:t>
            </a:r>
            <a:r>
              <a:rPr lang="en-GB" sz="2000"/>
              <a:t> Reid a </a:t>
            </a:r>
            <a:r>
              <a:rPr lang="en-GB" sz="2000" err="1"/>
              <a:t>Wearmouth</a:t>
            </a:r>
            <a:r>
              <a:rPr lang="en-GB" sz="2000"/>
              <a:t>, 2002) </a:t>
            </a:r>
          </a:p>
          <a:p>
            <a:endParaRPr lang="en-GB"/>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lstStyle/>
          <a:p>
            <a:r>
              <a:rPr lang="en-GB"/>
              <a:t>What exactly is dyslexia…? </a:t>
            </a:r>
          </a:p>
          <a:p>
            <a:pPr lvl="1"/>
            <a:r>
              <a:rPr lang="en-GB">
                <a:hlinkClick r:id="rId3"/>
              </a:rPr>
              <a:t>No-one quite agrees yet!</a:t>
            </a:r>
            <a:endParaRPr lang="en-GB"/>
          </a:p>
          <a:p>
            <a:pPr lvl="1"/>
            <a:endParaRPr lang="en-GB"/>
          </a:p>
          <a:p>
            <a:r>
              <a:rPr lang="en-GB"/>
              <a:t>Frith’s Causal Modelling Theory</a:t>
            </a:r>
          </a:p>
          <a:p>
            <a:pPr lvl="1"/>
            <a:r>
              <a:rPr lang="en-GB"/>
              <a:t>Biological </a:t>
            </a:r>
          </a:p>
          <a:p>
            <a:pPr lvl="1"/>
            <a:r>
              <a:rPr lang="en-GB"/>
              <a:t>Cognitive</a:t>
            </a:r>
          </a:p>
          <a:p>
            <a:pPr lvl="1"/>
            <a:r>
              <a:rPr lang="en-GB"/>
              <a:t>Behavioural </a:t>
            </a:r>
          </a:p>
          <a:p>
            <a:pPr marL="457200" lvl="1" indent="0" algn="r">
              <a:buNone/>
            </a:pPr>
            <a:r>
              <a:rPr lang="en-GB" sz="2000"/>
              <a:t>(Frith in Reid and </a:t>
            </a:r>
            <a:r>
              <a:rPr lang="en-GB" sz="2000" err="1"/>
              <a:t>Wearmouth</a:t>
            </a:r>
            <a:r>
              <a:rPr lang="en-GB" sz="2000"/>
              <a:t>, 2002) </a:t>
            </a:r>
          </a:p>
          <a:p>
            <a:pPr lvl="1"/>
            <a:endParaRPr lang="en-GB"/>
          </a:p>
        </p:txBody>
      </p:sp>
    </p:spTree>
    <p:extLst>
      <p:ext uri="{BB962C8B-B14F-4D97-AF65-F5344CB8AC3E}">
        <p14:creationId xmlns:p14="http://schemas.microsoft.com/office/powerpoint/2010/main" val="3788240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err="1"/>
              <a:t>Effeithiau</a:t>
            </a:r>
            <a:r>
              <a:rPr lang="en-GB"/>
              <a:t> </a:t>
            </a:r>
            <a:r>
              <a:rPr lang="en-GB" err="1"/>
              <a:t>Dyslecsia</a:t>
            </a:r>
            <a:r>
              <a:rPr lang="en-GB"/>
              <a:t/>
            </a:r>
            <a:br>
              <a:rPr lang="en-GB"/>
            </a:br>
            <a:r>
              <a:rPr lang="en-GB"/>
              <a:t>Effects of Dyslexia</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a:bodyPr>
          <a:lstStyle/>
          <a:p>
            <a:r>
              <a:rPr lang="en-GB" err="1"/>
              <a:t>Gwyliwch</a:t>
            </a:r>
            <a:r>
              <a:rPr lang="en-GB"/>
              <a:t> y </a:t>
            </a:r>
            <a:r>
              <a:rPr lang="en-GB" err="1"/>
              <a:t>fidio</a:t>
            </a:r>
            <a:r>
              <a:rPr lang="en-GB"/>
              <a:t> </a:t>
            </a:r>
            <a:r>
              <a:rPr lang="en-GB" err="1"/>
              <a:t>ar</a:t>
            </a:r>
            <a:r>
              <a:rPr lang="en-GB"/>
              <a:t> </a:t>
            </a:r>
            <a:r>
              <a:rPr lang="en-GB" err="1"/>
              <a:t>sut</a:t>
            </a:r>
            <a:r>
              <a:rPr lang="en-GB"/>
              <a:t> gall </a:t>
            </a:r>
            <a:r>
              <a:rPr lang="en-GB" err="1"/>
              <a:t>dyslecsia</a:t>
            </a:r>
            <a:r>
              <a:rPr lang="en-GB"/>
              <a:t> </a:t>
            </a:r>
            <a:r>
              <a:rPr lang="en-GB" err="1"/>
              <a:t>effeithio</a:t>
            </a:r>
            <a:r>
              <a:rPr lang="en-GB"/>
              <a:t> person. </a:t>
            </a:r>
          </a:p>
          <a:p>
            <a:endParaRPr lang="en-GB"/>
          </a:p>
          <a:p>
            <a:r>
              <a:rPr lang="en-GB" err="1"/>
              <a:t>Mewn</a:t>
            </a:r>
            <a:r>
              <a:rPr lang="en-GB"/>
              <a:t> </a:t>
            </a:r>
            <a:r>
              <a:rPr lang="en-GB" err="1"/>
              <a:t>pâr</a:t>
            </a:r>
            <a:r>
              <a:rPr lang="en-GB"/>
              <a:t> </a:t>
            </a:r>
            <a:r>
              <a:rPr lang="en-GB" err="1"/>
              <a:t>neu</a:t>
            </a:r>
            <a:r>
              <a:rPr lang="en-GB"/>
              <a:t> </a:t>
            </a:r>
            <a:r>
              <a:rPr lang="en-GB" err="1"/>
              <a:t>grŵp</a:t>
            </a:r>
            <a:r>
              <a:rPr lang="en-GB"/>
              <a:t> </a:t>
            </a:r>
            <a:r>
              <a:rPr lang="en-GB" err="1"/>
              <a:t>bach</a:t>
            </a:r>
            <a:r>
              <a:rPr lang="en-GB"/>
              <a:t>, </a:t>
            </a:r>
            <a:r>
              <a:rPr lang="en-GB" err="1"/>
              <a:t>trafodwch</a:t>
            </a:r>
            <a:r>
              <a:rPr lang="en-GB"/>
              <a:t>:</a:t>
            </a:r>
          </a:p>
          <a:p>
            <a:pPr lvl="1"/>
            <a:r>
              <a:rPr lang="en-GB" err="1"/>
              <a:t>Sut</a:t>
            </a:r>
            <a:r>
              <a:rPr lang="en-GB"/>
              <a:t> gall </a:t>
            </a:r>
            <a:r>
              <a:rPr lang="en-GB" err="1"/>
              <a:t>hyn</a:t>
            </a:r>
            <a:r>
              <a:rPr lang="en-GB"/>
              <a:t> </a:t>
            </a:r>
            <a:r>
              <a:rPr lang="en-GB" err="1"/>
              <a:t>effeithio</a:t>
            </a:r>
            <a:r>
              <a:rPr lang="en-GB"/>
              <a:t> </a:t>
            </a:r>
            <a:r>
              <a:rPr lang="en-GB" err="1"/>
              <a:t>ar</a:t>
            </a:r>
            <a:r>
              <a:rPr lang="en-GB"/>
              <a:t> </a:t>
            </a:r>
            <a:r>
              <a:rPr lang="en-GB" err="1"/>
              <a:t>blentyn</a:t>
            </a:r>
            <a:r>
              <a:rPr lang="en-GB"/>
              <a:t> </a:t>
            </a:r>
            <a:r>
              <a:rPr lang="en-GB" err="1"/>
              <a:t>mewn</a:t>
            </a:r>
            <a:r>
              <a:rPr lang="en-GB"/>
              <a:t> </a:t>
            </a:r>
            <a:r>
              <a:rPr lang="en-GB" err="1"/>
              <a:t>awyrgylch</a:t>
            </a:r>
            <a:r>
              <a:rPr lang="en-GB"/>
              <a:t> </a:t>
            </a:r>
            <a:r>
              <a:rPr lang="en-GB" err="1"/>
              <a:t>dysgu</a:t>
            </a:r>
            <a:r>
              <a:rPr lang="en-GB"/>
              <a:t>. </a:t>
            </a:r>
            <a:r>
              <a:rPr lang="en-GB" err="1"/>
              <a:t>Cyfeiriwch</a:t>
            </a:r>
            <a:r>
              <a:rPr lang="en-GB"/>
              <a:t> at </a:t>
            </a:r>
            <a:r>
              <a:rPr lang="en-GB" err="1"/>
              <a:t>waith</a:t>
            </a:r>
            <a:r>
              <a:rPr lang="en-GB"/>
              <a:t> Hall (2009) </a:t>
            </a:r>
            <a:r>
              <a:rPr lang="en-GB" err="1"/>
              <a:t>wrth</a:t>
            </a:r>
            <a:r>
              <a:rPr lang="en-GB"/>
              <a:t> </a:t>
            </a:r>
            <a:r>
              <a:rPr lang="en-GB" err="1"/>
              <a:t>drafod</a:t>
            </a:r>
            <a:r>
              <a:rPr lang="en-GB"/>
              <a:t>. </a:t>
            </a:r>
          </a:p>
          <a:p>
            <a:pPr lvl="1"/>
            <a:r>
              <a:rPr lang="en-GB"/>
              <a:t>Pa </a:t>
            </a:r>
            <a:r>
              <a:rPr lang="en-GB" err="1"/>
              <a:t>strategaethau</a:t>
            </a:r>
            <a:r>
              <a:rPr lang="en-GB"/>
              <a:t> all </a:t>
            </a:r>
            <a:r>
              <a:rPr lang="en-GB" err="1"/>
              <a:t>cefnogi</a:t>
            </a:r>
            <a:r>
              <a:rPr lang="en-GB"/>
              <a:t> </a:t>
            </a:r>
            <a:r>
              <a:rPr lang="en-GB" err="1"/>
              <a:t>dysgu</a:t>
            </a:r>
            <a:r>
              <a:rPr lang="en-GB"/>
              <a:t> </a:t>
            </a:r>
            <a:r>
              <a:rPr lang="en-GB" err="1"/>
              <a:t>plentyn</a:t>
            </a:r>
            <a:r>
              <a:rPr lang="en-GB"/>
              <a:t>? </a:t>
            </a:r>
          </a:p>
          <a:p>
            <a:endParaRPr lang="en-GB"/>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a:bodyPr>
          <a:lstStyle/>
          <a:p>
            <a:r>
              <a:rPr lang="en-GB">
                <a:hlinkClick r:id="rId2"/>
              </a:rPr>
              <a:t>Watch this video </a:t>
            </a:r>
            <a:r>
              <a:rPr lang="en-GB"/>
              <a:t>on how dyslexia may affect a person</a:t>
            </a:r>
          </a:p>
          <a:p>
            <a:endParaRPr lang="en-GB"/>
          </a:p>
          <a:p>
            <a:r>
              <a:rPr lang="en-GB"/>
              <a:t>In pairs or small groups, discuss:</a:t>
            </a:r>
          </a:p>
          <a:p>
            <a:pPr lvl="1"/>
            <a:r>
              <a:rPr lang="en-GB"/>
              <a:t>How might dyslexia affect a child in a learning environment? Draw on the table from Hall (2009) to support your discussion. </a:t>
            </a:r>
          </a:p>
          <a:p>
            <a:pPr lvl="1"/>
            <a:r>
              <a:rPr lang="en-GB"/>
              <a:t>What strategies are likely to work well to support a child’s learning?</a:t>
            </a:r>
          </a:p>
        </p:txBody>
      </p:sp>
    </p:spTree>
    <p:extLst>
      <p:ext uri="{BB962C8B-B14F-4D97-AF65-F5344CB8AC3E}">
        <p14:creationId xmlns:p14="http://schemas.microsoft.com/office/powerpoint/2010/main" val="18634555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err="1"/>
              <a:t>Pontio</a:t>
            </a:r>
            <a:r>
              <a:rPr lang="en-GB"/>
              <a:t/>
            </a:r>
            <a:br>
              <a:rPr lang="en-GB"/>
            </a:br>
            <a:r>
              <a:rPr lang="en-GB"/>
              <a:t>Transition </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lstStyle/>
          <a:p>
            <a:r>
              <a:rPr lang="en-GB" err="1"/>
              <a:t>Ystyriwch</a:t>
            </a:r>
            <a:r>
              <a:rPr lang="en-GB"/>
              <a:t> y </a:t>
            </a:r>
            <a:r>
              <a:rPr lang="en-GB" err="1"/>
              <a:t>symudiad</a:t>
            </a:r>
            <a:r>
              <a:rPr lang="en-GB"/>
              <a:t> o </a:t>
            </a:r>
            <a:r>
              <a:rPr lang="en-GB" err="1"/>
              <a:t>gynradd</a:t>
            </a:r>
            <a:r>
              <a:rPr lang="en-GB"/>
              <a:t> </a:t>
            </a:r>
            <a:r>
              <a:rPr lang="en-GB" err="1"/>
              <a:t>i</a:t>
            </a:r>
            <a:r>
              <a:rPr lang="en-GB"/>
              <a:t> </a:t>
            </a:r>
            <a:r>
              <a:rPr lang="en-GB" err="1"/>
              <a:t>uwchradd</a:t>
            </a:r>
            <a:r>
              <a:rPr lang="en-GB"/>
              <a:t>:</a:t>
            </a:r>
          </a:p>
          <a:p>
            <a:pPr lvl="1"/>
            <a:r>
              <a:rPr lang="en-GB" err="1"/>
              <a:t>Ym</a:t>
            </a:r>
            <a:r>
              <a:rPr lang="en-GB"/>
              <a:t> </a:t>
            </a:r>
            <a:r>
              <a:rPr lang="en-GB" err="1"/>
              <a:t>mha</a:t>
            </a:r>
            <a:r>
              <a:rPr lang="en-GB"/>
              <a:t> </a:t>
            </a:r>
            <a:r>
              <a:rPr lang="en-GB" err="1"/>
              <a:t>ffordd</a:t>
            </a:r>
            <a:r>
              <a:rPr lang="en-GB"/>
              <a:t> all </a:t>
            </a:r>
            <a:r>
              <a:rPr lang="en-GB" err="1"/>
              <a:t>dyslecsia</a:t>
            </a:r>
            <a:r>
              <a:rPr lang="en-GB"/>
              <a:t> </a:t>
            </a:r>
            <a:r>
              <a:rPr lang="en-GB" err="1"/>
              <a:t>effeithio</a:t>
            </a:r>
            <a:r>
              <a:rPr lang="en-GB"/>
              <a:t> </a:t>
            </a:r>
            <a:r>
              <a:rPr lang="en-GB" err="1"/>
              <a:t>ar</a:t>
            </a:r>
            <a:r>
              <a:rPr lang="en-GB"/>
              <a:t> </a:t>
            </a:r>
            <a:r>
              <a:rPr lang="en-GB" err="1"/>
              <a:t>blentyn</a:t>
            </a:r>
            <a:r>
              <a:rPr lang="en-GB"/>
              <a:t>? </a:t>
            </a:r>
            <a:r>
              <a:rPr lang="en-GB" err="1"/>
              <a:t>Sut</a:t>
            </a:r>
            <a:r>
              <a:rPr lang="en-GB"/>
              <a:t> all </a:t>
            </a:r>
            <a:r>
              <a:rPr lang="en-GB" err="1"/>
              <a:t>hwn</a:t>
            </a:r>
            <a:r>
              <a:rPr lang="en-GB"/>
              <a:t> </a:t>
            </a:r>
            <a:r>
              <a:rPr lang="en-GB" err="1"/>
              <a:t>effeithio</a:t>
            </a:r>
            <a:r>
              <a:rPr lang="en-GB"/>
              <a:t> </a:t>
            </a:r>
            <a:r>
              <a:rPr lang="en-GB" err="1"/>
              <a:t>ei</a:t>
            </a:r>
            <a:r>
              <a:rPr lang="en-GB"/>
              <a:t> </a:t>
            </a:r>
            <a:r>
              <a:rPr lang="en-GB" err="1"/>
              <a:t>brofiad</a:t>
            </a:r>
            <a:r>
              <a:rPr lang="en-GB"/>
              <a:t> </a:t>
            </a:r>
            <a:r>
              <a:rPr lang="en-GB" err="1"/>
              <a:t>gyntaf</a:t>
            </a:r>
            <a:r>
              <a:rPr lang="en-GB"/>
              <a:t> o </a:t>
            </a:r>
            <a:r>
              <a:rPr lang="en-GB" err="1"/>
              <a:t>ysgol</a:t>
            </a:r>
            <a:r>
              <a:rPr lang="en-GB"/>
              <a:t> </a:t>
            </a:r>
            <a:r>
              <a:rPr lang="en-GB" err="1"/>
              <a:t>uwchradd</a:t>
            </a:r>
            <a:r>
              <a:rPr lang="en-GB"/>
              <a:t>?</a:t>
            </a:r>
          </a:p>
          <a:p>
            <a:pPr lvl="1"/>
            <a:r>
              <a:rPr lang="en-GB" err="1"/>
              <a:t>Meddyliwch</a:t>
            </a:r>
            <a:r>
              <a:rPr lang="en-GB"/>
              <a:t> am </a:t>
            </a:r>
            <a:r>
              <a:rPr lang="en-GB" err="1"/>
              <a:t>sut</a:t>
            </a:r>
            <a:r>
              <a:rPr lang="en-GB"/>
              <a:t> </a:t>
            </a:r>
            <a:r>
              <a:rPr lang="en-GB" err="1"/>
              <a:t>gallwch</a:t>
            </a:r>
            <a:r>
              <a:rPr lang="en-GB"/>
              <a:t> </a:t>
            </a:r>
            <a:r>
              <a:rPr lang="en-GB" err="1"/>
              <a:t>gefnogi</a:t>
            </a:r>
            <a:r>
              <a:rPr lang="en-GB"/>
              <a:t> </a:t>
            </a:r>
            <a:r>
              <a:rPr lang="en-GB" err="1"/>
              <a:t>plentyn</a:t>
            </a:r>
            <a:r>
              <a:rPr lang="en-GB"/>
              <a:t> </a:t>
            </a:r>
            <a:r>
              <a:rPr lang="en-GB" err="1"/>
              <a:t>yn</a:t>
            </a:r>
            <a:r>
              <a:rPr lang="en-GB"/>
              <a:t> y </a:t>
            </a:r>
            <a:r>
              <a:rPr lang="en-GB" err="1"/>
              <a:t>sefyllfa</a:t>
            </a:r>
            <a:r>
              <a:rPr lang="en-GB"/>
              <a:t> </a:t>
            </a:r>
            <a:r>
              <a:rPr lang="en-GB" err="1"/>
              <a:t>yma</a:t>
            </a:r>
            <a:r>
              <a:rPr lang="en-GB"/>
              <a:t>. </a:t>
            </a:r>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lstStyle/>
          <a:p>
            <a:r>
              <a:rPr lang="en-GB"/>
              <a:t>Consider the transition from primary to secondary:</a:t>
            </a:r>
          </a:p>
          <a:p>
            <a:pPr lvl="1"/>
            <a:r>
              <a:rPr lang="en-GB"/>
              <a:t>What are the possible ways in which dyslexia may affect a child? How might this impact on a child when they first arrive at secondary school?</a:t>
            </a:r>
          </a:p>
          <a:p>
            <a:pPr lvl="1"/>
            <a:r>
              <a:rPr lang="en-GB"/>
              <a:t>What support strategies could be put in place?</a:t>
            </a:r>
          </a:p>
          <a:p>
            <a:endParaRPr lang="en-GB"/>
          </a:p>
        </p:txBody>
      </p:sp>
    </p:spTree>
    <p:extLst>
      <p:ext uri="{BB962C8B-B14F-4D97-AF65-F5344CB8AC3E}">
        <p14:creationId xmlns:p14="http://schemas.microsoft.com/office/powerpoint/2010/main" val="2878301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1161"/>
            <a:ext cx="10515600" cy="1325563"/>
          </a:xfrm>
        </p:spPr>
        <p:txBody>
          <a:bodyPr/>
          <a:lstStyle/>
          <a:p>
            <a:pPr algn="ctr"/>
            <a:r>
              <a:rPr lang="en-GB" err="1"/>
              <a:t>Strategaethau</a:t>
            </a:r>
            <a:r>
              <a:rPr lang="en-GB"/>
              <a:t> </a:t>
            </a:r>
            <a:r>
              <a:rPr lang="en-GB" err="1"/>
              <a:t>Sillafu</a:t>
            </a:r>
            <a:r>
              <a:rPr lang="en-GB"/>
              <a:t/>
            </a:r>
            <a:br>
              <a:rPr lang="en-GB"/>
            </a:br>
            <a:r>
              <a:rPr lang="en-GB"/>
              <a:t>Strategies to Support with Spelling</a:t>
            </a:r>
          </a:p>
        </p:txBody>
      </p:sp>
      <p:sp>
        <p:nvSpPr>
          <p:cNvPr id="3" name="Content Placeholder 2"/>
          <p:cNvSpPr>
            <a:spLocks noGrp="1"/>
          </p:cNvSpPr>
          <p:nvPr>
            <p:ph sz="half" idx="1"/>
          </p:nvPr>
        </p:nvSpPr>
        <p:spPr>
          <a:xfrm>
            <a:off x="838200" y="1496724"/>
            <a:ext cx="5181600" cy="1569172"/>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pPr lvl="1"/>
            <a:r>
              <a:rPr lang="en-GB" sz="2600" err="1"/>
              <a:t>Dau</a:t>
            </a:r>
            <a:r>
              <a:rPr lang="en-GB" sz="2600"/>
              <a:t> </a:t>
            </a:r>
            <a:r>
              <a:rPr lang="en-GB" sz="2600" err="1"/>
              <a:t>brif</a:t>
            </a:r>
            <a:r>
              <a:rPr lang="en-GB" sz="2600"/>
              <a:t> </a:t>
            </a:r>
            <a:r>
              <a:rPr lang="en-GB" sz="2600" err="1"/>
              <a:t>ffordd</a:t>
            </a:r>
            <a:r>
              <a:rPr lang="en-GB" sz="2600"/>
              <a:t>: </a:t>
            </a:r>
          </a:p>
          <a:p>
            <a:pPr lvl="2"/>
            <a:r>
              <a:rPr lang="en-GB" sz="2200" err="1"/>
              <a:t>Strategaethau</a:t>
            </a:r>
            <a:r>
              <a:rPr lang="en-GB" sz="2200"/>
              <a:t> </a:t>
            </a:r>
            <a:r>
              <a:rPr lang="en-GB" sz="2200" err="1"/>
              <a:t>clywedol</a:t>
            </a:r>
            <a:endParaRPr lang="en-GB" sz="2200"/>
          </a:p>
          <a:p>
            <a:pPr lvl="2"/>
            <a:r>
              <a:rPr lang="en-GB" sz="2200" err="1"/>
              <a:t>Strategaethau</a:t>
            </a:r>
            <a:r>
              <a:rPr lang="en-GB" sz="2200"/>
              <a:t> </a:t>
            </a:r>
            <a:r>
              <a:rPr lang="en-GB" sz="2200" err="1"/>
              <a:t>gweledol</a:t>
            </a:r>
            <a:r>
              <a:rPr lang="en-GB" sz="2200"/>
              <a:t> </a:t>
            </a:r>
          </a:p>
          <a:p>
            <a:pPr marL="457200" lvl="1" indent="0" algn="r">
              <a:buNone/>
            </a:pPr>
            <a:r>
              <a:rPr lang="en-GB"/>
              <a:t>Hall, 2009 </a:t>
            </a:r>
          </a:p>
        </p:txBody>
      </p:sp>
      <p:sp>
        <p:nvSpPr>
          <p:cNvPr id="4" name="Content Placeholder 3"/>
          <p:cNvSpPr>
            <a:spLocks noGrp="1"/>
          </p:cNvSpPr>
          <p:nvPr>
            <p:ph sz="half" idx="2"/>
          </p:nvPr>
        </p:nvSpPr>
        <p:spPr>
          <a:xfrm>
            <a:off x="6504710" y="1496724"/>
            <a:ext cx="5181600" cy="1569172"/>
          </a:xfrm>
        </p:spPr>
        <p:style>
          <a:lnRef idx="2">
            <a:schemeClr val="accent2"/>
          </a:lnRef>
          <a:fillRef idx="1">
            <a:schemeClr val="lt1"/>
          </a:fillRef>
          <a:effectRef idx="0">
            <a:schemeClr val="accent2"/>
          </a:effectRef>
          <a:fontRef idx="minor">
            <a:schemeClr val="dk1"/>
          </a:fontRef>
        </p:style>
        <p:txBody>
          <a:bodyPr>
            <a:normAutofit fontScale="92500" lnSpcReduction="20000"/>
          </a:bodyPr>
          <a:lstStyle/>
          <a:p>
            <a:r>
              <a:rPr lang="en-GB"/>
              <a:t>Two main approaches:</a:t>
            </a:r>
          </a:p>
          <a:p>
            <a:pPr lvl="1"/>
            <a:r>
              <a:rPr lang="en-GB"/>
              <a:t>Auditory strategies (phonics)</a:t>
            </a:r>
          </a:p>
          <a:p>
            <a:pPr lvl="2"/>
            <a:r>
              <a:rPr lang="en-GB">
                <a:hlinkClick r:id="rId3"/>
              </a:rPr>
              <a:t>Example</a:t>
            </a:r>
            <a:endParaRPr lang="en-GB"/>
          </a:p>
          <a:p>
            <a:pPr lvl="1"/>
            <a:r>
              <a:rPr lang="en-GB"/>
              <a:t>Visual strategies (Look and Say)</a:t>
            </a:r>
          </a:p>
          <a:p>
            <a:pPr marL="457200" lvl="1" indent="0" algn="r">
              <a:buNone/>
            </a:pPr>
            <a:r>
              <a:rPr lang="en-GB"/>
              <a:t>(Hall, 2009) </a:t>
            </a:r>
          </a:p>
          <a:p>
            <a:pPr marL="914400" lvl="2" indent="0">
              <a:buNone/>
            </a:pPr>
            <a:endParaRPr lang="en-GB"/>
          </a:p>
          <a:p>
            <a:pPr marL="0" indent="0">
              <a:buNone/>
            </a:pPr>
            <a:endParaRPr lang="en-GB"/>
          </a:p>
        </p:txBody>
      </p:sp>
      <p:pic>
        <p:nvPicPr>
          <p:cNvPr id="5" name="Picture 4"/>
          <p:cNvPicPr>
            <a:picLocks noChangeAspect="1"/>
          </p:cNvPicPr>
          <p:nvPr/>
        </p:nvPicPr>
        <p:blipFill>
          <a:blip r:embed="rId4"/>
          <a:stretch>
            <a:fillRect/>
          </a:stretch>
        </p:blipFill>
        <p:spPr>
          <a:xfrm>
            <a:off x="3103418" y="3255817"/>
            <a:ext cx="6165273" cy="3602183"/>
          </a:xfrm>
          <a:prstGeom prst="rect">
            <a:avLst/>
          </a:prstGeom>
        </p:spPr>
      </p:pic>
    </p:spTree>
    <p:extLst>
      <p:ext uri="{BB962C8B-B14F-4D97-AF65-F5344CB8AC3E}">
        <p14:creationId xmlns:p14="http://schemas.microsoft.com/office/powerpoint/2010/main" val="24280422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err="1"/>
              <a:t>Gemau</a:t>
            </a:r>
            <a:r>
              <a:rPr lang="en-GB"/>
              <a:t> </a:t>
            </a:r>
            <a:r>
              <a:rPr lang="en-GB" err="1"/>
              <a:t>Sillafu</a:t>
            </a:r>
            <a:r>
              <a:rPr lang="en-GB"/>
              <a:t/>
            </a:r>
            <a:br>
              <a:rPr lang="en-GB"/>
            </a:br>
            <a:r>
              <a:rPr lang="en-GB"/>
              <a:t>Spelling Games </a:t>
            </a:r>
          </a:p>
        </p:txBody>
      </p:sp>
      <p:sp>
        <p:nvSpPr>
          <p:cNvPr id="3" name="Content Placeholder 2"/>
          <p:cNvSpPr>
            <a:spLocks noGrp="1"/>
          </p:cNvSpPr>
          <p:nvPr>
            <p:ph sz="half" idx="1"/>
          </p:nvPr>
        </p:nvSpPr>
        <p:spPr>
          <a:xfrm>
            <a:off x="838200" y="4211781"/>
            <a:ext cx="5181600" cy="1965182"/>
          </a:xfrm>
        </p:spPr>
        <p:style>
          <a:lnRef idx="2">
            <a:schemeClr val="accent1"/>
          </a:lnRef>
          <a:fillRef idx="1">
            <a:schemeClr val="lt1"/>
          </a:fillRef>
          <a:effectRef idx="0">
            <a:schemeClr val="accent1"/>
          </a:effectRef>
          <a:fontRef idx="minor">
            <a:schemeClr val="dk1"/>
          </a:fontRef>
        </p:style>
        <p:txBody>
          <a:bodyPr>
            <a:normAutofit/>
          </a:bodyPr>
          <a:lstStyle/>
          <a:p>
            <a:r>
              <a:rPr lang="en-GB" err="1"/>
              <a:t>Gemau</a:t>
            </a:r>
            <a:r>
              <a:rPr lang="en-GB"/>
              <a:t> </a:t>
            </a:r>
            <a:r>
              <a:rPr lang="en-GB" err="1"/>
              <a:t>Ffoneg</a:t>
            </a:r>
            <a:endParaRPr lang="en-GB"/>
          </a:p>
          <a:p>
            <a:endParaRPr lang="en-GB"/>
          </a:p>
          <a:p>
            <a:r>
              <a:rPr lang="en-GB" err="1"/>
              <a:t>Gemau</a:t>
            </a:r>
            <a:r>
              <a:rPr lang="en-GB"/>
              <a:t> </a:t>
            </a:r>
            <a:r>
              <a:rPr lang="en-GB" err="1"/>
              <a:t>gweledol</a:t>
            </a:r>
            <a:endParaRPr lang="en-GB"/>
          </a:p>
          <a:p>
            <a:pPr lvl="1"/>
            <a:r>
              <a:rPr lang="en-GB" err="1"/>
              <a:t>Cof</a:t>
            </a:r>
            <a:r>
              <a:rPr lang="en-GB"/>
              <a:t> </a:t>
            </a:r>
          </a:p>
          <a:p>
            <a:endParaRPr lang="en-GB"/>
          </a:p>
        </p:txBody>
      </p:sp>
      <p:sp>
        <p:nvSpPr>
          <p:cNvPr id="4" name="Content Placeholder 3"/>
          <p:cNvSpPr>
            <a:spLocks noGrp="1"/>
          </p:cNvSpPr>
          <p:nvPr>
            <p:ph sz="half" idx="2"/>
          </p:nvPr>
        </p:nvSpPr>
        <p:spPr>
          <a:xfrm>
            <a:off x="6172200" y="4211781"/>
            <a:ext cx="5181600" cy="1965181"/>
          </a:xfrm>
        </p:spPr>
        <p:style>
          <a:lnRef idx="2">
            <a:schemeClr val="accent2"/>
          </a:lnRef>
          <a:fillRef idx="1">
            <a:schemeClr val="lt1"/>
          </a:fillRef>
          <a:effectRef idx="0">
            <a:schemeClr val="accent2"/>
          </a:effectRef>
          <a:fontRef idx="minor">
            <a:schemeClr val="dk1"/>
          </a:fontRef>
        </p:style>
        <p:txBody>
          <a:bodyPr>
            <a:normAutofit/>
          </a:bodyPr>
          <a:lstStyle/>
          <a:p>
            <a:r>
              <a:rPr lang="en-GB"/>
              <a:t>Phonics games</a:t>
            </a:r>
          </a:p>
          <a:p>
            <a:endParaRPr lang="en-GB"/>
          </a:p>
          <a:p>
            <a:r>
              <a:rPr lang="en-GB"/>
              <a:t>Visual games </a:t>
            </a:r>
          </a:p>
          <a:p>
            <a:pPr lvl="1"/>
            <a:r>
              <a:rPr lang="en-GB">
                <a:hlinkClick r:id="rId3"/>
              </a:rPr>
              <a:t>Memory  </a:t>
            </a:r>
            <a:endParaRPr lang="en-GB"/>
          </a:p>
          <a:p>
            <a:pPr marL="457200" lvl="1" indent="0">
              <a:buNone/>
            </a:pPr>
            <a:endParaRPr lang="en-GB"/>
          </a:p>
        </p:txBody>
      </p:sp>
      <p:pic>
        <p:nvPicPr>
          <p:cNvPr id="5" name="Picture 4"/>
          <p:cNvPicPr>
            <a:picLocks noChangeAspect="1"/>
          </p:cNvPicPr>
          <p:nvPr/>
        </p:nvPicPr>
        <p:blipFill>
          <a:blip r:embed="rId4"/>
          <a:stretch>
            <a:fillRect/>
          </a:stretch>
        </p:blipFill>
        <p:spPr>
          <a:xfrm>
            <a:off x="4851905" y="1690688"/>
            <a:ext cx="2488189" cy="1964676"/>
          </a:xfrm>
          <a:prstGeom prst="rect">
            <a:avLst/>
          </a:prstGeom>
        </p:spPr>
      </p:pic>
    </p:spTree>
    <p:extLst>
      <p:ext uri="{BB962C8B-B14F-4D97-AF65-F5344CB8AC3E}">
        <p14:creationId xmlns:p14="http://schemas.microsoft.com/office/powerpoint/2010/main" val="23773617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pPr algn="ctr"/>
            <a:r>
              <a:rPr lang="en-GB" err="1"/>
              <a:t>Meddwl</a:t>
            </a:r>
            <a:r>
              <a:rPr lang="en-GB"/>
              <a:t> am </a:t>
            </a:r>
            <a:r>
              <a:rPr lang="en-GB" err="1"/>
              <a:t>Ddarllen</a:t>
            </a:r>
            <a:r>
              <a:rPr lang="en-GB"/>
              <a:t/>
            </a:r>
            <a:br>
              <a:rPr lang="en-GB"/>
            </a:br>
            <a:r>
              <a:rPr lang="en-GB"/>
              <a:t>Thinking about Reading </a:t>
            </a:r>
          </a:p>
        </p:txBody>
      </p:sp>
      <p:sp>
        <p:nvSpPr>
          <p:cNvPr id="2" name="Content Placeholder 1"/>
          <p:cNvSpPr>
            <a:spLocks noGrp="1"/>
          </p:cNvSpPr>
          <p:nvPr>
            <p:ph sz="half" idx="1"/>
          </p:nvPr>
        </p:nvSpPr>
        <p:spPr>
          <a:xfrm>
            <a:off x="374073" y="1825625"/>
            <a:ext cx="5645727" cy="4533610"/>
          </a:xfrm>
        </p:spPr>
        <p:style>
          <a:lnRef idx="2">
            <a:schemeClr val="accent1"/>
          </a:lnRef>
          <a:fillRef idx="1">
            <a:schemeClr val="lt1"/>
          </a:fillRef>
          <a:effectRef idx="0">
            <a:schemeClr val="accent1"/>
          </a:effectRef>
          <a:fontRef idx="minor">
            <a:schemeClr val="dk1"/>
          </a:fontRef>
        </p:style>
        <p:txBody>
          <a:bodyPr>
            <a:normAutofit fontScale="92500"/>
          </a:bodyPr>
          <a:lstStyle/>
          <a:p>
            <a:r>
              <a:rPr lang="en-GB"/>
              <a:t>Gall </a:t>
            </a:r>
            <a:r>
              <a:rPr lang="en-GB" err="1"/>
              <a:t>anawsterau</a:t>
            </a:r>
            <a:r>
              <a:rPr lang="en-GB"/>
              <a:t> </a:t>
            </a:r>
            <a:r>
              <a:rPr lang="en-GB" err="1"/>
              <a:t>darllen</a:t>
            </a:r>
            <a:r>
              <a:rPr lang="en-GB"/>
              <a:t> </a:t>
            </a:r>
            <a:r>
              <a:rPr lang="en-GB" err="1"/>
              <a:t>cynnwys</a:t>
            </a:r>
            <a:r>
              <a:rPr lang="en-GB"/>
              <a:t>:</a:t>
            </a:r>
          </a:p>
          <a:p>
            <a:pPr lvl="1"/>
            <a:r>
              <a:rPr lang="en-GB" err="1"/>
              <a:t>Trafferth</a:t>
            </a:r>
            <a:r>
              <a:rPr lang="en-GB"/>
              <a:t> </a:t>
            </a:r>
            <a:r>
              <a:rPr lang="en-GB" err="1"/>
              <a:t>adnabod</a:t>
            </a:r>
            <a:r>
              <a:rPr lang="en-GB"/>
              <a:t> </a:t>
            </a:r>
            <a:r>
              <a:rPr lang="en-GB" err="1"/>
              <a:t>sŵn</a:t>
            </a:r>
            <a:r>
              <a:rPr lang="en-GB"/>
              <a:t> </a:t>
            </a:r>
            <a:r>
              <a:rPr lang="en-GB" err="1"/>
              <a:t>llythyron</a:t>
            </a:r>
            <a:r>
              <a:rPr lang="en-GB"/>
              <a:t> </a:t>
            </a:r>
          </a:p>
          <a:p>
            <a:pPr lvl="1"/>
            <a:r>
              <a:rPr lang="en-GB" err="1"/>
              <a:t>Methu</a:t>
            </a:r>
            <a:r>
              <a:rPr lang="en-GB"/>
              <a:t> </a:t>
            </a:r>
            <a:r>
              <a:rPr lang="en-GB" err="1"/>
              <a:t>adnabod</a:t>
            </a:r>
            <a:r>
              <a:rPr lang="en-GB"/>
              <a:t> </a:t>
            </a:r>
            <a:r>
              <a:rPr lang="en-GB" err="1"/>
              <a:t>patrwm</a:t>
            </a:r>
            <a:r>
              <a:rPr lang="en-GB"/>
              <a:t> </a:t>
            </a:r>
            <a:r>
              <a:rPr lang="en-GB" err="1"/>
              <a:t>synau</a:t>
            </a:r>
            <a:r>
              <a:rPr lang="en-GB"/>
              <a:t> </a:t>
            </a:r>
            <a:r>
              <a:rPr lang="en-GB" err="1"/>
              <a:t>mewn</a:t>
            </a:r>
            <a:r>
              <a:rPr lang="en-GB"/>
              <a:t> </a:t>
            </a:r>
            <a:r>
              <a:rPr lang="en-GB" err="1"/>
              <a:t>gair</a:t>
            </a:r>
            <a:endParaRPr lang="en-GB"/>
          </a:p>
          <a:p>
            <a:pPr lvl="1"/>
            <a:r>
              <a:rPr lang="en-GB" err="1"/>
              <a:t>Anghofio</a:t>
            </a:r>
            <a:r>
              <a:rPr lang="en-GB"/>
              <a:t> </a:t>
            </a:r>
            <a:r>
              <a:rPr lang="en-GB" err="1"/>
              <a:t>patrwm</a:t>
            </a:r>
            <a:r>
              <a:rPr lang="en-GB"/>
              <a:t> </a:t>
            </a:r>
            <a:r>
              <a:rPr lang="en-GB" err="1"/>
              <a:t>synau</a:t>
            </a:r>
            <a:r>
              <a:rPr lang="en-GB"/>
              <a:t> </a:t>
            </a:r>
            <a:r>
              <a:rPr lang="en-GB" err="1"/>
              <a:t>i</a:t>
            </a:r>
            <a:r>
              <a:rPr lang="en-GB"/>
              <a:t> </a:t>
            </a:r>
            <a:r>
              <a:rPr lang="en-GB" err="1"/>
              <a:t>greu</a:t>
            </a:r>
            <a:r>
              <a:rPr lang="en-GB"/>
              <a:t> </a:t>
            </a:r>
            <a:r>
              <a:rPr lang="en-GB" err="1"/>
              <a:t>gair</a:t>
            </a:r>
            <a:endParaRPr lang="en-GB"/>
          </a:p>
          <a:p>
            <a:pPr lvl="1"/>
            <a:r>
              <a:rPr lang="en-GB" err="1"/>
              <a:t>Dweud</a:t>
            </a:r>
            <a:r>
              <a:rPr lang="en-GB"/>
              <a:t> </a:t>
            </a:r>
            <a:r>
              <a:rPr lang="en-GB" err="1"/>
              <a:t>gair</a:t>
            </a:r>
            <a:r>
              <a:rPr lang="en-GB"/>
              <a:t> </a:t>
            </a:r>
            <a:r>
              <a:rPr lang="en-GB" err="1"/>
              <a:t>ond</a:t>
            </a:r>
            <a:r>
              <a:rPr lang="en-GB"/>
              <a:t> </a:t>
            </a:r>
            <a:r>
              <a:rPr lang="en-GB" err="1"/>
              <a:t>trafferthion</a:t>
            </a:r>
            <a:r>
              <a:rPr lang="en-GB"/>
              <a:t> </a:t>
            </a:r>
            <a:r>
              <a:rPr lang="en-GB" err="1"/>
              <a:t>defnyddio</a:t>
            </a:r>
            <a:r>
              <a:rPr lang="en-GB"/>
              <a:t> </a:t>
            </a:r>
            <a:r>
              <a:rPr lang="en-GB" err="1"/>
              <a:t>nhw’n</a:t>
            </a:r>
            <a:r>
              <a:rPr lang="en-GB"/>
              <a:t> </a:t>
            </a:r>
            <a:r>
              <a:rPr lang="en-GB" err="1"/>
              <a:t>gywir</a:t>
            </a:r>
            <a:r>
              <a:rPr lang="en-GB"/>
              <a:t> </a:t>
            </a:r>
            <a:r>
              <a:rPr lang="en-GB" err="1"/>
              <a:t>mewn</a:t>
            </a:r>
            <a:r>
              <a:rPr lang="en-GB"/>
              <a:t> </a:t>
            </a:r>
            <a:r>
              <a:rPr lang="en-GB" err="1"/>
              <a:t>brawddeg</a:t>
            </a:r>
            <a:endParaRPr lang="en-GB"/>
          </a:p>
          <a:p>
            <a:pPr lvl="1"/>
            <a:r>
              <a:rPr lang="en-GB" err="1"/>
              <a:t>Trafferth</a:t>
            </a:r>
            <a:r>
              <a:rPr lang="en-GB"/>
              <a:t> </a:t>
            </a:r>
            <a:r>
              <a:rPr lang="en-GB" err="1"/>
              <a:t>adnabod</a:t>
            </a:r>
            <a:r>
              <a:rPr lang="en-GB"/>
              <a:t> </a:t>
            </a:r>
            <a:r>
              <a:rPr lang="en-GB" err="1"/>
              <a:t>ffont</a:t>
            </a:r>
            <a:endParaRPr lang="en-GB"/>
          </a:p>
          <a:p>
            <a:pPr lvl="1"/>
            <a:r>
              <a:rPr lang="en-GB"/>
              <a:t>Cam-</a:t>
            </a:r>
            <a:r>
              <a:rPr lang="en-GB" err="1"/>
              <a:t>ddweud</a:t>
            </a:r>
            <a:r>
              <a:rPr lang="en-GB"/>
              <a:t> </a:t>
            </a:r>
            <a:r>
              <a:rPr lang="en-GB" err="1"/>
              <a:t>gair</a:t>
            </a:r>
            <a:endParaRPr lang="en-GB"/>
          </a:p>
          <a:p>
            <a:pPr lvl="1"/>
            <a:r>
              <a:rPr lang="en-GB" err="1"/>
              <a:t>Camddeall</a:t>
            </a:r>
            <a:r>
              <a:rPr lang="en-GB"/>
              <a:t> </a:t>
            </a:r>
            <a:r>
              <a:rPr lang="en-GB" err="1"/>
              <a:t>neu</a:t>
            </a:r>
            <a:r>
              <a:rPr lang="en-GB"/>
              <a:t> </a:t>
            </a:r>
            <a:r>
              <a:rPr lang="en-GB" err="1"/>
              <a:t>ddim</a:t>
            </a:r>
            <a:r>
              <a:rPr lang="en-GB"/>
              <a:t> </a:t>
            </a:r>
            <a:r>
              <a:rPr lang="en-GB" err="1"/>
              <a:t>adnabod</a:t>
            </a:r>
            <a:r>
              <a:rPr lang="en-GB"/>
              <a:t> </a:t>
            </a:r>
            <a:r>
              <a:rPr lang="en-GB" err="1"/>
              <a:t>atalnodi</a:t>
            </a:r>
            <a:r>
              <a:rPr lang="en-GB"/>
              <a:t> </a:t>
            </a:r>
            <a:r>
              <a:rPr lang="en-GB" err="1"/>
              <a:t>sy’n</a:t>
            </a:r>
            <a:r>
              <a:rPr lang="en-GB"/>
              <a:t> </a:t>
            </a:r>
            <a:r>
              <a:rPr lang="en-GB" err="1"/>
              <a:t>creu</a:t>
            </a:r>
            <a:r>
              <a:rPr lang="en-GB"/>
              <a:t> </a:t>
            </a:r>
            <a:r>
              <a:rPr lang="en-GB" err="1"/>
              <a:t>ystyr</a:t>
            </a:r>
            <a:r>
              <a:rPr lang="en-GB"/>
              <a:t> </a:t>
            </a:r>
            <a:r>
              <a:rPr lang="en-GB" err="1"/>
              <a:t>wrth</a:t>
            </a:r>
            <a:r>
              <a:rPr lang="en-GB"/>
              <a:t> </a:t>
            </a:r>
            <a:r>
              <a:rPr lang="en-GB" err="1"/>
              <a:t>ddarllen</a:t>
            </a:r>
            <a:r>
              <a:rPr lang="en-GB"/>
              <a:t> </a:t>
            </a:r>
            <a:r>
              <a:rPr lang="en-GB" err="1"/>
              <a:t>yn</a:t>
            </a:r>
            <a:r>
              <a:rPr lang="en-GB"/>
              <a:t> </a:t>
            </a:r>
            <a:r>
              <a:rPr lang="en-GB" err="1"/>
              <a:t>uchel</a:t>
            </a:r>
            <a:r>
              <a:rPr lang="en-GB"/>
              <a:t>. </a:t>
            </a:r>
          </a:p>
          <a:p>
            <a:pPr lvl="1"/>
            <a:endParaRPr lang="en-GB"/>
          </a:p>
        </p:txBody>
      </p:sp>
      <p:sp>
        <p:nvSpPr>
          <p:cNvPr id="3" name="Content Placeholder 2"/>
          <p:cNvSpPr>
            <a:spLocks noGrp="1"/>
          </p:cNvSpPr>
          <p:nvPr>
            <p:ph sz="half" idx="2"/>
          </p:nvPr>
        </p:nvSpPr>
        <p:spPr>
          <a:xfrm>
            <a:off x="6172199" y="1825625"/>
            <a:ext cx="5534891" cy="4533610"/>
          </a:xfrm>
        </p:spPr>
        <p:style>
          <a:lnRef idx="2">
            <a:schemeClr val="accent2"/>
          </a:lnRef>
          <a:fillRef idx="1">
            <a:schemeClr val="lt1"/>
          </a:fillRef>
          <a:effectRef idx="0">
            <a:schemeClr val="accent2"/>
          </a:effectRef>
          <a:fontRef idx="minor">
            <a:schemeClr val="dk1"/>
          </a:fontRef>
        </p:style>
        <p:txBody>
          <a:bodyPr>
            <a:normAutofit fontScale="92500"/>
          </a:bodyPr>
          <a:lstStyle/>
          <a:p>
            <a:r>
              <a:rPr lang="en-GB"/>
              <a:t>Difficulties with reading may include:</a:t>
            </a:r>
          </a:p>
          <a:p>
            <a:pPr lvl="1"/>
            <a:r>
              <a:rPr lang="en-GB"/>
              <a:t>Not recognising sounds of letters</a:t>
            </a:r>
          </a:p>
          <a:p>
            <a:pPr lvl="1"/>
            <a:r>
              <a:rPr lang="en-GB"/>
              <a:t>Not able to sequence sounds in a word</a:t>
            </a:r>
          </a:p>
          <a:p>
            <a:pPr lvl="1"/>
            <a:r>
              <a:rPr lang="en-GB"/>
              <a:t>Forgetting the sequence of letters to make a recognisable word </a:t>
            </a:r>
          </a:p>
          <a:p>
            <a:pPr lvl="1"/>
            <a:r>
              <a:rPr lang="en-GB"/>
              <a:t>Being able to say words but not remember them in a sentence of use them for meaning</a:t>
            </a:r>
          </a:p>
          <a:p>
            <a:pPr lvl="1"/>
            <a:r>
              <a:rPr lang="en-GB"/>
              <a:t>Not being able to ‘generalise’ fonts</a:t>
            </a:r>
          </a:p>
          <a:p>
            <a:pPr lvl="1"/>
            <a:r>
              <a:rPr lang="en-GB"/>
              <a:t>Mispronouncing words</a:t>
            </a:r>
          </a:p>
          <a:p>
            <a:pPr lvl="1"/>
            <a:r>
              <a:rPr lang="en-GB"/>
              <a:t>Misunderstanding or not recognising punctuation which supports meaning when reading aloud. </a:t>
            </a:r>
          </a:p>
          <a:p>
            <a:endParaRPr lang="en-GB"/>
          </a:p>
        </p:txBody>
      </p:sp>
      <p:sp>
        <p:nvSpPr>
          <p:cNvPr id="7" name="TextBox 6"/>
          <p:cNvSpPr txBox="1"/>
          <p:nvPr/>
        </p:nvSpPr>
        <p:spPr>
          <a:xfrm>
            <a:off x="9795163" y="6359235"/>
            <a:ext cx="2396837" cy="369332"/>
          </a:xfrm>
          <a:prstGeom prst="rect">
            <a:avLst/>
          </a:prstGeom>
          <a:noFill/>
        </p:spPr>
        <p:txBody>
          <a:bodyPr wrap="square" rtlCol="0">
            <a:spAutoFit/>
          </a:bodyPr>
          <a:lstStyle/>
          <a:p>
            <a:r>
              <a:rPr lang="en-GB"/>
              <a:t>Hall, 2009 </a:t>
            </a:r>
          </a:p>
        </p:txBody>
      </p:sp>
    </p:spTree>
    <p:extLst>
      <p:ext uri="{BB962C8B-B14F-4D97-AF65-F5344CB8AC3E}">
        <p14:creationId xmlns:p14="http://schemas.microsoft.com/office/powerpoint/2010/main" val="32850070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err="1"/>
              <a:t>Gemau</a:t>
            </a:r>
            <a:r>
              <a:rPr lang="en-GB"/>
              <a:t> </a:t>
            </a:r>
            <a:r>
              <a:rPr lang="en-GB" err="1"/>
              <a:t>Darllen</a:t>
            </a:r>
            <a:r>
              <a:rPr lang="en-GB"/>
              <a:t/>
            </a:r>
            <a:br>
              <a:rPr lang="en-GB"/>
            </a:br>
            <a:r>
              <a:rPr lang="en-GB"/>
              <a:t>Reading Games </a:t>
            </a:r>
          </a:p>
        </p:txBody>
      </p:sp>
      <p:sp>
        <p:nvSpPr>
          <p:cNvPr id="3" name="Content Placeholder 2"/>
          <p:cNvSpPr>
            <a:spLocks noGrp="1"/>
          </p:cNvSpPr>
          <p:nvPr>
            <p:ph sz="half" idx="1"/>
          </p:nvPr>
        </p:nvSpPr>
        <p:spPr>
          <a:xfrm>
            <a:off x="838200" y="1825625"/>
            <a:ext cx="5181600" cy="1624157"/>
          </a:xfrm>
        </p:spPr>
        <p:style>
          <a:lnRef idx="2">
            <a:schemeClr val="accent1"/>
          </a:lnRef>
          <a:fillRef idx="1">
            <a:schemeClr val="lt1"/>
          </a:fillRef>
          <a:effectRef idx="0">
            <a:schemeClr val="accent1"/>
          </a:effectRef>
          <a:fontRef idx="minor">
            <a:schemeClr val="dk1"/>
          </a:fontRef>
        </p:style>
        <p:txBody>
          <a:bodyPr>
            <a:normAutofit/>
          </a:bodyPr>
          <a:lstStyle/>
          <a:p>
            <a:r>
              <a:rPr lang="en-GB" err="1"/>
              <a:t>Dulliau</a:t>
            </a:r>
            <a:r>
              <a:rPr lang="en-GB"/>
              <a:t> </a:t>
            </a:r>
            <a:r>
              <a:rPr lang="en-GB" err="1"/>
              <a:t>aml-synhwyrol</a:t>
            </a:r>
            <a:endParaRPr lang="en-GB"/>
          </a:p>
          <a:p>
            <a:r>
              <a:rPr lang="en-GB" err="1"/>
              <a:t>Testun</a:t>
            </a:r>
            <a:r>
              <a:rPr lang="en-GB"/>
              <a:t> </a:t>
            </a:r>
            <a:r>
              <a:rPr lang="en-GB" err="1"/>
              <a:t>gyda</a:t>
            </a:r>
            <a:r>
              <a:rPr lang="en-GB"/>
              <a:t> ‘</a:t>
            </a:r>
            <a:r>
              <a:rPr lang="en-GB" err="1"/>
              <a:t>bylchau</a:t>
            </a:r>
            <a:r>
              <a:rPr lang="en-GB"/>
              <a:t>’ </a:t>
            </a:r>
          </a:p>
          <a:p>
            <a:r>
              <a:rPr lang="en-GB" err="1"/>
              <a:t>Ffeindio</a:t>
            </a:r>
            <a:r>
              <a:rPr lang="en-GB"/>
              <a:t> </a:t>
            </a:r>
            <a:r>
              <a:rPr lang="en-GB" err="1"/>
              <a:t>yn</a:t>
            </a:r>
            <a:r>
              <a:rPr lang="en-GB"/>
              <a:t> </a:t>
            </a:r>
            <a:r>
              <a:rPr lang="en-GB" err="1"/>
              <a:t>cyflym</a:t>
            </a:r>
            <a:r>
              <a:rPr lang="en-GB"/>
              <a:t>: </a:t>
            </a:r>
          </a:p>
          <a:p>
            <a:endParaRPr lang="en-GB"/>
          </a:p>
          <a:p>
            <a:endParaRPr lang="en-GB"/>
          </a:p>
        </p:txBody>
      </p:sp>
      <p:sp>
        <p:nvSpPr>
          <p:cNvPr id="4" name="Content Placeholder 3"/>
          <p:cNvSpPr>
            <a:spLocks noGrp="1"/>
          </p:cNvSpPr>
          <p:nvPr>
            <p:ph sz="half" idx="2"/>
          </p:nvPr>
        </p:nvSpPr>
        <p:spPr>
          <a:xfrm>
            <a:off x="6172200" y="1825625"/>
            <a:ext cx="5181600" cy="1624157"/>
          </a:xfrm>
        </p:spPr>
        <p:style>
          <a:lnRef idx="2">
            <a:schemeClr val="accent2"/>
          </a:lnRef>
          <a:fillRef idx="1">
            <a:schemeClr val="lt1"/>
          </a:fillRef>
          <a:effectRef idx="0">
            <a:schemeClr val="accent2"/>
          </a:effectRef>
          <a:fontRef idx="minor">
            <a:schemeClr val="dk1"/>
          </a:fontRef>
        </p:style>
        <p:txBody>
          <a:bodyPr>
            <a:normAutofit/>
          </a:bodyPr>
          <a:lstStyle/>
          <a:p>
            <a:r>
              <a:rPr lang="en-GB">
                <a:hlinkClick r:id="rId3"/>
              </a:rPr>
              <a:t>Multi-sensory approaches </a:t>
            </a:r>
            <a:endParaRPr lang="en-GB"/>
          </a:p>
          <a:p>
            <a:r>
              <a:rPr lang="en-GB">
                <a:hlinkClick r:id="rId4"/>
              </a:rPr>
              <a:t>Cloze activities </a:t>
            </a:r>
            <a:endParaRPr lang="en-GB"/>
          </a:p>
          <a:p>
            <a:r>
              <a:rPr lang="en-GB"/>
              <a:t>Quick find: </a:t>
            </a:r>
          </a:p>
        </p:txBody>
      </p:sp>
      <p:sp>
        <p:nvSpPr>
          <p:cNvPr id="5" name="TextBox 4"/>
          <p:cNvSpPr txBox="1"/>
          <p:nvPr/>
        </p:nvSpPr>
        <p:spPr>
          <a:xfrm>
            <a:off x="6622473" y="3796145"/>
            <a:ext cx="4544291" cy="2677656"/>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2400"/>
              <a:t>Mark turned the corner and stared at the empty bus stop. He swallowed hard and his hands started to shake. Being the first one there wouldn’t be a problem if the old oak tree that marked the bus stop wasn’t haunted.</a:t>
            </a:r>
          </a:p>
        </p:txBody>
      </p:sp>
      <p:sp>
        <p:nvSpPr>
          <p:cNvPr id="6" name="TextBox 5"/>
          <p:cNvSpPr txBox="1"/>
          <p:nvPr/>
        </p:nvSpPr>
        <p:spPr>
          <a:xfrm>
            <a:off x="1149927" y="3611479"/>
            <a:ext cx="4558145" cy="304698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400" err="1"/>
              <a:t>Cyfaill</a:t>
            </a:r>
            <a:r>
              <a:rPr lang="en-GB" sz="2400"/>
              <a:t> </a:t>
            </a:r>
            <a:r>
              <a:rPr lang="en-GB" sz="2400" err="1"/>
              <a:t>pennaf</a:t>
            </a:r>
            <a:r>
              <a:rPr lang="en-GB" sz="2400"/>
              <a:t> </a:t>
            </a:r>
            <a:r>
              <a:rPr lang="en-GB" sz="2400" err="1"/>
              <a:t>dyn</a:t>
            </a:r>
            <a:r>
              <a:rPr lang="en-GB" sz="2400"/>
              <a:t> </a:t>
            </a:r>
            <a:r>
              <a:rPr lang="en-GB" sz="2400" err="1"/>
              <a:t>yw</a:t>
            </a:r>
            <a:r>
              <a:rPr lang="en-GB" sz="2400"/>
              <a:t> </a:t>
            </a:r>
            <a:r>
              <a:rPr lang="en-GB" sz="2400" err="1"/>
              <a:t>ei</a:t>
            </a:r>
            <a:r>
              <a:rPr lang="en-GB" sz="2400"/>
              <a:t> </a:t>
            </a:r>
            <a:r>
              <a:rPr lang="en-GB" sz="2400" err="1"/>
              <a:t>gi</a:t>
            </a:r>
            <a:r>
              <a:rPr lang="en-GB" sz="2400"/>
              <a:t>. </a:t>
            </a:r>
            <a:r>
              <a:rPr lang="en-GB" sz="2400" err="1"/>
              <a:t>Roedd</a:t>
            </a:r>
            <a:r>
              <a:rPr lang="en-GB" sz="2400"/>
              <a:t> y </a:t>
            </a:r>
            <a:r>
              <a:rPr lang="en-GB" sz="2400" err="1"/>
              <a:t>Tywysog</a:t>
            </a:r>
            <a:r>
              <a:rPr lang="en-GB" sz="2400"/>
              <a:t> </a:t>
            </a:r>
            <a:r>
              <a:rPr lang="en-GB" sz="2400" err="1"/>
              <a:t>Llywelyn</a:t>
            </a:r>
            <a:r>
              <a:rPr lang="en-GB" sz="2400"/>
              <a:t> bob </a:t>
            </a:r>
            <a:r>
              <a:rPr lang="en-GB" sz="2400" err="1"/>
              <a:t>amser</a:t>
            </a:r>
            <a:r>
              <a:rPr lang="en-GB" sz="2400"/>
              <a:t> </a:t>
            </a:r>
            <a:r>
              <a:rPr lang="en-GB" sz="2400" err="1"/>
              <a:t>yn</a:t>
            </a:r>
            <a:r>
              <a:rPr lang="en-GB" sz="2400"/>
              <a:t> </a:t>
            </a:r>
            <a:r>
              <a:rPr lang="en-GB" sz="2400" err="1"/>
              <a:t>credu</a:t>
            </a:r>
            <a:r>
              <a:rPr lang="en-GB" sz="2400"/>
              <a:t> </a:t>
            </a:r>
            <a:r>
              <a:rPr lang="en-GB" sz="2400" err="1"/>
              <a:t>mai</a:t>
            </a:r>
            <a:r>
              <a:rPr lang="en-GB" sz="2400"/>
              <a:t> </a:t>
            </a:r>
            <a:r>
              <a:rPr lang="en-GB" sz="2400" err="1"/>
              <a:t>ei</a:t>
            </a:r>
            <a:r>
              <a:rPr lang="en-GB" sz="2400"/>
              <a:t> </a:t>
            </a:r>
            <a:r>
              <a:rPr lang="en-GB" sz="2400" err="1"/>
              <a:t>gi</a:t>
            </a:r>
            <a:r>
              <a:rPr lang="en-GB" sz="2400"/>
              <a:t> </a:t>
            </a:r>
            <a:r>
              <a:rPr lang="en-GB" sz="2400" err="1"/>
              <a:t>ffyddlon</a:t>
            </a:r>
            <a:r>
              <a:rPr lang="en-GB" sz="2400"/>
              <a:t>, </a:t>
            </a:r>
            <a:r>
              <a:rPr lang="en-GB" sz="2400" err="1"/>
              <a:t>Gelert</a:t>
            </a:r>
            <a:r>
              <a:rPr lang="en-GB" sz="2400"/>
              <a:t>, </a:t>
            </a:r>
            <a:r>
              <a:rPr lang="en-GB" sz="2400" err="1"/>
              <a:t>oedd</a:t>
            </a:r>
            <a:r>
              <a:rPr lang="en-GB" sz="2400"/>
              <a:t> </a:t>
            </a:r>
            <a:r>
              <a:rPr lang="en-GB" sz="2400" err="1"/>
              <a:t>ei</a:t>
            </a:r>
            <a:r>
              <a:rPr lang="en-GB" sz="2400"/>
              <a:t> </a:t>
            </a:r>
            <a:r>
              <a:rPr lang="en-GB" sz="2400" err="1"/>
              <a:t>gyfaill</a:t>
            </a:r>
            <a:r>
              <a:rPr lang="en-GB" sz="2400"/>
              <a:t> </a:t>
            </a:r>
            <a:r>
              <a:rPr lang="en-GB" sz="2400" err="1"/>
              <a:t>pennaf</a:t>
            </a:r>
            <a:r>
              <a:rPr lang="en-GB" sz="2400"/>
              <a:t>. O </a:t>
            </a:r>
            <a:r>
              <a:rPr lang="en-GB" sz="2400" err="1"/>
              <a:t>leiaf</a:t>
            </a:r>
            <a:r>
              <a:rPr lang="en-GB" sz="2400"/>
              <a:t>, </a:t>
            </a:r>
            <a:r>
              <a:rPr lang="en-GB" sz="2400" err="1"/>
              <a:t>dyna'r</a:t>
            </a:r>
            <a:r>
              <a:rPr lang="en-GB" sz="2400"/>
              <a:t> </a:t>
            </a:r>
            <a:r>
              <a:rPr lang="en-GB" sz="2400" err="1"/>
              <a:t>oedd</a:t>
            </a:r>
            <a:r>
              <a:rPr lang="en-GB" sz="2400"/>
              <a:t> </a:t>
            </a:r>
            <a:r>
              <a:rPr lang="en-GB" sz="2400" err="1"/>
              <a:t>yn</a:t>
            </a:r>
            <a:r>
              <a:rPr lang="en-GB" sz="2400"/>
              <a:t> </a:t>
            </a:r>
            <a:r>
              <a:rPr lang="en-GB" sz="2400" err="1"/>
              <a:t>ei</a:t>
            </a:r>
            <a:r>
              <a:rPr lang="en-GB" sz="2400"/>
              <a:t> </a:t>
            </a:r>
            <a:r>
              <a:rPr lang="en-GB" sz="2400" err="1"/>
              <a:t>feddwl</a:t>
            </a:r>
            <a:r>
              <a:rPr lang="en-GB" sz="2400"/>
              <a:t>, tan y </a:t>
            </a:r>
            <a:r>
              <a:rPr lang="en-GB" sz="2400" err="1"/>
              <a:t>noson</a:t>
            </a:r>
            <a:r>
              <a:rPr lang="en-GB" sz="2400"/>
              <a:t> </a:t>
            </a:r>
            <a:r>
              <a:rPr lang="en-GB" sz="2400" err="1"/>
              <a:t>dyngedfennol</a:t>
            </a:r>
            <a:r>
              <a:rPr lang="en-GB" sz="2400"/>
              <a:t> </a:t>
            </a:r>
            <a:r>
              <a:rPr lang="en-GB" sz="2400" err="1"/>
              <a:t>honno</a:t>
            </a:r>
            <a:r>
              <a:rPr lang="en-GB" sz="2400"/>
              <a:t> pan </a:t>
            </a:r>
            <a:r>
              <a:rPr lang="en-GB" sz="2400" err="1"/>
              <a:t>aeth</a:t>
            </a:r>
            <a:r>
              <a:rPr lang="en-GB" sz="2400"/>
              <a:t> </a:t>
            </a:r>
            <a:r>
              <a:rPr lang="en-GB" sz="2400" err="1"/>
              <a:t>allan</a:t>
            </a:r>
            <a:r>
              <a:rPr lang="en-GB" sz="2400"/>
              <a:t> </a:t>
            </a:r>
            <a:r>
              <a:rPr lang="en-GB" sz="2400" err="1"/>
              <a:t>i</a:t>
            </a:r>
            <a:r>
              <a:rPr lang="en-GB" sz="2400"/>
              <a:t> </a:t>
            </a:r>
            <a:r>
              <a:rPr lang="en-GB" sz="2400" err="1"/>
              <a:t>hela</a:t>
            </a:r>
            <a:r>
              <a:rPr lang="en-GB" sz="2400"/>
              <a:t> a </a:t>
            </a:r>
            <a:r>
              <a:rPr lang="en-GB" sz="2400" err="1"/>
              <a:t>gadael</a:t>
            </a:r>
            <a:r>
              <a:rPr lang="en-GB" sz="2400"/>
              <a:t> </a:t>
            </a:r>
            <a:r>
              <a:rPr lang="en-GB" sz="2400" err="1"/>
              <a:t>ei</a:t>
            </a:r>
            <a:r>
              <a:rPr lang="en-GB" sz="2400"/>
              <a:t> </a:t>
            </a:r>
            <a:r>
              <a:rPr lang="en-GB" sz="2400" err="1"/>
              <a:t>annwyl</a:t>
            </a:r>
            <a:r>
              <a:rPr lang="en-GB" sz="2400"/>
              <a:t> fab </a:t>
            </a:r>
            <a:r>
              <a:rPr lang="en-GB" sz="2400" err="1"/>
              <a:t>yng</a:t>
            </a:r>
            <a:r>
              <a:rPr lang="en-GB" sz="2400"/>
              <a:t> </a:t>
            </a:r>
            <a:r>
              <a:rPr lang="en-GB" sz="2400" err="1"/>
              <a:t>ngofal</a:t>
            </a:r>
            <a:r>
              <a:rPr lang="en-GB" sz="2400"/>
              <a:t> </a:t>
            </a:r>
            <a:r>
              <a:rPr lang="en-GB" sz="2400" err="1"/>
              <a:t>Gelert</a:t>
            </a:r>
            <a:r>
              <a:rPr lang="en-GB" sz="2400"/>
              <a:t>.</a:t>
            </a:r>
          </a:p>
        </p:txBody>
      </p:sp>
    </p:spTree>
    <p:extLst>
      <p:ext uri="{BB962C8B-B14F-4D97-AF65-F5344CB8AC3E}">
        <p14:creationId xmlns:p14="http://schemas.microsoft.com/office/powerpoint/2010/main" val="7411883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t>Beth </a:t>
            </a:r>
            <a:r>
              <a:rPr lang="en-GB" err="1"/>
              <a:t>sy’n</a:t>
            </a:r>
            <a:r>
              <a:rPr lang="en-GB"/>
              <a:t> </a:t>
            </a:r>
            <a:r>
              <a:rPr lang="en-GB" err="1"/>
              <a:t>effeithiol</a:t>
            </a:r>
            <a:r>
              <a:rPr lang="en-GB"/>
              <a:t>?</a:t>
            </a:r>
            <a:br>
              <a:rPr lang="en-GB"/>
            </a:br>
            <a:r>
              <a:rPr lang="en-GB"/>
              <a:t>What is effective? </a:t>
            </a:r>
          </a:p>
        </p:txBody>
      </p:sp>
      <p:sp>
        <p:nvSpPr>
          <p:cNvPr id="3" name="Content Placeholder 2"/>
          <p:cNvSpPr>
            <a:spLocks noGrp="1"/>
          </p:cNvSpPr>
          <p:nvPr>
            <p:ph sz="half" idx="1"/>
          </p:nvPr>
        </p:nvSpPr>
        <p:spPr>
          <a:xfrm>
            <a:off x="838200" y="1825625"/>
            <a:ext cx="5181600" cy="4713720"/>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err="1"/>
              <a:t>Dydy</a:t>
            </a:r>
            <a:r>
              <a:rPr lang="en-GB"/>
              <a:t> </a:t>
            </a:r>
            <a:r>
              <a:rPr lang="en-GB" err="1"/>
              <a:t>dysgu</a:t>
            </a:r>
            <a:r>
              <a:rPr lang="en-GB"/>
              <a:t> ‘</a:t>
            </a:r>
            <a:r>
              <a:rPr lang="en-GB" err="1"/>
              <a:t>arferol</a:t>
            </a:r>
            <a:r>
              <a:rPr lang="en-GB"/>
              <a:t>’ </a:t>
            </a:r>
            <a:r>
              <a:rPr lang="en-GB" err="1"/>
              <a:t>ddim</a:t>
            </a:r>
            <a:r>
              <a:rPr lang="en-GB"/>
              <a:t> </a:t>
            </a:r>
            <a:r>
              <a:rPr lang="en-GB" err="1"/>
              <a:t>yn</a:t>
            </a:r>
            <a:r>
              <a:rPr lang="en-GB"/>
              <a:t> </a:t>
            </a:r>
            <a:r>
              <a:rPr lang="en-GB" err="1"/>
              <a:t>mynd</a:t>
            </a:r>
            <a:r>
              <a:rPr lang="en-GB"/>
              <a:t> </a:t>
            </a:r>
            <a:r>
              <a:rPr lang="en-GB" err="1"/>
              <a:t>i</a:t>
            </a:r>
            <a:r>
              <a:rPr lang="en-GB"/>
              <a:t> </a:t>
            </a:r>
            <a:r>
              <a:rPr lang="en-GB" err="1"/>
              <a:t>gefnogi</a:t>
            </a:r>
            <a:r>
              <a:rPr lang="en-GB"/>
              <a:t> </a:t>
            </a:r>
            <a:r>
              <a:rPr lang="en-GB" err="1"/>
              <a:t>plentyn</a:t>
            </a:r>
            <a:r>
              <a:rPr lang="en-GB"/>
              <a:t> </a:t>
            </a:r>
            <a:r>
              <a:rPr lang="en-GB" err="1"/>
              <a:t>i</a:t>
            </a:r>
            <a:r>
              <a:rPr lang="en-GB"/>
              <a:t> </a:t>
            </a:r>
            <a:r>
              <a:rPr lang="en-GB" err="1"/>
              <a:t>gau'r</a:t>
            </a:r>
            <a:r>
              <a:rPr lang="en-GB"/>
              <a:t> </a:t>
            </a:r>
            <a:r>
              <a:rPr lang="en-GB" err="1"/>
              <a:t>bwlch</a:t>
            </a:r>
            <a:r>
              <a:rPr lang="en-GB"/>
              <a:t>.</a:t>
            </a:r>
          </a:p>
          <a:p>
            <a:r>
              <a:rPr lang="en-GB"/>
              <a:t>Mae </a:t>
            </a:r>
            <a:r>
              <a:rPr lang="en-GB" err="1"/>
              <a:t>angen</a:t>
            </a:r>
            <a:r>
              <a:rPr lang="en-GB"/>
              <a:t> </a:t>
            </a:r>
            <a:r>
              <a:rPr lang="en-GB" err="1"/>
              <a:t>cynlluniau</a:t>
            </a:r>
            <a:r>
              <a:rPr lang="en-GB"/>
              <a:t> </a:t>
            </a:r>
            <a:r>
              <a:rPr lang="en-GB" err="1"/>
              <a:t>sy’n</a:t>
            </a:r>
            <a:r>
              <a:rPr lang="en-GB"/>
              <a:t> </a:t>
            </a:r>
            <a:r>
              <a:rPr lang="en-GB" err="1"/>
              <a:t>strwythuredig</a:t>
            </a:r>
            <a:r>
              <a:rPr lang="en-GB"/>
              <a:t> </a:t>
            </a:r>
            <a:r>
              <a:rPr lang="en-GB" err="1"/>
              <a:t>iawn</a:t>
            </a:r>
            <a:r>
              <a:rPr lang="en-GB"/>
              <a:t>, </a:t>
            </a:r>
            <a:r>
              <a:rPr lang="en-GB" err="1"/>
              <a:t>sy’n</a:t>
            </a:r>
            <a:r>
              <a:rPr lang="en-GB"/>
              <a:t> </a:t>
            </a:r>
            <a:r>
              <a:rPr lang="en-GB" err="1"/>
              <a:t>canolbwyntio</a:t>
            </a:r>
            <a:r>
              <a:rPr lang="en-GB"/>
              <a:t> </a:t>
            </a:r>
            <a:r>
              <a:rPr lang="en-GB" err="1"/>
              <a:t>ar</a:t>
            </a:r>
            <a:r>
              <a:rPr lang="en-GB"/>
              <a:t> </a:t>
            </a:r>
            <a:r>
              <a:rPr lang="en-GB" err="1"/>
              <a:t>strategaethau</a:t>
            </a:r>
            <a:r>
              <a:rPr lang="en-GB"/>
              <a:t> </a:t>
            </a:r>
            <a:r>
              <a:rPr lang="en-GB" err="1"/>
              <a:t>sillafu</a:t>
            </a:r>
            <a:r>
              <a:rPr lang="en-GB"/>
              <a:t> ac </a:t>
            </a:r>
            <a:r>
              <a:rPr lang="en-GB" err="1"/>
              <a:t>sy’n</a:t>
            </a:r>
            <a:r>
              <a:rPr lang="en-GB"/>
              <a:t> </a:t>
            </a:r>
            <a:r>
              <a:rPr lang="en-GB" err="1"/>
              <a:t>cynnig</a:t>
            </a:r>
            <a:r>
              <a:rPr lang="en-GB"/>
              <a:t> </a:t>
            </a:r>
            <a:r>
              <a:rPr lang="en-GB" err="1"/>
              <a:t>cyfleodd</a:t>
            </a:r>
            <a:r>
              <a:rPr lang="en-GB"/>
              <a:t> </a:t>
            </a:r>
            <a:r>
              <a:rPr lang="en-GB" err="1"/>
              <a:t>i</a:t>
            </a:r>
            <a:r>
              <a:rPr lang="en-GB"/>
              <a:t> </a:t>
            </a:r>
            <a:r>
              <a:rPr lang="en-GB" err="1"/>
              <a:t>ymarfer</a:t>
            </a:r>
            <a:r>
              <a:rPr lang="en-GB"/>
              <a:t> </a:t>
            </a:r>
            <a:r>
              <a:rPr lang="en-GB" err="1"/>
              <a:t>yn</a:t>
            </a:r>
            <a:r>
              <a:rPr lang="en-GB"/>
              <a:t> </a:t>
            </a:r>
            <a:r>
              <a:rPr lang="en-GB" err="1"/>
              <a:t>aml</a:t>
            </a:r>
            <a:r>
              <a:rPr lang="en-GB"/>
              <a:t>. </a:t>
            </a:r>
          </a:p>
          <a:p>
            <a:r>
              <a:rPr lang="en-GB"/>
              <a:t>Mae </a:t>
            </a:r>
            <a:r>
              <a:rPr lang="en-GB" err="1"/>
              <a:t>angen</a:t>
            </a:r>
            <a:r>
              <a:rPr lang="en-GB"/>
              <a:t> </a:t>
            </a:r>
            <a:r>
              <a:rPr lang="en-GB" err="1"/>
              <a:t>defnyddio</a:t>
            </a:r>
            <a:r>
              <a:rPr lang="en-GB"/>
              <a:t> </a:t>
            </a:r>
            <a:r>
              <a:rPr lang="en-GB" err="1"/>
              <a:t>dulliau</a:t>
            </a:r>
            <a:r>
              <a:rPr lang="en-GB"/>
              <a:t> </a:t>
            </a:r>
            <a:r>
              <a:rPr lang="en-GB" err="1"/>
              <a:t>ffoneg</a:t>
            </a:r>
            <a:r>
              <a:rPr lang="en-GB"/>
              <a:t> a </a:t>
            </a:r>
            <a:r>
              <a:rPr lang="en-GB" err="1"/>
              <a:t>weledol</a:t>
            </a:r>
            <a:r>
              <a:rPr lang="en-GB"/>
              <a:t>. </a:t>
            </a:r>
          </a:p>
          <a:p>
            <a:r>
              <a:rPr lang="en-GB"/>
              <a:t>Mae CD </a:t>
            </a:r>
            <a:r>
              <a:rPr lang="en-GB" err="1"/>
              <a:t>sydd</a:t>
            </a:r>
            <a:r>
              <a:rPr lang="en-GB"/>
              <a:t> </a:t>
            </a:r>
            <a:r>
              <a:rPr lang="en-GB" err="1"/>
              <a:t>wedi</a:t>
            </a:r>
            <a:r>
              <a:rPr lang="en-GB"/>
              <a:t> </a:t>
            </a:r>
            <a:r>
              <a:rPr lang="en-GB" err="1"/>
              <a:t>hyfforddi</a:t>
            </a:r>
            <a:r>
              <a:rPr lang="en-GB"/>
              <a:t> </a:t>
            </a:r>
            <a:r>
              <a:rPr lang="en-GB" err="1"/>
              <a:t>yn</a:t>
            </a:r>
            <a:r>
              <a:rPr lang="en-GB"/>
              <a:t> </a:t>
            </a:r>
            <a:r>
              <a:rPr lang="en-GB" err="1"/>
              <a:t>gallu</a:t>
            </a:r>
            <a:r>
              <a:rPr lang="en-GB"/>
              <a:t> </a:t>
            </a:r>
            <a:r>
              <a:rPr lang="en-GB" err="1"/>
              <a:t>cefnogi'r</a:t>
            </a:r>
            <a:r>
              <a:rPr lang="en-GB"/>
              <a:t> broses </a:t>
            </a:r>
            <a:r>
              <a:rPr lang="en-GB" err="1"/>
              <a:t>yma</a:t>
            </a:r>
            <a:r>
              <a:rPr lang="en-GB"/>
              <a:t>. </a:t>
            </a:r>
          </a:p>
          <a:p>
            <a:endParaRPr lang="en-GB"/>
          </a:p>
        </p:txBody>
      </p:sp>
      <p:sp>
        <p:nvSpPr>
          <p:cNvPr id="4" name="Content Placeholder 3"/>
          <p:cNvSpPr>
            <a:spLocks noGrp="1"/>
          </p:cNvSpPr>
          <p:nvPr>
            <p:ph sz="half" idx="2"/>
          </p:nvPr>
        </p:nvSpPr>
        <p:spPr>
          <a:xfrm>
            <a:off x="6172200" y="1825625"/>
            <a:ext cx="5181600" cy="4713720"/>
          </a:xfrm>
        </p:spPr>
        <p:style>
          <a:lnRef idx="2">
            <a:schemeClr val="accent2"/>
          </a:lnRef>
          <a:fillRef idx="1">
            <a:schemeClr val="lt1"/>
          </a:fillRef>
          <a:effectRef idx="0">
            <a:schemeClr val="accent2"/>
          </a:effectRef>
          <a:fontRef idx="minor">
            <a:schemeClr val="dk1"/>
          </a:fontRef>
        </p:style>
        <p:txBody>
          <a:bodyPr>
            <a:normAutofit fontScale="92500" lnSpcReduction="20000"/>
          </a:bodyPr>
          <a:lstStyle/>
          <a:p>
            <a:r>
              <a:rPr lang="en-GB"/>
              <a:t>‘Ordinary teaching’ won’t enable children with literacy difficulties to catch up. </a:t>
            </a:r>
          </a:p>
          <a:p>
            <a:r>
              <a:rPr lang="en-GB"/>
              <a:t>Schemes which are highly structured, focus on regular spelling strategies and use little and often approaches are most effective.</a:t>
            </a:r>
          </a:p>
          <a:p>
            <a:r>
              <a:rPr lang="en-GB"/>
              <a:t>Phonic and visual approaches need to be used in combination. </a:t>
            </a:r>
          </a:p>
          <a:p>
            <a:r>
              <a:rPr lang="en-GB"/>
              <a:t>Skilled and highly trained TAs can support development of literacy. </a:t>
            </a:r>
          </a:p>
          <a:p>
            <a:pPr marL="0" indent="0" algn="r">
              <a:buNone/>
            </a:pPr>
            <a:r>
              <a:rPr lang="en-GB"/>
              <a:t>Brooks, 2016 </a:t>
            </a:r>
          </a:p>
        </p:txBody>
      </p:sp>
    </p:spTree>
    <p:extLst>
      <p:ext uri="{BB962C8B-B14F-4D97-AF65-F5344CB8AC3E}">
        <p14:creationId xmlns:p14="http://schemas.microsoft.com/office/powerpoint/2010/main" val="4222234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t>Beth </a:t>
            </a:r>
            <a:r>
              <a:rPr lang="en-GB" err="1"/>
              <a:t>sy’n</a:t>
            </a:r>
            <a:r>
              <a:rPr lang="en-GB"/>
              <a:t> </a:t>
            </a:r>
            <a:r>
              <a:rPr lang="en-GB" err="1"/>
              <a:t>effeithiol</a:t>
            </a:r>
            <a:r>
              <a:rPr lang="en-GB"/>
              <a:t>?</a:t>
            </a:r>
            <a:br>
              <a:rPr lang="en-GB"/>
            </a:br>
            <a:r>
              <a:rPr lang="en-GB"/>
              <a:t>What is effective? </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err="1"/>
              <a:t>Dulliau</a:t>
            </a:r>
            <a:r>
              <a:rPr lang="en-GB"/>
              <a:t> </a:t>
            </a:r>
            <a:r>
              <a:rPr lang="en-GB" err="1"/>
              <a:t>teilwredig</a:t>
            </a:r>
            <a:r>
              <a:rPr lang="en-GB"/>
              <a:t> </a:t>
            </a:r>
          </a:p>
          <a:p>
            <a:r>
              <a:rPr lang="en-GB" err="1"/>
              <a:t>Sesiynau</a:t>
            </a:r>
            <a:r>
              <a:rPr lang="en-GB"/>
              <a:t> </a:t>
            </a:r>
            <a:r>
              <a:rPr lang="en-GB" err="1"/>
              <a:t>strwythuredig</a:t>
            </a:r>
            <a:r>
              <a:rPr lang="en-GB"/>
              <a:t>, </a:t>
            </a:r>
            <a:r>
              <a:rPr lang="en-GB" err="1"/>
              <a:t>dyddiol</a:t>
            </a:r>
            <a:r>
              <a:rPr lang="en-GB"/>
              <a:t> </a:t>
            </a:r>
            <a:r>
              <a:rPr lang="en-GB" err="1"/>
              <a:t>sy’n</a:t>
            </a:r>
            <a:r>
              <a:rPr lang="en-GB"/>
              <a:t> </a:t>
            </a:r>
            <a:r>
              <a:rPr lang="en-GB" err="1"/>
              <a:t>cefnogi</a:t>
            </a:r>
            <a:r>
              <a:rPr lang="en-GB"/>
              <a:t> </a:t>
            </a:r>
            <a:r>
              <a:rPr lang="en-GB" err="1"/>
              <a:t>cynnydd</a:t>
            </a:r>
            <a:r>
              <a:rPr lang="en-GB"/>
              <a:t> </a:t>
            </a:r>
          </a:p>
          <a:p>
            <a:r>
              <a:rPr lang="en-GB" err="1"/>
              <a:t>Targedi</a:t>
            </a:r>
            <a:r>
              <a:rPr lang="en-GB"/>
              <a:t> </a:t>
            </a:r>
            <a:r>
              <a:rPr lang="en-GB" err="1"/>
              <a:t>ymddygiad</a:t>
            </a:r>
            <a:r>
              <a:rPr lang="en-GB"/>
              <a:t> </a:t>
            </a:r>
            <a:r>
              <a:rPr lang="en-GB" err="1"/>
              <a:t>diymadferth</a:t>
            </a:r>
            <a:r>
              <a:rPr lang="en-GB"/>
              <a:t> </a:t>
            </a:r>
          </a:p>
          <a:p>
            <a:r>
              <a:rPr lang="en-GB" err="1"/>
              <a:t>Sicrhau</a:t>
            </a:r>
            <a:r>
              <a:rPr lang="en-GB"/>
              <a:t> bod </a:t>
            </a:r>
            <a:r>
              <a:rPr lang="en-GB" err="1"/>
              <a:t>athrawon</a:t>
            </a:r>
            <a:r>
              <a:rPr lang="en-GB"/>
              <a:t> </a:t>
            </a:r>
            <a:r>
              <a:rPr lang="en-GB" err="1"/>
              <a:t>wedi’u</a:t>
            </a:r>
            <a:r>
              <a:rPr lang="en-GB"/>
              <a:t> </a:t>
            </a:r>
            <a:r>
              <a:rPr lang="en-GB" err="1"/>
              <a:t>hyfforddi</a:t>
            </a:r>
            <a:r>
              <a:rPr lang="en-GB"/>
              <a:t> </a:t>
            </a:r>
            <a:r>
              <a:rPr lang="en-GB" err="1"/>
              <a:t>i</a:t>
            </a:r>
            <a:r>
              <a:rPr lang="en-GB"/>
              <a:t> </a:t>
            </a:r>
            <a:r>
              <a:rPr lang="en-GB" err="1"/>
              <a:t>safon</a:t>
            </a:r>
            <a:r>
              <a:rPr lang="en-GB"/>
              <a:t> </a:t>
            </a:r>
            <a:r>
              <a:rPr lang="en-GB" err="1"/>
              <a:t>uchel</a:t>
            </a:r>
            <a:r>
              <a:rPr lang="en-GB"/>
              <a:t> </a:t>
            </a:r>
            <a:r>
              <a:rPr lang="en-GB" err="1"/>
              <a:t>yn</a:t>
            </a:r>
            <a:r>
              <a:rPr lang="en-GB"/>
              <a:t> </a:t>
            </a:r>
            <a:r>
              <a:rPr lang="en-GB" err="1"/>
              <a:t>cynnwys</a:t>
            </a:r>
            <a:r>
              <a:rPr lang="en-GB"/>
              <a:t> </a:t>
            </a:r>
            <a:r>
              <a:rPr lang="en-GB" err="1"/>
              <a:t>darpariaeth</a:t>
            </a:r>
            <a:r>
              <a:rPr lang="en-GB"/>
              <a:t> </a:t>
            </a:r>
            <a:r>
              <a:rPr lang="en-GB" err="1"/>
              <a:t>arbenigol</a:t>
            </a:r>
            <a:endParaRPr lang="en-GB"/>
          </a:p>
          <a:p>
            <a:r>
              <a:rPr lang="en-GB" err="1"/>
              <a:t>Gweithio</a:t>
            </a:r>
            <a:r>
              <a:rPr lang="en-GB"/>
              <a:t> </a:t>
            </a:r>
            <a:r>
              <a:rPr lang="en-GB" err="1"/>
              <a:t>yn</a:t>
            </a:r>
            <a:r>
              <a:rPr lang="en-GB"/>
              <a:t> </a:t>
            </a:r>
            <a:r>
              <a:rPr lang="en-GB" err="1"/>
              <a:t>agos</a:t>
            </a:r>
            <a:r>
              <a:rPr lang="en-GB"/>
              <a:t> </a:t>
            </a:r>
            <a:r>
              <a:rPr lang="en-GB" err="1"/>
              <a:t>gyda</a:t>
            </a:r>
            <a:r>
              <a:rPr lang="en-GB"/>
              <a:t> </a:t>
            </a:r>
            <a:r>
              <a:rPr lang="en-GB" err="1"/>
              <a:t>rhieni</a:t>
            </a:r>
            <a:r>
              <a:rPr lang="en-GB"/>
              <a:t> </a:t>
            </a:r>
          </a:p>
          <a:p>
            <a:pPr marL="0" indent="0">
              <a:buNone/>
            </a:pPr>
            <a:endParaRPr lang="en-GB"/>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lstStyle/>
          <a:p>
            <a:r>
              <a:rPr lang="en-GB"/>
              <a:t>Personalised approaches</a:t>
            </a:r>
          </a:p>
          <a:p>
            <a:r>
              <a:rPr lang="en-GB"/>
              <a:t>Structured, daily sessions with continuity of learning</a:t>
            </a:r>
          </a:p>
          <a:p>
            <a:r>
              <a:rPr lang="en-GB"/>
              <a:t>Address ‘learned helplessness’</a:t>
            </a:r>
          </a:p>
          <a:p>
            <a:r>
              <a:rPr lang="en-GB"/>
              <a:t>Ensure a highly trained workforce with specialist provision</a:t>
            </a:r>
          </a:p>
          <a:p>
            <a:r>
              <a:rPr lang="en-GB"/>
              <a:t>Work closely with parents </a:t>
            </a:r>
          </a:p>
          <a:p>
            <a:pPr marL="0" indent="0" algn="r">
              <a:buNone/>
            </a:pPr>
            <a:r>
              <a:rPr lang="en-GB"/>
              <a:t>Rose, 2009  </a:t>
            </a:r>
          </a:p>
        </p:txBody>
      </p:sp>
    </p:spTree>
    <p:extLst>
      <p:ext uri="{BB962C8B-B14F-4D97-AF65-F5344CB8AC3E}">
        <p14:creationId xmlns:p14="http://schemas.microsoft.com/office/powerpoint/2010/main" val="2019486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89602"/>
          </a:xfrm>
        </p:spPr>
        <p:txBody>
          <a:bodyPr>
            <a:normAutofit/>
          </a:bodyPr>
          <a:lstStyle/>
          <a:p>
            <a:pPr algn="ctr"/>
            <a:r>
              <a:rPr lang="en-GB"/>
              <a:t>A Critical Approach - Example </a:t>
            </a:r>
          </a:p>
        </p:txBody>
      </p:sp>
      <p:sp>
        <p:nvSpPr>
          <p:cNvPr id="5" name="Folded Corner 4"/>
          <p:cNvSpPr/>
          <p:nvPr/>
        </p:nvSpPr>
        <p:spPr>
          <a:xfrm>
            <a:off x="678873" y="1454728"/>
            <a:ext cx="10834254" cy="5098473"/>
          </a:xfrm>
          <a:prstGeom prst="foldedCorner">
            <a:avLst/>
          </a:prstGeom>
        </p:spPr>
        <p:style>
          <a:lnRef idx="2">
            <a:schemeClr val="accent5"/>
          </a:lnRef>
          <a:fillRef idx="1">
            <a:schemeClr val="lt1"/>
          </a:fillRef>
          <a:effectRef idx="0">
            <a:schemeClr val="accent5"/>
          </a:effectRef>
          <a:fontRef idx="minor">
            <a:schemeClr val="dk1"/>
          </a:fontRef>
        </p:style>
        <p:txBody>
          <a:bodyPr rtlCol="0" anchor="ctr"/>
          <a:lstStyle/>
          <a:p>
            <a:endParaRPr lang="en-GB" sz="2800"/>
          </a:p>
          <a:p>
            <a:endParaRPr lang="en-GB" sz="2800"/>
          </a:p>
          <a:p>
            <a:r>
              <a:rPr lang="en-GB" sz="2800"/>
              <a:t>Supporting learners with dyslexia means recognising that without meaningful support, progress is likely to be slow (Brooks, 2016). Rose (2009) stresses the importance of tailored support for individual children with dyslexia, remembering Frith’s (2002, in Reid and </a:t>
            </a:r>
            <a:r>
              <a:rPr lang="en-GB" sz="2800" err="1"/>
              <a:t>Wearmouth</a:t>
            </a:r>
            <a:r>
              <a:rPr lang="en-GB" sz="2800"/>
              <a:t>, 2002) caution that no two children are likely to experience it in the same way. Both Rose (2009) and Brooks (2016) are in agreement that highly structured, phonetic approaches to support is likely to be most effective. Both advocate a ‘little and often’ approach, however, Rose (2009) also highlights the risk to ‘continuity of learning’ (p.14) which can happen over the holidays. </a:t>
            </a:r>
          </a:p>
        </p:txBody>
      </p:sp>
    </p:spTree>
    <p:extLst>
      <p:ext uri="{BB962C8B-B14F-4D97-AF65-F5344CB8AC3E}">
        <p14:creationId xmlns:p14="http://schemas.microsoft.com/office/powerpoint/2010/main" val="31611845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err="1"/>
              <a:t>Dadansoddi</a:t>
            </a:r>
            <a:r>
              <a:rPr lang="en-GB"/>
              <a:t> </a:t>
            </a:r>
            <a:r>
              <a:rPr lang="en-GB" err="1"/>
              <a:t>Beirniadol</a:t>
            </a:r>
            <a:r>
              <a:rPr lang="en-GB"/>
              <a:t> </a:t>
            </a:r>
          </a:p>
        </p:txBody>
      </p:sp>
      <p:sp>
        <p:nvSpPr>
          <p:cNvPr id="5" name="Folded Corner 4"/>
          <p:cNvSpPr/>
          <p:nvPr/>
        </p:nvSpPr>
        <p:spPr>
          <a:xfrm>
            <a:off x="678873" y="1454728"/>
            <a:ext cx="10834254" cy="5098473"/>
          </a:xfrm>
          <a:prstGeom prst="foldedCorner">
            <a:avLst/>
          </a:prstGeom>
        </p:spPr>
        <p:style>
          <a:lnRef idx="2">
            <a:schemeClr val="accent5"/>
          </a:lnRef>
          <a:fillRef idx="1">
            <a:schemeClr val="lt1"/>
          </a:fillRef>
          <a:effectRef idx="0">
            <a:schemeClr val="accent5"/>
          </a:effectRef>
          <a:fontRef idx="minor">
            <a:schemeClr val="dk1"/>
          </a:fontRef>
        </p:style>
        <p:txBody>
          <a:bodyPr rtlCol="0" anchor="ctr"/>
          <a:lstStyle/>
          <a:p>
            <a:endParaRPr lang="en-GB" sz="2800"/>
          </a:p>
          <a:p>
            <a:endParaRPr lang="en-GB" sz="2800"/>
          </a:p>
        </p:txBody>
      </p:sp>
    </p:spTree>
    <p:extLst>
      <p:ext uri="{BB962C8B-B14F-4D97-AF65-F5344CB8AC3E}">
        <p14:creationId xmlns:p14="http://schemas.microsoft.com/office/powerpoint/2010/main" val="10488801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err="1"/>
              <a:t>Ffocws</a:t>
            </a:r>
            <a:r>
              <a:rPr lang="en-GB"/>
              <a:t> </a:t>
            </a:r>
            <a:r>
              <a:rPr lang="en-GB" err="1"/>
              <a:t>ar</a:t>
            </a:r>
            <a:r>
              <a:rPr lang="en-GB"/>
              <a:t> </a:t>
            </a:r>
            <a:r>
              <a:rPr lang="en-GB" err="1"/>
              <a:t>yr</a:t>
            </a:r>
            <a:r>
              <a:rPr lang="en-GB"/>
              <a:t> </a:t>
            </a:r>
            <a:r>
              <a:rPr lang="en-GB" err="1"/>
              <a:t>Aseiniad</a:t>
            </a:r>
            <a:endParaRPr lang="en-GB"/>
          </a:p>
        </p:txBody>
      </p:sp>
      <p:sp>
        <p:nvSpPr>
          <p:cNvPr id="6" name="Text Placeholder 5"/>
          <p:cNvSpPr>
            <a:spLocks noGrp="1"/>
          </p:cNvSpPr>
          <p:nvPr>
            <p:ph type="body" idx="1"/>
          </p:nvPr>
        </p:nvSpPr>
        <p:spPr/>
        <p:txBody>
          <a:bodyPr/>
          <a:lstStyle/>
          <a:p>
            <a:r>
              <a:rPr lang="en-GB" err="1"/>
              <a:t>Astudiaethau</a:t>
            </a:r>
            <a:r>
              <a:rPr lang="en-GB"/>
              <a:t> </a:t>
            </a:r>
            <a:r>
              <a:rPr lang="en-GB" err="1"/>
              <a:t>Achos</a:t>
            </a:r>
            <a:endParaRPr lang="en-GB"/>
          </a:p>
        </p:txBody>
      </p:sp>
    </p:spTree>
    <p:extLst>
      <p:ext uri="{BB962C8B-B14F-4D97-AF65-F5344CB8AC3E}">
        <p14:creationId xmlns:p14="http://schemas.microsoft.com/office/powerpoint/2010/main" val="21712305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717884" y="479095"/>
            <a:ext cx="10843054" cy="11944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cy-GB" sz="2800"/>
          </a:p>
          <a:p>
            <a:pPr algn="ctr"/>
            <a:r>
              <a:rPr lang="cy-GB" sz="2800"/>
              <a:t>Ysgrifennwch astudiaeth achos ynglŷn â disgybl , yn ffocysu ar ymyrraeth gynnar a strategaethau ymyrraeth cynhwysol. </a:t>
            </a:r>
            <a:endParaRPr lang="en-GB" sz="2800"/>
          </a:p>
          <a:p>
            <a:endParaRPr lang="en-GB" sz="2800" b="1"/>
          </a:p>
        </p:txBody>
      </p:sp>
      <p:pic>
        <p:nvPicPr>
          <p:cNvPr id="7" name="Picture 6"/>
          <p:cNvPicPr>
            <a:picLocks noChangeAspect="1"/>
          </p:cNvPicPr>
          <p:nvPr/>
        </p:nvPicPr>
        <p:blipFill rotWithShape="1">
          <a:blip r:embed="rId3"/>
          <a:srcRect b="6987"/>
          <a:stretch/>
        </p:blipFill>
        <p:spPr>
          <a:xfrm>
            <a:off x="7877927" y="2636921"/>
            <a:ext cx="2829166" cy="2813384"/>
          </a:xfrm>
          <a:prstGeom prst="rect">
            <a:avLst/>
          </a:prstGeom>
        </p:spPr>
      </p:pic>
      <p:sp>
        <p:nvSpPr>
          <p:cNvPr id="8" name="Content Placeholder 7"/>
          <p:cNvSpPr>
            <a:spLocks noGrp="1"/>
          </p:cNvSpPr>
          <p:nvPr>
            <p:ph sz="half" idx="1"/>
          </p:nvPr>
        </p:nvSpPr>
        <p:spPr/>
        <p:txBody>
          <a:bodyPr>
            <a:normAutofit fontScale="77500" lnSpcReduction="20000"/>
          </a:bodyPr>
          <a:lstStyle/>
          <a:p>
            <a:pPr marL="0" indent="0">
              <a:buNone/>
            </a:pPr>
            <a:r>
              <a:rPr lang="en-GB" err="1"/>
              <a:t>Cofiwch</a:t>
            </a:r>
            <a:r>
              <a:rPr lang="en-GB"/>
              <a:t> </a:t>
            </a:r>
            <a:r>
              <a:rPr lang="en-GB" err="1"/>
              <a:t>ystyried</a:t>
            </a:r>
            <a:r>
              <a:rPr lang="en-GB"/>
              <a:t>:</a:t>
            </a:r>
          </a:p>
          <a:p>
            <a:pPr marL="0" indent="0">
              <a:buNone/>
            </a:pPr>
            <a:endParaRPr lang="en-GB"/>
          </a:p>
          <a:p>
            <a:r>
              <a:rPr lang="en-GB" err="1"/>
              <a:t>Pwrpas</a:t>
            </a:r>
            <a:r>
              <a:rPr lang="en-GB"/>
              <a:t>– </a:t>
            </a:r>
          </a:p>
          <a:p>
            <a:r>
              <a:rPr lang="en-GB" err="1"/>
              <a:t>Cynulleidfa</a:t>
            </a:r>
            <a:r>
              <a:rPr lang="en-GB"/>
              <a:t> – </a:t>
            </a:r>
          </a:p>
          <a:p>
            <a:r>
              <a:rPr lang="en-GB" err="1"/>
              <a:t>Iaith</a:t>
            </a:r>
            <a:r>
              <a:rPr lang="en-GB"/>
              <a:t>  – </a:t>
            </a:r>
          </a:p>
          <a:p>
            <a:r>
              <a:rPr lang="en-GB" err="1"/>
              <a:t>Gosodiad</a:t>
            </a:r>
            <a:r>
              <a:rPr lang="en-GB"/>
              <a:t> – </a:t>
            </a:r>
          </a:p>
          <a:p>
            <a:endParaRPr lang="en-GB"/>
          </a:p>
          <a:p>
            <a:pPr marL="0" indent="0">
              <a:buNone/>
            </a:pPr>
            <a:r>
              <a:rPr lang="en-GB" i="1"/>
              <a:t>(</a:t>
            </a:r>
            <a:r>
              <a:rPr lang="en-GB" i="1" err="1"/>
              <a:t>Neu</a:t>
            </a:r>
            <a:r>
              <a:rPr lang="en-GB" i="1"/>
              <a:t> </a:t>
            </a:r>
            <a:r>
              <a:rPr lang="en-GB" i="1" err="1"/>
              <a:t>yn</a:t>
            </a:r>
            <a:r>
              <a:rPr lang="en-GB" i="1"/>
              <a:t> </a:t>
            </a:r>
            <a:r>
              <a:rPr lang="en-GB" i="1" err="1"/>
              <a:t>saesneg</a:t>
            </a:r>
            <a:r>
              <a:rPr lang="en-GB" i="1"/>
              <a:t>  - who’s your PALL? Purpose, Audience, Language, Layout). </a:t>
            </a:r>
          </a:p>
          <a:p>
            <a:endParaRPr lang="en-GB"/>
          </a:p>
        </p:txBody>
      </p:sp>
      <p:sp>
        <p:nvSpPr>
          <p:cNvPr id="10" name="Content Placeholder 9"/>
          <p:cNvSpPr>
            <a:spLocks noGrp="1"/>
          </p:cNvSpPr>
          <p:nvPr>
            <p:ph sz="half" idx="2"/>
          </p:nvPr>
        </p:nvSpPr>
        <p:spPr>
          <a:xfrm>
            <a:off x="215190" y="1825625"/>
            <a:ext cx="6733674" cy="4875964"/>
          </a:xfrm>
        </p:spPr>
        <p:txBody>
          <a:bodyPr>
            <a:normAutofit fontScale="77500" lnSpcReduction="20000"/>
          </a:bodyPr>
          <a:lstStyle/>
          <a:p>
            <a:r>
              <a:rPr lang="en-GB"/>
              <a:t>P – I </a:t>
            </a:r>
            <a:r>
              <a:rPr lang="en-GB" err="1"/>
              <a:t>gyflwyno</a:t>
            </a:r>
            <a:r>
              <a:rPr lang="en-GB"/>
              <a:t> </a:t>
            </a:r>
            <a:r>
              <a:rPr lang="en-GB" err="1"/>
              <a:t>gwerthusiad</a:t>
            </a:r>
            <a:r>
              <a:rPr lang="en-GB"/>
              <a:t> </a:t>
            </a:r>
            <a:r>
              <a:rPr lang="en-GB" err="1"/>
              <a:t>beirniadol</a:t>
            </a:r>
            <a:r>
              <a:rPr lang="en-GB"/>
              <a:t> o </a:t>
            </a:r>
            <a:r>
              <a:rPr lang="en-GB" err="1"/>
              <a:t>sefyllfa</a:t>
            </a:r>
            <a:r>
              <a:rPr lang="en-GB"/>
              <a:t> </a:t>
            </a:r>
            <a:r>
              <a:rPr lang="en-GB" err="1"/>
              <a:t>benodol</a:t>
            </a:r>
            <a:r>
              <a:rPr lang="en-GB"/>
              <a:t> a </a:t>
            </a:r>
            <a:r>
              <a:rPr lang="en-GB" err="1"/>
              <a:t>gwneud</a:t>
            </a:r>
            <a:r>
              <a:rPr lang="en-GB"/>
              <a:t> </a:t>
            </a:r>
            <a:r>
              <a:rPr lang="en-GB" err="1"/>
              <a:t>argymhellion</a:t>
            </a:r>
            <a:r>
              <a:rPr lang="en-GB"/>
              <a:t> </a:t>
            </a:r>
            <a:r>
              <a:rPr lang="en-GB" err="1"/>
              <a:t>ar</a:t>
            </a:r>
            <a:r>
              <a:rPr lang="en-GB"/>
              <a:t> </a:t>
            </a:r>
            <a:r>
              <a:rPr lang="en-GB" err="1"/>
              <a:t>gyfer</a:t>
            </a:r>
            <a:r>
              <a:rPr lang="en-GB"/>
              <a:t> y </a:t>
            </a:r>
            <a:r>
              <a:rPr lang="en-GB" err="1"/>
              <a:t>dyfodol</a:t>
            </a:r>
            <a:r>
              <a:rPr lang="en-GB"/>
              <a:t> </a:t>
            </a:r>
            <a:r>
              <a:rPr lang="en-GB" err="1"/>
              <a:t>neu</a:t>
            </a:r>
            <a:r>
              <a:rPr lang="en-GB"/>
              <a:t> </a:t>
            </a:r>
            <a:r>
              <a:rPr lang="en-GB" err="1"/>
              <a:t>gynnig</a:t>
            </a:r>
            <a:r>
              <a:rPr lang="en-GB"/>
              <a:t> </a:t>
            </a:r>
            <a:r>
              <a:rPr lang="en-GB" err="1"/>
              <a:t>datrysiadau</a:t>
            </a:r>
            <a:r>
              <a:rPr lang="en-GB"/>
              <a:t> </a:t>
            </a:r>
            <a:r>
              <a:rPr lang="en-GB" err="1"/>
              <a:t>posib</a:t>
            </a:r>
            <a:r>
              <a:rPr lang="en-GB"/>
              <a:t> </a:t>
            </a:r>
            <a:r>
              <a:rPr lang="en-GB" err="1"/>
              <a:t>i</a:t>
            </a:r>
            <a:r>
              <a:rPr lang="en-GB"/>
              <a:t> </a:t>
            </a:r>
            <a:r>
              <a:rPr lang="en-GB" err="1"/>
              <a:t>faterion</a:t>
            </a:r>
            <a:r>
              <a:rPr lang="en-GB"/>
              <a:t> a </a:t>
            </a:r>
            <a:r>
              <a:rPr lang="en-GB" err="1"/>
              <a:t>archwiliwyd</a:t>
            </a:r>
            <a:r>
              <a:rPr lang="en-GB"/>
              <a:t>. </a:t>
            </a:r>
          </a:p>
          <a:p>
            <a:endParaRPr lang="en-GB"/>
          </a:p>
          <a:p>
            <a:r>
              <a:rPr lang="en-GB"/>
              <a:t>C – </a:t>
            </a:r>
            <a:r>
              <a:rPr lang="en-GB" err="1"/>
              <a:t>Pobl</a:t>
            </a:r>
            <a:r>
              <a:rPr lang="en-GB"/>
              <a:t> </a:t>
            </a:r>
            <a:r>
              <a:rPr lang="en-GB" err="1"/>
              <a:t>broffesiynol</a:t>
            </a:r>
            <a:r>
              <a:rPr lang="en-GB"/>
              <a:t> o </a:t>
            </a:r>
            <a:r>
              <a:rPr lang="en-GB" err="1"/>
              <a:t>fewn</a:t>
            </a:r>
            <a:r>
              <a:rPr lang="en-GB"/>
              <a:t> </a:t>
            </a:r>
            <a:r>
              <a:rPr lang="en-GB" err="1"/>
              <a:t>byd</a:t>
            </a:r>
            <a:r>
              <a:rPr lang="en-GB"/>
              <a:t> </a:t>
            </a:r>
            <a:r>
              <a:rPr lang="en-GB" err="1"/>
              <a:t>addysg</a:t>
            </a:r>
            <a:r>
              <a:rPr lang="en-GB"/>
              <a:t> </a:t>
            </a:r>
            <a:r>
              <a:rPr lang="en-GB" err="1"/>
              <a:t>e.e</a:t>
            </a:r>
            <a:r>
              <a:rPr lang="en-GB"/>
              <a:t>. </a:t>
            </a:r>
            <a:r>
              <a:rPr lang="en-GB" err="1"/>
              <a:t>athrawon</a:t>
            </a:r>
            <a:r>
              <a:rPr lang="en-GB"/>
              <a:t>, </a:t>
            </a:r>
            <a:r>
              <a:rPr lang="en-GB" err="1"/>
              <a:t>cynorthwywyr</a:t>
            </a:r>
            <a:r>
              <a:rPr lang="en-GB"/>
              <a:t> </a:t>
            </a:r>
            <a:r>
              <a:rPr lang="en-GB" err="1"/>
              <a:t>dysgu</a:t>
            </a:r>
            <a:r>
              <a:rPr lang="en-GB"/>
              <a:t>, </a:t>
            </a:r>
            <a:r>
              <a:rPr lang="en-GB" err="1"/>
              <a:t>seicolegydd</a:t>
            </a:r>
            <a:r>
              <a:rPr lang="en-GB"/>
              <a:t> </a:t>
            </a:r>
            <a:r>
              <a:rPr lang="en-GB" err="1"/>
              <a:t>addysg</a:t>
            </a:r>
            <a:r>
              <a:rPr lang="en-GB"/>
              <a:t>. </a:t>
            </a:r>
            <a:r>
              <a:rPr lang="en-GB" err="1"/>
              <a:t>Rhieni</a:t>
            </a:r>
            <a:r>
              <a:rPr lang="en-GB"/>
              <a:t>. </a:t>
            </a:r>
            <a:r>
              <a:rPr lang="en-GB" err="1"/>
              <a:t>Deallus</a:t>
            </a:r>
            <a:r>
              <a:rPr lang="en-GB"/>
              <a:t> </a:t>
            </a:r>
            <a:r>
              <a:rPr lang="en-GB" err="1"/>
              <a:t>ond</a:t>
            </a:r>
            <a:r>
              <a:rPr lang="en-GB"/>
              <a:t> </a:t>
            </a:r>
            <a:r>
              <a:rPr lang="en-GB" err="1"/>
              <a:t>nid</a:t>
            </a:r>
            <a:r>
              <a:rPr lang="en-GB"/>
              <a:t> </a:t>
            </a:r>
            <a:r>
              <a:rPr lang="en-GB" err="1"/>
              <a:t>arbenigwr</a:t>
            </a:r>
            <a:r>
              <a:rPr lang="en-GB"/>
              <a:t>…a </a:t>
            </a:r>
            <a:r>
              <a:rPr lang="en-GB" err="1"/>
              <a:t>pheidiwch</a:t>
            </a:r>
            <a:r>
              <a:rPr lang="en-GB"/>
              <a:t> </a:t>
            </a:r>
            <a:r>
              <a:rPr lang="en-GB" err="1"/>
              <a:t>anghofio</a:t>
            </a:r>
            <a:r>
              <a:rPr lang="en-GB"/>
              <a:t>…</a:t>
            </a:r>
            <a:r>
              <a:rPr lang="en-GB" err="1"/>
              <a:t>eich</a:t>
            </a:r>
            <a:r>
              <a:rPr lang="en-GB"/>
              <a:t> </a:t>
            </a:r>
            <a:r>
              <a:rPr lang="en-GB" err="1"/>
              <a:t>darlithydd</a:t>
            </a:r>
            <a:r>
              <a:rPr lang="en-GB"/>
              <a:t>! </a:t>
            </a:r>
          </a:p>
          <a:p>
            <a:endParaRPr lang="en-GB"/>
          </a:p>
          <a:p>
            <a:r>
              <a:rPr lang="en-GB"/>
              <a:t>I – </a:t>
            </a:r>
            <a:r>
              <a:rPr lang="en-GB" err="1"/>
              <a:t>Ffurfiol</a:t>
            </a:r>
            <a:r>
              <a:rPr lang="en-GB"/>
              <a:t>. </a:t>
            </a:r>
            <a:r>
              <a:rPr lang="en-GB" err="1"/>
              <a:t>Academaidd</a:t>
            </a:r>
            <a:r>
              <a:rPr lang="en-GB"/>
              <a:t>. </a:t>
            </a:r>
            <a:r>
              <a:rPr lang="en-GB" err="1"/>
              <a:t>Cywir</a:t>
            </a:r>
            <a:r>
              <a:rPr lang="en-GB"/>
              <a:t>. </a:t>
            </a:r>
            <a:r>
              <a:rPr lang="en-GB" err="1"/>
              <a:t>Technegol</a:t>
            </a:r>
            <a:r>
              <a:rPr lang="en-GB"/>
              <a:t> </a:t>
            </a:r>
            <a:r>
              <a:rPr lang="en-GB" err="1"/>
              <a:t>ble</a:t>
            </a:r>
            <a:r>
              <a:rPr lang="en-GB"/>
              <a:t> </a:t>
            </a:r>
            <a:r>
              <a:rPr lang="en-GB" err="1"/>
              <a:t>sy’n</a:t>
            </a:r>
            <a:r>
              <a:rPr lang="en-GB"/>
              <a:t> </a:t>
            </a:r>
            <a:r>
              <a:rPr lang="en-GB" err="1"/>
              <a:t>angen</a:t>
            </a:r>
            <a:r>
              <a:rPr lang="en-GB"/>
              <a:t> </a:t>
            </a:r>
            <a:r>
              <a:rPr lang="en-GB" err="1"/>
              <a:t>ond</a:t>
            </a:r>
            <a:r>
              <a:rPr lang="en-GB"/>
              <a:t> </a:t>
            </a:r>
            <a:r>
              <a:rPr lang="en-GB" err="1"/>
              <a:t>osgoi</a:t>
            </a:r>
            <a:r>
              <a:rPr lang="en-GB"/>
              <a:t> jargon. </a:t>
            </a:r>
          </a:p>
          <a:p>
            <a:endParaRPr lang="en-GB"/>
          </a:p>
          <a:p>
            <a:r>
              <a:rPr lang="en-GB"/>
              <a:t>G – Mae is-</a:t>
            </a:r>
            <a:r>
              <a:rPr lang="en-GB" err="1"/>
              <a:t>deitlau</a:t>
            </a:r>
            <a:r>
              <a:rPr lang="en-GB"/>
              <a:t> </a:t>
            </a:r>
            <a:r>
              <a:rPr lang="en-GB" err="1"/>
              <a:t>yn</a:t>
            </a:r>
            <a:r>
              <a:rPr lang="en-GB"/>
              <a:t> </a:t>
            </a:r>
            <a:r>
              <a:rPr lang="en-GB" err="1"/>
              <a:t>bosibilrwydd</a:t>
            </a:r>
            <a:r>
              <a:rPr lang="en-GB"/>
              <a:t> </a:t>
            </a:r>
            <a:r>
              <a:rPr lang="en-GB" err="1"/>
              <a:t>ond</a:t>
            </a:r>
            <a:r>
              <a:rPr lang="en-GB"/>
              <a:t> </a:t>
            </a:r>
            <a:r>
              <a:rPr lang="en-GB" err="1"/>
              <a:t>ni</a:t>
            </a:r>
            <a:r>
              <a:rPr lang="en-GB"/>
              <a:t> </a:t>
            </a:r>
            <a:r>
              <a:rPr lang="en-GB" err="1"/>
              <a:t>ddylid</a:t>
            </a:r>
            <a:r>
              <a:rPr lang="en-GB"/>
              <a:t> </a:t>
            </a:r>
            <a:r>
              <a:rPr lang="en-GB" err="1"/>
              <a:t>gor-ddefnyddio</a:t>
            </a:r>
            <a:r>
              <a:rPr lang="en-GB"/>
              <a:t>. </a:t>
            </a:r>
            <a:r>
              <a:rPr lang="en-GB" err="1"/>
              <a:t>Mae’n</a:t>
            </a:r>
            <a:r>
              <a:rPr lang="en-GB"/>
              <a:t> </a:t>
            </a:r>
            <a:r>
              <a:rPr lang="en-GB" err="1"/>
              <a:t>annhebygol</a:t>
            </a:r>
            <a:r>
              <a:rPr lang="en-GB"/>
              <a:t> </a:t>
            </a:r>
            <a:r>
              <a:rPr lang="en-GB" err="1"/>
              <a:t>byddai</a:t>
            </a:r>
            <a:r>
              <a:rPr lang="en-GB"/>
              <a:t> </a:t>
            </a:r>
            <a:r>
              <a:rPr lang="en-GB" err="1"/>
              <a:t>pwyntiau</a:t>
            </a:r>
            <a:r>
              <a:rPr lang="en-GB"/>
              <a:t> </a:t>
            </a:r>
            <a:r>
              <a:rPr lang="en-GB" err="1"/>
              <a:t>bwled</a:t>
            </a:r>
            <a:r>
              <a:rPr lang="en-GB"/>
              <a:t> </a:t>
            </a:r>
            <a:r>
              <a:rPr lang="en-GB" err="1"/>
              <a:t>yn</a:t>
            </a:r>
            <a:r>
              <a:rPr lang="en-GB"/>
              <a:t> </a:t>
            </a:r>
            <a:r>
              <a:rPr lang="en-GB" err="1"/>
              <a:t>galluogi’r</a:t>
            </a:r>
            <a:r>
              <a:rPr lang="en-GB"/>
              <a:t> </a:t>
            </a:r>
            <a:r>
              <a:rPr lang="en-GB" err="1"/>
              <a:t>manylder</a:t>
            </a:r>
            <a:r>
              <a:rPr lang="en-GB"/>
              <a:t> </a:t>
            </a:r>
            <a:r>
              <a:rPr lang="en-GB" err="1"/>
              <a:t>angenrheidiol</a:t>
            </a:r>
            <a:r>
              <a:rPr lang="en-GB"/>
              <a:t> </a:t>
            </a:r>
            <a:r>
              <a:rPr lang="en-GB" err="1"/>
              <a:t>yma</a:t>
            </a:r>
            <a:r>
              <a:rPr lang="en-GB"/>
              <a:t>. </a:t>
            </a:r>
          </a:p>
          <a:p>
            <a:endParaRPr lang="en-GB"/>
          </a:p>
        </p:txBody>
      </p:sp>
    </p:spTree>
    <p:custDataLst>
      <p:tags r:id="rId1"/>
    </p:custDataLst>
    <p:extLst>
      <p:ext uri="{BB962C8B-B14F-4D97-AF65-F5344CB8AC3E}">
        <p14:creationId xmlns:p14="http://schemas.microsoft.com/office/powerpoint/2010/main" val="1375833616"/>
      </p:ext>
    </p:extLst>
  </p:cSld>
  <p:clrMapOvr>
    <a:masterClrMapping/>
  </p:clrMapOvr>
  <mc:AlternateContent xmlns:mc="http://schemas.openxmlformats.org/markup-compatibility/2006" xmlns:p14="http://schemas.microsoft.com/office/powerpoint/2010/main">
    <mc:Choice Requires="p14">
      <p:transition spd="slow" p14:dur="2000" advTm="219237"/>
    </mc:Choice>
    <mc:Fallback xmlns="">
      <p:transition spd="slow" advTm="21923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8">
                                            <p:txEl>
                                              <p:pRg st="2" end="2"/>
                                            </p:txEl>
                                          </p:spTgt>
                                        </p:tgtEl>
                                        <p:attrNameLst>
                                          <p:attrName>style.visibility</p:attrName>
                                        </p:attrNameLst>
                                      </p:cBhvr>
                                      <p:to>
                                        <p:strVal val="hidden"/>
                                      </p:to>
                                    </p:set>
                                  </p:childTnLst>
                                </p:cTn>
                              </p:par>
                              <p:par>
                                <p:cTn id="9" presetID="1" presetClass="exit" presetSubtype="0" fill="hold" grpId="0" nodeType="withEffect">
                                  <p:stCondLst>
                                    <p:cond delay="0"/>
                                  </p:stCondLst>
                                  <p:childTnLst>
                                    <p:set>
                                      <p:cBhvr>
                                        <p:cTn id="10" dur="1" fill="hold">
                                          <p:stCondLst>
                                            <p:cond delay="0"/>
                                          </p:stCondLst>
                                        </p:cTn>
                                        <p:tgtEl>
                                          <p:spTgt spid="8">
                                            <p:txEl>
                                              <p:pRg st="3" end="3"/>
                                            </p:txEl>
                                          </p:spTgt>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8">
                                            <p:txEl>
                                              <p:pRg st="4" end="4"/>
                                            </p:txEl>
                                          </p:spTgt>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8">
                                            <p:txEl>
                                              <p:pRg st="5" end="5"/>
                                            </p:txEl>
                                          </p:spTgt>
                                        </p:tgtEl>
                                        <p:attrNameLst>
                                          <p:attrName>style.visibility</p:attrName>
                                        </p:attrNameLst>
                                      </p:cBhvr>
                                      <p:to>
                                        <p:strVal val="hidden"/>
                                      </p:to>
                                    </p:set>
                                  </p:childTnLst>
                                </p:cTn>
                              </p:par>
                              <p:par>
                                <p:cTn id="15" presetID="1" presetClass="exit" presetSubtype="0" fill="hold" grpId="0" nodeType="withEffect">
                                  <p:stCondLst>
                                    <p:cond delay="0"/>
                                  </p:stCondLst>
                                  <p:childTnLst>
                                    <p:set>
                                      <p:cBhvr>
                                        <p:cTn id="16" dur="1" fill="hold">
                                          <p:stCondLst>
                                            <p:cond delay="0"/>
                                          </p:stCondLst>
                                        </p:cTn>
                                        <p:tgtEl>
                                          <p:spTgt spid="8">
                                            <p:txEl>
                                              <p:pRg st="7" end="7"/>
                                            </p:txEl>
                                          </p:spTgt>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10">
                                            <p:txEl>
                                              <p:pRg st="0" end="0"/>
                                            </p:txEl>
                                          </p:spTgt>
                                        </p:tgtEl>
                                        <p:attrNameLst>
                                          <p:attrName>style.visibility</p:attrName>
                                        </p:attrNameLst>
                                      </p:cBhvr>
                                      <p:to>
                                        <p:strVal val="visible"/>
                                      </p:to>
                                    </p:set>
                                    <p:anim calcmode="lin" valueType="num">
                                      <p:cBhvr additive="base">
                                        <p:cTn id="21"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0">
                                            <p:txEl>
                                              <p:pRg st="2" end="2"/>
                                            </p:txEl>
                                          </p:spTgt>
                                        </p:tgtEl>
                                        <p:attrNameLst>
                                          <p:attrName>style.visibility</p:attrName>
                                        </p:attrNameLst>
                                      </p:cBhvr>
                                      <p:to>
                                        <p:strVal val="visible"/>
                                      </p:to>
                                    </p:set>
                                    <p:anim calcmode="lin" valueType="num">
                                      <p:cBhvr additive="base">
                                        <p:cTn id="27"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0">
                                            <p:txEl>
                                              <p:pRg st="4" end="4"/>
                                            </p:txEl>
                                          </p:spTgt>
                                        </p:tgtEl>
                                        <p:attrNameLst>
                                          <p:attrName>style.visibility</p:attrName>
                                        </p:attrNameLst>
                                      </p:cBhvr>
                                      <p:to>
                                        <p:strVal val="visible"/>
                                      </p:to>
                                    </p:set>
                                    <p:anim calcmode="lin" valueType="num">
                                      <p:cBhvr additive="base">
                                        <p:cTn id="33" dur="500" fill="hold"/>
                                        <p:tgtEl>
                                          <p:spTgt spid="10">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10">
                                            <p:txEl>
                                              <p:pRg st="6" end="6"/>
                                            </p:txEl>
                                          </p:spTgt>
                                        </p:tgtEl>
                                        <p:attrNameLst>
                                          <p:attrName>style.visibility</p:attrName>
                                        </p:attrNameLst>
                                      </p:cBhvr>
                                      <p:to>
                                        <p:strVal val="visible"/>
                                      </p:to>
                                    </p:set>
                                    <p:anim calcmode="lin" valueType="num">
                                      <p:cBhvr additive="base">
                                        <p:cTn id="39" dur="500" fill="hold"/>
                                        <p:tgtEl>
                                          <p:spTgt spid="10">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0">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10"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t>Beth </a:t>
            </a:r>
            <a:r>
              <a:rPr lang="en-GB" err="1"/>
              <a:t>yw</a:t>
            </a:r>
            <a:r>
              <a:rPr lang="en-GB"/>
              <a:t> </a:t>
            </a:r>
            <a:r>
              <a:rPr lang="en-GB" err="1"/>
              <a:t>Astudiaeth</a:t>
            </a:r>
            <a:r>
              <a:rPr lang="en-GB"/>
              <a:t> </a:t>
            </a:r>
            <a:r>
              <a:rPr lang="en-GB" err="1"/>
              <a:t>Achos</a:t>
            </a:r>
            <a:r>
              <a:rPr lang="en-GB"/>
              <a:t>? </a:t>
            </a:r>
          </a:p>
        </p:txBody>
      </p:sp>
      <p:sp>
        <p:nvSpPr>
          <p:cNvPr id="3" name="Content Placeholder 2"/>
          <p:cNvSpPr>
            <a:spLocks noGrp="1"/>
          </p:cNvSpPr>
          <p:nvPr>
            <p:ph idx="1"/>
          </p:nvPr>
        </p:nvSpPr>
        <p:spPr>
          <a:xfrm>
            <a:off x="922421" y="1690688"/>
            <a:ext cx="9797716" cy="4997152"/>
          </a:xfrm>
        </p:spPr>
        <p:txBody>
          <a:bodyPr>
            <a:normAutofit fontScale="92500"/>
          </a:bodyPr>
          <a:lstStyle/>
          <a:p>
            <a:pPr marL="457200" lvl="1" indent="0" fontAlgn="base">
              <a:buNone/>
            </a:pPr>
            <a:r>
              <a:rPr lang="en-GB" sz="3000"/>
              <a:t>Mae </a:t>
            </a:r>
            <a:r>
              <a:rPr lang="en-GB" sz="3000" err="1"/>
              <a:t>Kardos</a:t>
            </a:r>
            <a:r>
              <a:rPr lang="en-GB" sz="3000"/>
              <a:t> a Smith (1979) </a:t>
            </a:r>
            <a:r>
              <a:rPr lang="en-GB" sz="3000" err="1"/>
              <a:t>yn</a:t>
            </a:r>
            <a:r>
              <a:rPr lang="en-GB" sz="3000"/>
              <a:t> </a:t>
            </a:r>
            <a:r>
              <a:rPr lang="en-GB" sz="3000" err="1"/>
              <a:t>awgrymu</a:t>
            </a:r>
            <a:r>
              <a:rPr lang="en-GB" sz="3000"/>
              <a:t> bod </a:t>
            </a:r>
            <a:r>
              <a:rPr lang="en-GB" sz="3000" err="1"/>
              <a:t>astudiaeth</a:t>
            </a:r>
            <a:r>
              <a:rPr lang="en-GB" sz="3000"/>
              <a:t> </a:t>
            </a:r>
            <a:r>
              <a:rPr lang="en-GB" sz="3000" err="1"/>
              <a:t>achos</a:t>
            </a:r>
            <a:r>
              <a:rPr lang="en-GB" sz="3000"/>
              <a:t> </a:t>
            </a:r>
            <a:r>
              <a:rPr lang="en-GB" sz="3000" err="1"/>
              <a:t>llwyddiannus</a:t>
            </a:r>
            <a:r>
              <a:rPr lang="en-GB" sz="3000"/>
              <a:t>: </a:t>
            </a:r>
          </a:p>
          <a:p>
            <a:pPr marL="457200" lvl="1" indent="0" fontAlgn="base">
              <a:buNone/>
            </a:pPr>
            <a:endParaRPr lang="en-GB" sz="3000"/>
          </a:p>
          <a:p>
            <a:pPr lvl="1" fontAlgn="base"/>
            <a:r>
              <a:rPr lang="en-GB"/>
              <a:t>“It is taken from real life (true identities may be concealed).</a:t>
            </a:r>
          </a:p>
          <a:p>
            <a:pPr lvl="1" fontAlgn="base"/>
            <a:r>
              <a:rPr lang="en-GB"/>
              <a:t>It consists of many parts and each part usually ends with problems and points for discussion. There may not be a clear cut off point to the situation.</a:t>
            </a:r>
          </a:p>
          <a:p>
            <a:pPr lvl="1" fontAlgn="base"/>
            <a:r>
              <a:rPr lang="en-GB"/>
              <a:t>It includes sufficient information for the reader to treat problems and issues.</a:t>
            </a:r>
          </a:p>
          <a:p>
            <a:pPr lvl="1" fontAlgn="base"/>
            <a:r>
              <a:rPr lang="en-GB"/>
              <a:t>It is believable for the reader (the case contains the setting, personalities, sequence of events, problems and conflicts)”</a:t>
            </a:r>
          </a:p>
          <a:p>
            <a:pPr marL="457200" lvl="1" indent="0" algn="r">
              <a:buNone/>
            </a:pPr>
            <a:r>
              <a:rPr lang="en-GB"/>
              <a:t/>
            </a:r>
            <a:br>
              <a:rPr lang="en-GB"/>
            </a:br>
            <a:endParaRPr lang="en-GB"/>
          </a:p>
          <a:p>
            <a:pPr marL="457200" lvl="1" indent="0" algn="r">
              <a:buNone/>
            </a:pPr>
            <a:endParaRPr lang="en-GB">
              <a:hlinkClick r:id="rId2"/>
            </a:endParaRPr>
          </a:p>
          <a:p>
            <a:pPr marL="457200" lvl="1" indent="0" algn="r">
              <a:buNone/>
            </a:pPr>
            <a:r>
              <a:rPr lang="en-GB" sz="2300">
                <a:hlinkClick r:id="rId2"/>
              </a:rPr>
              <a:t>https://student.unsw.edu.au/what-case-study</a:t>
            </a:r>
            <a:r>
              <a:rPr lang="en-GB" sz="2300"/>
              <a:t> </a:t>
            </a:r>
          </a:p>
        </p:txBody>
      </p:sp>
    </p:spTree>
    <p:extLst>
      <p:ext uri="{BB962C8B-B14F-4D97-AF65-F5344CB8AC3E}">
        <p14:creationId xmlns:p14="http://schemas.microsoft.com/office/powerpoint/2010/main" val="2409254431"/>
      </p:ext>
    </p:extLst>
  </p:cSld>
  <p:clrMapOvr>
    <a:masterClrMapping/>
  </p:clrMapOvr>
  <p:transition spd="slow" advTm="127998">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err="1"/>
              <a:t>Ble</a:t>
            </a:r>
            <a:r>
              <a:rPr lang="en-GB"/>
              <a:t> </a:t>
            </a:r>
            <a:r>
              <a:rPr lang="en-GB" err="1"/>
              <a:t>i</a:t>
            </a:r>
            <a:r>
              <a:rPr lang="en-GB"/>
              <a:t> </a:t>
            </a:r>
            <a:r>
              <a:rPr lang="en-GB" err="1"/>
              <a:t>ddechrau</a:t>
            </a:r>
            <a:r>
              <a:rPr lang="en-GB"/>
              <a:t>? </a:t>
            </a:r>
          </a:p>
        </p:txBody>
      </p:sp>
      <p:sp>
        <p:nvSpPr>
          <p:cNvPr id="3" name="Content Placeholder 2"/>
          <p:cNvSpPr>
            <a:spLocks noGrp="1"/>
          </p:cNvSpPr>
          <p:nvPr>
            <p:ph idx="1"/>
          </p:nvPr>
        </p:nvSpPr>
        <p:spPr>
          <a:xfrm>
            <a:off x="838200" y="3231508"/>
            <a:ext cx="10515600" cy="3318433"/>
          </a:xfrm>
        </p:spPr>
        <p:txBody>
          <a:bodyPr/>
          <a:lstStyle/>
          <a:p>
            <a:r>
              <a:rPr lang="en-GB" err="1"/>
              <a:t>Bywgraffiadau</a:t>
            </a:r>
            <a:r>
              <a:rPr lang="en-GB"/>
              <a:t> </a:t>
            </a:r>
            <a:r>
              <a:rPr lang="en-GB" err="1"/>
              <a:t>ar</a:t>
            </a:r>
            <a:r>
              <a:rPr lang="en-GB"/>
              <a:t> Moodle</a:t>
            </a:r>
          </a:p>
          <a:p>
            <a:pPr marL="0" indent="0">
              <a:buNone/>
            </a:pPr>
            <a:r>
              <a:rPr lang="en-GB"/>
              <a:t>	</a:t>
            </a:r>
            <a:r>
              <a:rPr lang="en-GB" sz="3600" b="1"/>
              <a:t>NEU</a:t>
            </a:r>
          </a:p>
          <a:p>
            <a:r>
              <a:rPr lang="en-GB" err="1"/>
              <a:t>Chwilio</a:t>
            </a:r>
            <a:r>
              <a:rPr lang="en-GB"/>
              <a:t> am </a:t>
            </a:r>
            <a:r>
              <a:rPr lang="en-GB" err="1"/>
              <a:t>wybodaeth</a:t>
            </a:r>
            <a:r>
              <a:rPr lang="en-GB"/>
              <a:t> </a:t>
            </a:r>
            <a:r>
              <a:rPr lang="en-GB" err="1"/>
              <a:t>eich</a:t>
            </a:r>
            <a:r>
              <a:rPr lang="en-GB"/>
              <a:t> </a:t>
            </a:r>
            <a:r>
              <a:rPr lang="en-GB" err="1"/>
              <a:t>hunain</a:t>
            </a:r>
            <a:r>
              <a:rPr lang="en-GB"/>
              <a:t> </a:t>
            </a:r>
            <a:r>
              <a:rPr lang="en-GB" err="1"/>
              <a:t>sydd</a:t>
            </a:r>
            <a:r>
              <a:rPr lang="en-GB"/>
              <a:t> </a:t>
            </a:r>
            <a:r>
              <a:rPr lang="en-GB" u="sng" err="1"/>
              <a:t>ar</a:t>
            </a:r>
            <a:r>
              <a:rPr lang="en-GB" u="sng"/>
              <a:t> </a:t>
            </a:r>
            <a:r>
              <a:rPr lang="en-GB" u="sng" err="1"/>
              <a:t>gael</a:t>
            </a:r>
            <a:r>
              <a:rPr lang="en-GB" u="sng"/>
              <a:t> </a:t>
            </a:r>
            <a:r>
              <a:rPr lang="en-GB" u="sng" err="1"/>
              <a:t>yn</a:t>
            </a:r>
            <a:r>
              <a:rPr lang="en-GB" u="sng"/>
              <a:t> </a:t>
            </a:r>
            <a:r>
              <a:rPr lang="en-GB" u="sng" err="1"/>
              <a:t>gyhoeddus</a:t>
            </a:r>
            <a:endParaRPr lang="en-GB" u="sng"/>
          </a:p>
          <a:p>
            <a:pPr marL="0" indent="0">
              <a:buNone/>
            </a:pPr>
            <a:endParaRPr lang="en-GB" b="1" u="sng"/>
          </a:p>
          <a:p>
            <a:r>
              <a:rPr lang="en-GB" u="sng" err="1"/>
              <a:t>Materion</a:t>
            </a:r>
            <a:r>
              <a:rPr lang="en-GB" u="sng"/>
              <a:t> </a:t>
            </a:r>
            <a:r>
              <a:rPr lang="en-GB" u="sng" err="1"/>
              <a:t>Moesegol</a:t>
            </a:r>
            <a:r>
              <a:rPr lang="en-GB" u="sng"/>
              <a:t>! </a:t>
            </a:r>
          </a:p>
        </p:txBody>
      </p:sp>
      <p:sp>
        <p:nvSpPr>
          <p:cNvPr id="5" name="Rounded Rectangle 4"/>
          <p:cNvSpPr/>
          <p:nvPr/>
        </p:nvSpPr>
        <p:spPr>
          <a:xfrm>
            <a:off x="838200" y="1690688"/>
            <a:ext cx="10843054" cy="11944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sz="2800"/>
          </a:p>
          <a:p>
            <a:pPr algn="ctr"/>
            <a:r>
              <a:rPr lang="cy-GB" sz="2800"/>
              <a:t>Ysgrifennwch astudiaeth achos ynglŷn â </a:t>
            </a:r>
            <a:r>
              <a:rPr lang="cy-GB" sz="3600" b="1" u="sng"/>
              <a:t>disgybl</a:t>
            </a:r>
            <a:r>
              <a:rPr lang="cy-GB" sz="2800"/>
              <a:t> , yn ffocysu ar ymyrraeth gynnar a strategaethau ymyrraeth cynhwysol. </a:t>
            </a:r>
            <a:endParaRPr lang="en-GB" sz="2800"/>
          </a:p>
          <a:p>
            <a:endParaRPr lang="en-GB" sz="2800" b="1"/>
          </a:p>
        </p:txBody>
      </p:sp>
      <p:pic>
        <p:nvPicPr>
          <p:cNvPr id="4" name="Picture 3"/>
          <p:cNvPicPr>
            <a:picLocks noChangeAspect="1"/>
          </p:cNvPicPr>
          <p:nvPr/>
        </p:nvPicPr>
        <p:blipFill>
          <a:blip r:embed="rId2"/>
          <a:stretch>
            <a:fillRect/>
          </a:stretch>
        </p:blipFill>
        <p:spPr>
          <a:xfrm rot="861095" flipH="1">
            <a:off x="3199914" y="69780"/>
            <a:ext cx="594866" cy="1457089"/>
          </a:xfrm>
          <a:prstGeom prst="rect">
            <a:avLst/>
          </a:prstGeom>
        </p:spPr>
      </p:pic>
      <p:pic>
        <p:nvPicPr>
          <p:cNvPr id="6" name="Picture 5"/>
          <p:cNvPicPr>
            <a:picLocks noChangeAspect="1"/>
          </p:cNvPicPr>
          <p:nvPr/>
        </p:nvPicPr>
        <p:blipFill>
          <a:blip r:embed="rId2"/>
          <a:stretch>
            <a:fillRect/>
          </a:stretch>
        </p:blipFill>
        <p:spPr>
          <a:xfrm rot="462120" flipH="1">
            <a:off x="8489797" y="126195"/>
            <a:ext cx="594866" cy="1457089"/>
          </a:xfrm>
          <a:prstGeom prst="rect">
            <a:avLst/>
          </a:prstGeom>
        </p:spPr>
      </p:pic>
    </p:spTree>
    <p:extLst>
      <p:ext uri="{BB962C8B-B14F-4D97-AF65-F5344CB8AC3E}">
        <p14:creationId xmlns:p14="http://schemas.microsoft.com/office/powerpoint/2010/main" val="101743354"/>
      </p:ext>
    </p:extLst>
  </p:cSld>
  <p:clrMapOvr>
    <a:masterClrMapping/>
  </p:clrMapOvr>
  <p:transition spd="slow" advTm="100735">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err="1"/>
              <a:t>Archwilio</a:t>
            </a:r>
            <a:r>
              <a:rPr lang="en-GB"/>
              <a:t> </a:t>
            </a:r>
            <a:r>
              <a:rPr lang="en-GB" err="1"/>
              <a:t>eich</a:t>
            </a:r>
            <a:r>
              <a:rPr lang="en-GB"/>
              <a:t> </a:t>
            </a:r>
            <a:r>
              <a:rPr lang="en-GB" err="1"/>
              <a:t>Astudiaeth</a:t>
            </a:r>
            <a:r>
              <a:rPr lang="en-GB"/>
              <a:t> </a:t>
            </a:r>
          </a:p>
        </p:txBody>
      </p:sp>
      <p:sp>
        <p:nvSpPr>
          <p:cNvPr id="3" name="Content Placeholder 2"/>
          <p:cNvSpPr>
            <a:spLocks noGrp="1"/>
          </p:cNvSpPr>
          <p:nvPr>
            <p:ph idx="1"/>
          </p:nvPr>
        </p:nvSpPr>
        <p:spPr>
          <a:xfrm>
            <a:off x="982579" y="1780674"/>
            <a:ext cx="10515600" cy="4944979"/>
          </a:xfrm>
        </p:spPr>
        <p:txBody>
          <a:bodyPr>
            <a:normAutofit/>
          </a:bodyPr>
          <a:lstStyle/>
          <a:p>
            <a:pPr marL="457200" lvl="1" indent="0">
              <a:buNone/>
            </a:pPr>
            <a:r>
              <a:rPr lang="en-GB" sz="3200" err="1"/>
              <a:t>Dewiswch</a:t>
            </a:r>
            <a:r>
              <a:rPr lang="en-GB" sz="3200"/>
              <a:t> </a:t>
            </a:r>
            <a:r>
              <a:rPr lang="en-GB" sz="3200" err="1"/>
              <a:t>fywgraffiad</a:t>
            </a:r>
            <a:r>
              <a:rPr lang="en-GB" sz="3200"/>
              <a:t> </a:t>
            </a:r>
            <a:r>
              <a:rPr lang="en-GB" sz="3200" err="1"/>
              <a:t>yna</a:t>
            </a:r>
            <a:r>
              <a:rPr lang="en-GB" sz="3200"/>
              <a:t> </a:t>
            </a:r>
            <a:r>
              <a:rPr lang="en-GB" sz="3200" err="1"/>
              <a:t>uwch-oleuwch</a:t>
            </a:r>
            <a:r>
              <a:rPr lang="en-GB" sz="3200"/>
              <a:t> y </a:t>
            </a:r>
            <a:r>
              <a:rPr lang="en-GB" sz="3200" err="1"/>
              <a:t>canlynol</a:t>
            </a:r>
            <a:r>
              <a:rPr lang="en-GB" sz="3200"/>
              <a:t>:</a:t>
            </a:r>
          </a:p>
          <a:p>
            <a:pPr marL="457200" lvl="1" indent="0">
              <a:buNone/>
            </a:pPr>
            <a:endParaRPr lang="en-GB" sz="3200"/>
          </a:p>
          <a:p>
            <a:pPr lvl="1"/>
            <a:r>
              <a:rPr lang="en-GB" sz="3200"/>
              <a:t>Pa </a:t>
            </a:r>
            <a:r>
              <a:rPr lang="en-GB" sz="3200" err="1"/>
              <a:t>anghenion</a:t>
            </a:r>
            <a:r>
              <a:rPr lang="en-GB" sz="3200"/>
              <a:t> </a:t>
            </a:r>
            <a:r>
              <a:rPr lang="en-GB" sz="3200" err="1"/>
              <a:t>sydd</a:t>
            </a:r>
            <a:r>
              <a:rPr lang="en-GB" sz="3200"/>
              <a:t> </a:t>
            </a:r>
            <a:r>
              <a:rPr lang="en-GB" sz="3200" err="1"/>
              <a:t>gan</a:t>
            </a:r>
            <a:r>
              <a:rPr lang="en-GB" sz="3200"/>
              <a:t> y </a:t>
            </a:r>
            <a:r>
              <a:rPr lang="en-GB" sz="3200" err="1"/>
              <a:t>plentyn</a:t>
            </a:r>
            <a:r>
              <a:rPr lang="en-GB" sz="3200"/>
              <a:t>? </a:t>
            </a:r>
          </a:p>
          <a:p>
            <a:pPr lvl="1"/>
            <a:r>
              <a:rPr lang="en-GB" sz="3200"/>
              <a:t>Pa </a:t>
            </a:r>
            <a:r>
              <a:rPr lang="en-GB" sz="3200" err="1"/>
              <a:t>ymyrraeth</a:t>
            </a:r>
            <a:r>
              <a:rPr lang="en-GB" sz="3200"/>
              <a:t> </a:t>
            </a:r>
            <a:r>
              <a:rPr lang="en-GB" sz="3200" err="1"/>
              <a:t>gynnar</a:t>
            </a:r>
            <a:r>
              <a:rPr lang="en-GB" sz="3200"/>
              <a:t> </a:t>
            </a:r>
            <a:r>
              <a:rPr lang="en-GB" sz="3200" err="1"/>
              <a:t>sydd</a:t>
            </a:r>
            <a:r>
              <a:rPr lang="en-GB" sz="3200"/>
              <a:t> </a:t>
            </a:r>
            <a:r>
              <a:rPr lang="en-GB" sz="3200" err="1"/>
              <a:t>mewn</a:t>
            </a:r>
            <a:r>
              <a:rPr lang="en-GB" sz="3200"/>
              <a:t> </a:t>
            </a:r>
            <a:r>
              <a:rPr lang="en-GB" sz="3200" err="1"/>
              <a:t>lle</a:t>
            </a:r>
            <a:r>
              <a:rPr lang="en-GB" sz="3200"/>
              <a:t> </a:t>
            </a:r>
            <a:r>
              <a:rPr lang="en-GB" sz="3200" err="1"/>
              <a:t>yn</a:t>
            </a:r>
            <a:r>
              <a:rPr lang="en-GB" sz="3200"/>
              <a:t> </a:t>
            </a:r>
            <a:r>
              <a:rPr lang="en-GB" sz="3200" err="1"/>
              <a:t>barod</a:t>
            </a:r>
            <a:r>
              <a:rPr lang="en-GB" sz="3200"/>
              <a:t>? </a:t>
            </a:r>
          </a:p>
          <a:p>
            <a:pPr lvl="2"/>
            <a:r>
              <a:rPr lang="en-GB" sz="2800" err="1"/>
              <a:t>Adlewyrchwch</a:t>
            </a:r>
            <a:r>
              <a:rPr lang="en-GB" sz="2800"/>
              <a:t>: pa </a:t>
            </a:r>
            <a:r>
              <a:rPr lang="en-GB" sz="2800" err="1"/>
              <a:t>mor</a:t>
            </a:r>
            <a:r>
              <a:rPr lang="en-GB" sz="2800"/>
              <a:t> </a:t>
            </a:r>
            <a:r>
              <a:rPr lang="en-GB" sz="2800" err="1"/>
              <a:t>effeithiol</a:t>
            </a:r>
            <a:r>
              <a:rPr lang="en-GB" sz="2800"/>
              <a:t> </a:t>
            </a:r>
            <a:r>
              <a:rPr lang="en-GB" sz="2800" err="1"/>
              <a:t>yw</a:t>
            </a:r>
            <a:r>
              <a:rPr lang="en-GB" sz="2800"/>
              <a:t> </a:t>
            </a:r>
            <a:r>
              <a:rPr lang="en-GB" sz="2800" err="1"/>
              <a:t>hyn</a:t>
            </a:r>
            <a:r>
              <a:rPr lang="en-GB" sz="2800"/>
              <a:t>? </a:t>
            </a:r>
          </a:p>
          <a:p>
            <a:pPr lvl="1"/>
            <a:r>
              <a:rPr lang="en-GB" sz="3200"/>
              <a:t>Pa </a:t>
            </a:r>
            <a:r>
              <a:rPr lang="en-GB" sz="3200" err="1"/>
              <a:t>strategaethau</a:t>
            </a:r>
            <a:r>
              <a:rPr lang="en-GB" sz="3200"/>
              <a:t> </a:t>
            </a:r>
            <a:r>
              <a:rPr lang="en-GB" sz="3200" err="1"/>
              <a:t>mae’r</a:t>
            </a:r>
            <a:r>
              <a:rPr lang="en-GB" sz="3200"/>
              <a:t> </a:t>
            </a:r>
            <a:r>
              <a:rPr lang="en-GB" sz="3200" err="1"/>
              <a:t>ysgol</a:t>
            </a:r>
            <a:r>
              <a:rPr lang="en-GB" sz="3200"/>
              <a:t> </a:t>
            </a:r>
            <a:r>
              <a:rPr lang="en-GB" sz="3200" err="1"/>
              <a:t>yn</a:t>
            </a:r>
            <a:r>
              <a:rPr lang="en-GB" sz="3200"/>
              <a:t> </a:t>
            </a:r>
            <a:r>
              <a:rPr lang="en-GB" sz="3200" err="1"/>
              <a:t>defnyddio</a:t>
            </a:r>
            <a:r>
              <a:rPr lang="en-GB" sz="3200"/>
              <a:t> </a:t>
            </a:r>
            <a:r>
              <a:rPr lang="en-GB" sz="3200" err="1"/>
              <a:t>yn</a:t>
            </a:r>
            <a:r>
              <a:rPr lang="en-GB" sz="3200"/>
              <a:t> </a:t>
            </a:r>
            <a:r>
              <a:rPr lang="en-GB" sz="3200" err="1"/>
              <a:t>barod</a:t>
            </a:r>
            <a:r>
              <a:rPr lang="en-GB" sz="3200"/>
              <a:t>?</a:t>
            </a:r>
          </a:p>
          <a:p>
            <a:pPr lvl="2"/>
            <a:r>
              <a:rPr lang="en-GB" sz="2800" err="1"/>
              <a:t>Adlewyrchwch</a:t>
            </a:r>
            <a:r>
              <a:rPr lang="en-GB" sz="2800"/>
              <a:t>: pa </a:t>
            </a:r>
            <a:r>
              <a:rPr lang="en-GB" sz="2800" err="1"/>
              <a:t>mor</a:t>
            </a:r>
            <a:r>
              <a:rPr lang="en-GB" sz="2800"/>
              <a:t> </a:t>
            </a:r>
            <a:r>
              <a:rPr lang="en-GB" sz="2800" err="1"/>
              <a:t>effeithiol</a:t>
            </a:r>
            <a:r>
              <a:rPr lang="en-GB" sz="2800"/>
              <a:t> </a:t>
            </a:r>
            <a:r>
              <a:rPr lang="en-GB" sz="2800" err="1"/>
              <a:t>yw</a:t>
            </a:r>
            <a:r>
              <a:rPr lang="en-GB" sz="2800"/>
              <a:t> </a:t>
            </a:r>
            <a:r>
              <a:rPr lang="en-GB" sz="2800" err="1"/>
              <a:t>hyn</a:t>
            </a:r>
            <a:r>
              <a:rPr lang="en-GB" sz="2800"/>
              <a:t>? </a:t>
            </a:r>
          </a:p>
          <a:p>
            <a:pPr lvl="1"/>
            <a:r>
              <a:rPr lang="en-GB" sz="3200" err="1"/>
              <a:t>Oes</a:t>
            </a:r>
            <a:r>
              <a:rPr lang="en-GB" sz="3200"/>
              <a:t> </a:t>
            </a:r>
            <a:r>
              <a:rPr lang="en-GB" sz="3200" err="1"/>
              <a:t>yna</a:t>
            </a:r>
            <a:r>
              <a:rPr lang="en-GB" sz="3200"/>
              <a:t> </a:t>
            </a:r>
            <a:r>
              <a:rPr lang="en-GB" sz="3200" err="1"/>
              <a:t>unrhyw</a:t>
            </a:r>
            <a:r>
              <a:rPr lang="en-GB" sz="3200"/>
              <a:t> </a:t>
            </a:r>
            <a:r>
              <a:rPr lang="en-GB" sz="3200" err="1"/>
              <a:t>heriau</a:t>
            </a:r>
            <a:r>
              <a:rPr lang="en-GB" sz="3200"/>
              <a:t> </a:t>
            </a:r>
            <a:r>
              <a:rPr lang="en-GB" sz="3200" err="1"/>
              <a:t>neu</a:t>
            </a:r>
            <a:r>
              <a:rPr lang="en-GB" sz="3200"/>
              <a:t> </a:t>
            </a:r>
            <a:r>
              <a:rPr lang="en-GB" sz="3200" err="1"/>
              <a:t>rwystrau</a:t>
            </a:r>
            <a:r>
              <a:rPr lang="en-GB" sz="3200"/>
              <a:t> </a:t>
            </a:r>
            <a:r>
              <a:rPr lang="en-GB" sz="3200" err="1"/>
              <a:t>sy’n</a:t>
            </a:r>
            <a:r>
              <a:rPr lang="en-GB" sz="3200"/>
              <a:t> dal </a:t>
            </a:r>
            <a:r>
              <a:rPr lang="en-GB" sz="3200" err="1"/>
              <a:t>i</a:t>
            </a:r>
            <a:r>
              <a:rPr lang="en-GB" sz="3200"/>
              <a:t> </a:t>
            </a:r>
            <a:r>
              <a:rPr lang="en-GB" sz="3200" err="1"/>
              <a:t>fodoli</a:t>
            </a:r>
            <a:r>
              <a:rPr lang="en-GB" sz="3200"/>
              <a:t>?</a:t>
            </a:r>
          </a:p>
          <a:p>
            <a:pPr lvl="2"/>
            <a:r>
              <a:rPr lang="en-GB" sz="2800" err="1"/>
              <a:t>Adlewyrchu</a:t>
            </a:r>
            <a:r>
              <a:rPr lang="en-GB" sz="2800"/>
              <a:t>: </a:t>
            </a:r>
            <a:r>
              <a:rPr lang="en-GB" sz="2800" err="1"/>
              <a:t>Sut</a:t>
            </a:r>
            <a:r>
              <a:rPr lang="en-GB" sz="2800"/>
              <a:t> all y </a:t>
            </a:r>
            <a:r>
              <a:rPr lang="en-GB" sz="2800" err="1"/>
              <a:t>rhain</a:t>
            </a:r>
            <a:r>
              <a:rPr lang="en-GB" sz="2800"/>
              <a:t> </a:t>
            </a:r>
            <a:r>
              <a:rPr lang="en-GB" sz="2800" err="1"/>
              <a:t>gael</a:t>
            </a:r>
            <a:r>
              <a:rPr lang="en-GB" sz="2800"/>
              <a:t> </a:t>
            </a:r>
            <a:r>
              <a:rPr lang="en-GB" sz="2800" err="1"/>
              <a:t>ei</a:t>
            </a:r>
            <a:r>
              <a:rPr lang="en-GB" sz="2800"/>
              <a:t> </a:t>
            </a:r>
            <a:r>
              <a:rPr lang="en-GB" sz="2800" err="1"/>
              <a:t>chwrdd</a:t>
            </a:r>
            <a:r>
              <a:rPr lang="en-GB" sz="2800"/>
              <a:t>? </a:t>
            </a:r>
          </a:p>
          <a:p>
            <a:pPr lvl="1"/>
            <a:endParaRPr lang="en-GB" sz="3200"/>
          </a:p>
          <a:p>
            <a:pPr lvl="1"/>
            <a:endParaRPr lang="en-GB" sz="4000"/>
          </a:p>
          <a:p>
            <a:endParaRPr lang="en-GB" sz="4400"/>
          </a:p>
        </p:txBody>
      </p:sp>
      <p:pic>
        <p:nvPicPr>
          <p:cNvPr id="4" name="Picture 3"/>
          <p:cNvPicPr>
            <a:picLocks noChangeAspect="1"/>
          </p:cNvPicPr>
          <p:nvPr/>
        </p:nvPicPr>
        <p:blipFill>
          <a:blip r:embed="rId2"/>
          <a:stretch>
            <a:fillRect/>
          </a:stretch>
        </p:blipFill>
        <p:spPr>
          <a:xfrm>
            <a:off x="288758" y="96253"/>
            <a:ext cx="2016793" cy="1502443"/>
          </a:xfrm>
          <a:prstGeom prst="rect">
            <a:avLst/>
          </a:prstGeom>
        </p:spPr>
      </p:pic>
    </p:spTree>
    <p:extLst>
      <p:ext uri="{BB962C8B-B14F-4D97-AF65-F5344CB8AC3E}">
        <p14:creationId xmlns:p14="http://schemas.microsoft.com/office/powerpoint/2010/main" val="2836156600"/>
      </p:ext>
    </p:extLst>
  </p:cSld>
  <p:clrMapOvr>
    <a:masterClrMapping/>
  </p:clrMapOvr>
  <p:transition spd="slow" advTm="86499">
    <p:push di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3"/>
          <a:srcRect l="4682" t="7261" r="34749" b="5659"/>
          <a:stretch/>
        </p:blipFill>
        <p:spPr>
          <a:xfrm>
            <a:off x="2257652" y="271173"/>
            <a:ext cx="7780970" cy="6292516"/>
          </a:xfrm>
          <a:prstGeom prst="rect">
            <a:avLst/>
          </a:prstGeom>
        </p:spPr>
      </p:pic>
      <p:grpSp>
        <p:nvGrpSpPr>
          <p:cNvPr id="18" name="Group 17"/>
          <p:cNvGrpSpPr/>
          <p:nvPr/>
        </p:nvGrpSpPr>
        <p:grpSpPr>
          <a:xfrm>
            <a:off x="3388348" y="195879"/>
            <a:ext cx="8801132" cy="2585323"/>
            <a:chOff x="3064892" y="219087"/>
            <a:chExt cx="8801132" cy="2585323"/>
          </a:xfrm>
        </p:grpSpPr>
        <p:cxnSp>
          <p:nvCxnSpPr>
            <p:cNvPr id="9" name="Straight Arrow Connector 8"/>
            <p:cNvCxnSpPr/>
            <p:nvPr/>
          </p:nvCxnSpPr>
          <p:spPr>
            <a:xfrm flipV="1">
              <a:off x="7664116" y="664745"/>
              <a:ext cx="2511138" cy="249656"/>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11" name="Straight Arrow Connector 10"/>
            <p:cNvCxnSpPr/>
            <p:nvPr/>
          </p:nvCxnSpPr>
          <p:spPr>
            <a:xfrm>
              <a:off x="8939463" y="1479884"/>
              <a:ext cx="1215190" cy="120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5239038" y="2017295"/>
              <a:ext cx="4638888" cy="40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Minus 13"/>
            <p:cNvSpPr/>
            <p:nvPr/>
          </p:nvSpPr>
          <p:spPr>
            <a:xfrm>
              <a:off x="6316579" y="1034716"/>
              <a:ext cx="1720516" cy="180473"/>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Minus 14"/>
            <p:cNvSpPr/>
            <p:nvPr/>
          </p:nvSpPr>
          <p:spPr>
            <a:xfrm>
              <a:off x="7218947" y="1479884"/>
              <a:ext cx="1720516" cy="180473"/>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Minus 15"/>
            <p:cNvSpPr/>
            <p:nvPr/>
          </p:nvSpPr>
          <p:spPr>
            <a:xfrm>
              <a:off x="3064892" y="1925053"/>
              <a:ext cx="2890739" cy="272715"/>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10154653" y="219087"/>
              <a:ext cx="1711371" cy="2585323"/>
            </a:xfrm>
            <a:prstGeom prst="rect">
              <a:avLst/>
            </a:prstGeom>
            <a:noFill/>
          </p:spPr>
          <p:txBody>
            <a:bodyPr wrap="square" rtlCol="0">
              <a:spAutoFit/>
            </a:bodyPr>
            <a:lstStyle/>
            <a:p>
              <a:r>
                <a:rPr lang="en-GB">
                  <a:solidFill>
                    <a:schemeClr val="accent1"/>
                  </a:solidFill>
                </a:rPr>
                <a:t>Beth </a:t>
              </a:r>
              <a:r>
                <a:rPr lang="en-GB" err="1">
                  <a:solidFill>
                    <a:schemeClr val="accent1"/>
                  </a:solidFill>
                </a:rPr>
                <a:t>yw</a:t>
              </a:r>
              <a:r>
                <a:rPr lang="en-GB">
                  <a:solidFill>
                    <a:schemeClr val="accent1"/>
                  </a:solidFill>
                </a:rPr>
                <a:t> </a:t>
              </a:r>
              <a:r>
                <a:rPr lang="en-GB" err="1">
                  <a:solidFill>
                    <a:schemeClr val="accent1"/>
                  </a:solidFill>
                </a:rPr>
                <a:t>angehnion</a:t>
              </a:r>
              <a:r>
                <a:rPr lang="en-GB">
                  <a:solidFill>
                    <a:schemeClr val="accent1"/>
                  </a:solidFill>
                </a:rPr>
                <a:t> </a:t>
              </a:r>
              <a:r>
                <a:rPr lang="en-GB" err="1">
                  <a:solidFill>
                    <a:schemeClr val="accent1"/>
                  </a:solidFill>
                </a:rPr>
                <a:t>Mirza</a:t>
              </a:r>
              <a:r>
                <a:rPr lang="en-GB">
                  <a:solidFill>
                    <a:schemeClr val="accent1"/>
                  </a:solidFill>
                </a:rPr>
                <a:t>?</a:t>
              </a:r>
            </a:p>
            <a:p>
              <a:endParaRPr lang="en-GB">
                <a:solidFill>
                  <a:schemeClr val="accent1"/>
                </a:solidFill>
              </a:endParaRPr>
            </a:p>
            <a:p>
              <a:r>
                <a:rPr lang="en-GB" err="1">
                  <a:solidFill>
                    <a:schemeClr val="accent1"/>
                  </a:solidFill>
                </a:rPr>
                <a:t>Adlewyrchwch</a:t>
              </a:r>
              <a:r>
                <a:rPr lang="en-GB">
                  <a:solidFill>
                    <a:schemeClr val="accent1"/>
                  </a:solidFill>
                </a:rPr>
                <a:t> </a:t>
              </a:r>
              <a:r>
                <a:rPr lang="en-GB" err="1">
                  <a:solidFill>
                    <a:schemeClr val="accent1"/>
                  </a:solidFill>
                </a:rPr>
                <a:t>yn</a:t>
              </a:r>
              <a:r>
                <a:rPr lang="en-GB">
                  <a:solidFill>
                    <a:schemeClr val="accent1"/>
                  </a:solidFill>
                </a:rPr>
                <a:t> </a:t>
              </a:r>
              <a:r>
                <a:rPr lang="en-GB" err="1">
                  <a:solidFill>
                    <a:schemeClr val="accent1"/>
                  </a:solidFill>
                </a:rPr>
                <a:t>bellach</a:t>
              </a:r>
              <a:r>
                <a:rPr lang="en-GB">
                  <a:solidFill>
                    <a:schemeClr val="accent1"/>
                  </a:solidFill>
                </a:rPr>
                <a:t>. Beth </a:t>
              </a:r>
              <a:r>
                <a:rPr lang="en-GB" err="1">
                  <a:solidFill>
                    <a:schemeClr val="accent1"/>
                  </a:solidFill>
                </a:rPr>
                <a:t>arall</a:t>
              </a:r>
              <a:r>
                <a:rPr lang="en-GB">
                  <a:solidFill>
                    <a:schemeClr val="accent1"/>
                  </a:solidFill>
                </a:rPr>
                <a:t> </a:t>
              </a:r>
              <a:r>
                <a:rPr lang="en-GB" err="1">
                  <a:solidFill>
                    <a:schemeClr val="accent1"/>
                  </a:solidFill>
                </a:rPr>
                <a:t>gallwch</a:t>
              </a:r>
              <a:r>
                <a:rPr lang="en-GB">
                  <a:solidFill>
                    <a:schemeClr val="accent1"/>
                  </a:solidFill>
                </a:rPr>
                <a:t> </a:t>
              </a:r>
              <a:r>
                <a:rPr lang="en-GB" err="1">
                  <a:solidFill>
                    <a:schemeClr val="accent1"/>
                  </a:solidFill>
                </a:rPr>
                <a:t>ddysgu</a:t>
              </a:r>
              <a:r>
                <a:rPr lang="en-GB">
                  <a:solidFill>
                    <a:schemeClr val="accent1"/>
                  </a:solidFill>
                </a:rPr>
                <a:t> o </a:t>
              </a:r>
              <a:r>
                <a:rPr lang="en-GB" err="1">
                  <a:solidFill>
                    <a:schemeClr val="accent1"/>
                  </a:solidFill>
                </a:rPr>
                <a:t>hyn</a:t>
              </a:r>
              <a:r>
                <a:rPr lang="en-GB">
                  <a:solidFill>
                    <a:schemeClr val="accent1"/>
                  </a:solidFill>
                </a:rPr>
                <a:t>? </a:t>
              </a:r>
            </a:p>
            <a:p>
              <a:endParaRPr lang="en-GB">
                <a:solidFill>
                  <a:schemeClr val="accent1"/>
                </a:solidFill>
              </a:endParaRPr>
            </a:p>
          </p:txBody>
        </p:sp>
      </p:grpSp>
      <p:grpSp>
        <p:nvGrpSpPr>
          <p:cNvPr id="2" name="Group 1"/>
          <p:cNvGrpSpPr/>
          <p:nvPr/>
        </p:nvGrpSpPr>
        <p:grpSpPr>
          <a:xfrm>
            <a:off x="533676" y="189401"/>
            <a:ext cx="8333598" cy="3693319"/>
            <a:chOff x="533676" y="189401"/>
            <a:chExt cx="8333598" cy="3693319"/>
          </a:xfrm>
        </p:grpSpPr>
        <p:grpSp>
          <p:nvGrpSpPr>
            <p:cNvPr id="31" name="Group 30"/>
            <p:cNvGrpSpPr/>
            <p:nvPr/>
          </p:nvGrpSpPr>
          <p:grpSpPr>
            <a:xfrm>
              <a:off x="2094892" y="2008153"/>
              <a:ext cx="6772382" cy="1615357"/>
              <a:chOff x="2094892" y="2008153"/>
              <a:chExt cx="6772382" cy="1615357"/>
            </a:xfrm>
          </p:grpSpPr>
          <p:sp>
            <p:nvSpPr>
              <p:cNvPr id="22" name="Minus 21"/>
              <p:cNvSpPr/>
              <p:nvPr/>
            </p:nvSpPr>
            <p:spPr>
              <a:xfrm>
                <a:off x="3922295" y="2468881"/>
                <a:ext cx="3296652" cy="77803"/>
              </a:xfrm>
              <a:prstGeom prst="mathMinus">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3" name="Minus 22"/>
              <p:cNvSpPr/>
              <p:nvPr/>
            </p:nvSpPr>
            <p:spPr>
              <a:xfrm>
                <a:off x="3064892" y="2723147"/>
                <a:ext cx="3296652" cy="77803"/>
              </a:xfrm>
              <a:prstGeom prst="mathMinus">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Minus 23"/>
              <p:cNvSpPr/>
              <p:nvPr/>
            </p:nvSpPr>
            <p:spPr>
              <a:xfrm>
                <a:off x="5570622" y="3545707"/>
                <a:ext cx="3296652" cy="77803"/>
              </a:xfrm>
              <a:prstGeom prst="mathMinus">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cxnSp>
            <p:nvCxnSpPr>
              <p:cNvPr id="26" name="Straight Arrow Connector 25"/>
              <p:cNvCxnSpPr/>
              <p:nvPr/>
            </p:nvCxnSpPr>
            <p:spPr>
              <a:xfrm flipH="1" flipV="1">
                <a:off x="2118258" y="2008153"/>
                <a:ext cx="3106972" cy="306237"/>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27" name="Straight Arrow Connector 26"/>
              <p:cNvCxnSpPr/>
              <p:nvPr/>
            </p:nvCxnSpPr>
            <p:spPr>
              <a:xfrm flipH="1" flipV="1">
                <a:off x="2094892" y="2914895"/>
                <a:ext cx="5521097" cy="490983"/>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grpSp>
        <p:sp>
          <p:nvSpPr>
            <p:cNvPr id="30" name="TextBox 29"/>
            <p:cNvSpPr txBox="1"/>
            <p:nvPr/>
          </p:nvSpPr>
          <p:spPr>
            <a:xfrm>
              <a:off x="533676" y="189401"/>
              <a:ext cx="1528010" cy="3693319"/>
            </a:xfrm>
            <a:prstGeom prst="rect">
              <a:avLst/>
            </a:prstGeom>
            <a:noFill/>
          </p:spPr>
          <p:txBody>
            <a:bodyPr wrap="square" rtlCol="0">
              <a:spAutoFit/>
            </a:bodyPr>
            <a:lstStyle/>
            <a:p>
              <a:r>
                <a:rPr lang="en-GB">
                  <a:solidFill>
                    <a:schemeClr val="accent6"/>
                  </a:solidFill>
                </a:rPr>
                <a:t>Pa </a:t>
              </a:r>
              <a:r>
                <a:rPr lang="en-GB" err="1">
                  <a:solidFill>
                    <a:schemeClr val="accent6"/>
                  </a:solidFill>
                </a:rPr>
                <a:t>ymyrraeth</a:t>
              </a:r>
              <a:r>
                <a:rPr lang="en-GB">
                  <a:solidFill>
                    <a:schemeClr val="accent6"/>
                  </a:solidFill>
                </a:rPr>
                <a:t> </a:t>
              </a:r>
              <a:r>
                <a:rPr lang="en-GB" err="1">
                  <a:solidFill>
                    <a:schemeClr val="accent6"/>
                  </a:solidFill>
                </a:rPr>
                <a:t>gynnar</a:t>
              </a:r>
              <a:r>
                <a:rPr lang="en-GB">
                  <a:solidFill>
                    <a:schemeClr val="accent6"/>
                  </a:solidFill>
                </a:rPr>
                <a:t> </a:t>
              </a:r>
              <a:r>
                <a:rPr lang="en-GB" err="1">
                  <a:solidFill>
                    <a:schemeClr val="accent6"/>
                  </a:solidFill>
                </a:rPr>
                <a:t>sydd</a:t>
              </a:r>
              <a:r>
                <a:rPr lang="en-GB">
                  <a:solidFill>
                    <a:schemeClr val="accent6"/>
                  </a:solidFill>
                </a:rPr>
                <a:t> </a:t>
              </a:r>
              <a:r>
                <a:rPr lang="en-GB" err="1">
                  <a:solidFill>
                    <a:schemeClr val="accent6"/>
                  </a:solidFill>
                </a:rPr>
                <a:t>mewn</a:t>
              </a:r>
              <a:r>
                <a:rPr lang="en-GB">
                  <a:solidFill>
                    <a:schemeClr val="accent6"/>
                  </a:solidFill>
                </a:rPr>
                <a:t> </a:t>
              </a:r>
              <a:r>
                <a:rPr lang="en-GB" err="1">
                  <a:solidFill>
                    <a:schemeClr val="accent6"/>
                  </a:solidFill>
                </a:rPr>
                <a:t>lle</a:t>
              </a:r>
              <a:r>
                <a:rPr lang="en-GB">
                  <a:solidFill>
                    <a:schemeClr val="accent6"/>
                  </a:solidFill>
                </a:rPr>
                <a:t>? </a:t>
              </a:r>
            </a:p>
            <a:p>
              <a:endParaRPr lang="en-GB">
                <a:solidFill>
                  <a:schemeClr val="accent6"/>
                </a:solidFill>
              </a:endParaRPr>
            </a:p>
            <a:p>
              <a:r>
                <a:rPr lang="en-GB">
                  <a:solidFill>
                    <a:schemeClr val="accent6"/>
                  </a:solidFill>
                </a:rPr>
                <a:t>Pa </a:t>
              </a:r>
              <a:r>
                <a:rPr lang="en-GB" err="1">
                  <a:solidFill>
                    <a:schemeClr val="accent6"/>
                  </a:solidFill>
                </a:rPr>
                <a:t>mor</a:t>
              </a:r>
              <a:r>
                <a:rPr lang="en-GB">
                  <a:solidFill>
                    <a:schemeClr val="accent6"/>
                  </a:solidFill>
                </a:rPr>
                <a:t> </a:t>
              </a:r>
              <a:r>
                <a:rPr lang="en-GB" err="1">
                  <a:solidFill>
                    <a:schemeClr val="accent6"/>
                  </a:solidFill>
                </a:rPr>
                <a:t>effeithiol</a:t>
              </a:r>
              <a:r>
                <a:rPr lang="en-GB">
                  <a:solidFill>
                    <a:schemeClr val="accent6"/>
                  </a:solidFill>
                </a:rPr>
                <a:t> </a:t>
              </a:r>
              <a:r>
                <a:rPr lang="en-GB" err="1">
                  <a:solidFill>
                    <a:schemeClr val="accent6"/>
                  </a:solidFill>
                </a:rPr>
                <a:t>yw'r</a:t>
              </a:r>
              <a:r>
                <a:rPr lang="en-GB">
                  <a:solidFill>
                    <a:schemeClr val="accent6"/>
                  </a:solidFill>
                </a:rPr>
                <a:t> </a:t>
              </a:r>
              <a:r>
                <a:rPr lang="en-GB" err="1">
                  <a:solidFill>
                    <a:schemeClr val="accent6"/>
                  </a:solidFill>
                </a:rPr>
                <a:t>strategaethau</a:t>
              </a:r>
              <a:r>
                <a:rPr lang="en-GB">
                  <a:solidFill>
                    <a:schemeClr val="accent6"/>
                  </a:solidFill>
                </a:rPr>
                <a:t> </a:t>
              </a:r>
              <a:r>
                <a:rPr lang="en-GB" err="1">
                  <a:solidFill>
                    <a:schemeClr val="accent6"/>
                  </a:solidFill>
                </a:rPr>
                <a:t>yma</a:t>
              </a:r>
              <a:r>
                <a:rPr lang="en-GB">
                  <a:solidFill>
                    <a:schemeClr val="accent6"/>
                  </a:solidFill>
                </a:rPr>
                <a:t>? </a:t>
              </a:r>
              <a:r>
                <a:rPr lang="en-GB" err="1">
                  <a:solidFill>
                    <a:schemeClr val="accent6"/>
                  </a:solidFill>
                </a:rPr>
                <a:t>Oes</a:t>
              </a:r>
              <a:r>
                <a:rPr lang="en-GB">
                  <a:solidFill>
                    <a:schemeClr val="accent6"/>
                  </a:solidFill>
                </a:rPr>
                <a:t> </a:t>
              </a:r>
              <a:r>
                <a:rPr lang="en-GB" err="1">
                  <a:solidFill>
                    <a:schemeClr val="accent6"/>
                  </a:solidFill>
                </a:rPr>
                <a:t>modd</a:t>
              </a:r>
              <a:r>
                <a:rPr lang="en-GB">
                  <a:solidFill>
                    <a:schemeClr val="accent6"/>
                  </a:solidFill>
                </a:rPr>
                <a:t> </a:t>
              </a:r>
              <a:r>
                <a:rPr lang="en-GB" err="1">
                  <a:solidFill>
                    <a:schemeClr val="accent6"/>
                  </a:solidFill>
                </a:rPr>
                <a:t>cefnogi</a:t>
              </a:r>
              <a:r>
                <a:rPr lang="en-GB">
                  <a:solidFill>
                    <a:schemeClr val="accent6"/>
                  </a:solidFill>
                </a:rPr>
                <a:t> </a:t>
              </a:r>
              <a:r>
                <a:rPr lang="en-GB" err="1">
                  <a:solidFill>
                    <a:schemeClr val="accent6"/>
                  </a:solidFill>
                </a:rPr>
                <a:t>hyn</a:t>
              </a:r>
              <a:r>
                <a:rPr lang="en-GB">
                  <a:solidFill>
                    <a:schemeClr val="accent6"/>
                  </a:solidFill>
                </a:rPr>
                <a:t> </a:t>
              </a:r>
              <a:r>
                <a:rPr lang="en-GB" err="1">
                  <a:solidFill>
                    <a:schemeClr val="accent6"/>
                  </a:solidFill>
                </a:rPr>
                <a:t>gyda</a:t>
              </a:r>
              <a:r>
                <a:rPr lang="en-GB">
                  <a:solidFill>
                    <a:schemeClr val="accent6"/>
                  </a:solidFill>
                </a:rPr>
                <a:t> </a:t>
              </a:r>
              <a:r>
                <a:rPr lang="en-GB" err="1">
                  <a:solidFill>
                    <a:schemeClr val="accent6"/>
                  </a:solidFill>
                </a:rPr>
                <a:t>darllen</a:t>
              </a:r>
              <a:r>
                <a:rPr lang="en-GB">
                  <a:solidFill>
                    <a:schemeClr val="accent6"/>
                  </a:solidFill>
                </a:rPr>
                <a:t> </a:t>
              </a:r>
              <a:r>
                <a:rPr lang="en-GB" err="1">
                  <a:solidFill>
                    <a:schemeClr val="accent6"/>
                  </a:solidFill>
                </a:rPr>
                <a:t>ychwanegol</a:t>
              </a:r>
              <a:r>
                <a:rPr lang="en-GB">
                  <a:solidFill>
                    <a:schemeClr val="accent6"/>
                  </a:solidFill>
                </a:rPr>
                <a:t>? </a:t>
              </a:r>
            </a:p>
            <a:p>
              <a:endParaRPr lang="en-GB">
                <a:solidFill>
                  <a:schemeClr val="accent6"/>
                </a:solidFill>
              </a:endParaRPr>
            </a:p>
          </p:txBody>
        </p:sp>
      </p:grpSp>
      <p:grpSp>
        <p:nvGrpSpPr>
          <p:cNvPr id="3" name="Group 2"/>
          <p:cNvGrpSpPr/>
          <p:nvPr/>
        </p:nvGrpSpPr>
        <p:grpSpPr>
          <a:xfrm>
            <a:off x="594108" y="4395195"/>
            <a:ext cx="9277862" cy="2862322"/>
            <a:chOff x="594108" y="4395195"/>
            <a:chExt cx="9277862" cy="2862322"/>
          </a:xfrm>
        </p:grpSpPr>
        <p:sp>
          <p:nvSpPr>
            <p:cNvPr id="32" name="Minus 31"/>
            <p:cNvSpPr/>
            <p:nvPr/>
          </p:nvSpPr>
          <p:spPr>
            <a:xfrm>
              <a:off x="4884822" y="6003758"/>
              <a:ext cx="4987148" cy="96253"/>
            </a:xfrm>
            <a:prstGeom prst="mathMinus">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grpSp>
          <p:nvGrpSpPr>
            <p:cNvPr id="38" name="Group 37"/>
            <p:cNvGrpSpPr/>
            <p:nvPr/>
          </p:nvGrpSpPr>
          <p:grpSpPr>
            <a:xfrm>
              <a:off x="594108" y="4395195"/>
              <a:ext cx="6864074" cy="2862322"/>
              <a:chOff x="348916" y="4439653"/>
              <a:chExt cx="6864074" cy="2862322"/>
            </a:xfrm>
          </p:grpSpPr>
          <p:sp>
            <p:nvSpPr>
              <p:cNvPr id="33" name="Minus 32"/>
              <p:cNvSpPr/>
              <p:nvPr/>
            </p:nvSpPr>
            <p:spPr>
              <a:xfrm>
                <a:off x="2225842" y="6304547"/>
                <a:ext cx="4987148" cy="96253"/>
              </a:xfrm>
              <a:prstGeom prst="mathMinus">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5" name="TextBox 34"/>
              <p:cNvSpPr txBox="1"/>
              <p:nvPr/>
            </p:nvSpPr>
            <p:spPr>
              <a:xfrm>
                <a:off x="348916" y="4439653"/>
                <a:ext cx="1876926" cy="2862322"/>
              </a:xfrm>
              <a:prstGeom prst="rect">
                <a:avLst/>
              </a:prstGeom>
              <a:noFill/>
            </p:spPr>
            <p:txBody>
              <a:bodyPr wrap="square" rtlCol="0">
                <a:spAutoFit/>
              </a:bodyPr>
              <a:lstStyle/>
              <a:p>
                <a:r>
                  <a:rPr lang="en-GB" err="1">
                    <a:solidFill>
                      <a:schemeClr val="accent2"/>
                    </a:solidFill>
                  </a:rPr>
                  <a:t>Edrychwch</a:t>
                </a:r>
                <a:r>
                  <a:rPr lang="en-GB">
                    <a:solidFill>
                      <a:schemeClr val="accent2"/>
                    </a:solidFill>
                  </a:rPr>
                  <a:t> am </a:t>
                </a:r>
                <a:r>
                  <a:rPr lang="en-GB" err="1">
                    <a:solidFill>
                      <a:schemeClr val="accent2"/>
                    </a:solidFill>
                  </a:rPr>
                  <a:t>gliwiau</a:t>
                </a:r>
                <a:r>
                  <a:rPr lang="en-GB">
                    <a:solidFill>
                      <a:schemeClr val="accent2"/>
                    </a:solidFill>
                  </a:rPr>
                  <a:t> </a:t>
                </a:r>
                <a:r>
                  <a:rPr lang="en-GB" err="1">
                    <a:solidFill>
                      <a:schemeClr val="accent2"/>
                    </a:solidFill>
                  </a:rPr>
                  <a:t>arall</a:t>
                </a:r>
                <a:r>
                  <a:rPr lang="en-GB">
                    <a:solidFill>
                      <a:schemeClr val="accent2"/>
                    </a:solidFill>
                  </a:rPr>
                  <a:t>. </a:t>
                </a:r>
              </a:p>
              <a:p>
                <a:endParaRPr lang="en-GB">
                  <a:solidFill>
                    <a:schemeClr val="accent2"/>
                  </a:solidFill>
                </a:endParaRPr>
              </a:p>
              <a:p>
                <a:r>
                  <a:rPr lang="en-GB" err="1">
                    <a:solidFill>
                      <a:schemeClr val="accent2"/>
                    </a:solidFill>
                  </a:rPr>
                  <a:t>Sut</a:t>
                </a:r>
                <a:r>
                  <a:rPr lang="en-GB">
                    <a:solidFill>
                      <a:schemeClr val="accent2"/>
                    </a:solidFill>
                  </a:rPr>
                  <a:t> gall y </a:t>
                </a:r>
                <a:r>
                  <a:rPr lang="en-GB" err="1">
                    <a:solidFill>
                      <a:schemeClr val="accent2"/>
                    </a:solidFill>
                  </a:rPr>
                  <a:t>wybodaeth</a:t>
                </a:r>
                <a:r>
                  <a:rPr lang="en-GB">
                    <a:solidFill>
                      <a:schemeClr val="accent2"/>
                    </a:solidFill>
                  </a:rPr>
                  <a:t> </a:t>
                </a:r>
                <a:r>
                  <a:rPr lang="en-GB" err="1">
                    <a:solidFill>
                      <a:schemeClr val="accent2"/>
                    </a:solidFill>
                  </a:rPr>
                  <a:t>yma</a:t>
                </a:r>
                <a:r>
                  <a:rPr lang="en-GB">
                    <a:solidFill>
                      <a:schemeClr val="accent2"/>
                    </a:solidFill>
                  </a:rPr>
                  <a:t> </a:t>
                </a:r>
                <a:r>
                  <a:rPr lang="en-GB" err="1">
                    <a:solidFill>
                      <a:schemeClr val="accent2"/>
                    </a:solidFill>
                  </a:rPr>
                  <a:t>dylanwadu</a:t>
                </a:r>
                <a:r>
                  <a:rPr lang="en-GB">
                    <a:solidFill>
                      <a:schemeClr val="accent2"/>
                    </a:solidFill>
                  </a:rPr>
                  <a:t> </a:t>
                </a:r>
                <a:r>
                  <a:rPr lang="en-GB" err="1">
                    <a:solidFill>
                      <a:schemeClr val="accent2"/>
                    </a:solidFill>
                  </a:rPr>
                  <a:t>ar</a:t>
                </a:r>
                <a:r>
                  <a:rPr lang="en-GB">
                    <a:solidFill>
                      <a:schemeClr val="accent2"/>
                    </a:solidFill>
                  </a:rPr>
                  <a:t> </a:t>
                </a:r>
                <a:r>
                  <a:rPr lang="en-GB" err="1">
                    <a:solidFill>
                      <a:schemeClr val="accent2"/>
                    </a:solidFill>
                  </a:rPr>
                  <a:t>eich</a:t>
                </a:r>
                <a:r>
                  <a:rPr lang="en-GB">
                    <a:solidFill>
                      <a:schemeClr val="accent2"/>
                    </a:solidFill>
                  </a:rPr>
                  <a:t> </a:t>
                </a:r>
                <a:r>
                  <a:rPr lang="en-GB" err="1">
                    <a:solidFill>
                      <a:schemeClr val="accent2"/>
                    </a:solidFill>
                  </a:rPr>
                  <a:t>dewis</a:t>
                </a:r>
                <a:r>
                  <a:rPr lang="en-GB">
                    <a:solidFill>
                      <a:schemeClr val="accent2"/>
                    </a:solidFill>
                  </a:rPr>
                  <a:t> o </a:t>
                </a:r>
                <a:r>
                  <a:rPr lang="en-GB" err="1">
                    <a:solidFill>
                      <a:schemeClr val="accent2"/>
                    </a:solidFill>
                  </a:rPr>
                  <a:t>strategaethau</a:t>
                </a:r>
                <a:r>
                  <a:rPr lang="en-GB">
                    <a:solidFill>
                      <a:schemeClr val="accent2"/>
                    </a:solidFill>
                  </a:rPr>
                  <a:t>?</a:t>
                </a:r>
              </a:p>
              <a:p>
                <a:endParaRPr lang="en-GB">
                  <a:solidFill>
                    <a:schemeClr val="accent2"/>
                  </a:solidFill>
                </a:endParaRPr>
              </a:p>
              <a:p>
                <a:endParaRPr lang="en-GB">
                  <a:solidFill>
                    <a:schemeClr val="accent2"/>
                  </a:solidFill>
                </a:endParaRPr>
              </a:p>
            </p:txBody>
          </p:sp>
          <p:cxnSp>
            <p:nvCxnSpPr>
              <p:cNvPr id="37" name="Straight Arrow Connector 36"/>
              <p:cNvCxnSpPr/>
              <p:nvPr/>
            </p:nvCxnSpPr>
            <p:spPr>
              <a:xfrm>
                <a:off x="2225842" y="5378116"/>
                <a:ext cx="3344779" cy="529389"/>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grpSp>
      </p:grpSp>
    </p:spTree>
    <p:custDataLst>
      <p:tags r:id="rId1"/>
    </p:custDataLst>
    <p:extLst>
      <p:ext uri="{BB962C8B-B14F-4D97-AF65-F5344CB8AC3E}">
        <p14:creationId xmlns:p14="http://schemas.microsoft.com/office/powerpoint/2010/main" val="819885306"/>
      </p:ext>
    </p:extLst>
  </p:cSld>
  <p:clrMapOvr>
    <a:masterClrMapping/>
  </p:clrMapOvr>
  <p:transition spd="slow" advTm="199926">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ppt_x"/>
                                          </p:val>
                                        </p:tav>
                                        <p:tav tm="100000">
                                          <p:val>
                                            <p:strVal val="#ppt_x"/>
                                          </p:val>
                                        </p:tav>
                                      </p:tavLst>
                                    </p:anim>
                                    <p:anim calcmode="lin" valueType="num">
                                      <p:cBhvr additive="base">
                                        <p:cTn id="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t>Pa </a:t>
            </a:r>
            <a:r>
              <a:rPr lang="en-GB" err="1"/>
              <a:t>strategaethau</a:t>
            </a:r>
            <a:r>
              <a:rPr lang="en-GB"/>
              <a:t> </a:t>
            </a:r>
            <a:r>
              <a:rPr lang="en-GB" err="1"/>
              <a:t>cynhwysol</a:t>
            </a:r>
            <a:r>
              <a:rPr lang="en-GB"/>
              <a:t> </a:t>
            </a:r>
            <a:r>
              <a:rPr lang="en-GB" err="1"/>
              <a:t>sydd</a:t>
            </a:r>
            <a:r>
              <a:rPr lang="en-GB"/>
              <a:t> </a:t>
            </a:r>
            <a:r>
              <a:rPr lang="en-GB" err="1"/>
              <a:t>yn</a:t>
            </a:r>
            <a:r>
              <a:rPr lang="en-GB"/>
              <a:t> </a:t>
            </a:r>
            <a:r>
              <a:rPr lang="en-GB" err="1"/>
              <a:t>addas</a:t>
            </a:r>
            <a:r>
              <a:rPr lang="en-GB"/>
              <a:t>? </a:t>
            </a:r>
          </a:p>
        </p:txBody>
      </p:sp>
      <p:graphicFrame>
        <p:nvGraphicFramePr>
          <p:cNvPr id="4" name="Table 3"/>
          <p:cNvGraphicFramePr>
            <a:graphicFrameLocks noGrp="1"/>
          </p:cNvGraphicFramePr>
          <p:nvPr>
            <p:extLst/>
          </p:nvPr>
        </p:nvGraphicFramePr>
        <p:xfrm>
          <a:off x="445165" y="1985210"/>
          <a:ext cx="11261560" cy="4297680"/>
        </p:xfrm>
        <a:graphic>
          <a:graphicData uri="http://schemas.openxmlformats.org/drawingml/2006/table">
            <a:tbl>
              <a:tblPr firstRow="1" bandRow="1">
                <a:tableStyleId>{5C22544A-7EE6-4342-B048-85BDC9FD1C3A}</a:tableStyleId>
              </a:tblPr>
              <a:tblGrid>
                <a:gridCol w="2815390">
                  <a:extLst>
                    <a:ext uri="{9D8B030D-6E8A-4147-A177-3AD203B41FA5}">
                      <a16:colId xmlns:a16="http://schemas.microsoft.com/office/drawing/2014/main" xmlns="" val="20000"/>
                    </a:ext>
                  </a:extLst>
                </a:gridCol>
                <a:gridCol w="2815390">
                  <a:extLst>
                    <a:ext uri="{9D8B030D-6E8A-4147-A177-3AD203B41FA5}">
                      <a16:colId xmlns:a16="http://schemas.microsoft.com/office/drawing/2014/main" xmlns="" val="20001"/>
                    </a:ext>
                  </a:extLst>
                </a:gridCol>
                <a:gridCol w="2815390">
                  <a:extLst>
                    <a:ext uri="{9D8B030D-6E8A-4147-A177-3AD203B41FA5}">
                      <a16:colId xmlns:a16="http://schemas.microsoft.com/office/drawing/2014/main" xmlns="" val="20002"/>
                    </a:ext>
                  </a:extLst>
                </a:gridCol>
                <a:gridCol w="2815390">
                  <a:extLst>
                    <a:ext uri="{9D8B030D-6E8A-4147-A177-3AD203B41FA5}">
                      <a16:colId xmlns:a16="http://schemas.microsoft.com/office/drawing/2014/main" xmlns="" val="20003"/>
                    </a:ext>
                  </a:extLst>
                </a:gridCol>
              </a:tblGrid>
              <a:tr h="1330691">
                <a:tc>
                  <a:txBody>
                    <a:bodyPr/>
                    <a:lstStyle/>
                    <a:p>
                      <a:pPr algn="ctr"/>
                      <a:endParaRPr lang="en-GB"/>
                    </a:p>
                    <a:p>
                      <a:pPr algn="ctr"/>
                      <a:r>
                        <a:rPr lang="en-GB" baseline="0"/>
                        <a:t>Beth </a:t>
                      </a:r>
                      <a:r>
                        <a:rPr lang="en-GB" baseline="0" err="1"/>
                        <a:t>yw’r</a:t>
                      </a:r>
                      <a:r>
                        <a:rPr lang="en-GB" baseline="0"/>
                        <a:t> </a:t>
                      </a:r>
                      <a:r>
                        <a:rPr lang="en-GB" baseline="0" err="1"/>
                        <a:t>angen</a:t>
                      </a:r>
                      <a:r>
                        <a:rPr lang="en-GB" baseline="0"/>
                        <a:t>? </a:t>
                      </a:r>
                      <a:endParaRPr lang="en-GB"/>
                    </a:p>
                  </a:txBody>
                  <a:tcPr/>
                </a:tc>
                <a:tc>
                  <a:txBody>
                    <a:bodyPr/>
                    <a:lstStyle/>
                    <a:p>
                      <a:pPr algn="ctr"/>
                      <a:r>
                        <a:rPr lang="en-GB" err="1"/>
                        <a:t>Strategaeth</a:t>
                      </a:r>
                      <a:r>
                        <a:rPr lang="en-GB"/>
                        <a:t> </a:t>
                      </a:r>
                      <a:r>
                        <a:rPr lang="en-GB" err="1"/>
                        <a:t>posib</a:t>
                      </a:r>
                      <a:endParaRPr lang="en-GB"/>
                    </a:p>
                  </a:txBody>
                  <a:tcPr/>
                </a:tc>
                <a:tc>
                  <a:txBody>
                    <a:bodyPr/>
                    <a:lstStyle/>
                    <a:p>
                      <a:pPr algn="ctr"/>
                      <a:r>
                        <a:rPr lang="en-GB" err="1"/>
                        <a:t>Cyswllt</a:t>
                      </a:r>
                      <a:r>
                        <a:rPr lang="en-GB"/>
                        <a:t> </a:t>
                      </a:r>
                      <a:r>
                        <a:rPr lang="en-GB" err="1"/>
                        <a:t>i</a:t>
                      </a:r>
                      <a:r>
                        <a:rPr lang="en-GB"/>
                        <a:t> </a:t>
                      </a:r>
                      <a:r>
                        <a:rPr lang="en-GB" err="1"/>
                        <a:t>ddarllen</a:t>
                      </a:r>
                      <a:r>
                        <a:rPr lang="en-GB"/>
                        <a:t> </a:t>
                      </a:r>
                      <a:r>
                        <a:rPr lang="en-GB" err="1"/>
                        <a:t>eang</a:t>
                      </a:r>
                      <a:r>
                        <a:rPr lang="en-GB"/>
                        <a:t> (</a:t>
                      </a:r>
                      <a:r>
                        <a:rPr lang="en-GB" err="1"/>
                        <a:t>polisïau</a:t>
                      </a:r>
                      <a:r>
                        <a:rPr lang="en-GB"/>
                        <a:t>, </a:t>
                      </a:r>
                      <a:r>
                        <a:rPr lang="en-GB" err="1"/>
                        <a:t>damcaniaethwyr</a:t>
                      </a:r>
                      <a:r>
                        <a:rPr lang="en-GB"/>
                        <a:t>, </a:t>
                      </a:r>
                      <a:r>
                        <a:rPr lang="en-GB" err="1"/>
                        <a:t>llenyddiaeth</a:t>
                      </a:r>
                      <a:r>
                        <a:rPr lang="en-GB"/>
                        <a:t> </a:t>
                      </a:r>
                      <a:r>
                        <a:rPr lang="en-GB" err="1"/>
                        <a:t>broffesiynol</a:t>
                      </a:r>
                      <a:r>
                        <a:rPr lang="en-GB"/>
                        <a:t>…) </a:t>
                      </a:r>
                    </a:p>
                    <a:p>
                      <a:pPr algn="ctr"/>
                      <a:endParaRPr lang="en-GB"/>
                    </a:p>
                  </a:txBody>
                  <a:tcPr/>
                </a:tc>
                <a:tc>
                  <a:txBody>
                    <a:bodyPr/>
                    <a:lstStyle/>
                    <a:p>
                      <a:pPr algn="ctr"/>
                      <a:r>
                        <a:rPr lang="en-GB" err="1"/>
                        <a:t>Rheswm</a:t>
                      </a:r>
                      <a:r>
                        <a:rPr lang="en-GB" baseline="0"/>
                        <a:t> </a:t>
                      </a:r>
                      <a:r>
                        <a:rPr lang="en-GB" baseline="0" err="1"/>
                        <a:t>dros</a:t>
                      </a:r>
                      <a:r>
                        <a:rPr lang="en-GB" baseline="0"/>
                        <a:t> </a:t>
                      </a:r>
                      <a:r>
                        <a:rPr lang="en-GB" baseline="0" err="1"/>
                        <a:t>dewis</a:t>
                      </a:r>
                      <a:endParaRPr lang="en-GB" baseline="0"/>
                    </a:p>
                    <a:p>
                      <a:pPr marL="0" marR="0" indent="0" algn="ctr" defTabSz="914400" rtl="0" eaLnBrk="1" fontAlgn="auto" latinLnBrk="0" hangingPunct="1">
                        <a:lnSpc>
                          <a:spcPct val="100000"/>
                        </a:lnSpc>
                        <a:spcBef>
                          <a:spcPts val="0"/>
                        </a:spcBef>
                        <a:spcAft>
                          <a:spcPts val="0"/>
                        </a:spcAft>
                        <a:buClrTx/>
                        <a:buSzTx/>
                        <a:buFontTx/>
                        <a:buNone/>
                        <a:tabLst/>
                        <a:defRPr/>
                      </a:pPr>
                      <a:r>
                        <a:rPr lang="en-GB" i="1" baseline="0"/>
                        <a:t>Pam </a:t>
                      </a:r>
                      <a:r>
                        <a:rPr lang="en-GB" i="1" baseline="0" err="1"/>
                        <a:t>fyddai</a:t>
                      </a:r>
                      <a:r>
                        <a:rPr lang="en-GB" i="1" baseline="0"/>
                        <a:t> </a:t>
                      </a:r>
                      <a:r>
                        <a:rPr lang="en-GB" i="1" baseline="0" err="1"/>
                        <a:t>hyn</a:t>
                      </a:r>
                      <a:r>
                        <a:rPr lang="en-GB" i="1" baseline="0"/>
                        <a:t> o </a:t>
                      </a:r>
                      <a:r>
                        <a:rPr lang="en-GB" i="1" baseline="0" err="1"/>
                        <a:t>ddefnydd</a:t>
                      </a:r>
                      <a:r>
                        <a:rPr lang="en-GB" i="1" baseline="0"/>
                        <a:t>? Beth </a:t>
                      </a:r>
                      <a:r>
                        <a:rPr lang="en-GB" i="1" baseline="0" err="1"/>
                        <a:t>fyddai</a:t>
                      </a:r>
                      <a:r>
                        <a:rPr lang="en-GB" i="1" baseline="0"/>
                        <a:t> </a:t>
                      </a:r>
                      <a:r>
                        <a:rPr lang="en-GB" i="1" baseline="0" err="1"/>
                        <a:t>effaith</a:t>
                      </a:r>
                      <a:r>
                        <a:rPr lang="en-GB" i="1" baseline="0"/>
                        <a:t> </a:t>
                      </a:r>
                      <a:r>
                        <a:rPr lang="en-GB" i="1" baseline="0" err="1"/>
                        <a:t>hyn</a:t>
                      </a:r>
                      <a:r>
                        <a:rPr lang="en-GB" i="1" baseline="0"/>
                        <a:t>? </a:t>
                      </a:r>
                      <a:endParaRPr lang="en-GB" i="1"/>
                    </a:p>
                    <a:p>
                      <a:pPr algn="ctr"/>
                      <a:endParaRPr lang="en-GB" i="1" baseline="0"/>
                    </a:p>
                  </a:txBody>
                  <a:tcPr/>
                </a:tc>
                <a:extLst>
                  <a:ext uri="{0D108BD9-81ED-4DB2-BD59-A6C34878D82A}">
                    <a16:rowId xmlns:a16="http://schemas.microsoft.com/office/drawing/2014/main" xmlns="" val="10000"/>
                  </a:ext>
                </a:extLst>
              </a:tr>
              <a:tr h="46635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p>
                      <a:endParaRPr lang="en-GB"/>
                    </a:p>
                    <a:p>
                      <a:endParaRPr lang="en-GB"/>
                    </a:p>
                    <a:p>
                      <a:endParaRPr lang="en-GB"/>
                    </a:p>
                    <a:p>
                      <a:endParaRPr lang="en-GB"/>
                    </a:p>
                    <a:p>
                      <a:endParaRPr lang="en-GB"/>
                    </a:p>
                    <a:p>
                      <a:endParaRPr lang="en-GB"/>
                    </a:p>
                    <a:p>
                      <a:endParaRPr lang="en-GB"/>
                    </a:p>
                    <a:p>
                      <a:endParaRPr lang="en-GB"/>
                    </a:p>
                    <a:p>
                      <a:endParaRPr lang="en-GB"/>
                    </a:p>
                  </a:txBody>
                  <a:tcPr/>
                </a:tc>
                <a:extLst>
                  <a:ext uri="{0D108BD9-81ED-4DB2-BD59-A6C34878D82A}">
                    <a16:rowId xmlns:a16="http://schemas.microsoft.com/office/drawing/2014/main" xmlns="" val="10001"/>
                  </a:ext>
                </a:extLst>
              </a:tr>
            </a:tbl>
          </a:graphicData>
        </a:graphic>
      </p:graphicFrame>
      <p:sp>
        <p:nvSpPr>
          <p:cNvPr id="5" name="Cloud Callout 4"/>
          <p:cNvSpPr/>
          <p:nvPr/>
        </p:nvSpPr>
        <p:spPr>
          <a:xfrm>
            <a:off x="7640053" y="3705726"/>
            <a:ext cx="3713747" cy="1913021"/>
          </a:xfrm>
          <a:prstGeom prst="cloudCallout">
            <a:avLst>
              <a:gd name="adj1" fmla="val -45455"/>
              <a:gd name="adj2" fmla="val 8891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err="1"/>
              <a:t>Cynlluniwch</a:t>
            </a:r>
            <a:r>
              <a:rPr lang="en-GB"/>
              <a:t> </a:t>
            </a:r>
            <a:r>
              <a:rPr lang="en-GB" err="1"/>
              <a:t>eich</a:t>
            </a:r>
            <a:r>
              <a:rPr lang="en-GB"/>
              <a:t> </a:t>
            </a:r>
            <a:r>
              <a:rPr lang="en-GB" err="1"/>
              <a:t>syniadau</a:t>
            </a:r>
            <a:r>
              <a:rPr lang="en-GB"/>
              <a:t> o </a:t>
            </a:r>
            <a:r>
              <a:rPr lang="en-GB" err="1"/>
              <a:t>flaen</a:t>
            </a:r>
            <a:r>
              <a:rPr lang="en-GB"/>
              <a:t> </a:t>
            </a:r>
            <a:r>
              <a:rPr lang="en-GB" err="1"/>
              <a:t>llaw</a:t>
            </a:r>
            <a:r>
              <a:rPr lang="en-GB"/>
              <a:t> </a:t>
            </a:r>
            <a:r>
              <a:rPr lang="en-GB" err="1"/>
              <a:t>er</a:t>
            </a:r>
            <a:r>
              <a:rPr lang="en-GB"/>
              <a:t> </a:t>
            </a:r>
            <a:r>
              <a:rPr lang="en-GB" err="1"/>
              <a:t>mwyn</a:t>
            </a:r>
            <a:r>
              <a:rPr lang="en-GB"/>
              <a:t> </a:t>
            </a:r>
            <a:r>
              <a:rPr lang="en-GB" err="1"/>
              <a:t>trefnu</a:t>
            </a:r>
            <a:r>
              <a:rPr lang="en-GB"/>
              <a:t> </a:t>
            </a:r>
            <a:r>
              <a:rPr lang="en-GB" err="1"/>
              <a:t>eich</a:t>
            </a:r>
            <a:r>
              <a:rPr lang="en-GB"/>
              <a:t> </a:t>
            </a:r>
            <a:r>
              <a:rPr lang="en-GB" err="1"/>
              <a:t>gwaith</a:t>
            </a:r>
            <a:r>
              <a:rPr lang="en-GB"/>
              <a:t>. </a:t>
            </a:r>
          </a:p>
        </p:txBody>
      </p:sp>
    </p:spTree>
    <p:custDataLst>
      <p:tags r:id="rId1"/>
    </p:custDataLst>
    <p:extLst>
      <p:ext uri="{BB962C8B-B14F-4D97-AF65-F5344CB8AC3E}">
        <p14:creationId xmlns:p14="http://schemas.microsoft.com/office/powerpoint/2010/main" val="636160533"/>
      </p:ext>
    </p:extLst>
  </p:cSld>
  <p:clrMapOvr>
    <a:masterClrMapping/>
  </p:clrMapOvr>
  <p:transition spd="slow" advTm="64121">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err="1"/>
              <a:t>Ysgrifennu</a:t>
            </a:r>
            <a:r>
              <a:rPr lang="en-GB"/>
              <a:t> </a:t>
            </a:r>
            <a:r>
              <a:rPr lang="en-GB" err="1"/>
              <a:t>eich</a:t>
            </a:r>
            <a:r>
              <a:rPr lang="en-GB"/>
              <a:t> </a:t>
            </a:r>
            <a:r>
              <a:rPr lang="en-GB" err="1"/>
              <a:t>Astudiaeth</a:t>
            </a:r>
            <a:r>
              <a:rPr lang="en-GB"/>
              <a:t> </a:t>
            </a:r>
            <a:r>
              <a:rPr lang="en-GB" err="1"/>
              <a:t>Achos</a:t>
            </a:r>
            <a:r>
              <a:rPr lang="en-GB"/>
              <a:t> </a:t>
            </a:r>
          </a:p>
        </p:txBody>
      </p:sp>
      <p:sp>
        <p:nvSpPr>
          <p:cNvPr id="3" name="Content Placeholder 2"/>
          <p:cNvSpPr>
            <a:spLocks noGrp="1"/>
          </p:cNvSpPr>
          <p:nvPr>
            <p:ph idx="1"/>
          </p:nvPr>
        </p:nvSpPr>
        <p:spPr/>
        <p:txBody>
          <a:bodyPr>
            <a:normAutofit/>
          </a:bodyPr>
          <a:lstStyle/>
          <a:p>
            <a:pPr lvl="0"/>
            <a:r>
              <a:rPr lang="en-GB" err="1"/>
              <a:t>Amlinellwch</a:t>
            </a:r>
            <a:r>
              <a:rPr lang="en-GB"/>
              <a:t> </a:t>
            </a:r>
            <a:r>
              <a:rPr lang="en-GB" err="1"/>
              <a:t>beth</a:t>
            </a:r>
            <a:r>
              <a:rPr lang="en-GB"/>
              <a:t> </a:t>
            </a:r>
            <a:r>
              <a:rPr lang="en-GB" err="1"/>
              <a:t>yw</a:t>
            </a:r>
            <a:r>
              <a:rPr lang="en-GB"/>
              <a:t> </a:t>
            </a:r>
            <a:r>
              <a:rPr lang="en-GB" err="1"/>
              <a:t>eich</a:t>
            </a:r>
            <a:r>
              <a:rPr lang="en-GB"/>
              <a:t> </a:t>
            </a:r>
            <a:r>
              <a:rPr lang="en-GB" err="1"/>
              <a:t>bwriad</a:t>
            </a:r>
            <a:r>
              <a:rPr lang="en-GB"/>
              <a:t> </a:t>
            </a:r>
            <a:r>
              <a:rPr lang="en-GB" err="1"/>
              <a:t>yn</a:t>
            </a:r>
            <a:r>
              <a:rPr lang="en-GB"/>
              <a:t> </a:t>
            </a:r>
            <a:r>
              <a:rPr lang="en-GB" err="1"/>
              <a:t>yr</a:t>
            </a:r>
            <a:r>
              <a:rPr lang="en-GB"/>
              <a:t> </a:t>
            </a:r>
            <a:r>
              <a:rPr lang="en-GB" err="1"/>
              <a:t>astudiaeth</a:t>
            </a:r>
            <a:r>
              <a:rPr lang="en-GB"/>
              <a:t> </a:t>
            </a:r>
            <a:r>
              <a:rPr lang="en-GB" err="1"/>
              <a:t>achos</a:t>
            </a:r>
            <a:r>
              <a:rPr lang="en-GB"/>
              <a:t>- </a:t>
            </a:r>
            <a:r>
              <a:rPr lang="en-GB" err="1"/>
              <a:t>rhowch</a:t>
            </a:r>
            <a:r>
              <a:rPr lang="en-GB"/>
              <a:t> </a:t>
            </a:r>
            <a:r>
              <a:rPr lang="en-GB" err="1"/>
              <a:t>grynodeb</a:t>
            </a:r>
            <a:r>
              <a:rPr lang="en-GB"/>
              <a:t> </a:t>
            </a:r>
            <a:r>
              <a:rPr lang="en-GB" err="1"/>
              <a:t>byr</a:t>
            </a:r>
            <a:r>
              <a:rPr lang="en-GB"/>
              <a:t> o </a:t>
            </a:r>
            <a:r>
              <a:rPr lang="en-GB" err="1"/>
              <a:t>anghenion</a:t>
            </a:r>
            <a:r>
              <a:rPr lang="en-GB"/>
              <a:t> y </a:t>
            </a:r>
            <a:r>
              <a:rPr lang="en-GB" err="1"/>
              <a:t>disgybl</a:t>
            </a:r>
            <a:r>
              <a:rPr lang="en-GB"/>
              <a:t>.</a:t>
            </a:r>
          </a:p>
          <a:p>
            <a:pPr lvl="0"/>
            <a:r>
              <a:rPr lang="en-GB" err="1"/>
              <a:t>Trafodwch</a:t>
            </a:r>
            <a:r>
              <a:rPr lang="en-GB"/>
              <a:t> </a:t>
            </a:r>
            <a:r>
              <a:rPr lang="en-GB" err="1"/>
              <a:t>adnabod</a:t>
            </a:r>
            <a:r>
              <a:rPr lang="en-GB"/>
              <a:t> </a:t>
            </a:r>
            <a:r>
              <a:rPr lang="en-GB" err="1"/>
              <a:t>anghenion</a:t>
            </a:r>
            <a:r>
              <a:rPr lang="en-GB"/>
              <a:t> y </a:t>
            </a:r>
            <a:r>
              <a:rPr lang="en-GB" err="1"/>
              <a:t>disgybl</a:t>
            </a:r>
            <a:r>
              <a:rPr lang="en-GB"/>
              <a:t> </a:t>
            </a:r>
            <a:r>
              <a:rPr lang="en-GB" err="1"/>
              <a:t>yn</a:t>
            </a:r>
            <a:r>
              <a:rPr lang="en-GB"/>
              <a:t> </a:t>
            </a:r>
            <a:r>
              <a:rPr lang="en-GB" err="1"/>
              <a:t>gynnar</a:t>
            </a:r>
            <a:r>
              <a:rPr lang="en-GB"/>
              <a:t>.</a:t>
            </a:r>
          </a:p>
          <a:p>
            <a:pPr lvl="0"/>
            <a:r>
              <a:rPr lang="en-GB" err="1"/>
              <a:t>Trafodwch</a:t>
            </a:r>
            <a:r>
              <a:rPr lang="en-GB"/>
              <a:t> </a:t>
            </a:r>
            <a:r>
              <a:rPr lang="en-GB" err="1"/>
              <a:t>natur</a:t>
            </a:r>
            <a:r>
              <a:rPr lang="en-GB"/>
              <a:t> y </a:t>
            </a:r>
            <a:r>
              <a:rPr lang="en-GB" err="1"/>
              <a:t>gefnogaeth</a:t>
            </a:r>
            <a:r>
              <a:rPr lang="en-GB"/>
              <a:t> </a:t>
            </a:r>
            <a:r>
              <a:rPr lang="en-GB" err="1"/>
              <a:t>ar</a:t>
            </a:r>
            <a:r>
              <a:rPr lang="en-GB"/>
              <a:t> </a:t>
            </a:r>
            <a:r>
              <a:rPr lang="en-GB" err="1"/>
              <a:t>gyfer</a:t>
            </a:r>
            <a:r>
              <a:rPr lang="en-GB"/>
              <a:t> y </a:t>
            </a:r>
            <a:r>
              <a:rPr lang="en-GB" err="1"/>
              <a:t>disgybl</a:t>
            </a:r>
            <a:r>
              <a:rPr lang="en-GB"/>
              <a:t>.</a:t>
            </a:r>
          </a:p>
          <a:p>
            <a:pPr lvl="0"/>
            <a:r>
              <a:rPr lang="en-GB" err="1"/>
              <a:t>Trafodwch</a:t>
            </a:r>
            <a:r>
              <a:rPr lang="en-GB"/>
              <a:t> y </a:t>
            </a:r>
            <a:r>
              <a:rPr lang="en-GB" err="1"/>
              <a:t>ddeddfwriaeth</a:t>
            </a:r>
            <a:r>
              <a:rPr lang="en-GB"/>
              <a:t> </a:t>
            </a:r>
            <a:r>
              <a:rPr lang="en-GB" err="1"/>
              <a:t>gynhwysol</a:t>
            </a:r>
            <a:r>
              <a:rPr lang="en-GB"/>
              <a:t> </a:t>
            </a:r>
            <a:r>
              <a:rPr lang="en-GB" err="1"/>
              <a:t>sydd</a:t>
            </a:r>
            <a:r>
              <a:rPr lang="en-GB"/>
              <a:t> </a:t>
            </a:r>
            <a:r>
              <a:rPr lang="en-GB" err="1"/>
              <a:t>yn</a:t>
            </a:r>
            <a:r>
              <a:rPr lang="en-GB"/>
              <a:t> </a:t>
            </a:r>
            <a:r>
              <a:rPr lang="en-GB" err="1"/>
              <a:t>berthnasol</a:t>
            </a:r>
            <a:r>
              <a:rPr lang="en-GB"/>
              <a:t> </a:t>
            </a:r>
            <a:r>
              <a:rPr lang="en-GB" err="1"/>
              <a:t>ar</a:t>
            </a:r>
            <a:r>
              <a:rPr lang="en-GB"/>
              <a:t> </a:t>
            </a:r>
            <a:r>
              <a:rPr lang="en-GB" err="1"/>
              <a:t>gyfer</a:t>
            </a:r>
            <a:r>
              <a:rPr lang="en-GB"/>
              <a:t> y </a:t>
            </a:r>
            <a:r>
              <a:rPr lang="en-GB" err="1"/>
              <a:t>disgybl</a:t>
            </a:r>
            <a:r>
              <a:rPr lang="en-GB"/>
              <a:t>.</a:t>
            </a:r>
          </a:p>
          <a:p>
            <a:pPr lvl="0"/>
            <a:r>
              <a:rPr lang="en-GB" err="1"/>
              <a:t>Trafodwch</a:t>
            </a:r>
            <a:r>
              <a:rPr lang="en-GB"/>
              <a:t> y </a:t>
            </a:r>
            <a:r>
              <a:rPr lang="en-GB" err="1"/>
              <a:t>gwerthoedd</a:t>
            </a:r>
            <a:r>
              <a:rPr lang="en-GB"/>
              <a:t>, </a:t>
            </a:r>
            <a:r>
              <a:rPr lang="en-GB" err="1"/>
              <a:t>agweddau</a:t>
            </a:r>
            <a:r>
              <a:rPr lang="en-GB"/>
              <a:t> a </a:t>
            </a:r>
            <a:r>
              <a:rPr lang="en-GB" err="1"/>
              <a:t>sgiliau</a:t>
            </a:r>
            <a:r>
              <a:rPr lang="en-GB"/>
              <a:t> </a:t>
            </a:r>
            <a:r>
              <a:rPr lang="en-GB" err="1"/>
              <a:t>sydd</a:t>
            </a:r>
            <a:r>
              <a:rPr lang="en-GB"/>
              <a:t> </a:t>
            </a:r>
            <a:r>
              <a:rPr lang="en-GB" err="1"/>
              <a:t>yn</a:t>
            </a:r>
            <a:r>
              <a:rPr lang="en-GB"/>
              <a:t> </a:t>
            </a:r>
            <a:r>
              <a:rPr lang="en-GB" err="1"/>
              <a:t>berthnasol</a:t>
            </a:r>
            <a:r>
              <a:rPr lang="en-GB"/>
              <a:t> </a:t>
            </a:r>
            <a:r>
              <a:rPr lang="en-GB" err="1"/>
              <a:t>ar</a:t>
            </a:r>
            <a:r>
              <a:rPr lang="en-GB"/>
              <a:t> </a:t>
            </a:r>
            <a:r>
              <a:rPr lang="en-GB" err="1"/>
              <a:t>gyfer</a:t>
            </a:r>
            <a:r>
              <a:rPr lang="en-GB"/>
              <a:t> </a:t>
            </a:r>
            <a:r>
              <a:rPr lang="en-GB" err="1"/>
              <a:t>cwrdd</a:t>
            </a:r>
            <a:r>
              <a:rPr lang="en-GB"/>
              <a:t> ag </a:t>
            </a:r>
            <a:r>
              <a:rPr lang="en-GB" err="1"/>
              <a:t>anghenion</a:t>
            </a:r>
            <a:r>
              <a:rPr lang="en-GB"/>
              <a:t> y </a:t>
            </a:r>
            <a:r>
              <a:rPr lang="en-GB" err="1"/>
              <a:t>disgybl</a:t>
            </a:r>
            <a:r>
              <a:rPr lang="en-GB"/>
              <a:t>.</a:t>
            </a:r>
          </a:p>
          <a:p>
            <a:pPr lvl="0"/>
            <a:r>
              <a:rPr lang="en-GB" err="1"/>
              <a:t>Rhestr</a:t>
            </a:r>
            <a:r>
              <a:rPr lang="en-GB"/>
              <a:t> </a:t>
            </a:r>
            <a:r>
              <a:rPr lang="en-GB" err="1"/>
              <a:t>gyfeirnodi</a:t>
            </a:r>
            <a:r>
              <a:rPr lang="en-GB"/>
              <a:t>.</a:t>
            </a:r>
          </a:p>
          <a:p>
            <a:pPr marL="0" indent="0">
              <a:buNone/>
            </a:pPr>
            <a:endParaRPr lang="en-GB"/>
          </a:p>
          <a:p>
            <a:endParaRPr lang="en-GB"/>
          </a:p>
        </p:txBody>
      </p:sp>
    </p:spTree>
    <p:custDataLst>
      <p:tags r:id="rId1"/>
    </p:custDataLst>
    <p:extLst>
      <p:ext uri="{BB962C8B-B14F-4D97-AF65-F5344CB8AC3E}">
        <p14:creationId xmlns:p14="http://schemas.microsoft.com/office/powerpoint/2010/main" val="1613572172"/>
      </p:ext>
    </p:extLst>
  </p:cSld>
  <p:clrMapOvr>
    <a:masterClrMapping/>
  </p:clrMapOvr>
  <p:transition spd="slow" advTm="118366">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Folded Corner 12"/>
          <p:cNvSpPr/>
          <p:nvPr/>
        </p:nvSpPr>
        <p:spPr>
          <a:xfrm>
            <a:off x="2611605" y="844968"/>
            <a:ext cx="7013658" cy="5820527"/>
          </a:xfrm>
          <a:prstGeom prst="foldedCorner">
            <a:avLst/>
          </a:prstGeom>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1000"/>
              </a:spcAft>
            </a:pPr>
            <a:endParaRPr lang="en-GB" sz="2400" b="1">
              <a:effectLst/>
              <a:latin typeface="Lucida Handwriting" panose="03010101010101010101" pitchFamily="66" charset="0"/>
              <a:ea typeface="Calibri" panose="020F0502020204030204" pitchFamily="34" charset="0"/>
              <a:cs typeface="Times New Roman" panose="02020603050405020304" pitchFamily="18" charset="0"/>
            </a:endParaRPr>
          </a:p>
          <a:p>
            <a:pPr algn="ctr">
              <a:lnSpc>
                <a:spcPct val="115000"/>
              </a:lnSpc>
              <a:spcAft>
                <a:spcPts val="1000"/>
              </a:spcAft>
            </a:pPr>
            <a:r>
              <a:rPr lang="en-GB" sz="2400" b="1" err="1">
                <a:effectLst/>
                <a:latin typeface="Lucida Handwriting" panose="03010101010101010101" pitchFamily="66" charset="0"/>
                <a:ea typeface="Calibri" panose="020F0502020204030204" pitchFamily="34" charset="0"/>
                <a:cs typeface="Times New Roman" panose="02020603050405020304" pitchFamily="18" charset="0"/>
              </a:rPr>
              <a:t>Rhestr</a:t>
            </a:r>
            <a:r>
              <a:rPr lang="en-GB" sz="2400" b="1">
                <a:effectLst/>
                <a:latin typeface="Lucida Handwriting" panose="03010101010101010101" pitchFamily="66" charset="0"/>
                <a:ea typeface="Calibri" panose="020F0502020204030204" pitchFamily="34" charset="0"/>
                <a:cs typeface="Times New Roman" panose="02020603050405020304" pitchFamily="18" charset="0"/>
              </a:rPr>
              <a:t> </a:t>
            </a:r>
            <a:r>
              <a:rPr lang="en-GB" sz="2400" b="1" err="1">
                <a:effectLst/>
                <a:latin typeface="Lucida Handwriting" panose="03010101010101010101" pitchFamily="66" charset="0"/>
                <a:ea typeface="Calibri" panose="020F0502020204030204" pitchFamily="34" charset="0"/>
                <a:cs typeface="Times New Roman" panose="02020603050405020304" pitchFamily="18" charset="0"/>
              </a:rPr>
              <a:t>Wirio</a:t>
            </a:r>
            <a:r>
              <a:rPr lang="en-GB" sz="2400" b="1">
                <a:effectLst/>
                <a:latin typeface="Lucida Handwriting" panose="03010101010101010101" pitchFamily="66" charset="0"/>
                <a:ea typeface="Calibri" panose="020F0502020204030204" pitchFamily="34" charset="0"/>
                <a:cs typeface="Times New Roman" panose="02020603050405020304" pitchFamily="18" charset="0"/>
              </a:rPr>
              <a:t> </a:t>
            </a:r>
          </a:p>
          <a:p>
            <a:pPr algn="ctr">
              <a:lnSpc>
                <a:spcPct val="115000"/>
              </a:lnSpc>
              <a:spcAft>
                <a:spcPts val="1000"/>
              </a:spcAft>
            </a:pPr>
            <a:r>
              <a:rPr lang="en-GB">
                <a:effectLst/>
                <a:ea typeface="Calibri" panose="020F0502020204030204" pitchFamily="34" charset="0"/>
                <a:cs typeface="Arial" panose="020B0604020202020204" pitchFamily="34" charset="0"/>
              </a:rPr>
              <a:t>         </a:t>
            </a:r>
            <a:endParaRPr lang="en-GB">
              <a:effectLst/>
              <a:ea typeface="Calibri" panose="020F0502020204030204" pitchFamily="34" charset="0"/>
              <a:cs typeface="Times New Roman" panose="02020603050405020304" pitchFamily="18" charset="0"/>
            </a:endParaRPr>
          </a:p>
          <a:p>
            <a:pPr marL="342900" lvl="0" indent="-342900">
              <a:lnSpc>
                <a:spcPct val="115000"/>
              </a:lnSpc>
              <a:spcAft>
                <a:spcPts val="0"/>
              </a:spcAft>
              <a:buFont typeface="Calibri" panose="020F0502020204030204" pitchFamily="34" charset="0"/>
              <a:buChar char="•"/>
            </a:pPr>
            <a:r>
              <a:rPr lang="en-GB" sz="2400" err="1">
                <a:effectLst/>
                <a:latin typeface="Bradley Hand ITC" panose="03070402050302030203" pitchFamily="66" charset="0"/>
                <a:ea typeface="Calibri" panose="020F0502020204030204" pitchFamily="34" charset="0"/>
                <a:cs typeface="Times New Roman" panose="02020603050405020304" pitchFamily="18" charset="0"/>
              </a:rPr>
              <a:t>Ydw</a:t>
            </a: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r>
              <a:rPr lang="en-GB" sz="2400" err="1">
                <a:effectLst/>
                <a:latin typeface="Bradley Hand ITC" panose="03070402050302030203" pitchFamily="66" charset="0"/>
                <a:ea typeface="Calibri" panose="020F0502020204030204" pitchFamily="34" charset="0"/>
                <a:cs typeface="Times New Roman" panose="02020603050405020304" pitchFamily="18" charset="0"/>
              </a:rPr>
              <a:t>i</a:t>
            </a: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r>
              <a:rPr lang="en-GB" sz="2400" err="1">
                <a:effectLst/>
                <a:latin typeface="Bradley Hand ITC" panose="03070402050302030203" pitchFamily="66" charset="0"/>
                <a:ea typeface="Calibri" panose="020F0502020204030204" pitchFamily="34" charset="0"/>
                <a:cs typeface="Times New Roman" panose="02020603050405020304" pitchFamily="18" charset="0"/>
              </a:rPr>
              <a:t>wedi</a:t>
            </a: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r>
              <a:rPr lang="en-GB" sz="2400" err="1">
                <a:effectLst/>
                <a:latin typeface="Bradley Hand ITC" panose="03070402050302030203" pitchFamily="66" charset="0"/>
                <a:ea typeface="Calibri" panose="020F0502020204030204" pitchFamily="34" charset="0"/>
                <a:cs typeface="Times New Roman" panose="02020603050405020304" pitchFamily="18" charset="0"/>
              </a:rPr>
              <a:t>defnyddio</a:t>
            </a: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r>
              <a:rPr lang="en-GB" sz="2400" err="1">
                <a:effectLst/>
                <a:latin typeface="Bradley Hand ITC" panose="03070402050302030203" pitchFamily="66" charset="0"/>
                <a:ea typeface="Calibri" panose="020F0502020204030204" pitchFamily="34" charset="0"/>
                <a:cs typeface="Times New Roman" panose="02020603050405020304" pitchFamily="18" charset="0"/>
              </a:rPr>
              <a:t>cyfeirnodi</a:t>
            </a:r>
            <a:r>
              <a:rPr lang="en-GB" sz="2400">
                <a:effectLst/>
                <a:latin typeface="Bradley Hand ITC" panose="03070402050302030203" pitchFamily="66" charset="0"/>
                <a:ea typeface="Calibri" panose="020F0502020204030204" pitchFamily="34" charset="0"/>
                <a:cs typeface="Times New Roman" panose="02020603050405020304" pitchFamily="18" charset="0"/>
              </a:rPr>
              <a:t> Harvard </a:t>
            </a:r>
            <a:endParaRPr lang="en-GB" sz="1600">
              <a:effectLst/>
              <a:ea typeface="Calibri" panose="020F0502020204030204" pitchFamily="34" charset="0"/>
              <a:cs typeface="Times New Roman" panose="02020603050405020304" pitchFamily="18" charset="0"/>
            </a:endParaRPr>
          </a:p>
          <a:p>
            <a:pPr marL="180340" indent="276860">
              <a:lnSpc>
                <a:spcPct val="115000"/>
              </a:lnSpc>
              <a:spcAft>
                <a:spcPts val="0"/>
              </a:spcAft>
            </a:pPr>
            <a:r>
              <a:rPr lang="en-GB" sz="2400" err="1">
                <a:effectLst/>
                <a:latin typeface="Bradley Hand ITC" panose="03070402050302030203" pitchFamily="66" charset="0"/>
                <a:ea typeface="Calibri" panose="020F0502020204030204" pitchFamily="34" charset="0"/>
                <a:cs typeface="Times New Roman" panose="02020603050405020304" pitchFamily="18" charset="0"/>
              </a:rPr>
              <a:t>yn</a:t>
            </a: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r>
              <a:rPr lang="en-GB" sz="2400" err="1">
                <a:effectLst/>
                <a:latin typeface="Bradley Hand ITC" panose="03070402050302030203" pitchFamily="66" charset="0"/>
                <a:ea typeface="Calibri" panose="020F0502020204030204" pitchFamily="34" charset="0"/>
                <a:cs typeface="Times New Roman" panose="02020603050405020304" pitchFamily="18" charset="0"/>
              </a:rPr>
              <a:t>gywir</a:t>
            </a: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r>
              <a:rPr lang="en-GB" sz="2400" err="1">
                <a:effectLst/>
                <a:latin typeface="Bradley Hand ITC" panose="03070402050302030203" pitchFamily="66" charset="0"/>
                <a:ea typeface="Calibri" panose="020F0502020204030204" pitchFamily="34" charset="0"/>
                <a:cs typeface="Times New Roman" panose="02020603050405020304" pitchFamily="18" charset="0"/>
              </a:rPr>
              <a:t>yn</a:t>
            </a: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r>
              <a:rPr lang="en-GB" sz="2400" err="1">
                <a:effectLst/>
                <a:latin typeface="Bradley Hand ITC" panose="03070402050302030203" pitchFamily="66" charset="0"/>
                <a:ea typeface="Calibri" panose="020F0502020204030204" pitchFamily="34" charset="0"/>
                <a:cs typeface="Times New Roman" panose="02020603050405020304" pitchFamily="18" charset="0"/>
              </a:rPr>
              <a:t>cynnwys</a:t>
            </a:r>
            <a:r>
              <a:rPr lang="en-GB" sz="2400">
                <a:effectLst/>
                <a:latin typeface="Bradley Hand ITC" panose="03070402050302030203" pitchFamily="66" charset="0"/>
                <a:ea typeface="Calibri" panose="020F0502020204030204" pitchFamily="34" charset="0"/>
                <a:cs typeface="Times New Roman" panose="02020603050405020304" pitchFamily="18" charset="0"/>
              </a:rPr>
              <a:t> y </a:t>
            </a:r>
            <a:r>
              <a:rPr lang="en-GB" sz="2400" err="1">
                <a:effectLst/>
                <a:latin typeface="Bradley Hand ITC" panose="03070402050302030203" pitchFamily="66" charset="0"/>
                <a:ea typeface="Calibri" panose="020F0502020204030204" pitchFamily="34" charset="0"/>
                <a:cs typeface="Times New Roman" panose="02020603050405020304" pitchFamily="18" charset="0"/>
              </a:rPr>
              <a:t>rhestr</a:t>
            </a: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r>
              <a:rPr lang="en-GB" sz="2400" err="1">
                <a:effectLst/>
                <a:latin typeface="Bradley Hand ITC" panose="03070402050302030203" pitchFamily="66" charset="0"/>
                <a:ea typeface="Calibri" panose="020F0502020204030204" pitchFamily="34" charset="0"/>
                <a:cs typeface="Times New Roman" panose="02020603050405020304" pitchFamily="18" charset="0"/>
              </a:rPr>
              <a:t>cyfeirnodi</a:t>
            </a:r>
            <a:r>
              <a:rPr lang="en-GB" sz="2400">
                <a:effectLst/>
                <a:latin typeface="Bradley Hand ITC" panose="03070402050302030203" pitchFamily="66" charset="0"/>
                <a:ea typeface="Calibri" panose="020F0502020204030204" pitchFamily="34" charset="0"/>
                <a:cs typeface="Times New Roman" panose="02020603050405020304" pitchFamily="18" charset="0"/>
              </a:rPr>
              <a:t>)?</a:t>
            </a:r>
            <a:endParaRPr lang="en-GB" sz="1600">
              <a:effectLst/>
              <a:ea typeface="Calibri" panose="020F0502020204030204" pitchFamily="34" charset="0"/>
              <a:cs typeface="Times New Roman" panose="02020603050405020304" pitchFamily="18" charset="0"/>
            </a:endParaRPr>
          </a:p>
          <a:p>
            <a:pPr marL="180340" indent="276860">
              <a:lnSpc>
                <a:spcPct val="115000"/>
              </a:lnSpc>
              <a:spcAft>
                <a:spcPts val="0"/>
              </a:spcAft>
            </a:pP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endParaRPr lang="en-GB" sz="1600">
              <a:effectLst/>
              <a:ea typeface="Calibri" panose="020F0502020204030204" pitchFamily="34" charset="0"/>
              <a:cs typeface="Times New Roman" panose="02020603050405020304" pitchFamily="18" charset="0"/>
            </a:endParaRPr>
          </a:p>
          <a:p>
            <a:pPr marL="342900" lvl="0" indent="-342900">
              <a:lnSpc>
                <a:spcPct val="115000"/>
              </a:lnSpc>
              <a:spcAft>
                <a:spcPts val="0"/>
              </a:spcAft>
              <a:buFont typeface="Calibri" panose="020F0502020204030204" pitchFamily="34" charset="0"/>
              <a:buChar char="•"/>
            </a:pPr>
            <a:r>
              <a:rPr lang="en-GB" sz="2400" err="1">
                <a:effectLst/>
                <a:latin typeface="Bradley Hand ITC" panose="03070402050302030203" pitchFamily="66" charset="0"/>
                <a:ea typeface="Calibri" panose="020F0502020204030204" pitchFamily="34" charset="0"/>
                <a:cs typeface="Times New Roman" panose="02020603050405020304" pitchFamily="18" charset="0"/>
              </a:rPr>
              <a:t>Ydy’r</a:t>
            </a: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r>
              <a:rPr lang="en-GB" sz="2400" err="1">
                <a:effectLst/>
                <a:latin typeface="Bradley Hand ITC" panose="03070402050302030203" pitchFamily="66" charset="0"/>
                <a:ea typeface="Calibri" panose="020F0502020204030204" pitchFamily="34" charset="0"/>
                <a:cs typeface="Times New Roman" panose="02020603050405020304" pitchFamily="18" charset="0"/>
              </a:rPr>
              <a:t>fformatio</a:t>
            </a: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r>
              <a:rPr lang="en-GB" sz="2400" err="1">
                <a:effectLst/>
                <a:latin typeface="Bradley Hand ITC" panose="03070402050302030203" pitchFamily="66" charset="0"/>
                <a:ea typeface="Calibri" panose="020F0502020204030204" pitchFamily="34" charset="0"/>
                <a:cs typeface="Times New Roman" panose="02020603050405020304" pitchFamily="18" charset="0"/>
              </a:rPr>
              <a:t>ffont</a:t>
            </a: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r>
              <a:rPr lang="en-GB" sz="2400" err="1">
                <a:effectLst/>
                <a:latin typeface="Bradley Hand ITC" panose="03070402050302030203" pitchFamily="66" charset="0"/>
                <a:ea typeface="Calibri" panose="020F0502020204030204" pitchFamily="34" charset="0"/>
                <a:cs typeface="Times New Roman" panose="02020603050405020304" pitchFamily="18" charset="0"/>
              </a:rPr>
              <a:t>llinellau</a:t>
            </a: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r>
              <a:rPr lang="en-GB" sz="2400" err="1">
                <a:effectLst/>
                <a:latin typeface="Bradley Hand ITC" panose="03070402050302030203" pitchFamily="66" charset="0"/>
                <a:ea typeface="Calibri" panose="020F0502020204030204" pitchFamily="34" charset="0"/>
                <a:cs typeface="Times New Roman" panose="02020603050405020304" pitchFamily="18" charset="0"/>
              </a:rPr>
              <a:t>paragraffau</a:t>
            </a:r>
            <a:r>
              <a:rPr lang="en-GB" sz="2400">
                <a:effectLst/>
                <a:latin typeface="Bradley Hand ITC" panose="03070402050302030203" pitchFamily="66" charset="0"/>
                <a:ea typeface="Calibri" panose="020F0502020204030204" pitchFamily="34" charset="0"/>
                <a:cs typeface="Times New Roman" panose="02020603050405020304" pitchFamily="18" charset="0"/>
              </a:rPr>
              <a:t>)</a:t>
            </a:r>
            <a:endParaRPr lang="en-GB" sz="1600">
              <a:effectLst/>
              <a:ea typeface="Calibri" panose="020F0502020204030204" pitchFamily="34" charset="0"/>
              <a:cs typeface="Times New Roman" panose="02020603050405020304" pitchFamily="18" charset="0"/>
            </a:endParaRPr>
          </a:p>
          <a:p>
            <a:pPr marL="180340" indent="276860">
              <a:lnSpc>
                <a:spcPct val="115000"/>
              </a:lnSpc>
              <a:spcAft>
                <a:spcPts val="0"/>
              </a:spcAft>
            </a:pPr>
            <a:r>
              <a:rPr lang="en-GB" sz="2400" err="1">
                <a:effectLst/>
                <a:latin typeface="Bradley Hand ITC" panose="03070402050302030203" pitchFamily="66" charset="0"/>
                <a:ea typeface="Calibri" panose="020F0502020204030204" pitchFamily="34" charset="0"/>
                <a:cs typeface="Times New Roman" panose="02020603050405020304" pitchFamily="18" charset="0"/>
              </a:rPr>
              <a:t>yn</a:t>
            </a: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r>
              <a:rPr lang="en-GB" sz="2400" err="1">
                <a:effectLst/>
                <a:latin typeface="Bradley Hand ITC" panose="03070402050302030203" pitchFamily="66" charset="0"/>
                <a:ea typeface="Calibri" panose="020F0502020204030204" pitchFamily="34" charset="0"/>
                <a:cs typeface="Times New Roman" panose="02020603050405020304" pitchFamily="18" charset="0"/>
              </a:rPr>
              <a:t>gywir</a:t>
            </a:r>
            <a:r>
              <a:rPr lang="en-GB" sz="2400">
                <a:effectLst/>
                <a:latin typeface="Bradley Hand ITC" panose="03070402050302030203" pitchFamily="66" charset="0"/>
                <a:ea typeface="Calibri" panose="020F0502020204030204" pitchFamily="34" charset="0"/>
                <a:cs typeface="Times New Roman" panose="02020603050405020304" pitchFamily="18" charset="0"/>
              </a:rPr>
              <a:t>?</a:t>
            </a:r>
            <a:endParaRPr lang="en-GB" sz="1600">
              <a:effectLst/>
              <a:ea typeface="Calibri" panose="020F0502020204030204" pitchFamily="34" charset="0"/>
              <a:cs typeface="Times New Roman" panose="02020603050405020304" pitchFamily="18" charset="0"/>
            </a:endParaRPr>
          </a:p>
          <a:p>
            <a:pPr marL="180340" indent="276860">
              <a:lnSpc>
                <a:spcPct val="115000"/>
              </a:lnSpc>
              <a:spcAft>
                <a:spcPts val="0"/>
              </a:spcAft>
            </a:pP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endParaRPr lang="en-GB" sz="1600">
              <a:effectLst/>
              <a:ea typeface="Calibri" panose="020F0502020204030204" pitchFamily="34" charset="0"/>
              <a:cs typeface="Times New Roman" panose="02020603050405020304" pitchFamily="18" charset="0"/>
            </a:endParaRPr>
          </a:p>
          <a:p>
            <a:pPr marL="342900" lvl="0" indent="-342900">
              <a:lnSpc>
                <a:spcPct val="115000"/>
              </a:lnSpc>
              <a:spcAft>
                <a:spcPts val="0"/>
              </a:spcAft>
              <a:buFont typeface="Calibri" panose="020F0502020204030204" pitchFamily="34" charset="0"/>
              <a:buChar char="•"/>
            </a:pPr>
            <a:r>
              <a:rPr lang="en-GB" sz="2400" err="1">
                <a:effectLst/>
                <a:latin typeface="Bradley Hand ITC" panose="03070402050302030203" pitchFamily="66" charset="0"/>
                <a:ea typeface="Calibri" panose="020F0502020204030204" pitchFamily="34" charset="0"/>
                <a:cs typeface="Times New Roman" panose="02020603050405020304" pitchFamily="18" charset="0"/>
              </a:rPr>
              <a:t>Ydw</a:t>
            </a: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r>
              <a:rPr lang="en-GB" sz="2400" err="1">
                <a:effectLst/>
                <a:latin typeface="Bradley Hand ITC" panose="03070402050302030203" pitchFamily="66" charset="0"/>
                <a:ea typeface="Calibri" panose="020F0502020204030204" pitchFamily="34" charset="0"/>
                <a:cs typeface="Times New Roman" panose="02020603050405020304" pitchFamily="18" charset="0"/>
              </a:rPr>
              <a:t>i</a:t>
            </a: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r>
              <a:rPr lang="en-GB" sz="2400" err="1">
                <a:effectLst/>
                <a:latin typeface="Bradley Hand ITC" panose="03070402050302030203" pitchFamily="66" charset="0"/>
                <a:ea typeface="Calibri" panose="020F0502020204030204" pitchFamily="34" charset="0"/>
                <a:cs typeface="Times New Roman" panose="02020603050405020304" pitchFamily="18" charset="0"/>
              </a:rPr>
              <a:t>wedi</a:t>
            </a: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r>
              <a:rPr lang="en-GB" sz="2400" err="1">
                <a:effectLst/>
                <a:latin typeface="Bradley Hand ITC" panose="03070402050302030203" pitchFamily="66" charset="0"/>
                <a:ea typeface="Calibri" panose="020F0502020204030204" pitchFamily="34" charset="0"/>
                <a:cs typeface="Times New Roman" panose="02020603050405020304" pitchFamily="18" charset="0"/>
              </a:rPr>
              <a:t>adlewyrchu</a:t>
            </a: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r>
              <a:rPr lang="en-GB" sz="2400" err="1">
                <a:effectLst/>
                <a:latin typeface="Bradley Hand ITC" panose="03070402050302030203" pitchFamily="66" charset="0"/>
                <a:ea typeface="Calibri" panose="020F0502020204030204" pitchFamily="34" charset="0"/>
                <a:cs typeface="Times New Roman" panose="02020603050405020304" pitchFamily="18" charset="0"/>
              </a:rPr>
              <a:t>ar</a:t>
            </a: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r>
              <a:rPr lang="en-GB" sz="2400" err="1">
                <a:effectLst/>
                <a:latin typeface="Bradley Hand ITC" panose="03070402050302030203" pitchFamily="66" charset="0"/>
                <a:ea typeface="Calibri" panose="020F0502020204030204" pitchFamily="34" charset="0"/>
                <a:cs typeface="Times New Roman" panose="02020603050405020304" pitchFamily="18" charset="0"/>
              </a:rPr>
              <a:t>fy</a:t>
            </a: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r>
              <a:rPr lang="en-GB" sz="2400" err="1">
                <a:effectLst/>
                <a:latin typeface="Bradley Hand ITC" panose="03070402050302030203" pitchFamily="66" charset="0"/>
                <a:ea typeface="Calibri" panose="020F0502020204030204" pitchFamily="34" charset="0"/>
                <a:cs typeface="Times New Roman" panose="02020603050405020304" pitchFamily="18" charset="0"/>
              </a:rPr>
              <a:t>nysgu</a:t>
            </a: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r>
              <a:rPr lang="en-GB" sz="2400" err="1">
                <a:effectLst/>
                <a:latin typeface="Bradley Hand ITC" panose="03070402050302030203" pitchFamily="66" charset="0"/>
                <a:ea typeface="Calibri" panose="020F0502020204030204" pitchFamily="34" charset="0"/>
                <a:cs typeface="Times New Roman" panose="02020603050405020304" pitchFamily="18" charset="0"/>
              </a:rPr>
              <a:t>personol</a:t>
            </a: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r>
              <a:rPr lang="en-GB" sz="2400" err="1">
                <a:effectLst/>
                <a:latin typeface="Bradley Hand ITC" panose="03070402050302030203" pitchFamily="66" charset="0"/>
                <a:ea typeface="Calibri" panose="020F0502020204030204" pitchFamily="34" charset="0"/>
                <a:cs typeface="Times New Roman" panose="02020603050405020304" pitchFamily="18" charset="0"/>
              </a:rPr>
              <a:t>a’I</a:t>
            </a:r>
            <a:endParaRPr lang="en-GB" sz="1600">
              <a:effectLst/>
              <a:ea typeface="Calibri" panose="020F0502020204030204" pitchFamily="34" charset="0"/>
              <a:cs typeface="Times New Roman" panose="02020603050405020304" pitchFamily="18" charset="0"/>
            </a:endParaRPr>
          </a:p>
          <a:p>
            <a:pPr marL="180340" indent="276860">
              <a:lnSpc>
                <a:spcPct val="115000"/>
              </a:lnSpc>
              <a:spcAft>
                <a:spcPts val="0"/>
              </a:spcAft>
            </a:pPr>
            <a:r>
              <a:rPr lang="en-GB" sz="2400" err="1">
                <a:effectLst/>
                <a:latin typeface="Bradley Hand ITC" panose="03070402050302030203" pitchFamily="66" charset="0"/>
                <a:ea typeface="Calibri" panose="020F0502020204030204" pitchFamily="34" charset="0"/>
                <a:cs typeface="Times New Roman" panose="02020603050405020304" pitchFamily="18" charset="0"/>
              </a:rPr>
              <a:t>chopïo</a:t>
            </a: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r>
              <a:rPr lang="en-GB" sz="2400" err="1">
                <a:effectLst/>
                <a:latin typeface="Bradley Hand ITC" panose="03070402050302030203" pitchFamily="66" charset="0"/>
                <a:ea typeface="Calibri" panose="020F0502020204030204" pitchFamily="34" charset="0"/>
                <a:cs typeface="Times New Roman" panose="02020603050405020304" pitchFamily="18" charset="0"/>
              </a:rPr>
              <a:t>i</a:t>
            </a: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r>
              <a:rPr lang="en-GB" sz="2400" err="1">
                <a:effectLst/>
                <a:latin typeface="Bradley Hand ITC" panose="03070402050302030203" pitchFamily="66" charset="0"/>
                <a:ea typeface="Calibri" panose="020F0502020204030204" pitchFamily="34" charset="0"/>
                <a:cs typeface="Times New Roman" panose="02020603050405020304" pitchFamily="18" charset="0"/>
              </a:rPr>
              <a:t>ddechrau’r</a:t>
            </a: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r>
              <a:rPr lang="en-GB" sz="2400" err="1">
                <a:effectLst/>
                <a:latin typeface="Bradley Hand ITC" panose="03070402050302030203" pitchFamily="66" charset="0"/>
                <a:ea typeface="Calibri" panose="020F0502020204030204" pitchFamily="34" charset="0"/>
                <a:cs typeface="Times New Roman" panose="02020603050405020304" pitchFamily="18" charset="0"/>
              </a:rPr>
              <a:t>aseiniad</a:t>
            </a:r>
            <a:r>
              <a:rPr lang="en-GB" sz="2400">
                <a:effectLst/>
                <a:latin typeface="Bradley Hand ITC" panose="03070402050302030203" pitchFamily="66" charset="0"/>
                <a:ea typeface="Calibri" panose="020F0502020204030204" pitchFamily="34" charset="0"/>
                <a:cs typeface="Times New Roman" panose="02020603050405020304" pitchFamily="18" charset="0"/>
              </a:rPr>
              <a:t>?</a:t>
            </a:r>
            <a:endParaRPr lang="en-GB" sz="1600">
              <a:effectLst/>
              <a:ea typeface="Calibri" panose="020F0502020204030204" pitchFamily="34" charset="0"/>
              <a:cs typeface="Times New Roman" panose="02020603050405020304" pitchFamily="18" charset="0"/>
            </a:endParaRPr>
          </a:p>
          <a:p>
            <a:pPr marL="180340" indent="276860">
              <a:lnSpc>
                <a:spcPct val="115000"/>
              </a:lnSpc>
              <a:spcAft>
                <a:spcPts val="0"/>
              </a:spcAft>
            </a:pP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endParaRPr lang="en-GB" sz="1600">
              <a:effectLst/>
              <a:ea typeface="Calibri" panose="020F0502020204030204" pitchFamily="34" charset="0"/>
              <a:cs typeface="Times New Roman" panose="02020603050405020304" pitchFamily="18" charset="0"/>
            </a:endParaRPr>
          </a:p>
          <a:p>
            <a:pPr marL="342900" lvl="0" indent="-342900">
              <a:lnSpc>
                <a:spcPct val="115000"/>
              </a:lnSpc>
              <a:spcAft>
                <a:spcPts val="0"/>
              </a:spcAft>
              <a:buFont typeface="Calibri" panose="020F0502020204030204" pitchFamily="34" charset="0"/>
              <a:buChar char="•"/>
            </a:pPr>
            <a:r>
              <a:rPr lang="en-GB" sz="2000" err="1">
                <a:effectLst/>
                <a:latin typeface="Bradley Hand ITC" panose="03070402050302030203" pitchFamily="66" charset="0"/>
                <a:ea typeface="Calibri" panose="020F0502020204030204" pitchFamily="34" charset="0"/>
                <a:cs typeface="Times New Roman" panose="02020603050405020304" pitchFamily="18" charset="0"/>
              </a:rPr>
              <a:t>Ydw</a:t>
            </a:r>
            <a:r>
              <a:rPr lang="en-GB" sz="2000">
                <a:effectLst/>
                <a:latin typeface="Bradley Hand ITC" panose="03070402050302030203" pitchFamily="66" charset="0"/>
                <a:ea typeface="Calibri" panose="020F0502020204030204" pitchFamily="34" charset="0"/>
                <a:cs typeface="Times New Roman" panose="02020603050405020304" pitchFamily="18" charset="0"/>
              </a:rPr>
              <a:t> </a:t>
            </a:r>
            <a:r>
              <a:rPr lang="en-GB" sz="2000" err="1">
                <a:effectLst/>
                <a:latin typeface="Bradley Hand ITC" panose="03070402050302030203" pitchFamily="66" charset="0"/>
                <a:ea typeface="Calibri" panose="020F0502020204030204" pitchFamily="34" charset="0"/>
                <a:cs typeface="Times New Roman" panose="02020603050405020304" pitchFamily="18" charset="0"/>
              </a:rPr>
              <a:t>i</a:t>
            </a:r>
            <a:r>
              <a:rPr lang="en-GB" sz="2000">
                <a:effectLst/>
                <a:latin typeface="Bradley Hand ITC" panose="03070402050302030203" pitchFamily="66" charset="0"/>
                <a:ea typeface="Calibri" panose="020F0502020204030204" pitchFamily="34" charset="0"/>
                <a:cs typeface="Times New Roman" panose="02020603050405020304" pitchFamily="18" charset="0"/>
              </a:rPr>
              <a:t> </a:t>
            </a:r>
            <a:r>
              <a:rPr lang="en-GB" sz="2000" err="1">
                <a:effectLst/>
                <a:latin typeface="Bradley Hand ITC" panose="03070402050302030203" pitchFamily="66" charset="0"/>
                <a:ea typeface="Calibri" panose="020F0502020204030204" pitchFamily="34" charset="0"/>
                <a:cs typeface="Times New Roman" panose="02020603050405020304" pitchFamily="18" charset="0"/>
              </a:rPr>
              <a:t>wedi</a:t>
            </a:r>
            <a:r>
              <a:rPr lang="en-GB" sz="2000">
                <a:effectLst/>
                <a:latin typeface="Bradley Hand ITC" panose="03070402050302030203" pitchFamily="66" charset="0"/>
                <a:ea typeface="Calibri" panose="020F0502020204030204" pitchFamily="34" charset="0"/>
                <a:cs typeface="Times New Roman" panose="02020603050405020304" pitchFamily="18" charset="0"/>
              </a:rPr>
              <a:t> </a:t>
            </a:r>
            <a:r>
              <a:rPr lang="en-GB" sz="2000" err="1">
                <a:effectLst/>
                <a:latin typeface="Bradley Hand ITC" panose="03070402050302030203" pitchFamily="66" charset="0"/>
                <a:ea typeface="Calibri" panose="020F0502020204030204" pitchFamily="34" charset="0"/>
                <a:cs typeface="Times New Roman" panose="02020603050405020304" pitchFamily="18" charset="0"/>
              </a:rPr>
              <a:t>cyfeirio’n</a:t>
            </a:r>
            <a:r>
              <a:rPr lang="en-GB" sz="2000">
                <a:effectLst/>
                <a:latin typeface="Bradley Hand ITC" panose="03070402050302030203" pitchFamily="66" charset="0"/>
                <a:ea typeface="Calibri" panose="020F0502020204030204" pitchFamily="34" charset="0"/>
                <a:cs typeface="Times New Roman" panose="02020603050405020304" pitchFamily="18" charset="0"/>
              </a:rPr>
              <a:t> </a:t>
            </a:r>
            <a:r>
              <a:rPr lang="en-GB" sz="2000" err="1">
                <a:effectLst/>
                <a:latin typeface="Bradley Hand ITC" panose="03070402050302030203" pitchFamily="66" charset="0"/>
                <a:ea typeface="Calibri" panose="020F0502020204030204" pitchFamily="34" charset="0"/>
                <a:cs typeface="Times New Roman" panose="02020603050405020304" pitchFamily="18" charset="0"/>
              </a:rPr>
              <a:t>agos</a:t>
            </a:r>
            <a:r>
              <a:rPr lang="en-GB" sz="2000">
                <a:effectLst/>
                <a:latin typeface="Bradley Hand ITC" panose="03070402050302030203" pitchFamily="66" charset="0"/>
                <a:ea typeface="Calibri" panose="020F0502020204030204" pitchFamily="34" charset="0"/>
                <a:cs typeface="Times New Roman" panose="02020603050405020304" pitchFamily="18" charset="0"/>
              </a:rPr>
              <a:t> at y </a:t>
            </a:r>
            <a:r>
              <a:rPr lang="en-GB" sz="2000" err="1">
                <a:effectLst/>
                <a:latin typeface="Bradley Hand ITC" panose="03070402050302030203" pitchFamily="66" charset="0"/>
                <a:ea typeface="Calibri" panose="020F0502020204030204" pitchFamily="34" charset="0"/>
                <a:cs typeface="Times New Roman" panose="02020603050405020304" pitchFamily="18" charset="0"/>
              </a:rPr>
              <a:t>deilliannau</a:t>
            </a:r>
            <a:r>
              <a:rPr lang="en-GB" sz="2000">
                <a:effectLst/>
                <a:latin typeface="Bradley Hand ITC" panose="03070402050302030203" pitchFamily="66" charset="0"/>
                <a:ea typeface="Calibri" panose="020F0502020204030204" pitchFamily="34" charset="0"/>
                <a:cs typeface="Times New Roman" panose="02020603050405020304" pitchFamily="18" charset="0"/>
              </a:rPr>
              <a:t> </a:t>
            </a:r>
            <a:r>
              <a:rPr lang="en-GB" sz="2000" err="1">
                <a:effectLst/>
                <a:latin typeface="Bradley Hand ITC" panose="03070402050302030203" pitchFamily="66" charset="0"/>
                <a:ea typeface="Calibri" panose="020F0502020204030204" pitchFamily="34" charset="0"/>
                <a:cs typeface="Times New Roman" panose="02020603050405020304" pitchFamily="18" charset="0"/>
              </a:rPr>
              <a:t>dysgu</a:t>
            </a:r>
            <a:endParaRPr lang="en-GB" sz="1600">
              <a:effectLst/>
              <a:ea typeface="Calibri" panose="020F0502020204030204" pitchFamily="34" charset="0"/>
              <a:cs typeface="Times New Roman" panose="02020603050405020304" pitchFamily="18" charset="0"/>
            </a:endParaRPr>
          </a:p>
          <a:p>
            <a:pPr marL="180340" indent="276860">
              <a:lnSpc>
                <a:spcPct val="115000"/>
              </a:lnSpc>
              <a:spcAft>
                <a:spcPts val="0"/>
              </a:spcAft>
            </a:pPr>
            <a:r>
              <a:rPr lang="en-GB" sz="2000">
                <a:effectLst/>
                <a:latin typeface="Bradley Hand ITC" panose="03070402050302030203" pitchFamily="66" charset="0"/>
                <a:ea typeface="Calibri" panose="020F0502020204030204" pitchFamily="34" charset="0"/>
                <a:cs typeface="Times New Roman" panose="02020603050405020304" pitchFamily="18" charset="0"/>
              </a:rPr>
              <a:t>ac </a:t>
            </a:r>
            <a:r>
              <a:rPr lang="en-GB" sz="2000" err="1">
                <a:effectLst/>
                <a:latin typeface="Bradley Hand ITC" panose="03070402050302030203" pitchFamily="66" charset="0"/>
                <a:ea typeface="Calibri" panose="020F0502020204030204" pitchFamily="34" charset="0"/>
                <a:cs typeface="Times New Roman" panose="02020603050405020304" pitchFamily="18" charset="0"/>
              </a:rPr>
              <a:t>adlewyrchi</a:t>
            </a:r>
            <a:r>
              <a:rPr lang="en-GB" sz="2000">
                <a:effectLst/>
                <a:latin typeface="Bradley Hand ITC" panose="03070402050302030203" pitchFamily="66" charset="0"/>
                <a:ea typeface="Calibri" panose="020F0502020204030204" pitchFamily="34" charset="0"/>
                <a:cs typeface="Times New Roman" panose="02020603050405020304" pitchFamily="18" charset="0"/>
              </a:rPr>
              <a:t> </a:t>
            </a:r>
            <a:r>
              <a:rPr lang="en-GB" sz="2000" err="1">
                <a:effectLst/>
                <a:latin typeface="Bradley Hand ITC" panose="03070402050302030203" pitchFamily="66" charset="0"/>
                <a:ea typeface="Calibri" panose="020F0502020204030204" pitchFamily="34" charset="0"/>
                <a:cs typeface="Times New Roman" panose="02020603050405020304" pitchFamily="18" charset="0"/>
              </a:rPr>
              <a:t>ar</a:t>
            </a:r>
            <a:r>
              <a:rPr lang="en-GB" sz="2000">
                <a:effectLst/>
                <a:latin typeface="Bradley Hand ITC" panose="03070402050302030203" pitchFamily="66" charset="0"/>
                <a:ea typeface="Calibri" panose="020F0502020204030204" pitchFamily="34" charset="0"/>
                <a:cs typeface="Times New Roman" panose="02020603050405020304" pitchFamily="18" charset="0"/>
              </a:rPr>
              <a:t> </a:t>
            </a:r>
            <a:r>
              <a:rPr lang="en-GB" sz="2000" err="1">
                <a:effectLst/>
                <a:latin typeface="Bradley Hand ITC" panose="03070402050302030203" pitchFamily="66" charset="0"/>
                <a:ea typeface="Calibri" panose="020F0502020204030204" pitchFamily="34" charset="0"/>
                <a:cs typeface="Times New Roman" panose="02020603050405020304" pitchFamily="18" charset="0"/>
              </a:rPr>
              <a:t>ba</a:t>
            </a:r>
            <a:r>
              <a:rPr lang="en-GB" sz="2000">
                <a:effectLst/>
                <a:latin typeface="Bradley Hand ITC" panose="03070402050302030203" pitchFamily="66" charset="0"/>
                <a:ea typeface="Calibri" panose="020F0502020204030204" pitchFamily="34" charset="0"/>
                <a:cs typeface="Times New Roman" panose="02020603050405020304" pitchFamily="18" charset="0"/>
              </a:rPr>
              <a:t> </a:t>
            </a:r>
            <a:r>
              <a:rPr lang="en-GB" sz="2000" err="1">
                <a:effectLst/>
                <a:latin typeface="Bradley Hand ITC" panose="03070402050302030203" pitchFamily="66" charset="0"/>
                <a:ea typeface="Calibri" panose="020F0502020204030204" pitchFamily="34" charset="0"/>
                <a:cs typeface="Times New Roman" panose="02020603050405020304" pitchFamily="18" charset="0"/>
              </a:rPr>
              <a:t>raddau</a:t>
            </a:r>
            <a:r>
              <a:rPr lang="en-GB" sz="2000">
                <a:effectLst/>
                <a:latin typeface="Bradley Hand ITC" panose="03070402050302030203" pitchFamily="66" charset="0"/>
                <a:ea typeface="Calibri" panose="020F0502020204030204" pitchFamily="34" charset="0"/>
                <a:cs typeface="Times New Roman" panose="02020603050405020304" pitchFamily="18" charset="0"/>
              </a:rPr>
              <a:t> </a:t>
            </a:r>
            <a:r>
              <a:rPr lang="en-GB" sz="2000" err="1">
                <a:effectLst/>
                <a:latin typeface="Bradley Hand ITC" panose="03070402050302030203" pitchFamily="66" charset="0"/>
                <a:ea typeface="Calibri" panose="020F0502020204030204" pitchFamily="34" charset="0"/>
                <a:cs typeface="Times New Roman" panose="02020603050405020304" pitchFamily="18" charset="0"/>
              </a:rPr>
              <a:t>mae</a:t>
            </a:r>
            <a:r>
              <a:rPr lang="en-GB" sz="2000">
                <a:effectLst/>
                <a:latin typeface="Bradley Hand ITC" panose="03070402050302030203" pitchFamily="66" charset="0"/>
                <a:ea typeface="Calibri" panose="020F0502020204030204" pitchFamily="34" charset="0"/>
                <a:cs typeface="Times New Roman" panose="02020603050405020304" pitchFamily="18" charset="0"/>
              </a:rPr>
              <a:t> </a:t>
            </a:r>
            <a:r>
              <a:rPr lang="en-GB" sz="2000" err="1">
                <a:effectLst/>
                <a:latin typeface="Bradley Hand ITC" panose="03070402050302030203" pitchFamily="66" charset="0"/>
                <a:ea typeface="Calibri" panose="020F0502020204030204" pitchFamily="34" charset="0"/>
                <a:cs typeface="Times New Roman" panose="02020603050405020304" pitchFamily="18" charset="0"/>
              </a:rPr>
              <a:t>fy</a:t>
            </a:r>
            <a:r>
              <a:rPr lang="en-GB" sz="2000">
                <a:effectLst/>
                <a:latin typeface="Bradley Hand ITC" panose="03070402050302030203" pitchFamily="66" charset="0"/>
                <a:ea typeface="Calibri" panose="020F0502020204030204" pitchFamily="34" charset="0"/>
                <a:cs typeface="Times New Roman" panose="02020603050405020304" pitchFamily="18" charset="0"/>
              </a:rPr>
              <a:t> </a:t>
            </a:r>
            <a:r>
              <a:rPr lang="en-GB" sz="2000" err="1">
                <a:effectLst/>
                <a:latin typeface="Bradley Hand ITC" panose="03070402050302030203" pitchFamily="66" charset="0"/>
                <a:ea typeface="Calibri" panose="020F0502020204030204" pitchFamily="34" charset="0"/>
                <a:cs typeface="Times New Roman" panose="02020603050405020304" pitchFamily="18" charset="0"/>
              </a:rPr>
              <a:t>aseiniad</a:t>
            </a:r>
            <a:r>
              <a:rPr lang="en-GB" sz="2000">
                <a:effectLst/>
                <a:latin typeface="Bradley Hand ITC" panose="03070402050302030203" pitchFamily="66" charset="0"/>
                <a:ea typeface="Calibri" panose="020F0502020204030204" pitchFamily="34" charset="0"/>
                <a:cs typeface="Times New Roman" panose="02020603050405020304" pitchFamily="18" charset="0"/>
              </a:rPr>
              <a:t> </a:t>
            </a:r>
            <a:r>
              <a:rPr lang="en-GB" sz="2000" err="1">
                <a:effectLst/>
                <a:latin typeface="Bradley Hand ITC" panose="03070402050302030203" pitchFamily="66" charset="0"/>
                <a:ea typeface="Calibri" panose="020F0502020204030204" pitchFamily="34" charset="0"/>
                <a:cs typeface="Times New Roman" panose="02020603050405020304" pitchFamily="18" charset="0"/>
              </a:rPr>
              <a:t>yn</a:t>
            </a:r>
            <a:endParaRPr lang="en-GB" sz="1600">
              <a:effectLst/>
              <a:ea typeface="Calibri" panose="020F0502020204030204" pitchFamily="34" charset="0"/>
              <a:cs typeface="Times New Roman" panose="02020603050405020304" pitchFamily="18" charset="0"/>
            </a:endParaRPr>
          </a:p>
          <a:p>
            <a:pPr marL="180340" indent="276860">
              <a:lnSpc>
                <a:spcPct val="115000"/>
              </a:lnSpc>
              <a:spcAft>
                <a:spcPts val="0"/>
              </a:spcAft>
            </a:pPr>
            <a:r>
              <a:rPr lang="en-GB" sz="2000" err="1">
                <a:effectLst/>
                <a:latin typeface="Bradley Hand ITC" panose="03070402050302030203" pitchFamily="66" charset="0"/>
                <a:ea typeface="Calibri" panose="020F0502020204030204" pitchFamily="34" charset="0"/>
                <a:cs typeface="Times New Roman" panose="02020603050405020304" pitchFamily="18" charset="0"/>
              </a:rPr>
              <a:t>cwrdd</a:t>
            </a:r>
            <a:r>
              <a:rPr lang="en-GB" sz="2000">
                <a:effectLst/>
                <a:latin typeface="Bradley Hand ITC" panose="03070402050302030203" pitchFamily="66" charset="0"/>
                <a:ea typeface="Calibri" panose="020F0502020204030204" pitchFamily="34" charset="0"/>
                <a:cs typeface="Times New Roman" panose="02020603050405020304" pitchFamily="18" charset="0"/>
              </a:rPr>
              <a:t> ag </a:t>
            </a:r>
            <a:r>
              <a:rPr lang="en-GB" sz="2000" err="1">
                <a:effectLst/>
                <a:latin typeface="Bradley Hand ITC" panose="03070402050302030203" pitchFamily="66" charset="0"/>
                <a:ea typeface="Calibri" panose="020F0502020204030204" pitchFamily="34" charset="0"/>
                <a:cs typeface="Times New Roman" panose="02020603050405020304" pitchFamily="18" charset="0"/>
              </a:rPr>
              <a:t>rhain</a:t>
            </a:r>
            <a:r>
              <a:rPr lang="en-GB" sz="2000">
                <a:effectLst/>
                <a:latin typeface="Bradley Hand ITC" panose="03070402050302030203" pitchFamily="66" charset="0"/>
                <a:ea typeface="Calibri" panose="020F0502020204030204" pitchFamily="34" charset="0"/>
                <a:cs typeface="Times New Roman" panose="02020603050405020304" pitchFamily="18" charset="0"/>
              </a:rPr>
              <a:t>?</a:t>
            </a:r>
            <a:endParaRPr lang="en-GB" sz="1600">
              <a:effectLst/>
              <a:ea typeface="Calibri" panose="020F0502020204030204" pitchFamily="34" charset="0"/>
              <a:cs typeface="Times New Roman" panose="02020603050405020304" pitchFamily="18" charset="0"/>
            </a:endParaRPr>
          </a:p>
          <a:p>
            <a:pPr>
              <a:lnSpc>
                <a:spcPct val="115000"/>
              </a:lnSpc>
              <a:spcAft>
                <a:spcPts val="1000"/>
              </a:spcAft>
            </a:pPr>
            <a:r>
              <a:rPr lang="en-GB" sz="2400">
                <a:effectLst/>
                <a:latin typeface="Bradley Hand ITC" panose="03070402050302030203" pitchFamily="66" charset="0"/>
                <a:ea typeface="Calibri" panose="020F0502020204030204" pitchFamily="34" charset="0"/>
                <a:cs typeface="Times New Roman" panose="02020603050405020304" pitchFamily="18" charset="0"/>
              </a:rPr>
              <a:t> </a:t>
            </a:r>
            <a:endParaRPr lang="en-GB" sz="1600">
              <a:effectLst/>
              <a:ea typeface="Calibri" panose="020F0502020204030204" pitchFamily="34" charset="0"/>
              <a:cs typeface="Times New Roman" panose="02020603050405020304" pitchFamily="18" charset="0"/>
            </a:endParaRPr>
          </a:p>
          <a:p>
            <a:pPr marL="457200">
              <a:lnSpc>
                <a:spcPct val="115000"/>
              </a:lnSpc>
              <a:spcAft>
                <a:spcPts val="1000"/>
              </a:spcAft>
            </a:pPr>
            <a:r>
              <a:rPr lang="en-GB" sz="1400">
                <a:effectLst/>
                <a:latin typeface="Bradley Hand ITC" panose="03070402050302030203" pitchFamily="66" charset="0"/>
                <a:ea typeface="Calibri" panose="020F0502020204030204" pitchFamily="34" charset="0"/>
                <a:cs typeface="Times New Roman" panose="02020603050405020304" pitchFamily="18" charset="0"/>
              </a:rPr>
              <a:t> </a:t>
            </a:r>
            <a:endParaRPr lang="en-GB" sz="110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68157834"/>
      </p:ext>
    </p:extLst>
  </p:cSld>
  <p:clrMapOvr>
    <a:masterClrMapping/>
  </p:clrMapOvr>
  <p:transition spd="slow" advTm="92613">
    <p:push dir="u"/>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t>Focus on the Assignment </a:t>
            </a:r>
          </a:p>
        </p:txBody>
      </p:sp>
      <p:sp>
        <p:nvSpPr>
          <p:cNvPr id="6" name="Text Placeholder 5"/>
          <p:cNvSpPr>
            <a:spLocks noGrp="1"/>
          </p:cNvSpPr>
          <p:nvPr>
            <p:ph type="body" idx="1"/>
          </p:nvPr>
        </p:nvSpPr>
        <p:spPr/>
        <p:txBody>
          <a:bodyPr/>
          <a:lstStyle/>
          <a:p>
            <a:r>
              <a:rPr lang="en-GB"/>
              <a:t>Case Studies </a:t>
            </a:r>
          </a:p>
        </p:txBody>
      </p:sp>
    </p:spTree>
    <p:extLst>
      <p:ext uri="{BB962C8B-B14F-4D97-AF65-F5344CB8AC3E}">
        <p14:creationId xmlns:p14="http://schemas.microsoft.com/office/powerpoint/2010/main" val="13617759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335505" y="2731167"/>
            <a:ext cx="5181600" cy="2411079"/>
          </a:xfrm>
        </p:spPr>
        <p:txBody>
          <a:bodyPr>
            <a:normAutofit fontScale="70000" lnSpcReduction="20000"/>
          </a:bodyPr>
          <a:lstStyle/>
          <a:p>
            <a:r>
              <a:rPr lang="en-GB" sz="6400"/>
              <a:t>P – Purpose</a:t>
            </a:r>
          </a:p>
          <a:p>
            <a:r>
              <a:rPr lang="en-GB" sz="6400"/>
              <a:t>A – Audience</a:t>
            </a:r>
          </a:p>
          <a:p>
            <a:r>
              <a:rPr lang="en-GB" sz="6400"/>
              <a:t>L – Language</a:t>
            </a:r>
          </a:p>
          <a:p>
            <a:r>
              <a:rPr lang="en-GB" sz="6400"/>
              <a:t>L – Layout </a:t>
            </a:r>
          </a:p>
          <a:p>
            <a:pPr marL="0" indent="0">
              <a:buNone/>
            </a:pPr>
            <a:endParaRPr lang="en-GB"/>
          </a:p>
          <a:p>
            <a:pPr marL="0" indent="0">
              <a:buNone/>
            </a:pPr>
            <a:endParaRPr lang="en-GB" i="1"/>
          </a:p>
          <a:p>
            <a:endParaRPr lang="en-GB"/>
          </a:p>
        </p:txBody>
      </p:sp>
      <p:sp>
        <p:nvSpPr>
          <p:cNvPr id="4" name="Content Placeholder 3"/>
          <p:cNvSpPr>
            <a:spLocks noGrp="1"/>
          </p:cNvSpPr>
          <p:nvPr>
            <p:ph sz="half" idx="2"/>
          </p:nvPr>
        </p:nvSpPr>
        <p:spPr>
          <a:xfrm>
            <a:off x="479257" y="1846262"/>
            <a:ext cx="6894095" cy="4827838"/>
          </a:xfrm>
        </p:spPr>
        <p:txBody>
          <a:bodyPr>
            <a:noAutofit/>
          </a:bodyPr>
          <a:lstStyle/>
          <a:p>
            <a:r>
              <a:rPr lang="en-GB" sz="2000"/>
              <a:t>P – To present an evaluation of a specific situation and make recommendations for future actions or offer possible solutions to specific issues explored. </a:t>
            </a:r>
          </a:p>
          <a:p>
            <a:endParaRPr lang="en-GB" sz="2000"/>
          </a:p>
          <a:p>
            <a:r>
              <a:rPr lang="en-GB" sz="2000"/>
              <a:t>A – Professionals e.g. teachers, LSAs, educational psychologists. Well-informed but not necessarily experts…and don’t forget… your lecturer! </a:t>
            </a:r>
          </a:p>
          <a:p>
            <a:endParaRPr lang="en-GB" sz="2000"/>
          </a:p>
          <a:p>
            <a:r>
              <a:rPr lang="en-GB" sz="2000"/>
              <a:t>L – Formal. Standard English. Technical where needed but avoid jargon. Academic. </a:t>
            </a:r>
          </a:p>
          <a:p>
            <a:endParaRPr lang="en-GB" sz="2000"/>
          </a:p>
          <a:p>
            <a:r>
              <a:rPr lang="en-GB" sz="2000"/>
              <a:t>L – Sub-titles may be relevant, however, this should be used sparingly. It is unlikely bullet points would allow for sufficient depth in this assignment and are therefore best avoided. </a:t>
            </a:r>
          </a:p>
          <a:p>
            <a:endParaRPr lang="en-GB" sz="2000"/>
          </a:p>
        </p:txBody>
      </p:sp>
      <p:sp>
        <p:nvSpPr>
          <p:cNvPr id="5" name="Rounded Rectangle 4"/>
          <p:cNvSpPr/>
          <p:nvPr/>
        </p:nvSpPr>
        <p:spPr>
          <a:xfrm>
            <a:off x="717884" y="314408"/>
            <a:ext cx="10843054" cy="153185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WHO’S YOUR PALL?</a:t>
            </a:r>
          </a:p>
          <a:p>
            <a:pPr algn="ctr"/>
            <a:r>
              <a:rPr lang="en-GB" sz="2800"/>
              <a:t>Write a case study regarding a pupil, analysing support</a:t>
            </a:r>
          </a:p>
          <a:p>
            <a:pPr algn="ctr"/>
            <a:r>
              <a:rPr lang="en-GB" sz="2800"/>
              <a:t> and transition issues.</a:t>
            </a:r>
          </a:p>
        </p:txBody>
      </p:sp>
      <p:pic>
        <p:nvPicPr>
          <p:cNvPr id="7" name="Picture 6"/>
          <p:cNvPicPr>
            <a:picLocks noChangeAspect="1"/>
          </p:cNvPicPr>
          <p:nvPr/>
        </p:nvPicPr>
        <p:blipFill rotWithShape="1">
          <a:blip r:embed="rId3"/>
          <a:srcRect b="6987"/>
          <a:stretch/>
        </p:blipFill>
        <p:spPr>
          <a:xfrm>
            <a:off x="7877927" y="2636921"/>
            <a:ext cx="2829166" cy="2813384"/>
          </a:xfrm>
          <a:prstGeom prst="rect">
            <a:avLst/>
          </a:prstGeom>
        </p:spPr>
      </p:pic>
    </p:spTree>
    <p:custDataLst>
      <p:tags r:id="rId1"/>
    </p:custDataLst>
    <p:extLst>
      <p:ext uri="{BB962C8B-B14F-4D97-AF65-F5344CB8AC3E}">
        <p14:creationId xmlns:p14="http://schemas.microsoft.com/office/powerpoint/2010/main" val="1607478455"/>
      </p:ext>
    </p:extLst>
  </p:cSld>
  <p:clrMapOvr>
    <a:masterClrMapping/>
  </p:clrMapOvr>
  <mc:AlternateContent xmlns:mc="http://schemas.openxmlformats.org/markup-compatibility/2006" xmlns:p14="http://schemas.microsoft.com/office/powerpoint/2010/main">
    <mc:Choice Requires="p14">
      <p:transition spd="slow" p14:dur="2000" advTm="223629"/>
    </mc:Choice>
    <mc:Fallback xmlns="">
      <p:transition spd="slow" advTm="22362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hidden"/>
                                      </p:to>
                                    </p:set>
                                  </p:childTnLst>
                                </p:cTn>
                              </p:par>
                              <p:par>
                                <p:cTn id="9" presetID="1" presetClass="exit"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 calcmode="lin" valueType="num">
                                      <p:cBhvr additive="base">
                                        <p:cTn id="1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 calcmode="lin" valueType="num">
                                      <p:cBhvr additive="base">
                                        <p:cTn id="2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4">
                                            <p:txEl>
                                              <p:pRg st="4" end="4"/>
                                            </p:txEl>
                                          </p:spTgt>
                                        </p:tgtEl>
                                        <p:attrNameLst>
                                          <p:attrName>style.visibility</p:attrName>
                                        </p:attrNameLst>
                                      </p:cBhvr>
                                      <p:to>
                                        <p:strVal val="visible"/>
                                      </p:to>
                                    </p:set>
                                    <p:anim calcmode="lin" valueType="num">
                                      <p:cBhvr additive="base">
                                        <p:cTn id="2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anim calcmode="lin" valueType="num">
                                      <p:cBhvr additive="base">
                                        <p:cTn id="35"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t>What is a case study? </a:t>
            </a:r>
          </a:p>
        </p:txBody>
      </p:sp>
      <p:sp>
        <p:nvSpPr>
          <p:cNvPr id="3" name="Content Placeholder 2"/>
          <p:cNvSpPr>
            <a:spLocks noGrp="1"/>
          </p:cNvSpPr>
          <p:nvPr>
            <p:ph idx="1"/>
          </p:nvPr>
        </p:nvSpPr>
        <p:spPr>
          <a:xfrm>
            <a:off x="922421" y="1564105"/>
            <a:ext cx="9797716" cy="4997152"/>
          </a:xfrm>
        </p:spPr>
        <p:txBody>
          <a:bodyPr>
            <a:normAutofit fontScale="92500"/>
          </a:bodyPr>
          <a:lstStyle/>
          <a:p>
            <a:pPr fontAlgn="base"/>
            <a:r>
              <a:rPr lang="en-GB"/>
              <a:t>According to </a:t>
            </a:r>
            <a:r>
              <a:rPr lang="en-GB" err="1"/>
              <a:t>Kardos</a:t>
            </a:r>
            <a:r>
              <a:rPr lang="en-GB"/>
              <a:t> and Smith (1979) a good case has the following features:</a:t>
            </a:r>
          </a:p>
          <a:p>
            <a:pPr marL="0" indent="0" fontAlgn="base">
              <a:buNone/>
            </a:pPr>
            <a:endParaRPr lang="en-GB"/>
          </a:p>
          <a:p>
            <a:pPr lvl="1" fontAlgn="base"/>
            <a:r>
              <a:rPr lang="en-GB"/>
              <a:t>It is taken from real life (true identities may be concealed).</a:t>
            </a:r>
          </a:p>
          <a:p>
            <a:pPr lvl="1" fontAlgn="base"/>
            <a:r>
              <a:rPr lang="en-GB"/>
              <a:t>It consists of many parts and each part usually ends with problems and points for discussion. There may not be a clear cut off point to the situation.</a:t>
            </a:r>
          </a:p>
          <a:p>
            <a:pPr lvl="1" fontAlgn="base"/>
            <a:r>
              <a:rPr lang="en-GB"/>
              <a:t>It includes sufficient information for the reader to treat problems and issues.</a:t>
            </a:r>
          </a:p>
          <a:p>
            <a:pPr lvl="1" fontAlgn="base"/>
            <a:r>
              <a:rPr lang="en-GB"/>
              <a:t>It is believable for the reader (the case contains the setting, personalities, sequence of events, problems and conflicts)</a:t>
            </a:r>
          </a:p>
          <a:p>
            <a:pPr marL="457200" lvl="1" indent="0" algn="r">
              <a:buNone/>
            </a:pPr>
            <a:r>
              <a:rPr lang="en-GB"/>
              <a:t/>
            </a:r>
            <a:br>
              <a:rPr lang="en-GB"/>
            </a:br>
            <a:endParaRPr lang="en-GB"/>
          </a:p>
          <a:p>
            <a:pPr marL="457200" lvl="1" indent="0" algn="r">
              <a:buNone/>
            </a:pPr>
            <a:endParaRPr lang="en-GB">
              <a:hlinkClick r:id="rId2"/>
            </a:endParaRPr>
          </a:p>
          <a:p>
            <a:pPr marL="457200" lvl="1" indent="0" algn="r">
              <a:buNone/>
            </a:pPr>
            <a:r>
              <a:rPr lang="en-GB" sz="2300">
                <a:hlinkClick r:id="rId2"/>
              </a:rPr>
              <a:t>https://student.unsw.edu.au/what-case-study</a:t>
            </a:r>
            <a:r>
              <a:rPr lang="en-GB" sz="2300"/>
              <a:t> </a:t>
            </a:r>
          </a:p>
        </p:txBody>
      </p:sp>
    </p:spTree>
    <p:extLst>
      <p:ext uri="{BB962C8B-B14F-4D97-AF65-F5344CB8AC3E}">
        <p14:creationId xmlns:p14="http://schemas.microsoft.com/office/powerpoint/2010/main" val="2844401422"/>
      </p:ext>
    </p:extLst>
  </p:cSld>
  <p:clrMapOvr>
    <a:masterClrMapping/>
  </p:clrMapOvr>
  <p:transition spd="slow" advTm="179256">
    <p:push dir="u"/>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t>Researching your Case </a:t>
            </a:r>
          </a:p>
        </p:txBody>
      </p:sp>
      <p:sp>
        <p:nvSpPr>
          <p:cNvPr id="3" name="Content Placeholder 2"/>
          <p:cNvSpPr>
            <a:spLocks noGrp="1"/>
          </p:cNvSpPr>
          <p:nvPr>
            <p:ph idx="1"/>
          </p:nvPr>
        </p:nvSpPr>
        <p:spPr>
          <a:xfrm>
            <a:off x="838200" y="1828800"/>
            <a:ext cx="10515600" cy="4944979"/>
          </a:xfrm>
        </p:spPr>
        <p:txBody>
          <a:bodyPr>
            <a:normAutofit lnSpcReduction="10000"/>
          </a:bodyPr>
          <a:lstStyle/>
          <a:p>
            <a:r>
              <a:rPr lang="en-GB" sz="3600"/>
              <a:t>Choose a biography and highlight the following:</a:t>
            </a:r>
          </a:p>
          <a:p>
            <a:pPr marL="0" indent="0">
              <a:buNone/>
            </a:pPr>
            <a:endParaRPr lang="en-GB" sz="3600"/>
          </a:p>
          <a:p>
            <a:pPr lvl="1"/>
            <a:r>
              <a:rPr lang="en-GB" sz="3200"/>
              <a:t>What needs does the child have? </a:t>
            </a:r>
          </a:p>
          <a:p>
            <a:pPr lvl="1"/>
            <a:r>
              <a:rPr lang="en-GB" sz="3200"/>
              <a:t>What early intervention is already in place? </a:t>
            </a:r>
          </a:p>
          <a:p>
            <a:pPr lvl="2"/>
            <a:r>
              <a:rPr lang="en-GB" sz="2800"/>
              <a:t>Reflection point: How effective is this? </a:t>
            </a:r>
          </a:p>
          <a:p>
            <a:pPr lvl="1"/>
            <a:r>
              <a:rPr lang="en-GB" sz="3200"/>
              <a:t>What strategies are the school currently using?</a:t>
            </a:r>
          </a:p>
          <a:p>
            <a:pPr lvl="2"/>
            <a:r>
              <a:rPr lang="en-GB" sz="2800"/>
              <a:t>Reflection point: How effective are these? </a:t>
            </a:r>
          </a:p>
          <a:p>
            <a:pPr lvl="1"/>
            <a:r>
              <a:rPr lang="en-GB" sz="3200"/>
              <a:t>Are there any identified challenges or difficulties remaining?</a:t>
            </a:r>
          </a:p>
          <a:p>
            <a:pPr lvl="2"/>
            <a:r>
              <a:rPr lang="en-GB" sz="2800"/>
              <a:t>Reflection point: How could these be addressed? </a:t>
            </a:r>
          </a:p>
          <a:p>
            <a:pPr marL="457200" lvl="1" indent="0">
              <a:buNone/>
            </a:pPr>
            <a:endParaRPr lang="en-GB"/>
          </a:p>
          <a:p>
            <a:pPr lvl="1"/>
            <a:endParaRPr lang="en-GB" sz="3200"/>
          </a:p>
          <a:p>
            <a:endParaRPr lang="en-GB" sz="3600"/>
          </a:p>
        </p:txBody>
      </p:sp>
      <p:pic>
        <p:nvPicPr>
          <p:cNvPr id="4" name="Picture 3"/>
          <p:cNvPicPr>
            <a:picLocks noChangeAspect="1"/>
          </p:cNvPicPr>
          <p:nvPr/>
        </p:nvPicPr>
        <p:blipFill>
          <a:blip r:embed="rId3"/>
          <a:stretch>
            <a:fillRect/>
          </a:stretch>
        </p:blipFill>
        <p:spPr>
          <a:xfrm>
            <a:off x="288758" y="96253"/>
            <a:ext cx="2016793" cy="1502443"/>
          </a:xfrm>
          <a:prstGeom prst="rect">
            <a:avLst/>
          </a:prstGeom>
        </p:spPr>
      </p:pic>
    </p:spTree>
    <p:custDataLst>
      <p:tags r:id="rId1"/>
    </p:custDataLst>
    <p:extLst>
      <p:ext uri="{BB962C8B-B14F-4D97-AF65-F5344CB8AC3E}">
        <p14:creationId xmlns:p14="http://schemas.microsoft.com/office/powerpoint/2010/main" val="1209724550"/>
      </p:ext>
    </p:extLst>
  </p:cSld>
  <p:clrMapOvr>
    <a:masterClrMapping/>
  </p:clrMapOvr>
  <p:transition spd="slow" advTm="147028">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3"/>
          <a:srcRect l="4682" t="7261" r="34749" b="5659"/>
          <a:stretch/>
        </p:blipFill>
        <p:spPr>
          <a:xfrm>
            <a:off x="2257652" y="271173"/>
            <a:ext cx="7780970" cy="6292516"/>
          </a:xfrm>
          <a:prstGeom prst="rect">
            <a:avLst/>
          </a:prstGeom>
        </p:spPr>
      </p:pic>
      <p:grpSp>
        <p:nvGrpSpPr>
          <p:cNvPr id="18" name="Group 17"/>
          <p:cNvGrpSpPr/>
          <p:nvPr/>
        </p:nvGrpSpPr>
        <p:grpSpPr>
          <a:xfrm>
            <a:off x="3388348" y="195879"/>
            <a:ext cx="8801132" cy="2585323"/>
            <a:chOff x="3064892" y="219087"/>
            <a:chExt cx="8801132" cy="2585323"/>
          </a:xfrm>
        </p:grpSpPr>
        <p:cxnSp>
          <p:nvCxnSpPr>
            <p:cNvPr id="9" name="Straight Arrow Connector 8"/>
            <p:cNvCxnSpPr/>
            <p:nvPr/>
          </p:nvCxnSpPr>
          <p:spPr>
            <a:xfrm flipV="1">
              <a:off x="7664116" y="664745"/>
              <a:ext cx="2511138" cy="249656"/>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11" name="Straight Arrow Connector 10"/>
            <p:cNvCxnSpPr/>
            <p:nvPr/>
          </p:nvCxnSpPr>
          <p:spPr>
            <a:xfrm>
              <a:off x="8939463" y="1479884"/>
              <a:ext cx="1215190" cy="120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5239038" y="2017295"/>
              <a:ext cx="4638888" cy="40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Minus 13"/>
            <p:cNvSpPr/>
            <p:nvPr/>
          </p:nvSpPr>
          <p:spPr>
            <a:xfrm>
              <a:off x="6316579" y="1034716"/>
              <a:ext cx="1720516" cy="180473"/>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Minus 14"/>
            <p:cNvSpPr/>
            <p:nvPr/>
          </p:nvSpPr>
          <p:spPr>
            <a:xfrm>
              <a:off x="7218947" y="1479884"/>
              <a:ext cx="1720516" cy="180473"/>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Minus 15"/>
            <p:cNvSpPr/>
            <p:nvPr/>
          </p:nvSpPr>
          <p:spPr>
            <a:xfrm>
              <a:off x="3064892" y="1925053"/>
              <a:ext cx="2890739" cy="272715"/>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10338014" y="219087"/>
              <a:ext cx="1528010" cy="2585323"/>
            </a:xfrm>
            <a:prstGeom prst="rect">
              <a:avLst/>
            </a:prstGeom>
            <a:noFill/>
          </p:spPr>
          <p:txBody>
            <a:bodyPr wrap="square" rtlCol="0">
              <a:spAutoFit/>
            </a:bodyPr>
            <a:lstStyle/>
            <a:p>
              <a:r>
                <a:rPr lang="en-GB">
                  <a:solidFill>
                    <a:schemeClr val="accent1"/>
                  </a:solidFill>
                </a:rPr>
                <a:t>Begin by identifying </a:t>
              </a:r>
              <a:r>
                <a:rPr lang="en-GB" err="1">
                  <a:solidFill>
                    <a:schemeClr val="accent1"/>
                  </a:solidFill>
                </a:rPr>
                <a:t>Mirza’s</a:t>
              </a:r>
              <a:r>
                <a:rPr lang="en-GB">
                  <a:solidFill>
                    <a:schemeClr val="accent1"/>
                  </a:solidFill>
                </a:rPr>
                <a:t> needs.</a:t>
              </a:r>
            </a:p>
            <a:p>
              <a:endParaRPr lang="en-GB">
                <a:solidFill>
                  <a:schemeClr val="accent1"/>
                </a:solidFill>
              </a:endParaRPr>
            </a:p>
            <a:p>
              <a:r>
                <a:rPr lang="en-GB">
                  <a:solidFill>
                    <a:schemeClr val="accent1"/>
                  </a:solidFill>
                </a:rPr>
                <a:t>Reflect on these further – what else can you glean from this?  </a:t>
              </a:r>
            </a:p>
          </p:txBody>
        </p:sp>
      </p:grpSp>
      <p:grpSp>
        <p:nvGrpSpPr>
          <p:cNvPr id="2" name="Group 1"/>
          <p:cNvGrpSpPr/>
          <p:nvPr/>
        </p:nvGrpSpPr>
        <p:grpSpPr>
          <a:xfrm>
            <a:off x="533676" y="189401"/>
            <a:ext cx="8333598" cy="3970318"/>
            <a:chOff x="533676" y="189401"/>
            <a:chExt cx="8333598" cy="3970318"/>
          </a:xfrm>
        </p:grpSpPr>
        <p:grpSp>
          <p:nvGrpSpPr>
            <p:cNvPr id="31" name="Group 30"/>
            <p:cNvGrpSpPr/>
            <p:nvPr/>
          </p:nvGrpSpPr>
          <p:grpSpPr>
            <a:xfrm>
              <a:off x="2094892" y="2008153"/>
              <a:ext cx="6772382" cy="1615357"/>
              <a:chOff x="2094892" y="2008153"/>
              <a:chExt cx="6772382" cy="1615357"/>
            </a:xfrm>
          </p:grpSpPr>
          <p:sp>
            <p:nvSpPr>
              <p:cNvPr id="22" name="Minus 21"/>
              <p:cNvSpPr/>
              <p:nvPr/>
            </p:nvSpPr>
            <p:spPr>
              <a:xfrm>
                <a:off x="3922295" y="2468881"/>
                <a:ext cx="3296652" cy="77803"/>
              </a:xfrm>
              <a:prstGeom prst="mathMinus">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3" name="Minus 22"/>
              <p:cNvSpPr/>
              <p:nvPr/>
            </p:nvSpPr>
            <p:spPr>
              <a:xfrm>
                <a:off x="3064892" y="2723147"/>
                <a:ext cx="3296652" cy="77803"/>
              </a:xfrm>
              <a:prstGeom prst="mathMinus">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Minus 23"/>
              <p:cNvSpPr/>
              <p:nvPr/>
            </p:nvSpPr>
            <p:spPr>
              <a:xfrm>
                <a:off x="5570622" y="3545707"/>
                <a:ext cx="3296652" cy="77803"/>
              </a:xfrm>
              <a:prstGeom prst="mathMinus">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cxnSp>
            <p:nvCxnSpPr>
              <p:cNvPr id="26" name="Straight Arrow Connector 25"/>
              <p:cNvCxnSpPr/>
              <p:nvPr/>
            </p:nvCxnSpPr>
            <p:spPr>
              <a:xfrm flipH="1" flipV="1">
                <a:off x="2118258" y="2008153"/>
                <a:ext cx="3106972" cy="306237"/>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27" name="Straight Arrow Connector 26"/>
              <p:cNvCxnSpPr/>
              <p:nvPr/>
            </p:nvCxnSpPr>
            <p:spPr>
              <a:xfrm flipH="1" flipV="1">
                <a:off x="2094892" y="2914895"/>
                <a:ext cx="5521097" cy="490983"/>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grpSp>
        <p:sp>
          <p:nvSpPr>
            <p:cNvPr id="30" name="TextBox 29"/>
            <p:cNvSpPr txBox="1"/>
            <p:nvPr/>
          </p:nvSpPr>
          <p:spPr>
            <a:xfrm>
              <a:off x="533676" y="189401"/>
              <a:ext cx="1528010" cy="3970318"/>
            </a:xfrm>
            <a:prstGeom prst="rect">
              <a:avLst/>
            </a:prstGeom>
            <a:noFill/>
          </p:spPr>
          <p:txBody>
            <a:bodyPr wrap="square" rtlCol="0">
              <a:spAutoFit/>
            </a:bodyPr>
            <a:lstStyle/>
            <a:p>
              <a:r>
                <a:rPr lang="en-GB">
                  <a:solidFill>
                    <a:schemeClr val="accent6"/>
                  </a:solidFill>
                </a:rPr>
                <a:t>What early interventions are in place?</a:t>
              </a:r>
            </a:p>
            <a:p>
              <a:endParaRPr lang="en-GB">
                <a:solidFill>
                  <a:schemeClr val="accent6"/>
                </a:solidFill>
              </a:endParaRPr>
            </a:p>
            <a:p>
              <a:r>
                <a:rPr lang="en-GB">
                  <a:solidFill>
                    <a:schemeClr val="accent6"/>
                  </a:solidFill>
                </a:rPr>
                <a:t>How effective do you think these strategies are? Can you support this with something you have read?</a:t>
              </a:r>
            </a:p>
          </p:txBody>
        </p:sp>
      </p:grpSp>
      <p:grpSp>
        <p:nvGrpSpPr>
          <p:cNvPr id="3" name="Group 2"/>
          <p:cNvGrpSpPr/>
          <p:nvPr/>
        </p:nvGrpSpPr>
        <p:grpSpPr>
          <a:xfrm>
            <a:off x="594108" y="4395195"/>
            <a:ext cx="9277862" cy="2308324"/>
            <a:chOff x="594108" y="4395195"/>
            <a:chExt cx="9277862" cy="2308324"/>
          </a:xfrm>
        </p:grpSpPr>
        <p:sp>
          <p:nvSpPr>
            <p:cNvPr id="32" name="Minus 31"/>
            <p:cNvSpPr/>
            <p:nvPr/>
          </p:nvSpPr>
          <p:spPr>
            <a:xfrm>
              <a:off x="4884822" y="6003758"/>
              <a:ext cx="4987148" cy="96253"/>
            </a:xfrm>
            <a:prstGeom prst="mathMinus">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grpSp>
          <p:nvGrpSpPr>
            <p:cNvPr id="38" name="Group 37"/>
            <p:cNvGrpSpPr/>
            <p:nvPr/>
          </p:nvGrpSpPr>
          <p:grpSpPr>
            <a:xfrm>
              <a:off x="594108" y="4395195"/>
              <a:ext cx="6864074" cy="2308324"/>
              <a:chOff x="348916" y="4439653"/>
              <a:chExt cx="6864074" cy="2308324"/>
            </a:xfrm>
          </p:grpSpPr>
          <p:sp>
            <p:nvSpPr>
              <p:cNvPr id="33" name="Minus 32"/>
              <p:cNvSpPr/>
              <p:nvPr/>
            </p:nvSpPr>
            <p:spPr>
              <a:xfrm>
                <a:off x="2225842" y="6304547"/>
                <a:ext cx="4987148" cy="96253"/>
              </a:xfrm>
              <a:prstGeom prst="mathMinus">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5" name="TextBox 34"/>
              <p:cNvSpPr txBox="1"/>
              <p:nvPr/>
            </p:nvSpPr>
            <p:spPr>
              <a:xfrm>
                <a:off x="348916" y="4439653"/>
                <a:ext cx="1876926" cy="2308324"/>
              </a:xfrm>
              <a:prstGeom prst="rect">
                <a:avLst/>
              </a:prstGeom>
              <a:noFill/>
            </p:spPr>
            <p:txBody>
              <a:bodyPr wrap="square" rtlCol="0">
                <a:spAutoFit/>
              </a:bodyPr>
              <a:lstStyle/>
              <a:p>
                <a:r>
                  <a:rPr lang="en-GB">
                    <a:solidFill>
                      <a:schemeClr val="accent2"/>
                    </a:solidFill>
                  </a:rPr>
                  <a:t>Don’t forget to look for other clues! Reflect on how this information can inform your choice of strategies. </a:t>
                </a:r>
              </a:p>
            </p:txBody>
          </p:sp>
          <p:cxnSp>
            <p:nvCxnSpPr>
              <p:cNvPr id="37" name="Straight Arrow Connector 36"/>
              <p:cNvCxnSpPr/>
              <p:nvPr/>
            </p:nvCxnSpPr>
            <p:spPr>
              <a:xfrm>
                <a:off x="2225842" y="5378116"/>
                <a:ext cx="3344779" cy="529389"/>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grpSp>
      </p:grpSp>
    </p:spTree>
    <p:custDataLst>
      <p:tags r:id="rId1"/>
    </p:custDataLst>
    <p:extLst>
      <p:ext uri="{BB962C8B-B14F-4D97-AF65-F5344CB8AC3E}">
        <p14:creationId xmlns:p14="http://schemas.microsoft.com/office/powerpoint/2010/main" val="3091412214"/>
      </p:ext>
    </p:extLst>
  </p:cSld>
  <p:clrMapOvr>
    <a:masterClrMapping/>
  </p:clrMapOvr>
  <p:transition spd="slow" advTm="286579">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ppt_x"/>
                                          </p:val>
                                        </p:tav>
                                        <p:tav tm="100000">
                                          <p:val>
                                            <p:strVal val="#ppt_x"/>
                                          </p:val>
                                        </p:tav>
                                      </p:tavLst>
                                    </p:anim>
                                    <p:anim calcmode="lin" valueType="num">
                                      <p:cBhvr additive="base">
                                        <p:cTn id="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t>Which inclusive intervention strategies </a:t>
            </a:r>
            <a:br>
              <a:rPr lang="en-GB"/>
            </a:br>
            <a:r>
              <a:rPr lang="en-GB"/>
              <a:t>would be appropriate? </a:t>
            </a:r>
          </a:p>
        </p:txBody>
      </p:sp>
      <p:graphicFrame>
        <p:nvGraphicFramePr>
          <p:cNvPr id="4" name="Table 3"/>
          <p:cNvGraphicFramePr>
            <a:graphicFrameLocks noGrp="1"/>
          </p:cNvGraphicFramePr>
          <p:nvPr>
            <p:extLst/>
          </p:nvPr>
        </p:nvGraphicFramePr>
        <p:xfrm>
          <a:off x="445165" y="1852862"/>
          <a:ext cx="11261560" cy="4297680"/>
        </p:xfrm>
        <a:graphic>
          <a:graphicData uri="http://schemas.openxmlformats.org/drawingml/2006/table">
            <a:tbl>
              <a:tblPr firstRow="1" bandRow="1">
                <a:tableStyleId>{5C22544A-7EE6-4342-B048-85BDC9FD1C3A}</a:tableStyleId>
              </a:tblPr>
              <a:tblGrid>
                <a:gridCol w="2815390">
                  <a:extLst>
                    <a:ext uri="{9D8B030D-6E8A-4147-A177-3AD203B41FA5}">
                      <a16:colId xmlns:a16="http://schemas.microsoft.com/office/drawing/2014/main" xmlns="" val="20000"/>
                    </a:ext>
                  </a:extLst>
                </a:gridCol>
                <a:gridCol w="2815390">
                  <a:extLst>
                    <a:ext uri="{9D8B030D-6E8A-4147-A177-3AD203B41FA5}">
                      <a16:colId xmlns:a16="http://schemas.microsoft.com/office/drawing/2014/main" xmlns="" val="20001"/>
                    </a:ext>
                  </a:extLst>
                </a:gridCol>
                <a:gridCol w="2815390">
                  <a:extLst>
                    <a:ext uri="{9D8B030D-6E8A-4147-A177-3AD203B41FA5}">
                      <a16:colId xmlns:a16="http://schemas.microsoft.com/office/drawing/2014/main" xmlns="" val="20002"/>
                    </a:ext>
                  </a:extLst>
                </a:gridCol>
                <a:gridCol w="2815390">
                  <a:extLst>
                    <a:ext uri="{9D8B030D-6E8A-4147-A177-3AD203B41FA5}">
                      <a16:colId xmlns:a16="http://schemas.microsoft.com/office/drawing/2014/main" xmlns="" val="20003"/>
                    </a:ext>
                  </a:extLst>
                </a:gridCol>
              </a:tblGrid>
              <a:tr h="466350">
                <a:tc>
                  <a:txBody>
                    <a:bodyPr/>
                    <a:lstStyle/>
                    <a:p>
                      <a:pPr algn="ctr"/>
                      <a:endParaRPr lang="en-GB"/>
                    </a:p>
                    <a:p>
                      <a:pPr algn="ctr"/>
                      <a:r>
                        <a:rPr lang="en-GB"/>
                        <a:t>Need Identified</a:t>
                      </a:r>
                      <a:r>
                        <a:rPr lang="en-GB" baseline="0"/>
                        <a:t> </a:t>
                      </a:r>
                      <a:endParaRPr lang="en-GB"/>
                    </a:p>
                  </a:txBody>
                  <a:tcPr/>
                </a:tc>
                <a:tc>
                  <a:txBody>
                    <a:bodyPr/>
                    <a:lstStyle/>
                    <a:p>
                      <a:pPr algn="ctr"/>
                      <a:r>
                        <a:rPr lang="en-GB"/>
                        <a:t>Recommended Strategy </a:t>
                      </a:r>
                    </a:p>
                  </a:txBody>
                  <a:tcPr/>
                </a:tc>
                <a:tc>
                  <a:txBody>
                    <a:bodyPr/>
                    <a:lstStyle/>
                    <a:p>
                      <a:pPr algn="ctr"/>
                      <a:r>
                        <a:rPr lang="en-GB"/>
                        <a:t>Link to theory/policy/research</a:t>
                      </a:r>
                      <a:r>
                        <a:rPr lang="en-GB" baseline="0"/>
                        <a:t> or wider literature? </a:t>
                      </a:r>
                      <a:endParaRPr lang="en-GB"/>
                    </a:p>
                  </a:txBody>
                  <a:tcPr/>
                </a:tc>
                <a:tc>
                  <a:txBody>
                    <a:bodyPr/>
                    <a:lstStyle/>
                    <a:p>
                      <a:pPr algn="ctr"/>
                      <a:r>
                        <a:rPr lang="en-GB"/>
                        <a:t>Rationale</a:t>
                      </a:r>
                    </a:p>
                    <a:p>
                      <a:pPr algn="ctr"/>
                      <a:r>
                        <a:rPr lang="en-GB" i="1"/>
                        <a:t>Why</a:t>
                      </a:r>
                      <a:r>
                        <a:rPr lang="en-GB" i="1" baseline="0"/>
                        <a:t> would this strategy be helpful?</a:t>
                      </a:r>
                    </a:p>
                    <a:p>
                      <a:pPr algn="ctr"/>
                      <a:r>
                        <a:rPr lang="en-GB" i="1" baseline="0"/>
                        <a:t>What impact could this strategy have on the child? </a:t>
                      </a:r>
                      <a:endParaRPr lang="en-GB" i="1"/>
                    </a:p>
                  </a:txBody>
                  <a:tcPr/>
                </a:tc>
                <a:extLst>
                  <a:ext uri="{0D108BD9-81ED-4DB2-BD59-A6C34878D82A}">
                    <a16:rowId xmlns:a16="http://schemas.microsoft.com/office/drawing/2014/main" xmlns="" val="10000"/>
                  </a:ext>
                </a:extLst>
              </a:tr>
              <a:tr h="46635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p>
                      <a:endParaRPr lang="en-GB"/>
                    </a:p>
                    <a:p>
                      <a:endParaRPr lang="en-GB"/>
                    </a:p>
                    <a:p>
                      <a:endParaRPr lang="en-GB"/>
                    </a:p>
                    <a:p>
                      <a:endParaRPr lang="en-GB"/>
                    </a:p>
                    <a:p>
                      <a:endParaRPr lang="en-GB"/>
                    </a:p>
                    <a:p>
                      <a:endParaRPr lang="en-GB"/>
                    </a:p>
                    <a:p>
                      <a:endParaRPr lang="en-GB"/>
                    </a:p>
                    <a:p>
                      <a:endParaRPr lang="en-GB"/>
                    </a:p>
                    <a:p>
                      <a:endParaRPr lang="en-GB"/>
                    </a:p>
                  </a:txBody>
                  <a:tcPr/>
                </a:tc>
                <a:extLst>
                  <a:ext uri="{0D108BD9-81ED-4DB2-BD59-A6C34878D82A}">
                    <a16:rowId xmlns:a16="http://schemas.microsoft.com/office/drawing/2014/main" xmlns="" val="10001"/>
                  </a:ext>
                </a:extLst>
              </a:tr>
            </a:tbl>
          </a:graphicData>
        </a:graphic>
      </p:graphicFrame>
      <p:sp>
        <p:nvSpPr>
          <p:cNvPr id="5" name="Cloud Callout 4"/>
          <p:cNvSpPr/>
          <p:nvPr/>
        </p:nvSpPr>
        <p:spPr>
          <a:xfrm>
            <a:off x="7640053" y="3705726"/>
            <a:ext cx="3713747" cy="1913021"/>
          </a:xfrm>
          <a:prstGeom prst="cloudCallout">
            <a:avLst>
              <a:gd name="adj1" fmla="val -45455"/>
              <a:gd name="adj2" fmla="val 8891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Planning your ideas in advance will support you in developing and organising your ideas. </a:t>
            </a:r>
          </a:p>
        </p:txBody>
      </p:sp>
    </p:spTree>
    <p:custDataLst>
      <p:tags r:id="rId1"/>
    </p:custDataLst>
    <p:extLst>
      <p:ext uri="{BB962C8B-B14F-4D97-AF65-F5344CB8AC3E}">
        <p14:creationId xmlns:p14="http://schemas.microsoft.com/office/powerpoint/2010/main" val="2399421494"/>
      </p:ext>
    </p:extLst>
  </p:cSld>
  <p:clrMapOvr>
    <a:masterClrMapping/>
  </p:clrMapOvr>
  <p:transition spd="slow" advTm="89362">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t>Writing your Case Study </a:t>
            </a:r>
          </a:p>
        </p:txBody>
      </p:sp>
      <p:sp>
        <p:nvSpPr>
          <p:cNvPr id="3" name="Content Placeholder 2"/>
          <p:cNvSpPr>
            <a:spLocks noGrp="1"/>
          </p:cNvSpPr>
          <p:nvPr>
            <p:ph idx="1"/>
          </p:nvPr>
        </p:nvSpPr>
        <p:spPr/>
        <p:txBody>
          <a:bodyPr>
            <a:normAutofit/>
          </a:bodyPr>
          <a:lstStyle/>
          <a:p>
            <a:pPr lvl="0"/>
            <a:r>
              <a:rPr lang="en-GB"/>
              <a:t>Give an outline of what you intend to do in your case study- write a brief summary of the pupil’s needs.</a:t>
            </a:r>
          </a:p>
          <a:p>
            <a:pPr lvl="0"/>
            <a:r>
              <a:rPr lang="en-GB"/>
              <a:t>Discuss the early identification of the pupil’s needs. </a:t>
            </a:r>
          </a:p>
          <a:p>
            <a:pPr lvl="0"/>
            <a:r>
              <a:rPr lang="en-GB"/>
              <a:t>Discuss the nature of the support offered to the pupil.</a:t>
            </a:r>
          </a:p>
          <a:p>
            <a:pPr lvl="0"/>
            <a:r>
              <a:rPr lang="en-GB"/>
              <a:t>Discuss the inclusive legislation that is relevant for the pupil.</a:t>
            </a:r>
          </a:p>
          <a:p>
            <a:pPr lvl="0"/>
            <a:r>
              <a:rPr lang="en-GB"/>
              <a:t>Discuss the values, attitudes and skills that are relevant in order to meet the pupil’s needs.</a:t>
            </a:r>
          </a:p>
          <a:p>
            <a:pPr lvl="0"/>
            <a:r>
              <a:rPr lang="en-GB"/>
              <a:t>Reference list.</a:t>
            </a:r>
          </a:p>
          <a:p>
            <a:pPr marL="0" indent="0">
              <a:buNone/>
            </a:pPr>
            <a:endParaRPr lang="en-GB"/>
          </a:p>
          <a:p>
            <a:endParaRPr lang="en-GB"/>
          </a:p>
        </p:txBody>
      </p:sp>
    </p:spTree>
    <p:custDataLst>
      <p:tags r:id="rId1"/>
    </p:custDataLst>
    <p:extLst>
      <p:ext uri="{BB962C8B-B14F-4D97-AF65-F5344CB8AC3E}">
        <p14:creationId xmlns:p14="http://schemas.microsoft.com/office/powerpoint/2010/main" val="2204124067"/>
      </p:ext>
    </p:extLst>
  </p:cSld>
  <p:clrMapOvr>
    <a:masterClrMapping/>
  </p:clrMapOvr>
  <p:transition spd="slow" advTm="134287">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Folded Corner 11"/>
          <p:cNvSpPr/>
          <p:nvPr/>
        </p:nvSpPr>
        <p:spPr>
          <a:xfrm>
            <a:off x="2165684" y="673768"/>
            <a:ext cx="7026442" cy="6003758"/>
          </a:xfrm>
          <a:prstGeom prst="foldedCorner">
            <a:avLst/>
          </a:prstGeom>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spcAft>
                <a:spcPts val="0"/>
              </a:spcAft>
            </a:pPr>
            <a:endParaRPr lang="en-GB" sz="2400" b="1">
              <a:effectLst/>
              <a:latin typeface="Lucida Handwriting" panose="03010101010101010101" pitchFamily="66" charset="0"/>
              <a:ea typeface="Times New Roman" panose="02020603050405020304" pitchFamily="18" charset="0"/>
              <a:cs typeface="Times New Roman" panose="02020603050405020304" pitchFamily="18" charset="0"/>
            </a:endParaRPr>
          </a:p>
          <a:p>
            <a:pPr algn="ctr">
              <a:spcAft>
                <a:spcPts val="0"/>
              </a:spcAft>
            </a:pPr>
            <a:r>
              <a:rPr lang="en-GB" sz="2400" b="1">
                <a:effectLst/>
                <a:latin typeface="Lucida Handwriting" panose="03010101010101010101" pitchFamily="66" charset="0"/>
                <a:ea typeface="Times New Roman" panose="02020603050405020304" pitchFamily="18" charset="0"/>
                <a:cs typeface="Times New Roman" panose="02020603050405020304" pitchFamily="18" charset="0"/>
              </a:rPr>
              <a:t>Checklist!</a:t>
            </a:r>
            <a:r>
              <a:rPr lang="en-GB" sz="2000">
                <a:effectLst/>
                <a:ea typeface="Times New Roman" panose="02020603050405020304" pitchFamily="18" charset="0"/>
                <a:cs typeface="Arial" panose="020B0604020202020204" pitchFamily="34" charset="0"/>
              </a:rPr>
              <a:t>         </a:t>
            </a:r>
            <a:endParaRPr lang="en-GB" sz="2000">
              <a:effectLst/>
              <a:latin typeface="Tahoma" panose="020B0604030504040204" pitchFamily="34" charset="0"/>
              <a:ea typeface="Times New Roman" panose="02020603050405020304" pitchFamily="18" charset="0"/>
              <a:cs typeface="Times New Roman" panose="02020603050405020304" pitchFamily="18" charset="0"/>
            </a:endParaRPr>
          </a:p>
          <a:p>
            <a:pPr algn="ctr">
              <a:spcAft>
                <a:spcPts val="0"/>
              </a:spcAft>
            </a:pPr>
            <a:r>
              <a:rPr lang="en-GB" sz="2000">
                <a:effectLst/>
                <a:latin typeface="Lucida Handwriting" panose="03010101010101010101" pitchFamily="66" charset="0"/>
                <a:ea typeface="Times New Roman" panose="02020603050405020304" pitchFamily="18" charset="0"/>
                <a:cs typeface="Times New Roman" panose="02020603050405020304" pitchFamily="18" charset="0"/>
              </a:rPr>
              <a:t> </a:t>
            </a:r>
            <a:endParaRPr lang="en-GB" sz="2000">
              <a:effectLst/>
              <a:latin typeface="Tahoma" panose="020B0604030504040204" pitchFamily="34" charset="0"/>
              <a:ea typeface="Times New Roman" panose="02020603050405020304" pitchFamily="18" charset="0"/>
              <a:cs typeface="Times New Roman" panose="02020603050405020304" pitchFamily="18" charset="0"/>
            </a:endParaRPr>
          </a:p>
          <a:p>
            <a:pPr marL="342900" lvl="0" indent="-342900">
              <a:spcAft>
                <a:spcPts val="0"/>
              </a:spcAft>
              <a:buFont typeface="Symbol" panose="05050102010706020507" pitchFamily="18" charset="2"/>
              <a:buChar char=""/>
            </a:pPr>
            <a:r>
              <a:rPr lang="en-GB" sz="2400">
                <a:effectLst/>
                <a:latin typeface="Bradley Hand ITC" panose="03070402050302030203" pitchFamily="66" charset="0"/>
                <a:ea typeface="Times New Roman" panose="02020603050405020304" pitchFamily="18" charset="0"/>
                <a:cs typeface="Times New Roman" panose="02020603050405020304" pitchFamily="18" charset="0"/>
              </a:rPr>
              <a:t>Have I used Harvard referencing correctly throughout (including the reference list)?</a:t>
            </a:r>
            <a:endParaRPr lang="en-GB" sz="2000">
              <a:effectLst/>
              <a:latin typeface="Tahoma" panose="020B0604030504040204" pitchFamily="34" charset="0"/>
              <a:ea typeface="Times New Roman" panose="02020603050405020304" pitchFamily="18" charset="0"/>
              <a:cs typeface="Times New Roman" panose="02020603050405020304" pitchFamily="18" charset="0"/>
            </a:endParaRPr>
          </a:p>
          <a:p>
            <a:pPr>
              <a:spcAft>
                <a:spcPts val="0"/>
              </a:spcAft>
            </a:pPr>
            <a:r>
              <a:rPr lang="en-GB" sz="2400">
                <a:effectLst/>
                <a:latin typeface="Bradley Hand ITC" panose="03070402050302030203" pitchFamily="66" charset="0"/>
                <a:ea typeface="Times New Roman" panose="02020603050405020304" pitchFamily="18" charset="0"/>
                <a:cs typeface="Times New Roman" panose="02020603050405020304" pitchFamily="18" charset="0"/>
              </a:rPr>
              <a:t> </a:t>
            </a:r>
            <a:endParaRPr lang="en-GB" sz="2000">
              <a:effectLst/>
              <a:latin typeface="Tahoma" panose="020B0604030504040204" pitchFamily="34" charset="0"/>
              <a:ea typeface="Times New Roman" panose="02020603050405020304" pitchFamily="18" charset="0"/>
              <a:cs typeface="Times New Roman" panose="02020603050405020304" pitchFamily="18" charset="0"/>
            </a:endParaRPr>
          </a:p>
          <a:p>
            <a:pPr marL="342900" lvl="0" indent="-342900">
              <a:spcAft>
                <a:spcPts val="0"/>
              </a:spcAft>
              <a:buFont typeface="Symbol" panose="05050102010706020507" pitchFamily="18" charset="2"/>
              <a:buChar char=""/>
            </a:pPr>
            <a:r>
              <a:rPr lang="en-GB" sz="2400">
                <a:effectLst/>
                <a:latin typeface="Bradley Hand ITC" panose="03070402050302030203" pitchFamily="66" charset="0"/>
                <a:ea typeface="Times New Roman" panose="02020603050405020304" pitchFamily="18" charset="0"/>
                <a:cs typeface="Times New Roman" panose="02020603050405020304" pitchFamily="18" charset="0"/>
              </a:rPr>
              <a:t>Have I formatted my assignment correctly (checked font, line spacing and paragraphing)?</a:t>
            </a:r>
            <a:endParaRPr lang="en-GB" sz="2000">
              <a:effectLst/>
              <a:latin typeface="Tahoma" panose="020B0604030504040204" pitchFamily="34" charset="0"/>
              <a:ea typeface="Times New Roman" panose="02020603050405020304" pitchFamily="18" charset="0"/>
              <a:cs typeface="Times New Roman" panose="02020603050405020304" pitchFamily="18" charset="0"/>
            </a:endParaRPr>
          </a:p>
          <a:p>
            <a:pPr>
              <a:spcAft>
                <a:spcPts val="0"/>
              </a:spcAft>
            </a:pPr>
            <a:r>
              <a:rPr lang="en-GB" sz="2400">
                <a:effectLst/>
                <a:latin typeface="Bradley Hand ITC" panose="03070402050302030203" pitchFamily="66" charset="0"/>
                <a:ea typeface="Times New Roman" panose="02020603050405020304" pitchFamily="18" charset="0"/>
                <a:cs typeface="Times New Roman" panose="02020603050405020304" pitchFamily="18" charset="0"/>
              </a:rPr>
              <a:t> </a:t>
            </a:r>
            <a:endParaRPr lang="en-GB" sz="2000">
              <a:effectLst/>
              <a:latin typeface="Tahoma" panose="020B0604030504040204" pitchFamily="34" charset="0"/>
              <a:ea typeface="Times New Roman" panose="02020603050405020304" pitchFamily="18" charset="0"/>
              <a:cs typeface="Times New Roman" panose="02020603050405020304" pitchFamily="18" charset="0"/>
            </a:endParaRPr>
          </a:p>
          <a:p>
            <a:pPr marL="342900" lvl="0" indent="-342900">
              <a:spcAft>
                <a:spcPts val="0"/>
              </a:spcAft>
              <a:buFont typeface="Symbol" panose="05050102010706020507" pitchFamily="18" charset="2"/>
              <a:buChar char=""/>
            </a:pPr>
            <a:r>
              <a:rPr lang="en-GB" sz="2400">
                <a:effectLst/>
                <a:latin typeface="Bradley Hand ITC" panose="03070402050302030203" pitchFamily="66" charset="0"/>
                <a:ea typeface="Times New Roman" panose="02020603050405020304" pitchFamily="18" charset="0"/>
                <a:cs typeface="Times New Roman" panose="02020603050405020304" pitchFamily="18" charset="0"/>
              </a:rPr>
              <a:t>Have I reflected on my personal learning gains </a:t>
            </a:r>
            <a:endParaRPr lang="en-GB" sz="2000">
              <a:latin typeface="Tahoma" panose="020B0604030504040204" pitchFamily="34" charset="0"/>
              <a:ea typeface="Times New Roman" panose="02020603050405020304" pitchFamily="18" charset="0"/>
              <a:cs typeface="Times New Roman" panose="02020603050405020304" pitchFamily="18" charset="0"/>
            </a:endParaRPr>
          </a:p>
          <a:p>
            <a:pPr lvl="0">
              <a:spcAft>
                <a:spcPts val="0"/>
              </a:spcAft>
            </a:pPr>
            <a:r>
              <a:rPr lang="en-GB" sz="2000">
                <a:latin typeface="Tahoma" panose="020B0604030504040204" pitchFamily="34" charset="0"/>
                <a:ea typeface="Times New Roman" panose="02020603050405020304" pitchFamily="18" charset="0"/>
                <a:cs typeface="Times New Roman" panose="02020603050405020304" pitchFamily="18" charset="0"/>
              </a:rPr>
              <a:t>     </a:t>
            </a:r>
            <a:r>
              <a:rPr lang="en-GB" sz="2400">
                <a:effectLst/>
                <a:latin typeface="Bradley Hand ITC" panose="03070402050302030203" pitchFamily="66" charset="0"/>
                <a:ea typeface="Times New Roman" panose="02020603050405020304" pitchFamily="18" charset="0"/>
                <a:cs typeface="Times New Roman" panose="02020603050405020304" pitchFamily="18" charset="0"/>
              </a:rPr>
              <a:t>and copied and pasted to the beginning of my</a:t>
            </a:r>
            <a:r>
              <a:rPr lang="en-GB" sz="2000">
                <a:latin typeface="Tahoma" panose="020B0604030504040204" pitchFamily="34" charset="0"/>
                <a:ea typeface="Times New Roman" panose="02020603050405020304" pitchFamily="18" charset="0"/>
                <a:cs typeface="Times New Roman" panose="02020603050405020304" pitchFamily="18" charset="0"/>
              </a:rPr>
              <a:t>     </a:t>
            </a:r>
          </a:p>
          <a:p>
            <a:pPr lvl="0">
              <a:spcAft>
                <a:spcPts val="0"/>
              </a:spcAft>
            </a:pPr>
            <a:r>
              <a:rPr lang="en-GB" sz="2000">
                <a:effectLst/>
                <a:latin typeface="Tahoma" panose="020B0604030504040204" pitchFamily="34" charset="0"/>
                <a:ea typeface="Times New Roman" panose="02020603050405020304" pitchFamily="18" charset="0"/>
                <a:cs typeface="Times New Roman" panose="02020603050405020304" pitchFamily="18" charset="0"/>
              </a:rPr>
              <a:t>     </a:t>
            </a:r>
            <a:r>
              <a:rPr lang="en-GB" sz="2400">
                <a:effectLst/>
                <a:latin typeface="Bradley Hand ITC" panose="03070402050302030203" pitchFamily="66" charset="0"/>
                <a:ea typeface="Times New Roman" panose="02020603050405020304" pitchFamily="18" charset="0"/>
                <a:cs typeface="Times New Roman" panose="02020603050405020304" pitchFamily="18" charset="0"/>
              </a:rPr>
              <a:t>assignment?</a:t>
            </a:r>
            <a:endParaRPr lang="en-GB" sz="2000">
              <a:effectLst/>
              <a:latin typeface="Tahoma" panose="020B0604030504040204" pitchFamily="34" charset="0"/>
              <a:ea typeface="Times New Roman" panose="02020603050405020304" pitchFamily="18" charset="0"/>
              <a:cs typeface="Times New Roman" panose="02020603050405020304" pitchFamily="18" charset="0"/>
            </a:endParaRPr>
          </a:p>
          <a:p>
            <a:pPr>
              <a:spcAft>
                <a:spcPts val="0"/>
              </a:spcAft>
            </a:pPr>
            <a:r>
              <a:rPr lang="en-GB" sz="2400">
                <a:effectLst/>
                <a:latin typeface="Bradley Hand ITC" panose="03070402050302030203" pitchFamily="66" charset="0"/>
                <a:ea typeface="Times New Roman" panose="02020603050405020304" pitchFamily="18" charset="0"/>
                <a:cs typeface="Times New Roman" panose="02020603050405020304" pitchFamily="18" charset="0"/>
              </a:rPr>
              <a:t> </a:t>
            </a:r>
            <a:endParaRPr lang="en-GB" sz="2000">
              <a:effectLst/>
              <a:latin typeface="Tahoma" panose="020B0604030504040204" pitchFamily="34" charset="0"/>
              <a:ea typeface="Times New Roman" panose="02020603050405020304" pitchFamily="18" charset="0"/>
              <a:cs typeface="Times New Roman" panose="02020603050405020304" pitchFamily="18" charset="0"/>
            </a:endParaRPr>
          </a:p>
          <a:p>
            <a:pPr marL="342900" lvl="0" indent="-342900">
              <a:spcAft>
                <a:spcPts val="0"/>
              </a:spcAft>
              <a:buFont typeface="Symbol" panose="05050102010706020507" pitchFamily="18" charset="2"/>
              <a:buChar char=""/>
            </a:pPr>
            <a:r>
              <a:rPr lang="en-GB" sz="2400">
                <a:effectLst/>
                <a:latin typeface="Bradley Hand ITC" panose="03070402050302030203" pitchFamily="66" charset="0"/>
                <a:ea typeface="Times New Roman" panose="02020603050405020304" pitchFamily="18" charset="0"/>
                <a:cs typeface="Times New Roman" panose="02020603050405020304" pitchFamily="18" charset="0"/>
              </a:rPr>
              <a:t>Have I referred closely to the learning outcomes</a:t>
            </a:r>
            <a:endParaRPr lang="en-GB" sz="2000">
              <a:effectLst/>
              <a:latin typeface="Tahoma" panose="020B0604030504040204" pitchFamily="34" charset="0"/>
              <a:ea typeface="Times New Roman" panose="02020603050405020304" pitchFamily="18" charset="0"/>
              <a:cs typeface="Times New Roman" panose="02020603050405020304" pitchFamily="18" charset="0"/>
            </a:endParaRPr>
          </a:p>
          <a:p>
            <a:pPr marL="457200">
              <a:spcAft>
                <a:spcPts val="0"/>
              </a:spcAft>
            </a:pPr>
            <a:r>
              <a:rPr lang="en-GB" sz="2400">
                <a:effectLst/>
                <a:latin typeface="Bradley Hand ITC" panose="03070402050302030203" pitchFamily="66" charset="0"/>
                <a:ea typeface="Times New Roman" panose="02020603050405020304" pitchFamily="18" charset="0"/>
                <a:cs typeface="Times New Roman" panose="02020603050405020304" pitchFamily="18" charset="0"/>
              </a:rPr>
              <a:t>and reflected on the extent to which my</a:t>
            </a:r>
            <a:endParaRPr lang="en-GB" sz="2000">
              <a:effectLst/>
              <a:latin typeface="Tahoma" panose="020B0604030504040204" pitchFamily="34" charset="0"/>
              <a:ea typeface="Times New Roman" panose="02020603050405020304" pitchFamily="18" charset="0"/>
              <a:cs typeface="Times New Roman" panose="02020603050405020304" pitchFamily="18" charset="0"/>
            </a:endParaRPr>
          </a:p>
          <a:p>
            <a:pPr marL="457200">
              <a:spcAft>
                <a:spcPts val="0"/>
              </a:spcAft>
            </a:pPr>
            <a:r>
              <a:rPr lang="en-GB" sz="2400">
                <a:effectLst/>
                <a:latin typeface="Bradley Hand ITC" panose="03070402050302030203" pitchFamily="66" charset="0"/>
                <a:ea typeface="Times New Roman" panose="02020603050405020304" pitchFamily="18" charset="0"/>
                <a:cs typeface="Times New Roman" panose="02020603050405020304" pitchFamily="18" charset="0"/>
              </a:rPr>
              <a:t>assignment addresses these? </a:t>
            </a:r>
            <a:r>
              <a:rPr lang="en-GB" sz="2400">
                <a:latin typeface="Bradley Hand ITC" panose="03070402050302030203" pitchFamily="66" charset="0"/>
                <a:ea typeface="Times New Roman" panose="02020603050405020304" pitchFamily="18" charset="0"/>
                <a:cs typeface="Times New Roman" panose="02020603050405020304" pitchFamily="18" charset="0"/>
              </a:rPr>
              <a:t>Have I used the marking criteria grid to support my self-assessment? </a:t>
            </a:r>
            <a:endParaRPr lang="en-GB" sz="2000">
              <a:effectLst/>
              <a:latin typeface="Tahoma" panose="020B060403050404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29748209"/>
      </p:ext>
    </p:extLst>
  </p:cSld>
  <p:clrMapOvr>
    <a:masterClrMapping/>
  </p:clrMapOvr>
  <p:transition spd="slow" advTm="100954">
    <p:push dir="u"/>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err="1"/>
              <a:t>Darllen</a:t>
            </a:r>
            <a:r>
              <a:rPr lang="en-GB" i="1"/>
              <a:t> </a:t>
            </a:r>
            <a:r>
              <a:rPr lang="en-GB" i="1" err="1"/>
              <a:t>Pellach</a:t>
            </a:r>
            <a:r>
              <a:rPr lang="en-GB" i="1"/>
              <a:t> </a:t>
            </a:r>
            <a:r>
              <a:rPr lang="en-GB" i="1" err="1"/>
              <a:t>Defnyddiol</a:t>
            </a:r>
            <a:r>
              <a:rPr lang="en-GB" i="1"/>
              <a:t/>
            </a:r>
            <a:br>
              <a:rPr lang="en-GB" i="1"/>
            </a:br>
            <a:r>
              <a:rPr lang="en-GB" i="1"/>
              <a:t>Useful Follow-Up Reading </a:t>
            </a:r>
          </a:p>
        </p:txBody>
      </p:sp>
      <p:sp>
        <p:nvSpPr>
          <p:cNvPr id="3" name="Content Placeholder 2"/>
          <p:cNvSpPr>
            <a:spLocks noGrp="1"/>
          </p:cNvSpPr>
          <p:nvPr>
            <p:ph idx="1"/>
          </p:nvPr>
        </p:nvSpPr>
        <p:spPr/>
        <p:txBody>
          <a:bodyPr/>
          <a:lstStyle/>
          <a:p>
            <a:endParaRPr lang="en-GB"/>
          </a:p>
          <a:p>
            <a:r>
              <a:rPr lang="en-GB" err="1"/>
              <a:t>Pennod</a:t>
            </a:r>
            <a:r>
              <a:rPr lang="en-GB"/>
              <a:t> / Chapter 3: </a:t>
            </a:r>
          </a:p>
          <a:p>
            <a:pPr lvl="1"/>
            <a:r>
              <a:rPr lang="en-GB"/>
              <a:t>Reid, G. and </a:t>
            </a:r>
            <a:r>
              <a:rPr lang="en-GB" err="1"/>
              <a:t>Wearmouth</a:t>
            </a:r>
            <a:r>
              <a:rPr lang="en-GB"/>
              <a:t>, J. (eds.) (2002) </a:t>
            </a:r>
            <a:r>
              <a:rPr lang="en-GB" i="1"/>
              <a:t>Dyslexia and Literacy, </a:t>
            </a:r>
            <a:r>
              <a:rPr lang="en-GB"/>
              <a:t>Chichester: John Wiley and Sons Ltd. </a:t>
            </a:r>
          </a:p>
          <a:p>
            <a:endParaRPr lang="en-GB"/>
          </a:p>
          <a:p>
            <a:r>
              <a:rPr lang="en-GB" err="1"/>
              <a:t>Pennod</a:t>
            </a:r>
            <a:r>
              <a:rPr lang="en-GB"/>
              <a:t> / Chapter 2: </a:t>
            </a:r>
          </a:p>
          <a:p>
            <a:pPr lvl="1"/>
            <a:r>
              <a:rPr lang="en-GB"/>
              <a:t>Hall, W. (2009) </a:t>
            </a:r>
            <a:r>
              <a:rPr lang="en-GB" i="1"/>
              <a:t>Dyslexia in the Primary Classroom, </a:t>
            </a:r>
            <a:r>
              <a:rPr lang="en-GB"/>
              <a:t>London: Sage. </a:t>
            </a:r>
          </a:p>
          <a:p>
            <a:endParaRPr lang="en-GB"/>
          </a:p>
        </p:txBody>
      </p:sp>
    </p:spTree>
    <p:extLst>
      <p:ext uri="{BB962C8B-B14F-4D97-AF65-F5344CB8AC3E}">
        <p14:creationId xmlns:p14="http://schemas.microsoft.com/office/powerpoint/2010/main" val="18384838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err="1"/>
              <a:t>Llyfryddiaeth</a:t>
            </a:r>
            <a:r>
              <a:rPr lang="en-GB"/>
              <a:t/>
            </a:r>
            <a:br>
              <a:rPr lang="en-GB"/>
            </a:br>
            <a:r>
              <a:rPr lang="en-GB"/>
              <a:t>Bibliography </a:t>
            </a:r>
          </a:p>
        </p:txBody>
      </p:sp>
      <p:sp>
        <p:nvSpPr>
          <p:cNvPr id="6" name="Content Placeholder 5"/>
          <p:cNvSpPr>
            <a:spLocks noGrp="1"/>
          </p:cNvSpPr>
          <p:nvPr>
            <p:ph idx="1"/>
          </p:nvPr>
        </p:nvSpPr>
        <p:spPr>
          <a:xfrm>
            <a:off x="838200" y="1825624"/>
            <a:ext cx="10515600" cy="4879975"/>
          </a:xfrm>
        </p:spPr>
        <p:txBody>
          <a:bodyPr>
            <a:normAutofit fontScale="70000" lnSpcReduction="20000"/>
          </a:bodyPr>
          <a:lstStyle/>
          <a:p>
            <a:r>
              <a:rPr lang="en-GB"/>
              <a:t>Brooks, G. (2016) </a:t>
            </a:r>
            <a:r>
              <a:rPr lang="en-GB" i="1"/>
              <a:t>What Works for Children and Young People with Dyslexia, </a:t>
            </a:r>
            <a:r>
              <a:rPr lang="en-GB"/>
              <a:t>Sheffield: Dyslexia-</a:t>
            </a:r>
            <a:r>
              <a:rPr lang="en-GB" err="1"/>
              <a:t>SpLD</a:t>
            </a:r>
            <a:r>
              <a:rPr lang="en-GB"/>
              <a:t> Trust. Available at: </a:t>
            </a:r>
            <a:r>
              <a:rPr lang="en-GB">
                <a:hlinkClick r:id="rId2"/>
              </a:rPr>
              <a:t>http://www.dyslexiaaction.org.uk/files/dyslexiaaction/what-works-5th-edition.pdf</a:t>
            </a:r>
            <a:r>
              <a:rPr lang="en-GB"/>
              <a:t> (Accessed 11/10/17). </a:t>
            </a:r>
          </a:p>
          <a:p>
            <a:r>
              <a:rPr lang="en-GB"/>
              <a:t>Dyslexia Action (N.D.) </a:t>
            </a:r>
            <a:r>
              <a:rPr lang="en-GB" i="1"/>
              <a:t>About Dyslexia, </a:t>
            </a:r>
            <a:r>
              <a:rPr lang="en-GB"/>
              <a:t>Available at: </a:t>
            </a:r>
            <a:r>
              <a:rPr lang="en-GB">
                <a:hlinkClick r:id="rId3"/>
              </a:rPr>
              <a:t>http://www.dyslexiaaction.org.uk/page/about-dyslexia-0</a:t>
            </a:r>
            <a:r>
              <a:rPr lang="en-GB"/>
              <a:t> (Accessed 11/10/17). </a:t>
            </a:r>
          </a:p>
          <a:p>
            <a:r>
              <a:rPr lang="en-GB"/>
              <a:t>Hall, W. (2009) </a:t>
            </a:r>
            <a:r>
              <a:rPr lang="en-GB" i="1"/>
              <a:t>Dyslexia in the Primary Classroom, </a:t>
            </a:r>
            <a:r>
              <a:rPr lang="en-GB"/>
              <a:t>London: Sage. </a:t>
            </a:r>
          </a:p>
          <a:p>
            <a:r>
              <a:rPr lang="en-GB"/>
              <a:t>Peer, L. and Reid, G. (eds.) (2016) </a:t>
            </a:r>
            <a:r>
              <a:rPr lang="en-GB" i="1"/>
              <a:t>Special Educational Needs, </a:t>
            </a:r>
            <a:r>
              <a:rPr lang="en-GB"/>
              <a:t>London: Sage. </a:t>
            </a:r>
          </a:p>
          <a:p>
            <a:r>
              <a:rPr lang="en-GB"/>
              <a:t>Reid, G. and </a:t>
            </a:r>
            <a:r>
              <a:rPr lang="en-GB" err="1"/>
              <a:t>Wearmouth</a:t>
            </a:r>
            <a:r>
              <a:rPr lang="en-GB"/>
              <a:t>, J. (eds.) (2002) </a:t>
            </a:r>
            <a:r>
              <a:rPr lang="en-GB" i="1"/>
              <a:t>Dyslexia and Literacy, </a:t>
            </a:r>
            <a:r>
              <a:rPr lang="en-GB"/>
              <a:t>Chichester: John Wiley and Sons Ltd. </a:t>
            </a:r>
          </a:p>
          <a:p>
            <a:r>
              <a:rPr lang="en-GB"/>
              <a:t>Rose, J. (2009) </a:t>
            </a:r>
            <a:r>
              <a:rPr lang="en-GB" i="1"/>
              <a:t>Identifying and Teaching Children and Young People with Dyslexia and Literacy Difficulties, </a:t>
            </a:r>
            <a:r>
              <a:rPr lang="en-GB"/>
              <a:t>Nottingham: DCSF Publishing. Available at: </a:t>
            </a:r>
            <a:r>
              <a:rPr lang="en-GB">
                <a:hlinkClick r:id="rId4"/>
              </a:rPr>
              <a:t>http://www.interventionsforliteracy.org.uk/assets/Rose-Report.pdf</a:t>
            </a:r>
            <a:r>
              <a:rPr lang="en-GB"/>
              <a:t> (Accessed 11/10/17). </a:t>
            </a:r>
          </a:p>
          <a:p>
            <a:r>
              <a:rPr lang="en-GB"/>
              <a:t>The Dyslexia </a:t>
            </a:r>
            <a:r>
              <a:rPr lang="en-GB" err="1"/>
              <a:t>SpLD</a:t>
            </a:r>
            <a:r>
              <a:rPr lang="en-GB"/>
              <a:t> Trust (2014) </a:t>
            </a:r>
            <a:r>
              <a:rPr lang="en-GB" i="1"/>
              <a:t>Children with Persistent Difficulties, </a:t>
            </a:r>
            <a:r>
              <a:rPr lang="en-GB"/>
              <a:t>Available at: </a:t>
            </a:r>
            <a:r>
              <a:rPr lang="en-GB">
                <a:hlinkClick r:id="rId5"/>
              </a:rPr>
              <a:t>http://www.interventionsforliteracy.org.uk/assets/documents/2014/SPLD_S3_Final.pdf</a:t>
            </a:r>
            <a:r>
              <a:rPr lang="en-GB"/>
              <a:t> (Accessed 11/10/17). </a:t>
            </a:r>
          </a:p>
          <a:p>
            <a:r>
              <a:rPr lang="en-GB"/>
              <a:t>The National Literacy Trust (2012) The State of the Nation – a picture of literacy in the UK today, London: National Literacy Trust. </a:t>
            </a:r>
          </a:p>
          <a:p>
            <a:pPr marL="0" indent="0">
              <a:buNone/>
            </a:pPr>
            <a:endParaRPr lang="en-GB"/>
          </a:p>
          <a:p>
            <a:endParaRPr lang="en-GB"/>
          </a:p>
          <a:p>
            <a:pPr marL="0" indent="0">
              <a:buNone/>
            </a:pPr>
            <a:endParaRPr lang="en-GB"/>
          </a:p>
          <a:p>
            <a:endParaRPr lang="en-GB"/>
          </a:p>
        </p:txBody>
      </p:sp>
    </p:spTree>
    <p:extLst>
      <p:ext uri="{BB962C8B-B14F-4D97-AF65-F5344CB8AC3E}">
        <p14:creationId xmlns:p14="http://schemas.microsoft.com/office/powerpoint/2010/main" val="174355839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74.2|3.1|34|60.8|21.1"/>
</p:tagLst>
</file>

<file path=ppt/tags/tag2.xml><?xml version="1.0" encoding="utf-8"?>
<p:tagLst xmlns:a="http://schemas.openxmlformats.org/drawingml/2006/main" xmlns:r="http://schemas.openxmlformats.org/officeDocument/2006/relationships" xmlns:p="http://schemas.openxmlformats.org/presentationml/2006/main">
  <p:tag name="TIMING" val="|10.8|97.3|60.8"/>
</p:tagLst>
</file>

<file path=ppt/tags/tag3.xml><?xml version="1.0" encoding="utf-8"?>
<p:tagLst xmlns:a="http://schemas.openxmlformats.org/drawingml/2006/main" xmlns:r="http://schemas.openxmlformats.org/officeDocument/2006/relationships" xmlns:p="http://schemas.openxmlformats.org/presentationml/2006/main">
  <p:tag name="TIMING" val="|50.4"/>
</p:tagLst>
</file>

<file path=ppt/tags/tag4.xml><?xml version="1.0" encoding="utf-8"?>
<p:tagLst xmlns:a="http://schemas.openxmlformats.org/drawingml/2006/main" xmlns:r="http://schemas.openxmlformats.org/officeDocument/2006/relationships" xmlns:p="http://schemas.openxmlformats.org/presentationml/2006/main">
  <p:tag name="TIMING" val="|14.8|22.9|16.9|14.6|10|12.8"/>
</p:tagLst>
</file>

<file path=ppt/tags/tag5.xml><?xml version="1.0" encoding="utf-8"?>
<p:tagLst xmlns:a="http://schemas.openxmlformats.org/drawingml/2006/main" xmlns:r="http://schemas.openxmlformats.org/officeDocument/2006/relationships" xmlns:p="http://schemas.openxmlformats.org/presentationml/2006/main">
  <p:tag name="TIMING" val="|59.3|5.7|20.7|81.9|15"/>
</p:tagLst>
</file>

<file path=ppt/tags/tag6.xml><?xml version="1.0" encoding="utf-8"?>
<p:tagLst xmlns:a="http://schemas.openxmlformats.org/drawingml/2006/main" xmlns:r="http://schemas.openxmlformats.org/officeDocument/2006/relationships" xmlns:p="http://schemas.openxmlformats.org/presentationml/2006/main">
  <p:tag name="TIMING" val="|8.2"/>
</p:tagLst>
</file>

<file path=ppt/tags/tag7.xml><?xml version="1.0" encoding="utf-8"?>
<p:tagLst xmlns:a="http://schemas.openxmlformats.org/drawingml/2006/main" xmlns:r="http://schemas.openxmlformats.org/officeDocument/2006/relationships" xmlns:p="http://schemas.openxmlformats.org/presentationml/2006/main">
  <p:tag name="TIMING" val="|25.7|127.4|92.1"/>
</p:tagLst>
</file>

<file path=ppt/tags/tag8.xml><?xml version="1.0" encoding="utf-8"?>
<p:tagLst xmlns:a="http://schemas.openxmlformats.org/drawingml/2006/main" xmlns:r="http://schemas.openxmlformats.org/officeDocument/2006/relationships" xmlns:p="http://schemas.openxmlformats.org/presentationml/2006/main">
  <p:tag name="TIMING" val="|67.2"/>
</p:tagLst>
</file>

<file path=ppt/tags/tag9.xml><?xml version="1.0" encoding="utf-8"?>
<p:tagLst xmlns:a="http://schemas.openxmlformats.org/drawingml/2006/main" xmlns:r="http://schemas.openxmlformats.org/officeDocument/2006/relationships" xmlns:p="http://schemas.openxmlformats.org/presentationml/2006/main">
  <p:tag name="TIMING" val="|12.6|28.3|28.5|11.1|19.1|9.9"/>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2804</Words>
  <Application>Microsoft Office PowerPoint</Application>
  <PresentationFormat>Widescreen</PresentationFormat>
  <Paragraphs>397</Paragraphs>
  <Slides>41</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Arial</vt:lpstr>
      <vt:lpstr>Bradley Hand ITC</vt:lpstr>
      <vt:lpstr>Calibri</vt:lpstr>
      <vt:lpstr>Calibri Light</vt:lpstr>
      <vt:lpstr>Lucida Handwriting</vt:lpstr>
      <vt:lpstr>Symbol</vt:lpstr>
      <vt:lpstr>Tahoma</vt:lpstr>
      <vt:lpstr>Times New Roman</vt:lpstr>
      <vt:lpstr>Office Theme</vt:lpstr>
      <vt:lpstr>SJEU5002/C  All Means All: Inclusive Education  Pawb yn golygu Pawb: Addysg Cynhwysol </vt:lpstr>
      <vt:lpstr>Nodau’r Modiwl   Module Aims</vt:lpstr>
      <vt:lpstr>Deilliannau Dysgu  Learning Outcomes</vt:lpstr>
      <vt:lpstr>Deilliannau Dysgu  Learning Outcomes</vt:lpstr>
      <vt:lpstr>Deilliannau Dysgu  Learning Outcomes</vt:lpstr>
      <vt:lpstr>Deilliannau Dysgu  Learning Outcomes</vt:lpstr>
      <vt:lpstr>Llythrennedd Literacy </vt:lpstr>
      <vt:lpstr>Llythrennedd Literacy </vt:lpstr>
      <vt:lpstr>Anawsterau Llythrennedd Literacy Difficulties </vt:lpstr>
      <vt:lpstr>Achosion Causes </vt:lpstr>
      <vt:lpstr>Dyslecsia Dyslexia </vt:lpstr>
      <vt:lpstr>Dyslecsia Dyslexia </vt:lpstr>
      <vt:lpstr>Effeithiau Dyslecsia Effects of Dyslexia</vt:lpstr>
      <vt:lpstr>Pontio Transition </vt:lpstr>
      <vt:lpstr>Strategaethau Sillafu Strategies to Support with Spelling</vt:lpstr>
      <vt:lpstr>Gemau Sillafu Spelling Games </vt:lpstr>
      <vt:lpstr>Meddwl am Ddarllen Thinking about Reading </vt:lpstr>
      <vt:lpstr>Gemau Darllen Reading Games </vt:lpstr>
      <vt:lpstr>Beth sy’n effeithiol? What is effective? </vt:lpstr>
      <vt:lpstr>Beth sy’n effeithiol? What is effective? </vt:lpstr>
      <vt:lpstr>A Critical Approach - Example </vt:lpstr>
      <vt:lpstr>Dadansoddi Beirniadol </vt:lpstr>
      <vt:lpstr>Ffocws ar yr Aseiniad</vt:lpstr>
      <vt:lpstr>PowerPoint Presentation</vt:lpstr>
      <vt:lpstr>Beth yw Astudiaeth Achos? </vt:lpstr>
      <vt:lpstr>Ble i ddechrau? </vt:lpstr>
      <vt:lpstr>Archwilio eich Astudiaeth </vt:lpstr>
      <vt:lpstr>PowerPoint Presentation</vt:lpstr>
      <vt:lpstr>Pa strategaethau cynhwysol sydd yn addas? </vt:lpstr>
      <vt:lpstr>Ysgrifennu eich Astudiaeth Achos </vt:lpstr>
      <vt:lpstr>PowerPoint Presentation</vt:lpstr>
      <vt:lpstr>Focus on the Assignment </vt:lpstr>
      <vt:lpstr>PowerPoint Presentation</vt:lpstr>
      <vt:lpstr>What is a case study? </vt:lpstr>
      <vt:lpstr>Researching your Case </vt:lpstr>
      <vt:lpstr>PowerPoint Presentation</vt:lpstr>
      <vt:lpstr>Which inclusive intervention strategies  would be appropriate? </vt:lpstr>
      <vt:lpstr>Writing your Case Study </vt:lpstr>
      <vt:lpstr>PowerPoint Presentation</vt:lpstr>
      <vt:lpstr>Darllen Pellach Defnyddiol Useful Follow-Up Reading </vt:lpstr>
      <vt:lpstr>Llyfryddiaeth Bibliography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SJEU5002/C  All Means All: Inclusive Education  Pawb yn golygu Pawb: Addysg Cynhwysol</dc:title>
  <dc:creator>Sarah Stewart</dc:creator>
  <cp:lastModifiedBy>Sarah Stewart</cp:lastModifiedBy>
  <cp:revision>2</cp:revision>
  <dcterms:modified xsi:type="dcterms:W3CDTF">2017-11-06T13:10:45Z</dcterms:modified>
</cp:coreProperties>
</file>