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D4B94-F166-7F17-3DF5-E5DB031257CB}" v="942" dt="2026-03-15T23:25:56.225"/>
    <p1510:client id="{5AD3EB8B-936F-DA24-F6D7-549481407C35}" v="1224" dt="2026-03-15T15:21:48.8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6396" y="586855"/>
            <a:ext cx="4230100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Certificate of Higher Education in Employability Skills </a:t>
            </a:r>
            <a:b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Level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3158" y="649480"/>
            <a:ext cx="48624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 b="1"/>
              <a:t>Digital Skills for Personal and Professional Growth</a:t>
            </a:r>
            <a:endParaRPr lang="en-US" b="1"/>
          </a:p>
          <a:p>
            <a:pPr algn="l"/>
            <a:r>
              <a:rPr lang="en-US" sz="2000" b="1"/>
              <a:t>(BMSW4008)</a:t>
            </a:r>
            <a:endParaRPr lang="en-US" sz="2000" b="1" dirty="0"/>
          </a:p>
          <a:p>
            <a:pPr algn="l"/>
            <a:endParaRPr lang="en-US" sz="2000" b="1" dirty="0"/>
          </a:p>
          <a:p>
            <a:pPr algn="l"/>
            <a:r>
              <a:rPr lang="en-US" sz="2000" b="1"/>
              <a:t>Sergiu </a:t>
            </a:r>
            <a:r>
              <a:rPr lang="en-US" sz="2000" b="1" err="1"/>
              <a:t>Vranceanu</a:t>
            </a:r>
            <a:endParaRPr lang="en-US" sz="2000" b="1" dirty="0"/>
          </a:p>
          <a:p>
            <a:pPr algn="l"/>
            <a:r>
              <a:rPr lang="en-US" sz="2000" b="1"/>
              <a:t>(2435824)</a:t>
            </a:r>
            <a:endParaRPr lang="en-US" sz="2000" b="1" dirty="0"/>
          </a:p>
          <a:p>
            <a:pPr algn="l"/>
            <a:endParaRPr lang="en-US" sz="2000" b="1" dirty="0"/>
          </a:p>
          <a:p>
            <a:pPr algn="l"/>
            <a:r>
              <a:rPr lang="en-US" sz="2000" b="1"/>
              <a:t>2025 - 2026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74F722-2926-2361-1A4F-94701CCDC6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1061681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4000" b="1">
                <a:solidFill>
                  <a:schemeClr val="tx2"/>
                </a:solidFill>
              </a:rPr>
              <a:t>Contents page: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6AC183-CCA6-125B-581C-44B4F9916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4740" y="1315527"/>
            <a:ext cx="4805691" cy="5137661"/>
          </a:xfrm>
        </p:spPr>
        <p:txBody>
          <a:bodyPr anchor="b">
            <a:normAutofit/>
          </a:bodyPr>
          <a:lstStyle/>
          <a:p>
            <a:pPr algn="l"/>
            <a:r>
              <a:rPr lang="en-US" sz="2000">
                <a:solidFill>
                  <a:schemeClr val="tx2"/>
                </a:solidFill>
              </a:rPr>
              <a:t>1- Cover page</a:t>
            </a:r>
          </a:p>
          <a:p>
            <a:pPr algn="l"/>
            <a:r>
              <a:rPr lang="en-US" sz="2000">
                <a:solidFill>
                  <a:schemeClr val="tx2"/>
                </a:solidFill>
              </a:rPr>
              <a:t>2- Contents page 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3- Titl</a:t>
            </a:r>
            <a:r>
              <a:rPr lang="en-US" sz="2000">
                <a:solidFill>
                  <a:schemeClr val="tx2"/>
                </a:solidFill>
              </a:rPr>
              <a:t>e Page </a:t>
            </a:r>
          </a:p>
          <a:p>
            <a:pPr algn="l"/>
            <a:r>
              <a:rPr lang="en-US" sz="2000">
                <a:solidFill>
                  <a:schemeClr val="tx2"/>
                </a:solidFill>
              </a:rPr>
              <a:t>4- Business Idea 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5- </a:t>
            </a:r>
            <a:r>
              <a:rPr lang="en-US" sz="2000">
                <a:solidFill>
                  <a:schemeClr val="tx2"/>
                </a:solidFill>
              </a:rPr>
              <a:t>Questionnaire Design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6- Key </a:t>
            </a:r>
            <a:r>
              <a:rPr lang="en-US" sz="2000">
                <a:solidFill>
                  <a:schemeClr val="tx2"/>
                </a:solidFill>
              </a:rPr>
              <a:t>Research</a:t>
            </a:r>
            <a:r>
              <a:rPr lang="en-US" sz="2000" dirty="0">
                <a:solidFill>
                  <a:schemeClr val="tx2"/>
                </a:solidFill>
              </a:rPr>
              <a:t> Findings 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7- </a:t>
            </a:r>
            <a:r>
              <a:rPr lang="en-US" sz="2000">
                <a:solidFill>
                  <a:schemeClr val="tx2"/>
                </a:solidFill>
              </a:rPr>
              <a:t>Marketing Materials/Website Design 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8- Video </a:t>
            </a:r>
            <a:r>
              <a:rPr lang="en-US" sz="2000">
                <a:solidFill>
                  <a:schemeClr val="tx2"/>
                </a:solidFill>
              </a:rPr>
              <a:t>Advertisement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r>
              <a:rPr lang="en-US" sz="2000">
                <a:solidFill>
                  <a:schemeClr val="tx2"/>
                </a:solidFill>
              </a:rPr>
              <a:t>9- Conclusion 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r>
              <a:rPr lang="en-US" sz="2000">
                <a:solidFill>
                  <a:schemeClr val="tx2"/>
                </a:solidFill>
              </a:rPr>
              <a:t>10-Reference List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11- AI Statem</a:t>
            </a:r>
            <a:r>
              <a:rPr lang="en-US" sz="2000">
                <a:solidFill>
                  <a:schemeClr val="tx2"/>
                </a:solidFill>
              </a:rPr>
              <a:t>ent</a:t>
            </a:r>
            <a:endParaRPr lang="en-US" sz="2000" dirty="0">
              <a:solidFill>
                <a:schemeClr val="tx2"/>
              </a:solidFill>
            </a:endParaRPr>
          </a:p>
          <a:p>
            <a:pPr algn="l"/>
            <a:endParaRPr lang="en-US" sz="2000" dirty="0">
              <a:solidFill>
                <a:schemeClr val="tx2"/>
              </a:solidFill>
            </a:endParaRP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DA1EA26F-6C56-1A59-9DC3-742626793B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250651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ffice items on a table">
            <a:extLst>
              <a:ext uri="{FF2B5EF4-FFF2-40B4-BE49-F238E27FC236}">
                <a16:creationId xmlns:a16="http://schemas.microsoft.com/office/drawing/2014/main" id="{45289966-3918-202B-1586-25578BFD66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062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0ED440-4FBC-78D0-E8A9-F84587161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5402" y="743447"/>
            <a:ext cx="344576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4400"/>
              <a:t>Market Research and Website Development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B1222-DCCB-26AE-A091-034097315E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35403" y="4629234"/>
            <a:ext cx="3445766" cy="1485319"/>
          </a:xfrm>
          <a:noFill/>
        </p:spPr>
        <p:txBody>
          <a:bodyPr>
            <a:norm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045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2318FC-B125-4D6E-43CB-6AE2A7972D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803" y="350196"/>
            <a:ext cx="4646904" cy="16245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000"/>
              <a:t>Business</a:t>
            </a:r>
            <a:r>
              <a:rPr lang="en-US" sz="4000" dirty="0"/>
              <a:t> Idea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FDBD9A-5DAC-3FFA-50C8-73F9D3A30E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/>
              <a:t>Form and Flame. Com </a:t>
            </a:r>
            <a:endParaRPr lang="en-US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Premium sculptural candles combining modern art, interior design and sustainable home fragrance.</a:t>
            </a:r>
          </a:p>
          <a:p>
            <a:pPr algn="l"/>
            <a:r>
              <a:rPr lang="en-US" sz="2000"/>
              <a:t>Mission Statement;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To transform everyday spaces through  design-led, eco-friendly candles that are as beautiful unlit as when they are burning.</a:t>
            </a:r>
          </a:p>
        </p:txBody>
      </p:sp>
      <p:pic>
        <p:nvPicPr>
          <p:cNvPr id="5" name="Picture 4" descr="A group of candles on a table&#10;&#10;AI-generated content may be incorrect.">
            <a:extLst>
              <a:ext uri="{FF2B5EF4-FFF2-40B4-BE49-F238E27FC236}">
                <a16:creationId xmlns:a16="http://schemas.microsoft.com/office/drawing/2014/main" id="{5F614F81-BF41-E3FE-5336-D9AFD9B9F5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19" r="1" b="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883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0D1C5B3-B60D-4696-AE60-100D5EC8A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184EE59-3061-456B-9FB5-98A8E0E74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E07B5E-9FB5-4C91-8BE4-6167EB58D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24947-EB09-4DD9-973B-9F75BBCD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0C8E25-2DD1-45C6-9F04-0F0CBF6660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C57EA3C-C239-4132-A618-5CBE9F896B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32624-6CE1-3DB3-23E1-F794653F9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143" y="456345"/>
            <a:ext cx="3179929" cy="35560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Questionnaire</a:t>
            </a:r>
            <a:r>
              <a:rPr lang="en-US" sz="4000" dirty="0">
                <a:solidFill>
                  <a:srgbClr val="FFFFFF"/>
                </a:solidFill>
              </a:rPr>
              <a:t> Design </a:t>
            </a:r>
          </a:p>
        </p:txBody>
      </p:sp>
      <p:pic>
        <p:nvPicPr>
          <p:cNvPr id="6" name="Picture 5" descr="A blue circle with red dots&#10;&#10;AI-generated content may be incorrect.">
            <a:extLst>
              <a:ext uri="{FF2B5EF4-FFF2-40B4-BE49-F238E27FC236}">
                <a16:creationId xmlns:a16="http://schemas.microsoft.com/office/drawing/2014/main" id="{864B5831-2634-9BB8-06DF-72164B013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05" y="1042478"/>
            <a:ext cx="2998699" cy="1259453"/>
          </a:xfrm>
          <a:prstGeom prst="rect">
            <a:avLst/>
          </a:prstGeom>
        </p:spPr>
      </p:pic>
      <p:pic>
        <p:nvPicPr>
          <p:cNvPr id="5" name="Picture 4" descr="A blue circle with red and yellow dots&#10;&#10;AI-generated content may be incorrect.">
            <a:extLst>
              <a:ext uri="{FF2B5EF4-FFF2-40B4-BE49-F238E27FC236}">
                <a16:creationId xmlns:a16="http://schemas.microsoft.com/office/drawing/2014/main" id="{1C0F4C0E-466C-CD9F-367D-F653A95A7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430" y="1042478"/>
            <a:ext cx="2998699" cy="1259453"/>
          </a:xfrm>
          <a:prstGeom prst="rect">
            <a:avLst/>
          </a:prstGeom>
        </p:spPr>
      </p:pic>
      <p:pic>
        <p:nvPicPr>
          <p:cNvPr id="4" name="Picture 3" descr="A pie chart with a number of percentages&#10;&#10;AI-generated content may be incorrect.">
            <a:extLst>
              <a:ext uri="{FF2B5EF4-FFF2-40B4-BE49-F238E27FC236}">
                <a16:creationId xmlns:a16="http://schemas.microsoft.com/office/drawing/2014/main" id="{A183C9C7-DC1D-743A-40A4-38BA6C5E5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3805" y="2624071"/>
            <a:ext cx="2998699" cy="1259453"/>
          </a:xfrm>
          <a:prstGeom prst="rect">
            <a:avLst/>
          </a:prstGeom>
        </p:spPr>
      </p:pic>
      <p:pic>
        <p:nvPicPr>
          <p:cNvPr id="7" name="Picture 6" descr="A pie chart with different colored circles&#10;&#10;AI-generated content may be incorrect.">
            <a:extLst>
              <a:ext uri="{FF2B5EF4-FFF2-40B4-BE49-F238E27FC236}">
                <a16:creationId xmlns:a16="http://schemas.microsoft.com/office/drawing/2014/main" id="{F8A54CF0-C2E6-2781-5635-2881C5850D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430" y="2624071"/>
            <a:ext cx="2998699" cy="125945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0A18-C9B1-0C20-6868-1C31A13AC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938" y="4780842"/>
            <a:ext cx="6311431" cy="235539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600" dirty="0"/>
              <a:t>The analysis focuses on four key questions from the </a:t>
            </a:r>
            <a:r>
              <a:rPr lang="en-US" sz="1600"/>
              <a:t>questionnaire</a:t>
            </a:r>
            <a:r>
              <a:rPr lang="en-US" sz="1600" dirty="0"/>
              <a:t>:</a:t>
            </a:r>
          </a:p>
          <a:p>
            <a:r>
              <a:rPr lang="en-US" sz="1600" dirty="0"/>
              <a:t>How often customers purchase candles</a:t>
            </a:r>
          </a:p>
          <a:p>
            <a:r>
              <a:rPr lang="en-US" sz="1600"/>
              <a:t>Interest</a:t>
            </a:r>
            <a:r>
              <a:rPr lang="en-US" sz="1600" dirty="0"/>
              <a:t> in candles that combine art and fragrance </a:t>
            </a:r>
          </a:p>
          <a:p>
            <a:r>
              <a:rPr lang="en-US" sz="1600" dirty="0"/>
              <a:t>Preference fo</a:t>
            </a:r>
            <a:r>
              <a:rPr lang="en-US" sz="1600"/>
              <a:t>r themed or seasonal candles </a:t>
            </a:r>
            <a:endParaRPr lang="en-US" sz="1600" dirty="0"/>
          </a:p>
          <a:p>
            <a:r>
              <a:rPr lang="en-US" sz="1600" dirty="0"/>
              <a:t>Where customers prefer to purchase candles 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963D79-9D9A-5FB1-903B-CFE3E79B2349}"/>
              </a:ext>
            </a:extLst>
          </p:cNvPr>
          <p:cNvSpPr txBox="1"/>
          <p:nvPr/>
        </p:nvSpPr>
        <p:spPr>
          <a:xfrm>
            <a:off x="4851917" y="295469"/>
            <a:ext cx="687355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The Questionnaire was created with Google Forms to collect data from participants and explore purchasing behavior</a:t>
            </a:r>
          </a:p>
        </p:txBody>
      </p:sp>
    </p:spTree>
    <p:extLst>
      <p:ext uri="{BB962C8B-B14F-4D97-AF65-F5344CB8AC3E}">
        <p14:creationId xmlns:p14="http://schemas.microsoft.com/office/powerpoint/2010/main" val="419880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45544-8FCA-AD63-D658-9076A4AA8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Key </a:t>
            </a:r>
            <a:r>
              <a:rPr lang="en-US" sz="4000">
                <a:solidFill>
                  <a:srgbClr val="FFFFFF"/>
                </a:solidFill>
              </a:rPr>
              <a:t>Research</a:t>
            </a:r>
            <a:r>
              <a:rPr lang="en-US" sz="4000" dirty="0">
                <a:solidFill>
                  <a:srgbClr val="FFFFFF"/>
                </a:solidFill>
              </a:rPr>
              <a:t> 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59AE1-EF0E-1300-A29D-EBFBEB183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400" dirty="0"/>
              <a:t>The First ques</a:t>
            </a:r>
            <a:r>
              <a:rPr lang="en-US" sz="1400" dirty="0">
                <a:latin typeface="Aptos"/>
              </a:rPr>
              <a:t>tion asked respondents how often they purcha</a:t>
            </a:r>
            <a:r>
              <a:rPr lang="en-US" sz="1400" dirty="0"/>
              <a:t>se candles, the result showed:</a:t>
            </a:r>
          </a:p>
          <a:p>
            <a:r>
              <a:rPr lang="en-US" sz="1400"/>
              <a:t>75% purchase candles weekly </a:t>
            </a:r>
          </a:p>
          <a:p>
            <a:r>
              <a:rPr lang="en-US" sz="1400"/>
              <a:t>25% purchase candles monthly </a:t>
            </a:r>
          </a:p>
          <a:p>
            <a:r>
              <a:rPr lang="en-US" sz="1400"/>
              <a:t>0% daily or rarely </a:t>
            </a:r>
          </a:p>
          <a:p>
            <a:endParaRPr lang="en-US" sz="1400"/>
          </a:p>
          <a:p>
            <a:r>
              <a:rPr lang="en-US" sz="1400" dirty="0"/>
              <a:t>The Second one asked whether consumers like candles that combine art with </a:t>
            </a:r>
            <a:r>
              <a:rPr lang="en-US" sz="1400"/>
              <a:t>fragrance, the results showed</a:t>
            </a:r>
            <a:r>
              <a:rPr lang="en-US" sz="1400" dirty="0"/>
              <a:t>:</a:t>
            </a:r>
          </a:p>
          <a:p>
            <a:r>
              <a:rPr lang="en-US" sz="1400" dirty="0"/>
              <a:t>100% of Respondents </a:t>
            </a:r>
            <a:r>
              <a:rPr lang="en-US" sz="1400"/>
              <a:t>answered</a:t>
            </a:r>
            <a:r>
              <a:rPr lang="en-US" sz="1400" dirty="0"/>
              <a:t>  Yes</a:t>
            </a:r>
          </a:p>
          <a:p>
            <a:endParaRPr lang="en-US" sz="1400"/>
          </a:p>
          <a:p>
            <a:r>
              <a:rPr lang="en-US" sz="1400"/>
              <a:t>The Third question asked whether costumers prefer candles with a specific theme, such as a holiday, the results show :</a:t>
            </a:r>
          </a:p>
          <a:p>
            <a:r>
              <a:rPr lang="en-US" sz="1400" dirty="0"/>
              <a:t>100% of </a:t>
            </a:r>
            <a:r>
              <a:rPr lang="en-US" sz="1400"/>
              <a:t>Respondents</a:t>
            </a:r>
            <a:r>
              <a:rPr lang="en-US" sz="1400" dirty="0"/>
              <a:t> said yes </a:t>
            </a:r>
          </a:p>
          <a:p>
            <a:endParaRPr lang="en-US" sz="1400"/>
          </a:p>
          <a:p>
            <a:r>
              <a:rPr lang="en-US" sz="1400" dirty="0"/>
              <a:t>The Fourth question asked where respondents prefer to purchase candles, The Results showed: </a:t>
            </a:r>
          </a:p>
          <a:p>
            <a:r>
              <a:rPr lang="en-US" sz="1400"/>
              <a:t>75% online</a:t>
            </a:r>
          </a:p>
          <a:p>
            <a:r>
              <a:rPr lang="en-US" sz="1400" dirty="0"/>
              <a:t>25% Physical </a:t>
            </a:r>
            <a:r>
              <a:rPr lang="en-US" sz="1400"/>
              <a:t>location</a:t>
            </a:r>
            <a:endParaRPr lang="en-US" sz="1400" dirty="0"/>
          </a:p>
          <a:p>
            <a:r>
              <a:rPr lang="en-US" sz="1400" dirty="0"/>
              <a:t>0% from </a:t>
            </a:r>
            <a:r>
              <a:rPr lang="en-US" sz="1400" dirty="0" err="1"/>
              <a:t>cataloque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515890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ellphone&#10;&#10;AI-generated content may be incorrect.">
            <a:extLst>
              <a:ext uri="{FF2B5EF4-FFF2-40B4-BE49-F238E27FC236}">
                <a16:creationId xmlns:a16="http://schemas.microsoft.com/office/drawing/2014/main" id="{17C5F98C-7AAE-C291-6799-3262E1BA81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447" r="-1" b="-1"/>
          <a:stretch>
            <a:fillRect/>
          </a:stretch>
        </p:blipFill>
        <p:spPr>
          <a:xfrm>
            <a:off x="1" y="1"/>
            <a:ext cx="4038603" cy="5271924"/>
          </a:xfrm>
          <a:prstGeom prst="rect">
            <a:avLst/>
          </a:prstGeom>
        </p:spPr>
      </p:pic>
      <p:pic>
        <p:nvPicPr>
          <p:cNvPr id="4" name="Content Placeholder 3" descr="A screenshot of a screenshot of a screenshot of a screenshot of a screenshot of a screenshot of a screenshot of a screenshot of a screenshot of a screenshot&#10;&#10;AI-generated content may be incorrect.">
            <a:extLst>
              <a:ext uri="{FF2B5EF4-FFF2-40B4-BE49-F238E27FC236}">
                <a16:creationId xmlns:a16="http://schemas.microsoft.com/office/drawing/2014/main" id="{6865865A-A3DF-848D-EB59-959C3648A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14095" b="8961"/>
          <a:stretch>
            <a:fillRect/>
          </a:stretch>
        </p:blipFill>
        <p:spPr>
          <a:xfrm>
            <a:off x="4038600" y="1"/>
            <a:ext cx="4076700" cy="5271924"/>
          </a:xfrm>
          <a:prstGeom prst="rect">
            <a:avLst/>
          </a:prstGeom>
        </p:spPr>
      </p:pic>
      <p:pic>
        <p:nvPicPr>
          <p:cNvPr id="6" name="Picture 5" descr="A brown rectangular object with white text&#10;&#10;AI-generated content may be incorrect.">
            <a:extLst>
              <a:ext uri="{FF2B5EF4-FFF2-40B4-BE49-F238E27FC236}">
                <a16:creationId xmlns:a16="http://schemas.microsoft.com/office/drawing/2014/main" id="{BE440BE0-5DA2-7B2B-E997-907266A840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155" r="1" b="27277"/>
          <a:stretch>
            <a:fillRect/>
          </a:stretch>
        </p:blipFill>
        <p:spPr>
          <a:xfrm>
            <a:off x="8115292" y="1"/>
            <a:ext cx="4076700" cy="527192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3A2903-3013-6FCC-1A33-180683BB2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5588000"/>
            <a:ext cx="6867277" cy="92059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Marketing Materials </a:t>
            </a:r>
          </a:p>
        </p:txBody>
      </p:sp>
    </p:spTree>
    <p:extLst>
      <p:ext uri="{BB962C8B-B14F-4D97-AF65-F5344CB8AC3E}">
        <p14:creationId xmlns:p14="http://schemas.microsoft.com/office/powerpoint/2010/main" val="536513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CFB08-A355-89BB-E23F-F73FC722E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latin typeface="+mj-lt"/>
                <a:ea typeface="+mj-ea"/>
                <a:cs typeface="+mj-cs"/>
              </a:rPr>
              <a:t>Video </a:t>
            </a:r>
            <a:r>
              <a:rPr lang="en-US" sz="4800"/>
              <a:t>Advertisement</a:t>
            </a:r>
            <a:endParaRPr lang="en-US" sz="4800" kern="1200" dirty="0">
              <a:latin typeface="+mj-l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8BAF77-FF04-6CB3-A27D-80DA69B1A27C}"/>
              </a:ext>
            </a:extLst>
          </p:cNvPr>
          <p:cNvSpPr txBox="1"/>
          <p:nvPr/>
        </p:nvSpPr>
        <p:spPr>
          <a:xfrm>
            <a:off x="823442" y="4541263"/>
            <a:ext cx="4662957" cy="139502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2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video </a:t>
            </a:r>
            <a:r>
              <a:rPr lang="en-US" sz="2200" dirty="0">
                <a:solidFill>
                  <a:srgbClr val="FFFFFF"/>
                </a:solidFill>
              </a:rPr>
              <a:t>advertisement</a:t>
            </a:r>
            <a:r>
              <a:rPr lang="en-US" sz="22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Shows how the candles we make can be used both as décor and as a candle</a:t>
            </a:r>
            <a:r>
              <a:rPr lang="en-US" sz="2200" dirty="0">
                <a:solidFill>
                  <a:srgbClr val="FFFFFF"/>
                </a:solidFill>
              </a:rPr>
              <a:t>, creating a comfortable</a:t>
            </a:r>
            <a:r>
              <a:rPr lang="en-US" sz="2200" dirty="0">
                <a:solidFill>
                  <a:srgbClr val="FFFFFF"/>
                </a:solidFill>
                <a:latin typeface="Aptos"/>
              </a:rPr>
              <a:t> atmosphere and visually appealing backgr</a:t>
            </a:r>
            <a:r>
              <a:rPr lang="en-US" sz="2200">
                <a:solidFill>
                  <a:srgbClr val="FFFFFF"/>
                </a:solidFill>
                <a:latin typeface="Aptos"/>
              </a:rPr>
              <a:t>ound.</a:t>
            </a:r>
            <a:endParaRPr lang="en-US" sz="2200" kern="1200" dirty="0">
              <a:solidFill>
                <a:srgbClr val="FFFFFF"/>
              </a:solidFill>
              <a:latin typeface="+mn-lt"/>
            </a:endParaRPr>
          </a:p>
        </p:txBody>
      </p:sp>
      <p:pic>
        <p:nvPicPr>
          <p:cNvPr id="3" name="Video">
            <a:hlinkClick r:id="" action="ppaction://media"/>
            <a:extLst>
              <a:ext uri="{FF2B5EF4-FFF2-40B4-BE49-F238E27FC236}">
                <a16:creationId xmlns:a16="http://schemas.microsoft.com/office/drawing/2014/main" id="{8BFB232C-D78D-7473-CE2C-2C1921569AD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40870" y="463404"/>
            <a:ext cx="3731019" cy="548130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76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568F99-E9D4-212F-A444-8DDBA6E77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340" y="257604"/>
            <a:ext cx="5309338" cy="737197"/>
          </a:xfrm>
        </p:spPr>
        <p:txBody>
          <a:bodyPr anchor="b">
            <a:normAutofit/>
          </a:bodyPr>
          <a:lstStyle/>
          <a:p>
            <a:r>
              <a:rPr lang="en-US" sz="4000"/>
              <a:t>Conclusion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FE947BDB-3D55-FD7F-AE9C-6AD7789D9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489" y="996912"/>
            <a:ext cx="5315189" cy="540413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Overall the questionnaire results strongly support the proposed art inspired candle business concept.</a:t>
            </a:r>
          </a:p>
          <a:p>
            <a:pPr marL="0" indent="0">
              <a:buNone/>
            </a:pPr>
            <a:r>
              <a:rPr lang="en-US" sz="2000"/>
              <a:t>Key insights include:</a:t>
            </a:r>
          </a:p>
          <a:p>
            <a:r>
              <a:rPr lang="en-US" sz="2000" dirty="0"/>
              <a:t>High Purchasing frequency indicates strong demand </a:t>
            </a:r>
          </a:p>
          <a:p>
            <a:r>
              <a:rPr lang="en-US" sz="2000"/>
              <a:t>Consumers strongly prefer candles that combine art and fragrance</a:t>
            </a:r>
          </a:p>
          <a:p>
            <a:r>
              <a:rPr lang="en-US" sz="2000" dirty="0"/>
              <a:t>Seasonal themed candles are highly attractive to </a:t>
            </a:r>
            <a:r>
              <a:rPr lang="en-US" sz="2000"/>
              <a:t>customers </a:t>
            </a:r>
          </a:p>
          <a:p>
            <a:r>
              <a:rPr lang="en-US" sz="2000"/>
              <a:t>Most customers prefer buying candles online</a:t>
            </a:r>
          </a:p>
          <a:p>
            <a:pPr marL="0" indent="0">
              <a:buNone/>
            </a:pPr>
            <a:r>
              <a:rPr lang="en-US" sz="2000" dirty="0"/>
              <a:t>This finding influenced several aspects of the business strategy, including product design, website development, marketing campaign, audience segmentation and SEO planning.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Content Placeholder 3" descr="A candle with a face on it&#10;&#10;AI-generated content may be incorrect.">
            <a:extLst>
              <a:ext uri="{FF2B5EF4-FFF2-40B4-BE49-F238E27FC236}">
                <a16:creationId xmlns:a16="http://schemas.microsoft.com/office/drawing/2014/main" id="{90936127-B49A-5EB0-E038-A6718AB7B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967" y="984457"/>
            <a:ext cx="4170530" cy="492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087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6EA6F8-EAD2-1266-368A-CF50C9598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47AEE-C749-9214-0B51-269895BB2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Chaffey, D., &amp; Ellis-Chadwick, F. (2019). </a:t>
            </a:r>
            <a:r>
              <a:rPr lang="en-US" sz="2000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Digital Marketing</a:t>
            </a:r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 Pearson.</a:t>
            </a:r>
            <a:endParaRPr lang="en-US" sz="2000"/>
          </a:p>
          <a:p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Solomon, M. (2020). </a:t>
            </a:r>
            <a:r>
              <a:rPr lang="en-US" sz="2000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Consumer Behavior: Buying, Having, and Being</a:t>
            </a:r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 Pearson.</a:t>
            </a:r>
            <a:endParaRPr lang="en-US"/>
          </a:p>
          <a:p>
            <a:r>
              <a:rPr lang="en-US" sz="20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Krug, S. (2014). </a:t>
            </a:r>
            <a:r>
              <a:rPr lang="en-US" sz="20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Don’t Make Me Think: A Commonsense Approach to Web Usability</a:t>
            </a:r>
            <a:r>
              <a:rPr lang="en-US" sz="20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 New Riders.</a:t>
            </a:r>
            <a:endParaRPr lang="en-US" dirty="0"/>
          </a:p>
          <a:p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Ryan, D. (2016). </a:t>
            </a:r>
            <a:r>
              <a:rPr lang="en-US" sz="2000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Understanding Digital Marketing</a:t>
            </a:r>
            <a:r>
              <a:rPr lang="en-US" sz="20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 Kogan Page.</a:t>
            </a:r>
            <a:endParaRPr lang="en-US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55927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9C83B6-FB76-D1D8-4E51-713A3E3C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AI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2681E-FA12-10DD-5195-94044609A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2000" dirty="0"/>
              <a:t>I confirm that I have not presented any AI generated text as my own work, I confirm I have copies of my drafts, notes, and other </a:t>
            </a:r>
            <a:r>
              <a:rPr lang="en-US" sz="2000"/>
              <a:t>resources I used.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50592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Certificate of Higher Education in Employability Skills  Level 4</vt:lpstr>
      <vt:lpstr>Contents page:</vt:lpstr>
      <vt:lpstr>Market Research and Website Development Project</vt:lpstr>
      <vt:lpstr>Business Idea</vt:lpstr>
      <vt:lpstr>Questionnaire Design </vt:lpstr>
      <vt:lpstr>Key Research Findings </vt:lpstr>
      <vt:lpstr>Marketing Materials </vt:lpstr>
      <vt:lpstr>Video Advertisement</vt:lpstr>
      <vt:lpstr>Conclusion</vt:lpstr>
      <vt:lpstr>Reference List</vt:lpstr>
      <vt:lpstr>AI Statement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614</cp:revision>
  <dcterms:created xsi:type="dcterms:W3CDTF">2026-03-14T15:58:54Z</dcterms:created>
  <dcterms:modified xsi:type="dcterms:W3CDTF">2026-03-15T23:30:21Z</dcterms:modified>
</cp:coreProperties>
</file>