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23"/>
  </p:notesMasterIdLst>
  <p:handoutMasterIdLst>
    <p:handoutMasterId r:id="rId24"/>
  </p:handoutMasterIdLst>
  <p:sldIdLst>
    <p:sldId id="265" r:id="rId5"/>
    <p:sldId id="270" r:id="rId6"/>
    <p:sldId id="274" r:id="rId7"/>
    <p:sldId id="284" r:id="rId8"/>
    <p:sldId id="287" r:id="rId9"/>
    <p:sldId id="271" r:id="rId10"/>
    <p:sldId id="281" r:id="rId11"/>
    <p:sldId id="276" r:id="rId12"/>
    <p:sldId id="279" r:id="rId13"/>
    <p:sldId id="288" r:id="rId14"/>
    <p:sldId id="282" r:id="rId15"/>
    <p:sldId id="280" r:id="rId16"/>
    <p:sldId id="272" r:id="rId17"/>
    <p:sldId id="289" r:id="rId18"/>
    <p:sldId id="285" r:id="rId19"/>
    <p:sldId id="283" r:id="rId20"/>
    <p:sldId id="286" r:id="rId21"/>
    <p:sldId id="29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74" autoAdjust="0"/>
    <p:restoredTop sz="95815" autoAdjust="0"/>
  </p:normalViewPr>
  <p:slideViewPr>
    <p:cSldViewPr snapToGrid="0" showGuides="1">
      <p:cViewPr varScale="1">
        <p:scale>
          <a:sx n="94" d="100"/>
          <a:sy n="94" d="100"/>
        </p:scale>
        <p:origin x="240" y="7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76" d="100"/>
          <a:sy n="76" d="100"/>
        </p:scale>
        <p:origin x="241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1658A34-83F4-4B2E-BC5A-DE51EE8822F9}" type="datetimeFigureOut">
              <a:rPr lang="en-US" smtClean="0"/>
              <a:t>1/23/2018</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78FE58C-C1A6-4C4C-90C2-B7F5B0504B2D}" type="slidenum">
              <a:rPr lang="en-US" smtClean="0"/>
              <a:t>‹#›</a:t>
            </a:fld>
            <a:endParaRPr lang="en-US" dirty="0"/>
          </a:p>
        </p:txBody>
      </p:sp>
    </p:spTree>
    <p:extLst>
      <p:ext uri="{BB962C8B-B14F-4D97-AF65-F5344CB8AC3E}">
        <p14:creationId xmlns:p14="http://schemas.microsoft.com/office/powerpoint/2010/main" val="40346050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2E1917-0BAF-4687-978A-82FFF05559C3}" type="datetimeFigureOut">
              <a:rPr lang="en-US" smtClean="0"/>
              <a:t>1/23/2018</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0E1E9A-E921-4174-A0FC-51868D7AC568}" type="slidenum">
              <a:rPr lang="en-US" smtClean="0"/>
              <a:t>‹#›</a:t>
            </a:fld>
            <a:endParaRPr lang="en-US" dirty="0"/>
          </a:p>
        </p:txBody>
      </p:sp>
    </p:spTree>
    <p:extLst>
      <p:ext uri="{BB962C8B-B14F-4D97-AF65-F5344CB8AC3E}">
        <p14:creationId xmlns:p14="http://schemas.microsoft.com/office/powerpoint/2010/main" val="373786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041400"/>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solidFill>
                  <a:schemeClr val="accent3">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EAB7D7-3608-4730-B2E2-670834DF882C}"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646705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EAB7D7-3608-4730-B2E2-670834DF882C}"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2198793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41658" y="1709738"/>
            <a:ext cx="10105791" cy="2862262"/>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1241658" y="4589463"/>
            <a:ext cx="10105791"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p>
            <a:fld id="{84EAB7D7-3608-4730-B2E2-670834DF882C}"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4067686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69700" y="1825625"/>
            <a:ext cx="475488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5325" y="1825625"/>
            <a:ext cx="475488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EAB7D7-3608-4730-B2E2-670834DF882C}" type="datetimeFigureOut">
              <a:rPr lang="en-US" smtClean="0"/>
              <a:t>1/23/2018</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10636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324100" y="274638"/>
            <a:ext cx="9023350" cy="1143000"/>
          </a:xfrm>
        </p:spPr>
        <p:txBody>
          <a:bodyPr/>
          <a:lstStyle/>
          <a:p>
            <a:r>
              <a:rPr lang="en-US"/>
              <a:t>Click to edit Master title style</a:t>
            </a:r>
          </a:p>
        </p:txBody>
      </p:sp>
      <p:sp>
        <p:nvSpPr>
          <p:cNvPr id="3" name="Text Placeholder 2"/>
          <p:cNvSpPr>
            <a:spLocks noGrp="1"/>
          </p:cNvSpPr>
          <p:nvPr>
            <p:ph type="body" idx="1"/>
          </p:nvPr>
        </p:nvSpPr>
        <p:spPr>
          <a:xfrm>
            <a:off x="1562100" y="1489075"/>
            <a:ext cx="4754880" cy="641350"/>
          </a:xfrm>
          <a:noFill/>
          <a:ln>
            <a:noFill/>
          </a:ln>
        </p:spPr>
        <p:txBody>
          <a:bodyPr anchor="b"/>
          <a:lstStyle>
            <a:lvl1pPr marL="0" indent="0">
              <a:buNone/>
              <a:defRPr sz="2400" b="0">
                <a:solidFill>
                  <a:schemeClr val="accent3">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62100" y="2193925"/>
            <a:ext cx="475488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98920" y="1489075"/>
            <a:ext cx="4754880" cy="641350"/>
          </a:xfrm>
          <a:noFill/>
          <a:ln>
            <a:noFill/>
          </a:ln>
        </p:spPr>
        <p:txBody>
          <a:bodyPr anchor="b"/>
          <a:lstStyle>
            <a:lvl1pPr marL="0" indent="0">
              <a:buNone/>
              <a:defRPr sz="2400" b="0">
                <a:solidFill>
                  <a:schemeClr val="accent3">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98920" y="2193925"/>
            <a:ext cx="475488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EAB7D7-3608-4730-B2E2-670834DF882C}" type="datetimeFigureOut">
              <a:rPr lang="en-US" smtClean="0"/>
              <a:t>1/23/2018</a:t>
            </a:fld>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323166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EAB7D7-3608-4730-B2E2-670834DF882C}" type="datetimeFigureOut">
              <a:rPr lang="en-US" smtClean="0"/>
              <a:t>1/23/2018</a:t>
            </a:fld>
            <a:endParaRPr lang="en-US" dirty="0"/>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510586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EAB7D7-3608-4730-B2E2-670834DF882C}" type="datetimeFigureOut">
              <a:rPr lang="en-US" smtClean="0"/>
              <a:t>1/23/2018</a:t>
            </a:fld>
            <a:endParaRPr lang="en-US" dirty="0"/>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321514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678905" y="987425"/>
            <a:ext cx="567648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EAB7D7-3608-4730-B2E2-670834DF882C}" type="datetimeFigureOut">
              <a:rPr lang="en-US" smtClean="0"/>
              <a:t>1/23/2018</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2198712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9"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5678904" y="987425"/>
            <a:ext cx="5678424"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8"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EAB7D7-3608-4730-B2E2-670834DF882C}" type="datetimeFigureOut">
              <a:rPr lang="en-US" smtClean="0"/>
              <a:t>1/23/2018</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1619359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1562100" y="1825625"/>
            <a:ext cx="9791700" cy="43513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EAB7D7-3608-4730-B2E2-670834DF882C}"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2821885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562100" y="365125"/>
            <a:ext cx="70104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EAB7D7-3608-4730-B2E2-670834DF882C}"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3388830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9"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5678904" y="987425"/>
            <a:ext cx="5678424"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8"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EAB7D7-3608-4730-B2E2-670834DF882C}" type="datetimeFigureOut">
              <a:rPr lang="en-US" smtClean="0"/>
              <a:t>1/23/2018</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3413888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324100" y="365125"/>
            <a:ext cx="9029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562100" y="1825625"/>
            <a:ext cx="9791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562100" y="6356350"/>
            <a:ext cx="2552700" cy="365125"/>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84EAB7D7-3608-4730-B2E2-670834DF882C}" type="datetimeFigureOut">
              <a:rPr lang="en-US" smtClean="0"/>
              <a:pPr/>
              <a:t>1/23/2018</a:t>
            </a:fld>
            <a:endParaRPr lang="en-US" dirty="0"/>
          </a:p>
        </p:txBody>
      </p:sp>
      <p:sp>
        <p:nvSpPr>
          <p:cNvPr id="5"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r>
              <a:rPr lang="en-US" dirty="0"/>
              <a:t>Add a footer</a:t>
            </a:r>
          </a:p>
        </p:txBody>
      </p:sp>
      <p:sp>
        <p:nvSpPr>
          <p:cNvPr id="6"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B7BAC7-FE87-40F6-AA24-4F4685D1B022}" type="slidenum">
              <a:rPr lang="en-US" smtClean="0"/>
              <a:pPr/>
              <a:t>‹#›</a:t>
            </a:fld>
            <a:endParaRPr lang="en-US" dirty="0"/>
          </a:p>
        </p:txBody>
      </p:sp>
    </p:spTree>
    <p:extLst>
      <p:ext uri="{BB962C8B-B14F-4D97-AF65-F5344CB8AC3E}">
        <p14:creationId xmlns:p14="http://schemas.microsoft.com/office/powerpoint/2010/main" val="321936725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81"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spcBef>
          <a:spcPct val="0"/>
        </a:spcBef>
        <a:buNone/>
        <a:defRPr sz="4400" kern="1200">
          <a:solidFill>
            <a:schemeClr val="accent1">
              <a:lumMod val="75000"/>
            </a:schemeClr>
          </a:solidFill>
          <a:latin typeface="+mj-lt"/>
          <a:ea typeface="+mj-ea"/>
          <a:cs typeface="+mj-cs"/>
        </a:defRPr>
      </a:lvl1pPr>
    </p:titleStyle>
    <p:bodyStyle>
      <a:lvl1pPr marL="228600" indent="-228600" algn="l" defTabSz="914400" rtl="0" eaLnBrk="1" latinLnBrk="0" hangingPunct="1">
        <a:lnSpc>
          <a:spcPct val="90000"/>
        </a:lnSpc>
        <a:spcBef>
          <a:spcPct val="30000"/>
        </a:spcBef>
        <a:buClr>
          <a:schemeClr val="accent3"/>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Clr>
          <a:schemeClr val="accent3"/>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accent3"/>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accent3"/>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Clr>
          <a:schemeClr val="accent3"/>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pos="1464" userDrawn="1">
          <p15:clr>
            <a:srgbClr val="F26B43"/>
          </p15:clr>
        </p15:guide>
        <p15:guide id="3" pos="7152" userDrawn="1">
          <p15:clr>
            <a:srgbClr val="F26B43"/>
          </p15:clr>
        </p15:guide>
        <p15:guide id="4" pos="984" userDrawn="1">
          <p15:clr>
            <a:srgbClr val="F26B43"/>
          </p15:clr>
        </p15:guide>
        <p15:guide id="5" orient="horz" pos="3888"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6.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google.co.uk/imgres?imgurl=http://images.teamsugar.com/files/upl1/20/202476/49_2008/b2dd25a74451af6e_poll_on_favourite_reality_tv_show_from_big_brother_x_factor_strictly_come_dancing_i_m_a_celebrity_shipwrecked_britain_s_got_talent.jpg&amp;imgrefurl=https://www.popsugar.co.uk/celebrity/Reality-TV-Shows-Big-Brother-Britains-Got-Talent-Shipwrecked-Strictly-Come-Dancing-X-Factor-Im-Celebrity-Dancing-Ice-2556700&amp;docid=hrNlzF7SxaV5CM&amp;tbnid=megIIIwq_DDg0M:&amp;vet=10ahUKEwjjuNmXjerYAhVNKlAKHbwvDAsQMwg-KAAwAA..i&amp;w=550&amp;h=450&amp;bih=467&amp;biw=960&amp;q=Uk%20celebrity%20tv%20shows&amp;ved=0ahUKEwjjuNmXjerYAhVNKlAKHbwvDAsQMwg-KAAwAA&amp;iact=mrc&amp;uact=8" TargetMode="Externa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www.theguardian.com/film/2018/jan/07/oprah-winfrey-speech-lifetime-achievement-golden-globes" TargetMode="External"/><Relationship Id="rId3" Type="http://schemas.openxmlformats.org/officeDocument/2006/relationships/hyperlink" Target="http://www.independent.co.uk/news/uk/politics/a-whorsquos-who-of-celebrity-political-endorsements-1962049.html?action=Popup" TargetMode="External"/><Relationship Id="rId7" Type="http://schemas.openxmlformats.org/officeDocument/2006/relationships/hyperlink" Target="https://www.theguardian.com/commentisfree/2018/jan/10/celebrity-politicians-political-decline-oprah-winfrey" TargetMode="External"/><Relationship Id="rId2" Type="http://schemas.openxmlformats.org/officeDocument/2006/relationships/hyperlink" Target="http://www.bbc.co.uk/news/uk-wales-south-west-wales-38353462" TargetMode="External"/><Relationship Id="rId1" Type="http://schemas.openxmlformats.org/officeDocument/2006/relationships/slideLayout" Target="../slideLayouts/slideLayout7.xml"/><Relationship Id="rId6" Type="http://schemas.openxmlformats.org/officeDocument/2006/relationships/hyperlink" Target="http://www.loc.gov/teachers/classroommaterials/lessons/american-dream/students/thedream.html" TargetMode="External"/><Relationship Id="rId5" Type="http://schemas.openxmlformats.org/officeDocument/2006/relationships/hyperlink" Target="https://www.empireonline.com/movies/features/arnold-Schwarzenegger/" TargetMode="External"/><Relationship Id="rId4" Type="http://schemas.openxmlformats.org/officeDocument/2006/relationships/hyperlink" Target="http://www.telegraph.co.uk/news/2017/11/09/eu-must-recruit-celebrities-win-hearts-minds-brexit-says-jean/" TargetMode="External"/><Relationship Id="rId9" Type="http://schemas.openxmlformats.org/officeDocument/2006/relationships/hyperlink" Target="https://www.weforum.org/agenda/2016/08/the-biggest-threat-to-democracy-your-social-media-feed/"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en.wikiquote.org/wiki/Arnold_Schwarzenegger" TargetMode="External"/><Relationship Id="rId2" Type="http://schemas.openxmlformats.org/officeDocument/2006/relationships/hyperlink" Target="https://www.theguardian.com/music/2017/may/27/charlotte-church-interview" TargetMode="External"/><Relationship Id="rId1" Type="http://schemas.openxmlformats.org/officeDocument/2006/relationships/slideLayout" Target="../slideLayouts/slideLayout7.xml"/><Relationship Id="rId6" Type="http://schemas.openxmlformats.org/officeDocument/2006/relationships/hyperlink" Target="http://www.bbc.co.uk/news/world-us-canada-42586730" TargetMode="External"/><Relationship Id="rId5" Type="http://schemas.openxmlformats.org/officeDocument/2006/relationships/hyperlink" Target="http://news.bbc.co.uk/1/hi/uk_politics/7376621.stm" TargetMode="External"/><Relationship Id="rId4" Type="http://schemas.openxmlformats.org/officeDocument/2006/relationships/hyperlink" Target="http://journals.sagepub.com/doi/abs/10.1111/j.1467-856X.2004.00149.x"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www.newsweek.com/trump-white-house-golf-645202" TargetMode="External"/><Relationship Id="rId3" Type="http://schemas.openxmlformats.org/officeDocument/2006/relationships/hyperlink" Target="https://www.dreamstime.com/editorial-photography-general-election-uk-parliamentary-political-party-logos-tag-cloud-parties-england-scotland-wales-northern-ireland-vector-image80854597" TargetMode="External"/><Relationship Id="rId7" Type="http://schemas.openxmlformats.org/officeDocument/2006/relationships/hyperlink" Target="https://www.theguardian.com/music/2017/may/27/charlotte-church-interview" TargetMode="External"/><Relationship Id="rId12" Type="http://schemas.openxmlformats.org/officeDocument/2006/relationships/hyperlink" Target="https://ivn.us/2013/06/03/10-statistics-you-didnt-know-about-social-media-and-politics/" TargetMode="External"/><Relationship Id="rId2" Type="http://schemas.openxmlformats.org/officeDocument/2006/relationships/hyperlink" Target="http://campbelllawobserver.com/twitter-trump-and-the-right-to-free-tweet/" TargetMode="External"/><Relationship Id="rId1" Type="http://schemas.openxmlformats.org/officeDocument/2006/relationships/slideLayout" Target="../slideLayouts/slideLayout7.xml"/><Relationship Id="rId6" Type="http://schemas.openxmlformats.org/officeDocument/2006/relationships/hyperlink" Target="https://networthfeed.com/arnold-schwarzenegger-net-worth/" TargetMode="External"/><Relationship Id="rId11" Type="http://schemas.openxmlformats.org/officeDocument/2006/relationships/hyperlink" Target="http://www.dodmedia.osd.mil/DVIC_View/Still_Details.cfm?SDAN=DASC9003096&amp;JPGPath=/Assets/Still/1990/Army/DA-SC-90-03096.JPG" TargetMode="External"/><Relationship Id="rId5" Type="http://schemas.openxmlformats.org/officeDocument/2006/relationships/hyperlink" Target="https://heavy.com/news/2015/07/donald-trump-apprentice-salary-earnings-nbc-tv-reality-show-make-millions/" TargetMode="External"/><Relationship Id="rId10" Type="http://schemas.openxmlformats.org/officeDocument/2006/relationships/hyperlink" Target="http://szlifestyle.com/sz/2015/06/13/terminator-genisys-new-video-and-posters/" TargetMode="External"/><Relationship Id="rId4" Type="http://schemas.openxmlformats.org/officeDocument/2006/relationships/hyperlink" Target="https://en.wikipedia.org/wiki/File:Ronald_Reagan_and_General_Electric_Theater_1954-62.jpg" TargetMode="External"/><Relationship Id="rId9" Type="http://schemas.openxmlformats.org/officeDocument/2006/relationships/hyperlink" Target="https://www.popsugar.co.uk/celebrity/Best-2009-PopSugarUK-Series-Which-Your-Favourite-Reality-TV-Show-Poll-Featuring-Big-Brother-X-Factor-Strictly-6479120"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flickr.com/photos/83057948@N07/26604844910" TargetMode="External"/><Relationship Id="rId2" Type="http://schemas.openxmlformats.org/officeDocument/2006/relationships/hyperlink" Target="https://www.membra.co.uk/blog/blogsocial-media-maturity-continuum-and-engaging-members-pre-and-post-election" TargetMode="External"/><Relationship Id="rId1" Type="http://schemas.openxmlformats.org/officeDocument/2006/relationships/slideLayout" Target="../slideLayouts/slideLayout7.xml"/><Relationship Id="rId4" Type="http://schemas.openxmlformats.org/officeDocument/2006/relationships/hyperlink" Target="https://www.biography.com/people/arnold-schwarzenegger-94763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ECSS 6002 Assessment 2</a:t>
            </a:r>
            <a:br>
              <a:rPr lang="en-US" dirty="0"/>
            </a:br>
            <a:r>
              <a:rPr lang="en-US" sz="4400" dirty="0">
                <a:solidFill>
                  <a:schemeClr val="accent5"/>
                </a:solidFill>
              </a:rPr>
              <a:t>Student 1503155 Pl Williams.</a:t>
            </a:r>
            <a:br>
              <a:rPr lang="en-US" dirty="0"/>
            </a:br>
            <a:r>
              <a:rPr lang="en-US" dirty="0"/>
              <a:t> </a:t>
            </a:r>
          </a:p>
        </p:txBody>
      </p:sp>
      <p:sp>
        <p:nvSpPr>
          <p:cNvPr id="3" name="Subtitle 2"/>
          <p:cNvSpPr>
            <a:spLocks noGrp="1"/>
          </p:cNvSpPr>
          <p:nvPr>
            <p:ph type="subTitle" idx="1"/>
          </p:nvPr>
        </p:nvSpPr>
        <p:spPr/>
        <p:txBody>
          <a:bodyPr>
            <a:noAutofit/>
          </a:bodyPr>
          <a:lstStyle/>
          <a:p>
            <a:r>
              <a:rPr lang="en-US" sz="4000" dirty="0">
                <a:solidFill>
                  <a:schemeClr val="accent5"/>
                </a:solidFill>
              </a:rPr>
              <a:t>Presentation video </a:t>
            </a:r>
          </a:p>
        </p:txBody>
      </p:sp>
    </p:spTree>
    <p:extLst>
      <p:ext uri="{BB962C8B-B14F-4D97-AF65-F5344CB8AC3E}">
        <p14:creationId xmlns:p14="http://schemas.microsoft.com/office/powerpoint/2010/main" val="92307800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3871" y="214463"/>
            <a:ext cx="7768953" cy="1426078"/>
          </a:xfrm>
        </p:spPr>
        <p:txBody>
          <a:bodyPr>
            <a:noAutofit/>
          </a:bodyPr>
          <a:lstStyle/>
          <a:p>
            <a:pPr algn="ctr"/>
            <a:r>
              <a:rPr lang="en-GB" sz="4800" dirty="0">
                <a:solidFill>
                  <a:srgbClr val="0070C0"/>
                </a:solidFill>
              </a:rPr>
              <a:t>Welcome to who wants to be a Celebrity Politician  </a:t>
            </a:r>
          </a:p>
        </p:txBody>
      </p:sp>
      <p:sp>
        <p:nvSpPr>
          <p:cNvPr id="3" name="Content Placeholder 2"/>
          <p:cNvSpPr>
            <a:spLocks noGrp="1"/>
          </p:cNvSpPr>
          <p:nvPr>
            <p:ph idx="1"/>
          </p:nvPr>
        </p:nvSpPr>
        <p:spPr>
          <a:xfrm>
            <a:off x="2026023" y="4957482"/>
            <a:ext cx="9843248" cy="1666056"/>
          </a:xfrm>
        </p:spPr>
        <p:txBody>
          <a:bodyPr>
            <a:normAutofit lnSpcReduction="10000"/>
          </a:bodyPr>
          <a:lstStyle/>
          <a:p>
            <a:pPr marL="0" indent="0" algn="ctr">
              <a:buNone/>
            </a:pPr>
            <a:r>
              <a:rPr lang="en-GB" sz="3600" dirty="0">
                <a:solidFill>
                  <a:srgbClr val="0070C0"/>
                </a:solidFill>
              </a:rPr>
              <a:t>Where anyone can become one once you know how to play the game of celebrity politics </a:t>
            </a:r>
          </a:p>
          <a:p>
            <a:pPr marL="0" indent="0" algn="ctr">
              <a:buNone/>
            </a:pPr>
            <a:r>
              <a:rPr lang="en-GB" sz="3600" dirty="0">
                <a:solidFill>
                  <a:srgbClr val="0070C0"/>
                </a:solidFill>
              </a:rPr>
              <a:t>Are you Ready to play? </a:t>
            </a:r>
          </a:p>
        </p:txBody>
      </p:sp>
      <p:pic>
        <p:nvPicPr>
          <p:cNvPr id="4" name="Picture 3">
            <a:extLst>
              <a:ext uri="{FF2B5EF4-FFF2-40B4-BE49-F238E27FC236}">
                <a16:creationId xmlns:a16="http://schemas.microsoft.com/office/drawing/2014/main" id="{392A2DDC-016A-4DA5-BEDE-0FFCD91AEE80}"/>
              </a:ext>
            </a:extLst>
          </p:cNvPr>
          <p:cNvPicPr>
            <a:picLocks noChangeAspect="1"/>
          </p:cNvPicPr>
          <p:nvPr/>
        </p:nvPicPr>
        <p:blipFill>
          <a:blip r:embed="rId2"/>
          <a:stretch>
            <a:fillRect/>
          </a:stretch>
        </p:blipFill>
        <p:spPr>
          <a:xfrm>
            <a:off x="5522259" y="1971482"/>
            <a:ext cx="2599766" cy="2551621"/>
          </a:xfrm>
          <a:prstGeom prst="rect">
            <a:avLst/>
          </a:prstGeom>
        </p:spPr>
      </p:pic>
    </p:spTree>
    <p:extLst>
      <p:ext uri="{BB962C8B-B14F-4D97-AF65-F5344CB8AC3E}">
        <p14:creationId xmlns:p14="http://schemas.microsoft.com/office/powerpoint/2010/main" val="204055781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015870" y="121572"/>
            <a:ext cx="7924801" cy="1384995"/>
          </a:xfrm>
          <a:prstGeom prst="rect">
            <a:avLst/>
          </a:prstGeom>
          <a:noFill/>
          <a:ln>
            <a:solidFill>
              <a:schemeClr val="bg2"/>
            </a:solidFill>
          </a:ln>
        </p:spPr>
        <p:txBody>
          <a:bodyPr wrap="square" rtlCol="0" anchor="ctr" anchorCtr="1">
            <a:spAutoFit/>
          </a:bodyPr>
          <a:lstStyle/>
          <a:p>
            <a:pPr algn="ctr"/>
            <a:r>
              <a:rPr lang="en-GB" sz="3600" dirty="0">
                <a:solidFill>
                  <a:schemeClr val="accent5"/>
                </a:solidFill>
                <a:latin typeface="+mj-lt"/>
              </a:rPr>
              <a:t>Celebrity politics </a:t>
            </a:r>
          </a:p>
          <a:p>
            <a:pPr algn="ctr"/>
            <a:r>
              <a:rPr lang="en-GB" sz="2400" dirty="0">
                <a:solidFill>
                  <a:schemeClr val="accent5"/>
                </a:solidFill>
                <a:latin typeface="Times New Roman" panose="02020603050405020304" pitchFamily="18" charset="0"/>
                <a:cs typeface="Times New Roman" panose="02020603050405020304" pitchFamily="18" charset="0"/>
              </a:rPr>
              <a:t> its ascent in global political landscapes</a:t>
            </a:r>
          </a:p>
          <a:p>
            <a:pPr algn="ctr"/>
            <a:r>
              <a:rPr lang="en-GB" sz="2400" dirty="0">
                <a:solidFill>
                  <a:schemeClr val="accent5"/>
                </a:solidFill>
                <a:latin typeface="Times New Roman" panose="02020603050405020304" pitchFamily="18" charset="0"/>
                <a:cs typeface="Times New Roman" panose="02020603050405020304" pitchFamily="18" charset="0"/>
              </a:rPr>
              <a:t> and its emergence from The American Dream </a:t>
            </a:r>
          </a:p>
        </p:txBody>
      </p:sp>
      <p:sp>
        <p:nvSpPr>
          <p:cNvPr id="4" name="TextBox 3">
            <a:extLst>
              <a:ext uri="{FF2B5EF4-FFF2-40B4-BE49-F238E27FC236}">
                <a16:creationId xmlns:a16="http://schemas.microsoft.com/office/drawing/2014/main" id="{ED608CAF-D052-4C31-8C80-31358BD7536D}"/>
              </a:ext>
            </a:extLst>
          </p:cNvPr>
          <p:cNvSpPr txBox="1"/>
          <p:nvPr/>
        </p:nvSpPr>
        <p:spPr>
          <a:xfrm>
            <a:off x="8590844" y="5600890"/>
            <a:ext cx="184731" cy="369332"/>
          </a:xfrm>
          <a:prstGeom prst="rect">
            <a:avLst/>
          </a:prstGeom>
          <a:noFill/>
          <a:ln>
            <a:solidFill>
              <a:schemeClr val="bg2"/>
            </a:solidFill>
          </a:ln>
        </p:spPr>
        <p:txBody>
          <a:bodyPr wrap="none" rtlCol="0" anchor="ctr" anchorCtr="1">
            <a:spAutoFit/>
          </a:bodyPr>
          <a:lstStyle/>
          <a:p>
            <a:endParaRPr lang="en-GB" dirty="0"/>
          </a:p>
        </p:txBody>
      </p:sp>
      <p:sp>
        <p:nvSpPr>
          <p:cNvPr id="5" name="TextBox 4">
            <a:extLst>
              <a:ext uri="{FF2B5EF4-FFF2-40B4-BE49-F238E27FC236}">
                <a16:creationId xmlns:a16="http://schemas.microsoft.com/office/drawing/2014/main" id="{AA473433-E8A0-47F0-B3F2-2618FA98C66A}"/>
              </a:ext>
            </a:extLst>
          </p:cNvPr>
          <p:cNvSpPr txBox="1"/>
          <p:nvPr/>
        </p:nvSpPr>
        <p:spPr>
          <a:xfrm>
            <a:off x="1171556" y="1506567"/>
            <a:ext cx="10727184" cy="4401205"/>
          </a:xfrm>
          <a:prstGeom prst="rect">
            <a:avLst/>
          </a:prstGeom>
          <a:noFill/>
          <a:ln>
            <a:solidFill>
              <a:schemeClr val="bg2"/>
            </a:solidFill>
          </a:ln>
        </p:spPr>
        <p:txBody>
          <a:bodyPr wrap="square" rtlCol="0" anchor="ctr" anchorCtr="1">
            <a:spAutoFit/>
          </a:bodyPr>
          <a:lstStyle/>
          <a:p>
            <a:r>
              <a:rPr lang="en-GB" sz="2000" dirty="0">
                <a:latin typeface="Times New Roman" panose="02020603050405020304" pitchFamily="18" charset="0"/>
                <a:cs typeface="Times New Roman" panose="02020603050405020304" pitchFamily="18" charset="0"/>
              </a:rPr>
              <a:t>The phenomenon that is celebrity politics appears to be one born out of democracies in Western cultures.</a:t>
            </a:r>
          </a:p>
          <a:p>
            <a:r>
              <a:rPr lang="en-GB" sz="2000" dirty="0">
                <a:latin typeface="Times New Roman" panose="02020603050405020304" pitchFamily="18" charset="0"/>
                <a:cs typeface="Times New Roman" panose="02020603050405020304" pitchFamily="18" charset="0"/>
              </a:rPr>
              <a:t>No more as this apparent or forthcoming as it is in American politics. This may have some linkage to their Constitution, Capitalism and the values of the American Dream. Thomas Wolfe, in his literary work ‘You can't go home again’ and James Truslow Adams, ‘The Epic of America’ believed by many Americans to be the predecessors of the fictional entity that is the American dream.</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‘So then, to every man his chance… He shining golden opportunity... To live, to work, to be himself. And to become whatever thing his manhood and his vision can combine to make him. This, seeker, is the promise of America’ (Wolfe, 1940, </a:t>
            </a:r>
            <a:r>
              <a:rPr lang="en-GB" sz="2000" i="1" dirty="0">
                <a:latin typeface="Times New Roman" panose="02020603050405020304" pitchFamily="18" charset="0"/>
                <a:cs typeface="Times New Roman" panose="02020603050405020304" pitchFamily="18" charset="0"/>
              </a:rPr>
              <a:t>cited in </a:t>
            </a:r>
            <a:r>
              <a:rPr lang="en-GB" sz="2000" dirty="0">
                <a:latin typeface="Times New Roman" panose="02020603050405020304" pitchFamily="18" charset="0"/>
                <a:cs typeface="Times New Roman" panose="02020603050405020304" pitchFamily="18" charset="0"/>
              </a:rPr>
              <a:t>Samuel 2012,  p. 1).</a:t>
            </a:r>
          </a:p>
          <a:p>
            <a:r>
              <a:rPr lang="en-GB" sz="2000" dirty="0">
                <a:latin typeface="Times New Roman" panose="02020603050405020304" pitchFamily="18" charset="0"/>
                <a:cs typeface="Times New Roman" panose="02020603050405020304" pitchFamily="18" charset="0"/>
              </a:rPr>
              <a:t>or is it </a:t>
            </a:r>
          </a:p>
          <a:p>
            <a:r>
              <a:rPr lang="en-GB" sz="2000" dirty="0">
                <a:latin typeface="Times New Roman" panose="02020603050405020304" pitchFamily="18" charset="0"/>
                <a:cs typeface="Times New Roman" panose="02020603050405020304" pitchFamily="18" charset="0"/>
              </a:rPr>
              <a:t>‘A dream of social order in which each man and each woman shall be able to attain to the fullest stature of which they are innately capable, and be recognized by others for what they are, regardless of the fortuitous circumstances of birth or position’ (Truslow Adams, 1931, p. 214-215 </a:t>
            </a:r>
            <a:r>
              <a:rPr lang="en-GB" sz="2000" i="1" dirty="0">
                <a:latin typeface="Times New Roman" panose="02020603050405020304" pitchFamily="18" charset="0"/>
                <a:cs typeface="Times New Roman" panose="02020603050405020304" pitchFamily="18" charset="0"/>
              </a:rPr>
              <a:t>cited in </a:t>
            </a:r>
            <a:r>
              <a:rPr lang="en-GB" sz="2000" dirty="0">
                <a:latin typeface="Times New Roman" panose="02020603050405020304" pitchFamily="18" charset="0"/>
                <a:cs typeface="Times New Roman" panose="02020603050405020304" pitchFamily="18" charset="0"/>
              </a:rPr>
              <a:t>loc.gov 2017).</a:t>
            </a:r>
          </a:p>
        </p:txBody>
      </p:sp>
    </p:spTree>
    <p:extLst>
      <p:ext uri="{BB962C8B-B14F-4D97-AF65-F5344CB8AC3E}">
        <p14:creationId xmlns:p14="http://schemas.microsoft.com/office/powerpoint/2010/main" val="368098387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631233" y="4781690"/>
            <a:ext cx="5495730" cy="461665"/>
          </a:xfrm>
          <a:prstGeom prst="rect">
            <a:avLst/>
          </a:prstGeom>
          <a:noFill/>
          <a:ln>
            <a:solidFill>
              <a:schemeClr val="bg2"/>
            </a:solidFill>
          </a:ln>
        </p:spPr>
        <p:txBody>
          <a:bodyPr wrap="square" rtlCol="0" anchor="ctr" anchorCtr="1">
            <a:spAutoFit/>
          </a:bodyPr>
          <a:lstStyle/>
          <a:p>
            <a:endParaRPr lang="en-GB" sz="2400" dirty="0"/>
          </a:p>
        </p:txBody>
      </p:sp>
      <p:sp>
        <p:nvSpPr>
          <p:cNvPr id="4" name="TextBox 3"/>
          <p:cNvSpPr txBox="1"/>
          <p:nvPr/>
        </p:nvSpPr>
        <p:spPr>
          <a:xfrm>
            <a:off x="1434353" y="1909514"/>
            <a:ext cx="10144381" cy="3785652"/>
          </a:xfrm>
          <a:prstGeom prst="rect">
            <a:avLst/>
          </a:prstGeom>
          <a:noFill/>
          <a:ln>
            <a:solidFill>
              <a:schemeClr val="bg2"/>
            </a:solidFill>
          </a:ln>
        </p:spPr>
        <p:txBody>
          <a:bodyPr wrap="square" rtlCol="0" anchor="ctr" anchorCtr="1">
            <a:spAutoFit/>
          </a:bodyPr>
          <a:lstStyle/>
          <a:p>
            <a:r>
              <a:rPr lang="en-GB" sz="2000" dirty="0"/>
              <a:t>‘Celebrity politicians are not something new, neither are they uniquely American, Celebrities have run for office in other countries as well’. (Mudde, 2018)</a:t>
            </a:r>
          </a:p>
          <a:p>
            <a:r>
              <a:rPr lang="en-GB" sz="2000" dirty="0"/>
              <a:t>Italy has had its share of Celebrity running for government. </a:t>
            </a:r>
          </a:p>
          <a:p>
            <a:r>
              <a:rPr lang="en-GB" sz="2000" dirty="0"/>
              <a:t>Liberia recently has elected ex footballer George Weah, As its president in 2017.</a:t>
            </a:r>
          </a:p>
          <a:p>
            <a:endParaRPr lang="en-GB" sz="2000" dirty="0"/>
          </a:p>
          <a:p>
            <a:r>
              <a:rPr lang="en-GB" sz="2000" dirty="0"/>
              <a:t>It appears that any democratic country is fair game for a celebrity wishing to stand in the political arena by popularising the understanding that the electorate is disillusioned with its Politian's because of what they say but what they fail to do. (Mudde, 2018).</a:t>
            </a:r>
          </a:p>
          <a:p>
            <a:endParaRPr lang="en-GB" sz="2000" dirty="0"/>
          </a:p>
          <a:p>
            <a:r>
              <a:rPr lang="en-GB" sz="2000" dirty="0"/>
              <a:t>‘Celebrities pretty much like stars can be seen as persons who in the eyes of other members of society are especially remarkable and attract universal attention despite the fact they are usually hold limited or non-existent institutional power’ (Tsaliki, </a:t>
            </a:r>
            <a:r>
              <a:rPr lang="en-GB" sz="2000" i="1" dirty="0"/>
              <a:t>et al </a:t>
            </a:r>
            <a:r>
              <a:rPr lang="en-GB" sz="2000" dirty="0"/>
              <a:t>2011, p 9.)</a:t>
            </a:r>
          </a:p>
        </p:txBody>
      </p:sp>
      <p:sp>
        <p:nvSpPr>
          <p:cNvPr id="5" name="TextBox 4"/>
          <p:cNvSpPr txBox="1"/>
          <p:nvPr/>
        </p:nvSpPr>
        <p:spPr>
          <a:xfrm>
            <a:off x="667600" y="380485"/>
            <a:ext cx="11957538" cy="1077218"/>
          </a:xfrm>
          <a:prstGeom prst="rect">
            <a:avLst/>
          </a:prstGeom>
          <a:noFill/>
          <a:ln>
            <a:solidFill>
              <a:schemeClr val="bg2"/>
            </a:solidFill>
          </a:ln>
        </p:spPr>
        <p:txBody>
          <a:bodyPr wrap="square" rtlCol="0" anchor="ctr" anchorCtr="1">
            <a:spAutoFit/>
          </a:bodyPr>
          <a:lstStyle/>
          <a:p>
            <a:pPr algn="ctr"/>
            <a:r>
              <a:rPr lang="en-GB" sz="3200" dirty="0">
                <a:solidFill>
                  <a:schemeClr val="accent5"/>
                </a:solidFill>
              </a:rPr>
              <a:t>THE globalisation of celebrity politics </a:t>
            </a:r>
          </a:p>
          <a:p>
            <a:pPr algn="ctr"/>
            <a:r>
              <a:rPr lang="en-GB" sz="3200" dirty="0">
                <a:solidFill>
                  <a:schemeClr val="accent5"/>
                </a:solidFill>
              </a:rPr>
              <a:t>and the politicised celebrity  </a:t>
            </a:r>
          </a:p>
        </p:txBody>
      </p:sp>
      <p:sp>
        <p:nvSpPr>
          <p:cNvPr id="6" name="TextBox 5"/>
          <p:cNvSpPr txBox="1"/>
          <p:nvPr/>
        </p:nvSpPr>
        <p:spPr>
          <a:xfrm>
            <a:off x="7763069" y="6351351"/>
            <a:ext cx="184731" cy="369332"/>
          </a:xfrm>
          <a:prstGeom prst="rect">
            <a:avLst/>
          </a:prstGeom>
          <a:noFill/>
          <a:ln>
            <a:solidFill>
              <a:schemeClr val="bg2"/>
            </a:solidFill>
          </a:ln>
        </p:spPr>
        <p:txBody>
          <a:bodyPr wrap="none" rtlCol="0" anchor="ctr" anchorCtr="1">
            <a:spAutoFit/>
          </a:bodyPr>
          <a:lstStyle/>
          <a:p>
            <a:endParaRPr lang="en-GB" dirty="0"/>
          </a:p>
        </p:txBody>
      </p:sp>
    </p:spTree>
    <p:extLst>
      <p:ext uri="{BB962C8B-B14F-4D97-AF65-F5344CB8AC3E}">
        <p14:creationId xmlns:p14="http://schemas.microsoft.com/office/powerpoint/2010/main" val="627173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EC09612-7065-4E6E-8D60-A8BB3FB5D236}"/>
              </a:ext>
            </a:extLst>
          </p:cNvPr>
          <p:cNvSpPr txBox="1"/>
          <p:nvPr/>
        </p:nvSpPr>
        <p:spPr>
          <a:xfrm>
            <a:off x="3175033" y="278094"/>
            <a:ext cx="7006663" cy="1077218"/>
          </a:xfrm>
          <a:prstGeom prst="rect">
            <a:avLst/>
          </a:prstGeom>
          <a:noFill/>
          <a:ln>
            <a:solidFill>
              <a:schemeClr val="bg2"/>
            </a:solidFill>
          </a:ln>
        </p:spPr>
        <p:txBody>
          <a:bodyPr wrap="none" rtlCol="0" anchor="ctr" anchorCtr="1">
            <a:spAutoFit/>
          </a:bodyPr>
          <a:lstStyle/>
          <a:p>
            <a:pPr algn="ctr"/>
            <a:r>
              <a:rPr lang="en-GB" sz="3200" dirty="0">
                <a:solidFill>
                  <a:srgbClr val="0070C0"/>
                </a:solidFill>
                <a:latin typeface="Times New Roman" panose="02020603050405020304" pitchFamily="18" charset="0"/>
                <a:cs typeface="Times New Roman" panose="02020603050405020304" pitchFamily="18" charset="0"/>
              </a:rPr>
              <a:t>Is Celebrity politics just not another form</a:t>
            </a:r>
          </a:p>
          <a:p>
            <a:pPr algn="ctr"/>
            <a:r>
              <a:rPr lang="en-GB" sz="3200" dirty="0">
                <a:solidFill>
                  <a:srgbClr val="0070C0"/>
                </a:solidFill>
                <a:latin typeface="Times New Roman" panose="02020603050405020304" pitchFamily="18" charset="0"/>
                <a:cs typeface="Times New Roman" panose="02020603050405020304" pitchFamily="18" charset="0"/>
              </a:rPr>
              <a:t> of personalization and PR ? </a:t>
            </a:r>
          </a:p>
        </p:txBody>
      </p:sp>
      <p:sp>
        <p:nvSpPr>
          <p:cNvPr id="3" name="Rectangle 2">
            <a:extLst>
              <a:ext uri="{FF2B5EF4-FFF2-40B4-BE49-F238E27FC236}">
                <a16:creationId xmlns:a16="http://schemas.microsoft.com/office/drawing/2014/main" id="{D97B297B-4E31-4215-9952-115100F602BF}"/>
              </a:ext>
            </a:extLst>
          </p:cNvPr>
          <p:cNvSpPr/>
          <p:nvPr/>
        </p:nvSpPr>
        <p:spPr>
          <a:xfrm>
            <a:off x="1606602" y="3490443"/>
            <a:ext cx="10295322" cy="1015663"/>
          </a:xfrm>
          <a:prstGeom prst="rect">
            <a:avLst/>
          </a:prstGeom>
        </p:spPr>
        <p:txBody>
          <a:bodyPr wrap="square">
            <a:spAutoFit/>
          </a:bodyPr>
          <a:lstStyle/>
          <a:p>
            <a:r>
              <a:rPr lang="en-GB" sz="2000" dirty="0">
                <a:latin typeface="Times New Roman" panose="02020603050405020304" pitchFamily="18" charset="0"/>
                <a:cs typeface="Times New Roman" panose="02020603050405020304" pitchFamily="18" charset="0"/>
              </a:rPr>
              <a:t>Wheeler, argues ‘As celebrities and image candidates assume the authority to promote political agendas among target audiences/citizens, it becomes necessary to reflect upon their significance in election campaigns, political agendas and activism’. (Wheeler, 2013, p. 7).</a:t>
            </a:r>
          </a:p>
        </p:txBody>
      </p:sp>
      <p:sp>
        <p:nvSpPr>
          <p:cNvPr id="5" name="Rectangle 4">
            <a:extLst>
              <a:ext uri="{FF2B5EF4-FFF2-40B4-BE49-F238E27FC236}">
                <a16:creationId xmlns:a16="http://schemas.microsoft.com/office/drawing/2014/main" id="{CC1E1B4B-D602-4DE4-8C80-262BDAF3121A}"/>
              </a:ext>
            </a:extLst>
          </p:cNvPr>
          <p:cNvSpPr/>
          <p:nvPr/>
        </p:nvSpPr>
        <p:spPr>
          <a:xfrm>
            <a:off x="4670612" y="3874585"/>
            <a:ext cx="6096000" cy="369332"/>
          </a:xfrm>
          <a:prstGeom prst="rect">
            <a:avLst/>
          </a:prstGeom>
        </p:spPr>
        <p:txBody>
          <a:bodyPr>
            <a:spAutoFit/>
          </a:bodyPr>
          <a:lstStyle/>
          <a:p>
            <a:r>
              <a:rPr lang="en-GB" dirty="0"/>
              <a:t> </a:t>
            </a:r>
          </a:p>
        </p:txBody>
      </p:sp>
      <p:sp>
        <p:nvSpPr>
          <p:cNvPr id="6" name="Rectangle 5">
            <a:extLst>
              <a:ext uri="{FF2B5EF4-FFF2-40B4-BE49-F238E27FC236}">
                <a16:creationId xmlns:a16="http://schemas.microsoft.com/office/drawing/2014/main" id="{5B2487A3-2F96-46BD-86CC-9FD8863A6F3D}"/>
              </a:ext>
            </a:extLst>
          </p:cNvPr>
          <p:cNvSpPr/>
          <p:nvPr/>
        </p:nvSpPr>
        <p:spPr>
          <a:xfrm>
            <a:off x="1606602" y="4890248"/>
            <a:ext cx="10416988" cy="1323439"/>
          </a:xfrm>
          <a:prstGeom prst="rect">
            <a:avLst/>
          </a:prstGeom>
        </p:spPr>
        <p:txBody>
          <a:bodyPr wrap="square">
            <a:spAutoFit/>
          </a:bodyPr>
          <a:lstStyle/>
          <a:p>
            <a:r>
              <a:rPr lang="en-GB" sz="2000" dirty="0">
                <a:latin typeface="Times New Roman" panose="02020603050405020304" pitchFamily="18" charset="0"/>
                <a:cs typeface="Times New Roman" panose="02020603050405020304" pitchFamily="18" charset="0"/>
              </a:rPr>
              <a:t>‘However, as celebrities have become politically engaged with the public sphere, this literature requires a re-evaluation. As stars have intervened in politics and political leaders have been defined by celebrity-style imagery, it may be argued critical theorists do not take into account the extensive influence of celebrity politics on decision making processes’ (Wheeler, 2013, p. 6).</a:t>
            </a:r>
          </a:p>
        </p:txBody>
      </p:sp>
      <p:sp>
        <p:nvSpPr>
          <p:cNvPr id="8" name="Rectangle 7">
            <a:extLst>
              <a:ext uri="{FF2B5EF4-FFF2-40B4-BE49-F238E27FC236}">
                <a16:creationId xmlns:a16="http://schemas.microsoft.com/office/drawing/2014/main" id="{29F02F82-F315-4AD4-A39F-DFA167731E3C}"/>
              </a:ext>
            </a:extLst>
          </p:cNvPr>
          <p:cNvSpPr/>
          <p:nvPr/>
        </p:nvSpPr>
        <p:spPr>
          <a:xfrm>
            <a:off x="1606602" y="2090638"/>
            <a:ext cx="10293403" cy="1015663"/>
          </a:xfrm>
          <a:prstGeom prst="rect">
            <a:avLst/>
          </a:prstGeom>
        </p:spPr>
        <p:txBody>
          <a:bodyPr wrap="square">
            <a:spAutoFit/>
          </a:bodyPr>
          <a:lstStyle/>
          <a:p>
            <a:r>
              <a:rPr lang="en-GB" sz="2000" dirty="0">
                <a:latin typeface="Times New Roman" panose="02020603050405020304" pitchFamily="18" charset="0"/>
                <a:cs typeface="Times New Roman" panose="02020603050405020304" pitchFamily="18" charset="0"/>
              </a:rPr>
              <a:t>‘Personalisation and celebritisation of politics can be seen as a positive move towards restoring citizens’ engagement with politics: politicians are seen as individuals, some admired, some disliked, but they have become part of people’s everyday lives’ (Coen, 2015,  pp .372-375). </a:t>
            </a:r>
          </a:p>
        </p:txBody>
      </p:sp>
    </p:spTree>
    <p:extLst>
      <p:ext uri="{BB962C8B-B14F-4D97-AF65-F5344CB8AC3E}">
        <p14:creationId xmlns:p14="http://schemas.microsoft.com/office/powerpoint/2010/main" val="2204362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DD6CED2-7412-43D7-A217-FB55B7B2E5C0}"/>
              </a:ext>
            </a:extLst>
          </p:cNvPr>
          <p:cNvPicPr>
            <a:picLocks noChangeAspect="1"/>
          </p:cNvPicPr>
          <p:nvPr/>
        </p:nvPicPr>
        <p:blipFill>
          <a:blip r:embed="rId2"/>
          <a:stretch>
            <a:fillRect/>
          </a:stretch>
        </p:blipFill>
        <p:spPr>
          <a:xfrm>
            <a:off x="6522701" y="2518479"/>
            <a:ext cx="5031321" cy="3194769"/>
          </a:xfrm>
          <a:prstGeom prst="rect">
            <a:avLst/>
          </a:prstGeom>
        </p:spPr>
      </p:pic>
      <p:pic>
        <p:nvPicPr>
          <p:cNvPr id="7" name="Picture 6">
            <a:extLst>
              <a:ext uri="{FF2B5EF4-FFF2-40B4-BE49-F238E27FC236}">
                <a16:creationId xmlns:a16="http://schemas.microsoft.com/office/drawing/2014/main" id="{B46FEAC7-A3A1-4989-9EBA-C82AED91EEE0}"/>
              </a:ext>
            </a:extLst>
          </p:cNvPr>
          <p:cNvPicPr>
            <a:picLocks noChangeAspect="1"/>
          </p:cNvPicPr>
          <p:nvPr/>
        </p:nvPicPr>
        <p:blipFill>
          <a:blip r:embed="rId3"/>
          <a:stretch>
            <a:fillRect/>
          </a:stretch>
        </p:blipFill>
        <p:spPr>
          <a:xfrm>
            <a:off x="1042591" y="3209607"/>
            <a:ext cx="1898222" cy="1898222"/>
          </a:xfrm>
          <a:prstGeom prst="rect">
            <a:avLst/>
          </a:prstGeom>
        </p:spPr>
      </p:pic>
      <p:sp>
        <p:nvSpPr>
          <p:cNvPr id="9" name="TextBox 8">
            <a:extLst>
              <a:ext uri="{FF2B5EF4-FFF2-40B4-BE49-F238E27FC236}">
                <a16:creationId xmlns:a16="http://schemas.microsoft.com/office/drawing/2014/main" id="{92C35257-50EB-462E-86F9-D003CF3470A5}"/>
              </a:ext>
            </a:extLst>
          </p:cNvPr>
          <p:cNvSpPr txBox="1"/>
          <p:nvPr/>
        </p:nvSpPr>
        <p:spPr>
          <a:xfrm>
            <a:off x="6526652" y="1124181"/>
            <a:ext cx="184731" cy="369332"/>
          </a:xfrm>
          <a:prstGeom prst="rect">
            <a:avLst/>
          </a:prstGeom>
          <a:noFill/>
          <a:ln>
            <a:solidFill>
              <a:schemeClr val="bg2"/>
            </a:solidFill>
          </a:ln>
        </p:spPr>
        <p:txBody>
          <a:bodyPr wrap="none" rtlCol="0" anchor="ctr" anchorCtr="1">
            <a:spAutoFit/>
          </a:bodyPr>
          <a:lstStyle/>
          <a:p>
            <a:endParaRPr lang="en-GB" dirty="0"/>
          </a:p>
        </p:txBody>
      </p:sp>
      <p:sp>
        <p:nvSpPr>
          <p:cNvPr id="10" name="Rectangle 9">
            <a:extLst>
              <a:ext uri="{FF2B5EF4-FFF2-40B4-BE49-F238E27FC236}">
                <a16:creationId xmlns:a16="http://schemas.microsoft.com/office/drawing/2014/main" id="{9EBC24F8-95D2-4342-9313-1F1A845D745F}"/>
              </a:ext>
            </a:extLst>
          </p:cNvPr>
          <p:cNvSpPr/>
          <p:nvPr/>
        </p:nvSpPr>
        <p:spPr>
          <a:xfrm>
            <a:off x="2076845" y="755085"/>
            <a:ext cx="9477177" cy="584775"/>
          </a:xfrm>
          <a:prstGeom prst="rect">
            <a:avLst/>
          </a:prstGeom>
        </p:spPr>
        <p:txBody>
          <a:bodyPr wrap="square">
            <a:spAutoFit/>
          </a:bodyPr>
          <a:lstStyle/>
          <a:p>
            <a:pPr algn="ctr"/>
            <a:r>
              <a:rPr lang="en-GB" sz="3200" dirty="0">
                <a:solidFill>
                  <a:srgbClr val="0070C0"/>
                </a:solidFill>
                <a:latin typeface="Times New Roman" panose="02020603050405020304" pitchFamily="18" charset="0"/>
                <a:cs typeface="Times New Roman" panose="02020603050405020304" pitchFamily="18" charset="0"/>
              </a:rPr>
              <a:t>Image and identity the new routes to a politics career ?</a:t>
            </a:r>
            <a:endParaRPr lang="en-GB" sz="32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D0C1FA08-B3E5-4700-BB90-ED96CD81594C}"/>
              </a:ext>
            </a:extLst>
          </p:cNvPr>
          <p:cNvSpPr txBox="1"/>
          <p:nvPr/>
        </p:nvSpPr>
        <p:spPr>
          <a:xfrm>
            <a:off x="6038459" y="6019642"/>
            <a:ext cx="6153541" cy="369332"/>
          </a:xfrm>
          <a:prstGeom prst="rect">
            <a:avLst/>
          </a:prstGeom>
          <a:noFill/>
          <a:ln>
            <a:solidFill>
              <a:schemeClr val="bg2"/>
            </a:solidFill>
          </a:ln>
        </p:spPr>
        <p:txBody>
          <a:bodyPr wrap="square" rtlCol="0" anchor="ctr" anchorCtr="1">
            <a:spAutoFit/>
          </a:bodyPr>
          <a:lstStyle/>
          <a:p>
            <a:endParaRPr lang="en-GB" dirty="0"/>
          </a:p>
        </p:txBody>
      </p:sp>
      <p:sp>
        <p:nvSpPr>
          <p:cNvPr id="12" name="Rectangle 11">
            <a:extLst>
              <a:ext uri="{FF2B5EF4-FFF2-40B4-BE49-F238E27FC236}">
                <a16:creationId xmlns:a16="http://schemas.microsoft.com/office/drawing/2014/main" id="{7C03881F-CB5A-4816-9E8C-CF9B4DA2255E}"/>
              </a:ext>
            </a:extLst>
          </p:cNvPr>
          <p:cNvSpPr/>
          <p:nvPr/>
        </p:nvSpPr>
        <p:spPr>
          <a:xfrm>
            <a:off x="5990362" y="5779156"/>
            <a:ext cx="6096001" cy="1015663"/>
          </a:xfrm>
          <a:prstGeom prst="rect">
            <a:avLst/>
          </a:prstGeom>
        </p:spPr>
        <p:txBody>
          <a:bodyPr>
            <a:spAutoFit/>
          </a:bodyPr>
          <a:lstStyle/>
          <a:p>
            <a:r>
              <a:rPr lang="en-GB" sz="2000" dirty="0">
                <a:latin typeface="Times New Roman" panose="02020603050405020304" pitchFamily="18" charset="0"/>
                <a:cs typeface="Times New Roman" panose="02020603050405020304" pitchFamily="18" charset="0"/>
              </a:rPr>
              <a:t>“When I was on my way to the podium a gentleman stopped me and said I was as good a politician as I was an actor. What a cheap shot” (Schwarzenegger, 2004).</a:t>
            </a:r>
          </a:p>
        </p:txBody>
      </p:sp>
      <p:sp>
        <p:nvSpPr>
          <p:cNvPr id="13" name="Rectangle 12">
            <a:extLst>
              <a:ext uri="{FF2B5EF4-FFF2-40B4-BE49-F238E27FC236}">
                <a16:creationId xmlns:a16="http://schemas.microsoft.com/office/drawing/2014/main" id="{ED5A59B2-71E5-4925-9D99-E1DFC953886C}"/>
              </a:ext>
            </a:extLst>
          </p:cNvPr>
          <p:cNvSpPr/>
          <p:nvPr/>
        </p:nvSpPr>
        <p:spPr>
          <a:xfrm>
            <a:off x="939075" y="1730844"/>
            <a:ext cx="11252925" cy="1015663"/>
          </a:xfrm>
          <a:prstGeom prst="rect">
            <a:avLst/>
          </a:prstGeom>
        </p:spPr>
        <p:txBody>
          <a:bodyPr wrap="square">
            <a:spAutoFit/>
          </a:bodyPr>
          <a:lstStyle/>
          <a:p>
            <a:r>
              <a:rPr lang="en-GB" sz="2000" dirty="0">
                <a:latin typeface="Times New Roman" panose="02020603050405020304" pitchFamily="18" charset="0"/>
                <a:cs typeface="Times New Roman" panose="02020603050405020304" pitchFamily="18" charset="0"/>
              </a:rPr>
              <a:t>Arnold Schwarzenegger became the 38</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governor of the State of California. Serving two terms 2003 – 2011. After a successful career as a professional bodybuilder, and later as a actor gaining worldwide fame in Hollywood action films (Dyer, 2016).</a:t>
            </a:r>
          </a:p>
        </p:txBody>
      </p:sp>
      <p:pic>
        <p:nvPicPr>
          <p:cNvPr id="14" name="Picture 13">
            <a:extLst>
              <a:ext uri="{FF2B5EF4-FFF2-40B4-BE49-F238E27FC236}">
                <a16:creationId xmlns:a16="http://schemas.microsoft.com/office/drawing/2014/main" id="{065955E9-8823-42C7-A618-8E89B3A36857}"/>
              </a:ext>
            </a:extLst>
          </p:cNvPr>
          <p:cNvPicPr>
            <a:picLocks noChangeAspect="1"/>
          </p:cNvPicPr>
          <p:nvPr/>
        </p:nvPicPr>
        <p:blipFill>
          <a:blip r:embed="rId4"/>
          <a:stretch>
            <a:fillRect/>
          </a:stretch>
        </p:blipFill>
        <p:spPr>
          <a:xfrm>
            <a:off x="3578791" y="2746507"/>
            <a:ext cx="2189364" cy="3458391"/>
          </a:xfrm>
          <a:prstGeom prst="rect">
            <a:avLst/>
          </a:prstGeom>
        </p:spPr>
      </p:pic>
      <p:pic>
        <p:nvPicPr>
          <p:cNvPr id="15" name="Picture 14">
            <a:extLst>
              <a:ext uri="{FF2B5EF4-FFF2-40B4-BE49-F238E27FC236}">
                <a16:creationId xmlns:a16="http://schemas.microsoft.com/office/drawing/2014/main" id="{AAED3205-5AAB-42AB-9D80-39031D3241A7}"/>
              </a:ext>
            </a:extLst>
          </p:cNvPr>
          <p:cNvPicPr>
            <a:picLocks noChangeAspect="1"/>
          </p:cNvPicPr>
          <p:nvPr/>
        </p:nvPicPr>
        <p:blipFill>
          <a:blip r:embed="rId5"/>
          <a:stretch>
            <a:fillRect/>
          </a:stretch>
        </p:blipFill>
        <p:spPr>
          <a:xfrm>
            <a:off x="2940813" y="4012874"/>
            <a:ext cx="469433" cy="499915"/>
          </a:xfrm>
          <a:prstGeom prst="rect">
            <a:avLst/>
          </a:prstGeom>
        </p:spPr>
      </p:pic>
      <p:pic>
        <p:nvPicPr>
          <p:cNvPr id="16" name="Picture 15">
            <a:extLst>
              <a:ext uri="{FF2B5EF4-FFF2-40B4-BE49-F238E27FC236}">
                <a16:creationId xmlns:a16="http://schemas.microsoft.com/office/drawing/2014/main" id="{E684D90F-7C15-4A88-BADA-47D439435375}"/>
              </a:ext>
            </a:extLst>
          </p:cNvPr>
          <p:cNvPicPr>
            <a:picLocks noChangeAspect="1"/>
          </p:cNvPicPr>
          <p:nvPr/>
        </p:nvPicPr>
        <p:blipFill>
          <a:blip r:embed="rId6"/>
          <a:stretch>
            <a:fillRect/>
          </a:stretch>
        </p:blipFill>
        <p:spPr>
          <a:xfrm>
            <a:off x="5884146" y="3209607"/>
            <a:ext cx="538530" cy="573499"/>
          </a:xfrm>
          <a:prstGeom prst="rect">
            <a:avLst/>
          </a:prstGeom>
        </p:spPr>
      </p:pic>
      <p:pic>
        <p:nvPicPr>
          <p:cNvPr id="17" name="Picture 16">
            <a:extLst>
              <a:ext uri="{FF2B5EF4-FFF2-40B4-BE49-F238E27FC236}">
                <a16:creationId xmlns:a16="http://schemas.microsoft.com/office/drawing/2014/main" id="{5CFAAEB4-53E4-47B3-B16D-2CFEAF1F390C}"/>
              </a:ext>
            </a:extLst>
          </p:cNvPr>
          <p:cNvPicPr>
            <a:picLocks noChangeAspect="1"/>
          </p:cNvPicPr>
          <p:nvPr/>
        </p:nvPicPr>
        <p:blipFill>
          <a:blip r:embed="rId7"/>
          <a:stretch>
            <a:fillRect/>
          </a:stretch>
        </p:blipFill>
        <p:spPr>
          <a:xfrm>
            <a:off x="5931180" y="4866212"/>
            <a:ext cx="475529" cy="591049"/>
          </a:xfrm>
          <a:prstGeom prst="rect">
            <a:avLst/>
          </a:prstGeom>
        </p:spPr>
      </p:pic>
    </p:spTree>
    <p:extLst>
      <p:ext uri="{BB962C8B-B14F-4D97-AF65-F5344CB8AC3E}">
        <p14:creationId xmlns:p14="http://schemas.microsoft.com/office/powerpoint/2010/main" val="56167381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2DFDDC2-B0A0-4A14-B33D-A23066E640B5}"/>
              </a:ext>
            </a:extLst>
          </p:cNvPr>
          <p:cNvPicPr>
            <a:picLocks noChangeAspect="1"/>
          </p:cNvPicPr>
          <p:nvPr/>
        </p:nvPicPr>
        <p:blipFill>
          <a:blip r:embed="rId2"/>
          <a:stretch>
            <a:fillRect/>
          </a:stretch>
        </p:blipFill>
        <p:spPr>
          <a:xfrm>
            <a:off x="1213335" y="2624619"/>
            <a:ext cx="2487947" cy="3155546"/>
          </a:xfrm>
          <a:prstGeom prst="rect">
            <a:avLst/>
          </a:prstGeom>
        </p:spPr>
      </p:pic>
      <p:pic>
        <p:nvPicPr>
          <p:cNvPr id="9" name="Picture 8">
            <a:extLst>
              <a:ext uri="{FF2B5EF4-FFF2-40B4-BE49-F238E27FC236}">
                <a16:creationId xmlns:a16="http://schemas.microsoft.com/office/drawing/2014/main" id="{F837034B-A050-4EB8-B553-E1FC972E2203}"/>
              </a:ext>
            </a:extLst>
          </p:cNvPr>
          <p:cNvPicPr>
            <a:picLocks noChangeAspect="1"/>
          </p:cNvPicPr>
          <p:nvPr/>
        </p:nvPicPr>
        <p:blipFill>
          <a:blip r:embed="rId3"/>
          <a:stretch>
            <a:fillRect/>
          </a:stretch>
        </p:blipFill>
        <p:spPr>
          <a:xfrm>
            <a:off x="3931738" y="2624619"/>
            <a:ext cx="2473752" cy="3155546"/>
          </a:xfrm>
          <a:prstGeom prst="rect">
            <a:avLst/>
          </a:prstGeom>
        </p:spPr>
      </p:pic>
      <p:sp>
        <p:nvSpPr>
          <p:cNvPr id="10" name="TextBox 9">
            <a:extLst>
              <a:ext uri="{FF2B5EF4-FFF2-40B4-BE49-F238E27FC236}">
                <a16:creationId xmlns:a16="http://schemas.microsoft.com/office/drawing/2014/main" id="{E24D1704-6326-4DA3-A1DB-3418650AFF8D}"/>
              </a:ext>
            </a:extLst>
          </p:cNvPr>
          <p:cNvSpPr txBox="1"/>
          <p:nvPr/>
        </p:nvSpPr>
        <p:spPr>
          <a:xfrm>
            <a:off x="6557789" y="2302290"/>
            <a:ext cx="5470087" cy="3785652"/>
          </a:xfrm>
          <a:prstGeom prst="rect">
            <a:avLst/>
          </a:prstGeom>
          <a:noFill/>
          <a:ln>
            <a:solidFill>
              <a:schemeClr val="bg2"/>
            </a:solidFill>
          </a:ln>
        </p:spPr>
        <p:txBody>
          <a:bodyPr wrap="square" rtlCol="0" anchor="ctr" anchorCtr="1">
            <a:spAutoFit/>
          </a:bodyPr>
          <a:lstStyle/>
          <a:p>
            <a:r>
              <a:rPr lang="en-GB" sz="2000" dirty="0">
                <a:latin typeface="Times New Roman" panose="02020603050405020304" pitchFamily="18" charset="0"/>
                <a:cs typeface="Times New Roman" panose="02020603050405020304" pitchFamily="18" charset="0"/>
              </a:rPr>
              <a:t>“Some of my critics over the years of said that I became president because I was an actor who knew how to give a good speech. I suppose that's not far wrong.</a:t>
            </a:r>
          </a:p>
          <a:p>
            <a:r>
              <a:rPr lang="en-GB" sz="2000" dirty="0">
                <a:latin typeface="Times New Roman" panose="02020603050405020304" pitchFamily="18" charset="0"/>
                <a:cs typeface="Times New Roman" panose="02020603050405020304" pitchFamily="18" charset="0"/>
              </a:rPr>
              <a:t>Because an actor knows two important things to be honest in what he's doing and to be in touch with the audience.</a:t>
            </a:r>
          </a:p>
          <a:p>
            <a:r>
              <a:rPr lang="en-GB" sz="2000" dirty="0">
                <a:latin typeface="Times New Roman" panose="02020603050405020304" pitchFamily="18" charset="0"/>
                <a:cs typeface="Times New Roman" panose="02020603050405020304" pitchFamily="18" charset="0"/>
              </a:rPr>
              <a:t>That's not a bad advice for a politician either </a:t>
            </a:r>
          </a:p>
          <a:p>
            <a:r>
              <a:rPr lang="en-GB" sz="2000" dirty="0">
                <a:latin typeface="Times New Roman" panose="02020603050405020304" pitchFamily="18" charset="0"/>
                <a:cs typeface="Times New Roman" panose="02020603050405020304" pitchFamily="18" charset="0"/>
              </a:rPr>
              <a:t>my actors instinct told me to speak the truth as I saw it and felt it” (Reagan, no date </a:t>
            </a:r>
            <a:r>
              <a:rPr lang="en-GB" sz="2000" i="1" dirty="0">
                <a:latin typeface="Times New Roman" panose="02020603050405020304" pitchFamily="18" charset="0"/>
                <a:cs typeface="Times New Roman" panose="02020603050405020304" pitchFamily="18" charset="0"/>
              </a:rPr>
              <a:t>cited in </a:t>
            </a:r>
            <a:r>
              <a:rPr lang="en-GB" sz="2000" dirty="0">
                <a:latin typeface="Times New Roman" panose="02020603050405020304" pitchFamily="18" charset="0"/>
                <a:cs typeface="Times New Roman" panose="02020603050405020304" pitchFamily="18" charset="0"/>
              </a:rPr>
              <a:t>Jensen 2007, p. 37)</a:t>
            </a:r>
            <a:endParaRPr lang="en-GB" sz="2000" dirty="0"/>
          </a:p>
          <a:p>
            <a:endParaRPr lang="en-GB" sz="20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3B3F63D5-D395-47BF-BE02-FDBAB0AF7353}"/>
              </a:ext>
            </a:extLst>
          </p:cNvPr>
          <p:cNvSpPr txBox="1"/>
          <p:nvPr/>
        </p:nvSpPr>
        <p:spPr>
          <a:xfrm>
            <a:off x="7620000" y="6173149"/>
            <a:ext cx="184731" cy="369332"/>
          </a:xfrm>
          <a:prstGeom prst="rect">
            <a:avLst/>
          </a:prstGeom>
          <a:noFill/>
          <a:ln>
            <a:solidFill>
              <a:schemeClr val="bg2"/>
            </a:solidFill>
          </a:ln>
        </p:spPr>
        <p:txBody>
          <a:bodyPr wrap="none" rtlCol="0" anchor="ctr" anchorCtr="1">
            <a:spAutoFit/>
          </a:bodyPr>
          <a:lstStyle/>
          <a:p>
            <a:endParaRPr lang="en-GB" dirty="0"/>
          </a:p>
        </p:txBody>
      </p:sp>
      <p:sp>
        <p:nvSpPr>
          <p:cNvPr id="13" name="TextBox 12">
            <a:extLst>
              <a:ext uri="{FF2B5EF4-FFF2-40B4-BE49-F238E27FC236}">
                <a16:creationId xmlns:a16="http://schemas.microsoft.com/office/drawing/2014/main" id="{BE2BAD68-7CBC-41F5-A059-CE8851DC17DF}"/>
              </a:ext>
            </a:extLst>
          </p:cNvPr>
          <p:cNvSpPr txBox="1"/>
          <p:nvPr/>
        </p:nvSpPr>
        <p:spPr>
          <a:xfrm>
            <a:off x="3701282" y="493534"/>
            <a:ext cx="6799435" cy="1015663"/>
          </a:xfrm>
          <a:prstGeom prst="rect">
            <a:avLst/>
          </a:prstGeom>
          <a:noFill/>
          <a:ln>
            <a:solidFill>
              <a:schemeClr val="bg2"/>
            </a:solidFill>
          </a:ln>
        </p:spPr>
        <p:txBody>
          <a:bodyPr wrap="square" rtlCol="0" anchor="ctr" anchorCtr="1">
            <a:spAutoFit/>
          </a:bodyPr>
          <a:lstStyle/>
          <a:p>
            <a:pPr algn="ctr"/>
            <a:r>
              <a:rPr lang="en-GB" sz="3600" dirty="0">
                <a:solidFill>
                  <a:srgbClr val="0070C0"/>
                </a:solidFill>
                <a:latin typeface="Times New Roman" panose="02020603050405020304" pitchFamily="18" charset="0"/>
                <a:cs typeface="Times New Roman" panose="02020603050405020304" pitchFamily="18" charset="0"/>
              </a:rPr>
              <a:t>An audience to a presidency </a:t>
            </a:r>
          </a:p>
          <a:p>
            <a:pPr algn="ctr"/>
            <a:r>
              <a:rPr lang="en-GB" sz="2400" dirty="0">
                <a:solidFill>
                  <a:srgbClr val="0070C0"/>
                </a:solidFill>
                <a:latin typeface="Times New Roman" panose="02020603050405020304" pitchFamily="18" charset="0"/>
                <a:cs typeface="Times New Roman" panose="02020603050405020304" pitchFamily="18" charset="0"/>
              </a:rPr>
              <a:t>No restrictions in the world celebrity politics </a:t>
            </a:r>
          </a:p>
        </p:txBody>
      </p:sp>
      <p:sp>
        <p:nvSpPr>
          <p:cNvPr id="14" name="TextBox 13">
            <a:extLst>
              <a:ext uri="{FF2B5EF4-FFF2-40B4-BE49-F238E27FC236}">
                <a16:creationId xmlns:a16="http://schemas.microsoft.com/office/drawing/2014/main" id="{44C80BA2-66DB-4DDF-A6BE-6AD63359B759}"/>
              </a:ext>
            </a:extLst>
          </p:cNvPr>
          <p:cNvSpPr txBox="1"/>
          <p:nvPr/>
        </p:nvSpPr>
        <p:spPr>
          <a:xfrm>
            <a:off x="1224980" y="1509197"/>
            <a:ext cx="6213817" cy="707886"/>
          </a:xfrm>
          <a:prstGeom prst="rect">
            <a:avLst/>
          </a:prstGeom>
          <a:noFill/>
          <a:ln>
            <a:noFill/>
          </a:ln>
        </p:spPr>
        <p:txBody>
          <a:bodyPr wrap="none" rtlCol="0" anchor="ctr" anchorCtr="1">
            <a:spAutoFit/>
          </a:bodyPr>
          <a:lstStyle/>
          <a:p>
            <a:r>
              <a:rPr lang="en-GB" sz="2000" dirty="0">
                <a:latin typeface="Times New Roman" panose="02020603050405020304" pitchFamily="18" charset="0"/>
                <a:cs typeface="Times New Roman" panose="02020603050405020304" pitchFamily="18" charset="0"/>
              </a:rPr>
              <a:t>There seams to be no limitations to political heights</a:t>
            </a:r>
          </a:p>
          <a:p>
            <a:r>
              <a:rPr lang="en-GB" sz="2000" dirty="0">
                <a:latin typeface="Times New Roman" panose="02020603050405020304" pitchFamily="18" charset="0"/>
                <a:cs typeface="Times New Roman" panose="02020603050405020304" pitchFamily="18" charset="0"/>
              </a:rPr>
              <a:t>when a individual’s popularity engages with the electorate.</a:t>
            </a:r>
          </a:p>
        </p:txBody>
      </p:sp>
    </p:spTree>
    <p:extLst>
      <p:ext uri="{BB962C8B-B14F-4D97-AF65-F5344CB8AC3E}">
        <p14:creationId xmlns:p14="http://schemas.microsoft.com/office/powerpoint/2010/main" val="9614399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6927" y="600572"/>
            <a:ext cx="10401415" cy="443419"/>
          </a:xfrm>
        </p:spPr>
        <p:txBody>
          <a:bodyPr>
            <a:noAutofit/>
          </a:bodyPr>
          <a:lstStyle/>
          <a:p>
            <a:pPr algn="ctr"/>
            <a:r>
              <a:rPr lang="en-GB" sz="3200" dirty="0"/>
              <a:t>The Trump effect perhaps the ultimate Celebrity politician </a:t>
            </a:r>
          </a:p>
        </p:txBody>
      </p:sp>
      <p:pic>
        <p:nvPicPr>
          <p:cNvPr id="8" name="Picture 7">
            <a:extLst>
              <a:ext uri="{FF2B5EF4-FFF2-40B4-BE49-F238E27FC236}">
                <a16:creationId xmlns:a16="http://schemas.microsoft.com/office/drawing/2014/main" id="{09878D64-9E7D-472C-9F72-80F09E3FD0DC}"/>
              </a:ext>
            </a:extLst>
          </p:cNvPr>
          <p:cNvPicPr>
            <a:picLocks noChangeAspect="1"/>
          </p:cNvPicPr>
          <p:nvPr/>
        </p:nvPicPr>
        <p:blipFill>
          <a:blip r:embed="rId2"/>
          <a:stretch>
            <a:fillRect/>
          </a:stretch>
        </p:blipFill>
        <p:spPr>
          <a:xfrm>
            <a:off x="7616472" y="1416424"/>
            <a:ext cx="4405197" cy="2931458"/>
          </a:xfrm>
          <a:prstGeom prst="rect">
            <a:avLst/>
          </a:prstGeom>
        </p:spPr>
      </p:pic>
      <p:pic>
        <p:nvPicPr>
          <p:cNvPr id="9" name="Picture 8">
            <a:extLst>
              <a:ext uri="{FF2B5EF4-FFF2-40B4-BE49-F238E27FC236}">
                <a16:creationId xmlns:a16="http://schemas.microsoft.com/office/drawing/2014/main" id="{0D8966E1-D0D6-4C0C-975D-329136978EFC}"/>
              </a:ext>
            </a:extLst>
          </p:cNvPr>
          <p:cNvPicPr>
            <a:picLocks noChangeAspect="1"/>
          </p:cNvPicPr>
          <p:nvPr/>
        </p:nvPicPr>
        <p:blipFill>
          <a:blip r:embed="rId3"/>
          <a:stretch>
            <a:fillRect/>
          </a:stretch>
        </p:blipFill>
        <p:spPr>
          <a:xfrm>
            <a:off x="3974826" y="1965860"/>
            <a:ext cx="3170843" cy="2129325"/>
          </a:xfrm>
          <a:prstGeom prst="rect">
            <a:avLst/>
          </a:prstGeom>
        </p:spPr>
      </p:pic>
      <p:sp>
        <p:nvSpPr>
          <p:cNvPr id="10" name="TextBox 9">
            <a:extLst>
              <a:ext uri="{FF2B5EF4-FFF2-40B4-BE49-F238E27FC236}">
                <a16:creationId xmlns:a16="http://schemas.microsoft.com/office/drawing/2014/main" id="{FE17771C-6382-4952-B448-5DDC57BFEDD8}"/>
              </a:ext>
            </a:extLst>
          </p:cNvPr>
          <p:cNvSpPr txBox="1"/>
          <p:nvPr/>
        </p:nvSpPr>
        <p:spPr>
          <a:xfrm flipH="1">
            <a:off x="1286886" y="4519756"/>
            <a:ext cx="10479741" cy="1631216"/>
          </a:xfrm>
          <a:prstGeom prst="rect">
            <a:avLst/>
          </a:prstGeom>
          <a:noFill/>
          <a:ln>
            <a:solidFill>
              <a:schemeClr val="bg2"/>
            </a:solidFill>
          </a:ln>
        </p:spPr>
        <p:txBody>
          <a:bodyPr wrap="square" rtlCol="0" anchor="ctr" anchorCtr="1">
            <a:spAutoFit/>
          </a:bodyPr>
          <a:lstStyle/>
          <a:p>
            <a:r>
              <a:rPr lang="en-GB" sz="2000" dirty="0"/>
              <a:t>Love him or hate him, there is no doubt that Donald Trump, perhaps is the ultimate celebrity politician. Building an empire then expanding his views to Millions of American Citizens through his TV show creating a popularity wave. These events allowed him to enter the presidential race and on  winning, finally propelling him into the Oval Office. To sit in the seat as one of the most powerful men in the world.</a:t>
            </a:r>
          </a:p>
        </p:txBody>
      </p:sp>
      <p:pic>
        <p:nvPicPr>
          <p:cNvPr id="11" name="Picture 10">
            <a:extLst>
              <a:ext uri="{FF2B5EF4-FFF2-40B4-BE49-F238E27FC236}">
                <a16:creationId xmlns:a16="http://schemas.microsoft.com/office/drawing/2014/main" id="{EE75247A-894B-4421-AFDC-9DD6FEFACAA0}"/>
              </a:ext>
            </a:extLst>
          </p:cNvPr>
          <p:cNvPicPr>
            <a:picLocks noChangeAspect="1"/>
          </p:cNvPicPr>
          <p:nvPr/>
        </p:nvPicPr>
        <p:blipFill>
          <a:blip r:embed="rId4"/>
          <a:stretch>
            <a:fillRect/>
          </a:stretch>
        </p:blipFill>
        <p:spPr>
          <a:xfrm>
            <a:off x="1286886" y="2292820"/>
            <a:ext cx="2217137" cy="1475404"/>
          </a:xfrm>
          <a:prstGeom prst="rect">
            <a:avLst/>
          </a:prstGeom>
        </p:spPr>
      </p:pic>
      <p:sp>
        <p:nvSpPr>
          <p:cNvPr id="14" name="Arrow: Right 13">
            <a:extLst>
              <a:ext uri="{FF2B5EF4-FFF2-40B4-BE49-F238E27FC236}">
                <a16:creationId xmlns:a16="http://schemas.microsoft.com/office/drawing/2014/main" id="{B8CB7C8E-2C52-4220-ADE6-623A216191F5}"/>
              </a:ext>
            </a:extLst>
          </p:cNvPr>
          <p:cNvSpPr/>
          <p:nvPr/>
        </p:nvSpPr>
        <p:spPr>
          <a:xfrm>
            <a:off x="3574070" y="2930609"/>
            <a:ext cx="330708" cy="367799"/>
          </a:xfrm>
          <a:prstGeom prst="rightArrow">
            <a:avLst/>
          </a:prstGeom>
          <a:solidFill>
            <a:srgbClr val="FF0000"/>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p>
        </p:txBody>
      </p:sp>
      <p:pic>
        <p:nvPicPr>
          <p:cNvPr id="16" name="Picture 15">
            <a:extLst>
              <a:ext uri="{FF2B5EF4-FFF2-40B4-BE49-F238E27FC236}">
                <a16:creationId xmlns:a16="http://schemas.microsoft.com/office/drawing/2014/main" id="{D6677A0F-AFF7-4EBF-A6A5-7DC3FC78C819}"/>
              </a:ext>
            </a:extLst>
          </p:cNvPr>
          <p:cNvPicPr>
            <a:picLocks noChangeAspect="1"/>
          </p:cNvPicPr>
          <p:nvPr/>
        </p:nvPicPr>
        <p:blipFill>
          <a:blip r:embed="rId5"/>
          <a:stretch>
            <a:fillRect/>
          </a:stretch>
        </p:blipFill>
        <p:spPr>
          <a:xfrm>
            <a:off x="7158204" y="2069526"/>
            <a:ext cx="445732" cy="499915"/>
          </a:xfrm>
          <a:prstGeom prst="rect">
            <a:avLst/>
          </a:prstGeom>
        </p:spPr>
      </p:pic>
      <p:pic>
        <p:nvPicPr>
          <p:cNvPr id="17" name="Picture 16">
            <a:extLst>
              <a:ext uri="{FF2B5EF4-FFF2-40B4-BE49-F238E27FC236}">
                <a16:creationId xmlns:a16="http://schemas.microsoft.com/office/drawing/2014/main" id="{F10EA6F7-7D27-4AB3-8000-5D927F6EBF33}"/>
              </a:ext>
            </a:extLst>
          </p:cNvPr>
          <p:cNvPicPr>
            <a:picLocks noChangeAspect="1"/>
          </p:cNvPicPr>
          <p:nvPr/>
        </p:nvPicPr>
        <p:blipFill>
          <a:blip r:embed="rId6"/>
          <a:stretch>
            <a:fillRect/>
          </a:stretch>
        </p:blipFill>
        <p:spPr>
          <a:xfrm rot="308697">
            <a:off x="7158889" y="3445687"/>
            <a:ext cx="445047" cy="499915"/>
          </a:xfrm>
          <a:prstGeom prst="rect">
            <a:avLst/>
          </a:prstGeom>
        </p:spPr>
      </p:pic>
    </p:spTree>
    <p:extLst>
      <p:ext uri="{BB962C8B-B14F-4D97-AF65-F5344CB8AC3E}">
        <p14:creationId xmlns:p14="http://schemas.microsoft.com/office/powerpoint/2010/main" val="3498189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1702" y="71717"/>
            <a:ext cx="8830235" cy="1001775"/>
          </a:xfrm>
        </p:spPr>
        <p:txBody>
          <a:bodyPr>
            <a:noAutofit/>
          </a:bodyPr>
          <a:lstStyle/>
          <a:p>
            <a:r>
              <a:rPr lang="en-GB" sz="2800" dirty="0"/>
              <a:t>Chat show celebrity Oprah winfrey insights Presidential speculation for 2020 after her ceremonial speech.</a:t>
            </a:r>
          </a:p>
        </p:txBody>
      </p:sp>
      <p:sp>
        <p:nvSpPr>
          <p:cNvPr id="4" name="Text Placeholder 3"/>
          <p:cNvSpPr>
            <a:spLocks noGrp="1"/>
          </p:cNvSpPr>
          <p:nvPr>
            <p:ph type="body" sz="half" idx="2"/>
          </p:nvPr>
        </p:nvSpPr>
        <p:spPr>
          <a:xfrm>
            <a:off x="1644681" y="5552450"/>
            <a:ext cx="10507256" cy="1189009"/>
          </a:xfrm>
        </p:spPr>
        <p:txBody>
          <a:bodyPr>
            <a:noAutofit/>
          </a:bodyPr>
          <a:lstStyle/>
          <a:p>
            <a:r>
              <a:rPr lang="en-GB" sz="1800" dirty="0">
                <a:latin typeface="Times New Roman" panose="02020603050405020304" pitchFamily="18" charset="0"/>
                <a:cs typeface="Times New Roman" panose="02020603050405020304" pitchFamily="18" charset="0"/>
              </a:rPr>
              <a:t>‘Might as well print the bumper stickers and the yard signs now. Every campaign needs a catchy slogan, and Winfrey's "a new day is on the horizon" fits the bill. ‘If Mr Trump truly has redefined the modern US presidency - of what being president means and what it takes to get to the White House - then Sunday night may have been the starting gun of an extraordinary 2020 campaign’. (Zurcher, 2018).</a:t>
            </a:r>
          </a:p>
        </p:txBody>
      </p:sp>
      <p:pic>
        <p:nvPicPr>
          <p:cNvPr id="5" name="Picture Placeholder 4">
            <a:extLst>
              <a:ext uri="{FF2B5EF4-FFF2-40B4-BE49-F238E27FC236}">
                <a16:creationId xmlns:a16="http://schemas.microsoft.com/office/drawing/2014/main" id="{35C4E26D-8342-4D50-90FD-7985CCC0418C}"/>
              </a:ext>
            </a:extLst>
          </p:cNvPr>
          <p:cNvPicPr>
            <a:picLocks noGrp="1" noChangeAspect="1"/>
          </p:cNvPicPr>
          <p:nvPr>
            <p:ph type="pic" idx="1"/>
          </p:nvPr>
        </p:nvPicPr>
        <p:blipFill>
          <a:blip r:embed="rId2"/>
          <a:srcRect l="13819" r="13819"/>
          <a:stretch>
            <a:fillRect/>
          </a:stretch>
        </p:blipFill>
        <p:spPr>
          <a:xfrm>
            <a:off x="8110991" y="2125722"/>
            <a:ext cx="3433068" cy="2946501"/>
          </a:xfrm>
          <a:prstGeom prst="rect">
            <a:avLst/>
          </a:prstGeom>
        </p:spPr>
      </p:pic>
      <p:sp>
        <p:nvSpPr>
          <p:cNvPr id="6" name="Rectangle 5">
            <a:extLst>
              <a:ext uri="{FF2B5EF4-FFF2-40B4-BE49-F238E27FC236}">
                <a16:creationId xmlns:a16="http://schemas.microsoft.com/office/drawing/2014/main" id="{B19CF50F-AD0C-4722-A52B-92DD18EB78EB}"/>
              </a:ext>
            </a:extLst>
          </p:cNvPr>
          <p:cNvSpPr/>
          <p:nvPr/>
        </p:nvSpPr>
        <p:spPr>
          <a:xfrm>
            <a:off x="1210791" y="3995005"/>
            <a:ext cx="6283981" cy="1077218"/>
          </a:xfrm>
          <a:prstGeom prst="rect">
            <a:avLst/>
          </a:prstGeom>
        </p:spPr>
        <p:txBody>
          <a:bodyPr wrap="square">
            <a:spAutoFit/>
          </a:bodyPr>
          <a:lstStyle/>
          <a:p>
            <a:r>
              <a:rPr lang="en-GB" sz="2400" dirty="0">
                <a:latin typeface="Times New Roman" panose="02020603050405020304" pitchFamily="18" charset="0"/>
                <a:cs typeface="Times New Roman" panose="02020603050405020304" pitchFamily="18" charset="0"/>
              </a:rPr>
              <a:t>‘</a:t>
            </a:r>
            <a:r>
              <a:rPr lang="en-GB" sz="2000" dirty="0">
                <a:latin typeface="Times New Roman" panose="02020603050405020304" pitchFamily="18" charset="0"/>
                <a:cs typeface="Times New Roman" panose="02020603050405020304" pitchFamily="18" charset="0"/>
              </a:rPr>
              <a:t>Winfrey's "new day on the horizon" could be one</a:t>
            </a:r>
          </a:p>
          <a:p>
            <a:r>
              <a:rPr lang="en-GB" sz="2000" dirty="0">
                <a:latin typeface="Times New Roman" panose="02020603050405020304" pitchFamily="18" charset="0"/>
                <a:cs typeface="Times New Roman" panose="02020603050405020304" pitchFamily="18" charset="0"/>
              </a:rPr>
              <a:t> where celebrity and politics are forever joined at the hip’</a:t>
            </a:r>
          </a:p>
          <a:p>
            <a:r>
              <a:rPr lang="en-GB" sz="2000" dirty="0">
                <a:latin typeface="Times New Roman" panose="02020603050405020304" pitchFamily="18" charset="0"/>
                <a:cs typeface="Times New Roman" panose="02020603050405020304" pitchFamily="18" charset="0"/>
              </a:rPr>
              <a:t>(Zurcher, 2018).</a:t>
            </a:r>
          </a:p>
        </p:txBody>
      </p:sp>
      <p:sp>
        <p:nvSpPr>
          <p:cNvPr id="8" name="Rectangle 7">
            <a:extLst>
              <a:ext uri="{FF2B5EF4-FFF2-40B4-BE49-F238E27FC236}">
                <a16:creationId xmlns:a16="http://schemas.microsoft.com/office/drawing/2014/main" id="{41BA5E64-0F3F-483F-831B-AC2AB47D988E}"/>
              </a:ext>
            </a:extLst>
          </p:cNvPr>
          <p:cNvSpPr/>
          <p:nvPr/>
        </p:nvSpPr>
        <p:spPr>
          <a:xfrm>
            <a:off x="1644681" y="1240485"/>
            <a:ext cx="6466310" cy="1200329"/>
          </a:xfrm>
          <a:prstGeom prst="rect">
            <a:avLst/>
          </a:prstGeom>
        </p:spPr>
        <p:txBody>
          <a:bodyPr wrap="square">
            <a:spAutoFit/>
          </a:bodyPr>
          <a:lstStyle/>
          <a:p>
            <a:r>
              <a:rPr lang="en-GB" sz="2400" dirty="0">
                <a:latin typeface="Times New Roman" panose="02020603050405020304" pitchFamily="18" charset="0"/>
                <a:cs typeface="Times New Roman" panose="02020603050405020304" pitchFamily="18" charset="0"/>
              </a:rPr>
              <a:t>‘Her speech at the Globes sounded an awful lot like a presidential candidate on the campaign stump - polished and effective’ (Zurcher, 2018).</a:t>
            </a:r>
          </a:p>
        </p:txBody>
      </p:sp>
      <p:sp>
        <p:nvSpPr>
          <p:cNvPr id="9" name="TextBox 8">
            <a:extLst>
              <a:ext uri="{FF2B5EF4-FFF2-40B4-BE49-F238E27FC236}">
                <a16:creationId xmlns:a16="http://schemas.microsoft.com/office/drawing/2014/main" id="{4D6D1E70-C13F-4424-8EFB-0D1BE510DE48}"/>
              </a:ext>
            </a:extLst>
          </p:cNvPr>
          <p:cNvSpPr txBox="1"/>
          <p:nvPr/>
        </p:nvSpPr>
        <p:spPr>
          <a:xfrm>
            <a:off x="588364" y="2765765"/>
            <a:ext cx="6517617" cy="1292662"/>
          </a:xfrm>
          <a:prstGeom prst="rect">
            <a:avLst/>
          </a:prstGeom>
          <a:noFill/>
          <a:ln>
            <a:noFill/>
          </a:ln>
        </p:spPr>
        <p:txBody>
          <a:bodyPr wrap="square" rtlCol="0" anchor="ctr" anchorCtr="1">
            <a:spAutoFit/>
          </a:bodyPr>
          <a:lstStyle/>
          <a:p>
            <a:r>
              <a:rPr lang="en-GB" sz="2000" dirty="0">
                <a:latin typeface="Times New Roman" panose="02020603050405020304" pitchFamily="18" charset="0"/>
                <a:cs typeface="Times New Roman" panose="02020603050405020304" pitchFamily="18" charset="0"/>
              </a:rPr>
              <a:t>Winfrey's partner Stedman Graham spoke after the event “it's up to the people she would absolutely do it” </a:t>
            </a:r>
          </a:p>
          <a:p>
            <a:r>
              <a:rPr lang="en-GB" sz="2000" dirty="0">
                <a:latin typeface="Times New Roman" panose="02020603050405020304" pitchFamily="18" charset="0"/>
                <a:cs typeface="Times New Roman" panose="02020603050405020304" pitchFamily="18" charset="0"/>
              </a:rPr>
              <a:t>(Graham, 2018 </a:t>
            </a:r>
            <a:r>
              <a:rPr lang="en-GB" sz="2000" i="1" dirty="0">
                <a:latin typeface="Times New Roman" panose="02020603050405020304" pitchFamily="18" charset="0"/>
                <a:cs typeface="Times New Roman" panose="02020603050405020304" pitchFamily="18" charset="0"/>
              </a:rPr>
              <a:t>cited in</a:t>
            </a:r>
            <a:r>
              <a:rPr lang="en-GB" sz="2000" dirty="0">
                <a:latin typeface="Times New Roman" panose="02020603050405020304" pitchFamily="18" charset="0"/>
                <a:cs typeface="Times New Roman" panose="02020603050405020304" pitchFamily="18" charset="0"/>
              </a:rPr>
              <a:t> Nevins 2018). </a:t>
            </a:r>
          </a:p>
          <a:p>
            <a:endParaRPr lang="en-GB" dirty="0"/>
          </a:p>
        </p:txBody>
      </p:sp>
    </p:spTree>
    <p:extLst>
      <p:ext uri="{BB962C8B-B14F-4D97-AF65-F5344CB8AC3E}">
        <p14:creationId xmlns:p14="http://schemas.microsoft.com/office/powerpoint/2010/main" val="3470625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7B249C7-D8D3-4C7D-A086-007D691FB771}"/>
              </a:ext>
            </a:extLst>
          </p:cNvPr>
          <p:cNvSpPr/>
          <p:nvPr/>
        </p:nvSpPr>
        <p:spPr>
          <a:xfrm>
            <a:off x="1746284" y="634694"/>
            <a:ext cx="10654263" cy="584775"/>
          </a:xfrm>
          <a:prstGeom prst="rect">
            <a:avLst/>
          </a:prstGeom>
        </p:spPr>
        <p:txBody>
          <a:bodyPr wrap="none">
            <a:spAutoFit/>
          </a:bodyPr>
          <a:lstStyle/>
          <a:p>
            <a:r>
              <a:rPr lang="en-GB" sz="3200" dirty="0">
                <a:solidFill>
                  <a:srgbClr val="0070C0"/>
                </a:solidFill>
                <a:latin typeface="Times New Roman" panose="02020603050405020304" pitchFamily="18" charset="0"/>
                <a:cs typeface="Times New Roman" panose="02020603050405020304" pitchFamily="18" charset="0"/>
              </a:rPr>
              <a:t> The UK’s reverse methodology in the political celebrity arena  </a:t>
            </a:r>
          </a:p>
        </p:txBody>
      </p:sp>
      <p:sp>
        <p:nvSpPr>
          <p:cNvPr id="4" name="Rectangle 3">
            <a:extLst>
              <a:ext uri="{FF2B5EF4-FFF2-40B4-BE49-F238E27FC236}">
                <a16:creationId xmlns:a16="http://schemas.microsoft.com/office/drawing/2014/main" id="{2FE2F164-8806-44AE-AF96-6179B68C5894}"/>
              </a:ext>
            </a:extLst>
          </p:cNvPr>
          <p:cNvSpPr/>
          <p:nvPr/>
        </p:nvSpPr>
        <p:spPr>
          <a:xfrm>
            <a:off x="1057834" y="1413167"/>
            <a:ext cx="11223812" cy="1477328"/>
          </a:xfrm>
          <a:prstGeom prst="rect">
            <a:avLst/>
          </a:prstGeom>
        </p:spPr>
        <p:txBody>
          <a:bodyPr wrap="square">
            <a:spAutoFit/>
          </a:bodyPr>
          <a:lstStyle/>
          <a:p>
            <a:r>
              <a:rPr lang="en-GB" dirty="0"/>
              <a:t>There are two main variants of the phenomenon. </a:t>
            </a:r>
          </a:p>
          <a:p>
            <a:r>
              <a:rPr lang="en-GB" dirty="0"/>
              <a:t>The first is the elected politician or candidate who uses elements of ‘celebrityhood’ to establish their claim to represent a group or cause. </a:t>
            </a:r>
          </a:p>
          <a:p>
            <a:r>
              <a:rPr lang="en-GB" dirty="0"/>
              <a:t>The second is the celebrity—the star of popular culture—who uses their popularity to speak for popular opinion. Both examples have been seen by critics to debase liberal democratic political representation (Street, 2004 ).</a:t>
            </a:r>
          </a:p>
        </p:txBody>
      </p:sp>
      <p:sp>
        <p:nvSpPr>
          <p:cNvPr id="5" name="Rectangle 4">
            <a:extLst>
              <a:ext uri="{FF2B5EF4-FFF2-40B4-BE49-F238E27FC236}">
                <a16:creationId xmlns:a16="http://schemas.microsoft.com/office/drawing/2014/main" id="{65A245F2-2B0E-4B98-8BF0-3FC4F655B699}"/>
              </a:ext>
            </a:extLst>
          </p:cNvPr>
          <p:cNvSpPr/>
          <p:nvPr/>
        </p:nvSpPr>
        <p:spPr>
          <a:xfrm>
            <a:off x="970546" y="3084193"/>
            <a:ext cx="11221454" cy="2677656"/>
          </a:xfrm>
          <a:prstGeom prst="rect">
            <a:avLst/>
          </a:prstGeom>
        </p:spPr>
        <p:txBody>
          <a:bodyPr wrap="square">
            <a:spAutoFit/>
          </a:bodyPr>
          <a:lstStyle/>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Assessing street’s 2004, work it is apparent that the popular UK approach is more inline with the first type by using celebrities popularity to enhance their cause. </a:t>
            </a:r>
          </a:p>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The second type is descriptive of a more American format of celebrity politician, although this undertaking is becoming more frequent in the UK. </a:t>
            </a:r>
          </a:p>
        </p:txBody>
      </p:sp>
      <p:sp>
        <p:nvSpPr>
          <p:cNvPr id="6" name="TextBox 5">
            <a:extLst>
              <a:ext uri="{FF2B5EF4-FFF2-40B4-BE49-F238E27FC236}">
                <a16:creationId xmlns:a16="http://schemas.microsoft.com/office/drawing/2014/main" id="{3D7E0A77-2891-4B38-A59C-A5E40D1612BF}"/>
              </a:ext>
            </a:extLst>
          </p:cNvPr>
          <p:cNvSpPr txBox="1"/>
          <p:nvPr/>
        </p:nvSpPr>
        <p:spPr>
          <a:xfrm>
            <a:off x="2591062" y="5842337"/>
            <a:ext cx="8964705" cy="1015663"/>
          </a:xfrm>
          <a:prstGeom prst="rect">
            <a:avLst/>
          </a:prstGeom>
          <a:noFill/>
          <a:ln>
            <a:solidFill>
              <a:schemeClr val="bg2"/>
            </a:solidFill>
          </a:ln>
        </p:spPr>
        <p:txBody>
          <a:bodyPr wrap="square" rtlCol="0" anchor="ctr" anchorCtr="1">
            <a:spAutoFit/>
          </a:bodyPr>
          <a:lstStyle/>
          <a:p>
            <a:r>
              <a:rPr lang="en-GB" sz="2000" dirty="0">
                <a:latin typeface="Times New Roman" panose="02020603050405020304" pitchFamily="18" charset="0"/>
                <a:cs typeface="Times New Roman" panose="02020603050405020304" pitchFamily="18" charset="0"/>
              </a:rPr>
              <a:t>Politicians are never reluctant to borrow one of the gloss of the media celebrities by association but they are reluctant to respond to attempts to influence their policies or political decisions (Burton, 2010, p. 122).</a:t>
            </a:r>
          </a:p>
        </p:txBody>
      </p:sp>
    </p:spTree>
    <p:extLst>
      <p:ext uri="{BB962C8B-B14F-4D97-AF65-F5344CB8AC3E}">
        <p14:creationId xmlns:p14="http://schemas.microsoft.com/office/powerpoint/2010/main" val="3000363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206600" y="314334"/>
            <a:ext cx="9341224" cy="584775"/>
          </a:xfrm>
          <a:prstGeom prst="rect">
            <a:avLst/>
          </a:prstGeom>
          <a:noFill/>
          <a:ln>
            <a:solidFill>
              <a:schemeClr val="bg2"/>
            </a:solidFill>
          </a:ln>
        </p:spPr>
        <p:txBody>
          <a:bodyPr wrap="square" rtlCol="0" anchor="ctr" anchorCtr="1">
            <a:spAutoFit/>
          </a:bodyPr>
          <a:lstStyle/>
          <a:p>
            <a:r>
              <a:rPr lang="en-GB" sz="3200" dirty="0">
                <a:solidFill>
                  <a:srgbClr val="0070C0"/>
                </a:solidFill>
                <a:latin typeface="Times New Roman" panose="02020603050405020304" pitchFamily="18" charset="0"/>
                <a:cs typeface="Times New Roman" panose="02020603050405020304" pitchFamily="18" charset="0"/>
              </a:rPr>
              <a:t>Political voices in Para-social interactions </a:t>
            </a:r>
          </a:p>
        </p:txBody>
      </p:sp>
      <p:sp>
        <p:nvSpPr>
          <p:cNvPr id="5" name="TextBox 4"/>
          <p:cNvSpPr txBox="1"/>
          <p:nvPr/>
        </p:nvSpPr>
        <p:spPr>
          <a:xfrm>
            <a:off x="8103226" y="6214531"/>
            <a:ext cx="3480319" cy="400110"/>
          </a:xfrm>
          <a:prstGeom prst="rect">
            <a:avLst/>
          </a:prstGeom>
          <a:noFill/>
          <a:ln>
            <a:solidFill>
              <a:schemeClr val="bg2"/>
            </a:solidFill>
          </a:ln>
        </p:spPr>
        <p:txBody>
          <a:bodyPr wrap="square" rtlCol="0" anchor="ctr" anchorCtr="1">
            <a:spAutoFit/>
          </a:bodyPr>
          <a:lstStyle/>
          <a:p>
            <a:r>
              <a:rPr lang="en-GB" sz="2000" dirty="0"/>
              <a:t>	</a:t>
            </a:r>
          </a:p>
        </p:txBody>
      </p:sp>
      <p:sp>
        <p:nvSpPr>
          <p:cNvPr id="2" name="Rectangle 1">
            <a:extLst>
              <a:ext uri="{FF2B5EF4-FFF2-40B4-BE49-F238E27FC236}">
                <a16:creationId xmlns:a16="http://schemas.microsoft.com/office/drawing/2014/main" id="{93901599-FA19-447E-943E-1B27890F4C02}"/>
              </a:ext>
            </a:extLst>
          </p:cNvPr>
          <p:cNvSpPr/>
          <p:nvPr/>
        </p:nvSpPr>
        <p:spPr>
          <a:xfrm>
            <a:off x="1084730" y="3032600"/>
            <a:ext cx="10856258" cy="923330"/>
          </a:xfrm>
          <a:prstGeom prst="rect">
            <a:avLst/>
          </a:prstGeom>
        </p:spPr>
        <p:txBody>
          <a:bodyPr wrap="square">
            <a:spAutoFit/>
          </a:bodyPr>
          <a:lstStyle/>
          <a:p>
            <a:r>
              <a:rPr lang="en-GB" dirty="0"/>
              <a:t>‘The internet and social networking platforms such as Twitter and Facebook offer new opportunities for Para-social interaction between politicians and voters. This creates anomalies for Para-social interaction itself, for example when politicians respond directly to tweets from the public’ </a:t>
            </a:r>
            <a:r>
              <a:rPr lang="nl-NL" dirty="0"/>
              <a:t>( Coen, 2015, p 372-375). </a:t>
            </a:r>
            <a:endParaRPr lang="en-GB" dirty="0"/>
          </a:p>
        </p:txBody>
      </p:sp>
      <p:sp>
        <p:nvSpPr>
          <p:cNvPr id="6" name="Rectangle 5">
            <a:extLst>
              <a:ext uri="{FF2B5EF4-FFF2-40B4-BE49-F238E27FC236}">
                <a16:creationId xmlns:a16="http://schemas.microsoft.com/office/drawing/2014/main" id="{4B960C61-325F-4452-900A-DD4FEC8EEA4B}"/>
              </a:ext>
            </a:extLst>
          </p:cNvPr>
          <p:cNvSpPr/>
          <p:nvPr/>
        </p:nvSpPr>
        <p:spPr>
          <a:xfrm>
            <a:off x="2206600" y="4193438"/>
            <a:ext cx="8281434" cy="923330"/>
          </a:xfrm>
          <a:prstGeom prst="rect">
            <a:avLst/>
          </a:prstGeom>
        </p:spPr>
        <p:txBody>
          <a:bodyPr wrap="square">
            <a:spAutoFit/>
          </a:bodyPr>
          <a:lstStyle/>
          <a:p>
            <a:r>
              <a:rPr lang="en-GB" dirty="0"/>
              <a:t>‘The EU must recruit celebrity ambassadors, embrace Twitter, and demand European studies be taught from primary school in a bid to win “hearts and minds” after Brexit, a senior adviser to Jean-Claude Juncker has said’ (Crisp, 2017).</a:t>
            </a:r>
          </a:p>
        </p:txBody>
      </p:sp>
      <p:pic>
        <p:nvPicPr>
          <p:cNvPr id="8" name="Picture 7">
            <a:extLst>
              <a:ext uri="{FF2B5EF4-FFF2-40B4-BE49-F238E27FC236}">
                <a16:creationId xmlns:a16="http://schemas.microsoft.com/office/drawing/2014/main" id="{6339548E-6134-45A4-89A6-FE27969E3F30}"/>
              </a:ext>
            </a:extLst>
          </p:cNvPr>
          <p:cNvPicPr>
            <a:picLocks noChangeAspect="1"/>
          </p:cNvPicPr>
          <p:nvPr/>
        </p:nvPicPr>
        <p:blipFill>
          <a:blip r:embed="rId2"/>
          <a:stretch>
            <a:fillRect/>
          </a:stretch>
        </p:blipFill>
        <p:spPr>
          <a:xfrm>
            <a:off x="8400224" y="1393984"/>
            <a:ext cx="2396500" cy="1346529"/>
          </a:xfrm>
          <a:prstGeom prst="rect">
            <a:avLst/>
          </a:prstGeom>
        </p:spPr>
      </p:pic>
      <p:pic>
        <p:nvPicPr>
          <p:cNvPr id="9" name="Picture 8">
            <a:extLst>
              <a:ext uri="{FF2B5EF4-FFF2-40B4-BE49-F238E27FC236}">
                <a16:creationId xmlns:a16="http://schemas.microsoft.com/office/drawing/2014/main" id="{6DA76D26-AD24-4E81-B915-1AD833AF62AE}"/>
              </a:ext>
            </a:extLst>
          </p:cNvPr>
          <p:cNvPicPr>
            <a:picLocks noChangeAspect="1"/>
          </p:cNvPicPr>
          <p:nvPr/>
        </p:nvPicPr>
        <p:blipFill>
          <a:blip r:embed="rId3"/>
          <a:stretch>
            <a:fillRect/>
          </a:stretch>
        </p:blipFill>
        <p:spPr>
          <a:xfrm>
            <a:off x="2377681" y="1392299"/>
            <a:ext cx="2030342" cy="1351100"/>
          </a:xfrm>
          <a:prstGeom prst="rect">
            <a:avLst/>
          </a:prstGeom>
        </p:spPr>
      </p:pic>
      <p:sp>
        <p:nvSpPr>
          <p:cNvPr id="10" name="Rectangle 9">
            <a:extLst>
              <a:ext uri="{FF2B5EF4-FFF2-40B4-BE49-F238E27FC236}">
                <a16:creationId xmlns:a16="http://schemas.microsoft.com/office/drawing/2014/main" id="{E65956EB-6063-4BE1-9E3F-85FE1D844B89}"/>
              </a:ext>
            </a:extLst>
          </p:cNvPr>
          <p:cNvSpPr/>
          <p:nvPr/>
        </p:nvSpPr>
        <p:spPr>
          <a:xfrm>
            <a:off x="3487855" y="5354276"/>
            <a:ext cx="8238312" cy="1200329"/>
          </a:xfrm>
          <a:prstGeom prst="rect">
            <a:avLst/>
          </a:prstGeom>
        </p:spPr>
        <p:txBody>
          <a:bodyPr wrap="square">
            <a:spAutoFit/>
          </a:bodyPr>
          <a:lstStyle/>
          <a:p>
            <a:r>
              <a:rPr lang="en-GB" dirty="0"/>
              <a:t>‘The internet, in particular, intensifies the fragmentation of opinions, allowing people who are most passionate, motivated and outspoken to find likeminded others and make themselves heard – as we have seen on social media in the EU referendum’. (Polanski, 2016). </a:t>
            </a:r>
          </a:p>
        </p:txBody>
      </p:sp>
      <p:pic>
        <p:nvPicPr>
          <p:cNvPr id="12" name="Picture 11">
            <a:extLst>
              <a:ext uri="{FF2B5EF4-FFF2-40B4-BE49-F238E27FC236}">
                <a16:creationId xmlns:a16="http://schemas.microsoft.com/office/drawing/2014/main" id="{29946075-4A63-4CAC-BE82-CEC8BB68BBBC}"/>
              </a:ext>
            </a:extLst>
          </p:cNvPr>
          <p:cNvPicPr>
            <a:picLocks noChangeAspect="1"/>
          </p:cNvPicPr>
          <p:nvPr/>
        </p:nvPicPr>
        <p:blipFill>
          <a:blip r:embed="rId4"/>
          <a:stretch>
            <a:fillRect/>
          </a:stretch>
        </p:blipFill>
        <p:spPr>
          <a:xfrm>
            <a:off x="5056553" y="1391100"/>
            <a:ext cx="2756279" cy="1352299"/>
          </a:xfrm>
          <a:prstGeom prst="rect">
            <a:avLst/>
          </a:prstGeom>
        </p:spPr>
      </p:pic>
    </p:spTree>
    <p:extLst>
      <p:ext uri="{BB962C8B-B14F-4D97-AF65-F5344CB8AC3E}">
        <p14:creationId xmlns:p14="http://schemas.microsoft.com/office/powerpoint/2010/main" val="2782256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05417" y="315497"/>
            <a:ext cx="9721361" cy="584775"/>
          </a:xfrm>
          <a:prstGeom prst="rect">
            <a:avLst/>
          </a:prstGeom>
          <a:noFill/>
          <a:ln>
            <a:solidFill>
              <a:schemeClr val="bg2"/>
            </a:solidFill>
          </a:ln>
        </p:spPr>
        <p:txBody>
          <a:bodyPr wrap="square" rtlCol="0" anchor="ctr" anchorCtr="1">
            <a:spAutoFit/>
          </a:bodyPr>
          <a:lstStyle/>
          <a:p>
            <a:r>
              <a:rPr lang="en-GB" sz="3200" dirty="0">
                <a:solidFill>
                  <a:srgbClr val="0070C0"/>
                </a:solidFill>
              </a:rPr>
              <a:t>Celebrity politician concepts and manufacture </a:t>
            </a:r>
          </a:p>
        </p:txBody>
      </p:sp>
      <p:sp>
        <p:nvSpPr>
          <p:cNvPr id="3" name="Rectangle 2">
            <a:extLst>
              <a:ext uri="{FF2B5EF4-FFF2-40B4-BE49-F238E27FC236}">
                <a16:creationId xmlns:a16="http://schemas.microsoft.com/office/drawing/2014/main" id="{FECBDDBE-4DE8-481D-A2CF-ABDEF222090D}"/>
              </a:ext>
            </a:extLst>
          </p:cNvPr>
          <p:cNvSpPr/>
          <p:nvPr/>
        </p:nvSpPr>
        <p:spPr>
          <a:xfrm>
            <a:off x="2005417" y="1174805"/>
            <a:ext cx="9686142" cy="2308324"/>
          </a:xfrm>
          <a:prstGeom prst="rect">
            <a:avLst/>
          </a:prstGeom>
        </p:spPr>
        <p:txBody>
          <a:bodyPr wrap="square">
            <a:spAutoFit/>
          </a:bodyPr>
          <a:lstStyle/>
          <a:p>
            <a:r>
              <a:rPr lang="en-GB" dirty="0">
                <a:latin typeface="Times New Roman" panose="02020603050405020304" pitchFamily="18" charset="0"/>
                <a:cs typeface="Times New Roman" panose="02020603050405020304" pitchFamily="18" charset="0"/>
              </a:rPr>
              <a:t>Wheeler, (2013, p. 84)  highlights some essential characterisation traits for a celebrity politician</a:t>
            </a:r>
          </a:p>
          <a:p>
            <a:r>
              <a:rPr lang="en-GB" dirty="0">
                <a:latin typeface="Times New Roman" panose="02020603050405020304" pitchFamily="18" charset="0"/>
                <a:cs typeface="Times New Roman" panose="02020603050405020304" pitchFamily="18" charset="0"/>
              </a:rPr>
              <a:t> </a:t>
            </a:r>
          </a:p>
          <a:p>
            <a:r>
              <a:rPr lang="en-GB" dirty="0">
                <a:latin typeface="Times New Roman" panose="02020603050405020304" pitchFamily="18" charset="0"/>
                <a:cs typeface="Times New Roman" panose="02020603050405020304" pitchFamily="18" charset="0"/>
              </a:rPr>
              <a:t>• They should be well-known; </a:t>
            </a:r>
          </a:p>
          <a:p>
            <a:r>
              <a:rPr lang="en-GB" dirty="0">
                <a:latin typeface="Times New Roman" panose="02020603050405020304" pitchFamily="18" charset="0"/>
                <a:cs typeface="Times New Roman" panose="02020603050405020304" pitchFamily="18" charset="0"/>
              </a:rPr>
              <a:t>• They should construct a clear political narrative; </a:t>
            </a:r>
          </a:p>
          <a:p>
            <a:r>
              <a:rPr lang="en-GB" dirty="0">
                <a:latin typeface="Times New Roman" panose="02020603050405020304" pitchFamily="18" charset="0"/>
                <a:cs typeface="Times New Roman" panose="02020603050405020304" pitchFamily="18" charset="0"/>
              </a:rPr>
              <a:t>• They should be able to communicate effectively within the popular culture; </a:t>
            </a:r>
          </a:p>
          <a:p>
            <a:r>
              <a:rPr lang="en-GB" dirty="0">
                <a:latin typeface="Times New Roman" panose="02020603050405020304" pitchFamily="18" charset="0"/>
                <a:cs typeface="Times New Roman" panose="02020603050405020304" pitchFamily="18" charset="0"/>
              </a:rPr>
              <a:t>• They can draw a crowd;</a:t>
            </a:r>
          </a:p>
          <a:p>
            <a:r>
              <a:rPr lang="en-GB" dirty="0">
                <a:latin typeface="Times New Roman" panose="02020603050405020304" pitchFamily="18" charset="0"/>
                <a:cs typeface="Times New Roman" panose="02020603050405020304" pitchFamily="18" charset="0"/>
              </a:rPr>
              <a:t>• They should be able to voice an opinion so that their ideas have an impact upon events; and </a:t>
            </a:r>
          </a:p>
          <a:p>
            <a:r>
              <a:rPr lang="en-GB" dirty="0">
                <a:latin typeface="Times New Roman" panose="02020603050405020304" pitchFamily="18" charset="0"/>
                <a:cs typeface="Times New Roman" panose="02020603050405020304" pitchFamily="18" charset="0"/>
              </a:rPr>
              <a:t>• They can employ their celebrity to mobilize a political movement that refers to their personal values.</a:t>
            </a:r>
          </a:p>
        </p:txBody>
      </p:sp>
      <p:sp>
        <p:nvSpPr>
          <p:cNvPr id="5" name="Rectangle 4">
            <a:extLst>
              <a:ext uri="{FF2B5EF4-FFF2-40B4-BE49-F238E27FC236}">
                <a16:creationId xmlns:a16="http://schemas.microsoft.com/office/drawing/2014/main" id="{3F5B335C-AEE0-4133-AC0A-A528A20C51DF}"/>
              </a:ext>
            </a:extLst>
          </p:cNvPr>
          <p:cNvSpPr/>
          <p:nvPr/>
        </p:nvSpPr>
        <p:spPr>
          <a:xfrm>
            <a:off x="784161" y="3575790"/>
            <a:ext cx="10555705" cy="830997"/>
          </a:xfrm>
          <a:prstGeom prst="rect">
            <a:avLst/>
          </a:prstGeom>
        </p:spPr>
        <p:txBody>
          <a:bodyPr wrap="square">
            <a:spAutoFit/>
          </a:bodyPr>
          <a:lstStyle/>
          <a:p>
            <a:r>
              <a:rPr lang="en-GB" sz="2400" dirty="0"/>
              <a:t>Political parties love to adopt celebrities. And celebrities love to be adopted (Battersby, 2010).</a:t>
            </a:r>
          </a:p>
        </p:txBody>
      </p:sp>
      <p:sp>
        <p:nvSpPr>
          <p:cNvPr id="6" name="Rectangle 5">
            <a:extLst>
              <a:ext uri="{FF2B5EF4-FFF2-40B4-BE49-F238E27FC236}">
                <a16:creationId xmlns:a16="http://schemas.microsoft.com/office/drawing/2014/main" id="{25D1BAF8-09CF-47FB-963C-22CDA8C28DF0}"/>
              </a:ext>
            </a:extLst>
          </p:cNvPr>
          <p:cNvSpPr/>
          <p:nvPr/>
        </p:nvSpPr>
        <p:spPr>
          <a:xfrm>
            <a:off x="2125732" y="4506148"/>
            <a:ext cx="9055769" cy="1477328"/>
          </a:xfrm>
          <a:prstGeom prst="rect">
            <a:avLst/>
          </a:prstGeom>
        </p:spPr>
        <p:txBody>
          <a:bodyPr wrap="square">
            <a:spAutoFit/>
          </a:bodyPr>
          <a:lstStyle/>
          <a:p>
            <a:r>
              <a:rPr lang="en-GB" dirty="0">
                <a:latin typeface="Times New Roman" panose="02020603050405020304" pitchFamily="18" charset="0"/>
                <a:cs typeface="Times New Roman" panose="02020603050405020304" pitchFamily="18" charset="0"/>
              </a:rPr>
              <a:t>Fry, argues around the time of the 2010 UK election. “What business do I have to ventilate my psephological dispositions for the Great Choosing that will take place on Thursday? Do I think that my electoral intentions are relevant, important, worth more than anyone else’s, of national interest? None of the above. On the other hand, I have been approached by all three major parties” (Fry, 2010 </a:t>
            </a:r>
            <a:r>
              <a:rPr lang="en-GB" i="1" dirty="0">
                <a:latin typeface="Times New Roman" panose="02020603050405020304" pitchFamily="18" charset="0"/>
                <a:cs typeface="Times New Roman" panose="02020603050405020304" pitchFamily="18" charset="0"/>
              </a:rPr>
              <a:t>cited in B</a:t>
            </a:r>
            <a:r>
              <a:rPr lang="en-GB" dirty="0">
                <a:latin typeface="Times New Roman" panose="02020603050405020304" pitchFamily="18" charset="0"/>
                <a:cs typeface="Times New Roman" panose="02020603050405020304" pitchFamily="18" charset="0"/>
              </a:rPr>
              <a:t>attersby, 2010).</a:t>
            </a:r>
          </a:p>
        </p:txBody>
      </p:sp>
    </p:spTree>
    <p:extLst>
      <p:ext uri="{BB962C8B-B14F-4D97-AF65-F5344CB8AC3E}">
        <p14:creationId xmlns:p14="http://schemas.microsoft.com/office/powerpoint/2010/main" val="3955527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03810" y="190508"/>
            <a:ext cx="7449672" cy="1015663"/>
          </a:xfrm>
          <a:prstGeom prst="rect">
            <a:avLst/>
          </a:prstGeom>
        </p:spPr>
        <p:txBody>
          <a:bodyPr wrap="square">
            <a:spAutoFit/>
          </a:bodyPr>
          <a:lstStyle/>
          <a:p>
            <a:r>
              <a:rPr lang="en-GB" sz="3200" dirty="0">
                <a:solidFill>
                  <a:srgbClr val="0070C0"/>
                </a:solidFill>
                <a:latin typeface="Times New Roman" panose="02020603050405020304" pitchFamily="18" charset="0"/>
                <a:cs typeface="Times New Roman" panose="02020603050405020304" pitchFamily="18" charset="0"/>
              </a:rPr>
              <a:t>UK personality politics a reality tv paradox</a:t>
            </a:r>
            <a:r>
              <a:rPr lang="en-GB" sz="2800" dirty="0"/>
              <a:t>		</a:t>
            </a:r>
            <a:endParaRPr lang="en-GB" sz="2000" dirty="0"/>
          </a:p>
        </p:txBody>
      </p:sp>
      <p:sp>
        <p:nvSpPr>
          <p:cNvPr id="3" name="TextBox 2">
            <a:extLst>
              <a:ext uri="{FF2B5EF4-FFF2-40B4-BE49-F238E27FC236}">
                <a16:creationId xmlns:a16="http://schemas.microsoft.com/office/drawing/2014/main" id="{BA0B2B50-BC5A-4B5C-91C6-D053DCF93F42}"/>
              </a:ext>
            </a:extLst>
          </p:cNvPr>
          <p:cNvSpPr txBox="1"/>
          <p:nvPr/>
        </p:nvSpPr>
        <p:spPr>
          <a:xfrm>
            <a:off x="3093824" y="5061665"/>
            <a:ext cx="8892436" cy="1477328"/>
          </a:xfrm>
          <a:prstGeom prst="rect">
            <a:avLst/>
          </a:prstGeom>
          <a:noFill/>
          <a:ln>
            <a:solidFill>
              <a:schemeClr val="bg2"/>
            </a:solidFill>
          </a:ln>
        </p:spPr>
        <p:txBody>
          <a:bodyPr wrap="square" rtlCol="0" anchor="ctr" anchorCtr="1">
            <a:spAutoFit/>
          </a:bodyPr>
          <a:lstStyle/>
          <a:p>
            <a:r>
              <a:rPr lang="da-DK" dirty="0">
                <a:latin typeface="Times New Roman" panose="02020603050405020304" pitchFamily="18" charset="0"/>
                <a:cs typeface="Times New Roman" panose="02020603050405020304" pitchFamily="18" charset="0"/>
              </a:rPr>
              <a:t>Corner, and pelts, argue that  </a:t>
            </a:r>
            <a:r>
              <a:rPr lang="en-GB" dirty="0">
                <a:latin typeface="Times New Roman" panose="02020603050405020304" pitchFamily="18" charset="0"/>
                <a:cs typeface="Times New Roman" panose="02020603050405020304" pitchFamily="18" charset="0"/>
              </a:rPr>
              <a:t>‘Modern meditative politics has foreground issues of style, appearance; and personality breaking down some of the fences that separate politics from entertainment and political leadership from media celebrity. In tern citizens have become political consumers who no longer by inclusive ideological packages of tried and trusted party brands’</a:t>
            </a:r>
            <a:r>
              <a:rPr lang="da-DK" dirty="0">
                <a:latin typeface="Times New Roman" panose="02020603050405020304" pitchFamily="18" charset="0"/>
                <a:cs typeface="Times New Roman" panose="02020603050405020304" pitchFamily="18" charset="0"/>
              </a:rPr>
              <a:t> (Corner, pelts, 2003, p.2).</a:t>
            </a:r>
            <a:endParaRPr lang="en-GB"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806FC736-D43A-42EC-9F87-DF736652442D}"/>
              </a:ext>
            </a:extLst>
          </p:cNvPr>
          <p:cNvSpPr txBox="1"/>
          <p:nvPr/>
        </p:nvSpPr>
        <p:spPr>
          <a:xfrm>
            <a:off x="1577023" y="998566"/>
            <a:ext cx="4830947" cy="2031325"/>
          </a:xfrm>
          <a:prstGeom prst="rect">
            <a:avLst/>
          </a:prstGeom>
          <a:noFill/>
          <a:ln>
            <a:noFill/>
          </a:ln>
        </p:spPr>
        <p:txBody>
          <a:bodyPr wrap="square" rtlCol="0" anchor="ctr" anchorCtr="1">
            <a:spAutoFit/>
          </a:bodyPr>
          <a:lstStyle/>
          <a:p>
            <a:r>
              <a:rPr lang="en-GB" dirty="0">
                <a:latin typeface="Times New Roman" panose="02020603050405020304" pitchFamily="18" charset="0"/>
                <a:cs typeface="Times New Roman" panose="02020603050405020304" pitchFamily="18" charset="0"/>
              </a:rPr>
              <a:t>‘Politicians encounter the greatest difficulty in getting out the vote in elections’ the enthusiasm to vote for the reality TV market and the industry made celebrity creates levels of interaction especially for the younger electorate that cannot be matched in political events (Corner, pelts, 2003, p.1 ).</a:t>
            </a:r>
          </a:p>
        </p:txBody>
      </p:sp>
      <p:sp>
        <p:nvSpPr>
          <p:cNvPr id="6" name="AutoShape 2" descr="Image result for Uk celebrity tv shows">
            <a:hlinkClick r:id="rId2"/>
            <a:extLst>
              <a:ext uri="{FF2B5EF4-FFF2-40B4-BE49-F238E27FC236}">
                <a16:creationId xmlns:a16="http://schemas.microsoft.com/office/drawing/2014/main" id="{6627E2EF-72F5-457C-9AB7-69FC2B620DAD}"/>
              </a:ext>
            </a:extLst>
          </p:cNvPr>
          <p:cNvSpPr>
            <a:spLocks noChangeAspect="1" noChangeArrowheads="1"/>
          </p:cNvSpPr>
          <p:nvPr/>
        </p:nvSpPr>
        <p:spPr bwMode="auto">
          <a:xfrm>
            <a:off x="5935663" y="-2809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 name="Picture 7">
            <a:extLst>
              <a:ext uri="{FF2B5EF4-FFF2-40B4-BE49-F238E27FC236}">
                <a16:creationId xmlns:a16="http://schemas.microsoft.com/office/drawing/2014/main" id="{C8E6C7FE-90B6-426E-B05F-ED63040E8BDF}"/>
              </a:ext>
            </a:extLst>
          </p:cNvPr>
          <p:cNvPicPr>
            <a:picLocks noChangeAspect="1"/>
          </p:cNvPicPr>
          <p:nvPr/>
        </p:nvPicPr>
        <p:blipFill>
          <a:blip r:embed="rId3"/>
          <a:stretch>
            <a:fillRect/>
          </a:stretch>
        </p:blipFill>
        <p:spPr>
          <a:xfrm>
            <a:off x="6564323" y="1081561"/>
            <a:ext cx="2278830" cy="1865333"/>
          </a:xfrm>
          <a:prstGeom prst="rect">
            <a:avLst/>
          </a:prstGeom>
        </p:spPr>
      </p:pic>
      <p:pic>
        <p:nvPicPr>
          <p:cNvPr id="11" name="Picture 10">
            <a:extLst>
              <a:ext uri="{FF2B5EF4-FFF2-40B4-BE49-F238E27FC236}">
                <a16:creationId xmlns:a16="http://schemas.microsoft.com/office/drawing/2014/main" id="{70A8C0D0-402D-4EF5-89AD-CF3466E1DB24}"/>
              </a:ext>
            </a:extLst>
          </p:cNvPr>
          <p:cNvPicPr>
            <a:picLocks noChangeAspect="1"/>
          </p:cNvPicPr>
          <p:nvPr/>
        </p:nvPicPr>
        <p:blipFill>
          <a:blip r:embed="rId4"/>
          <a:stretch>
            <a:fillRect/>
          </a:stretch>
        </p:blipFill>
        <p:spPr>
          <a:xfrm>
            <a:off x="9060180" y="1151995"/>
            <a:ext cx="2828120" cy="1724463"/>
          </a:xfrm>
          <a:prstGeom prst="rect">
            <a:avLst/>
          </a:prstGeom>
        </p:spPr>
      </p:pic>
      <p:sp>
        <p:nvSpPr>
          <p:cNvPr id="14" name="Rectangle 13">
            <a:extLst>
              <a:ext uri="{FF2B5EF4-FFF2-40B4-BE49-F238E27FC236}">
                <a16:creationId xmlns:a16="http://schemas.microsoft.com/office/drawing/2014/main" id="{B077AEB9-6095-4254-885B-2B41F3750299}"/>
              </a:ext>
            </a:extLst>
          </p:cNvPr>
          <p:cNvSpPr/>
          <p:nvPr/>
        </p:nvSpPr>
        <p:spPr>
          <a:xfrm>
            <a:off x="3251946" y="3805317"/>
            <a:ext cx="8153400" cy="923330"/>
          </a:xfrm>
          <a:prstGeom prst="rect">
            <a:avLst/>
          </a:prstGeom>
        </p:spPr>
        <p:txBody>
          <a:bodyPr wrap="square">
            <a:spAutoFit/>
          </a:bodyPr>
          <a:lstStyle/>
          <a:p>
            <a:r>
              <a:rPr lang="en-GB" dirty="0">
                <a:latin typeface="Times New Roman" panose="02020603050405020304" pitchFamily="18" charset="0"/>
                <a:cs typeface="Times New Roman" panose="02020603050405020304" pitchFamily="18" charset="0"/>
              </a:rPr>
              <a:t>‘He was a major celebrity, recognised wherever he went. But he was becoming better known for his supposed gaffes - and subsequent apologies - than anything he had achieved as an MP’ (BBC, 2008).</a:t>
            </a:r>
          </a:p>
        </p:txBody>
      </p:sp>
      <p:sp>
        <p:nvSpPr>
          <p:cNvPr id="15" name="Rectangle 14">
            <a:extLst>
              <a:ext uri="{FF2B5EF4-FFF2-40B4-BE49-F238E27FC236}">
                <a16:creationId xmlns:a16="http://schemas.microsoft.com/office/drawing/2014/main" id="{3C60F5AB-C9ED-457F-A6DF-9C87B7017672}"/>
              </a:ext>
            </a:extLst>
          </p:cNvPr>
          <p:cNvSpPr/>
          <p:nvPr/>
        </p:nvSpPr>
        <p:spPr>
          <a:xfrm>
            <a:off x="3251946" y="3132119"/>
            <a:ext cx="8267618" cy="646331"/>
          </a:xfrm>
          <a:prstGeom prst="rect">
            <a:avLst/>
          </a:prstGeom>
        </p:spPr>
        <p:txBody>
          <a:bodyPr wrap="square">
            <a:spAutoFit/>
          </a:bodyPr>
          <a:lstStyle/>
          <a:p>
            <a:r>
              <a:rPr lang="en-GB" dirty="0"/>
              <a:t> </a:t>
            </a:r>
          </a:p>
          <a:p>
            <a:r>
              <a:rPr lang="en-GB" dirty="0">
                <a:latin typeface="Times New Roman" panose="02020603050405020304" pitchFamily="18" charset="0"/>
                <a:cs typeface="Times New Roman" panose="02020603050405020304" pitchFamily="18" charset="0"/>
              </a:rPr>
              <a:t>Boris Johnson, Appearances on Have I Got News for You earned him a new following.</a:t>
            </a:r>
          </a:p>
        </p:txBody>
      </p:sp>
      <p:pic>
        <p:nvPicPr>
          <p:cNvPr id="16" name="Picture 15">
            <a:extLst>
              <a:ext uri="{FF2B5EF4-FFF2-40B4-BE49-F238E27FC236}">
                <a16:creationId xmlns:a16="http://schemas.microsoft.com/office/drawing/2014/main" id="{A6F0CFCD-4258-4875-A330-32B00D2F7B38}"/>
              </a:ext>
            </a:extLst>
          </p:cNvPr>
          <p:cNvPicPr>
            <a:picLocks noChangeAspect="1"/>
          </p:cNvPicPr>
          <p:nvPr/>
        </p:nvPicPr>
        <p:blipFill>
          <a:blip r:embed="rId5"/>
          <a:stretch>
            <a:fillRect/>
          </a:stretch>
        </p:blipFill>
        <p:spPr>
          <a:xfrm>
            <a:off x="941174" y="3275906"/>
            <a:ext cx="2152650" cy="1619250"/>
          </a:xfrm>
          <a:prstGeom prst="rect">
            <a:avLst/>
          </a:prstGeom>
        </p:spPr>
      </p:pic>
    </p:spTree>
    <p:extLst>
      <p:ext uri="{BB962C8B-B14F-4D97-AF65-F5344CB8AC3E}">
        <p14:creationId xmlns:p14="http://schemas.microsoft.com/office/powerpoint/2010/main" val="94796167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637626-A877-46D0-B40C-C85147B7B5EC}"/>
              </a:ext>
            </a:extLst>
          </p:cNvPr>
          <p:cNvSpPr txBox="1"/>
          <p:nvPr/>
        </p:nvSpPr>
        <p:spPr>
          <a:xfrm>
            <a:off x="313765" y="3214701"/>
            <a:ext cx="10470777" cy="923330"/>
          </a:xfrm>
          <a:prstGeom prst="rect">
            <a:avLst/>
          </a:prstGeom>
          <a:noFill/>
          <a:ln>
            <a:solidFill>
              <a:schemeClr val="bg2"/>
            </a:solidFill>
          </a:ln>
        </p:spPr>
        <p:txBody>
          <a:bodyPr wrap="square" rtlCol="0" anchor="ctr" anchorCtr="1">
            <a:spAutoFit/>
          </a:bodyPr>
          <a:lstStyle/>
          <a:p>
            <a:r>
              <a:rPr lang="en-GB" dirty="0">
                <a:latin typeface="Times New Roman" panose="02020603050405020304" pitchFamily="18" charset="0"/>
                <a:cs typeface="Times New Roman" panose="02020603050405020304" pitchFamily="18" charset="0"/>
              </a:rPr>
              <a:t>‘The political sphere has become intertwined with the celebrity and the value that celebrity endorsement can bring to political causes. just doesn't as in advertising,  gaining the support of prominent celebrities functions the means of promoting product in this case the political agenda’ (Holmes, Redmond, 2006, p. 88 ).</a:t>
            </a:r>
          </a:p>
        </p:txBody>
      </p:sp>
      <p:pic>
        <p:nvPicPr>
          <p:cNvPr id="3" name="Picture 2">
            <a:extLst>
              <a:ext uri="{FF2B5EF4-FFF2-40B4-BE49-F238E27FC236}">
                <a16:creationId xmlns:a16="http://schemas.microsoft.com/office/drawing/2014/main" id="{0A21437D-AE12-43C5-8F26-444C544763EE}"/>
              </a:ext>
            </a:extLst>
          </p:cNvPr>
          <p:cNvPicPr>
            <a:picLocks noChangeAspect="1"/>
          </p:cNvPicPr>
          <p:nvPr/>
        </p:nvPicPr>
        <p:blipFill>
          <a:blip r:embed="rId2"/>
          <a:stretch>
            <a:fillRect/>
          </a:stretch>
        </p:blipFill>
        <p:spPr>
          <a:xfrm>
            <a:off x="3291658" y="98428"/>
            <a:ext cx="8333954" cy="859611"/>
          </a:xfrm>
          <a:prstGeom prst="rect">
            <a:avLst/>
          </a:prstGeom>
        </p:spPr>
      </p:pic>
      <p:sp>
        <p:nvSpPr>
          <p:cNvPr id="5" name="Rectangle 4">
            <a:extLst>
              <a:ext uri="{FF2B5EF4-FFF2-40B4-BE49-F238E27FC236}">
                <a16:creationId xmlns:a16="http://schemas.microsoft.com/office/drawing/2014/main" id="{48950445-1EFD-458A-A84B-ACB667873AC0}"/>
              </a:ext>
            </a:extLst>
          </p:cNvPr>
          <p:cNvSpPr/>
          <p:nvPr/>
        </p:nvSpPr>
        <p:spPr>
          <a:xfrm>
            <a:off x="1380565" y="4331165"/>
            <a:ext cx="11024977" cy="2031325"/>
          </a:xfrm>
          <a:prstGeom prst="rect">
            <a:avLst/>
          </a:prstGeom>
        </p:spPr>
        <p:txBody>
          <a:bodyPr wrap="square">
            <a:spAutoFit/>
          </a:bodyPr>
          <a:lstStyle/>
          <a:p>
            <a:r>
              <a:rPr lang="en-GB" dirty="0"/>
              <a:t>‘Welsh actor Michael Sheen said  ‘people should be given the power to run communities instead of "career politicians". </a:t>
            </a:r>
          </a:p>
          <a:p>
            <a:r>
              <a:rPr lang="en-GB" dirty="0"/>
              <a:t>Sheen has taken an increasingly vocal role in activism over the past few years</a:t>
            </a:r>
          </a:p>
          <a:p>
            <a:r>
              <a:rPr lang="en-GB" dirty="0"/>
              <a:t>He plans to focus more on political activism in his home town of Port Talbot. But he clarified reports by the Times Magazine that he was leaving acting behind and going into politics. The actor has been a contributor to political debate on topics including the NHS, of which he is a passionate supporter, fracking, homelessness, freedom of information and is an ambassador for the United Nation's children's organisation’ UNICEF.( BBC, 2016).</a:t>
            </a:r>
          </a:p>
        </p:txBody>
      </p:sp>
      <p:pic>
        <p:nvPicPr>
          <p:cNvPr id="6" name="Picture 5">
            <a:extLst>
              <a:ext uri="{FF2B5EF4-FFF2-40B4-BE49-F238E27FC236}">
                <a16:creationId xmlns:a16="http://schemas.microsoft.com/office/drawing/2014/main" id="{A692F943-412F-4A59-A3F3-BDA59CEA27F4}"/>
              </a:ext>
            </a:extLst>
          </p:cNvPr>
          <p:cNvPicPr>
            <a:picLocks noChangeAspect="1"/>
          </p:cNvPicPr>
          <p:nvPr/>
        </p:nvPicPr>
        <p:blipFill>
          <a:blip r:embed="rId3"/>
          <a:stretch>
            <a:fillRect/>
          </a:stretch>
        </p:blipFill>
        <p:spPr>
          <a:xfrm>
            <a:off x="8582340" y="990241"/>
            <a:ext cx="3385543" cy="2031325"/>
          </a:xfrm>
          <a:prstGeom prst="rect">
            <a:avLst/>
          </a:prstGeom>
        </p:spPr>
      </p:pic>
      <p:sp>
        <p:nvSpPr>
          <p:cNvPr id="7" name="Rectangle 6">
            <a:extLst>
              <a:ext uri="{FF2B5EF4-FFF2-40B4-BE49-F238E27FC236}">
                <a16:creationId xmlns:a16="http://schemas.microsoft.com/office/drawing/2014/main" id="{99A80981-A7E2-41FD-8E3C-E56A4659660E}"/>
              </a:ext>
            </a:extLst>
          </p:cNvPr>
          <p:cNvSpPr/>
          <p:nvPr/>
        </p:nvSpPr>
        <p:spPr>
          <a:xfrm>
            <a:off x="1380565" y="990242"/>
            <a:ext cx="7315200" cy="2031325"/>
          </a:xfrm>
          <a:prstGeom prst="rect">
            <a:avLst/>
          </a:prstGeom>
        </p:spPr>
        <p:txBody>
          <a:bodyPr wrap="square">
            <a:spAutoFit/>
          </a:bodyPr>
          <a:lstStyle/>
          <a:p>
            <a:r>
              <a:rPr lang="en-GB" dirty="0"/>
              <a:t>“I hadn’t been interested in politics before because I thought it was all bullshit and they were all full of bullshit. And then when I started to understand how corrupt things were in the press, in government … There was so much injustice that I was like, ‘No, I’m going to get involved and try and understand.’” She immersed herself in books, but mostly in arguments with others, “just to try and understand what people thought, why they thought it” ( Church, </a:t>
            </a:r>
            <a:r>
              <a:rPr lang="en-GB" i="1" dirty="0"/>
              <a:t>cited in </a:t>
            </a:r>
            <a:r>
              <a:rPr lang="en-GB" dirty="0"/>
              <a:t>Saner, 2017).</a:t>
            </a:r>
          </a:p>
        </p:txBody>
      </p:sp>
    </p:spTree>
    <p:extLst>
      <p:ext uri="{BB962C8B-B14F-4D97-AF65-F5344CB8AC3E}">
        <p14:creationId xmlns:p14="http://schemas.microsoft.com/office/powerpoint/2010/main" val="3278871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p:cNvSpPr/>
          <p:nvPr/>
        </p:nvSpPr>
        <p:spPr>
          <a:xfrm>
            <a:off x="0" y="89647"/>
            <a:ext cx="12192000" cy="13176941"/>
          </a:xfrm>
          <a:prstGeom prst="rect">
            <a:avLst/>
          </a:prstGeom>
        </p:spPr>
        <p:txBody>
          <a:bodyPr wrap="square">
            <a:spAutoFit/>
          </a:bodyPr>
          <a:lstStyle/>
          <a:p>
            <a:pPr>
              <a:lnSpc>
                <a:spcPct val="107000"/>
              </a:lnSpc>
              <a:spcAft>
                <a:spcPts val="800"/>
              </a:spcAft>
            </a:pPr>
            <a:r>
              <a:rPr lang="en-GB" b="1" dirty="0">
                <a:latin typeface="Times New Roman" panose="02020603050405020304" pitchFamily="18" charset="0"/>
                <a:ea typeface="Calibri" panose="020F0502020204030204" pitchFamily="34" charset="0"/>
                <a:cs typeface="Times New Roman" panose="02020603050405020304" pitchFamily="18" charset="0"/>
              </a:rPr>
              <a:t>References:</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BBC, (2016). </a:t>
            </a:r>
            <a:r>
              <a:rPr lang="en-GB" sz="1400" i="1" dirty="0">
                <a:latin typeface="Times New Roman" panose="02020603050405020304" pitchFamily="18" charset="0"/>
                <a:ea typeface="Calibri" panose="020F0502020204030204" pitchFamily="34" charset="0"/>
                <a:cs typeface="Times New Roman" panose="02020603050405020304" pitchFamily="18" charset="0"/>
              </a:rPr>
              <a:t>Actor Michael Sheen to focus more on political activism </a:t>
            </a:r>
            <a:r>
              <a:rPr lang="en-GB" sz="1400"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sz="1400" dirty="0">
                <a:latin typeface="Times New Roman" panose="02020603050405020304" pitchFamily="18" charset="0"/>
                <a:ea typeface="Calibri" panose="020F0502020204030204" pitchFamily="34" charset="0"/>
                <a:cs typeface="Times New Roman" panose="02020603050405020304" pitchFamily="18" charset="0"/>
                <a:hlinkClick r:id="rId2"/>
              </a:rPr>
              <a:t>http://www.bbc.co.uk/news/uk-wales-south-west-wales-38353462</a:t>
            </a:r>
            <a:r>
              <a:rPr lang="en-GB" sz="1400" dirty="0">
                <a:latin typeface="Times New Roman" panose="02020603050405020304" pitchFamily="18" charset="0"/>
                <a:ea typeface="Calibri" panose="020F0502020204030204" pitchFamily="34" charset="0"/>
                <a:cs typeface="Times New Roman" panose="02020603050405020304" pitchFamily="18" charset="0"/>
              </a:rPr>
              <a:t> (Accessed 21/1/2018). </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Battersby, M (2010)</a:t>
            </a:r>
            <a:r>
              <a:rPr lang="en-GB" sz="1400" i="1" dirty="0">
                <a:latin typeface="Times New Roman" panose="02020603050405020304" pitchFamily="18" charset="0"/>
                <a:ea typeface="Calibri" panose="020F0502020204030204" pitchFamily="34" charset="0"/>
                <a:cs typeface="Times New Roman" panose="02020603050405020304" pitchFamily="18" charset="0"/>
              </a:rPr>
              <a:t> A who&amp;rsquo;s who of celebrity political endorsements </a:t>
            </a:r>
            <a:r>
              <a:rPr lang="en-GB" sz="1400"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sz="1400" dirty="0">
                <a:latin typeface="Times New Roman" panose="02020603050405020304" pitchFamily="18" charset="0"/>
                <a:ea typeface="Calibri" panose="020F0502020204030204" pitchFamily="34" charset="0"/>
                <a:cs typeface="Times New Roman" panose="02020603050405020304" pitchFamily="18" charset="0"/>
                <a:hlinkClick r:id="rId3"/>
              </a:rPr>
              <a:t>http://www.independent.co.uk/news/uk/politics/a-whorsquos-who-of-celebrity-political-endorsements-1962049.html?action=Popup</a:t>
            </a:r>
            <a:r>
              <a:rPr lang="en-GB" sz="1400" dirty="0">
                <a:latin typeface="Times New Roman" panose="02020603050405020304" pitchFamily="18" charset="0"/>
                <a:ea typeface="Calibri" panose="020F0502020204030204" pitchFamily="34" charset="0"/>
                <a:cs typeface="Times New Roman" panose="02020603050405020304" pitchFamily="18" charset="0"/>
              </a:rPr>
              <a:t> (Accessed 19/1/2018). </a:t>
            </a:r>
          </a:p>
          <a:p>
            <a:pPr>
              <a:lnSpc>
                <a:spcPct val="107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Burton, G (2010) </a:t>
            </a:r>
            <a:r>
              <a:rPr lang="en-GB" sz="1400" i="1" dirty="0">
                <a:latin typeface="Times New Roman" panose="02020603050405020304" pitchFamily="18" charset="0"/>
                <a:ea typeface="Calibri" panose="020F0502020204030204" pitchFamily="34" charset="0"/>
                <a:cs typeface="Times New Roman" panose="02020603050405020304" pitchFamily="18" charset="0"/>
              </a:rPr>
              <a:t>Media And Society. </a:t>
            </a:r>
            <a:r>
              <a:rPr lang="en-GB" sz="1400" dirty="0">
                <a:latin typeface="Times New Roman" panose="02020603050405020304" pitchFamily="18" charset="0"/>
                <a:ea typeface="Calibri" panose="020F0502020204030204" pitchFamily="34" charset="0"/>
                <a:cs typeface="Times New Roman" panose="02020603050405020304" pitchFamily="18" charset="0"/>
              </a:rPr>
              <a:t>Maidenhead: Open University Press.</a:t>
            </a:r>
          </a:p>
          <a:p>
            <a:pPr>
              <a:lnSpc>
                <a:spcPct val="107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Coen, S. 2015 ‘The age of celebrity politics The Psychologist, 28(5), pp 372-375 Available at: https://thepsychologist.bps.org.uk/volume-28/may-2015/age-celebrity-politics (Accessed 18/1/2018). </a:t>
            </a:r>
          </a:p>
          <a:p>
            <a:pPr>
              <a:lnSpc>
                <a:spcPct val="107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Crisp, J (2017) </a:t>
            </a:r>
            <a:r>
              <a:rPr lang="en-GB" sz="1400" i="1" dirty="0">
                <a:latin typeface="Times New Roman" panose="02020603050405020304" pitchFamily="18" charset="0"/>
                <a:ea typeface="Calibri" panose="020F0502020204030204" pitchFamily="34" charset="0"/>
                <a:cs typeface="Times New Roman" panose="02020603050405020304" pitchFamily="18" charset="0"/>
              </a:rPr>
              <a:t>EU must recruit celebrities to win 'hearts and minds' after Brexit, says Jean-Claude Juncker adviser. </a:t>
            </a:r>
            <a:r>
              <a:rPr lang="en-GB" sz="1400"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sz="1400" dirty="0">
                <a:latin typeface="Times New Roman" panose="02020603050405020304" pitchFamily="18" charset="0"/>
                <a:ea typeface="Calibri" panose="020F0502020204030204" pitchFamily="34" charset="0"/>
                <a:cs typeface="Times New Roman" panose="02020603050405020304" pitchFamily="18" charset="0"/>
                <a:hlinkClick r:id="rId4"/>
              </a:rPr>
              <a:t>http://www.telegraph.co.uk/news/2017/11/09/eu-must-recruit-celebrities-win-hearts-minds-brexit-says-jean/</a:t>
            </a:r>
            <a:r>
              <a:rPr lang="en-GB" sz="1400" dirty="0">
                <a:latin typeface="Times New Roman" panose="02020603050405020304" pitchFamily="18" charset="0"/>
                <a:ea typeface="Calibri" panose="020F0502020204030204" pitchFamily="34" charset="0"/>
                <a:cs typeface="Times New Roman" panose="02020603050405020304" pitchFamily="18" charset="0"/>
              </a:rPr>
              <a:t> (Assessed 18/1/2018).</a:t>
            </a:r>
          </a:p>
          <a:p>
            <a:pPr>
              <a:lnSpc>
                <a:spcPct val="107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Corner, J. Pelts, d. (2003) </a:t>
            </a:r>
            <a:r>
              <a:rPr lang="en-GB" sz="1400" i="1" dirty="0">
                <a:latin typeface="Times New Roman" panose="02020603050405020304" pitchFamily="18" charset="0"/>
                <a:ea typeface="Calibri" panose="020F0502020204030204" pitchFamily="34" charset="0"/>
                <a:cs typeface="Times New Roman" panose="02020603050405020304" pitchFamily="18" charset="0"/>
              </a:rPr>
              <a:t>Media and the Restyling of Politics: Consumerism, Celebrity and Cynicism. </a:t>
            </a:r>
            <a:r>
              <a:rPr lang="en-GB" sz="1400" dirty="0">
                <a:latin typeface="Times New Roman" panose="02020603050405020304" pitchFamily="18" charset="0"/>
                <a:ea typeface="Calibri" panose="020F0502020204030204" pitchFamily="34" charset="0"/>
                <a:cs typeface="Times New Roman" panose="02020603050405020304" pitchFamily="18" charset="0"/>
              </a:rPr>
              <a:t>London: Sage Publishing Ltd. </a:t>
            </a:r>
          </a:p>
          <a:p>
            <a:pPr>
              <a:lnSpc>
                <a:spcPct val="107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Dyer, J. (2016) </a:t>
            </a:r>
            <a:r>
              <a:rPr lang="en-GB" sz="1400" i="1" dirty="0">
                <a:latin typeface="Times New Roman" panose="02020603050405020304" pitchFamily="18" charset="0"/>
                <a:ea typeface="Calibri" panose="020F0502020204030204" pitchFamily="34" charset="0"/>
                <a:cs typeface="Times New Roman" panose="02020603050405020304" pitchFamily="18" charset="0"/>
              </a:rPr>
              <a:t>He's Back! Arnold Schwarzenegger’s  Triumphant Return. </a:t>
            </a:r>
            <a:r>
              <a:rPr lang="en-GB" sz="1400"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sz="1400" dirty="0">
                <a:latin typeface="Times New Roman" panose="02020603050405020304" pitchFamily="18" charset="0"/>
                <a:ea typeface="Calibri" panose="020F0502020204030204" pitchFamily="34" charset="0"/>
                <a:cs typeface="Times New Roman" panose="02020603050405020304" pitchFamily="18" charset="0"/>
                <a:hlinkClick r:id="rId5"/>
              </a:rPr>
              <a:t>https://www.empireonline.com/movies/features/arnold-Schwarzenegger/</a:t>
            </a:r>
            <a:r>
              <a:rPr lang="en-GB" sz="1400" dirty="0">
                <a:latin typeface="Times New Roman" panose="02020603050405020304" pitchFamily="18" charset="0"/>
                <a:ea typeface="Calibri" panose="020F0502020204030204" pitchFamily="34" charset="0"/>
                <a:cs typeface="Times New Roman" panose="02020603050405020304" pitchFamily="18" charset="0"/>
              </a:rPr>
              <a:t> (Assessed 15/1/2018).</a:t>
            </a:r>
          </a:p>
          <a:p>
            <a:pPr>
              <a:lnSpc>
                <a:spcPct val="107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Holmes, S. Redmond, S. (2006) </a:t>
            </a:r>
            <a:r>
              <a:rPr lang="en-GB" sz="1400" i="1" dirty="0">
                <a:latin typeface="Times New Roman" panose="02020603050405020304" pitchFamily="18" charset="0"/>
                <a:ea typeface="Calibri" panose="020F0502020204030204" pitchFamily="34" charset="0"/>
                <a:cs typeface="Times New Roman" panose="02020603050405020304" pitchFamily="18" charset="0"/>
              </a:rPr>
              <a:t>Framing Celebrity: New Directions in Celebrity Culture. </a:t>
            </a:r>
            <a:r>
              <a:rPr lang="en-GB" sz="1400" dirty="0">
                <a:latin typeface="Times New Roman" panose="02020603050405020304" pitchFamily="18" charset="0"/>
                <a:ea typeface="Calibri" panose="020F0502020204030204" pitchFamily="34" charset="0"/>
                <a:cs typeface="Times New Roman" panose="02020603050405020304" pitchFamily="18" charset="0"/>
              </a:rPr>
              <a:t>London: Routledge. </a:t>
            </a:r>
          </a:p>
          <a:p>
            <a:pPr>
              <a:lnSpc>
                <a:spcPct val="107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Jensen, R. J. (2007) </a:t>
            </a:r>
            <a:r>
              <a:rPr lang="en-GB" sz="1400" i="1" dirty="0">
                <a:latin typeface="Times New Roman" panose="02020603050405020304" pitchFamily="18" charset="0"/>
                <a:ea typeface="Calibri" panose="020F0502020204030204" pitchFamily="34" charset="0"/>
                <a:cs typeface="Times New Roman" panose="02020603050405020304" pitchFamily="18" charset="0"/>
              </a:rPr>
              <a:t>Reagan at Bergen-Belsen and Bitburg. </a:t>
            </a:r>
            <a:r>
              <a:rPr lang="en-GB" sz="1400" dirty="0">
                <a:latin typeface="Times New Roman" panose="02020603050405020304" pitchFamily="18" charset="0"/>
                <a:ea typeface="Calibri" panose="020F0502020204030204" pitchFamily="34" charset="0"/>
                <a:cs typeface="Times New Roman" panose="02020603050405020304" pitchFamily="18" charset="0"/>
              </a:rPr>
              <a:t>Texas: A&amp;M University Press.</a:t>
            </a:r>
          </a:p>
          <a:p>
            <a:pPr>
              <a:lnSpc>
                <a:spcPct val="107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Library of Congress (2017) </a:t>
            </a:r>
            <a:r>
              <a:rPr lang="en-GB" sz="1400" i="1" dirty="0">
                <a:latin typeface="Times New Roman" panose="02020603050405020304" pitchFamily="18" charset="0"/>
                <a:ea typeface="Calibri" panose="020F0502020204030204" pitchFamily="34" charset="0"/>
                <a:cs typeface="Times New Roman" panose="02020603050405020304" pitchFamily="18" charset="0"/>
              </a:rPr>
              <a:t>The American Dream</a:t>
            </a:r>
            <a:r>
              <a:rPr lang="en-GB" sz="14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dirty="0">
                <a:latin typeface="Times New Roman" panose="02020603050405020304" pitchFamily="18" charset="0"/>
                <a:ea typeface="Calibri" panose="020F0502020204030204" pitchFamily="34" charset="0"/>
                <a:cs typeface="Times New Roman" panose="02020603050405020304" pitchFamily="18" charset="0"/>
                <a:hlinkClick r:id="rId6"/>
              </a:rPr>
              <a:t>http://www.loc.gov/teachers/classroommaterials/lessons/american-dream/students/thedream.html</a:t>
            </a:r>
            <a:r>
              <a:rPr lang="en-GB" sz="1400" dirty="0">
                <a:latin typeface="Times New Roman" panose="02020603050405020304" pitchFamily="18" charset="0"/>
                <a:ea typeface="Calibri" panose="020F0502020204030204" pitchFamily="34" charset="0"/>
                <a:cs typeface="Times New Roman" panose="02020603050405020304" pitchFamily="18" charset="0"/>
              </a:rPr>
              <a:t> (Assessed 16/1/2018).</a:t>
            </a:r>
          </a:p>
          <a:p>
            <a:pPr>
              <a:lnSpc>
                <a:spcPct val="107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Mudde, C (2018) </a:t>
            </a:r>
            <a:r>
              <a:rPr lang="en-GB" sz="1400" i="1" dirty="0">
                <a:latin typeface="Times New Roman" panose="02020603050405020304" pitchFamily="18" charset="0"/>
                <a:ea typeface="Calibri" panose="020F0502020204030204" pitchFamily="34" charset="0"/>
                <a:cs typeface="Times New Roman" panose="02020603050405020304" pitchFamily="18" charset="0"/>
              </a:rPr>
              <a:t>Celebrity politicians are a sign of our political decline. </a:t>
            </a:r>
            <a:r>
              <a:rPr lang="en-GB" sz="1400"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sz="1400" dirty="0">
                <a:latin typeface="Times New Roman" panose="02020603050405020304" pitchFamily="18" charset="0"/>
                <a:ea typeface="Calibri" panose="020F0502020204030204" pitchFamily="34" charset="0"/>
                <a:cs typeface="Times New Roman" panose="02020603050405020304" pitchFamily="18" charset="0"/>
                <a:hlinkClick r:id="rId7"/>
              </a:rPr>
              <a:t>https://www.theguardian.com/commentisfree/2018/jan/10/celebrity-politicians-political-decline-oprah-winfrey</a:t>
            </a:r>
            <a:r>
              <a:rPr lang="en-GB" sz="1400" dirty="0">
                <a:latin typeface="Times New Roman" panose="02020603050405020304" pitchFamily="18" charset="0"/>
                <a:ea typeface="Calibri" panose="020F0502020204030204" pitchFamily="34" charset="0"/>
                <a:cs typeface="Times New Roman" panose="02020603050405020304" pitchFamily="18" charset="0"/>
              </a:rPr>
              <a:t> (Assessed 16/1/2018).</a:t>
            </a:r>
          </a:p>
          <a:p>
            <a:pPr>
              <a:lnSpc>
                <a:spcPct val="107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Nevins, J. (2018) </a:t>
            </a:r>
            <a:r>
              <a:rPr lang="en-GB" sz="1400" i="1" dirty="0">
                <a:latin typeface="Times New Roman" panose="02020603050405020304" pitchFamily="18" charset="0"/>
                <a:ea typeface="Calibri" panose="020F0502020204030204" pitchFamily="34" charset="0"/>
                <a:cs typeface="Times New Roman" panose="02020603050405020304" pitchFamily="18" charset="0"/>
              </a:rPr>
              <a:t>Oprah Winfrey's striking Golden Globe speech prompts talk of White House run. </a:t>
            </a:r>
            <a:r>
              <a:rPr lang="en-GB" sz="1400"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sz="1400" dirty="0">
                <a:latin typeface="Times New Roman" panose="02020603050405020304" pitchFamily="18" charset="0"/>
                <a:ea typeface="Calibri" panose="020F0502020204030204" pitchFamily="34" charset="0"/>
                <a:cs typeface="Times New Roman" panose="02020603050405020304" pitchFamily="18" charset="0"/>
                <a:hlinkClick r:id="rId8"/>
              </a:rPr>
              <a:t>https://www.theguardian.com/film/2018/jan/07/oprah-winfrey-speech-lifetime-achievement-golden-globes</a:t>
            </a:r>
            <a:r>
              <a:rPr lang="en-GB" sz="1400" dirty="0">
                <a:latin typeface="Times New Roman" panose="02020603050405020304" pitchFamily="18" charset="0"/>
                <a:ea typeface="Calibri" panose="020F0502020204030204" pitchFamily="34" charset="0"/>
                <a:cs typeface="Times New Roman" panose="02020603050405020304" pitchFamily="18" charset="0"/>
              </a:rPr>
              <a:t> (Assessed 18/1/2018).</a:t>
            </a:r>
          </a:p>
          <a:p>
            <a:pPr>
              <a:lnSpc>
                <a:spcPct val="107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Polanski, V. (2016) </a:t>
            </a:r>
            <a:r>
              <a:rPr lang="en-GB" sz="1400" i="1" dirty="0">
                <a:latin typeface="Times New Roman" panose="02020603050405020304" pitchFamily="18" charset="0"/>
                <a:ea typeface="Calibri" panose="020F0502020204030204" pitchFamily="34" charset="0"/>
                <a:cs typeface="Times New Roman" panose="02020603050405020304" pitchFamily="18" charset="0"/>
              </a:rPr>
              <a:t>The biggest threat to democracy? Your social media feed </a:t>
            </a:r>
            <a:r>
              <a:rPr lang="en-GB" sz="1400"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sz="1400" dirty="0">
                <a:latin typeface="Times New Roman" panose="02020603050405020304" pitchFamily="18" charset="0"/>
                <a:ea typeface="Calibri" panose="020F0502020204030204" pitchFamily="34" charset="0"/>
                <a:cs typeface="Times New Roman" panose="02020603050405020304" pitchFamily="18" charset="0"/>
                <a:hlinkClick r:id="rId9"/>
              </a:rPr>
              <a:t>https://www.weforum.org/agenda/2016/08/the-biggest-threat-to-democracy-your-social-media-feed/</a:t>
            </a:r>
            <a:r>
              <a:rPr lang="en-GB" sz="1400" dirty="0">
                <a:latin typeface="Times New Roman" panose="02020603050405020304" pitchFamily="18" charset="0"/>
                <a:ea typeface="Calibri" panose="020F0502020204030204" pitchFamily="34" charset="0"/>
                <a:cs typeface="Times New Roman" panose="02020603050405020304" pitchFamily="18" charset="0"/>
              </a:rPr>
              <a:t> (Assessed 16/1/2018)</a:t>
            </a:r>
          </a:p>
          <a:p>
            <a:pPr>
              <a:lnSpc>
                <a:spcPct val="107000"/>
              </a:lnSpc>
              <a:spcAft>
                <a:spcPts val="800"/>
              </a:spcAft>
            </a:pPr>
            <a:endParaRPr lang="en-GB" i="1"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i="1"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i="1"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i="1"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86995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66675" y="3446209"/>
            <a:ext cx="12011026" cy="307777"/>
          </a:xfrm>
          <a:prstGeom prst="rect">
            <a:avLst/>
          </a:prstGeom>
          <a:noFill/>
          <a:ln>
            <a:solidFill>
              <a:schemeClr val="bg2"/>
            </a:solidFill>
          </a:ln>
        </p:spPr>
        <p:txBody>
          <a:bodyPr wrap="square" rtlCol="0" anchor="ctr" anchorCtr="1">
            <a:spAutoFit/>
          </a:bodyPr>
          <a:lstStyle/>
          <a:p>
            <a:endParaRPr lang="en-GB" sz="1400" dirty="0">
              <a:latin typeface="Times New Roman" panose="02020603050405020304" pitchFamily="18" charset="0"/>
              <a:cs typeface="Times New Roman" panose="02020603050405020304" pitchFamily="18" charset="0"/>
            </a:endParaRPr>
          </a:p>
        </p:txBody>
      </p:sp>
      <p:sp>
        <p:nvSpPr>
          <p:cNvPr id="7" name="TextBox 6"/>
          <p:cNvSpPr txBox="1"/>
          <p:nvPr/>
        </p:nvSpPr>
        <p:spPr>
          <a:xfrm>
            <a:off x="9514114" y="6455815"/>
            <a:ext cx="2677886" cy="369332"/>
          </a:xfrm>
          <a:prstGeom prst="rect">
            <a:avLst/>
          </a:prstGeom>
          <a:noFill/>
          <a:ln>
            <a:solidFill>
              <a:schemeClr val="bg2"/>
            </a:solidFill>
          </a:ln>
        </p:spPr>
        <p:txBody>
          <a:bodyPr wrap="square" rtlCol="0" anchor="ctr" anchorCtr="1">
            <a:spAutoFit/>
          </a:bodyPr>
          <a:lstStyle/>
          <a:p>
            <a:endParaRPr lang="en-GB" dirty="0"/>
          </a:p>
        </p:txBody>
      </p:sp>
      <p:sp>
        <p:nvSpPr>
          <p:cNvPr id="3" name="Rectangle 2">
            <a:extLst>
              <a:ext uri="{FF2B5EF4-FFF2-40B4-BE49-F238E27FC236}">
                <a16:creationId xmlns:a16="http://schemas.microsoft.com/office/drawing/2014/main" id="{8129F96C-515E-4148-A40F-812ED746D238}"/>
              </a:ext>
            </a:extLst>
          </p:cNvPr>
          <p:cNvSpPr/>
          <p:nvPr/>
        </p:nvSpPr>
        <p:spPr>
          <a:xfrm>
            <a:off x="0" y="0"/>
            <a:ext cx="12192000" cy="4401205"/>
          </a:xfrm>
          <a:prstGeom prst="rect">
            <a:avLst/>
          </a:prstGeom>
        </p:spPr>
        <p:txBody>
          <a:bodyPr wrap="square">
            <a:spAutoFit/>
          </a:bodyPr>
          <a:lstStyle/>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Saner, E. (2017) </a:t>
            </a:r>
            <a:r>
              <a:rPr lang="en-GB" sz="1400" i="1" dirty="0">
                <a:latin typeface="Times New Roman" panose="02020603050405020304" pitchFamily="18" charset="0"/>
                <a:cs typeface="Times New Roman" panose="02020603050405020304" pitchFamily="18" charset="0"/>
              </a:rPr>
              <a:t>Charlotte Church: ‘Anger is important – and often it’s seen as unbecoming’  </a:t>
            </a:r>
            <a:r>
              <a:rPr lang="en-GB" sz="1400" dirty="0">
                <a:latin typeface="Times New Roman" panose="02020603050405020304" pitchFamily="18" charset="0"/>
                <a:cs typeface="Times New Roman" panose="02020603050405020304" pitchFamily="18" charset="0"/>
              </a:rPr>
              <a:t>Available at: </a:t>
            </a:r>
            <a:r>
              <a:rPr lang="en-GB" sz="1400" dirty="0">
                <a:latin typeface="Times New Roman" panose="02020603050405020304" pitchFamily="18" charset="0"/>
                <a:cs typeface="Times New Roman" panose="02020603050405020304" pitchFamily="18" charset="0"/>
                <a:hlinkClick r:id="rId2"/>
              </a:rPr>
              <a:t>https://www.theguardian.com/music/2017/may/27/charlotte-church-interview</a:t>
            </a:r>
            <a:r>
              <a:rPr lang="en-GB" sz="1400" dirty="0">
                <a:latin typeface="Times New Roman" panose="02020603050405020304" pitchFamily="18" charset="0"/>
                <a:cs typeface="Times New Roman" panose="02020603050405020304" pitchFamily="18" charset="0"/>
              </a:rPr>
              <a:t> (Assessed 21/1/2018).</a:t>
            </a:r>
          </a:p>
          <a:p>
            <a:r>
              <a:rPr lang="en-GB" sz="1400" dirty="0">
                <a:latin typeface="Times New Roman" panose="02020603050405020304" pitchFamily="18" charset="0"/>
                <a:cs typeface="Times New Roman" panose="02020603050405020304" pitchFamily="18" charset="0"/>
              </a:rPr>
              <a:t> </a:t>
            </a:r>
          </a:p>
          <a:p>
            <a:r>
              <a:rPr lang="en-GB" sz="1400" dirty="0">
                <a:latin typeface="Times New Roman" panose="02020603050405020304" pitchFamily="18" charset="0"/>
                <a:cs typeface="Times New Roman" panose="02020603050405020304" pitchFamily="18" charset="0"/>
              </a:rPr>
              <a:t>Samuel, L. R. (2012) The American Dream. New York: Syracuse University Press.</a:t>
            </a: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Schwarzenegger, A (2004) Speech at the Republican National Convention No country more welcoming than the USA, Available at: </a:t>
            </a:r>
            <a:r>
              <a:rPr lang="en-GB" sz="1400" dirty="0">
                <a:latin typeface="Times New Roman" panose="02020603050405020304" pitchFamily="18" charset="0"/>
                <a:cs typeface="Times New Roman" panose="02020603050405020304" pitchFamily="18" charset="0"/>
                <a:hlinkClick r:id="rId3"/>
              </a:rPr>
              <a:t>https://en.wikiquote.org/wiki/Arnold_Schwarzenegger</a:t>
            </a:r>
            <a:r>
              <a:rPr lang="en-GB" sz="1400" dirty="0">
                <a:latin typeface="Times New Roman" panose="02020603050405020304" pitchFamily="18" charset="0"/>
                <a:cs typeface="Times New Roman" panose="02020603050405020304" pitchFamily="18" charset="0"/>
              </a:rPr>
              <a:t> (Assessed 16/1/2018).</a:t>
            </a: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Street, J. (2004) Celebrity Politicians: Popular Culture and Political Representation. Available at: </a:t>
            </a:r>
            <a:r>
              <a:rPr lang="en-GB" sz="1400" dirty="0">
                <a:latin typeface="Times New Roman" panose="02020603050405020304" pitchFamily="18" charset="0"/>
                <a:cs typeface="Times New Roman" panose="02020603050405020304" pitchFamily="18" charset="0"/>
                <a:hlinkClick r:id="rId4"/>
              </a:rPr>
              <a:t>http://journals.sagepub.com/doi/abs/10.1111/j.1467-856X.2004.00149.x</a:t>
            </a:r>
            <a:r>
              <a:rPr lang="en-GB" sz="1400" dirty="0">
                <a:latin typeface="Times New Roman" panose="02020603050405020304" pitchFamily="18" charset="0"/>
                <a:cs typeface="Times New Roman" panose="02020603050405020304" pitchFamily="18" charset="0"/>
              </a:rPr>
              <a:t> (Assessed 17/1/2018).</a:t>
            </a: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Tsaliki, L. Frangonikolopoulos, C.A . Huliaras, A (2011) </a:t>
            </a:r>
            <a:r>
              <a:rPr lang="en-GB" sz="1400" i="1" dirty="0">
                <a:latin typeface="Times New Roman" panose="02020603050405020304" pitchFamily="18" charset="0"/>
                <a:cs typeface="Times New Roman" panose="02020603050405020304" pitchFamily="18" charset="0"/>
              </a:rPr>
              <a:t>Transnational Celebrity Activism in Global Politics: Changing the World? </a:t>
            </a:r>
            <a:r>
              <a:rPr lang="en-GB" sz="1400" dirty="0">
                <a:latin typeface="Times New Roman" panose="02020603050405020304" pitchFamily="18" charset="0"/>
                <a:cs typeface="Times New Roman" panose="02020603050405020304" pitchFamily="18" charset="0"/>
              </a:rPr>
              <a:t>Bristol: Intellect publishing.</a:t>
            </a: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Wheeler, B. (2008) The Boris Johnson story. Available at: </a:t>
            </a:r>
            <a:r>
              <a:rPr lang="en-GB" sz="1400" dirty="0">
                <a:latin typeface="Times New Roman" panose="02020603050405020304" pitchFamily="18" charset="0"/>
                <a:cs typeface="Times New Roman" panose="02020603050405020304" pitchFamily="18" charset="0"/>
                <a:hlinkClick r:id="rId5"/>
              </a:rPr>
              <a:t>http://news.bbc.co.uk/1/hi/uk_politics/7376621.stm</a:t>
            </a:r>
            <a:r>
              <a:rPr lang="en-GB" sz="1400" dirty="0">
                <a:latin typeface="Times New Roman" panose="02020603050405020304" pitchFamily="18" charset="0"/>
                <a:cs typeface="Times New Roman" panose="02020603050405020304" pitchFamily="18" charset="0"/>
              </a:rPr>
              <a:t> (Accessed 21/1/2018). </a:t>
            </a: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Wheeler, M. (2013) </a:t>
            </a:r>
            <a:r>
              <a:rPr lang="en-GB" sz="1400" i="1" dirty="0">
                <a:latin typeface="Times New Roman" panose="02020603050405020304" pitchFamily="18" charset="0"/>
                <a:cs typeface="Times New Roman" panose="02020603050405020304" pitchFamily="18" charset="0"/>
              </a:rPr>
              <a:t>Celebrity Politics .</a:t>
            </a:r>
            <a:r>
              <a:rPr lang="en-GB" sz="1400" dirty="0">
                <a:latin typeface="Times New Roman" panose="02020603050405020304" pitchFamily="18" charset="0"/>
                <a:cs typeface="Times New Roman" panose="02020603050405020304" pitchFamily="18" charset="0"/>
              </a:rPr>
              <a:t>Cambridge: Polity Press </a:t>
            </a: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Zurcher, A. (2018) </a:t>
            </a:r>
            <a:r>
              <a:rPr lang="en-GB" sz="1400" i="1" dirty="0">
                <a:latin typeface="Times New Roman" panose="02020603050405020304" pitchFamily="18" charset="0"/>
                <a:cs typeface="Times New Roman" panose="02020603050405020304" pitchFamily="18" charset="0"/>
              </a:rPr>
              <a:t>Oprah Winfrey - does speech provide clues about presidential run? </a:t>
            </a:r>
            <a:r>
              <a:rPr lang="en-GB" sz="1400" dirty="0">
                <a:latin typeface="Times New Roman" panose="02020603050405020304" pitchFamily="18" charset="0"/>
                <a:cs typeface="Times New Roman" panose="02020603050405020304" pitchFamily="18" charset="0"/>
              </a:rPr>
              <a:t>Available at: </a:t>
            </a:r>
            <a:r>
              <a:rPr lang="en-GB" sz="1400" dirty="0">
                <a:latin typeface="Times New Roman" panose="02020603050405020304" pitchFamily="18" charset="0"/>
                <a:cs typeface="Times New Roman" panose="02020603050405020304" pitchFamily="18" charset="0"/>
                <a:hlinkClick r:id="rId6"/>
              </a:rPr>
              <a:t>http://www.bbc.co.uk/news/world-us-canada-42586730</a:t>
            </a:r>
            <a:r>
              <a:rPr lang="en-GB" sz="1400" dirty="0">
                <a:latin typeface="Times New Roman" panose="02020603050405020304" pitchFamily="18" charset="0"/>
                <a:cs typeface="Times New Roman" panose="02020603050405020304" pitchFamily="18" charset="0"/>
              </a:rPr>
              <a:t> (Assessed 15/1/2018).</a:t>
            </a:r>
          </a:p>
        </p:txBody>
      </p:sp>
    </p:spTree>
    <p:extLst>
      <p:ext uri="{BB962C8B-B14F-4D97-AF65-F5344CB8AC3E}">
        <p14:creationId xmlns:p14="http://schemas.microsoft.com/office/powerpoint/2010/main" val="2148905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C2CAD82-F7FD-4445-A32A-E81320E11197}"/>
              </a:ext>
            </a:extLst>
          </p:cNvPr>
          <p:cNvSpPr/>
          <p:nvPr/>
        </p:nvSpPr>
        <p:spPr>
          <a:xfrm>
            <a:off x="0" y="457999"/>
            <a:ext cx="12047456" cy="8956298"/>
          </a:xfrm>
          <a:prstGeom prst="rect">
            <a:avLst/>
          </a:prstGeom>
        </p:spPr>
        <p:txBody>
          <a:bodyPr wrap="square">
            <a:spAutoFit/>
          </a:bodyPr>
          <a:lstStyle/>
          <a:p>
            <a:r>
              <a:rPr lang="en-GB" sz="1600" b="1" dirty="0">
                <a:latin typeface="Times New Roman" panose="02020603050405020304" pitchFamily="18" charset="0"/>
                <a:cs typeface="Times New Roman" panose="02020603050405020304" pitchFamily="18" charset="0"/>
              </a:rPr>
              <a:t>Images:</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CNN (2017) Trump with twitter birds. Available at: </a:t>
            </a:r>
            <a:r>
              <a:rPr lang="en-GB" sz="1600" dirty="0">
                <a:latin typeface="Times New Roman" panose="02020603050405020304" pitchFamily="18" charset="0"/>
                <a:cs typeface="Times New Roman" panose="02020603050405020304" pitchFamily="18" charset="0"/>
                <a:hlinkClick r:id="rId2"/>
              </a:rPr>
              <a:t>http://campbelllawobserver.com/twitter-trump-and-the-right-to-free-tweet/</a:t>
            </a: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(Downloaded 16/1/2018).</a:t>
            </a:r>
          </a:p>
          <a:p>
            <a:r>
              <a:rPr lang="en-GB" sz="1600" dirty="0">
                <a:latin typeface="Times New Roman" panose="02020603050405020304" pitchFamily="18" charset="0"/>
                <a:cs typeface="Times New Roman" panose="02020603050405020304" pitchFamily="18" charset="0"/>
              </a:rPr>
              <a:t>Duffloop, (No date) </a:t>
            </a:r>
            <a:r>
              <a:rPr lang="en-GB" sz="1600" i="1" dirty="0">
                <a:latin typeface="Times New Roman" panose="02020603050405020304" pitchFamily="18" charset="0"/>
                <a:cs typeface="Times New Roman" panose="02020603050405020304" pitchFamily="18" charset="0"/>
              </a:rPr>
              <a:t>General Election UK Parliamentary Political Party Logos Tag Cloud. </a:t>
            </a:r>
            <a:r>
              <a:rPr lang="en-GB" sz="1600" dirty="0">
                <a:latin typeface="Times New Roman" panose="02020603050405020304" pitchFamily="18" charset="0"/>
                <a:cs typeface="Times New Roman" panose="02020603050405020304" pitchFamily="18" charset="0"/>
              </a:rPr>
              <a:t>Available At: </a:t>
            </a:r>
            <a:r>
              <a:rPr lang="en-GB" sz="1600" dirty="0">
                <a:latin typeface="Times New Roman" panose="02020603050405020304" pitchFamily="18" charset="0"/>
                <a:cs typeface="Times New Roman" panose="02020603050405020304" pitchFamily="18" charset="0"/>
                <a:hlinkClick r:id="rId3"/>
              </a:rPr>
              <a:t>https://www.dreamstime.com/editorial-photography-general-election-uk-parliamentary-political-party-logos-tag-cloud-parties-england-scotland-wales-northern-ireland-vector-image80854597</a:t>
            </a:r>
            <a:r>
              <a:rPr lang="en-GB" sz="1600" dirty="0">
                <a:latin typeface="Times New Roman" panose="02020603050405020304" pitchFamily="18" charset="0"/>
                <a:cs typeface="Times New Roman" panose="02020603050405020304" pitchFamily="18" charset="0"/>
              </a:rPr>
              <a:t> (Downloaded 21/1/2018).</a:t>
            </a:r>
          </a:p>
          <a:p>
            <a:r>
              <a:rPr lang="en-GB" sz="1600" dirty="0">
                <a:latin typeface="Times New Roman" panose="02020603050405020304" pitchFamily="18" charset="0"/>
                <a:cs typeface="Times New Roman" panose="02020603050405020304" pitchFamily="18" charset="0"/>
              </a:rPr>
              <a:t>General Electric (1954) </a:t>
            </a:r>
            <a:r>
              <a:rPr lang="en-GB" sz="1600" i="1" dirty="0">
                <a:latin typeface="Times New Roman" panose="02020603050405020304" pitchFamily="18" charset="0"/>
                <a:cs typeface="Times New Roman" panose="02020603050405020304" pitchFamily="18" charset="0"/>
              </a:rPr>
              <a:t>Ronald Reagan and General Electric Theatre 1954-62.jpg </a:t>
            </a:r>
            <a:r>
              <a:rPr lang="en-GB" sz="1600" dirty="0">
                <a:latin typeface="Times New Roman" panose="02020603050405020304" pitchFamily="18" charset="0"/>
                <a:cs typeface="Times New Roman" panose="02020603050405020304" pitchFamily="18" charset="0"/>
              </a:rPr>
              <a:t>Available at: </a:t>
            </a:r>
            <a:r>
              <a:rPr lang="en-GB" sz="1600" dirty="0">
                <a:latin typeface="Times New Roman" panose="02020603050405020304" pitchFamily="18" charset="0"/>
                <a:cs typeface="Times New Roman" panose="02020603050405020304" pitchFamily="18" charset="0"/>
                <a:hlinkClick r:id="rId4"/>
              </a:rPr>
              <a:t>https://en.wikipedia.org/wiki/File:Ronald_Reagan_and_General_Electric_Theater_1954-62.jpg</a:t>
            </a:r>
            <a:r>
              <a:rPr lang="en-GB" sz="1600" dirty="0">
                <a:latin typeface="Times New Roman" panose="02020603050405020304" pitchFamily="18" charset="0"/>
                <a:cs typeface="Times New Roman" panose="02020603050405020304" pitchFamily="18" charset="0"/>
              </a:rPr>
              <a:t> (Downloaded 15/1/2018).</a:t>
            </a:r>
          </a:p>
          <a:p>
            <a:r>
              <a:rPr lang="en-GB" sz="1600" dirty="0">
                <a:latin typeface="Times New Roman" panose="02020603050405020304" pitchFamily="18" charset="0"/>
                <a:cs typeface="Times New Roman" panose="02020603050405020304" pitchFamily="18" charset="0"/>
              </a:rPr>
              <a:t>Getty (2015) </a:t>
            </a:r>
            <a:r>
              <a:rPr lang="en-GB" sz="1600" i="1" dirty="0">
                <a:latin typeface="Times New Roman" panose="02020603050405020304" pitchFamily="18" charset="0"/>
                <a:cs typeface="Times New Roman" panose="02020603050405020304" pitchFamily="18" charset="0"/>
              </a:rPr>
              <a:t>Donald Trump attends a “Celebrity Apprentice” red carpet event at Trump Tower </a:t>
            </a:r>
            <a:r>
              <a:rPr lang="en-GB" sz="1600" dirty="0">
                <a:latin typeface="Times New Roman" panose="02020603050405020304" pitchFamily="18" charset="0"/>
                <a:cs typeface="Times New Roman" panose="02020603050405020304" pitchFamily="18" charset="0"/>
              </a:rPr>
              <a:t>Available at: </a:t>
            </a:r>
            <a:r>
              <a:rPr lang="en-GB" sz="1600" i="1" dirty="0">
                <a:latin typeface="Times New Roman" panose="02020603050405020304" pitchFamily="18" charset="0"/>
                <a:cs typeface="Times New Roman" panose="02020603050405020304" pitchFamily="18" charset="0"/>
                <a:hlinkClick r:id="rId5"/>
              </a:rPr>
              <a:t>https://heavy.com/news/2015/07/donald-trump-apprentice-salary-earnings-nbc-tv-reality-show-make-millions/</a:t>
            </a:r>
            <a:r>
              <a:rPr lang="en-GB" sz="1600" i="1" dirty="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rPr>
              <a:t>(Downloaded 16/1/2018).</a:t>
            </a:r>
          </a:p>
          <a:p>
            <a:r>
              <a:rPr lang="en-GB" sz="1600" dirty="0">
                <a:latin typeface="Times New Roman" panose="02020603050405020304" pitchFamily="18" charset="0"/>
                <a:cs typeface="Times New Roman" panose="02020603050405020304" pitchFamily="18" charset="0"/>
              </a:rPr>
              <a:t>James, K (2010) </a:t>
            </a:r>
            <a:r>
              <a:rPr lang="en-GB" sz="1600" i="1" dirty="0">
                <a:latin typeface="Times New Roman" panose="02020603050405020304" pitchFamily="18" charset="0"/>
                <a:cs typeface="Times New Roman" panose="02020603050405020304" pitchFamily="18" charset="0"/>
              </a:rPr>
              <a:t>Governor Schwarzenegger Speech On California Budget </a:t>
            </a:r>
            <a:r>
              <a:rPr lang="en-GB" sz="1600" dirty="0">
                <a:latin typeface="Times New Roman" panose="02020603050405020304" pitchFamily="18" charset="0"/>
                <a:cs typeface="Times New Roman" panose="02020603050405020304" pitchFamily="18" charset="0"/>
              </a:rPr>
              <a:t>Available at: </a:t>
            </a:r>
            <a:r>
              <a:rPr lang="en-GB" sz="1600" dirty="0">
                <a:latin typeface="Times New Roman" panose="02020603050405020304" pitchFamily="18" charset="0"/>
                <a:cs typeface="Times New Roman" panose="02020603050405020304" pitchFamily="18" charset="0"/>
                <a:hlinkClick r:id="rId6"/>
              </a:rPr>
              <a:t>https://networthfeed.com/arnold-schwarzenegger-net-worth/</a:t>
            </a:r>
            <a:r>
              <a:rPr lang="en-GB" sz="1600" dirty="0">
                <a:latin typeface="Times New Roman" panose="02020603050405020304" pitchFamily="18" charset="0"/>
                <a:cs typeface="Times New Roman" panose="02020603050405020304" pitchFamily="18" charset="0"/>
              </a:rPr>
              <a:t> (Downloaded 15/1/2018).</a:t>
            </a:r>
          </a:p>
          <a:p>
            <a:r>
              <a:rPr lang="en-GB" sz="1600" dirty="0">
                <a:latin typeface="Times New Roman" panose="02020603050405020304" pitchFamily="18" charset="0"/>
                <a:cs typeface="Times New Roman" panose="02020603050405020304" pitchFamily="18" charset="0"/>
              </a:rPr>
              <a:t>Kaczmarek, Z. (2015) </a:t>
            </a:r>
            <a:r>
              <a:rPr lang="en-GB" sz="1600" i="1" dirty="0">
                <a:latin typeface="Times New Roman" panose="02020603050405020304" pitchFamily="18" charset="0"/>
                <a:cs typeface="Times New Roman" panose="02020603050405020304" pitchFamily="18" charset="0"/>
              </a:rPr>
              <a:t>Marching against Tory cuts in London in 2015.</a:t>
            </a:r>
            <a:r>
              <a:rPr lang="en-GB" sz="1600" dirty="0">
                <a:latin typeface="Times New Roman" panose="02020603050405020304" pitchFamily="18" charset="0"/>
                <a:cs typeface="Times New Roman" panose="02020603050405020304" pitchFamily="18" charset="0"/>
              </a:rPr>
              <a:t>Available At: </a:t>
            </a:r>
            <a:r>
              <a:rPr lang="en-GB" sz="1600" dirty="0">
                <a:latin typeface="Times New Roman" panose="02020603050405020304" pitchFamily="18" charset="0"/>
                <a:cs typeface="Times New Roman" panose="02020603050405020304" pitchFamily="18" charset="0"/>
                <a:hlinkClick r:id="rId7"/>
              </a:rPr>
              <a:t>https://www.theguardian.com/music/2017/may/27/charlotte-church-interview</a:t>
            </a:r>
            <a:r>
              <a:rPr lang="en-GB" sz="1600" dirty="0">
                <a:latin typeface="Times New Roman" panose="02020603050405020304" pitchFamily="18" charset="0"/>
                <a:cs typeface="Times New Roman" panose="02020603050405020304" pitchFamily="18" charset="0"/>
              </a:rPr>
              <a:t> (Downloaded 16/1/2018).</a:t>
            </a:r>
          </a:p>
          <a:p>
            <a:r>
              <a:rPr lang="en-GB" sz="1600" dirty="0">
                <a:latin typeface="Times New Roman" panose="02020603050405020304" pitchFamily="18" charset="0"/>
                <a:cs typeface="Times New Roman" panose="02020603050405020304" pitchFamily="18" charset="0"/>
              </a:rPr>
              <a:t>Munoz, E (2012) </a:t>
            </a:r>
            <a:r>
              <a:rPr lang="en-GB" sz="1600" i="1" dirty="0">
                <a:latin typeface="Times New Roman" panose="02020603050405020304" pitchFamily="18" charset="0"/>
                <a:cs typeface="Times New Roman" panose="02020603050405020304" pitchFamily="18" charset="0"/>
              </a:rPr>
              <a:t>People walk in front of the Trump Tower in New York City </a:t>
            </a:r>
            <a:r>
              <a:rPr lang="en-GB" sz="1600" dirty="0">
                <a:latin typeface="Times New Roman" panose="02020603050405020304" pitchFamily="18" charset="0"/>
                <a:cs typeface="Times New Roman" panose="02020603050405020304" pitchFamily="18" charset="0"/>
              </a:rPr>
              <a:t>Available At: </a:t>
            </a:r>
            <a:r>
              <a:rPr lang="en-GB" sz="1600" dirty="0">
                <a:latin typeface="Times New Roman" panose="02020603050405020304" pitchFamily="18" charset="0"/>
                <a:cs typeface="Times New Roman" panose="02020603050405020304" pitchFamily="18" charset="0"/>
                <a:hlinkClick r:id="rId8"/>
              </a:rPr>
              <a:t>http://www.newsweek.com/trump-white-house-golf-645202</a:t>
            </a:r>
            <a:r>
              <a:rPr lang="en-GB" sz="1600" dirty="0">
                <a:latin typeface="Times New Roman" panose="02020603050405020304" pitchFamily="18" charset="0"/>
                <a:cs typeface="Times New Roman" panose="02020603050405020304" pitchFamily="18" charset="0"/>
              </a:rPr>
              <a:t> (Downloaded 16/1/2018).</a:t>
            </a:r>
          </a:p>
          <a:p>
            <a:r>
              <a:rPr lang="en-GB" sz="1600" dirty="0">
                <a:latin typeface="Times New Roman" panose="02020603050405020304" pitchFamily="18" charset="0"/>
                <a:cs typeface="Times New Roman" panose="02020603050405020304" pitchFamily="18" charset="0"/>
              </a:rPr>
              <a:t>Pop sugar (2009) </a:t>
            </a:r>
            <a:r>
              <a:rPr lang="en-GB" sz="1600" i="1" dirty="0">
                <a:latin typeface="Times New Roman" panose="02020603050405020304" pitchFamily="18" charset="0"/>
                <a:cs typeface="Times New Roman" panose="02020603050405020304" pitchFamily="18" charset="0"/>
              </a:rPr>
              <a:t>Reality tv </a:t>
            </a:r>
            <a:r>
              <a:rPr lang="en-GB" sz="1600" dirty="0">
                <a:latin typeface="Times New Roman" panose="02020603050405020304" pitchFamily="18" charset="0"/>
                <a:cs typeface="Times New Roman" panose="02020603050405020304" pitchFamily="18" charset="0"/>
              </a:rPr>
              <a:t>Available at: </a:t>
            </a:r>
            <a:r>
              <a:rPr lang="en-GB" sz="1600" dirty="0">
                <a:latin typeface="Times New Roman" panose="02020603050405020304" pitchFamily="18" charset="0"/>
                <a:cs typeface="Times New Roman" panose="02020603050405020304" pitchFamily="18" charset="0"/>
                <a:hlinkClick r:id="rId9"/>
              </a:rPr>
              <a:t>https://www.popsugar.co.uk/celebrity/Best-2009-PopSugarUK-Series-Which-Your-Favourite-Reality-TV-Show-Poll-Featuring-Big-Brother-X-Factor-Strictly-6479120</a:t>
            </a:r>
            <a:r>
              <a:rPr lang="en-GB" sz="1600" dirty="0">
                <a:latin typeface="Times New Roman" panose="02020603050405020304" pitchFamily="18" charset="0"/>
                <a:cs typeface="Times New Roman" panose="02020603050405020304" pitchFamily="18" charset="0"/>
              </a:rPr>
              <a:t> (Downloaded 21/1/2018).</a:t>
            </a:r>
          </a:p>
          <a:p>
            <a:r>
              <a:rPr lang="en-GB" sz="1600" dirty="0">
                <a:latin typeface="Times New Roman" panose="02020603050405020304" pitchFamily="18" charset="0"/>
                <a:cs typeface="Times New Roman" panose="02020603050405020304" pitchFamily="18" charset="0"/>
              </a:rPr>
              <a:t>Terminator Genisys (2015) Terminator Genisys new video and posters</a:t>
            </a:r>
            <a:r>
              <a:rPr lang="en-GB" sz="1600" i="1" dirty="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rPr>
              <a:t>Available At: </a:t>
            </a:r>
            <a:r>
              <a:rPr lang="en-GB" sz="1600" dirty="0">
                <a:latin typeface="Times New Roman" panose="02020603050405020304" pitchFamily="18" charset="0"/>
                <a:cs typeface="Times New Roman" panose="02020603050405020304" pitchFamily="18" charset="0"/>
                <a:hlinkClick r:id="rId10"/>
              </a:rPr>
              <a:t>http://szlifestyle.com/sz/2015/06/13/terminator-genisys-new-video-and-posters/</a:t>
            </a:r>
            <a:r>
              <a:rPr lang="en-GB" sz="1600" dirty="0">
                <a:latin typeface="Times New Roman" panose="02020603050405020304" pitchFamily="18" charset="0"/>
                <a:cs typeface="Times New Roman" panose="02020603050405020304" pitchFamily="18" charset="0"/>
              </a:rPr>
              <a:t> (Downloaded 16/1/2018).</a:t>
            </a:r>
            <a:endParaRPr lang="en-GB" sz="1600" i="1"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Unknown,(1981) </a:t>
            </a:r>
            <a:r>
              <a:rPr lang="en-GB" sz="1600" i="1" dirty="0">
                <a:latin typeface="Times New Roman" panose="02020603050405020304" pitchFamily="18" charset="0"/>
                <a:cs typeface="Times New Roman" panose="02020603050405020304" pitchFamily="18" charset="0"/>
              </a:rPr>
              <a:t>Official Portrait of President Ronald Reagan</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11"/>
              </a:rPr>
              <a:t>http://www.dodmedia.osd.mil/DVIC_View/Still_Details.cfm?SDAN=DASC9003096&amp;JPGPath=/Assets/Still/1990/Army/DA-SC-90-03096.JPG</a:t>
            </a:r>
            <a:r>
              <a:rPr lang="en-GB" sz="1600" dirty="0">
                <a:latin typeface="Times New Roman" panose="02020603050405020304" pitchFamily="18" charset="0"/>
                <a:cs typeface="Times New Roman" panose="02020603050405020304" pitchFamily="18" charset="0"/>
              </a:rPr>
              <a:t> (Downloaded 15/1/2018).</a:t>
            </a:r>
          </a:p>
          <a:p>
            <a:r>
              <a:rPr lang="en-GB" sz="1600" dirty="0">
                <a:latin typeface="Times New Roman" panose="02020603050405020304" pitchFamily="18" charset="0"/>
                <a:cs typeface="Times New Roman" panose="02020603050405020304" pitchFamily="18" charset="0"/>
              </a:rPr>
              <a:t>Unknown, (2013) </a:t>
            </a:r>
            <a:r>
              <a:rPr lang="en-GB" sz="1600" i="1" dirty="0">
                <a:latin typeface="Times New Roman" panose="02020603050405020304" pitchFamily="18" charset="0"/>
                <a:cs typeface="Times New Roman" panose="02020603050405020304" pitchFamily="18" charset="0"/>
              </a:rPr>
              <a:t>Social media</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12"/>
              </a:rPr>
              <a:t>https://ivn.us/2013/06/03/10-statistics-you-didnt-know-about-social-media-and-politics/</a:t>
            </a:r>
            <a:r>
              <a:rPr lang="en-GB" sz="1600" dirty="0">
                <a:latin typeface="Times New Roman" panose="02020603050405020304" pitchFamily="18" charset="0"/>
                <a:cs typeface="Times New Roman" panose="02020603050405020304" pitchFamily="18" charset="0"/>
              </a:rPr>
              <a:t> (Downloaded 16/1/2018).</a:t>
            </a:r>
          </a:p>
          <a:p>
            <a:endParaRPr lang="en-GB" i="1" dirty="0">
              <a:latin typeface="Times New Roman" panose="02020603050405020304" pitchFamily="18" charset="0"/>
              <a:cs typeface="Times New Roman" panose="02020603050405020304" pitchFamily="18" charset="0"/>
            </a:endParaRPr>
          </a:p>
          <a:p>
            <a:r>
              <a:rPr lang="en-GB" i="1" dirty="0">
                <a:latin typeface="Times New Roman" panose="02020603050405020304" pitchFamily="18" charset="0"/>
                <a:cs typeface="Times New Roman" panose="02020603050405020304" pitchFamily="18" charset="0"/>
              </a:rPr>
              <a:t> </a:t>
            </a:r>
          </a:p>
          <a:p>
            <a:endParaRPr lang="en-GB" i="1"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5509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BCEDA8-D8E5-411F-82C4-92833E22D33D}"/>
              </a:ext>
            </a:extLst>
          </p:cNvPr>
          <p:cNvSpPr/>
          <p:nvPr/>
        </p:nvSpPr>
        <p:spPr>
          <a:xfrm>
            <a:off x="0" y="0"/>
            <a:ext cx="11945567" cy="2031325"/>
          </a:xfrm>
          <a:prstGeom prst="rect">
            <a:avLst/>
          </a:prstGeom>
        </p:spPr>
        <p:txBody>
          <a:bodyPr wrap="square">
            <a:spAutoFit/>
          </a:bodyPr>
          <a:lstStyle/>
          <a:p>
            <a:endParaRPr lang="en-GB" dirty="0"/>
          </a:p>
          <a:p>
            <a:r>
              <a:rPr lang="en-GB" dirty="0">
                <a:latin typeface="Times New Roman" panose="02020603050405020304" pitchFamily="18" charset="0"/>
                <a:cs typeface="Times New Roman" panose="02020603050405020304" pitchFamily="18" charset="0"/>
              </a:rPr>
              <a:t>Unknown, (2015) </a:t>
            </a:r>
            <a:r>
              <a:rPr lang="en-GB" i="1" dirty="0">
                <a:latin typeface="Times New Roman" panose="02020603050405020304" pitchFamily="18" charset="0"/>
                <a:cs typeface="Times New Roman" panose="02020603050405020304" pitchFamily="18" charset="0"/>
              </a:rPr>
              <a:t>Social media, social vote</a:t>
            </a:r>
            <a:r>
              <a:rPr lang="en-GB" dirty="0">
                <a:latin typeface="Times New Roman" panose="02020603050405020304" pitchFamily="18" charset="0"/>
                <a:cs typeface="Times New Roman" panose="02020603050405020304" pitchFamily="18" charset="0"/>
              </a:rPr>
              <a:t>. Available at: </a:t>
            </a:r>
            <a:r>
              <a:rPr lang="en-GB" dirty="0">
                <a:latin typeface="Times New Roman" panose="02020603050405020304" pitchFamily="18" charset="0"/>
                <a:cs typeface="Times New Roman" panose="02020603050405020304" pitchFamily="18" charset="0"/>
                <a:hlinkClick r:id="rId2"/>
              </a:rPr>
              <a:t>https://www.membra.co.uk/blog/blogsocial-media-maturity-continuum-and-engaging-members-pre-and-post-election</a:t>
            </a:r>
            <a:r>
              <a:rPr lang="en-GB" dirty="0">
                <a:latin typeface="Times New Roman" panose="02020603050405020304" pitchFamily="18" charset="0"/>
                <a:cs typeface="Times New Roman" panose="02020603050405020304" pitchFamily="18" charset="0"/>
              </a:rPr>
              <a:t> (Downloaded 16/1/2018).</a:t>
            </a:r>
          </a:p>
          <a:p>
            <a:r>
              <a:rPr lang="en-GB" dirty="0">
                <a:latin typeface="Times New Roman" panose="02020603050405020304" pitchFamily="18" charset="0"/>
                <a:cs typeface="Times New Roman" panose="02020603050405020304" pitchFamily="18" charset="0"/>
              </a:rPr>
              <a:t>Unknown, (2016) </a:t>
            </a:r>
            <a:r>
              <a:rPr lang="en-GB" i="1" dirty="0">
                <a:latin typeface="Times New Roman" panose="02020603050405020304" pitchFamily="18" charset="0"/>
                <a:cs typeface="Times New Roman" panose="02020603050405020304" pitchFamily="18" charset="0"/>
              </a:rPr>
              <a:t>President Donald J. Trump in the Oval Office week 43</a:t>
            </a:r>
            <a:r>
              <a:rPr lang="en-GB" dirty="0">
                <a:latin typeface="Times New Roman" panose="02020603050405020304" pitchFamily="18" charset="0"/>
                <a:cs typeface="Times New Roman" panose="02020603050405020304" pitchFamily="18" charset="0"/>
              </a:rPr>
              <a:t>. Available at: </a:t>
            </a:r>
            <a:r>
              <a:rPr lang="en-GB" dirty="0">
                <a:latin typeface="Times New Roman" panose="02020603050405020304" pitchFamily="18" charset="0"/>
                <a:cs typeface="Times New Roman" panose="02020603050405020304" pitchFamily="18" charset="0"/>
                <a:hlinkClick r:id="rId3"/>
              </a:rPr>
              <a:t>https://www.flickr.com/photos/83057948@N07/26604844910</a:t>
            </a:r>
            <a:r>
              <a:rPr lang="en-GB" dirty="0">
                <a:latin typeface="Times New Roman" panose="02020603050405020304" pitchFamily="18" charset="0"/>
                <a:cs typeface="Times New Roman" panose="02020603050405020304" pitchFamily="18" charset="0"/>
              </a:rPr>
              <a:t> (Downloaded 16/1/2018).</a:t>
            </a:r>
          </a:p>
          <a:p>
            <a:r>
              <a:rPr lang="en-GB" dirty="0">
                <a:latin typeface="Times New Roman" panose="02020603050405020304" pitchFamily="18" charset="0"/>
                <a:cs typeface="Times New Roman" panose="02020603050405020304" pitchFamily="18" charset="0"/>
              </a:rPr>
              <a:t>Unknown, (No date)  </a:t>
            </a:r>
            <a:r>
              <a:rPr lang="en-GB" i="1" dirty="0">
                <a:latin typeface="Times New Roman" panose="02020603050405020304" pitchFamily="18" charset="0"/>
                <a:cs typeface="Times New Roman" panose="02020603050405020304" pitchFamily="18" charset="0"/>
              </a:rPr>
              <a:t>Pumping iron</a:t>
            </a:r>
            <a:r>
              <a:rPr lang="en-GB" dirty="0">
                <a:latin typeface="Times New Roman" panose="02020603050405020304" pitchFamily="18" charset="0"/>
                <a:cs typeface="Times New Roman" panose="02020603050405020304" pitchFamily="18" charset="0"/>
              </a:rPr>
              <a:t>. Available at: </a:t>
            </a:r>
            <a:r>
              <a:rPr lang="en-GB" dirty="0">
                <a:latin typeface="Times New Roman" panose="02020603050405020304" pitchFamily="18" charset="0"/>
                <a:cs typeface="Times New Roman" panose="02020603050405020304" pitchFamily="18" charset="0"/>
                <a:hlinkClick r:id="rId4"/>
              </a:rPr>
              <a:t>https://www.biography.com/people/arnold-schwarzenegger-9476355</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(Downloaded 15/1/2018).</a:t>
            </a:r>
          </a:p>
        </p:txBody>
      </p:sp>
    </p:spTree>
    <p:extLst>
      <p:ext uri="{BB962C8B-B14F-4D97-AF65-F5344CB8AC3E}">
        <p14:creationId xmlns:p14="http://schemas.microsoft.com/office/powerpoint/2010/main" val="3043780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loud skipper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bodyPr/>
      <a:lstStyle/>
      <a:style>
        <a:lnRef idx="1">
          <a:schemeClr val="accent2"/>
        </a:lnRef>
        <a:fillRef idx="0">
          <a:schemeClr val="accent2"/>
        </a:fillRef>
        <a:effectRef idx="0">
          <a:schemeClr val="accent2"/>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Cloud skipper design slides.potx" id="{E8493412-85DD-4641-9E8A-937B29FD6AA2}" vid="{77E91E09-5010-404D-ADF4-B79FA46D72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024FD56-CE1B-42FC-9E83-BFBF160724C6}">
  <ds:schemaRefs>
    <ds:schemaRef ds:uri="http://schemas.microsoft.com/sharepoint/v3/contenttype/forms"/>
  </ds:schemaRefs>
</ds:datastoreItem>
</file>

<file path=customXml/itemProps2.xml><?xml version="1.0" encoding="utf-8"?>
<ds:datastoreItem xmlns:ds="http://schemas.openxmlformats.org/officeDocument/2006/customXml" ds:itemID="{DEDD01B8-816B-49B7-8C81-03AB51D87C54}">
  <ds:schemaRefs>
    <ds:schemaRef ds:uri="http://purl.org/dc/terms/"/>
    <ds:schemaRef ds:uri="http://schemas.openxmlformats.org/package/2006/metadata/core-properties"/>
    <ds:schemaRef ds:uri="http://purl.org/dc/dcmitype/"/>
    <ds:schemaRef ds:uri="http://schemas.microsoft.com/office/2006/documentManagement/types"/>
    <ds:schemaRef ds:uri="http://schemas.microsoft.com/office/infopath/2007/PartnerControls"/>
    <ds:schemaRef ds:uri="http://purl.org/dc/elements/1.1/"/>
    <ds:schemaRef ds:uri="http://schemas.microsoft.com/office/2006/metadata/properties"/>
    <ds:schemaRef ds:uri="40262f94-9f35-4ac3-9a90-690165a166b7"/>
    <ds:schemaRef ds:uri="a4f35948-e619-41b3-aa29-22878b09cfd2"/>
    <ds:schemaRef ds:uri="http://www.w3.org/XML/1998/namespace"/>
  </ds:schemaRefs>
</ds:datastoreItem>
</file>

<file path=customXml/itemProps3.xml><?xml version="1.0" encoding="utf-8"?>
<ds:datastoreItem xmlns:ds="http://schemas.openxmlformats.org/officeDocument/2006/customXml" ds:itemID="{6253D857-4181-4777-8893-6E45A690F9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Cloud skipper design slides</Template>
  <TotalTime>12572</TotalTime>
  <Words>3328</Words>
  <Application>Microsoft Office PowerPoint</Application>
  <PresentationFormat>Widescreen</PresentationFormat>
  <Paragraphs>153</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Cambria</vt:lpstr>
      <vt:lpstr>Times New Roman</vt:lpstr>
      <vt:lpstr>Cloud skipper design template</vt:lpstr>
      <vt:lpstr>ECSS 6002 Assessment 2 Student 1503155 Pl Williams.  </vt:lpstr>
      <vt:lpstr>Welcome to who wants to be a Celebrity Politician  </vt:lpstr>
      <vt:lpstr>PowerPoint Presentation</vt:lpstr>
      <vt:lpstr>PowerPoint Presentation</vt:lpstr>
      <vt:lpstr>PowerPoint Presentation</vt:lpstr>
      <vt:lpstr>PowerPoint Presentation</vt:lpstr>
      <vt:lpstr>PowerPoint Presentation</vt:lpstr>
      <vt:lpstr>The Trump effect perhaps the ultimate Celebrity politician </vt:lpstr>
      <vt:lpstr>Chat show celebrity Oprah winfrey insights Presidential speculation for 2020 after her ceremonial speech.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SJS15022 Assessment 2 Student 1503155 Pl Williams.  </dc:title>
  <dc:creator>peter williams</dc:creator>
  <cp:lastModifiedBy>peter williams</cp:lastModifiedBy>
  <cp:revision>214</cp:revision>
  <dcterms:created xsi:type="dcterms:W3CDTF">2017-01-15T13:09:42Z</dcterms:created>
  <dcterms:modified xsi:type="dcterms:W3CDTF">2018-01-23T00:29:03Z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74062900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