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handoutMasterIdLst>
    <p:handoutMasterId r:id="rId31"/>
  </p:handoutMasterIdLst>
  <p:sldIdLst>
    <p:sldId id="352" r:id="rId2"/>
    <p:sldId id="337" r:id="rId3"/>
    <p:sldId id="339" r:id="rId4"/>
    <p:sldId id="340" r:id="rId5"/>
    <p:sldId id="345" r:id="rId6"/>
    <p:sldId id="346" r:id="rId7"/>
    <p:sldId id="342" r:id="rId8"/>
    <p:sldId id="343" r:id="rId9"/>
    <p:sldId id="353" r:id="rId10"/>
    <p:sldId id="358" r:id="rId11"/>
    <p:sldId id="359" r:id="rId12"/>
    <p:sldId id="360" r:id="rId13"/>
    <p:sldId id="361" r:id="rId14"/>
    <p:sldId id="362" r:id="rId15"/>
    <p:sldId id="363" r:id="rId16"/>
    <p:sldId id="364" r:id="rId17"/>
    <p:sldId id="365" r:id="rId18"/>
    <p:sldId id="366" r:id="rId19"/>
    <p:sldId id="367" r:id="rId20"/>
    <p:sldId id="368" r:id="rId21"/>
    <p:sldId id="369" r:id="rId22"/>
    <p:sldId id="370" r:id="rId23"/>
    <p:sldId id="371" r:id="rId24"/>
    <p:sldId id="372" r:id="rId25"/>
    <p:sldId id="373" r:id="rId26"/>
    <p:sldId id="374" r:id="rId27"/>
    <p:sldId id="375" r:id="rId28"/>
    <p:sldId id="376" r:id="rId29"/>
  </p:sldIdLst>
  <p:sldSz cx="9144000" cy="6858000" type="screen4x3"/>
  <p:notesSz cx="9926638"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41" autoAdjust="0"/>
    <p:restoredTop sz="97651" autoAdjust="0"/>
  </p:normalViewPr>
  <p:slideViewPr>
    <p:cSldViewPr>
      <p:cViewPr varScale="1">
        <p:scale>
          <a:sx n="70" d="100"/>
          <a:sy n="70" d="100"/>
        </p:scale>
        <p:origin x="-1308"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301543" cy="3398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622798" y="0"/>
            <a:ext cx="4301543" cy="339884"/>
          </a:xfrm>
          <a:prstGeom prst="rect">
            <a:avLst/>
          </a:prstGeom>
        </p:spPr>
        <p:txBody>
          <a:bodyPr vert="horz" lIns="91440" tIns="45720" rIns="91440" bIns="45720" rtlCol="0"/>
          <a:lstStyle>
            <a:lvl1pPr algn="r">
              <a:defRPr sz="1200"/>
            </a:lvl1pPr>
          </a:lstStyle>
          <a:p>
            <a:fld id="{A9FF1D3D-E859-40A3-A77F-9684380119D2}" type="datetimeFigureOut">
              <a:rPr lang="en-GB" smtClean="0"/>
              <a:pPr/>
              <a:t>02/02/2014</a:t>
            </a:fld>
            <a:endParaRPr lang="en-GB"/>
          </a:p>
        </p:txBody>
      </p:sp>
      <p:sp>
        <p:nvSpPr>
          <p:cNvPr id="4" name="Footer Placeholder 3"/>
          <p:cNvSpPr>
            <a:spLocks noGrp="1"/>
          </p:cNvSpPr>
          <p:nvPr>
            <p:ph type="ftr" sz="quarter" idx="2"/>
          </p:nvPr>
        </p:nvSpPr>
        <p:spPr>
          <a:xfrm>
            <a:off x="0" y="6456612"/>
            <a:ext cx="4301543" cy="33988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622798" y="6456612"/>
            <a:ext cx="4301543" cy="339884"/>
          </a:xfrm>
          <a:prstGeom prst="rect">
            <a:avLst/>
          </a:prstGeom>
        </p:spPr>
        <p:txBody>
          <a:bodyPr vert="horz" lIns="91440" tIns="45720" rIns="91440" bIns="45720" rtlCol="0" anchor="b"/>
          <a:lstStyle>
            <a:lvl1pPr algn="r">
              <a:defRPr sz="1200"/>
            </a:lvl1pPr>
          </a:lstStyle>
          <a:p>
            <a:fld id="{D97226AD-17D6-415D-8C8B-5C2CD8A8045C}" type="slidenum">
              <a:rPr lang="en-GB" smtClean="0"/>
              <a:pPr/>
              <a:t>‹#›</a:t>
            </a:fld>
            <a:endParaRPr lang="en-GB"/>
          </a:p>
        </p:txBody>
      </p:sp>
    </p:spTree>
    <p:extLst>
      <p:ext uri="{BB962C8B-B14F-4D97-AF65-F5344CB8AC3E}">
        <p14:creationId xmlns:p14="http://schemas.microsoft.com/office/powerpoint/2010/main" val="101728113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301543" cy="33988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622798" y="0"/>
            <a:ext cx="4301543" cy="339884"/>
          </a:xfrm>
          <a:prstGeom prst="rect">
            <a:avLst/>
          </a:prstGeom>
        </p:spPr>
        <p:txBody>
          <a:bodyPr vert="horz" lIns="91440" tIns="45720" rIns="91440" bIns="45720" rtlCol="0"/>
          <a:lstStyle>
            <a:lvl1pPr algn="r">
              <a:defRPr sz="1200"/>
            </a:lvl1pPr>
          </a:lstStyle>
          <a:p>
            <a:fld id="{50C41E11-FDE9-40A1-AD6E-FCFEE576C76D}" type="datetimeFigureOut">
              <a:rPr lang="en-GB" smtClean="0"/>
              <a:pPr/>
              <a:t>02/02/2014</a:t>
            </a:fld>
            <a:endParaRPr lang="en-GB"/>
          </a:p>
        </p:txBody>
      </p:sp>
      <p:sp>
        <p:nvSpPr>
          <p:cNvPr id="4" name="Slide Image Placeholder 3"/>
          <p:cNvSpPr>
            <a:spLocks noGrp="1" noRot="1" noChangeAspect="1"/>
          </p:cNvSpPr>
          <p:nvPr>
            <p:ph type="sldImg" idx="2"/>
          </p:nvPr>
        </p:nvSpPr>
        <p:spPr>
          <a:xfrm>
            <a:off x="3263900" y="509588"/>
            <a:ext cx="3398838" cy="25495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92664" y="3228896"/>
            <a:ext cx="7941310" cy="305895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6456612"/>
            <a:ext cx="4301543" cy="33988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622798" y="6456612"/>
            <a:ext cx="4301543" cy="339884"/>
          </a:xfrm>
          <a:prstGeom prst="rect">
            <a:avLst/>
          </a:prstGeom>
        </p:spPr>
        <p:txBody>
          <a:bodyPr vert="horz" lIns="91440" tIns="45720" rIns="91440" bIns="45720" rtlCol="0" anchor="b"/>
          <a:lstStyle>
            <a:lvl1pPr algn="r">
              <a:defRPr sz="1200"/>
            </a:lvl1pPr>
          </a:lstStyle>
          <a:p>
            <a:fld id="{51885579-8C42-4C38-9416-F7713BE345B4}" type="slidenum">
              <a:rPr lang="en-GB" smtClean="0"/>
              <a:pPr/>
              <a:t>‹#›</a:t>
            </a:fld>
            <a:endParaRPr lang="en-GB"/>
          </a:p>
        </p:txBody>
      </p:sp>
    </p:spTree>
    <p:extLst>
      <p:ext uri="{BB962C8B-B14F-4D97-AF65-F5344CB8AC3E}">
        <p14:creationId xmlns:p14="http://schemas.microsoft.com/office/powerpoint/2010/main" val="2723832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endParaRPr lang="en-GB" dirty="0"/>
          </a:p>
        </p:txBody>
      </p:sp>
      <p:sp>
        <p:nvSpPr>
          <p:cNvPr id="4" name="Slide Number Placeholder 3"/>
          <p:cNvSpPr>
            <a:spLocks noGrp="1"/>
          </p:cNvSpPr>
          <p:nvPr>
            <p:ph type="sldNum" sz="quarter" idx="10"/>
          </p:nvPr>
        </p:nvSpPr>
        <p:spPr/>
        <p:txBody>
          <a:bodyPr/>
          <a:lstStyle/>
          <a:p>
            <a:fld id="{51885579-8C42-4C38-9416-F7713BE345B4}" type="slidenum">
              <a:rPr lang="en-GB" smtClean="0"/>
              <a:pPr/>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A4F93B8-E009-4074-B8B1-F2D26B449272}" type="datetime1">
              <a:rPr lang="en-US" smtClean="0"/>
              <a:pPr/>
              <a:t>2/2/2014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B5CE9B1-D326-479A-847F-EEC94386ED13}" type="datetime1">
              <a:rPr lang="en-US" smtClean="0"/>
              <a:pPr/>
              <a:t>2/2/2014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13A913-A43A-457F-99AD-CF1D253A62A9}" type="datetime1">
              <a:rPr lang="en-US" smtClean="0"/>
              <a:pPr/>
              <a:t>2/2/2014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565CF46-9904-4C14-8916-D584DAAA97B3}" type="datetime1">
              <a:rPr lang="en-US" smtClean="0"/>
              <a:pPr/>
              <a:t>2/2/2014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5E13CBB-1E9C-4CA6-818B-43849387F98E}" type="datetime1">
              <a:rPr lang="en-US" smtClean="0"/>
              <a:pPr/>
              <a:t>2/2/2014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D1BE9CD-F0AD-4150-AFA0-BF8CF3A798D1}" type="datetime1">
              <a:rPr lang="en-US" smtClean="0"/>
              <a:pPr/>
              <a:t>2/2/2014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B35AE68-7521-4EA9-9B63-61374F94C9BA}" type="datetime1">
              <a:rPr lang="en-US" smtClean="0"/>
              <a:pPr/>
              <a:t>2/2/2014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11C505A-8B8B-4124-90C6-312F6005C964}" type="datetime1">
              <a:rPr lang="en-US" smtClean="0"/>
              <a:pPr/>
              <a:t>2/2/2014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5E5E69D-86BA-41D1-B283-7F10C6EDD547}" type="datetime1">
              <a:rPr lang="en-US" smtClean="0"/>
              <a:pPr/>
              <a:t>2/2/2014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857A256-4FAD-4656-8682-20F725AE5675}" type="datetime1">
              <a:rPr lang="en-US" smtClean="0"/>
              <a:pPr/>
              <a:t>2/2/2014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5B3192E-41A9-4135-AE71-379BB01E8EDA}" type="datetime1">
              <a:rPr lang="en-US" smtClean="0"/>
              <a:pPr/>
              <a:t>2/2/2014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0C922-D900-45C7-81AF-54837422CFE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B0D6AE-3814-402E-B12C-33281A5E488E}" type="datetime1">
              <a:rPr lang="en-US" smtClean="0"/>
              <a:pPr/>
              <a:t>2/2/2014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20C922-D900-45C7-81AF-54837422CFE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smtClean="0"/>
              <a:t>Elastic Load Transfer for a  Live Axle </a:t>
            </a:r>
            <a:endParaRPr lang="en-GB" sz="4000" b="1" dirty="0"/>
          </a:p>
        </p:txBody>
      </p:sp>
      <p:sp>
        <p:nvSpPr>
          <p:cNvPr id="3" name="Content Placeholder 2"/>
          <p:cNvSpPr>
            <a:spLocks noGrp="1"/>
          </p:cNvSpPr>
          <p:nvPr>
            <p:ph idx="1"/>
          </p:nvPr>
        </p:nvSpPr>
        <p:spPr/>
        <p:txBody>
          <a:bodyPr/>
          <a:lstStyle/>
          <a:p>
            <a:pPr marL="0" indent="0" algn="ctr">
              <a:buNone/>
            </a:pPr>
            <a:endParaRPr lang="en-GB" dirty="0" smtClean="0"/>
          </a:p>
          <a:p>
            <a:pPr marL="0" indent="0" algn="ctr">
              <a:buNone/>
            </a:pPr>
            <a:r>
              <a:rPr lang="en-GB" dirty="0" smtClean="0"/>
              <a:t>Changes to Elastic Weight transfer required for a live axle suspension </a:t>
            </a:r>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1</a:t>
            </a:fld>
            <a:endParaRPr lang="en-GB"/>
          </a:p>
        </p:txBody>
      </p:sp>
    </p:spTree>
    <p:extLst>
      <p:ext uri="{BB962C8B-B14F-4D97-AF65-F5344CB8AC3E}">
        <p14:creationId xmlns:p14="http://schemas.microsoft.com/office/powerpoint/2010/main" val="479089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sz="8000" dirty="0" smtClean="0"/>
              <a:t/>
            </a:r>
            <a:br>
              <a:rPr lang="en-GB" sz="8000" dirty="0" smtClean="0"/>
            </a:br>
            <a:r>
              <a:rPr lang="en-GB" dirty="0" smtClean="0"/>
              <a:t>Modifications to calculations needed for a live of </a:t>
            </a:r>
            <a:r>
              <a:rPr lang="en-GB" dirty="0" err="1" smtClean="0"/>
              <a:t>deDion</a:t>
            </a:r>
            <a:r>
              <a:rPr lang="en-GB" dirty="0" smtClean="0"/>
              <a:t> type  axle </a:t>
            </a:r>
            <a:r>
              <a:rPr lang="en-GB" sz="8000" dirty="0" smtClean="0"/>
              <a:t/>
            </a:r>
            <a:br>
              <a:rPr lang="en-GB" sz="8000" dirty="0" smtClean="0"/>
            </a:br>
            <a:r>
              <a:rPr lang="en-GB" sz="8000" dirty="0" smtClean="0"/>
              <a:t/>
            </a:r>
            <a:br>
              <a:rPr lang="en-GB" sz="8000" dirty="0" smtClean="0"/>
            </a:br>
            <a:r>
              <a:rPr lang="en-GB" sz="8000" dirty="0" smtClean="0"/>
              <a:t> </a:t>
            </a:r>
            <a:r>
              <a:rPr lang="en-GB" b="1" dirty="0" smtClean="0"/>
              <a:t/>
            </a:r>
            <a:br>
              <a:rPr lang="en-GB" b="1" dirty="0" smtClean="0"/>
            </a:br>
            <a:endParaRPr lang="en-GB" b="1" dirty="0"/>
          </a:p>
        </p:txBody>
      </p:sp>
      <p:sp>
        <p:nvSpPr>
          <p:cNvPr id="5" name="Slide Number Placeholder 4"/>
          <p:cNvSpPr>
            <a:spLocks noGrp="1"/>
          </p:cNvSpPr>
          <p:nvPr>
            <p:ph type="sldNum" sz="quarter" idx="12"/>
          </p:nvPr>
        </p:nvSpPr>
        <p:spPr/>
        <p:txBody>
          <a:bodyPr/>
          <a:lstStyle/>
          <a:p>
            <a:fld id="{6520C922-D900-45C7-81AF-54837422CFEC}" type="slidenum">
              <a:rPr lang="en-GB" smtClean="0"/>
              <a:pPr/>
              <a:t>2</a:t>
            </a:fld>
            <a:endParaRPr lang="en-GB"/>
          </a:p>
        </p:txBody>
      </p:sp>
      <p:pic>
        <p:nvPicPr>
          <p:cNvPr id="7" name="Picture 2"/>
          <p:cNvPicPr>
            <a:picLocks noChangeAspect="1" noChangeArrowheads="1"/>
          </p:cNvPicPr>
          <p:nvPr/>
        </p:nvPicPr>
        <p:blipFill>
          <a:blip r:embed="rId2" cstate="print"/>
          <a:srcRect/>
          <a:stretch>
            <a:fillRect/>
          </a:stretch>
        </p:blipFill>
        <p:spPr bwMode="auto">
          <a:xfrm>
            <a:off x="1547664" y="2420888"/>
            <a:ext cx="5752256" cy="347831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cstate="print"/>
          <a:srcRect/>
          <a:stretch>
            <a:fillRect/>
          </a:stretch>
        </p:blipFill>
        <p:spPr bwMode="auto">
          <a:xfrm>
            <a:off x="251519" y="404664"/>
            <a:ext cx="4248473" cy="2568998"/>
          </a:xfrm>
          <a:prstGeom prst="rect">
            <a:avLst/>
          </a:prstGeom>
          <a:noFill/>
          <a:ln w="9525">
            <a:noFill/>
            <a:miter lim="800000"/>
            <a:headEnd/>
            <a:tailEnd/>
          </a:ln>
        </p:spPr>
      </p:pic>
      <p:pic>
        <p:nvPicPr>
          <p:cNvPr id="5" name="Picture 2"/>
          <p:cNvPicPr>
            <a:picLocks noChangeAspect="1" noChangeArrowheads="1"/>
          </p:cNvPicPr>
          <p:nvPr/>
        </p:nvPicPr>
        <p:blipFill>
          <a:blip r:embed="rId3" cstate="print"/>
          <a:srcRect/>
          <a:stretch>
            <a:fillRect/>
          </a:stretch>
        </p:blipFill>
        <p:spPr bwMode="auto">
          <a:xfrm>
            <a:off x="3995936" y="3933056"/>
            <a:ext cx="4399714" cy="2660452"/>
          </a:xfrm>
          <a:prstGeom prst="rect">
            <a:avLst/>
          </a:prstGeom>
          <a:noFill/>
          <a:ln w="9525">
            <a:noFill/>
            <a:miter lim="800000"/>
            <a:headEnd/>
            <a:tailEnd/>
          </a:ln>
        </p:spPr>
      </p:pic>
      <p:pic>
        <p:nvPicPr>
          <p:cNvPr id="6" name="Picture 2"/>
          <p:cNvPicPr>
            <a:picLocks noChangeAspect="1" noChangeArrowheads="1"/>
          </p:cNvPicPr>
          <p:nvPr/>
        </p:nvPicPr>
        <p:blipFill>
          <a:blip r:embed="rId3" cstate="print"/>
          <a:srcRect l="42065" t="56522" r="40846" b="10869"/>
          <a:stretch>
            <a:fillRect/>
          </a:stretch>
        </p:blipFill>
        <p:spPr bwMode="auto">
          <a:xfrm>
            <a:off x="827583" y="3212976"/>
            <a:ext cx="2745905" cy="3168352"/>
          </a:xfrm>
          <a:prstGeom prst="rect">
            <a:avLst/>
          </a:prstGeom>
          <a:noFill/>
          <a:ln w="9525">
            <a:noFill/>
            <a:miter lim="800000"/>
            <a:headEnd/>
            <a:tailEnd/>
          </a:ln>
        </p:spPr>
      </p:pic>
      <p:pic>
        <p:nvPicPr>
          <p:cNvPr id="7" name="Picture 2"/>
          <p:cNvPicPr>
            <a:picLocks noChangeAspect="1" noChangeArrowheads="1"/>
          </p:cNvPicPr>
          <p:nvPr/>
        </p:nvPicPr>
        <p:blipFill>
          <a:blip r:embed="rId2" cstate="print"/>
          <a:srcRect l="40580" t="40579" r="40909" b="14523"/>
          <a:stretch>
            <a:fillRect/>
          </a:stretch>
        </p:blipFill>
        <p:spPr bwMode="auto">
          <a:xfrm>
            <a:off x="5508104" y="260648"/>
            <a:ext cx="2232248" cy="3273964"/>
          </a:xfrm>
          <a:prstGeom prst="rect">
            <a:avLst/>
          </a:prstGeom>
          <a:noFill/>
          <a:ln w="9525">
            <a:noFill/>
            <a:miter lim="800000"/>
            <a:headEnd/>
            <a:tailEnd/>
          </a:ln>
        </p:spPr>
      </p:pic>
      <p:cxnSp>
        <p:nvCxnSpPr>
          <p:cNvPr id="9" name="Straight Arrow Connector 8"/>
          <p:cNvCxnSpPr/>
          <p:nvPr/>
        </p:nvCxnSpPr>
        <p:spPr>
          <a:xfrm>
            <a:off x="2555776" y="2492896"/>
            <a:ext cx="396044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rot="10800000">
            <a:off x="2411760" y="5805264"/>
            <a:ext cx="3600400" cy="28803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8" name="Slide Number Placeholder 7"/>
          <p:cNvSpPr>
            <a:spLocks noGrp="1"/>
          </p:cNvSpPr>
          <p:nvPr>
            <p:ph type="sldNum" sz="quarter" idx="12"/>
          </p:nvPr>
        </p:nvSpPr>
        <p:spPr/>
        <p:txBody>
          <a:bodyPr/>
          <a:lstStyle/>
          <a:p>
            <a:fld id="{6520C922-D900-45C7-81AF-54837422CFEC}" type="slidenum">
              <a:rPr lang="en-GB" smtClean="0"/>
              <a:pPr/>
              <a:t>3</a:t>
            </a:fld>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Live axle  calculation </a:t>
            </a:r>
            <a:endParaRPr lang="en-GB" dirty="0"/>
          </a:p>
        </p:txBody>
      </p:sp>
      <p:pic>
        <p:nvPicPr>
          <p:cNvPr id="1026" name="Picture 2"/>
          <p:cNvPicPr>
            <a:picLocks noGrp="1" noChangeAspect="1" noChangeArrowheads="1"/>
          </p:cNvPicPr>
          <p:nvPr>
            <p:ph idx="1"/>
          </p:nvPr>
        </p:nvPicPr>
        <p:blipFill>
          <a:blip r:embed="rId2" cstate="print"/>
          <a:srcRect/>
          <a:stretch>
            <a:fillRect/>
          </a:stretch>
        </p:blipFill>
        <p:spPr bwMode="auto">
          <a:xfrm>
            <a:off x="2195736" y="2924944"/>
            <a:ext cx="4412025" cy="3446364"/>
          </a:xfrm>
          <a:prstGeom prst="rect">
            <a:avLst/>
          </a:prstGeom>
          <a:noFill/>
          <a:ln w="9525">
            <a:noFill/>
            <a:miter lim="800000"/>
            <a:headEnd/>
            <a:tailEnd/>
          </a:ln>
          <a:effectLst/>
        </p:spPr>
      </p:pic>
      <p:sp>
        <p:nvSpPr>
          <p:cNvPr id="1027" name="Rectangle 3"/>
          <p:cNvSpPr>
            <a:spLocks noChangeArrowheads="1"/>
          </p:cNvSpPr>
          <p:nvPr/>
        </p:nvSpPr>
        <p:spPr bwMode="auto">
          <a:xfrm>
            <a:off x="539552" y="1484784"/>
            <a:ext cx="8238153" cy="1200329"/>
          </a:xfrm>
          <a:prstGeom prst="rect">
            <a:avLst/>
          </a:prstGeom>
          <a:solidFill>
            <a:schemeClr val="bg1"/>
          </a:solid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effectLst/>
                <a:latin typeface="Arial" pitchFamily="34" charset="0"/>
                <a:ea typeface="Times New Roman" pitchFamily="18" charset="0"/>
              </a:rPr>
              <a:t>Where the vehicle has a rear axle the spring track is used instead of the wheel </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effectLst/>
                <a:latin typeface="Arial" pitchFamily="34" charset="0"/>
                <a:ea typeface="Times New Roman" pitchFamily="18" charset="0"/>
              </a:rPr>
              <a:t>track and spring rate is used instead of the combined wheel and tyre rate. </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effectLst/>
                <a:latin typeface="Arial" pitchFamily="34" charset="0"/>
                <a:ea typeface="Times New Roman" pitchFamily="18" charset="0"/>
              </a:rPr>
              <a:t>The body now compresses the springs across the spring track Ts rather </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effectLst/>
                <a:latin typeface="Arial" pitchFamily="34" charset="0"/>
                <a:ea typeface="Times New Roman" pitchFamily="18" charset="0"/>
              </a:rPr>
              <a:t>than the wheel track</a:t>
            </a:r>
            <a:r>
              <a:rPr kumimoji="0" lang="en-GB" sz="1400" b="0" i="0" u="none" strike="noStrike" cap="none" normalizeH="0" baseline="0" dirty="0" smtClean="0">
                <a:ln>
                  <a:noFill/>
                </a:ln>
                <a:solidFill>
                  <a:srgbClr val="365F91"/>
                </a:solidFill>
                <a:effectLst/>
                <a:latin typeface="Arial" pitchFamily="34" charset="0"/>
                <a:ea typeface="Times New Roman" pitchFamily="18" charset="0"/>
              </a:rPr>
              <a:t>. </a:t>
            </a:r>
            <a:endParaRPr kumimoji="0" lang="en-GB" sz="1800" b="0" i="0" u="none" strike="noStrike" cap="none" normalizeH="0" baseline="0" dirty="0" smtClean="0">
              <a:ln>
                <a:noFill/>
              </a:ln>
              <a:solidFill>
                <a:schemeClr val="tx1"/>
              </a:solidFill>
              <a:effectLst/>
              <a:latin typeface="Arial" pitchFamily="34" charset="0"/>
            </a:endParaRPr>
          </a:p>
        </p:txBody>
      </p:sp>
      <p:sp>
        <p:nvSpPr>
          <p:cNvPr id="5" name="Slide Number Placeholder 4"/>
          <p:cNvSpPr>
            <a:spLocks noGrp="1"/>
          </p:cNvSpPr>
          <p:nvPr>
            <p:ph type="sldNum" sz="quarter" idx="12"/>
          </p:nvPr>
        </p:nvSpPr>
        <p:spPr/>
        <p:txBody>
          <a:bodyPr/>
          <a:lstStyle/>
          <a:p>
            <a:fld id="{6520C922-D900-45C7-81AF-54837422CFEC}" type="slidenum">
              <a:rPr lang="en-GB" smtClean="0"/>
              <a:pPr/>
              <a:t>4</a:t>
            </a:fld>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Roll stiffness  for a car with a live axle</a:t>
            </a:r>
            <a:endParaRPr lang="en-GB" dirty="0"/>
          </a:p>
        </p:txBody>
      </p:sp>
      <p:sp>
        <p:nvSpPr>
          <p:cNvPr id="3" name="Content Placeholder 2"/>
          <p:cNvSpPr>
            <a:spLocks noGrp="1"/>
          </p:cNvSpPr>
          <p:nvPr>
            <p:ph idx="1"/>
          </p:nvPr>
        </p:nvSpPr>
        <p:spPr/>
        <p:txBody>
          <a:bodyPr>
            <a:normAutofit fontScale="77500" lnSpcReduction="20000"/>
          </a:bodyPr>
          <a:lstStyle/>
          <a:p>
            <a:pPr marL="0" lvl="0" indent="0" fontAlgn="base">
              <a:spcBef>
                <a:spcPct val="0"/>
              </a:spcBef>
              <a:spcAft>
                <a:spcPct val="0"/>
              </a:spcAft>
              <a:buNone/>
            </a:pPr>
            <a:r>
              <a:rPr lang="en-GB" dirty="0" smtClean="0">
                <a:latin typeface="Arial" pitchFamily="34" charset="0"/>
                <a:ea typeface="Times New Roman" pitchFamily="18" charset="0"/>
                <a:cs typeface="Arial" pitchFamily="34" charset="0"/>
              </a:rPr>
              <a:t>The analysis is exactly the same but </a:t>
            </a:r>
          </a:p>
          <a:p>
            <a:pPr marL="0" lvl="0" indent="0" fontAlgn="base">
              <a:spcBef>
                <a:spcPct val="0"/>
              </a:spcBef>
              <a:spcAft>
                <a:spcPct val="0"/>
              </a:spcAft>
              <a:buNone/>
            </a:pPr>
            <a:endParaRPr lang="en-GB" dirty="0" smtClean="0">
              <a:latin typeface="Arial" pitchFamily="34" charset="0"/>
              <a:ea typeface="Times New Roman" pitchFamily="18" charset="0"/>
              <a:cs typeface="Arial" pitchFamily="34" charset="0"/>
            </a:endParaRPr>
          </a:p>
          <a:p>
            <a:pPr marL="0" lvl="0" indent="0" fontAlgn="base">
              <a:spcBef>
                <a:spcPct val="0"/>
              </a:spcBef>
              <a:spcAft>
                <a:spcPct val="0"/>
              </a:spcAft>
              <a:buNone/>
            </a:pPr>
            <a:r>
              <a:rPr lang="en-GB" dirty="0" smtClean="0">
                <a:latin typeface="Arial" pitchFamily="34" charset="0"/>
                <a:ea typeface="Times New Roman" pitchFamily="18" charset="0"/>
                <a:cs typeface="Arial" pitchFamily="34" charset="0"/>
              </a:rPr>
              <a:t>Spring track, T</a:t>
            </a:r>
            <a:r>
              <a:rPr lang="en-GB" baseline="-25000" dirty="0" smtClean="0">
                <a:latin typeface="Arial" pitchFamily="34" charset="0"/>
                <a:ea typeface="Times New Roman" pitchFamily="18" charset="0"/>
                <a:cs typeface="Arial" pitchFamily="34" charset="0"/>
              </a:rPr>
              <a:t>s</a:t>
            </a:r>
            <a:r>
              <a:rPr lang="en-GB" dirty="0" smtClean="0">
                <a:latin typeface="Arial" pitchFamily="34" charset="0"/>
                <a:ea typeface="Times New Roman" pitchFamily="18" charset="0"/>
                <a:cs typeface="Arial" pitchFamily="34" charset="0"/>
              </a:rPr>
              <a:t>  replaces </a:t>
            </a:r>
            <a:r>
              <a:rPr lang="en-GB" dirty="0" err="1" smtClean="0">
                <a:latin typeface="Arial" pitchFamily="34" charset="0"/>
                <a:ea typeface="Times New Roman" pitchFamily="18" charset="0"/>
                <a:cs typeface="Arial" pitchFamily="34" charset="0"/>
              </a:rPr>
              <a:t>T</a:t>
            </a:r>
            <a:r>
              <a:rPr lang="en-GB" baseline="-25000" dirty="0" err="1" smtClean="0">
                <a:latin typeface="Arial" pitchFamily="34" charset="0"/>
                <a:ea typeface="Times New Roman" pitchFamily="18" charset="0"/>
                <a:cs typeface="Arial" pitchFamily="34" charset="0"/>
              </a:rPr>
              <a:t>r</a:t>
            </a:r>
            <a:endParaRPr lang="en-GB" baseline="-25000" dirty="0" smtClean="0">
              <a:latin typeface="Arial" pitchFamily="34" charset="0"/>
              <a:ea typeface="Times New Roman" pitchFamily="18" charset="0"/>
              <a:cs typeface="Arial" pitchFamily="34" charset="0"/>
            </a:endParaRPr>
          </a:p>
          <a:p>
            <a:pPr marL="0" lvl="0" indent="0" fontAlgn="base">
              <a:spcBef>
                <a:spcPct val="0"/>
              </a:spcBef>
              <a:spcAft>
                <a:spcPct val="0"/>
              </a:spcAft>
              <a:buNone/>
            </a:pPr>
            <a:endParaRPr lang="en-GB" dirty="0" smtClean="0">
              <a:latin typeface="Arial" pitchFamily="34" charset="0"/>
              <a:ea typeface="Times New Roman" pitchFamily="18" charset="0"/>
              <a:cs typeface="Arial" pitchFamily="34" charset="0"/>
            </a:endParaRPr>
          </a:p>
          <a:p>
            <a:pPr marL="0" lvl="0" indent="0" fontAlgn="base">
              <a:spcBef>
                <a:spcPct val="0"/>
              </a:spcBef>
              <a:spcAft>
                <a:spcPct val="0"/>
              </a:spcAft>
              <a:buNone/>
            </a:pPr>
            <a:r>
              <a:rPr lang="en-GB" dirty="0" err="1" smtClean="0">
                <a:latin typeface="Arial" pitchFamily="34" charset="0"/>
                <a:ea typeface="Times New Roman" pitchFamily="18" charset="0"/>
                <a:cs typeface="Arial" pitchFamily="34" charset="0"/>
              </a:rPr>
              <a:t>K</a:t>
            </a:r>
            <a:r>
              <a:rPr lang="en-GB" baseline="-25000" dirty="0" err="1" smtClean="0">
                <a:latin typeface="Arial" pitchFamily="34" charset="0"/>
                <a:ea typeface="Times New Roman" pitchFamily="18" charset="0"/>
                <a:cs typeface="Arial" pitchFamily="34" charset="0"/>
              </a:rPr>
              <a:t>wr</a:t>
            </a:r>
            <a:r>
              <a:rPr lang="en-GB" baseline="-25000" dirty="0" smtClean="0">
                <a:latin typeface="Arial" pitchFamily="34" charset="0"/>
                <a:ea typeface="Times New Roman" pitchFamily="18" charset="0"/>
                <a:cs typeface="Arial" pitchFamily="34" charset="0"/>
              </a:rPr>
              <a:t> </a:t>
            </a:r>
            <a:r>
              <a:rPr lang="en-GB" dirty="0" smtClean="0">
                <a:latin typeface="Arial" pitchFamily="34" charset="0"/>
                <a:ea typeface="Times New Roman" pitchFamily="18" charset="0"/>
                <a:cs typeface="Arial" pitchFamily="34" charset="0"/>
              </a:rPr>
              <a:t>is equal to </a:t>
            </a:r>
            <a:r>
              <a:rPr lang="en-GB" dirty="0" err="1" smtClean="0">
                <a:latin typeface="Arial" pitchFamily="34" charset="0"/>
                <a:ea typeface="Times New Roman" pitchFamily="18" charset="0"/>
                <a:cs typeface="Arial" pitchFamily="34" charset="0"/>
              </a:rPr>
              <a:t>K</a:t>
            </a:r>
            <a:r>
              <a:rPr lang="en-GB" baseline="-25000" dirty="0" err="1" smtClean="0">
                <a:latin typeface="Arial" pitchFamily="34" charset="0"/>
                <a:ea typeface="Times New Roman" pitchFamily="18" charset="0"/>
                <a:cs typeface="Arial" pitchFamily="34" charset="0"/>
              </a:rPr>
              <a:t>sr</a:t>
            </a:r>
            <a:r>
              <a:rPr lang="en-GB" baseline="-25000" dirty="0" smtClean="0">
                <a:latin typeface="Arial" pitchFamily="34" charset="0"/>
                <a:ea typeface="Times New Roman" pitchFamily="18" charset="0"/>
                <a:cs typeface="Arial" pitchFamily="34" charset="0"/>
              </a:rPr>
              <a:t> </a:t>
            </a:r>
            <a:r>
              <a:rPr lang="en-GB" dirty="0" smtClean="0">
                <a:latin typeface="Arial" pitchFamily="34" charset="0"/>
                <a:ea typeface="Times New Roman" pitchFamily="18" charset="0"/>
                <a:cs typeface="Arial" pitchFamily="34" charset="0"/>
              </a:rPr>
              <a:t>(unless some suspension leverage exists due to the positioning of the Spring) </a:t>
            </a:r>
          </a:p>
          <a:p>
            <a:pPr marL="0" lvl="0" indent="0" fontAlgn="base">
              <a:spcBef>
                <a:spcPct val="0"/>
              </a:spcBef>
              <a:spcAft>
                <a:spcPct val="0"/>
              </a:spcAft>
              <a:buNone/>
            </a:pPr>
            <a:endParaRPr lang="en-GB" dirty="0" smtClean="0">
              <a:latin typeface="Arial" pitchFamily="34" charset="0"/>
              <a:ea typeface="Times New Roman" pitchFamily="18" charset="0"/>
              <a:cs typeface="Arial" pitchFamily="34" charset="0"/>
            </a:endParaRPr>
          </a:p>
          <a:p>
            <a:pPr marL="0" lvl="0" indent="0" fontAlgn="base">
              <a:spcBef>
                <a:spcPct val="0"/>
              </a:spcBef>
              <a:spcAft>
                <a:spcPct val="0"/>
              </a:spcAft>
              <a:buNone/>
            </a:pPr>
            <a:r>
              <a:rPr lang="en-GB" dirty="0" smtClean="0">
                <a:latin typeface="Arial" pitchFamily="34" charset="0"/>
                <a:ea typeface="Times New Roman" pitchFamily="18" charset="0"/>
                <a:cs typeface="Arial" pitchFamily="34" charset="0"/>
              </a:rPr>
              <a:t>deflection δ of the wheel is now the direct deflection of the spring on the axle.  </a:t>
            </a:r>
          </a:p>
          <a:p>
            <a:pPr marL="0" lvl="0" indent="0" fontAlgn="base">
              <a:spcBef>
                <a:spcPct val="0"/>
              </a:spcBef>
              <a:spcAft>
                <a:spcPct val="0"/>
              </a:spcAft>
              <a:buNone/>
            </a:pPr>
            <a:endParaRPr lang="en-GB" dirty="0" smtClean="0">
              <a:latin typeface="Arial" pitchFamily="34" charset="0"/>
            </a:endParaRPr>
          </a:p>
          <a:p>
            <a:pPr lvl="0" eaLnBrk="0" fontAlgn="base" hangingPunct="0">
              <a:spcBef>
                <a:spcPct val="0"/>
              </a:spcBef>
              <a:spcAft>
                <a:spcPct val="0"/>
              </a:spcAft>
              <a:buNone/>
            </a:pPr>
            <a:r>
              <a:rPr lang="de-DE" dirty="0" smtClean="0">
                <a:solidFill>
                  <a:srgbClr val="000000"/>
                </a:solidFill>
                <a:latin typeface="Arial" pitchFamily="34" charset="0"/>
                <a:ea typeface="Times New Roman" pitchFamily="18" charset="0"/>
                <a:cs typeface="Arial" pitchFamily="34" charset="0"/>
              </a:rPr>
              <a:t>K</a:t>
            </a:r>
            <a:r>
              <a:rPr lang="de-DE" baseline="-25000" dirty="0" smtClean="0">
                <a:solidFill>
                  <a:srgbClr val="000000"/>
                </a:solidFill>
                <a:latin typeface="Arial" pitchFamily="34" charset="0"/>
                <a:ea typeface="Times New Roman" pitchFamily="18" charset="0"/>
                <a:cs typeface="Arial" pitchFamily="34" charset="0"/>
                <a:sym typeface="Symbol"/>
              </a:rPr>
              <a:t>r</a:t>
            </a:r>
            <a:r>
              <a:rPr lang="en-GB" dirty="0" smtClean="0">
                <a:latin typeface="Arial" pitchFamily="34" charset="0"/>
                <a:ea typeface="Times New Roman" pitchFamily="18" charset="0"/>
              </a:rPr>
              <a:t> then becomes </a:t>
            </a:r>
          </a:p>
          <a:p>
            <a:pPr marL="0" lvl="0" indent="0" eaLnBrk="0" fontAlgn="base" hangingPunct="0">
              <a:spcBef>
                <a:spcPct val="0"/>
              </a:spcBef>
              <a:spcAft>
                <a:spcPct val="0"/>
              </a:spcAft>
              <a:buNone/>
            </a:pPr>
            <a:endParaRPr lang="en-GB" dirty="0" smtClean="0">
              <a:latin typeface="Arial" pitchFamily="34" charset="0"/>
              <a:ea typeface="Times New Roman" pitchFamily="18" charset="0"/>
            </a:endParaRPr>
          </a:p>
          <a:p>
            <a:pPr lvl="0" fontAlgn="base">
              <a:spcBef>
                <a:spcPct val="0"/>
              </a:spcBef>
              <a:spcAft>
                <a:spcPct val="0"/>
              </a:spcAft>
              <a:buNone/>
            </a:pPr>
            <a:r>
              <a:rPr lang="de-DE" dirty="0" smtClean="0">
                <a:solidFill>
                  <a:srgbClr val="000000"/>
                </a:solidFill>
                <a:latin typeface="Arial" pitchFamily="34" charset="0"/>
                <a:ea typeface="Times New Roman" pitchFamily="18" charset="0"/>
                <a:cs typeface="Arial" pitchFamily="34" charset="0"/>
              </a:rPr>
              <a:t>		</a:t>
            </a:r>
            <a:r>
              <a:rPr lang="de-DE" sz="4000" dirty="0" smtClean="0">
                <a:solidFill>
                  <a:srgbClr val="000000"/>
                </a:solidFill>
                <a:latin typeface="Arial" pitchFamily="34" charset="0"/>
                <a:ea typeface="Times New Roman" pitchFamily="18" charset="0"/>
                <a:cs typeface="Arial" pitchFamily="34" charset="0"/>
              </a:rPr>
              <a:t>K</a:t>
            </a:r>
            <a:r>
              <a:rPr lang="de-DE" sz="4000" baseline="-25000" dirty="0" smtClean="0">
                <a:solidFill>
                  <a:srgbClr val="000000"/>
                </a:solidFill>
                <a:latin typeface="Arial" pitchFamily="34" charset="0"/>
                <a:ea typeface="Times New Roman" pitchFamily="18" charset="0"/>
                <a:cs typeface="Arial" pitchFamily="34" charset="0"/>
                <a:sym typeface="Symbol"/>
              </a:rPr>
              <a:t>r </a:t>
            </a:r>
            <a:r>
              <a:rPr lang="de-DE" sz="4000" dirty="0" smtClean="0">
                <a:solidFill>
                  <a:srgbClr val="000000"/>
                </a:solidFill>
                <a:latin typeface="Arial" pitchFamily="34" charset="0"/>
                <a:ea typeface="Times New Roman" pitchFamily="18" charset="0"/>
                <a:cs typeface="Arial" pitchFamily="34" charset="0"/>
                <a:sym typeface="Symbol"/>
              </a:rPr>
              <a:t>= (</a:t>
            </a:r>
            <a:r>
              <a:rPr lang="de-DE" sz="4000" u="sng" dirty="0" smtClean="0">
                <a:solidFill>
                  <a:srgbClr val="000000"/>
                </a:solidFill>
                <a:latin typeface="Arial" pitchFamily="34" charset="0"/>
                <a:ea typeface="Times New Roman" pitchFamily="18" charset="0"/>
                <a:cs typeface="Arial" pitchFamily="34" charset="0"/>
                <a:sym typeface="Symbol"/>
              </a:rPr>
              <a:t>T</a:t>
            </a:r>
            <a:r>
              <a:rPr lang="de-DE" sz="4000" baseline="-25000" dirty="0" smtClean="0">
                <a:solidFill>
                  <a:srgbClr val="000000"/>
                </a:solidFill>
                <a:latin typeface="Arial" pitchFamily="34" charset="0"/>
                <a:ea typeface="Times New Roman" pitchFamily="18" charset="0"/>
                <a:cs typeface="Arial" pitchFamily="34" charset="0"/>
                <a:sym typeface="Symbol"/>
              </a:rPr>
              <a:t>sr</a:t>
            </a:r>
            <a:r>
              <a:rPr lang="de-DE" sz="4000" u="sng" baseline="30000" dirty="0" smtClean="0">
                <a:solidFill>
                  <a:srgbClr val="000000"/>
                </a:solidFill>
                <a:latin typeface="Arial" pitchFamily="34" charset="0"/>
                <a:ea typeface="Times New Roman" pitchFamily="18" charset="0"/>
                <a:cs typeface="Arial" pitchFamily="34" charset="0"/>
                <a:sym typeface="Symbol"/>
              </a:rPr>
              <a:t>2 </a:t>
            </a:r>
            <a:r>
              <a:rPr lang="de-DE" sz="4000" u="sng" dirty="0" smtClean="0">
                <a:solidFill>
                  <a:srgbClr val="000000"/>
                </a:solidFill>
                <a:latin typeface="Arial" pitchFamily="34" charset="0"/>
                <a:ea typeface="Times New Roman" pitchFamily="18" charset="0"/>
                <a:cs typeface="Arial" pitchFamily="34" charset="0"/>
                <a:sym typeface="Symbol"/>
              </a:rPr>
              <a:t> x K</a:t>
            </a:r>
            <a:r>
              <a:rPr lang="de-DE" sz="4000" baseline="-25000" dirty="0" smtClean="0">
                <a:solidFill>
                  <a:srgbClr val="000000"/>
                </a:solidFill>
                <a:latin typeface="Arial" pitchFamily="34" charset="0"/>
                <a:ea typeface="Times New Roman" pitchFamily="18" charset="0"/>
                <a:cs typeface="Arial" pitchFamily="34" charset="0"/>
                <a:sym typeface="Symbol"/>
              </a:rPr>
              <a:t>wr</a:t>
            </a:r>
            <a:r>
              <a:rPr lang="de-DE" sz="4000" dirty="0" smtClean="0">
                <a:solidFill>
                  <a:srgbClr val="000000"/>
                </a:solidFill>
                <a:latin typeface="Arial" pitchFamily="34" charset="0"/>
                <a:ea typeface="Times New Roman" pitchFamily="18" charset="0"/>
                <a:cs typeface="Arial" pitchFamily="34" charset="0"/>
                <a:sym typeface="Symbol"/>
              </a:rPr>
              <a:t>)         </a:t>
            </a:r>
            <a:r>
              <a:rPr lang="de-DE" sz="3000" dirty="0" smtClean="0">
                <a:solidFill>
                  <a:srgbClr val="000000"/>
                </a:solidFill>
                <a:latin typeface="Arial" pitchFamily="34" charset="0"/>
                <a:ea typeface="Times New Roman" pitchFamily="18" charset="0"/>
                <a:cs typeface="Arial" pitchFamily="34" charset="0"/>
                <a:sym typeface="Symbol"/>
              </a:rPr>
              <a:t>Nm/Rad       </a:t>
            </a:r>
            <a:r>
              <a:rPr lang="de-DE" sz="2600" dirty="0" smtClean="0">
                <a:solidFill>
                  <a:srgbClr val="000000"/>
                </a:solidFill>
                <a:latin typeface="Arial" pitchFamily="34" charset="0"/>
                <a:ea typeface="Times New Roman" pitchFamily="18" charset="0"/>
                <a:cs typeface="Arial" pitchFamily="34" charset="0"/>
                <a:sym typeface="Symbol"/>
              </a:rPr>
              <a:t>( Eqn11)</a:t>
            </a:r>
          </a:p>
          <a:p>
            <a:pPr lvl="0" fontAlgn="base">
              <a:spcBef>
                <a:spcPct val="0"/>
              </a:spcBef>
              <a:spcAft>
                <a:spcPct val="0"/>
              </a:spcAft>
              <a:buNone/>
            </a:pPr>
            <a:r>
              <a:rPr lang="de-DE" sz="4000" dirty="0" smtClean="0">
                <a:solidFill>
                  <a:srgbClr val="000000"/>
                </a:solidFill>
                <a:latin typeface="Arial" pitchFamily="34" charset="0"/>
                <a:ea typeface="Times New Roman" pitchFamily="18" charset="0"/>
                <a:cs typeface="Arial" pitchFamily="34" charset="0"/>
                <a:sym typeface="Symbol"/>
              </a:rPr>
              <a:t>		                2</a:t>
            </a:r>
          </a:p>
        </p:txBody>
      </p:sp>
      <p:sp>
        <p:nvSpPr>
          <p:cNvPr id="4" name="Slide Number Placeholder 3"/>
          <p:cNvSpPr>
            <a:spLocks noGrp="1"/>
          </p:cNvSpPr>
          <p:nvPr>
            <p:ph type="sldNum" sz="quarter" idx="12"/>
          </p:nvPr>
        </p:nvSpPr>
        <p:spPr/>
        <p:txBody>
          <a:bodyPr/>
          <a:lstStyle/>
          <a:p>
            <a:fld id="{6520C922-D900-45C7-81AF-54837422CFEC}"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Roll angle </a:t>
            </a:r>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6</a:t>
            </a:fld>
            <a:endParaRPr lang="en-GB"/>
          </a:p>
        </p:txBody>
      </p:sp>
      <mc:AlternateContent xmlns:mc="http://schemas.openxmlformats.org/markup-compatibility/2006" xmlns:a14="http://schemas.microsoft.com/office/drawing/2010/main">
        <mc:Choice Requires="a14">
          <p:sp>
            <p:nvSpPr>
              <p:cNvPr id="5" name="Content Placeholder 4"/>
              <p:cNvSpPr>
                <a:spLocks noGrp="1"/>
              </p:cNvSpPr>
              <p:nvPr>
                <p:ph idx="1"/>
              </p:nvPr>
            </p:nvSpPr>
            <p:spPr>
              <a:xfrm>
                <a:off x="457200" y="1600200"/>
                <a:ext cx="8229600" cy="2997744"/>
              </a:xfrm>
              <a:prstGeom prst="rect">
                <a:avLst/>
              </a:prstGeom>
            </p:spPr>
            <p:txBody>
              <a:bodyPr wrap="square">
                <a:spAutoFit/>
              </a:bodyPr>
              <a:lstStyle/>
              <a:p>
                <a:pPr>
                  <a:buNone/>
                </a:pPr>
                <a:r>
                  <a:rPr lang="en-GB" sz="3200" dirty="0" smtClean="0"/>
                  <a:t>    The roll angle is now found in the same way as before            </a:t>
                </a:r>
              </a:p>
              <a:p>
                <a:pPr>
                  <a:buNone/>
                </a:pPr>
                <a:endParaRPr lang="en-GB" sz="3200" dirty="0" smtClean="0"/>
              </a:p>
              <a:p>
                <a:pPr>
                  <a:buNone/>
                </a:pPr>
                <a:r>
                  <a:rPr lang="en-GB" sz="3200" dirty="0" smtClean="0"/>
                  <a:t>                      	</a:t>
                </a:r>
                <a:r>
                  <a:rPr lang="en-GB" dirty="0">
                    <a:ea typeface="Cambria Math"/>
                  </a:rPr>
                  <a:t> </a:t>
                </a:r>
                <a14:m>
                  <m:oMath xmlns:m="http://schemas.openxmlformats.org/officeDocument/2006/math">
                    <m:r>
                      <m:rPr>
                        <m:sty m:val="p"/>
                      </m:rPr>
                      <a:rPr lang="en-GB">
                        <a:latin typeface="Cambria Math"/>
                        <a:ea typeface="Cambria Math"/>
                      </a:rPr>
                      <m:t>φ</m:t>
                    </m:r>
                    <m:r>
                      <a:rPr lang="en-GB" i="1">
                        <a:latin typeface="Cambria Math"/>
                        <a:ea typeface="Cambria Math"/>
                      </a:rPr>
                      <m:t> </m:t>
                    </m:r>
                  </m:oMath>
                </a14:m>
                <a:r>
                  <a:rPr lang="en-GB" sz="3200" dirty="0" smtClean="0"/>
                  <a:t>= </a:t>
                </a:r>
                <a:r>
                  <a:rPr lang="en-GB" sz="3200" u="sng" dirty="0" smtClean="0"/>
                  <a:t>M</a:t>
                </a:r>
                <a:r>
                  <a:rPr lang="en-GB" sz="3200" baseline="-25000" dirty="0" smtClean="0"/>
                  <a:t>ot</a:t>
                </a:r>
                <a:endParaRPr lang="en-GB" sz="3200" dirty="0" smtClean="0"/>
              </a:p>
              <a:p>
                <a:pPr>
                  <a:spcBef>
                    <a:spcPts val="0"/>
                  </a:spcBef>
                  <a:buNone/>
                </a:pPr>
                <a:r>
                  <a:rPr lang="en-GB" sz="3200" dirty="0" smtClean="0"/>
                  <a:t>                            	         K</a:t>
                </a:r>
                <a:r>
                  <a:rPr lang="el-GR" sz="3200" baseline="-25000" dirty="0" smtClean="0">
                    <a:solidFill>
                      <a:srgbClr val="FF0000"/>
                    </a:solidFill>
                  </a:rPr>
                  <a:t> </a:t>
                </a:r>
                <a:r>
                  <a:rPr lang="el-GR" sz="3200" baseline="-25000" dirty="0" smtClean="0"/>
                  <a:t>ϕ</a:t>
                </a:r>
                <a:r>
                  <a:rPr lang="el-GR" sz="3200" baseline="-25000" dirty="0" smtClean="0">
                    <a:solidFill>
                      <a:srgbClr val="FF0000"/>
                    </a:solidFill>
                  </a:rPr>
                  <a:t> </a:t>
                </a:r>
                <a:r>
                  <a:rPr lang="en-GB" sz="3200" baseline="-25000" dirty="0" smtClean="0"/>
                  <a:t>t</a:t>
                </a:r>
              </a:p>
              <a:p>
                <a:pPr>
                  <a:spcBef>
                    <a:spcPts val="0"/>
                  </a:spcBef>
                  <a:buNone/>
                </a:pPr>
                <a:endParaRPr lang="en-GB" sz="2400" baseline="-25000" dirty="0"/>
              </a:p>
            </p:txBody>
          </p:sp>
        </mc:Choice>
        <mc:Fallback xmlns="">
          <p:sp>
            <p:nvSpPr>
              <p:cNvPr id="5" name="Content Placeholder 4"/>
              <p:cNvSpPr>
                <a:spLocks noGrp="1" noRot="1" noChangeAspect="1" noMove="1" noResize="1" noEditPoints="1" noAdjustHandles="1" noChangeArrowheads="1" noChangeShapeType="1" noTextEdit="1"/>
              </p:cNvSpPr>
              <p:nvPr>
                <p:ph idx="1"/>
              </p:nvPr>
            </p:nvSpPr>
            <p:spPr>
              <a:xfrm>
                <a:off x="457200" y="1600200"/>
                <a:ext cx="8229600" cy="2997744"/>
              </a:xfrm>
              <a:prstGeom prst="rect">
                <a:avLst/>
              </a:prstGeom>
              <a:blipFill rotWithShape="1">
                <a:blip r:embed="rId2"/>
                <a:stretch>
                  <a:fillRect t="-2648" r="-2815"/>
                </a:stretch>
              </a:blipFill>
            </p:spPr>
            <p:txBody>
              <a:bodyPr/>
              <a:lstStyle/>
              <a:p>
                <a:r>
                  <a:rPr lang="en-GB">
                    <a:noFill/>
                  </a:rPr>
                  <a:t> </a:t>
                </a:r>
              </a:p>
            </p:txBody>
          </p:sp>
        </mc:Fallback>
      </mc:AlternateContent>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Weight transfer with live rear axle </a:t>
            </a:r>
            <a:endParaRPr lang="en-GB" dirty="0"/>
          </a:p>
        </p:txBody>
      </p:sp>
      <p:sp>
        <p:nvSpPr>
          <p:cNvPr id="2050"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12" name="Rectangle 11"/>
          <p:cNvSpPr/>
          <p:nvPr/>
        </p:nvSpPr>
        <p:spPr>
          <a:xfrm>
            <a:off x="467544" y="1412776"/>
            <a:ext cx="8352928" cy="1815882"/>
          </a:xfrm>
          <a:prstGeom prst="rect">
            <a:avLst/>
          </a:prstGeom>
        </p:spPr>
        <p:txBody>
          <a:bodyPr wrap="square">
            <a:spAutoFit/>
          </a:bodyPr>
          <a:lstStyle/>
          <a:p>
            <a:r>
              <a:rPr lang="en-GB" sz="2800" dirty="0" smtClean="0"/>
              <a:t>With a live rear axle the load increase at the spring is not the weight transfer experienced at the wheel. As the body rolls relative to the axle the outer spring is compressed and the spring load increase is </a:t>
            </a:r>
            <a:r>
              <a:rPr lang="en-GB" sz="2800" dirty="0" err="1" smtClean="0"/>
              <a:t>F</a:t>
            </a:r>
            <a:r>
              <a:rPr lang="en-GB" sz="2800" baseline="-25000" dirty="0" err="1" smtClean="0"/>
              <a:t>sr</a:t>
            </a:r>
            <a:r>
              <a:rPr lang="en-GB" sz="2800" dirty="0" smtClean="0"/>
              <a:t> then:</a:t>
            </a:r>
            <a:endParaRPr lang="en-GB" sz="2800" dirty="0"/>
          </a:p>
        </p:txBody>
      </p:sp>
      <p:sp>
        <p:nvSpPr>
          <p:cNvPr id="13" name="TextBox 12"/>
          <p:cNvSpPr txBox="1"/>
          <p:nvPr/>
        </p:nvSpPr>
        <p:spPr>
          <a:xfrm>
            <a:off x="1187624" y="4653136"/>
            <a:ext cx="6336704" cy="954107"/>
          </a:xfrm>
          <a:prstGeom prst="rect">
            <a:avLst/>
          </a:prstGeom>
          <a:noFill/>
        </p:spPr>
        <p:txBody>
          <a:bodyPr wrap="square" rtlCol="0">
            <a:spAutoFit/>
          </a:bodyPr>
          <a:lstStyle/>
          <a:p>
            <a:r>
              <a:rPr lang="en-GB" sz="2800" dirty="0" smtClean="0"/>
              <a:t>The increased </a:t>
            </a:r>
            <a:r>
              <a:rPr lang="en-GB" sz="2800" u="sng" dirty="0" smtClean="0"/>
              <a:t>wheel </a:t>
            </a:r>
            <a:r>
              <a:rPr lang="en-GB" sz="2800" dirty="0" smtClean="0"/>
              <a:t>load produced by this increased </a:t>
            </a:r>
            <a:r>
              <a:rPr lang="en-GB" sz="2800" u="sng" dirty="0" smtClean="0"/>
              <a:t>spring</a:t>
            </a:r>
            <a:r>
              <a:rPr lang="en-GB" sz="2800" dirty="0" smtClean="0"/>
              <a:t> load is </a:t>
            </a:r>
            <a:r>
              <a:rPr lang="en-GB" sz="2800" dirty="0" err="1" smtClean="0"/>
              <a:t>WT</a:t>
            </a:r>
            <a:r>
              <a:rPr lang="en-GB" sz="2800" baseline="-25000" dirty="0" err="1" smtClean="0"/>
              <a:t>srl</a:t>
            </a:r>
            <a:r>
              <a:rPr lang="en-GB" sz="2800" dirty="0" smtClean="0"/>
              <a:t> </a:t>
            </a:r>
            <a:endParaRPr lang="en-GB" sz="2800" dirty="0"/>
          </a:p>
        </p:txBody>
      </p:sp>
      <p:sp>
        <p:nvSpPr>
          <p:cNvPr id="7" name="Slide Number Placeholder 6"/>
          <p:cNvSpPr>
            <a:spLocks noGrp="1"/>
          </p:cNvSpPr>
          <p:nvPr>
            <p:ph type="sldNum" sz="quarter" idx="12"/>
          </p:nvPr>
        </p:nvSpPr>
        <p:spPr/>
        <p:txBody>
          <a:bodyPr/>
          <a:lstStyle/>
          <a:p>
            <a:fld id="{6520C922-D900-45C7-81AF-54837422CFEC}" type="slidenum">
              <a:rPr lang="en-GB" smtClean="0"/>
              <a:pPr/>
              <a:t>7</a:t>
            </a:fld>
            <a:endParaRPr lang="en-GB"/>
          </a:p>
        </p:txBody>
      </p:sp>
      <p:grpSp>
        <p:nvGrpSpPr>
          <p:cNvPr id="3" name="Group 4"/>
          <p:cNvGrpSpPr>
            <a:grpSpLocks noChangeAspect="1"/>
          </p:cNvGrpSpPr>
          <p:nvPr/>
        </p:nvGrpSpPr>
        <p:grpSpPr bwMode="auto">
          <a:xfrm>
            <a:off x="3203575" y="3559174"/>
            <a:ext cx="2838450" cy="1035049"/>
            <a:chOff x="2018" y="2242"/>
            <a:chExt cx="1788" cy="652"/>
          </a:xfrm>
        </p:grpSpPr>
        <p:sp>
          <p:nvSpPr>
            <p:cNvPr id="4" name="AutoShape 3"/>
            <p:cNvSpPr>
              <a:spLocks noChangeAspect="1" noChangeArrowheads="1" noTextEdit="1"/>
            </p:cNvSpPr>
            <p:nvPr/>
          </p:nvSpPr>
          <p:spPr bwMode="auto">
            <a:xfrm>
              <a:off x="2018" y="2251"/>
              <a:ext cx="1788" cy="5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5" name="Rectangle 5"/>
            <p:cNvSpPr>
              <a:spLocks noChangeArrowheads="1"/>
            </p:cNvSpPr>
            <p:nvPr/>
          </p:nvSpPr>
          <p:spPr bwMode="auto">
            <a:xfrm>
              <a:off x="2018" y="2252"/>
              <a:ext cx="106" cy="2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smtClean="0">
                  <a:ln>
                    <a:noFill/>
                  </a:ln>
                  <a:solidFill>
                    <a:srgbClr val="000000"/>
                  </a:solidFill>
                  <a:effectLst/>
                  <a:latin typeface="Calibri" pitchFamily="34" charset="0"/>
                  <a:cs typeface="Arial" pitchFamily="34" charset="0"/>
                </a:rPr>
                <a:t> </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grpSp>
          <p:nvGrpSpPr>
            <p:cNvPr id="6" name="Group 15"/>
            <p:cNvGrpSpPr>
              <a:grpSpLocks/>
            </p:cNvGrpSpPr>
            <p:nvPr/>
          </p:nvGrpSpPr>
          <p:grpSpPr bwMode="auto">
            <a:xfrm>
              <a:off x="2038" y="2242"/>
              <a:ext cx="1722" cy="652"/>
              <a:chOff x="2038" y="2242"/>
              <a:chExt cx="1722" cy="652"/>
            </a:xfrm>
          </p:grpSpPr>
          <p:sp>
            <p:nvSpPr>
              <p:cNvPr id="8" name="Line 6"/>
              <p:cNvSpPr>
                <a:spLocks noChangeShapeType="1"/>
              </p:cNvSpPr>
              <p:nvPr/>
            </p:nvSpPr>
            <p:spPr bwMode="auto">
              <a:xfrm>
                <a:off x="2623" y="2557"/>
                <a:ext cx="1122" cy="0"/>
              </a:xfrm>
              <a:prstGeom prst="line">
                <a:avLst/>
              </a:prstGeom>
              <a:noFill/>
              <a:ln w="9">
                <a:solidFill>
                  <a:srgbClr val="000000"/>
                </a:solidFill>
                <a:prstDash val="solid"/>
                <a:round/>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Rectangle 7"/>
              <p:cNvSpPr>
                <a:spLocks noChangeArrowheads="1"/>
              </p:cNvSpPr>
              <p:nvPr/>
            </p:nvSpPr>
            <p:spPr bwMode="auto">
              <a:xfrm>
                <a:off x="3124" y="2586"/>
                <a:ext cx="231" cy="3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900" b="0" i="0" u="none" strike="noStrike" cap="none" normalizeH="0" baseline="0" smtClean="0">
                    <a:ln>
                      <a:noFill/>
                    </a:ln>
                    <a:solidFill>
                      <a:srgbClr val="000000"/>
                    </a:solidFill>
                    <a:effectLst/>
                    <a:latin typeface="Arial" pitchFamily="34" charset="0"/>
                    <a:cs typeface="Arial" pitchFamily="34" charset="0"/>
                  </a:rPr>
                  <a:t>2</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0" name="Rectangle 8"/>
              <p:cNvSpPr>
                <a:spLocks noChangeArrowheads="1"/>
              </p:cNvSpPr>
              <p:nvPr/>
            </p:nvSpPr>
            <p:spPr bwMode="auto">
              <a:xfrm>
                <a:off x="3310" y="2267"/>
                <a:ext cx="450" cy="3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900" b="0" i="0" u="none" strike="noStrike" cap="none" normalizeH="0" baseline="0" dirty="0" err="1" smtClean="0">
                    <a:ln>
                      <a:noFill/>
                    </a:ln>
                    <a:solidFill>
                      <a:srgbClr val="000000"/>
                    </a:solidFill>
                    <a:effectLst/>
                    <a:latin typeface="Arial" pitchFamily="34" charset="0"/>
                    <a:cs typeface="Arial" pitchFamily="34" charset="0"/>
                  </a:rPr>
                  <a:t>Ksr</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1" name="Rectangle 9"/>
              <p:cNvSpPr>
                <a:spLocks noChangeArrowheads="1"/>
              </p:cNvSpPr>
              <p:nvPr/>
            </p:nvSpPr>
            <p:spPr bwMode="auto">
              <a:xfrm>
                <a:off x="2945" y="2267"/>
                <a:ext cx="360" cy="3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900" b="0" i="0" u="none" strike="noStrike" cap="none" normalizeH="0" baseline="0" smtClean="0">
                    <a:ln>
                      <a:noFill/>
                    </a:ln>
                    <a:solidFill>
                      <a:srgbClr val="000000"/>
                    </a:solidFill>
                    <a:effectLst/>
                    <a:latin typeface="Arial" pitchFamily="34" charset="0"/>
                    <a:cs typeface="Arial" pitchFamily="34" charset="0"/>
                  </a:rPr>
                  <a:t>Ts</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4" name="Rectangle 10"/>
              <p:cNvSpPr>
                <a:spLocks noChangeArrowheads="1"/>
              </p:cNvSpPr>
              <p:nvPr/>
            </p:nvSpPr>
            <p:spPr bwMode="auto">
              <a:xfrm>
                <a:off x="2038" y="2410"/>
                <a:ext cx="437" cy="3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900" b="0" i="0" u="none" strike="noStrike" cap="none" normalizeH="0" baseline="0" smtClean="0">
                    <a:ln>
                      <a:noFill/>
                    </a:ln>
                    <a:solidFill>
                      <a:srgbClr val="000000"/>
                    </a:solidFill>
                    <a:effectLst/>
                    <a:latin typeface="Arial" pitchFamily="34" charset="0"/>
                    <a:cs typeface="Arial" pitchFamily="34" charset="0"/>
                  </a:rPr>
                  <a:t>Fsr</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sp>
            <p:nvSpPr>
              <p:cNvPr id="15" name="Rectangle 11"/>
              <p:cNvSpPr>
                <a:spLocks noChangeArrowheads="1"/>
              </p:cNvSpPr>
              <p:nvPr/>
            </p:nvSpPr>
            <p:spPr bwMode="auto">
              <a:xfrm>
                <a:off x="3231" y="2242"/>
                <a:ext cx="0"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6" name="Rectangle 12"/>
              <p:cNvSpPr>
                <a:spLocks noChangeArrowheads="1"/>
              </p:cNvSpPr>
              <p:nvPr/>
            </p:nvSpPr>
            <p:spPr bwMode="auto">
              <a:xfrm>
                <a:off x="2783" y="2242"/>
                <a:ext cx="0"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7" name="Rectangle 13"/>
              <p:cNvSpPr>
                <a:spLocks noChangeArrowheads="1"/>
              </p:cNvSpPr>
              <p:nvPr/>
            </p:nvSpPr>
            <p:spPr bwMode="auto">
              <a:xfrm>
                <a:off x="2635" y="2242"/>
                <a:ext cx="0"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8" name="Rectangle 14"/>
              <p:cNvSpPr>
                <a:spLocks noChangeArrowheads="1"/>
              </p:cNvSpPr>
              <p:nvPr/>
            </p:nvSpPr>
            <p:spPr bwMode="auto">
              <a:xfrm>
                <a:off x="2435" y="2385"/>
                <a:ext cx="266" cy="3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none" lIns="0" tIns="0" rIns="0" bIns="0" numCol="1" anchor="t"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900" b="0" i="0" u="none" strike="noStrike" cap="none" normalizeH="0" baseline="0" smtClean="0">
                    <a:ln>
                      <a:noFill/>
                    </a:ln>
                    <a:solidFill>
                      <a:srgbClr val="000000"/>
                    </a:solidFill>
                    <a:effectLst/>
                    <a:latin typeface="Symbol" pitchFamily="18" charset="2"/>
                    <a:cs typeface="Arial" pitchFamily="34" charset="0"/>
                  </a:rPr>
                  <a:t>=</a:t>
                </a:r>
                <a:endParaRPr kumimoji="0" lang="en-US" sz="1800" b="0" i="0" u="none" strike="noStrike" cap="none" normalizeH="0" baseline="0" smtClean="0">
                  <a:ln>
                    <a:noFill/>
                  </a:ln>
                  <a:solidFill>
                    <a:schemeClr val="tx1"/>
                  </a:solidFill>
                  <a:effectLst/>
                  <a:latin typeface="Arial" pitchFamily="34" charset="0"/>
                  <a:cs typeface="Arial" pitchFamily="34" charset="0"/>
                </a:endParaRPr>
              </a:p>
            </p:txBody>
          </p:sp>
        </p:grpSp>
      </p:grpSp>
      <mc:AlternateContent xmlns:mc="http://schemas.openxmlformats.org/markup-compatibility/2006" xmlns:a14="http://schemas.microsoft.com/office/drawing/2010/main">
        <mc:Choice Requires="a14">
          <p:sp>
            <p:nvSpPr>
              <p:cNvPr id="19" name="Rectangle 18"/>
              <p:cNvSpPr/>
              <p:nvPr/>
            </p:nvSpPr>
            <p:spPr>
              <a:xfrm>
                <a:off x="4220152" y="3535604"/>
                <a:ext cx="521297" cy="523220"/>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sty m:val="p"/>
                        </m:rPr>
                        <a:rPr lang="en-GB" sz="2800">
                          <a:latin typeface="Cambria Math"/>
                          <a:ea typeface="Cambria Math"/>
                        </a:rPr>
                        <m:t>φ</m:t>
                      </m:r>
                    </m:oMath>
                  </m:oMathPara>
                </a14:m>
                <a:endParaRPr lang="en-GB" sz="2800" dirty="0"/>
              </a:p>
            </p:txBody>
          </p:sp>
        </mc:Choice>
        <mc:Fallback xmlns="">
          <p:sp>
            <p:nvSpPr>
              <p:cNvPr id="19" name="Rectangle 18"/>
              <p:cNvSpPr>
                <a:spLocks noRot="1" noChangeAspect="1" noMove="1" noResize="1" noEditPoints="1" noAdjustHandles="1" noChangeArrowheads="1" noChangeShapeType="1" noTextEdit="1"/>
              </p:cNvSpPr>
              <p:nvPr/>
            </p:nvSpPr>
            <p:spPr>
              <a:xfrm>
                <a:off x="4220152" y="3535604"/>
                <a:ext cx="521297" cy="523220"/>
              </a:xfrm>
              <a:prstGeom prst="rect">
                <a:avLst/>
              </a:prstGeom>
              <a:blipFill rotWithShape="1">
                <a:blip r:embed="rId2"/>
                <a:stretch>
                  <a:fillRect/>
                </a:stretch>
              </a:blipFill>
            </p:spPr>
            <p:txBody>
              <a:bodyPr/>
              <a:lstStyle/>
              <a:p>
                <a:r>
                  <a:rPr lang="en-GB">
                    <a:noFill/>
                  </a:rPr>
                  <a:t> </a:t>
                </a:r>
              </a:p>
            </p:txBody>
          </p:sp>
        </mc:Fallback>
      </mc:AlternateContent>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To find the weight transfer reacted at the wheel, </a:t>
            </a:r>
            <a:endParaRPr lang="en-GB" dirty="0"/>
          </a:p>
        </p:txBody>
      </p:sp>
      <p:sp>
        <p:nvSpPr>
          <p:cNvPr id="3" name="Content Placeholder 2"/>
          <p:cNvSpPr>
            <a:spLocks noGrp="1"/>
          </p:cNvSpPr>
          <p:nvPr>
            <p:ph idx="1"/>
          </p:nvPr>
        </p:nvSpPr>
        <p:spPr/>
        <p:txBody>
          <a:bodyPr/>
          <a:lstStyle/>
          <a:p>
            <a:pPr indent="17463">
              <a:buNone/>
              <a:tabLst>
                <a:tab pos="360363" algn="l"/>
              </a:tabLst>
            </a:pPr>
            <a:r>
              <a:rPr lang="en-GB" dirty="0" smtClean="0"/>
              <a:t>Equate the  moment produced by the increased wheel load </a:t>
            </a:r>
            <a:r>
              <a:rPr lang="en-GB" dirty="0" err="1" smtClean="0"/>
              <a:t>WT</a:t>
            </a:r>
            <a:r>
              <a:rPr lang="en-GB" baseline="-25000" dirty="0" err="1" smtClean="0"/>
              <a:t>srl</a:t>
            </a:r>
            <a:r>
              <a:rPr lang="en-GB" dirty="0" smtClean="0"/>
              <a:t> with moment produced by increased spring load </a:t>
            </a:r>
            <a:r>
              <a:rPr lang="en-GB" dirty="0" err="1" smtClean="0"/>
              <a:t>F</a:t>
            </a:r>
            <a:r>
              <a:rPr lang="en-GB" baseline="-25000" dirty="0" err="1" smtClean="0"/>
              <a:t>sr</a:t>
            </a:r>
            <a:endParaRPr lang="en-GB" baseline="-25000" dirty="0" smtClean="0"/>
          </a:p>
          <a:p>
            <a:pPr>
              <a:buNone/>
            </a:pPr>
            <a:r>
              <a:rPr lang="en-GB" dirty="0" smtClean="0"/>
              <a:t>			  </a:t>
            </a:r>
            <a:r>
              <a:rPr lang="en-GB" dirty="0" err="1" smtClean="0"/>
              <a:t>WT</a:t>
            </a:r>
            <a:r>
              <a:rPr lang="en-GB" baseline="-25000" dirty="0" err="1" smtClean="0"/>
              <a:t>srl</a:t>
            </a:r>
            <a:r>
              <a:rPr lang="en-GB" dirty="0" smtClean="0"/>
              <a:t> x </a:t>
            </a:r>
            <a:r>
              <a:rPr lang="en-GB" dirty="0" err="1" smtClean="0"/>
              <a:t>T</a:t>
            </a:r>
            <a:r>
              <a:rPr lang="en-GB" baseline="-25000" dirty="0" err="1" smtClean="0"/>
              <a:t>r</a:t>
            </a:r>
            <a:r>
              <a:rPr lang="en-GB" dirty="0" smtClean="0"/>
              <a:t> = </a:t>
            </a:r>
            <a:r>
              <a:rPr lang="en-GB" dirty="0" err="1" smtClean="0"/>
              <a:t>F</a:t>
            </a:r>
            <a:r>
              <a:rPr lang="en-GB" baseline="-25000" dirty="0" err="1" smtClean="0"/>
              <a:t>sr</a:t>
            </a:r>
            <a:r>
              <a:rPr lang="en-GB" dirty="0" smtClean="0"/>
              <a:t> x T</a:t>
            </a:r>
            <a:r>
              <a:rPr lang="en-GB" baseline="-25000" dirty="0" smtClean="0"/>
              <a:t>s</a:t>
            </a:r>
            <a:endParaRPr lang="en-GB" baseline="-25000" dirty="0"/>
          </a:p>
        </p:txBody>
      </p:sp>
      <mc:AlternateContent xmlns:mc="http://schemas.openxmlformats.org/markup-compatibility/2006" xmlns:a14="http://schemas.microsoft.com/office/drawing/2010/main">
        <mc:Choice Requires="a14">
          <p:sp>
            <p:nvSpPr>
              <p:cNvPr id="6" name="TextBox 5"/>
              <p:cNvSpPr txBox="1"/>
              <p:nvPr/>
            </p:nvSpPr>
            <p:spPr>
              <a:xfrm>
                <a:off x="395536" y="4149080"/>
                <a:ext cx="7344816" cy="1815882"/>
              </a:xfrm>
              <a:prstGeom prst="rect">
                <a:avLst/>
              </a:prstGeom>
              <a:noFill/>
            </p:spPr>
            <p:txBody>
              <a:bodyPr wrap="square" rtlCol="0">
                <a:spAutoFit/>
              </a:bodyPr>
              <a:lstStyle/>
              <a:p>
                <a:r>
                  <a:rPr lang="en-GB" sz="2800" dirty="0" smtClean="0"/>
                  <a:t>Substituting  for </a:t>
                </a:r>
                <a:r>
                  <a:rPr lang="en-GB" sz="2800" dirty="0" err="1" smtClean="0"/>
                  <a:t>F</a:t>
                </a:r>
                <a:r>
                  <a:rPr lang="en-GB" sz="2800" baseline="-25000" dirty="0" err="1" smtClean="0"/>
                  <a:t>sr</a:t>
                </a:r>
                <a:r>
                  <a:rPr lang="en-GB" sz="2800" dirty="0" smtClean="0"/>
                  <a:t>  gives</a:t>
                </a:r>
              </a:p>
              <a:p>
                <a:endParaRPr lang="en-GB" sz="2800" dirty="0" smtClean="0"/>
              </a:p>
              <a:p>
                <a:r>
                  <a:rPr lang="en-GB" sz="2800" dirty="0" smtClean="0"/>
                  <a:t>		</a:t>
                </a:r>
                <a:r>
                  <a:rPr lang="en-GB" sz="2800" dirty="0" err="1" smtClean="0"/>
                  <a:t>WT</a:t>
                </a:r>
                <a:r>
                  <a:rPr lang="en-GB" sz="2800" baseline="-25000" dirty="0" err="1" smtClean="0"/>
                  <a:t>srl</a:t>
                </a:r>
                <a:r>
                  <a:rPr lang="en-GB" sz="2800" dirty="0" smtClean="0"/>
                  <a:t> = </a:t>
                </a:r>
                <a:r>
                  <a:rPr lang="en-GB" sz="2800" u="sng" dirty="0" smtClean="0"/>
                  <a:t>T</a:t>
                </a:r>
                <a:r>
                  <a:rPr lang="en-GB" sz="2800" baseline="-25000" dirty="0" smtClean="0"/>
                  <a:t>s</a:t>
                </a:r>
                <a:r>
                  <a:rPr lang="en-GB" sz="2800" u="sng" baseline="30000" dirty="0" smtClean="0"/>
                  <a:t>2</a:t>
                </a:r>
                <a:r>
                  <a:rPr lang="en-GB" sz="2800" u="sng" dirty="0" smtClean="0"/>
                  <a:t> </a:t>
                </a:r>
                <a14:m>
                  <m:oMath xmlns:m="http://schemas.openxmlformats.org/officeDocument/2006/math">
                    <m:r>
                      <m:rPr>
                        <m:sty m:val="p"/>
                      </m:rPr>
                      <a:rPr lang="en-GB" sz="2800">
                        <a:latin typeface="Cambria Math"/>
                        <a:ea typeface="Cambria Math"/>
                      </a:rPr>
                      <m:t>φ</m:t>
                    </m:r>
                  </m:oMath>
                </a14:m>
                <a:r>
                  <a:rPr lang="en-GB" sz="2800" u="sng" dirty="0" smtClean="0"/>
                  <a:t> K</a:t>
                </a:r>
                <a:r>
                  <a:rPr lang="en-GB" sz="2800" baseline="-25000" dirty="0" smtClean="0"/>
                  <a:t>sr</a:t>
                </a:r>
              </a:p>
              <a:p>
                <a:r>
                  <a:rPr lang="en-GB" sz="2800" dirty="0" smtClean="0"/>
                  <a:t>                     		    2 x </a:t>
                </a:r>
                <a:r>
                  <a:rPr lang="en-GB" sz="2800" dirty="0" err="1" smtClean="0"/>
                  <a:t>T</a:t>
                </a:r>
                <a:r>
                  <a:rPr lang="en-GB" sz="2800" baseline="-25000" dirty="0" err="1" smtClean="0"/>
                  <a:t>r</a:t>
                </a:r>
                <a:r>
                  <a:rPr lang="en-GB" sz="2800" dirty="0" smtClean="0"/>
                  <a:t> </a:t>
                </a:r>
                <a:endParaRPr lang="en-GB" sz="2800" dirty="0"/>
              </a:p>
            </p:txBody>
          </p:sp>
        </mc:Choice>
        <mc:Fallback xmlns="">
          <p:sp>
            <p:nvSpPr>
              <p:cNvPr id="6" name="TextBox 5"/>
              <p:cNvSpPr txBox="1">
                <a:spLocks noRot="1" noChangeAspect="1" noMove="1" noResize="1" noEditPoints="1" noAdjustHandles="1" noChangeArrowheads="1" noChangeShapeType="1" noTextEdit="1"/>
              </p:cNvSpPr>
              <p:nvPr/>
            </p:nvSpPr>
            <p:spPr>
              <a:xfrm>
                <a:off x="395536" y="4149080"/>
                <a:ext cx="7344816" cy="1815882"/>
              </a:xfrm>
              <a:prstGeom prst="rect">
                <a:avLst/>
              </a:prstGeom>
              <a:blipFill rotWithShape="1">
                <a:blip r:embed="rId2"/>
                <a:stretch>
                  <a:fillRect l="-1743" t="-3020" b="-8725"/>
                </a:stretch>
              </a:blipFill>
            </p:spPr>
            <p:txBody>
              <a:bodyPr/>
              <a:lstStyle/>
              <a:p>
                <a:r>
                  <a:rPr lang="en-GB">
                    <a:noFill/>
                  </a:rPr>
                  <a:t> </a:t>
                </a:r>
              </a:p>
            </p:txBody>
          </p:sp>
        </mc:Fallback>
      </mc:AlternateContent>
      <p:sp>
        <p:nvSpPr>
          <p:cNvPr id="7" name="TextBox 6"/>
          <p:cNvSpPr txBox="1"/>
          <p:nvPr/>
        </p:nvSpPr>
        <p:spPr>
          <a:xfrm>
            <a:off x="5796136" y="5157192"/>
            <a:ext cx="1944216" cy="400110"/>
          </a:xfrm>
          <a:prstGeom prst="rect">
            <a:avLst/>
          </a:prstGeom>
          <a:noFill/>
        </p:spPr>
        <p:txBody>
          <a:bodyPr wrap="square" rtlCol="0">
            <a:spAutoFit/>
          </a:bodyPr>
          <a:lstStyle/>
          <a:p>
            <a:r>
              <a:rPr lang="en-GB" sz="2000" dirty="0" err="1" smtClean="0"/>
              <a:t>Eqn</a:t>
            </a:r>
            <a:r>
              <a:rPr lang="en-GB" sz="2000" dirty="0" smtClean="0"/>
              <a:t> 12</a:t>
            </a:r>
            <a:endParaRPr lang="en-GB" sz="2000" dirty="0"/>
          </a:p>
        </p:txBody>
      </p:sp>
      <p:sp>
        <p:nvSpPr>
          <p:cNvPr id="8" name="Slide Number Placeholder 7"/>
          <p:cNvSpPr>
            <a:spLocks noGrp="1"/>
          </p:cNvSpPr>
          <p:nvPr>
            <p:ph type="sldNum" sz="quarter" idx="12"/>
          </p:nvPr>
        </p:nvSpPr>
        <p:spPr/>
        <p:txBody>
          <a:bodyPr/>
          <a:lstStyle/>
          <a:p>
            <a:fld id="{6520C922-D900-45C7-81AF-54837422CFEC}" type="slidenum">
              <a:rPr lang="en-GB" smtClean="0"/>
              <a:pPr/>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Example 1L  Data:  Live Axle Rear  </a:t>
            </a:r>
            <a:endParaRPr lang="en-GB" b="1" dirty="0"/>
          </a:p>
        </p:txBody>
      </p:sp>
      <p:sp>
        <p:nvSpPr>
          <p:cNvPr id="3" name="Content Placeholder 2"/>
          <p:cNvSpPr>
            <a:spLocks noGrp="1"/>
          </p:cNvSpPr>
          <p:nvPr>
            <p:ph idx="1"/>
          </p:nvPr>
        </p:nvSpPr>
        <p:spPr>
          <a:xfrm>
            <a:off x="395536" y="1124744"/>
            <a:ext cx="8229600" cy="4857403"/>
          </a:xfrm>
        </p:spPr>
        <p:txBody>
          <a:bodyPr>
            <a:noAutofit/>
          </a:bodyPr>
          <a:lstStyle/>
          <a:p>
            <a:pPr>
              <a:spcBef>
                <a:spcPts val="0"/>
              </a:spcBef>
              <a:buNone/>
            </a:pPr>
            <a:r>
              <a:rPr lang="en-GB" sz="1800" b="1" dirty="0" err="1"/>
              <a:t>T</a:t>
            </a:r>
            <a:r>
              <a:rPr lang="en-GB" sz="1800" b="1" baseline="-25000" dirty="0" err="1"/>
              <a:t>f</a:t>
            </a:r>
            <a:r>
              <a:rPr lang="en-GB" sz="1800" b="1" baseline="-25000" dirty="0"/>
              <a:t> </a:t>
            </a:r>
            <a:r>
              <a:rPr lang="en-GB" sz="1800" b="1" dirty="0"/>
              <a:t>   	Front track 			1.270 m         </a:t>
            </a:r>
          </a:p>
          <a:p>
            <a:pPr>
              <a:spcBef>
                <a:spcPts val="0"/>
              </a:spcBef>
              <a:buNone/>
            </a:pPr>
            <a:r>
              <a:rPr lang="en-GB" sz="1800" b="1" dirty="0" err="1"/>
              <a:t>T</a:t>
            </a:r>
            <a:r>
              <a:rPr lang="en-GB" sz="1800" b="1" baseline="-25000" dirty="0" err="1"/>
              <a:t>r</a:t>
            </a:r>
            <a:r>
              <a:rPr lang="en-GB" sz="1800" b="1" baseline="-25000" dirty="0"/>
              <a:t>  </a:t>
            </a:r>
            <a:r>
              <a:rPr lang="en-GB" sz="1800" b="1" dirty="0"/>
              <a:t>  		Rear track  			1.335 </a:t>
            </a:r>
            <a:r>
              <a:rPr lang="en-GB" sz="1800" b="1" dirty="0" smtClean="0"/>
              <a:t>m</a:t>
            </a:r>
          </a:p>
          <a:p>
            <a:pPr>
              <a:spcBef>
                <a:spcPts val="0"/>
              </a:spcBef>
              <a:buNone/>
            </a:pPr>
            <a:r>
              <a:rPr lang="en-GB" sz="1800" b="1" dirty="0" err="1" smtClean="0">
                <a:solidFill>
                  <a:srgbClr val="FF0000"/>
                </a:solidFill>
              </a:rPr>
              <a:t>T</a:t>
            </a:r>
            <a:r>
              <a:rPr lang="en-GB" sz="1800" b="1" baseline="-25000" dirty="0" err="1" smtClean="0">
                <a:solidFill>
                  <a:srgbClr val="FF0000"/>
                </a:solidFill>
              </a:rPr>
              <a:t>s</a:t>
            </a:r>
            <a:r>
              <a:rPr lang="en-GB" sz="1800" b="1" baseline="-25000" dirty="0" smtClean="0">
                <a:solidFill>
                  <a:srgbClr val="FF0000"/>
                </a:solidFill>
              </a:rPr>
              <a:t>		</a:t>
            </a:r>
            <a:r>
              <a:rPr lang="en-GB" sz="1800" b="1" dirty="0" smtClean="0">
                <a:solidFill>
                  <a:srgbClr val="FF0000"/>
                </a:solidFill>
              </a:rPr>
              <a:t>Spring track 			0.85 m</a:t>
            </a:r>
            <a:endParaRPr lang="en-GB" sz="1800" b="1" baseline="-25000" dirty="0">
              <a:solidFill>
                <a:srgbClr val="FF0000"/>
              </a:solidFill>
            </a:endParaRPr>
          </a:p>
          <a:p>
            <a:pPr>
              <a:spcBef>
                <a:spcPts val="0"/>
              </a:spcBef>
              <a:buNone/>
            </a:pPr>
            <a:r>
              <a:rPr lang="en-GB" sz="1800" b="1" dirty="0"/>
              <a:t>L     	Wheel base  			2.351 m</a:t>
            </a:r>
          </a:p>
          <a:p>
            <a:pPr>
              <a:spcBef>
                <a:spcPts val="0"/>
              </a:spcBef>
              <a:buNone/>
            </a:pPr>
            <a:r>
              <a:rPr lang="en-GB" sz="1800" b="1" dirty="0" err="1"/>
              <a:t>H</a:t>
            </a:r>
            <a:r>
              <a:rPr lang="en-GB" sz="1200" b="1" dirty="0" err="1"/>
              <a:t>tot</a:t>
            </a:r>
            <a:r>
              <a:rPr lang="en-GB" sz="1200" b="1" dirty="0"/>
              <a:t> </a:t>
            </a:r>
            <a:r>
              <a:rPr lang="en-GB" sz="1800" b="1" dirty="0"/>
              <a:t>    	Total  mass CG height above ground 	 0.3538 m </a:t>
            </a:r>
          </a:p>
          <a:p>
            <a:pPr>
              <a:spcBef>
                <a:spcPts val="0"/>
              </a:spcBef>
              <a:buNone/>
            </a:pPr>
            <a:r>
              <a:rPr lang="en-GB" sz="1800" b="1" dirty="0" err="1">
                <a:solidFill>
                  <a:srgbClr val="FF0000"/>
                </a:solidFill>
              </a:rPr>
              <a:t>H</a:t>
            </a:r>
            <a:r>
              <a:rPr lang="en-GB" sz="1800" b="1" baseline="-25000" dirty="0" err="1">
                <a:solidFill>
                  <a:srgbClr val="FF0000"/>
                </a:solidFill>
              </a:rPr>
              <a:t>s</a:t>
            </a:r>
            <a:r>
              <a:rPr lang="en-GB" sz="1800" b="1" baseline="-25000" dirty="0">
                <a:solidFill>
                  <a:srgbClr val="FF0000"/>
                </a:solidFill>
              </a:rPr>
              <a:t> </a:t>
            </a:r>
            <a:r>
              <a:rPr lang="en-GB" sz="1800" b="1" dirty="0">
                <a:solidFill>
                  <a:srgbClr val="FF0000"/>
                </a:solidFill>
              </a:rPr>
              <a:t>		Sprung Mass CG Height above ground    …….  m</a:t>
            </a:r>
          </a:p>
          <a:p>
            <a:pPr>
              <a:spcBef>
                <a:spcPts val="0"/>
              </a:spcBef>
              <a:buNone/>
            </a:pPr>
            <a:r>
              <a:rPr lang="en-GB" sz="1800" b="1" dirty="0" err="1">
                <a:solidFill>
                  <a:srgbClr val="FF0000"/>
                </a:solidFill>
              </a:rPr>
              <a:t>H</a:t>
            </a:r>
            <a:r>
              <a:rPr lang="en-GB" sz="1200" b="1" dirty="0" err="1">
                <a:solidFill>
                  <a:srgbClr val="FF0000"/>
                </a:solidFill>
              </a:rPr>
              <a:t>sra</a:t>
            </a:r>
            <a:r>
              <a:rPr lang="en-GB" sz="1200" b="1" dirty="0">
                <a:solidFill>
                  <a:srgbClr val="FF0000"/>
                </a:solidFill>
              </a:rPr>
              <a:t>  </a:t>
            </a:r>
            <a:r>
              <a:rPr lang="en-GB" sz="1800" b="1" dirty="0">
                <a:solidFill>
                  <a:srgbClr val="FF0000"/>
                </a:solidFill>
              </a:rPr>
              <a:t>          Sprung mass CG  height above Roll axis  …….  m</a:t>
            </a:r>
          </a:p>
          <a:p>
            <a:pPr>
              <a:spcBef>
                <a:spcPts val="0"/>
              </a:spcBef>
              <a:buNone/>
            </a:pPr>
            <a:r>
              <a:rPr lang="en-GB" sz="1800" b="1" dirty="0" err="1"/>
              <a:t>M</a:t>
            </a:r>
            <a:r>
              <a:rPr lang="en-GB" sz="1800" b="1" baseline="-25000" dirty="0" err="1"/>
              <a:t>sf</a:t>
            </a:r>
            <a:r>
              <a:rPr lang="en-GB" sz="1800" b="1" baseline="-25000" dirty="0"/>
              <a:t> </a:t>
            </a:r>
            <a:r>
              <a:rPr lang="en-GB" sz="1800" b="1" dirty="0"/>
              <a:t>  	Front sprung mass 			312 kg</a:t>
            </a:r>
          </a:p>
          <a:p>
            <a:pPr>
              <a:spcBef>
                <a:spcPts val="0"/>
              </a:spcBef>
              <a:buNone/>
            </a:pPr>
            <a:r>
              <a:rPr lang="en-GB" sz="1800" b="1" dirty="0" err="1"/>
              <a:t>M</a:t>
            </a:r>
            <a:r>
              <a:rPr lang="en-GB" sz="1800" b="1" baseline="-25000" dirty="0" err="1"/>
              <a:t>sr</a:t>
            </a:r>
            <a:r>
              <a:rPr lang="en-GB" sz="1800" b="1" baseline="-25000" dirty="0"/>
              <a:t> </a:t>
            </a:r>
            <a:r>
              <a:rPr lang="en-GB" sz="1800" b="1" dirty="0"/>
              <a:t>  	Rear sprung mass  			328 kg</a:t>
            </a:r>
          </a:p>
          <a:p>
            <a:pPr>
              <a:spcBef>
                <a:spcPts val="0"/>
              </a:spcBef>
              <a:buNone/>
            </a:pPr>
            <a:r>
              <a:rPr lang="en-GB" sz="1800" b="1" dirty="0" err="1"/>
              <a:t>M</a:t>
            </a:r>
            <a:r>
              <a:rPr lang="en-GB" sz="1800" b="1" baseline="-25000" dirty="0" err="1"/>
              <a:t>usf</a:t>
            </a:r>
            <a:r>
              <a:rPr lang="en-GB" sz="1800" b="1" baseline="-25000" dirty="0"/>
              <a:t>  </a:t>
            </a:r>
            <a:r>
              <a:rPr lang="en-GB" sz="1800" b="1" dirty="0"/>
              <a:t>	Front total </a:t>
            </a:r>
            <a:r>
              <a:rPr lang="en-GB" sz="1800" b="1" dirty="0" err="1"/>
              <a:t>unsprung</a:t>
            </a:r>
            <a:r>
              <a:rPr lang="en-GB" sz="1800" b="1" dirty="0"/>
              <a:t> mass  		76 kg</a:t>
            </a:r>
          </a:p>
          <a:p>
            <a:pPr>
              <a:spcBef>
                <a:spcPts val="0"/>
              </a:spcBef>
              <a:buNone/>
            </a:pPr>
            <a:r>
              <a:rPr lang="en-GB" sz="1800" b="1" dirty="0" err="1"/>
              <a:t>M</a:t>
            </a:r>
            <a:r>
              <a:rPr lang="en-GB" sz="1800" b="1" baseline="-25000" dirty="0" err="1"/>
              <a:t>usr</a:t>
            </a:r>
            <a:r>
              <a:rPr lang="en-GB" sz="1800" b="1" dirty="0"/>
              <a:t>  	Rear total </a:t>
            </a:r>
            <a:r>
              <a:rPr lang="en-GB" sz="1800" b="1" dirty="0" err="1"/>
              <a:t>unsprung</a:t>
            </a:r>
            <a:r>
              <a:rPr lang="en-GB" sz="1800" b="1" dirty="0"/>
              <a:t> mass  		88 kg</a:t>
            </a:r>
          </a:p>
          <a:p>
            <a:pPr>
              <a:spcBef>
                <a:spcPts val="0"/>
              </a:spcBef>
              <a:buNone/>
            </a:pPr>
            <a:r>
              <a:rPr lang="en-GB" sz="1800" b="1" dirty="0"/>
              <a:t>r    		Rolling radius of tyre		0.275m</a:t>
            </a:r>
          </a:p>
          <a:p>
            <a:pPr>
              <a:spcBef>
                <a:spcPts val="0"/>
              </a:spcBef>
              <a:buNone/>
            </a:pPr>
            <a:r>
              <a:rPr lang="en-GB" sz="1800" b="1" dirty="0" err="1"/>
              <a:t>h</a:t>
            </a:r>
            <a:r>
              <a:rPr lang="en-GB" sz="1800" b="1" baseline="-25000" dirty="0" err="1"/>
              <a:t>f</a:t>
            </a:r>
            <a:r>
              <a:rPr lang="en-GB" sz="1800" b="1" dirty="0"/>
              <a:t>    	Front RC height  			95 mm</a:t>
            </a:r>
          </a:p>
          <a:p>
            <a:pPr>
              <a:spcBef>
                <a:spcPts val="0"/>
              </a:spcBef>
              <a:buNone/>
            </a:pPr>
            <a:r>
              <a:rPr lang="en-GB" sz="1800" b="1" dirty="0" err="1"/>
              <a:t>h</a:t>
            </a:r>
            <a:r>
              <a:rPr lang="en-GB" sz="1800" b="1" baseline="-25000" dirty="0" err="1"/>
              <a:t>r</a:t>
            </a:r>
            <a:r>
              <a:rPr lang="en-GB" sz="1800" b="1" baseline="-25000" dirty="0"/>
              <a:t>  </a:t>
            </a:r>
            <a:r>
              <a:rPr lang="en-GB" sz="1800" b="1" dirty="0"/>
              <a:t>  	Rear RC Height 			238 mm</a:t>
            </a:r>
          </a:p>
          <a:p>
            <a:pPr>
              <a:spcBef>
                <a:spcPts val="0"/>
              </a:spcBef>
              <a:buNone/>
            </a:pPr>
            <a:r>
              <a:rPr lang="en-GB" sz="1800" b="1" dirty="0" err="1"/>
              <a:t>K</a:t>
            </a:r>
            <a:r>
              <a:rPr lang="en-GB" sz="1800" b="1" baseline="-25000" dirty="0" err="1"/>
              <a:t>wr</a:t>
            </a:r>
            <a:r>
              <a:rPr lang="en-GB" sz="1800" b="1" dirty="0"/>
              <a:t>   	Rear wheel rate  			 29,155 N/m</a:t>
            </a:r>
          </a:p>
          <a:p>
            <a:pPr>
              <a:spcBef>
                <a:spcPts val="0"/>
              </a:spcBef>
              <a:buNone/>
            </a:pPr>
            <a:r>
              <a:rPr lang="en-GB" sz="1800" b="1" dirty="0" err="1"/>
              <a:t>K</a:t>
            </a:r>
            <a:r>
              <a:rPr lang="en-GB" sz="1800" b="1" baseline="-25000" dirty="0" err="1"/>
              <a:t>wf</a:t>
            </a:r>
            <a:r>
              <a:rPr lang="en-GB" sz="1800" b="1" baseline="-25000" dirty="0"/>
              <a:t> </a:t>
            </a:r>
            <a:r>
              <a:rPr lang="en-GB" sz="1800" b="1" dirty="0"/>
              <a:t>  	Front wheel rate 			60 025 N/m</a:t>
            </a:r>
          </a:p>
          <a:p>
            <a:pPr>
              <a:spcBef>
                <a:spcPts val="0"/>
              </a:spcBef>
              <a:buNone/>
            </a:pPr>
            <a:r>
              <a:rPr lang="en-GB" sz="1800" b="1" dirty="0" err="1"/>
              <a:t>SLf</a:t>
            </a:r>
            <a:r>
              <a:rPr lang="en-GB" sz="1800" b="1" dirty="0"/>
              <a:t>             Front suspension leverage  		1.83</a:t>
            </a:r>
          </a:p>
          <a:p>
            <a:pPr>
              <a:spcBef>
                <a:spcPts val="0"/>
              </a:spcBef>
              <a:buNone/>
            </a:pPr>
            <a:r>
              <a:rPr lang="en-GB" sz="1800" b="1" dirty="0"/>
              <a:t>a</a:t>
            </a:r>
            <a:r>
              <a:rPr lang="en-GB" sz="1800" b="1" baseline="-25000" dirty="0"/>
              <a:t>y</a:t>
            </a:r>
            <a:r>
              <a:rPr lang="en-GB" sz="1800" b="1" dirty="0"/>
              <a:t>     	Lateral acceleration		6m/s</a:t>
            </a:r>
            <a:r>
              <a:rPr lang="en-GB" sz="1800" b="1" baseline="30000" dirty="0"/>
              <a:t>2</a:t>
            </a:r>
          </a:p>
          <a:p>
            <a:pPr>
              <a:spcBef>
                <a:spcPts val="0"/>
              </a:spcBef>
              <a:buNone/>
            </a:pPr>
            <a:endParaRPr lang="en-GB" sz="1800" b="1" baseline="30000" dirty="0" smtClean="0"/>
          </a:p>
          <a:p>
            <a:pPr>
              <a:spcBef>
                <a:spcPts val="0"/>
              </a:spcBef>
              <a:buNone/>
            </a:pPr>
            <a:r>
              <a:rPr lang="en-GB" sz="1800" b="1" dirty="0" smtClean="0"/>
              <a:t>Front suspension - unequal length double wishbones</a:t>
            </a:r>
          </a:p>
          <a:p>
            <a:pPr>
              <a:spcBef>
                <a:spcPts val="0"/>
              </a:spcBef>
              <a:buNone/>
            </a:pPr>
            <a:r>
              <a:rPr lang="en-GB" sz="1800" b="1" dirty="0" smtClean="0"/>
              <a:t>Rear suspension  -  live axle </a:t>
            </a:r>
          </a:p>
          <a:p>
            <a:endParaRPr lang="en-GB" sz="1400" dirty="0" smtClean="0"/>
          </a:p>
        </p:txBody>
      </p:sp>
      <p:sp>
        <p:nvSpPr>
          <p:cNvPr id="4" name="Slide Number Placeholder 3"/>
          <p:cNvSpPr>
            <a:spLocks noGrp="1"/>
          </p:cNvSpPr>
          <p:nvPr>
            <p:ph type="sldNum" sz="quarter" idx="12"/>
          </p:nvPr>
        </p:nvSpPr>
        <p:spPr/>
        <p:txBody>
          <a:bodyPr/>
          <a:lstStyle/>
          <a:p>
            <a:fld id="{6520C922-D900-45C7-81AF-54837422CFEC}" type="slidenum">
              <a:rPr lang="en-GB" smtClean="0"/>
              <a:pPr/>
              <a:t>9</a:t>
            </a:fld>
            <a:endParaRPr lang="en-GB"/>
          </a:p>
        </p:txBody>
      </p:sp>
    </p:spTree>
    <p:extLst>
      <p:ext uri="{BB962C8B-B14F-4D97-AF65-F5344CB8AC3E}">
        <p14:creationId xmlns:p14="http://schemas.microsoft.com/office/powerpoint/2010/main" val="14063167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Reminder  – Finding </a:t>
            </a:r>
            <a:r>
              <a:rPr lang="en-GB" dirty="0" err="1" smtClean="0"/>
              <a:t>Hsra</a:t>
            </a:r>
            <a:endParaRPr lang="en-GB" dirty="0"/>
          </a:p>
        </p:txBody>
      </p:sp>
      <p:sp>
        <p:nvSpPr>
          <p:cNvPr id="3" name="Content Placeholder 2"/>
          <p:cNvSpPr>
            <a:spLocks noGrp="1"/>
          </p:cNvSpPr>
          <p:nvPr>
            <p:ph idx="1"/>
          </p:nvPr>
        </p:nvSpPr>
        <p:spPr/>
        <p:txBody>
          <a:bodyPr/>
          <a:lstStyle/>
          <a:p>
            <a:pPr marL="0" indent="0">
              <a:buNone/>
            </a:pPr>
            <a:r>
              <a:rPr lang="en-GB" dirty="0"/>
              <a:t>1.Find Height of CG of sprung mass above the ground </a:t>
            </a:r>
            <a:r>
              <a:rPr lang="en-GB" b="1" dirty="0" err="1">
                <a:solidFill>
                  <a:srgbClr val="FF0000"/>
                </a:solidFill>
              </a:rPr>
              <a:t>H</a:t>
            </a:r>
            <a:r>
              <a:rPr lang="en-GB" b="1" baseline="-25000" dirty="0" err="1">
                <a:solidFill>
                  <a:srgbClr val="FF0000"/>
                </a:solidFill>
              </a:rPr>
              <a:t>s</a:t>
            </a:r>
            <a:r>
              <a:rPr lang="en-GB" dirty="0"/>
              <a:t> ( using moments – car vertical) </a:t>
            </a:r>
          </a:p>
          <a:p>
            <a:pPr marL="0" indent="0">
              <a:buNone/>
            </a:pPr>
            <a:r>
              <a:rPr lang="en-GB" dirty="0"/>
              <a:t>2. Find dimension </a:t>
            </a:r>
            <a:r>
              <a:rPr lang="en-GB" b="1" dirty="0">
                <a:solidFill>
                  <a:srgbClr val="FF0000"/>
                </a:solidFill>
              </a:rPr>
              <a:t>b</a:t>
            </a:r>
            <a:r>
              <a:rPr lang="en-GB" dirty="0"/>
              <a:t> the distance of the CG </a:t>
            </a:r>
            <a:r>
              <a:rPr lang="en-GB" dirty="0" smtClean="0"/>
              <a:t>from </a:t>
            </a:r>
            <a:r>
              <a:rPr lang="en-GB" dirty="0"/>
              <a:t>the front axle ( using moments – car horizontal)</a:t>
            </a:r>
          </a:p>
          <a:p>
            <a:pPr marL="0" indent="0">
              <a:buNone/>
            </a:pPr>
            <a:r>
              <a:rPr lang="en-GB" dirty="0"/>
              <a:t>3. Using similar triangles find the height of the roll axis at </a:t>
            </a:r>
            <a:r>
              <a:rPr lang="en-GB" b="1" dirty="0">
                <a:solidFill>
                  <a:srgbClr val="FF0000"/>
                </a:solidFill>
              </a:rPr>
              <a:t>b</a:t>
            </a:r>
            <a:r>
              <a:rPr lang="en-GB" dirty="0"/>
              <a:t> from the front axle.</a:t>
            </a:r>
          </a:p>
          <a:p>
            <a:pPr marL="0" indent="0">
              <a:buNone/>
            </a:pPr>
            <a:r>
              <a:rPr lang="en-GB" dirty="0"/>
              <a:t>4. Find the height of the CG of the sprung mass above the roll axis   </a:t>
            </a:r>
            <a:r>
              <a:rPr lang="en-GB" b="1" dirty="0" err="1">
                <a:solidFill>
                  <a:srgbClr val="FF0000"/>
                </a:solidFill>
              </a:rPr>
              <a:t>H</a:t>
            </a:r>
            <a:r>
              <a:rPr lang="en-GB" b="1" baseline="-25000" dirty="0" err="1">
                <a:solidFill>
                  <a:srgbClr val="FF0000"/>
                </a:solidFill>
              </a:rPr>
              <a:t>sra</a:t>
            </a:r>
            <a:r>
              <a:rPr lang="en-GB" b="1" dirty="0">
                <a:solidFill>
                  <a:srgbClr val="FF0000"/>
                </a:solidFill>
              </a:rPr>
              <a:t> </a:t>
            </a:r>
          </a:p>
          <a:p>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10</a:t>
            </a:fld>
            <a:endParaRPr lang="en-GB"/>
          </a:p>
        </p:txBody>
      </p:sp>
    </p:spTree>
    <p:extLst>
      <p:ext uri="{BB962C8B-B14F-4D97-AF65-F5344CB8AC3E}">
        <p14:creationId xmlns:p14="http://schemas.microsoft.com/office/powerpoint/2010/main" val="15980772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Hsra</a:t>
            </a:r>
            <a:r>
              <a:rPr lang="en-GB" dirty="0" smtClean="0"/>
              <a:t> </a:t>
            </a:r>
            <a:endParaRPr lang="en-GB" dirty="0"/>
          </a:p>
        </p:txBody>
      </p:sp>
      <p:sp>
        <p:nvSpPr>
          <p:cNvPr id="3" name="Content Placeholder 2"/>
          <p:cNvSpPr>
            <a:spLocks noGrp="1"/>
          </p:cNvSpPr>
          <p:nvPr>
            <p:ph idx="1"/>
          </p:nvPr>
        </p:nvSpPr>
        <p:spPr/>
        <p:txBody>
          <a:bodyPr/>
          <a:lstStyle/>
          <a:p>
            <a:pPr marL="0" indent="0">
              <a:buNone/>
            </a:pPr>
            <a:r>
              <a:rPr lang="de-DE" dirty="0" smtClean="0"/>
              <a:t>    </a:t>
            </a:r>
          </a:p>
          <a:p>
            <a:endParaRPr lang="de-DE" dirty="0"/>
          </a:p>
          <a:p>
            <a:r>
              <a:rPr lang="de-DE" dirty="0" smtClean="0"/>
              <a:t>Hs  </a:t>
            </a:r>
            <a:r>
              <a:rPr lang="de-DE" dirty="0"/>
              <a:t>= </a:t>
            </a:r>
            <a:r>
              <a:rPr lang="de-DE" dirty="0" smtClean="0"/>
              <a:t>0.374</a:t>
            </a:r>
          </a:p>
          <a:p>
            <a:r>
              <a:rPr lang="de-DE" dirty="0"/>
              <a:t> </a:t>
            </a:r>
            <a:r>
              <a:rPr lang="de-DE" dirty="0" smtClean="0"/>
              <a:t>  Z = 0.0732</a:t>
            </a:r>
            <a:endParaRPr lang="de-DE" dirty="0"/>
          </a:p>
          <a:p>
            <a:r>
              <a:rPr lang="de-DE" dirty="0" smtClean="0"/>
              <a:t>Hsra </a:t>
            </a:r>
            <a:r>
              <a:rPr lang="de-DE" dirty="0"/>
              <a:t>= </a:t>
            </a:r>
            <a:r>
              <a:rPr lang="de-DE" dirty="0" smtClean="0"/>
              <a:t> 0.205</a:t>
            </a:r>
            <a:endParaRPr lang="de-DE" dirty="0"/>
          </a:p>
          <a:p>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11</a:t>
            </a:fld>
            <a:endParaRPr lang="en-GB"/>
          </a:p>
        </p:txBody>
      </p:sp>
    </p:spTree>
    <p:extLst>
      <p:ext uri="{BB962C8B-B14F-4D97-AF65-F5344CB8AC3E}">
        <p14:creationId xmlns:p14="http://schemas.microsoft.com/office/powerpoint/2010/main" val="336059778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lstStyle/>
          <a:p>
            <a:r>
              <a:rPr lang="en-GB" b="1" dirty="0" smtClean="0"/>
              <a:t>Roll Stiffness -  Front </a:t>
            </a:r>
            <a:endParaRPr lang="en-GB" b="1" dirty="0"/>
          </a:p>
        </p:txBody>
      </p:sp>
      <p:sp>
        <p:nvSpPr>
          <p:cNvPr id="5" name="Content Placeholder 4"/>
          <p:cNvSpPr txBox="1">
            <a:spLocks noGrp="1"/>
          </p:cNvSpPr>
          <p:nvPr>
            <p:ph idx="1"/>
          </p:nvPr>
        </p:nvSpPr>
        <p:spPr>
          <a:xfrm>
            <a:off x="457200" y="1600200"/>
            <a:ext cx="8229600" cy="3600986"/>
          </a:xfrm>
          <a:prstGeom prst="rect">
            <a:avLst/>
          </a:prstGeom>
          <a:noFill/>
        </p:spPr>
        <p:txBody>
          <a:bodyPr wrap="square" rtlCol="0">
            <a:spAutoFit/>
          </a:bodyPr>
          <a:lstStyle/>
          <a:p>
            <a:pPr>
              <a:spcBef>
                <a:spcPts val="0"/>
              </a:spcBef>
              <a:buNone/>
            </a:pPr>
            <a:r>
              <a:rPr lang="de-DE" sz="2800" i="1" dirty="0" smtClean="0"/>
              <a:t>				</a:t>
            </a:r>
            <a:endParaRPr lang="en-GB" sz="2400" dirty="0" smtClean="0">
              <a:sym typeface="Symbol"/>
            </a:endParaRPr>
          </a:p>
          <a:p>
            <a:pPr lvl="0" fontAlgn="base">
              <a:spcBef>
                <a:spcPct val="0"/>
              </a:spcBef>
              <a:spcAft>
                <a:spcPct val="0"/>
              </a:spcAft>
              <a:buNone/>
            </a:pPr>
            <a:r>
              <a:rPr kumimoji="0" lang="de-DE" sz="24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Roll stiffness of an</a:t>
            </a:r>
            <a:r>
              <a:rPr kumimoji="0" lang="de-DE" sz="2400" b="0" i="0" u="none" strike="noStrike" cap="none" normalizeH="0" dirty="0" smtClean="0">
                <a:ln>
                  <a:noFill/>
                </a:ln>
                <a:solidFill>
                  <a:srgbClr val="000000"/>
                </a:solidFill>
                <a:effectLst/>
                <a:latin typeface="Arial" pitchFamily="34" charset="0"/>
                <a:ea typeface="Times New Roman" pitchFamily="18" charset="0"/>
                <a:cs typeface="Arial" pitchFamily="34" charset="0"/>
              </a:rPr>
              <a:t> independent </a:t>
            </a:r>
            <a:r>
              <a:rPr kumimoji="0" lang="de-DE" sz="24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rPr>
              <a:t>suspension </a:t>
            </a:r>
          </a:p>
          <a:p>
            <a:pPr lvl="0" fontAlgn="base">
              <a:spcBef>
                <a:spcPct val="0"/>
              </a:spcBef>
              <a:spcAft>
                <a:spcPct val="0"/>
              </a:spcAft>
              <a:buNone/>
            </a:pPr>
            <a:endParaRPr kumimoji="0" lang="de-DE" sz="2800" b="0" i="0" u="none" strike="noStrike" cap="none" normalizeH="0" baseline="0" dirty="0" smtClean="0">
              <a:ln>
                <a:noFill/>
              </a:ln>
              <a:solidFill>
                <a:srgbClr val="000000"/>
              </a:solidFill>
              <a:effectLst/>
              <a:latin typeface="Arial" pitchFamily="34" charset="0"/>
              <a:ea typeface="Times New Roman" pitchFamily="18" charset="0"/>
              <a:cs typeface="Arial" pitchFamily="34" charset="0"/>
            </a:endParaRPr>
          </a:p>
          <a:p>
            <a:pPr lvl="0" fontAlgn="base">
              <a:spcBef>
                <a:spcPct val="0"/>
              </a:spcBef>
              <a:spcAft>
                <a:spcPct val="0"/>
              </a:spcAft>
              <a:buNone/>
            </a:pPr>
            <a:r>
              <a:rPr lang="de-DE" sz="2800" dirty="0" smtClean="0">
                <a:solidFill>
                  <a:srgbClr val="000000"/>
                </a:solidFill>
                <a:latin typeface="Arial" pitchFamily="34" charset="0"/>
                <a:ea typeface="Times New Roman" pitchFamily="18" charset="0"/>
                <a:cs typeface="Arial" pitchFamily="34" charset="0"/>
              </a:rPr>
              <a:t>	</a:t>
            </a:r>
            <a:r>
              <a:rPr lang="de-DE" sz="2800" dirty="0">
                <a:solidFill>
                  <a:srgbClr val="000000"/>
                </a:solidFill>
                <a:latin typeface="Arial" pitchFamily="34" charset="0"/>
                <a:ea typeface="Times New Roman" pitchFamily="18" charset="0"/>
                <a:cs typeface="Arial" pitchFamily="34" charset="0"/>
              </a:rPr>
              <a:t> </a:t>
            </a:r>
            <a:r>
              <a:rPr kumimoji="0" lang="de-DE" sz="2800" b="0" i="0" u="none" strike="noStrike" cap="none" normalizeH="0" baseline="0" dirty="0" smtClean="0">
                <a:ln>
                  <a:noFill/>
                </a:ln>
                <a:solidFill>
                  <a:srgbClr val="FF0000"/>
                </a:solidFill>
                <a:effectLst/>
                <a:latin typeface="Arial" pitchFamily="34" charset="0"/>
                <a:ea typeface="Times New Roman" pitchFamily="18" charset="0"/>
                <a:cs typeface="Arial" pitchFamily="34" charset="0"/>
              </a:rPr>
              <a:t>K</a:t>
            </a:r>
            <a:r>
              <a:rPr kumimoji="0" lang="en-GB" sz="2800" b="0" i="0" u="none" strike="noStrike" cap="none" normalizeH="0" baseline="-25000" dirty="0" smtClean="0">
                <a:ln>
                  <a:noFill/>
                </a:ln>
                <a:solidFill>
                  <a:srgbClr val="FF0000"/>
                </a:solidFill>
                <a:effectLst/>
                <a:latin typeface="Arial" pitchFamily="34" charset="0"/>
                <a:ea typeface="Times New Roman" pitchFamily="18" charset="0"/>
                <a:cs typeface="Arial" pitchFamily="34" charset="0"/>
              </a:rPr>
              <a:t>φ</a:t>
            </a:r>
            <a:r>
              <a:rPr kumimoji="0" lang="de-DE" sz="2800" b="0" i="0" u="none" strike="noStrike" cap="none" normalizeH="0" baseline="0" dirty="0" smtClean="0">
                <a:ln>
                  <a:noFill/>
                </a:ln>
                <a:solidFill>
                  <a:srgbClr val="FF0000"/>
                </a:solidFill>
                <a:effectLst/>
                <a:latin typeface="Arial" pitchFamily="34" charset="0"/>
                <a:ea typeface="Times New Roman" pitchFamily="18" charset="0"/>
                <a:cs typeface="Arial" pitchFamily="34" charset="0"/>
              </a:rPr>
              <a:t> = </a:t>
            </a:r>
            <a:r>
              <a:rPr kumimoji="0" lang="de-DE" sz="2800" b="0" i="0" u="sng" strike="noStrike" cap="none" normalizeH="0" baseline="0" dirty="0" smtClean="0">
                <a:ln>
                  <a:noFill/>
                </a:ln>
                <a:solidFill>
                  <a:srgbClr val="FF0000"/>
                </a:solidFill>
                <a:effectLst/>
                <a:latin typeface="Arial" pitchFamily="34" charset="0"/>
                <a:ea typeface="Times New Roman" pitchFamily="18" charset="0"/>
                <a:cs typeface="Arial" pitchFamily="34" charset="0"/>
              </a:rPr>
              <a:t>(T</a:t>
            </a:r>
            <a:r>
              <a:rPr kumimoji="0" lang="de-DE" sz="2800" b="0" i="0" u="sng" strike="noStrike" cap="none" normalizeH="0" baseline="30000" dirty="0" smtClean="0">
                <a:ln>
                  <a:noFill/>
                </a:ln>
                <a:solidFill>
                  <a:srgbClr val="FF0000"/>
                </a:solidFill>
                <a:effectLst/>
                <a:latin typeface="Arial" pitchFamily="34" charset="0"/>
                <a:ea typeface="Times New Roman" pitchFamily="18" charset="0"/>
                <a:cs typeface="Arial" pitchFamily="34" charset="0"/>
              </a:rPr>
              <a:t>2 </a:t>
            </a:r>
            <a:r>
              <a:rPr kumimoji="0" lang="de-DE" sz="2800" b="0" i="0" u="sng" strike="noStrike" cap="none" normalizeH="0" baseline="0" dirty="0" smtClean="0">
                <a:ln>
                  <a:noFill/>
                </a:ln>
                <a:solidFill>
                  <a:srgbClr val="FF0000"/>
                </a:solidFill>
                <a:effectLst/>
                <a:latin typeface="Arial" pitchFamily="34" charset="0"/>
                <a:ea typeface="Times New Roman" pitchFamily="18" charset="0"/>
                <a:cs typeface="Arial" pitchFamily="34" charset="0"/>
              </a:rPr>
              <a:t> x K</a:t>
            </a:r>
            <a:r>
              <a:rPr kumimoji="0" lang="de-DE" sz="2800" b="0" i="0" u="sng" strike="noStrike" cap="none" normalizeH="0" baseline="-25000" dirty="0" smtClean="0">
                <a:ln>
                  <a:noFill/>
                </a:ln>
                <a:solidFill>
                  <a:srgbClr val="FF0000"/>
                </a:solidFill>
                <a:effectLst/>
                <a:latin typeface="Arial" pitchFamily="34" charset="0"/>
                <a:ea typeface="Times New Roman" pitchFamily="18" charset="0"/>
                <a:cs typeface="Arial" pitchFamily="34" charset="0"/>
              </a:rPr>
              <a:t>w</a:t>
            </a:r>
            <a:r>
              <a:rPr kumimoji="0" lang="de-DE" sz="2800" b="0" i="0" u="sng" strike="noStrike" cap="none" normalizeH="0" baseline="0" dirty="0" smtClean="0">
                <a:ln>
                  <a:noFill/>
                </a:ln>
                <a:solidFill>
                  <a:srgbClr val="FF0000"/>
                </a:solidFill>
                <a:effectLst/>
                <a:latin typeface="Arial" pitchFamily="34" charset="0"/>
                <a:ea typeface="Times New Roman" pitchFamily="18" charset="0"/>
                <a:cs typeface="Arial" pitchFamily="34" charset="0"/>
              </a:rPr>
              <a:t> )      </a:t>
            </a:r>
            <a:r>
              <a:rPr kumimoji="0" lang="de-DE" sz="2800" b="0" i="0" strike="noStrike" cap="none" normalizeH="0" baseline="0" dirty="0" smtClean="0">
                <a:ln>
                  <a:noFill/>
                </a:ln>
                <a:solidFill>
                  <a:srgbClr val="FF0000"/>
                </a:solidFill>
                <a:effectLst/>
                <a:latin typeface="Arial" pitchFamily="34" charset="0"/>
                <a:ea typeface="Times New Roman" pitchFamily="18" charset="0"/>
                <a:cs typeface="Arial" pitchFamily="34" charset="0"/>
              </a:rPr>
              <a:t>=</a:t>
            </a:r>
            <a:r>
              <a:rPr kumimoji="0" lang="de-DE" sz="2800" b="0" i="0" strike="noStrike" cap="none" normalizeH="0" dirty="0" smtClean="0">
                <a:ln>
                  <a:noFill/>
                </a:ln>
                <a:solidFill>
                  <a:srgbClr val="FF0000"/>
                </a:solidFill>
                <a:effectLst/>
                <a:latin typeface="Arial" pitchFamily="34" charset="0"/>
                <a:ea typeface="Times New Roman" pitchFamily="18" charset="0"/>
                <a:cs typeface="Arial" pitchFamily="34" charset="0"/>
              </a:rPr>
              <a:t> 14454     Nm/rad</a:t>
            </a:r>
            <a:endParaRPr kumimoji="0" lang="de-DE" sz="1600" b="0" i="0" strike="noStrike" cap="none" normalizeH="0" baseline="0" dirty="0" smtClean="0">
              <a:ln>
                <a:noFill/>
              </a:ln>
              <a:solidFill>
                <a:srgbClr val="FF0000"/>
              </a:solidFill>
              <a:effectLst/>
              <a:latin typeface="Arial" pitchFamily="34" charset="0"/>
              <a:ea typeface="Times New Roman" pitchFamily="18" charset="0"/>
              <a:cs typeface="Arial" pitchFamily="34" charset="0"/>
            </a:endParaRPr>
          </a:p>
          <a:p>
            <a:pPr lvl="0" fontAlgn="base">
              <a:spcBef>
                <a:spcPct val="0"/>
              </a:spcBef>
              <a:spcAft>
                <a:spcPct val="0"/>
              </a:spcAft>
              <a:buNone/>
            </a:pPr>
            <a:r>
              <a:rPr lang="de-DE" sz="2400" dirty="0" smtClean="0">
                <a:solidFill>
                  <a:srgbClr val="FF0000"/>
                </a:solidFill>
                <a:latin typeface="Arial" pitchFamily="34" charset="0"/>
                <a:ea typeface="Times New Roman" pitchFamily="18" charset="0"/>
                <a:cs typeface="Arial" pitchFamily="34" charset="0"/>
              </a:rPr>
              <a:t>                      2</a:t>
            </a:r>
            <a:endParaRPr lang="en-GB" sz="2400" dirty="0" smtClean="0">
              <a:solidFill>
                <a:srgbClr val="FF0000"/>
              </a:solidFill>
              <a:sym typeface="Symbol"/>
            </a:endParaRPr>
          </a:p>
          <a:p>
            <a:pPr>
              <a:buNone/>
            </a:pPr>
            <a:endParaRPr lang="en-GB" sz="2000" dirty="0">
              <a:sym typeface="Symbol"/>
            </a:endParaRPr>
          </a:p>
          <a:p>
            <a:pPr>
              <a:buNone/>
            </a:pPr>
            <a:endParaRPr lang="en-GB" sz="2000" dirty="0" smtClean="0">
              <a:sym typeface="Symbol"/>
            </a:endParaRPr>
          </a:p>
          <a:p>
            <a:pPr>
              <a:buNone/>
            </a:pPr>
            <a:endParaRPr lang="en-GB" sz="2000" dirty="0">
              <a:sym typeface="Symbol"/>
            </a:endParaRPr>
          </a:p>
          <a:p>
            <a:pPr>
              <a:buNone/>
            </a:pPr>
            <a:r>
              <a:rPr lang="en-GB" sz="2000" dirty="0" smtClean="0"/>
              <a:t> </a:t>
            </a:r>
            <a:endParaRPr lang="en-GB" sz="2000" dirty="0"/>
          </a:p>
        </p:txBody>
      </p:sp>
      <p:sp>
        <p:nvSpPr>
          <p:cNvPr id="6" name="Slide Number Placeholder 5"/>
          <p:cNvSpPr>
            <a:spLocks noGrp="1"/>
          </p:cNvSpPr>
          <p:nvPr>
            <p:ph type="sldNum" sz="quarter" idx="12"/>
          </p:nvPr>
        </p:nvSpPr>
        <p:spPr/>
        <p:txBody>
          <a:bodyPr/>
          <a:lstStyle/>
          <a:p>
            <a:fld id="{6520C922-D900-45C7-81AF-54837422CFEC}" type="slidenum">
              <a:rPr lang="en-GB" smtClean="0"/>
              <a:pPr/>
              <a:t>12</a:t>
            </a:fld>
            <a:endParaRPr lang="en-GB"/>
          </a:p>
        </p:txBody>
      </p:sp>
      <p:pic>
        <p:nvPicPr>
          <p:cNvPr id="8" name="Picture 2"/>
          <p:cNvPicPr>
            <a:picLocks noChangeAspect="1" noChangeArrowheads="1"/>
          </p:cNvPicPr>
          <p:nvPr/>
        </p:nvPicPr>
        <p:blipFill>
          <a:blip r:embed="rId2" cstate="print"/>
          <a:srcRect/>
          <a:stretch>
            <a:fillRect/>
          </a:stretch>
        </p:blipFill>
        <p:spPr bwMode="auto">
          <a:xfrm>
            <a:off x="2906316" y="3645024"/>
            <a:ext cx="2952328" cy="2368084"/>
          </a:xfrm>
          <a:prstGeom prst="rect">
            <a:avLst/>
          </a:prstGeom>
          <a:noFill/>
          <a:ln w="9525">
            <a:noFill/>
            <a:miter lim="800000"/>
            <a:headEnd/>
            <a:tailEnd/>
          </a:ln>
          <a:effectLst/>
        </p:spPr>
      </p:pic>
    </p:spTree>
    <p:extLst>
      <p:ext uri="{BB962C8B-B14F-4D97-AF65-F5344CB8AC3E}">
        <p14:creationId xmlns:p14="http://schemas.microsoft.com/office/powerpoint/2010/main" val="140203058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Roll Stiffness - Rear </a:t>
            </a:r>
            <a:endParaRPr lang="en-GB" b="1" dirty="0"/>
          </a:p>
        </p:txBody>
      </p:sp>
      <p:sp>
        <p:nvSpPr>
          <p:cNvPr id="3" name="Content Placeholder 2"/>
          <p:cNvSpPr>
            <a:spLocks noGrp="1"/>
          </p:cNvSpPr>
          <p:nvPr>
            <p:ph idx="1"/>
          </p:nvPr>
        </p:nvSpPr>
        <p:spPr/>
        <p:txBody>
          <a:bodyPr>
            <a:normAutofit/>
          </a:bodyPr>
          <a:lstStyle/>
          <a:p>
            <a:pPr marL="0" lvl="0" indent="0" eaLnBrk="0" fontAlgn="base" hangingPunct="0">
              <a:spcBef>
                <a:spcPct val="0"/>
              </a:spcBef>
              <a:spcAft>
                <a:spcPct val="0"/>
              </a:spcAft>
              <a:buNone/>
            </a:pPr>
            <a:endParaRPr lang="en-GB" dirty="0" smtClean="0">
              <a:solidFill>
                <a:srgbClr val="FF0000"/>
              </a:solidFill>
              <a:latin typeface="Arial" pitchFamily="34" charset="0"/>
              <a:ea typeface="Times New Roman" pitchFamily="18" charset="0"/>
            </a:endParaRPr>
          </a:p>
          <a:p>
            <a:pPr lvl="0" fontAlgn="base">
              <a:spcBef>
                <a:spcPct val="0"/>
              </a:spcBef>
              <a:spcAft>
                <a:spcPct val="0"/>
              </a:spcAft>
              <a:buNone/>
            </a:pPr>
            <a:r>
              <a:rPr lang="de-DE" dirty="0" smtClean="0">
                <a:solidFill>
                  <a:srgbClr val="FF0000"/>
                </a:solidFill>
                <a:latin typeface="Arial" pitchFamily="34" charset="0"/>
                <a:ea typeface="Times New Roman" pitchFamily="18" charset="0"/>
                <a:cs typeface="Arial" pitchFamily="34" charset="0"/>
              </a:rPr>
              <a:t>		        K</a:t>
            </a:r>
            <a:r>
              <a:rPr lang="de-DE" baseline="-25000" dirty="0" smtClean="0">
                <a:solidFill>
                  <a:srgbClr val="FF0000"/>
                </a:solidFill>
                <a:latin typeface="Arial" pitchFamily="34" charset="0"/>
                <a:ea typeface="Times New Roman" pitchFamily="18" charset="0"/>
                <a:cs typeface="Arial" pitchFamily="34" charset="0"/>
                <a:sym typeface="Symbol"/>
              </a:rPr>
              <a:t>r </a:t>
            </a:r>
            <a:r>
              <a:rPr lang="de-DE" dirty="0" smtClean="0">
                <a:solidFill>
                  <a:srgbClr val="FF0000"/>
                </a:solidFill>
                <a:latin typeface="Arial" pitchFamily="34" charset="0"/>
                <a:ea typeface="Times New Roman" pitchFamily="18" charset="0"/>
                <a:cs typeface="Arial" pitchFamily="34" charset="0"/>
                <a:sym typeface="Symbol"/>
              </a:rPr>
              <a:t>= (</a:t>
            </a:r>
            <a:r>
              <a:rPr lang="de-DE" u="sng" dirty="0" smtClean="0">
                <a:solidFill>
                  <a:srgbClr val="FF0000"/>
                </a:solidFill>
                <a:latin typeface="Arial" pitchFamily="34" charset="0"/>
                <a:ea typeface="Times New Roman" pitchFamily="18" charset="0"/>
                <a:cs typeface="Arial" pitchFamily="34" charset="0"/>
                <a:sym typeface="Symbol"/>
              </a:rPr>
              <a:t>T</a:t>
            </a:r>
            <a:r>
              <a:rPr lang="de-DE" baseline="-25000" dirty="0" smtClean="0">
                <a:solidFill>
                  <a:srgbClr val="FF0000"/>
                </a:solidFill>
                <a:latin typeface="Arial" pitchFamily="34" charset="0"/>
                <a:ea typeface="Times New Roman" pitchFamily="18" charset="0"/>
                <a:cs typeface="Arial" pitchFamily="34" charset="0"/>
                <a:sym typeface="Symbol"/>
              </a:rPr>
              <a:t>sr</a:t>
            </a:r>
            <a:r>
              <a:rPr lang="de-DE" u="sng" baseline="30000" dirty="0" smtClean="0">
                <a:solidFill>
                  <a:srgbClr val="FF0000"/>
                </a:solidFill>
                <a:latin typeface="Arial" pitchFamily="34" charset="0"/>
                <a:ea typeface="Times New Roman" pitchFamily="18" charset="0"/>
                <a:cs typeface="Arial" pitchFamily="34" charset="0"/>
                <a:sym typeface="Symbol"/>
              </a:rPr>
              <a:t>2 </a:t>
            </a:r>
            <a:r>
              <a:rPr lang="de-DE" u="sng" dirty="0" smtClean="0">
                <a:solidFill>
                  <a:srgbClr val="FF0000"/>
                </a:solidFill>
                <a:latin typeface="Arial" pitchFamily="34" charset="0"/>
                <a:ea typeface="Times New Roman" pitchFamily="18" charset="0"/>
                <a:cs typeface="Arial" pitchFamily="34" charset="0"/>
                <a:sym typeface="Symbol"/>
              </a:rPr>
              <a:t> x K</a:t>
            </a:r>
            <a:r>
              <a:rPr lang="de-DE" baseline="-25000" dirty="0" smtClean="0">
                <a:solidFill>
                  <a:srgbClr val="FF0000"/>
                </a:solidFill>
                <a:latin typeface="Arial" pitchFamily="34" charset="0"/>
                <a:ea typeface="Times New Roman" pitchFamily="18" charset="0"/>
                <a:cs typeface="Arial" pitchFamily="34" charset="0"/>
                <a:sym typeface="Symbol"/>
              </a:rPr>
              <a:t>wr</a:t>
            </a:r>
            <a:r>
              <a:rPr lang="de-DE" dirty="0" smtClean="0">
                <a:solidFill>
                  <a:srgbClr val="FF0000"/>
                </a:solidFill>
                <a:latin typeface="Arial" pitchFamily="34" charset="0"/>
                <a:ea typeface="Times New Roman" pitchFamily="18" charset="0"/>
                <a:cs typeface="Arial" pitchFamily="34" charset="0"/>
                <a:sym typeface="Symbol"/>
              </a:rPr>
              <a:t>)    10532  </a:t>
            </a:r>
            <a:r>
              <a:rPr lang="de-DE" dirty="0" smtClean="0">
                <a:latin typeface="Arial" pitchFamily="34" charset="0"/>
                <a:ea typeface="Times New Roman" pitchFamily="18" charset="0"/>
                <a:cs typeface="Arial" pitchFamily="34" charset="0"/>
                <a:sym typeface="Symbol"/>
              </a:rPr>
              <a:t>Nm/Rad</a:t>
            </a:r>
          </a:p>
          <a:p>
            <a:pPr lvl="0" fontAlgn="base">
              <a:spcBef>
                <a:spcPct val="0"/>
              </a:spcBef>
              <a:spcAft>
                <a:spcPct val="0"/>
              </a:spcAft>
              <a:buNone/>
            </a:pPr>
            <a:r>
              <a:rPr lang="de-DE" dirty="0" smtClean="0">
                <a:solidFill>
                  <a:srgbClr val="FF0000"/>
                </a:solidFill>
                <a:latin typeface="Arial" pitchFamily="34" charset="0"/>
                <a:ea typeface="Times New Roman" pitchFamily="18" charset="0"/>
                <a:cs typeface="Arial" pitchFamily="34" charset="0"/>
                <a:sym typeface="Symbol"/>
              </a:rPr>
              <a:t>		                       2</a:t>
            </a:r>
          </a:p>
          <a:p>
            <a:pPr lvl="0" fontAlgn="base">
              <a:spcBef>
                <a:spcPct val="0"/>
              </a:spcBef>
              <a:spcAft>
                <a:spcPct val="0"/>
              </a:spcAft>
              <a:buNone/>
            </a:pPr>
            <a:endParaRPr lang="de-DE" sz="4000" dirty="0" smtClean="0">
              <a:solidFill>
                <a:srgbClr val="FF0000"/>
              </a:solidFill>
              <a:latin typeface="Arial" pitchFamily="34" charset="0"/>
              <a:ea typeface="Times New Roman" pitchFamily="18" charset="0"/>
              <a:cs typeface="Arial" pitchFamily="34" charset="0"/>
              <a:sym typeface="Symbol"/>
            </a:endParaRPr>
          </a:p>
          <a:p>
            <a:pPr lvl="0" fontAlgn="base">
              <a:spcBef>
                <a:spcPct val="0"/>
              </a:spcBef>
              <a:spcAft>
                <a:spcPct val="0"/>
              </a:spcAft>
              <a:buNone/>
            </a:pPr>
            <a:endParaRPr lang="de-DE" sz="4000" dirty="0" smtClean="0">
              <a:solidFill>
                <a:srgbClr val="FF0000"/>
              </a:solidFill>
              <a:latin typeface="Arial" pitchFamily="34" charset="0"/>
              <a:ea typeface="Times New Roman" pitchFamily="18" charset="0"/>
              <a:cs typeface="Arial" pitchFamily="34" charset="0"/>
              <a:sym typeface="Symbol"/>
            </a:endParaRPr>
          </a:p>
        </p:txBody>
      </p:sp>
      <p:sp>
        <p:nvSpPr>
          <p:cNvPr id="4" name="Slide Number Placeholder 3"/>
          <p:cNvSpPr>
            <a:spLocks noGrp="1"/>
          </p:cNvSpPr>
          <p:nvPr>
            <p:ph type="sldNum" sz="quarter" idx="12"/>
          </p:nvPr>
        </p:nvSpPr>
        <p:spPr/>
        <p:txBody>
          <a:bodyPr/>
          <a:lstStyle/>
          <a:p>
            <a:fld id="{6520C922-D900-45C7-81AF-54837422CFEC}" type="slidenum">
              <a:rPr lang="en-GB" smtClean="0"/>
              <a:pPr/>
              <a:t>13</a:t>
            </a:fld>
            <a:endParaRPr lang="en-GB"/>
          </a:p>
        </p:txBody>
      </p:sp>
      <p:pic>
        <p:nvPicPr>
          <p:cNvPr id="5" name="Picture 2"/>
          <p:cNvPicPr>
            <a:picLocks noChangeAspect="1" noChangeArrowheads="1"/>
          </p:cNvPicPr>
          <p:nvPr/>
        </p:nvPicPr>
        <p:blipFill>
          <a:blip r:embed="rId2" cstate="print"/>
          <a:srcRect/>
          <a:stretch>
            <a:fillRect/>
          </a:stretch>
        </p:blipFill>
        <p:spPr bwMode="auto">
          <a:xfrm>
            <a:off x="2771800" y="3212976"/>
            <a:ext cx="3024336" cy="2362399"/>
          </a:xfrm>
          <a:prstGeom prst="rect">
            <a:avLst/>
          </a:prstGeom>
          <a:noFill/>
          <a:ln w="9525">
            <a:noFill/>
            <a:miter lim="800000"/>
            <a:headEnd/>
            <a:tailEnd/>
          </a:ln>
          <a:effectLst/>
        </p:spPr>
      </p:pic>
    </p:spTree>
    <p:extLst>
      <p:ext uri="{BB962C8B-B14F-4D97-AF65-F5344CB8AC3E}">
        <p14:creationId xmlns:p14="http://schemas.microsoft.com/office/powerpoint/2010/main" val="263699985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Total Roll Stiffness for the Car </a:t>
            </a:r>
            <a:endParaRPr lang="en-GB" b="1" dirty="0"/>
          </a:p>
        </p:txBody>
      </p:sp>
      <p:sp>
        <p:nvSpPr>
          <p:cNvPr id="3" name="Content Placeholder 2"/>
          <p:cNvSpPr>
            <a:spLocks noGrp="1"/>
          </p:cNvSpPr>
          <p:nvPr>
            <p:ph idx="1"/>
          </p:nvPr>
        </p:nvSpPr>
        <p:spPr/>
        <p:txBody>
          <a:bodyPr>
            <a:normAutofit/>
          </a:bodyPr>
          <a:lstStyle/>
          <a:p>
            <a:pPr>
              <a:buNone/>
            </a:pPr>
            <a:r>
              <a:rPr lang="en-GB" sz="3000" dirty="0" smtClean="0"/>
              <a:t>Total roll stiffness for the car =  </a:t>
            </a:r>
            <a:r>
              <a:rPr lang="de-DE" sz="3000" dirty="0" smtClean="0"/>
              <a:t>K</a:t>
            </a:r>
            <a:r>
              <a:rPr lang="en-GB" sz="3000" baseline="-25000" dirty="0" smtClean="0">
                <a:sym typeface="Symbol"/>
              </a:rPr>
              <a:t></a:t>
            </a:r>
            <a:r>
              <a:rPr lang="en-GB" sz="3000" baseline="-25000" dirty="0" smtClean="0"/>
              <a:t>t</a:t>
            </a:r>
          </a:p>
          <a:p>
            <a:pPr>
              <a:buNone/>
            </a:pPr>
            <a:endParaRPr lang="en-GB" sz="3000" baseline="-25000" dirty="0" smtClean="0"/>
          </a:p>
          <a:p>
            <a:pPr>
              <a:buNone/>
            </a:pPr>
            <a:r>
              <a:rPr lang="de-DE" dirty="0" smtClean="0"/>
              <a:t>                                </a:t>
            </a:r>
          </a:p>
          <a:p>
            <a:pPr>
              <a:buNone/>
            </a:pPr>
            <a:r>
              <a:rPr lang="de-DE" dirty="0" smtClean="0"/>
              <a:t>				 </a:t>
            </a:r>
            <a:r>
              <a:rPr lang="de-DE" dirty="0" smtClean="0">
                <a:solidFill>
                  <a:srgbClr val="FF0000"/>
                </a:solidFill>
              </a:rPr>
              <a:t>K</a:t>
            </a:r>
            <a:r>
              <a:rPr lang="en-GB" baseline="-25000" dirty="0" smtClean="0">
                <a:solidFill>
                  <a:srgbClr val="FF0000"/>
                </a:solidFill>
                <a:sym typeface="Symbol"/>
              </a:rPr>
              <a:t></a:t>
            </a:r>
            <a:r>
              <a:rPr lang="en-GB" baseline="-25000" dirty="0" smtClean="0">
                <a:solidFill>
                  <a:srgbClr val="FF0000"/>
                </a:solidFill>
              </a:rPr>
              <a:t>t</a:t>
            </a:r>
            <a:r>
              <a:rPr lang="de-DE" baseline="-25000" dirty="0" smtClean="0">
                <a:solidFill>
                  <a:srgbClr val="FF0000"/>
                </a:solidFill>
              </a:rPr>
              <a:t> </a:t>
            </a:r>
            <a:r>
              <a:rPr lang="de-DE" dirty="0" smtClean="0">
                <a:solidFill>
                  <a:srgbClr val="FF0000"/>
                </a:solidFill>
                <a:latin typeface="Arial" pitchFamily="34" charset="0"/>
                <a:ea typeface="Times New Roman" pitchFamily="18" charset="0"/>
                <a:cs typeface="Arial" pitchFamily="34" charset="0"/>
              </a:rPr>
              <a:t>= K</a:t>
            </a:r>
            <a:r>
              <a:rPr lang="en-GB" baseline="-25000" dirty="0" err="1" smtClean="0">
                <a:solidFill>
                  <a:srgbClr val="FF0000"/>
                </a:solidFill>
                <a:latin typeface="Arial" pitchFamily="34" charset="0"/>
                <a:ea typeface="Times New Roman" pitchFamily="18" charset="0"/>
                <a:cs typeface="Arial" pitchFamily="34" charset="0"/>
              </a:rPr>
              <a:t>φf</a:t>
            </a:r>
            <a:r>
              <a:rPr lang="de-DE" dirty="0" smtClean="0">
                <a:solidFill>
                  <a:srgbClr val="FF0000"/>
                </a:solidFill>
                <a:latin typeface="Arial" pitchFamily="34" charset="0"/>
                <a:ea typeface="Times New Roman" pitchFamily="18" charset="0"/>
                <a:cs typeface="Arial" pitchFamily="34" charset="0"/>
              </a:rPr>
              <a:t> +K</a:t>
            </a:r>
            <a:r>
              <a:rPr lang="de-DE" baseline="-25000" dirty="0" smtClean="0">
                <a:solidFill>
                  <a:srgbClr val="FF0000"/>
                </a:solidFill>
                <a:latin typeface="Arial" pitchFamily="34" charset="0"/>
                <a:ea typeface="Times New Roman" pitchFamily="18" charset="0"/>
                <a:cs typeface="Arial" pitchFamily="34" charset="0"/>
                <a:sym typeface="Symbol"/>
              </a:rPr>
              <a:t>r </a:t>
            </a:r>
          </a:p>
          <a:p>
            <a:pPr>
              <a:buNone/>
            </a:pPr>
            <a:endParaRPr lang="de-DE" sz="2600" baseline="-25000" dirty="0">
              <a:solidFill>
                <a:srgbClr val="FF0000"/>
              </a:solidFill>
              <a:latin typeface="Arial" pitchFamily="34" charset="0"/>
              <a:cs typeface="Arial" pitchFamily="34" charset="0"/>
              <a:sym typeface="Symbol"/>
            </a:endParaRPr>
          </a:p>
          <a:p>
            <a:pPr>
              <a:buNone/>
            </a:pPr>
            <a:r>
              <a:rPr lang="de-DE" sz="2600" baseline="-25000" dirty="0" smtClean="0">
                <a:solidFill>
                  <a:srgbClr val="FF0000"/>
                </a:solidFill>
                <a:latin typeface="Arial" pitchFamily="34" charset="0"/>
                <a:cs typeface="Arial" pitchFamily="34" charset="0"/>
                <a:sym typeface="Symbol"/>
              </a:rPr>
              <a:t>				</a:t>
            </a:r>
            <a:r>
              <a:rPr lang="de-DE" sz="2600" dirty="0" smtClean="0">
                <a:solidFill>
                  <a:srgbClr val="FF0000"/>
                </a:solidFill>
                <a:latin typeface="Arial" pitchFamily="34" charset="0"/>
                <a:cs typeface="Arial" pitchFamily="34" charset="0"/>
                <a:sym typeface="Symbol"/>
              </a:rPr>
              <a:t>= 24986 Nm/rad</a:t>
            </a:r>
            <a:r>
              <a:rPr lang="en-GB" sz="2600" baseline="-25000" dirty="0" smtClean="0">
                <a:sym typeface="Symbol"/>
              </a:rPr>
              <a:t>			</a:t>
            </a:r>
            <a:r>
              <a:rPr lang="de-DE" sz="3000" dirty="0" smtClean="0"/>
              <a:t>		                            	</a:t>
            </a:r>
            <a:endParaRPr lang="en-GB" sz="3000" dirty="0" smtClean="0"/>
          </a:p>
          <a:p>
            <a:pPr>
              <a:buNone/>
            </a:pPr>
            <a:r>
              <a:rPr lang="de-DE" sz="3000" dirty="0" smtClean="0"/>
              <a:t>	   	      		       	</a:t>
            </a:r>
            <a:endParaRPr lang="en-GB" sz="3000" dirty="0" smtClean="0"/>
          </a:p>
          <a:p>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14</a:t>
            </a:fld>
            <a:endParaRPr lang="en-GB"/>
          </a:p>
        </p:txBody>
      </p:sp>
    </p:spTree>
    <p:extLst>
      <p:ext uri="{BB962C8B-B14F-4D97-AF65-F5344CB8AC3E}">
        <p14:creationId xmlns:p14="http://schemas.microsoft.com/office/powerpoint/2010/main" val="402581601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Roll Angle </a:t>
            </a:r>
            <a:endParaRPr lang="en-GB" b="1" dirty="0"/>
          </a:p>
        </p:txBody>
      </p:sp>
      <p:sp>
        <p:nvSpPr>
          <p:cNvPr id="5" name="TextBox 4"/>
          <p:cNvSpPr txBox="1"/>
          <p:nvPr/>
        </p:nvSpPr>
        <p:spPr>
          <a:xfrm>
            <a:off x="4572000" y="2276872"/>
            <a:ext cx="1224136" cy="461665"/>
          </a:xfrm>
          <a:prstGeom prst="rect">
            <a:avLst/>
          </a:prstGeom>
          <a:noFill/>
        </p:spPr>
        <p:txBody>
          <a:bodyPr wrap="square" rtlCol="0">
            <a:spAutoFit/>
          </a:bodyPr>
          <a:lstStyle/>
          <a:p>
            <a:r>
              <a:rPr lang="en-GB" sz="2400" dirty="0" smtClean="0"/>
              <a:t>        </a:t>
            </a:r>
            <a:r>
              <a:rPr lang="en-GB" sz="2400" dirty="0" err="1" smtClean="0"/>
              <a:t>Rad</a:t>
            </a:r>
            <a:endParaRPr lang="en-GB" dirty="0"/>
          </a:p>
        </p:txBody>
      </p:sp>
      <p:sp>
        <p:nvSpPr>
          <p:cNvPr id="8" name="TextBox 7"/>
          <p:cNvSpPr txBox="1"/>
          <p:nvPr/>
        </p:nvSpPr>
        <p:spPr>
          <a:xfrm>
            <a:off x="971600" y="1556792"/>
            <a:ext cx="7992888" cy="400110"/>
          </a:xfrm>
          <a:prstGeom prst="rect">
            <a:avLst/>
          </a:prstGeom>
          <a:noFill/>
        </p:spPr>
        <p:txBody>
          <a:bodyPr wrap="square" rtlCol="0">
            <a:spAutoFit/>
          </a:bodyPr>
          <a:lstStyle/>
          <a:p>
            <a:r>
              <a:rPr lang="en-GB" sz="2000" dirty="0" smtClean="0">
                <a:latin typeface="Arial" pitchFamily="34" charset="0"/>
                <a:cs typeface="Arial" pitchFamily="34" charset="0"/>
              </a:rPr>
              <a:t>The roll angle produced by a lateral acceleration of   a</a:t>
            </a:r>
            <a:r>
              <a:rPr lang="en-GB" sz="2000" baseline="-25000" dirty="0" smtClean="0">
                <a:latin typeface="Arial" pitchFamily="34" charset="0"/>
                <a:cs typeface="Arial" pitchFamily="34" charset="0"/>
              </a:rPr>
              <a:t>y</a:t>
            </a:r>
            <a:r>
              <a:rPr lang="en-GB" sz="2000" dirty="0" smtClean="0">
                <a:latin typeface="Arial" pitchFamily="34" charset="0"/>
                <a:cs typeface="Arial" pitchFamily="34" charset="0"/>
              </a:rPr>
              <a:t>  =  </a:t>
            </a:r>
            <a:r>
              <a:rPr lang="en-GB" sz="2000" dirty="0" smtClean="0">
                <a:latin typeface="Arial" pitchFamily="34" charset="0"/>
                <a:cs typeface="Arial" pitchFamily="34" charset="0"/>
                <a:sym typeface="Symbol"/>
              </a:rPr>
              <a:t>  </a:t>
            </a:r>
            <a:r>
              <a:rPr lang="en-GB" dirty="0" smtClean="0">
                <a:latin typeface="Arial" pitchFamily="34" charset="0"/>
                <a:cs typeface="Arial" pitchFamily="34" charset="0"/>
                <a:sym typeface="Symbol"/>
              </a:rPr>
              <a:t>Radians </a:t>
            </a:r>
            <a:endParaRPr lang="en-GB" dirty="0">
              <a:latin typeface="Arial" pitchFamily="34" charset="0"/>
              <a:cs typeface="Arial" pitchFamily="34" charset="0"/>
            </a:endParaRPr>
          </a:p>
        </p:txBody>
      </p:sp>
      <p:sp>
        <p:nvSpPr>
          <p:cNvPr id="6" name="Slide Number Placeholder 5"/>
          <p:cNvSpPr>
            <a:spLocks noGrp="1"/>
          </p:cNvSpPr>
          <p:nvPr>
            <p:ph type="sldNum" sz="quarter" idx="12"/>
          </p:nvPr>
        </p:nvSpPr>
        <p:spPr/>
        <p:txBody>
          <a:bodyPr/>
          <a:lstStyle/>
          <a:p>
            <a:fld id="{6520C922-D900-45C7-81AF-54837422CFEC}" type="slidenum">
              <a:rPr lang="en-GB" smtClean="0"/>
              <a:pPr/>
              <a:t>15</a:t>
            </a:fld>
            <a:endParaRPr lang="en-GB"/>
          </a:p>
        </p:txBody>
      </p:sp>
      <p:sp>
        <p:nvSpPr>
          <p:cNvPr id="11" name="TextBox 10"/>
          <p:cNvSpPr txBox="1"/>
          <p:nvPr/>
        </p:nvSpPr>
        <p:spPr>
          <a:xfrm>
            <a:off x="1835696" y="2924945"/>
            <a:ext cx="5760640" cy="3908762"/>
          </a:xfrm>
          <a:prstGeom prst="rect">
            <a:avLst/>
          </a:prstGeom>
          <a:noFill/>
        </p:spPr>
        <p:txBody>
          <a:bodyPr wrap="square" rtlCol="0">
            <a:spAutoFit/>
          </a:bodyPr>
          <a:lstStyle/>
          <a:p>
            <a:endParaRPr lang="en-GB" sz="2400" dirty="0" smtClean="0"/>
          </a:p>
          <a:p>
            <a:r>
              <a:rPr lang="en-GB" sz="2800" dirty="0" smtClean="0"/>
              <a:t>M</a:t>
            </a:r>
            <a:r>
              <a:rPr lang="en-GB" sz="2800" baseline="-25000" dirty="0" smtClean="0"/>
              <a:t>ot</a:t>
            </a:r>
            <a:r>
              <a:rPr lang="en-GB" sz="2800" dirty="0" smtClean="0"/>
              <a:t> = M</a:t>
            </a:r>
            <a:r>
              <a:rPr lang="en-GB" sz="2800" baseline="-25000" dirty="0" smtClean="0"/>
              <a:t>s</a:t>
            </a:r>
            <a:r>
              <a:rPr lang="en-GB" sz="2800" dirty="0" smtClean="0"/>
              <a:t> x a</a:t>
            </a:r>
            <a:r>
              <a:rPr lang="en-GB" sz="2800" baseline="-25000" dirty="0" smtClean="0"/>
              <a:t>y</a:t>
            </a:r>
            <a:r>
              <a:rPr lang="en-GB" sz="2800" dirty="0" smtClean="0"/>
              <a:t> x </a:t>
            </a:r>
            <a:r>
              <a:rPr lang="en-GB" sz="2800" dirty="0" err="1" smtClean="0"/>
              <a:t>H</a:t>
            </a:r>
            <a:r>
              <a:rPr lang="en-GB" sz="2800" baseline="-25000" dirty="0" err="1" smtClean="0"/>
              <a:t>sra</a:t>
            </a:r>
            <a:r>
              <a:rPr lang="en-GB" sz="2800" dirty="0" smtClean="0"/>
              <a:t>        </a:t>
            </a:r>
            <a:r>
              <a:rPr lang="en-GB" sz="2400" dirty="0" smtClean="0"/>
              <a:t>Nm</a:t>
            </a:r>
            <a:r>
              <a:rPr lang="de-DE" sz="2400" dirty="0" smtClean="0"/>
              <a:t> </a:t>
            </a:r>
          </a:p>
          <a:p>
            <a:endParaRPr lang="de-DE" sz="2400" dirty="0" smtClean="0"/>
          </a:p>
          <a:p>
            <a:r>
              <a:rPr lang="de-DE" sz="2400" dirty="0" smtClean="0"/>
              <a:t>         = 787 Nm</a:t>
            </a:r>
          </a:p>
          <a:p>
            <a:endParaRPr lang="de-DE" sz="2400" dirty="0" smtClean="0"/>
          </a:p>
          <a:p>
            <a:r>
              <a:rPr lang="de-DE" sz="2800" dirty="0" smtClean="0"/>
              <a:t>K</a:t>
            </a:r>
            <a:r>
              <a:rPr lang="en-GB" sz="2800" baseline="-25000" dirty="0" smtClean="0">
                <a:sym typeface="Symbol"/>
              </a:rPr>
              <a:t></a:t>
            </a:r>
            <a:r>
              <a:rPr lang="en-GB" sz="2800" baseline="-25000" dirty="0" smtClean="0"/>
              <a:t>t</a:t>
            </a:r>
            <a:r>
              <a:rPr lang="de-DE" sz="2800" baseline="-25000" dirty="0" smtClean="0"/>
              <a:t> </a:t>
            </a:r>
            <a:r>
              <a:rPr lang="de-DE" sz="2800" dirty="0" smtClean="0">
                <a:solidFill>
                  <a:srgbClr val="000000"/>
                </a:solidFill>
                <a:latin typeface="Arial" pitchFamily="34" charset="0"/>
                <a:ea typeface="Times New Roman" pitchFamily="18" charset="0"/>
                <a:cs typeface="Arial" pitchFamily="34" charset="0"/>
              </a:rPr>
              <a:t>= K</a:t>
            </a:r>
            <a:r>
              <a:rPr lang="en-GB" sz="2800" baseline="-25000" dirty="0" err="1" smtClean="0">
                <a:solidFill>
                  <a:srgbClr val="000000"/>
                </a:solidFill>
                <a:latin typeface="Arial" pitchFamily="34" charset="0"/>
                <a:ea typeface="Times New Roman" pitchFamily="18" charset="0"/>
                <a:cs typeface="Arial" pitchFamily="34" charset="0"/>
              </a:rPr>
              <a:t>φf</a:t>
            </a:r>
            <a:r>
              <a:rPr lang="de-DE" sz="2800" dirty="0" smtClean="0">
                <a:solidFill>
                  <a:srgbClr val="000000"/>
                </a:solidFill>
                <a:latin typeface="Arial" pitchFamily="34" charset="0"/>
                <a:ea typeface="Times New Roman" pitchFamily="18" charset="0"/>
                <a:cs typeface="Arial" pitchFamily="34" charset="0"/>
              </a:rPr>
              <a:t> +K</a:t>
            </a:r>
            <a:r>
              <a:rPr lang="de-DE" sz="2800" baseline="-25000" dirty="0" smtClean="0">
                <a:solidFill>
                  <a:srgbClr val="000000"/>
                </a:solidFill>
                <a:latin typeface="Arial" pitchFamily="34" charset="0"/>
                <a:ea typeface="Times New Roman" pitchFamily="18" charset="0"/>
                <a:cs typeface="Arial" pitchFamily="34" charset="0"/>
                <a:sym typeface="Symbol"/>
              </a:rPr>
              <a:t>r</a:t>
            </a:r>
            <a:r>
              <a:rPr lang="en-GB" sz="2800" dirty="0" smtClean="0"/>
              <a:t>            </a:t>
            </a:r>
            <a:r>
              <a:rPr lang="en-GB" sz="2400" dirty="0" smtClean="0"/>
              <a:t>Nm/ </a:t>
            </a:r>
            <a:r>
              <a:rPr lang="en-GB" sz="2400" dirty="0" err="1" smtClean="0"/>
              <a:t>Rad</a:t>
            </a:r>
            <a:endParaRPr lang="en-GB" sz="2400" dirty="0" smtClean="0"/>
          </a:p>
          <a:p>
            <a:endParaRPr lang="en-GB" sz="2400" dirty="0" smtClean="0"/>
          </a:p>
          <a:p>
            <a:endParaRPr lang="en-GB" sz="2400" dirty="0" smtClean="0"/>
          </a:p>
          <a:p>
            <a:r>
              <a:rPr lang="en-GB" sz="2400" dirty="0" smtClean="0"/>
              <a:t>       =   24986   Nm/rad </a:t>
            </a:r>
          </a:p>
          <a:p>
            <a:r>
              <a:rPr lang="en-GB" sz="2400" dirty="0" smtClean="0"/>
              <a:t>  </a:t>
            </a:r>
            <a:endParaRPr lang="en-GB" sz="2400" dirty="0"/>
          </a:p>
        </p:txBody>
      </p:sp>
      <p:sp>
        <p:nvSpPr>
          <p:cNvPr id="9" name="Rectangle 8"/>
          <p:cNvSpPr/>
          <p:nvPr/>
        </p:nvSpPr>
        <p:spPr>
          <a:xfrm>
            <a:off x="2555776" y="2060848"/>
            <a:ext cx="1512168" cy="1323439"/>
          </a:xfrm>
          <a:prstGeom prst="rect">
            <a:avLst/>
          </a:prstGeom>
        </p:spPr>
        <p:txBody>
          <a:bodyPr wrap="square">
            <a:spAutoFit/>
          </a:bodyPr>
          <a:lstStyle/>
          <a:p>
            <a:pPr>
              <a:buNone/>
            </a:pPr>
            <a:r>
              <a:rPr lang="en-GB" sz="3200" dirty="0" smtClean="0"/>
              <a:t>θ= </a:t>
            </a:r>
            <a:r>
              <a:rPr lang="en-GB" sz="3200" u="sng" dirty="0" smtClean="0"/>
              <a:t>M</a:t>
            </a:r>
            <a:r>
              <a:rPr lang="en-GB" sz="3200" baseline="-25000" dirty="0" smtClean="0"/>
              <a:t>ot</a:t>
            </a:r>
            <a:endParaRPr lang="en-GB" sz="3200" dirty="0" smtClean="0"/>
          </a:p>
          <a:p>
            <a:pPr>
              <a:spcBef>
                <a:spcPts val="0"/>
              </a:spcBef>
              <a:buNone/>
            </a:pPr>
            <a:r>
              <a:rPr lang="en-GB" sz="3200" dirty="0" smtClean="0"/>
              <a:t>      K</a:t>
            </a:r>
            <a:r>
              <a:rPr lang="el-GR" sz="3200" baseline="-25000" dirty="0" smtClean="0">
                <a:solidFill>
                  <a:srgbClr val="FF0000"/>
                </a:solidFill>
              </a:rPr>
              <a:t> </a:t>
            </a:r>
            <a:r>
              <a:rPr lang="el-GR" sz="3200" baseline="-25000" dirty="0" smtClean="0"/>
              <a:t>ϕ</a:t>
            </a:r>
            <a:r>
              <a:rPr lang="el-GR" sz="3200" baseline="-25000" dirty="0" smtClean="0">
                <a:solidFill>
                  <a:srgbClr val="FF0000"/>
                </a:solidFill>
              </a:rPr>
              <a:t> </a:t>
            </a:r>
            <a:r>
              <a:rPr lang="en-GB" sz="3200" baseline="-25000" dirty="0" smtClean="0"/>
              <a:t>t</a:t>
            </a:r>
          </a:p>
          <a:p>
            <a:pPr>
              <a:spcBef>
                <a:spcPts val="0"/>
              </a:spcBef>
              <a:buNone/>
            </a:pPr>
            <a:endParaRPr lang="en-GB" sz="2400" baseline="-25000" dirty="0"/>
          </a:p>
        </p:txBody>
      </p:sp>
    </p:spTree>
    <p:extLst>
      <p:ext uri="{BB962C8B-B14F-4D97-AF65-F5344CB8AC3E}">
        <p14:creationId xmlns:p14="http://schemas.microsoft.com/office/powerpoint/2010/main" val="125741489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Resulting wheel load transfer  with live rear axle </a:t>
            </a:r>
            <a:endParaRPr lang="en-GB" b="1" dirty="0"/>
          </a:p>
        </p:txBody>
      </p:sp>
      <p:sp>
        <p:nvSpPr>
          <p:cNvPr id="2050"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2054" name="Picture 6"/>
          <p:cNvPicPr>
            <a:picLocks noGrp="1" noChangeAspect="1" noChangeArrowheads="1"/>
          </p:cNvPicPr>
          <p:nvPr>
            <p:ph idx="1"/>
          </p:nvPr>
        </p:nvPicPr>
        <p:blipFill>
          <a:blip r:embed="rId2" cstate="print"/>
          <a:srcRect/>
          <a:stretch>
            <a:fillRect/>
          </a:stretch>
        </p:blipFill>
        <p:spPr bwMode="auto">
          <a:xfrm>
            <a:off x="3203848" y="3573016"/>
            <a:ext cx="2837662" cy="936104"/>
          </a:xfrm>
          <a:prstGeom prst="rect">
            <a:avLst/>
          </a:prstGeom>
          <a:noFill/>
          <a:ln w="9525">
            <a:noFill/>
            <a:miter lim="800000"/>
            <a:headEnd/>
            <a:tailEnd/>
          </a:ln>
          <a:effectLst/>
        </p:spPr>
      </p:pic>
      <p:sp>
        <p:nvSpPr>
          <p:cNvPr id="12" name="Rectangle 11"/>
          <p:cNvSpPr/>
          <p:nvPr/>
        </p:nvSpPr>
        <p:spPr>
          <a:xfrm>
            <a:off x="467544" y="1412776"/>
            <a:ext cx="8352928" cy="1815882"/>
          </a:xfrm>
          <a:prstGeom prst="rect">
            <a:avLst/>
          </a:prstGeom>
        </p:spPr>
        <p:txBody>
          <a:bodyPr wrap="square">
            <a:spAutoFit/>
          </a:bodyPr>
          <a:lstStyle/>
          <a:p>
            <a:r>
              <a:rPr lang="en-GB" sz="2800" dirty="0" smtClean="0"/>
              <a:t>With a live rear axle the load increase at the spring is </a:t>
            </a:r>
            <a:r>
              <a:rPr lang="en-GB" sz="2800" b="1" u="sng" dirty="0" smtClean="0"/>
              <a:t>not </a:t>
            </a:r>
            <a:r>
              <a:rPr lang="en-GB" sz="2800" dirty="0" smtClean="0"/>
              <a:t>the weight transfer experienced at the wheel. As the body rolls relative to the axle the outer spring is compressed and the spring load increase is </a:t>
            </a:r>
            <a:r>
              <a:rPr lang="en-GB" sz="2800" dirty="0" err="1" smtClean="0"/>
              <a:t>F</a:t>
            </a:r>
            <a:r>
              <a:rPr lang="en-GB" sz="2800" baseline="-25000" dirty="0" err="1" smtClean="0"/>
              <a:t>sr</a:t>
            </a:r>
            <a:r>
              <a:rPr lang="en-GB" sz="2800" dirty="0" smtClean="0"/>
              <a:t> then:</a:t>
            </a:r>
            <a:endParaRPr lang="en-GB" sz="2800" dirty="0"/>
          </a:p>
        </p:txBody>
      </p:sp>
      <p:sp>
        <p:nvSpPr>
          <p:cNvPr id="13" name="TextBox 12"/>
          <p:cNvSpPr txBox="1"/>
          <p:nvPr/>
        </p:nvSpPr>
        <p:spPr>
          <a:xfrm>
            <a:off x="1187624" y="4653136"/>
            <a:ext cx="6336704" cy="954107"/>
          </a:xfrm>
          <a:prstGeom prst="rect">
            <a:avLst/>
          </a:prstGeom>
          <a:noFill/>
        </p:spPr>
        <p:txBody>
          <a:bodyPr wrap="square" rtlCol="0">
            <a:spAutoFit/>
          </a:bodyPr>
          <a:lstStyle/>
          <a:p>
            <a:r>
              <a:rPr lang="en-GB" sz="2800" dirty="0" smtClean="0"/>
              <a:t>The increased </a:t>
            </a:r>
            <a:r>
              <a:rPr lang="en-GB" sz="2800" u="sng" dirty="0" smtClean="0"/>
              <a:t>wheel </a:t>
            </a:r>
            <a:r>
              <a:rPr lang="en-GB" sz="2800" dirty="0" smtClean="0"/>
              <a:t>load produced by this increased </a:t>
            </a:r>
            <a:r>
              <a:rPr lang="en-GB" sz="2800" u="sng" dirty="0" smtClean="0"/>
              <a:t>spring</a:t>
            </a:r>
            <a:r>
              <a:rPr lang="en-GB" sz="2800" dirty="0" smtClean="0"/>
              <a:t> load is </a:t>
            </a:r>
            <a:r>
              <a:rPr lang="en-GB" sz="2800" dirty="0" err="1" smtClean="0"/>
              <a:t>WT</a:t>
            </a:r>
            <a:r>
              <a:rPr lang="en-GB" sz="2800" baseline="-25000" dirty="0" err="1" smtClean="0"/>
              <a:t>srl</a:t>
            </a:r>
            <a:r>
              <a:rPr lang="en-GB" sz="2800" dirty="0" smtClean="0"/>
              <a:t> </a:t>
            </a:r>
            <a:endParaRPr lang="en-GB" sz="2800" dirty="0"/>
          </a:p>
        </p:txBody>
      </p:sp>
      <p:sp>
        <p:nvSpPr>
          <p:cNvPr id="7" name="Slide Number Placeholder 6"/>
          <p:cNvSpPr>
            <a:spLocks noGrp="1"/>
          </p:cNvSpPr>
          <p:nvPr>
            <p:ph type="sldNum" sz="quarter" idx="12"/>
          </p:nvPr>
        </p:nvSpPr>
        <p:spPr/>
        <p:txBody>
          <a:bodyPr/>
          <a:lstStyle/>
          <a:p>
            <a:fld id="{6520C922-D900-45C7-81AF-54837422CFEC}" type="slidenum">
              <a:rPr lang="en-GB" smtClean="0"/>
              <a:pPr/>
              <a:t>16</a:t>
            </a:fld>
            <a:endParaRPr lang="en-GB"/>
          </a:p>
        </p:txBody>
      </p:sp>
    </p:spTree>
    <p:extLst>
      <p:ext uri="{BB962C8B-B14F-4D97-AF65-F5344CB8AC3E}">
        <p14:creationId xmlns:p14="http://schemas.microsoft.com/office/powerpoint/2010/main" val="131821260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To Find the Weight Transfer Reacted at the Rear Wheels </a:t>
            </a:r>
            <a:endParaRPr lang="en-GB" b="1" dirty="0"/>
          </a:p>
        </p:txBody>
      </p:sp>
      <p:sp>
        <p:nvSpPr>
          <p:cNvPr id="3" name="Content Placeholder 2"/>
          <p:cNvSpPr>
            <a:spLocks noGrp="1"/>
          </p:cNvSpPr>
          <p:nvPr>
            <p:ph idx="1"/>
          </p:nvPr>
        </p:nvSpPr>
        <p:spPr/>
        <p:txBody>
          <a:bodyPr/>
          <a:lstStyle/>
          <a:p>
            <a:pPr indent="17463">
              <a:buNone/>
              <a:tabLst>
                <a:tab pos="360363" algn="l"/>
              </a:tabLst>
            </a:pPr>
            <a:r>
              <a:rPr lang="en-GB" dirty="0" smtClean="0"/>
              <a:t>Equate the  moment produced by the increased wheel load </a:t>
            </a:r>
            <a:r>
              <a:rPr lang="en-GB" dirty="0" err="1" smtClean="0"/>
              <a:t>WT</a:t>
            </a:r>
            <a:r>
              <a:rPr lang="en-GB" baseline="-25000" dirty="0" err="1" smtClean="0"/>
              <a:t>srl</a:t>
            </a:r>
            <a:r>
              <a:rPr lang="en-GB" dirty="0" smtClean="0"/>
              <a:t> with moment produced by increased spring load </a:t>
            </a:r>
            <a:r>
              <a:rPr lang="en-GB" dirty="0" err="1" smtClean="0"/>
              <a:t>F</a:t>
            </a:r>
            <a:r>
              <a:rPr lang="en-GB" baseline="-25000" dirty="0" err="1" smtClean="0"/>
              <a:t>sr</a:t>
            </a:r>
            <a:endParaRPr lang="en-GB" baseline="-25000" dirty="0" smtClean="0"/>
          </a:p>
          <a:p>
            <a:pPr>
              <a:buNone/>
            </a:pPr>
            <a:r>
              <a:rPr lang="en-GB" dirty="0" smtClean="0"/>
              <a:t>			  </a:t>
            </a:r>
            <a:r>
              <a:rPr lang="en-GB" dirty="0" err="1" smtClean="0"/>
              <a:t>WT</a:t>
            </a:r>
            <a:r>
              <a:rPr lang="en-GB" baseline="-25000" dirty="0" err="1" smtClean="0"/>
              <a:t>srl</a:t>
            </a:r>
            <a:r>
              <a:rPr lang="en-GB" dirty="0" smtClean="0"/>
              <a:t> x </a:t>
            </a:r>
            <a:r>
              <a:rPr lang="en-GB" dirty="0" err="1" smtClean="0"/>
              <a:t>T</a:t>
            </a:r>
            <a:r>
              <a:rPr lang="en-GB" baseline="-25000" dirty="0" err="1" smtClean="0"/>
              <a:t>r</a:t>
            </a:r>
            <a:r>
              <a:rPr lang="en-GB" dirty="0" smtClean="0"/>
              <a:t> = </a:t>
            </a:r>
            <a:r>
              <a:rPr lang="en-GB" dirty="0" err="1" smtClean="0"/>
              <a:t>F</a:t>
            </a:r>
            <a:r>
              <a:rPr lang="en-GB" baseline="-25000" dirty="0" err="1" smtClean="0"/>
              <a:t>sr</a:t>
            </a:r>
            <a:r>
              <a:rPr lang="en-GB" dirty="0" smtClean="0"/>
              <a:t> x T</a:t>
            </a:r>
            <a:r>
              <a:rPr lang="en-GB" baseline="-25000" dirty="0" smtClean="0"/>
              <a:t>s</a:t>
            </a:r>
            <a:endParaRPr lang="en-GB" baseline="-25000" dirty="0"/>
          </a:p>
        </p:txBody>
      </p:sp>
      <p:sp>
        <p:nvSpPr>
          <p:cNvPr id="6" name="TextBox 5"/>
          <p:cNvSpPr txBox="1"/>
          <p:nvPr/>
        </p:nvSpPr>
        <p:spPr>
          <a:xfrm>
            <a:off x="539552" y="4149080"/>
            <a:ext cx="7344816" cy="1815882"/>
          </a:xfrm>
          <a:prstGeom prst="rect">
            <a:avLst/>
          </a:prstGeom>
          <a:noFill/>
        </p:spPr>
        <p:txBody>
          <a:bodyPr wrap="square" rtlCol="0">
            <a:spAutoFit/>
          </a:bodyPr>
          <a:lstStyle/>
          <a:p>
            <a:r>
              <a:rPr lang="en-GB" sz="2800" dirty="0" smtClean="0"/>
              <a:t>Substituting  for </a:t>
            </a:r>
            <a:r>
              <a:rPr lang="en-GB" sz="2800" dirty="0" err="1" smtClean="0"/>
              <a:t>F</a:t>
            </a:r>
            <a:r>
              <a:rPr lang="en-GB" sz="2800" baseline="-25000" dirty="0" err="1" smtClean="0"/>
              <a:t>sr</a:t>
            </a:r>
            <a:r>
              <a:rPr lang="en-GB" sz="2800" dirty="0" smtClean="0"/>
              <a:t>  gives</a:t>
            </a:r>
          </a:p>
          <a:p>
            <a:endParaRPr lang="en-GB" sz="2800" dirty="0" smtClean="0"/>
          </a:p>
          <a:p>
            <a:r>
              <a:rPr lang="en-GB" sz="2800" dirty="0" smtClean="0"/>
              <a:t>		</a:t>
            </a:r>
            <a:r>
              <a:rPr lang="en-GB" sz="2800" dirty="0" err="1" smtClean="0"/>
              <a:t>WT</a:t>
            </a:r>
            <a:r>
              <a:rPr lang="en-GB" sz="2800" baseline="-25000" dirty="0" err="1" smtClean="0"/>
              <a:t>srl</a:t>
            </a:r>
            <a:r>
              <a:rPr lang="en-GB" sz="2800" dirty="0" smtClean="0"/>
              <a:t> = </a:t>
            </a:r>
            <a:r>
              <a:rPr lang="en-GB" sz="2800" u="sng" dirty="0" smtClean="0"/>
              <a:t>T</a:t>
            </a:r>
            <a:r>
              <a:rPr lang="en-GB" sz="2800" baseline="-25000" dirty="0" smtClean="0"/>
              <a:t>s</a:t>
            </a:r>
            <a:r>
              <a:rPr lang="en-GB" sz="2800" u="sng" baseline="30000" dirty="0" smtClean="0"/>
              <a:t>2</a:t>
            </a:r>
            <a:r>
              <a:rPr lang="en-GB" sz="2800" u="sng" dirty="0" smtClean="0"/>
              <a:t> x </a:t>
            </a:r>
            <a:r>
              <a:rPr lang="el-GR" sz="2800" u="sng" dirty="0" smtClean="0"/>
              <a:t>θ</a:t>
            </a:r>
            <a:r>
              <a:rPr lang="en-GB" sz="2800" u="sng" dirty="0" smtClean="0"/>
              <a:t> x </a:t>
            </a:r>
            <a:r>
              <a:rPr lang="en-GB" sz="2800" u="sng" dirty="0" err="1" smtClean="0"/>
              <a:t>K</a:t>
            </a:r>
            <a:r>
              <a:rPr lang="en-GB" sz="2800" baseline="-25000" dirty="0" err="1" smtClean="0"/>
              <a:t>sr</a:t>
            </a:r>
            <a:endParaRPr lang="en-GB" sz="2800" baseline="-25000" dirty="0" smtClean="0"/>
          </a:p>
          <a:p>
            <a:r>
              <a:rPr lang="en-GB" sz="2800" dirty="0" smtClean="0"/>
              <a:t>                     		       2 x </a:t>
            </a:r>
            <a:r>
              <a:rPr lang="en-GB" sz="2800" dirty="0" err="1" smtClean="0"/>
              <a:t>T</a:t>
            </a:r>
            <a:r>
              <a:rPr lang="en-GB" sz="2800" baseline="-25000" dirty="0" err="1" smtClean="0"/>
              <a:t>r</a:t>
            </a:r>
            <a:r>
              <a:rPr lang="en-GB" sz="2800" dirty="0" smtClean="0"/>
              <a:t> </a:t>
            </a:r>
            <a:endParaRPr lang="en-GB" sz="2800" dirty="0"/>
          </a:p>
        </p:txBody>
      </p:sp>
      <p:sp>
        <p:nvSpPr>
          <p:cNvPr id="8" name="Slide Number Placeholder 7"/>
          <p:cNvSpPr>
            <a:spLocks noGrp="1"/>
          </p:cNvSpPr>
          <p:nvPr>
            <p:ph type="sldNum" sz="quarter" idx="12"/>
          </p:nvPr>
        </p:nvSpPr>
        <p:spPr/>
        <p:txBody>
          <a:bodyPr/>
          <a:lstStyle/>
          <a:p>
            <a:fld id="{6520C922-D900-45C7-81AF-54837422CFEC}" type="slidenum">
              <a:rPr lang="en-GB" smtClean="0"/>
              <a:pPr/>
              <a:t>17</a:t>
            </a:fld>
            <a:endParaRPr lang="en-GB" dirty="0"/>
          </a:p>
        </p:txBody>
      </p:sp>
      <p:sp>
        <p:nvSpPr>
          <p:cNvPr id="7" name="TextBox 6"/>
          <p:cNvSpPr txBox="1"/>
          <p:nvPr/>
        </p:nvSpPr>
        <p:spPr>
          <a:xfrm>
            <a:off x="5540355" y="5301208"/>
            <a:ext cx="2448272" cy="646331"/>
          </a:xfrm>
          <a:prstGeom prst="rect">
            <a:avLst/>
          </a:prstGeom>
          <a:noFill/>
        </p:spPr>
        <p:txBody>
          <a:bodyPr wrap="square" rtlCol="0">
            <a:spAutoFit/>
          </a:bodyPr>
          <a:lstStyle/>
          <a:p>
            <a:r>
              <a:rPr lang="en-GB" sz="3200" dirty="0" smtClean="0"/>
              <a:t>=   236.68 </a:t>
            </a:r>
            <a:r>
              <a:rPr lang="en-GB" sz="3600" dirty="0" smtClean="0"/>
              <a:t>N</a:t>
            </a:r>
            <a:endParaRPr lang="en-GB" sz="3600" dirty="0"/>
          </a:p>
        </p:txBody>
      </p:sp>
    </p:spTree>
    <p:extLst>
      <p:ext uri="{BB962C8B-B14F-4D97-AF65-F5344CB8AC3E}">
        <p14:creationId xmlns:p14="http://schemas.microsoft.com/office/powerpoint/2010/main" val="400726370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Elastic weight transfer </a:t>
            </a:r>
            <a:r>
              <a:rPr lang="en-GB" b="1" dirty="0" err="1" smtClean="0"/>
              <a:t>WT</a:t>
            </a:r>
            <a:r>
              <a:rPr lang="en-GB" b="1" baseline="-25000" dirty="0" err="1" smtClean="0"/>
              <a:t>sf</a:t>
            </a:r>
            <a:r>
              <a:rPr lang="en-GB" b="1" dirty="0" smtClean="0"/>
              <a:t> due to sprung mass at the front of the car </a:t>
            </a:r>
            <a:endParaRPr lang="en-GB" b="1" dirty="0"/>
          </a:p>
        </p:txBody>
      </p:sp>
      <p:sp>
        <p:nvSpPr>
          <p:cNvPr id="3074" name="Rectangle 2"/>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dirty="0"/>
          </a:p>
        </p:txBody>
      </p:sp>
      <p:sp>
        <p:nvSpPr>
          <p:cNvPr id="3081" name="Rectangle 9"/>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dirty="0"/>
          </a:p>
        </p:txBody>
      </p:sp>
      <p:pic>
        <p:nvPicPr>
          <p:cNvPr id="23" name="Picture 5"/>
          <p:cNvPicPr>
            <a:picLocks noGrp="1" noChangeAspect="1" noChangeArrowheads="1"/>
          </p:cNvPicPr>
          <p:nvPr>
            <p:ph idx="1"/>
          </p:nvPr>
        </p:nvPicPr>
        <p:blipFill>
          <a:blip r:embed="rId2" cstate="print"/>
          <a:srcRect/>
          <a:stretch>
            <a:fillRect/>
          </a:stretch>
        </p:blipFill>
        <p:spPr bwMode="auto">
          <a:xfrm>
            <a:off x="2483768" y="2204864"/>
            <a:ext cx="3625194" cy="1019397"/>
          </a:xfrm>
          <a:prstGeom prst="rect">
            <a:avLst/>
          </a:prstGeom>
          <a:noFill/>
          <a:ln w="9525">
            <a:noFill/>
            <a:miter lim="800000"/>
            <a:headEnd/>
            <a:tailEnd/>
          </a:ln>
          <a:effectLst/>
        </p:spPr>
      </p:pic>
      <p:sp>
        <p:nvSpPr>
          <p:cNvPr id="10" name="Slide Number Placeholder 9"/>
          <p:cNvSpPr>
            <a:spLocks noGrp="1"/>
          </p:cNvSpPr>
          <p:nvPr>
            <p:ph type="sldNum" sz="quarter" idx="12"/>
          </p:nvPr>
        </p:nvSpPr>
        <p:spPr/>
        <p:txBody>
          <a:bodyPr/>
          <a:lstStyle/>
          <a:p>
            <a:fld id="{6520C922-D900-45C7-81AF-54837422CFEC}" type="slidenum">
              <a:rPr lang="en-GB" smtClean="0"/>
              <a:pPr/>
              <a:t>18</a:t>
            </a:fld>
            <a:endParaRPr lang="en-GB"/>
          </a:p>
        </p:txBody>
      </p:sp>
      <p:pic>
        <p:nvPicPr>
          <p:cNvPr id="13" name="Picture 12"/>
          <p:cNvPicPr>
            <a:picLocks noChangeAspect="1" noChangeArrowheads="1"/>
          </p:cNvPicPr>
          <p:nvPr/>
        </p:nvPicPr>
        <p:blipFill>
          <a:blip r:embed="rId3" cstate="print"/>
          <a:srcRect l="50000" t="24609" r="13972" b="36017"/>
          <a:stretch>
            <a:fillRect/>
          </a:stretch>
        </p:blipFill>
        <p:spPr bwMode="auto">
          <a:xfrm>
            <a:off x="3635896" y="4365104"/>
            <a:ext cx="2304256" cy="1510988"/>
          </a:xfrm>
          <a:prstGeom prst="rect">
            <a:avLst/>
          </a:prstGeom>
          <a:noFill/>
          <a:ln w="9525">
            <a:noFill/>
            <a:miter lim="800000"/>
            <a:headEnd/>
            <a:tailEnd/>
          </a:ln>
        </p:spPr>
      </p:pic>
      <p:sp>
        <p:nvSpPr>
          <p:cNvPr id="14" name="Rectangle 13"/>
          <p:cNvSpPr/>
          <p:nvPr/>
        </p:nvSpPr>
        <p:spPr>
          <a:xfrm>
            <a:off x="2627784" y="3356992"/>
            <a:ext cx="2448272" cy="646331"/>
          </a:xfrm>
          <a:prstGeom prst="rect">
            <a:avLst/>
          </a:prstGeom>
        </p:spPr>
        <p:txBody>
          <a:bodyPr wrap="square">
            <a:spAutoFit/>
          </a:bodyPr>
          <a:lstStyle/>
          <a:p>
            <a:r>
              <a:rPr lang="en-GB" sz="3600" dirty="0" err="1" smtClean="0"/>
              <a:t>WT</a:t>
            </a:r>
            <a:r>
              <a:rPr lang="en-GB" sz="3600" baseline="-25000" dirty="0" err="1" smtClean="0"/>
              <a:t>sf</a:t>
            </a:r>
            <a:r>
              <a:rPr lang="en-GB" sz="3600" dirty="0" smtClean="0"/>
              <a:t> </a:t>
            </a:r>
            <a:endParaRPr lang="en-GB" sz="3600" dirty="0"/>
          </a:p>
        </p:txBody>
      </p:sp>
      <p:sp>
        <p:nvSpPr>
          <p:cNvPr id="15" name="Rectangle 14"/>
          <p:cNvSpPr/>
          <p:nvPr/>
        </p:nvSpPr>
        <p:spPr>
          <a:xfrm>
            <a:off x="3635896" y="3284984"/>
            <a:ext cx="576064" cy="646331"/>
          </a:xfrm>
          <a:prstGeom prst="rect">
            <a:avLst/>
          </a:prstGeom>
        </p:spPr>
        <p:txBody>
          <a:bodyPr wrap="square">
            <a:spAutoFit/>
          </a:bodyPr>
          <a:lstStyle/>
          <a:p>
            <a:r>
              <a:rPr lang="en-GB" sz="3600" dirty="0" smtClean="0"/>
              <a:t>=</a:t>
            </a:r>
            <a:endParaRPr lang="en-GB" sz="3600" dirty="0"/>
          </a:p>
        </p:txBody>
      </p:sp>
      <p:sp>
        <p:nvSpPr>
          <p:cNvPr id="11" name="TextBox 10"/>
          <p:cNvSpPr txBox="1"/>
          <p:nvPr/>
        </p:nvSpPr>
        <p:spPr>
          <a:xfrm>
            <a:off x="3923928" y="3356992"/>
            <a:ext cx="2664296" cy="646331"/>
          </a:xfrm>
          <a:prstGeom prst="rect">
            <a:avLst/>
          </a:prstGeom>
          <a:noFill/>
        </p:spPr>
        <p:txBody>
          <a:bodyPr wrap="square" rtlCol="0">
            <a:spAutoFit/>
          </a:bodyPr>
          <a:lstStyle/>
          <a:p>
            <a:r>
              <a:rPr lang="en-GB" sz="3600" dirty="0" smtClean="0"/>
              <a:t> 341.43 N</a:t>
            </a:r>
            <a:endParaRPr lang="en-GB" sz="3600" dirty="0"/>
          </a:p>
        </p:txBody>
      </p:sp>
    </p:spTree>
    <p:extLst>
      <p:ext uri="{BB962C8B-B14F-4D97-AF65-F5344CB8AC3E}">
        <p14:creationId xmlns:p14="http://schemas.microsoft.com/office/powerpoint/2010/main" val="42901283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b="1" dirty="0" smtClean="0"/>
              <a:t>Geometric  weight transfer due to sprung mass  </a:t>
            </a:r>
            <a:r>
              <a:rPr lang="en-GB" b="1" dirty="0" err="1" smtClean="0"/>
              <a:t>WT</a:t>
            </a:r>
            <a:r>
              <a:rPr lang="en-GB" b="1" baseline="-25000" dirty="0" err="1" smtClean="0"/>
              <a:t>src</a:t>
            </a:r>
            <a:endParaRPr lang="en-GB" dirty="0"/>
          </a:p>
        </p:txBody>
      </p:sp>
      <p:pic>
        <p:nvPicPr>
          <p:cNvPr id="2050" name="Picture 2"/>
          <p:cNvPicPr>
            <a:picLocks noChangeAspect="1" noChangeArrowheads="1"/>
          </p:cNvPicPr>
          <p:nvPr/>
        </p:nvPicPr>
        <p:blipFill>
          <a:blip r:embed="rId2" cstate="print"/>
          <a:srcRect/>
          <a:stretch>
            <a:fillRect/>
          </a:stretch>
        </p:blipFill>
        <p:spPr bwMode="auto">
          <a:xfrm>
            <a:off x="1994722" y="2401617"/>
            <a:ext cx="4038918" cy="1008113"/>
          </a:xfrm>
          <a:prstGeom prst="rect">
            <a:avLst/>
          </a:prstGeom>
          <a:noFill/>
          <a:ln w="9525">
            <a:noFill/>
            <a:miter lim="800000"/>
            <a:headEnd/>
            <a:tailEnd/>
          </a:ln>
          <a:effectLst/>
        </p:spPr>
      </p:pic>
      <p:pic>
        <p:nvPicPr>
          <p:cNvPr id="2051" name="Picture 3"/>
          <p:cNvPicPr>
            <a:picLocks noChangeAspect="1" noChangeArrowheads="1"/>
          </p:cNvPicPr>
          <p:nvPr/>
        </p:nvPicPr>
        <p:blipFill>
          <a:blip r:embed="rId3" cstate="print"/>
          <a:srcRect/>
          <a:stretch>
            <a:fillRect/>
          </a:stretch>
        </p:blipFill>
        <p:spPr bwMode="auto">
          <a:xfrm>
            <a:off x="2195736" y="4005064"/>
            <a:ext cx="3722412" cy="936104"/>
          </a:xfrm>
          <a:prstGeom prst="rect">
            <a:avLst/>
          </a:prstGeom>
          <a:noFill/>
          <a:ln w="9525">
            <a:noFill/>
            <a:miter lim="800000"/>
            <a:headEnd/>
            <a:tailEnd/>
          </a:ln>
          <a:effectLst/>
        </p:spPr>
      </p:pic>
      <p:sp>
        <p:nvSpPr>
          <p:cNvPr id="8" name="Slide Number Placeholder 7"/>
          <p:cNvSpPr>
            <a:spLocks noGrp="1"/>
          </p:cNvSpPr>
          <p:nvPr>
            <p:ph type="sldNum" sz="quarter" idx="12"/>
          </p:nvPr>
        </p:nvSpPr>
        <p:spPr/>
        <p:txBody>
          <a:bodyPr/>
          <a:lstStyle/>
          <a:p>
            <a:fld id="{6520C922-D900-45C7-81AF-54837422CFEC}" type="slidenum">
              <a:rPr lang="en-GB" smtClean="0"/>
              <a:pPr/>
              <a:t>19</a:t>
            </a:fld>
            <a:endParaRPr lang="en-GB"/>
          </a:p>
        </p:txBody>
      </p:sp>
    </p:spTree>
    <p:extLst>
      <p:ext uri="{BB962C8B-B14F-4D97-AF65-F5344CB8AC3E}">
        <p14:creationId xmlns:p14="http://schemas.microsoft.com/office/powerpoint/2010/main" val="15959836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Results for </a:t>
            </a:r>
            <a:r>
              <a:rPr lang="en-GB" b="1" dirty="0" err="1" smtClean="0"/>
              <a:t>WT</a:t>
            </a:r>
            <a:r>
              <a:rPr lang="en-GB" b="1" baseline="-25000" dirty="0" err="1" smtClean="0"/>
              <a:t>srcf</a:t>
            </a:r>
            <a:r>
              <a:rPr lang="en-GB" b="1" dirty="0" smtClean="0"/>
              <a:t> and </a:t>
            </a:r>
            <a:r>
              <a:rPr lang="en-GB" b="1" dirty="0" err="1" smtClean="0"/>
              <a:t>WT</a:t>
            </a:r>
            <a:r>
              <a:rPr lang="en-GB" b="1" baseline="-25000" dirty="0" err="1" smtClean="0"/>
              <a:t>srcr</a:t>
            </a:r>
            <a:endParaRPr lang="en-GB" b="1" baseline="-25000" dirty="0"/>
          </a:p>
        </p:txBody>
      </p:sp>
      <p:sp>
        <p:nvSpPr>
          <p:cNvPr id="3" name="Content Placeholder 2"/>
          <p:cNvSpPr>
            <a:spLocks noGrp="1"/>
          </p:cNvSpPr>
          <p:nvPr>
            <p:ph idx="1"/>
          </p:nvPr>
        </p:nvSpPr>
        <p:spPr/>
        <p:txBody>
          <a:bodyPr/>
          <a:lstStyle/>
          <a:p>
            <a:pPr>
              <a:buNone/>
            </a:pPr>
            <a:endParaRPr lang="en-GB" dirty="0" smtClean="0"/>
          </a:p>
          <a:p>
            <a:pPr>
              <a:buNone/>
            </a:pPr>
            <a:r>
              <a:rPr lang="en-GB" dirty="0" err="1" smtClean="0"/>
              <a:t>WT</a:t>
            </a:r>
            <a:r>
              <a:rPr lang="en-GB" baseline="-25000" dirty="0" err="1" smtClean="0"/>
              <a:t>srcf</a:t>
            </a:r>
            <a:r>
              <a:rPr lang="en-GB" dirty="0" smtClean="0"/>
              <a:t> = 140.03 N</a:t>
            </a:r>
          </a:p>
          <a:p>
            <a:pPr>
              <a:buNone/>
            </a:pPr>
            <a:endParaRPr lang="en-GB" dirty="0" smtClean="0"/>
          </a:p>
          <a:p>
            <a:pPr>
              <a:buNone/>
            </a:pPr>
            <a:r>
              <a:rPr lang="en-GB" dirty="0" err="1" smtClean="0"/>
              <a:t>WT</a:t>
            </a:r>
            <a:r>
              <a:rPr lang="en-GB" baseline="-25000" dirty="0" err="1" smtClean="0"/>
              <a:t>srcr</a:t>
            </a:r>
            <a:r>
              <a:rPr lang="en-GB" baseline="-25000" dirty="0" smtClean="0"/>
              <a:t>  </a:t>
            </a:r>
            <a:r>
              <a:rPr lang="en-GB" dirty="0" smtClean="0"/>
              <a:t>= 350.83 N</a:t>
            </a:r>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20</a:t>
            </a:fld>
            <a:endParaRPr lang="en-GB"/>
          </a:p>
        </p:txBody>
      </p:sp>
      <p:pic>
        <p:nvPicPr>
          <p:cNvPr id="5" name="Picture 3"/>
          <p:cNvPicPr>
            <a:picLocks noChangeAspect="1" noChangeArrowheads="1"/>
          </p:cNvPicPr>
          <p:nvPr/>
        </p:nvPicPr>
        <p:blipFill>
          <a:blip r:embed="rId2" cstate="print"/>
          <a:srcRect l="49903" t="22680" r="14660" b="37631"/>
          <a:stretch>
            <a:fillRect/>
          </a:stretch>
        </p:blipFill>
        <p:spPr bwMode="auto">
          <a:xfrm>
            <a:off x="3347864" y="4077072"/>
            <a:ext cx="2520280" cy="1764194"/>
          </a:xfrm>
          <a:prstGeom prst="rect">
            <a:avLst/>
          </a:prstGeom>
          <a:noFill/>
          <a:ln w="9525">
            <a:noFill/>
            <a:miter lim="800000"/>
            <a:headEnd/>
            <a:tailEnd/>
          </a:ln>
        </p:spPr>
      </p:pic>
    </p:spTree>
    <p:extLst>
      <p:ext uri="{BB962C8B-B14F-4D97-AF65-F5344CB8AC3E}">
        <p14:creationId xmlns:p14="http://schemas.microsoft.com/office/powerpoint/2010/main" val="222527003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930226"/>
          </a:xfrm>
        </p:spPr>
        <p:txBody>
          <a:bodyPr>
            <a:noAutofit/>
          </a:bodyPr>
          <a:lstStyle/>
          <a:p>
            <a:pPr marL="363538" indent="-363538" algn="l"/>
            <a:r>
              <a:rPr lang="en-GB" sz="3600" b="1" dirty="0" smtClean="0"/>
              <a:t>Weight transfer due to the </a:t>
            </a:r>
            <a:r>
              <a:rPr lang="en-GB" sz="3600" b="1" dirty="0" err="1" smtClean="0"/>
              <a:t>unsprung</a:t>
            </a:r>
            <a:r>
              <a:rPr lang="en-GB" sz="3600" b="1" dirty="0" smtClean="0"/>
              <a:t> mass</a:t>
            </a:r>
            <a:endParaRPr lang="en-GB" sz="3200" dirty="0"/>
          </a:p>
        </p:txBody>
      </p:sp>
      <p:pic>
        <p:nvPicPr>
          <p:cNvPr id="1026" name="Picture 2"/>
          <p:cNvPicPr>
            <a:picLocks noChangeAspect="1" noChangeArrowheads="1"/>
          </p:cNvPicPr>
          <p:nvPr/>
        </p:nvPicPr>
        <p:blipFill>
          <a:blip r:embed="rId2" cstate="print"/>
          <a:srcRect/>
          <a:stretch>
            <a:fillRect/>
          </a:stretch>
        </p:blipFill>
        <p:spPr bwMode="auto">
          <a:xfrm>
            <a:off x="1763688" y="4293096"/>
            <a:ext cx="4112600" cy="1152129"/>
          </a:xfrm>
          <a:prstGeom prst="rect">
            <a:avLst/>
          </a:prstGeom>
          <a:noFill/>
          <a:ln w="9525">
            <a:noFill/>
            <a:miter lim="800000"/>
            <a:headEnd/>
            <a:tailEnd/>
          </a:ln>
          <a:effectLst/>
        </p:spPr>
      </p:pic>
      <p:pic>
        <p:nvPicPr>
          <p:cNvPr id="1027" name="Picture 3"/>
          <p:cNvPicPr>
            <a:picLocks noChangeAspect="1" noChangeArrowheads="1"/>
          </p:cNvPicPr>
          <p:nvPr/>
        </p:nvPicPr>
        <p:blipFill>
          <a:blip r:embed="rId3" cstate="print"/>
          <a:srcRect/>
          <a:stretch>
            <a:fillRect/>
          </a:stretch>
        </p:blipFill>
        <p:spPr bwMode="auto">
          <a:xfrm>
            <a:off x="1763687" y="2924944"/>
            <a:ext cx="4112597" cy="1152128"/>
          </a:xfrm>
          <a:prstGeom prst="rect">
            <a:avLst/>
          </a:prstGeom>
          <a:noFill/>
          <a:ln w="9525">
            <a:noFill/>
            <a:miter lim="800000"/>
            <a:headEnd/>
            <a:tailEnd/>
          </a:ln>
          <a:effectLst/>
        </p:spPr>
      </p:pic>
      <p:sp>
        <p:nvSpPr>
          <p:cNvPr id="7" name="Slide Number Placeholder 6"/>
          <p:cNvSpPr>
            <a:spLocks noGrp="1"/>
          </p:cNvSpPr>
          <p:nvPr>
            <p:ph type="sldNum" sz="quarter" idx="12"/>
          </p:nvPr>
        </p:nvSpPr>
        <p:spPr/>
        <p:txBody>
          <a:bodyPr/>
          <a:lstStyle/>
          <a:p>
            <a:fld id="{6520C922-D900-45C7-81AF-54837422CFEC}" type="slidenum">
              <a:rPr lang="en-GB" smtClean="0"/>
              <a:pPr/>
              <a:t>21</a:t>
            </a:fld>
            <a:endParaRPr lang="en-GB"/>
          </a:p>
        </p:txBody>
      </p:sp>
    </p:spTree>
    <p:extLst>
      <p:ext uri="{BB962C8B-B14F-4D97-AF65-F5344CB8AC3E}">
        <p14:creationId xmlns:p14="http://schemas.microsoft.com/office/powerpoint/2010/main" val="162240927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err="1" smtClean="0"/>
              <a:t>WT</a:t>
            </a:r>
            <a:r>
              <a:rPr lang="en-GB" baseline="-25000" dirty="0" err="1" smtClean="0"/>
              <a:t>usf</a:t>
            </a:r>
            <a:r>
              <a:rPr lang="en-GB" dirty="0" smtClean="0"/>
              <a:t> =</a:t>
            </a:r>
          </a:p>
          <a:p>
            <a:pPr>
              <a:buNone/>
            </a:pPr>
            <a:endParaRPr lang="en-GB" dirty="0" smtClean="0"/>
          </a:p>
          <a:p>
            <a:pPr>
              <a:buNone/>
            </a:pPr>
            <a:r>
              <a:rPr lang="en-GB" dirty="0" err="1" smtClean="0"/>
              <a:t>WT</a:t>
            </a:r>
            <a:r>
              <a:rPr lang="en-GB" baseline="-25000" dirty="0" err="1" smtClean="0"/>
              <a:t>usr</a:t>
            </a:r>
            <a:r>
              <a:rPr lang="en-GB" baseline="-25000" dirty="0" smtClean="0"/>
              <a:t>  </a:t>
            </a:r>
            <a:r>
              <a:rPr lang="en-GB" dirty="0" smtClean="0"/>
              <a:t>=</a:t>
            </a:r>
          </a:p>
          <a:p>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22</a:t>
            </a:fld>
            <a:endParaRPr lang="en-GB"/>
          </a:p>
        </p:txBody>
      </p:sp>
      <p:sp>
        <p:nvSpPr>
          <p:cNvPr id="5" name="Title 1"/>
          <p:cNvSpPr>
            <a:spLocks noGrp="1"/>
          </p:cNvSpPr>
          <p:nvPr>
            <p:ph type="title"/>
          </p:nvPr>
        </p:nvSpPr>
        <p:spPr/>
        <p:txBody>
          <a:bodyPr/>
          <a:lstStyle/>
          <a:p>
            <a:r>
              <a:rPr lang="en-GB" b="1" dirty="0" smtClean="0"/>
              <a:t>Results for </a:t>
            </a:r>
            <a:r>
              <a:rPr lang="en-GB" b="1" dirty="0" err="1" smtClean="0"/>
              <a:t>WT</a:t>
            </a:r>
            <a:r>
              <a:rPr lang="en-GB" b="1" baseline="-25000" dirty="0" err="1" smtClean="0"/>
              <a:t>usf</a:t>
            </a:r>
            <a:r>
              <a:rPr lang="en-GB" b="1" dirty="0" smtClean="0"/>
              <a:t> and </a:t>
            </a:r>
            <a:r>
              <a:rPr lang="en-GB" b="1" dirty="0" err="1" smtClean="0"/>
              <a:t>WT</a:t>
            </a:r>
            <a:r>
              <a:rPr lang="en-GB" b="1" baseline="-25000" dirty="0" err="1" smtClean="0"/>
              <a:t>usr</a:t>
            </a:r>
            <a:endParaRPr lang="en-GB" b="1" baseline="-25000" dirty="0"/>
          </a:p>
        </p:txBody>
      </p:sp>
      <p:pic>
        <p:nvPicPr>
          <p:cNvPr id="6" name="Picture 3"/>
          <p:cNvPicPr>
            <a:picLocks noChangeAspect="1" noChangeArrowheads="1"/>
          </p:cNvPicPr>
          <p:nvPr/>
        </p:nvPicPr>
        <p:blipFill>
          <a:blip r:embed="rId2" cstate="print"/>
          <a:srcRect l="49903" t="22680" r="14660" b="37631"/>
          <a:stretch>
            <a:fillRect/>
          </a:stretch>
        </p:blipFill>
        <p:spPr bwMode="auto">
          <a:xfrm>
            <a:off x="3419872" y="4077071"/>
            <a:ext cx="2160240" cy="1512167"/>
          </a:xfrm>
          <a:prstGeom prst="rect">
            <a:avLst/>
          </a:prstGeom>
          <a:noFill/>
          <a:ln w="9525">
            <a:noFill/>
            <a:miter lim="800000"/>
            <a:headEnd/>
            <a:tailEnd/>
          </a:ln>
        </p:spPr>
      </p:pic>
      <p:sp>
        <p:nvSpPr>
          <p:cNvPr id="7" name="TextBox 6"/>
          <p:cNvSpPr txBox="1"/>
          <p:nvPr/>
        </p:nvSpPr>
        <p:spPr>
          <a:xfrm>
            <a:off x="1907704" y="1556792"/>
            <a:ext cx="4896544" cy="1938992"/>
          </a:xfrm>
          <a:prstGeom prst="rect">
            <a:avLst/>
          </a:prstGeom>
          <a:noFill/>
        </p:spPr>
        <p:txBody>
          <a:bodyPr wrap="square" rtlCol="0">
            <a:spAutoFit/>
          </a:bodyPr>
          <a:lstStyle/>
          <a:p>
            <a:r>
              <a:rPr lang="en-GB" sz="4000" dirty="0" smtClean="0"/>
              <a:t>98.74 N</a:t>
            </a:r>
          </a:p>
          <a:p>
            <a:endParaRPr lang="en-GB" sz="4000" dirty="0" smtClean="0"/>
          </a:p>
          <a:p>
            <a:r>
              <a:rPr lang="en-GB" sz="4000" dirty="0" smtClean="0"/>
              <a:t>108.76 N</a:t>
            </a:r>
          </a:p>
        </p:txBody>
      </p:sp>
    </p:spTree>
    <p:extLst>
      <p:ext uri="{BB962C8B-B14F-4D97-AF65-F5344CB8AC3E}">
        <p14:creationId xmlns:p14="http://schemas.microsoft.com/office/powerpoint/2010/main" val="311335356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Total weight transfer </a:t>
            </a:r>
            <a:endParaRPr lang="en-GB" b="1" dirty="0"/>
          </a:p>
        </p:txBody>
      </p:sp>
      <p:sp>
        <p:nvSpPr>
          <p:cNvPr id="3" name="Content Placeholder 2"/>
          <p:cNvSpPr>
            <a:spLocks noGrp="1"/>
          </p:cNvSpPr>
          <p:nvPr>
            <p:ph idx="1"/>
          </p:nvPr>
        </p:nvSpPr>
        <p:spPr/>
        <p:txBody>
          <a:bodyPr>
            <a:normAutofit fontScale="92500"/>
          </a:bodyPr>
          <a:lstStyle/>
          <a:p>
            <a:pPr>
              <a:buNone/>
            </a:pPr>
            <a:r>
              <a:rPr lang="en-GB" dirty="0" smtClean="0"/>
              <a:t>The total weight transfer  is then found from </a:t>
            </a:r>
          </a:p>
          <a:p>
            <a:pPr>
              <a:buNone/>
            </a:pPr>
            <a:endParaRPr lang="en-GB" dirty="0" smtClean="0"/>
          </a:p>
          <a:p>
            <a:pPr>
              <a:buNone/>
            </a:pPr>
            <a:r>
              <a:rPr lang="en-GB" dirty="0" smtClean="0"/>
              <a:t>             Front =  </a:t>
            </a:r>
            <a:r>
              <a:rPr lang="en-GB" dirty="0" err="1" smtClean="0"/>
              <a:t>WT</a:t>
            </a:r>
            <a:r>
              <a:rPr lang="en-GB" baseline="-25000" dirty="0" err="1" smtClean="0"/>
              <a:t>sf</a:t>
            </a:r>
            <a:r>
              <a:rPr lang="en-GB" dirty="0" smtClean="0"/>
              <a:t> + </a:t>
            </a:r>
            <a:r>
              <a:rPr lang="en-GB" dirty="0" err="1" smtClean="0"/>
              <a:t>WT</a:t>
            </a:r>
            <a:r>
              <a:rPr lang="en-GB" baseline="-25000" dirty="0" err="1" smtClean="0"/>
              <a:t>srcf</a:t>
            </a:r>
            <a:r>
              <a:rPr lang="en-GB" dirty="0" smtClean="0"/>
              <a:t> + </a:t>
            </a:r>
            <a:r>
              <a:rPr lang="en-GB" dirty="0" err="1" smtClean="0"/>
              <a:t>WT</a:t>
            </a:r>
            <a:r>
              <a:rPr lang="en-GB" baseline="-25000" dirty="0" err="1" smtClean="0"/>
              <a:t>usf</a:t>
            </a:r>
            <a:endParaRPr lang="en-GB" baseline="-25000" dirty="0" smtClean="0"/>
          </a:p>
          <a:p>
            <a:pPr>
              <a:buNone/>
            </a:pPr>
            <a:r>
              <a:rPr lang="en-GB" dirty="0" smtClean="0"/>
              <a:t>               =     341.45  + 140+ 98.74  =   580.19 N  </a:t>
            </a:r>
            <a:endParaRPr lang="en-GB" i="1" dirty="0" smtClean="0"/>
          </a:p>
          <a:p>
            <a:pPr>
              <a:buNone/>
            </a:pPr>
            <a:endParaRPr lang="en-GB" dirty="0" smtClean="0"/>
          </a:p>
          <a:p>
            <a:pPr>
              <a:buNone/>
            </a:pPr>
            <a:r>
              <a:rPr lang="en-GB" dirty="0" smtClean="0"/>
              <a:t>             Rear  = </a:t>
            </a:r>
            <a:r>
              <a:rPr lang="en-GB" dirty="0" err="1" smtClean="0"/>
              <a:t>WT</a:t>
            </a:r>
            <a:r>
              <a:rPr lang="en-GB" baseline="-25000" dirty="0" err="1" smtClean="0"/>
              <a:t>srl</a:t>
            </a:r>
            <a:r>
              <a:rPr lang="en-GB" dirty="0" smtClean="0"/>
              <a:t> + </a:t>
            </a:r>
            <a:r>
              <a:rPr lang="en-GB" dirty="0" err="1" smtClean="0"/>
              <a:t>WT</a:t>
            </a:r>
            <a:r>
              <a:rPr lang="en-GB" baseline="-25000" dirty="0" err="1" smtClean="0"/>
              <a:t>srcr</a:t>
            </a:r>
            <a:r>
              <a:rPr lang="en-GB" dirty="0" smtClean="0"/>
              <a:t> + </a:t>
            </a:r>
            <a:r>
              <a:rPr lang="en-GB" dirty="0" err="1" smtClean="0"/>
              <a:t>Wt</a:t>
            </a:r>
            <a:r>
              <a:rPr lang="en-GB" baseline="-25000" dirty="0" err="1" smtClean="0"/>
              <a:t>usr</a:t>
            </a:r>
            <a:endParaRPr lang="en-GB" dirty="0" smtClean="0"/>
          </a:p>
          <a:p>
            <a:pPr>
              <a:buNone/>
            </a:pPr>
            <a:r>
              <a:rPr lang="en-GB" dirty="0" smtClean="0"/>
              <a:t>                 =   236.68   + 350.85 + 108.76 = 696.29    N</a:t>
            </a:r>
          </a:p>
          <a:p>
            <a:pPr>
              <a:buNone/>
            </a:pPr>
            <a:r>
              <a:rPr lang="en-GB" dirty="0" smtClean="0"/>
              <a:t>			 Total =  1276.48 N    </a:t>
            </a:r>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23</a:t>
            </a:fld>
            <a:endParaRPr lang="en-GB"/>
          </a:p>
        </p:txBody>
      </p:sp>
    </p:spTree>
    <p:extLst>
      <p:ext uri="{BB962C8B-B14F-4D97-AF65-F5344CB8AC3E}">
        <p14:creationId xmlns:p14="http://schemas.microsoft.com/office/powerpoint/2010/main" val="418218084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Check value</a:t>
            </a:r>
            <a:endParaRPr lang="en-GB" b="1" dirty="0"/>
          </a:p>
        </p:txBody>
      </p:sp>
      <p:sp>
        <p:nvSpPr>
          <p:cNvPr id="3" name="Content Placeholder 2"/>
          <p:cNvSpPr>
            <a:spLocks noGrp="1"/>
          </p:cNvSpPr>
          <p:nvPr>
            <p:ph idx="1"/>
          </p:nvPr>
        </p:nvSpPr>
        <p:spPr/>
        <p:txBody>
          <a:bodyPr>
            <a:normAutofit fontScale="77500" lnSpcReduction="20000"/>
          </a:bodyPr>
          <a:lstStyle/>
          <a:p>
            <a:pPr>
              <a:buNone/>
            </a:pPr>
            <a:r>
              <a:rPr lang="en-GB" dirty="0" smtClean="0"/>
              <a:t>				WT= </a:t>
            </a:r>
            <a:r>
              <a:rPr lang="en-GB" u="sng" dirty="0" err="1" smtClean="0"/>
              <a:t>M</a:t>
            </a:r>
            <a:r>
              <a:rPr lang="en-GB" baseline="-25000" dirty="0" err="1" smtClean="0"/>
              <a:t>t</a:t>
            </a:r>
            <a:r>
              <a:rPr lang="en-GB" u="sng" dirty="0" err="1" smtClean="0"/>
              <a:t>a</a:t>
            </a:r>
            <a:r>
              <a:rPr lang="en-GB" baseline="-25000" dirty="0" err="1" smtClean="0"/>
              <a:t>y</a:t>
            </a:r>
            <a:r>
              <a:rPr lang="en-GB" u="sng" dirty="0" err="1" smtClean="0"/>
              <a:t>H</a:t>
            </a:r>
            <a:r>
              <a:rPr lang="en-GB" baseline="-25000" dirty="0" err="1" smtClean="0"/>
              <a:t>tot</a:t>
            </a:r>
            <a:r>
              <a:rPr lang="en-GB" u="sng" dirty="0" smtClean="0"/>
              <a:t>  </a:t>
            </a:r>
            <a:endParaRPr lang="en-GB" dirty="0" smtClean="0"/>
          </a:p>
          <a:p>
            <a:pPr>
              <a:buNone/>
            </a:pPr>
            <a:r>
              <a:rPr lang="en-GB" dirty="0" smtClean="0"/>
              <a:t> 	   				   T</a:t>
            </a:r>
          </a:p>
          <a:p>
            <a:pPr marL="0" indent="0">
              <a:buNone/>
            </a:pPr>
            <a:r>
              <a:rPr lang="en-GB" dirty="0" err="1" smtClean="0"/>
              <a:t>H</a:t>
            </a:r>
            <a:r>
              <a:rPr lang="en-GB" baseline="-25000" dirty="0" err="1" smtClean="0"/>
              <a:t>tot</a:t>
            </a:r>
            <a:r>
              <a:rPr lang="en-GB" dirty="0" smtClean="0"/>
              <a:t> </a:t>
            </a:r>
            <a:r>
              <a:rPr lang="en-GB" dirty="0" smtClean="0"/>
              <a:t>= 0.354 m  </a:t>
            </a:r>
            <a:r>
              <a:rPr lang="en-GB" dirty="0" err="1" smtClean="0"/>
              <a:t>M</a:t>
            </a:r>
            <a:r>
              <a:rPr lang="en-GB" baseline="-25000" dirty="0" err="1" smtClean="0"/>
              <a:t>tot</a:t>
            </a:r>
            <a:r>
              <a:rPr lang="en-GB" dirty="0" smtClean="0"/>
              <a:t> = 804  </a:t>
            </a:r>
            <a:r>
              <a:rPr lang="en-GB" dirty="0" err="1" smtClean="0"/>
              <a:t>T</a:t>
            </a:r>
            <a:r>
              <a:rPr lang="en-GB" baseline="-25000" dirty="0" err="1" smtClean="0"/>
              <a:t>mean</a:t>
            </a:r>
            <a:r>
              <a:rPr lang="en-GB" dirty="0" smtClean="0"/>
              <a:t> = 1.303 m </a:t>
            </a:r>
          </a:p>
          <a:p>
            <a:pPr marL="0" indent="0">
              <a:buNone/>
            </a:pPr>
            <a:r>
              <a:rPr lang="en-GB" dirty="0" smtClean="0"/>
              <a:t>This will only work if the CG Height used  is for the combined sprung and </a:t>
            </a:r>
            <a:r>
              <a:rPr lang="en-GB" dirty="0" err="1" smtClean="0"/>
              <a:t>unsprung</a:t>
            </a:r>
            <a:r>
              <a:rPr lang="en-GB" dirty="0" smtClean="0"/>
              <a:t> masses.</a:t>
            </a:r>
          </a:p>
          <a:p>
            <a:pPr marL="0" indent="0">
              <a:buNone/>
            </a:pPr>
            <a:r>
              <a:rPr lang="en-GB" dirty="0" smtClean="0"/>
              <a:t>                                 WT = 1310 N</a:t>
            </a:r>
          </a:p>
          <a:p>
            <a:pPr marL="0" indent="0">
              <a:buNone/>
            </a:pPr>
            <a:endParaRPr lang="en-GB" dirty="0" smtClean="0"/>
          </a:p>
          <a:p>
            <a:pPr marL="0" indent="0">
              <a:buNone/>
            </a:pPr>
            <a:r>
              <a:rPr lang="en-GB" dirty="0" smtClean="0"/>
              <a:t>This is around  34 N less than that found by combining front and rear weight transfers  – due to </a:t>
            </a:r>
            <a:r>
              <a:rPr lang="en-GB" dirty="0" smtClean="0"/>
              <a:t>different tracks and rounding errors.  Clearly the result is of the same order and demonstrates that the validity of the </a:t>
            </a:r>
            <a:r>
              <a:rPr lang="en-GB" dirty="0" err="1" smtClean="0"/>
              <a:t>caluclation</a:t>
            </a:r>
            <a:r>
              <a:rPr lang="en-GB" dirty="0" smtClean="0"/>
              <a:t>. Using </a:t>
            </a:r>
            <a:r>
              <a:rPr lang="en-GB" dirty="0" smtClean="0"/>
              <a:t>a spreadsheet would give more accurate </a:t>
            </a:r>
            <a:r>
              <a:rPr lang="en-GB" dirty="0" smtClean="0"/>
              <a:t>results. </a:t>
            </a:r>
            <a:endParaRPr lang="en-GB" dirty="0" smtClean="0"/>
          </a:p>
          <a:p>
            <a:pPr indent="17463">
              <a:buNone/>
            </a:pPr>
            <a:endParaRPr lang="en-GB" dirty="0" smtClean="0"/>
          </a:p>
          <a:p>
            <a:pPr indent="17463">
              <a:buNone/>
            </a:pPr>
            <a:endParaRPr lang="en-GB"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24</a:t>
            </a:fld>
            <a:endParaRPr lang="en-GB"/>
          </a:p>
        </p:txBody>
      </p:sp>
    </p:spTree>
    <p:extLst>
      <p:ext uri="{BB962C8B-B14F-4D97-AF65-F5344CB8AC3E}">
        <p14:creationId xmlns:p14="http://schemas.microsoft.com/office/powerpoint/2010/main" val="38236543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 individual corner loads </a:t>
            </a:r>
            <a:endParaRPr lang="en-GB" dirty="0"/>
          </a:p>
        </p:txBody>
      </p:sp>
      <p:sp>
        <p:nvSpPr>
          <p:cNvPr id="7" name="Rectangle 6"/>
          <p:cNvSpPr/>
          <p:nvPr/>
        </p:nvSpPr>
        <p:spPr>
          <a:xfrm>
            <a:off x="899592" y="1610280"/>
            <a:ext cx="5383733" cy="1261884"/>
          </a:xfrm>
          <a:prstGeom prst="rect">
            <a:avLst/>
          </a:prstGeom>
        </p:spPr>
        <p:txBody>
          <a:bodyPr wrap="square">
            <a:spAutoFit/>
          </a:bodyPr>
          <a:lstStyle/>
          <a:p>
            <a:pPr lvl="0" indent="457200" fontAlgn="base">
              <a:spcBef>
                <a:spcPct val="0"/>
              </a:spcBef>
              <a:spcAft>
                <a:spcPct val="0"/>
              </a:spcAft>
            </a:pPr>
            <a:r>
              <a:rPr lang="en-GB" sz="2800" dirty="0" smtClean="0">
                <a:solidFill>
                  <a:srgbClr val="365F91"/>
                </a:solidFill>
                <a:latin typeface="Arial" pitchFamily="34" charset="0"/>
                <a:ea typeface="Times New Roman" pitchFamily="18" charset="0"/>
                <a:cs typeface="Arial" pitchFamily="34" charset="0"/>
              </a:rPr>
              <a:t>                Corner </a:t>
            </a:r>
            <a:r>
              <a:rPr lang="en-GB" sz="4000" b="1" dirty="0" smtClean="0">
                <a:solidFill>
                  <a:srgbClr val="365F91"/>
                </a:solidFill>
                <a:latin typeface="Arial" pitchFamily="34" charset="0"/>
                <a:ea typeface="Times New Roman" pitchFamily="18" charset="0"/>
                <a:cs typeface="Arial" pitchFamily="34" charset="0"/>
              </a:rPr>
              <a:t>←</a:t>
            </a:r>
            <a:endParaRPr lang="en-GB" sz="4000" b="1" dirty="0" smtClean="0">
              <a:solidFill>
                <a:prstClr val="black"/>
              </a:solidFill>
              <a:latin typeface="Arial" pitchFamily="34" charset="0"/>
            </a:endParaRPr>
          </a:p>
          <a:p>
            <a:pPr lvl="0" indent="457200" eaLnBrk="0" fontAlgn="base" hangingPunct="0">
              <a:spcBef>
                <a:spcPct val="0"/>
              </a:spcBef>
              <a:spcAft>
                <a:spcPct val="0"/>
              </a:spcAft>
            </a:pPr>
            <a:r>
              <a:rPr lang="en-GB" sz="2800" dirty="0" smtClean="0">
                <a:solidFill>
                  <a:srgbClr val="365F91"/>
                </a:solidFill>
                <a:latin typeface="Arial" pitchFamily="34" charset="0"/>
                <a:ea typeface="Times New Roman" pitchFamily="18" charset="0"/>
                <a:cs typeface="Arial" pitchFamily="34" charset="0"/>
              </a:rPr>
              <a:t>                    Front </a:t>
            </a:r>
            <a:r>
              <a:rPr lang="en-GB" sz="3600" dirty="0" smtClean="0">
                <a:solidFill>
                  <a:srgbClr val="365F91"/>
                </a:solidFill>
                <a:latin typeface="Arial" pitchFamily="34" charset="0"/>
                <a:ea typeface="Times New Roman" pitchFamily="18" charset="0"/>
                <a:cs typeface="Arial" pitchFamily="34" charset="0"/>
              </a:rPr>
              <a:t>↑</a:t>
            </a:r>
            <a:endParaRPr lang="en-GB" sz="3600" dirty="0" smtClean="0">
              <a:solidFill>
                <a:prstClr val="black"/>
              </a:solidFill>
              <a:latin typeface="Arial" pitchFamily="34" charset="0"/>
            </a:endParaRPr>
          </a:p>
        </p:txBody>
      </p:sp>
      <p:sp>
        <p:nvSpPr>
          <p:cNvPr id="5" name="Slide Number Placeholder 4"/>
          <p:cNvSpPr>
            <a:spLocks noGrp="1"/>
          </p:cNvSpPr>
          <p:nvPr>
            <p:ph type="sldNum" sz="quarter" idx="12"/>
          </p:nvPr>
        </p:nvSpPr>
        <p:spPr/>
        <p:txBody>
          <a:bodyPr/>
          <a:lstStyle/>
          <a:p>
            <a:fld id="{6520C922-D900-45C7-81AF-54837422CFEC}" type="slidenum">
              <a:rPr lang="en-GB" smtClean="0"/>
              <a:pPr/>
              <a:t>25</a:t>
            </a:fld>
            <a:endParaRPr lang="en-GB"/>
          </a:p>
        </p:txBody>
      </p:sp>
      <p:pic>
        <p:nvPicPr>
          <p:cNvPr id="3" name="Content Placeholder 2"/>
          <p:cNvPicPr>
            <a:picLocks noGrp="1" noChangeAspect="1" noChangeArrowheads="1"/>
          </p:cNvPicPr>
          <p:nvPr>
            <p:ph idx="1"/>
          </p:nvPr>
        </p:nvPicPr>
        <p:blipFill>
          <a:blip r:embed="rId2" cstate="print"/>
          <a:srcRect/>
          <a:stretch>
            <a:fillRect/>
          </a:stretch>
        </p:blipFill>
        <p:spPr bwMode="auto">
          <a:xfrm>
            <a:off x="3669412" y="3266751"/>
            <a:ext cx="1805175" cy="1192860"/>
          </a:xfrm>
          <a:prstGeom prst="rect">
            <a:avLst/>
          </a:prstGeom>
          <a:noFill/>
          <a:ln w="9525">
            <a:noFill/>
            <a:miter lim="800000"/>
            <a:headEnd/>
            <a:tailEnd/>
          </a:ln>
          <a:effectLst/>
        </p:spPr>
      </p:pic>
      <p:graphicFrame>
        <p:nvGraphicFramePr>
          <p:cNvPr id="8" name="Content Placeholder 6"/>
          <p:cNvGraphicFramePr>
            <a:graphicFrameLocks/>
          </p:cNvGraphicFramePr>
          <p:nvPr/>
        </p:nvGraphicFramePr>
        <p:xfrm>
          <a:off x="2627784" y="3140968"/>
          <a:ext cx="3610744" cy="1944216"/>
        </p:xfrm>
        <a:graphic>
          <a:graphicData uri="http://schemas.openxmlformats.org/drawingml/2006/table">
            <a:tbl>
              <a:tblPr firstRow="1" bandRow="1">
                <a:tableStyleId>{5C22544A-7EE6-4342-B048-85BDC9FD1C3A}</a:tableStyleId>
              </a:tblPr>
              <a:tblGrid>
                <a:gridCol w="1805372"/>
                <a:gridCol w="1805372"/>
              </a:tblGrid>
              <a:tr h="972108">
                <a:tc>
                  <a:txBody>
                    <a:bodyPr/>
                    <a:lstStyle/>
                    <a:p>
                      <a:pPr algn="ctr"/>
                      <a:r>
                        <a:rPr lang="en-GB" sz="3600" b="0" dirty="0" err="1" smtClean="0"/>
                        <a:t>F</a:t>
                      </a:r>
                      <a:r>
                        <a:rPr lang="en-GB" sz="3600" b="0" baseline="-25000" dirty="0" err="1" smtClean="0"/>
                        <a:t>zif</a:t>
                      </a:r>
                      <a:endParaRPr lang="en-GB" sz="3600" b="0" baseline="-25000" dirty="0"/>
                    </a:p>
                  </a:txBody>
                  <a:tcPr>
                    <a:cell3D prstMaterial="dkEdge">
                      <a:bevel w="77470" h="12700" prst="softRound"/>
                      <a:lightRig rig="flood" dir="t"/>
                    </a:cell3D>
                    <a:solidFill>
                      <a:schemeClr val="tx2">
                        <a:lumMod val="60000"/>
                        <a:lumOff val="40000"/>
                      </a:schemeClr>
                    </a:solidFill>
                  </a:tcPr>
                </a:tc>
                <a:tc>
                  <a:txBody>
                    <a:bodyPr/>
                    <a:lstStyle/>
                    <a:p>
                      <a:r>
                        <a:rPr lang="en-GB" sz="4400" b="0" dirty="0" err="1" smtClean="0"/>
                        <a:t>F</a:t>
                      </a:r>
                      <a:r>
                        <a:rPr lang="en-GB" sz="4400" b="0" baseline="-25000" dirty="0" err="1" smtClean="0"/>
                        <a:t>zof</a:t>
                      </a:r>
                      <a:endParaRPr lang="en-GB" sz="4400" b="0" baseline="-25000" dirty="0"/>
                    </a:p>
                  </a:txBody>
                  <a:tcPr>
                    <a:cell3D prstMaterial="dkEdge">
                      <a:bevel w="77470" h="12700" prst="softRound"/>
                      <a:lightRig rig="flood" dir="t"/>
                    </a:cell3D>
                    <a:solidFill>
                      <a:schemeClr val="tx2">
                        <a:lumMod val="60000"/>
                        <a:lumOff val="40000"/>
                      </a:schemeClr>
                    </a:solidFill>
                  </a:tcPr>
                </a:tc>
              </a:tr>
              <a:tr h="972108">
                <a:tc>
                  <a:txBody>
                    <a:bodyPr/>
                    <a:lstStyle/>
                    <a:p>
                      <a:pPr algn="ctr"/>
                      <a:r>
                        <a:rPr lang="en-GB" sz="3600" b="0" dirty="0" err="1" smtClean="0">
                          <a:solidFill>
                            <a:schemeClr val="bg1"/>
                          </a:solidFill>
                        </a:rPr>
                        <a:t>F</a:t>
                      </a:r>
                      <a:r>
                        <a:rPr lang="en-GB" sz="3600" b="0" baseline="-25000" dirty="0" err="1" smtClean="0">
                          <a:solidFill>
                            <a:schemeClr val="bg1"/>
                          </a:solidFill>
                        </a:rPr>
                        <a:t>zir</a:t>
                      </a:r>
                      <a:endParaRPr lang="en-GB" sz="3600" b="0" baseline="-25000" dirty="0">
                        <a:solidFill>
                          <a:schemeClr val="bg1"/>
                        </a:solidFill>
                      </a:endParaRPr>
                    </a:p>
                  </a:txBody>
                  <a:tcPr>
                    <a:cell3D prstMaterial="dkEdge">
                      <a:bevel w="77470" h="12700" prst="softRound"/>
                      <a:lightRig rig="flood" dir="t"/>
                    </a:cell3D>
                    <a:solidFill>
                      <a:schemeClr val="tx2">
                        <a:lumMod val="60000"/>
                        <a:lumOff val="40000"/>
                      </a:schemeClr>
                    </a:solidFill>
                  </a:tcPr>
                </a:tc>
                <a:tc>
                  <a:txBody>
                    <a:bodyPr/>
                    <a:lstStyle/>
                    <a:p>
                      <a:pPr algn="ctr"/>
                      <a:r>
                        <a:rPr lang="en-GB" sz="3600" b="0" dirty="0" err="1" smtClean="0">
                          <a:solidFill>
                            <a:schemeClr val="bg1"/>
                          </a:solidFill>
                        </a:rPr>
                        <a:t>F</a:t>
                      </a:r>
                      <a:r>
                        <a:rPr lang="en-GB" sz="3600" b="0" baseline="-25000" dirty="0" err="1" smtClean="0">
                          <a:solidFill>
                            <a:schemeClr val="bg1"/>
                          </a:solidFill>
                        </a:rPr>
                        <a:t>zor</a:t>
                      </a:r>
                      <a:endParaRPr lang="en-GB" sz="3600" b="0" baseline="-25000" dirty="0">
                        <a:solidFill>
                          <a:schemeClr val="bg1"/>
                        </a:solidFill>
                      </a:endParaRPr>
                    </a:p>
                  </a:txBody>
                  <a:tcPr>
                    <a:cell3D prstMaterial="dkEdge">
                      <a:bevel w="77470" h="12700" prst="softRound"/>
                      <a:lightRig rig="flood" dir="t"/>
                    </a:cell3D>
                    <a:solidFill>
                      <a:schemeClr val="tx2">
                        <a:lumMod val="60000"/>
                        <a:lumOff val="40000"/>
                      </a:schemeClr>
                    </a:solidFill>
                  </a:tcPr>
                </a:tc>
              </a:tr>
            </a:tbl>
          </a:graphicData>
        </a:graphic>
      </p:graphicFrame>
    </p:spTree>
    <p:extLst>
      <p:ext uri="{BB962C8B-B14F-4D97-AF65-F5344CB8AC3E}">
        <p14:creationId xmlns:p14="http://schemas.microsoft.com/office/powerpoint/2010/main" val="344546849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Finding Front outer wheel load  </a:t>
            </a:r>
            <a:r>
              <a:rPr lang="en-GB" b="1" dirty="0" err="1" smtClean="0"/>
              <a:t>F</a:t>
            </a:r>
            <a:r>
              <a:rPr lang="en-GB" b="1" baseline="-25000" dirty="0" err="1" smtClean="0"/>
              <a:t>zof</a:t>
            </a:r>
            <a:r>
              <a:rPr lang="en-GB" b="1" dirty="0" smtClean="0"/>
              <a:t> for example data  </a:t>
            </a:r>
            <a:endParaRPr lang="en-GB" b="1" dirty="0"/>
          </a:p>
        </p:txBody>
      </p:sp>
      <p:sp>
        <p:nvSpPr>
          <p:cNvPr id="3" name="Content Placeholder 2"/>
          <p:cNvSpPr>
            <a:spLocks noGrp="1"/>
          </p:cNvSpPr>
          <p:nvPr>
            <p:ph idx="1"/>
          </p:nvPr>
        </p:nvSpPr>
        <p:spPr/>
        <p:txBody>
          <a:bodyPr>
            <a:normAutofit/>
          </a:bodyPr>
          <a:lstStyle/>
          <a:p>
            <a:pPr>
              <a:buNone/>
            </a:pPr>
            <a:endParaRPr lang="en-GB" dirty="0" smtClean="0"/>
          </a:p>
          <a:p>
            <a:pPr>
              <a:buNone/>
            </a:pPr>
            <a:r>
              <a:rPr lang="en-GB" dirty="0" smtClean="0"/>
              <a:t>Static load per wheel  = (</a:t>
            </a:r>
            <a:r>
              <a:rPr lang="en-GB" dirty="0" err="1" smtClean="0"/>
              <a:t>M</a:t>
            </a:r>
            <a:r>
              <a:rPr lang="en-GB" baseline="-25000" dirty="0" err="1" smtClean="0"/>
              <a:t>sf</a:t>
            </a:r>
            <a:r>
              <a:rPr lang="en-GB" dirty="0" smtClean="0"/>
              <a:t>/2  + </a:t>
            </a:r>
            <a:r>
              <a:rPr lang="en-GB" dirty="0" err="1" smtClean="0"/>
              <a:t>M</a:t>
            </a:r>
            <a:r>
              <a:rPr lang="en-GB" baseline="-25000" dirty="0" err="1" smtClean="0"/>
              <a:t>usf</a:t>
            </a:r>
            <a:r>
              <a:rPr lang="en-GB" dirty="0" smtClean="0"/>
              <a:t>/2 ) x 9.81</a:t>
            </a:r>
          </a:p>
          <a:p>
            <a:pPr>
              <a:buNone/>
            </a:pPr>
            <a:r>
              <a:rPr lang="en-GB" dirty="0" smtClean="0"/>
              <a:t>			</a:t>
            </a:r>
          </a:p>
          <a:p>
            <a:pPr>
              <a:buNone/>
            </a:pPr>
            <a:r>
              <a:rPr lang="en-GB" dirty="0" smtClean="0">
                <a:solidFill>
                  <a:srgbClr val="FF0000"/>
                </a:solidFill>
              </a:rPr>
              <a:t>                  </a:t>
            </a:r>
            <a:r>
              <a:rPr lang="en-GB" dirty="0" smtClean="0"/>
              <a:t>Front   Static  Load       =  </a:t>
            </a:r>
            <a:r>
              <a:rPr lang="en-GB" dirty="0" smtClean="0"/>
              <a:t> 1903 </a:t>
            </a:r>
            <a:r>
              <a:rPr lang="en-GB" dirty="0" smtClean="0"/>
              <a:t>N</a:t>
            </a:r>
          </a:p>
          <a:p>
            <a:pPr>
              <a:buNone/>
            </a:pPr>
            <a:r>
              <a:rPr lang="en-GB" dirty="0" smtClean="0"/>
              <a:t>                      Rear Static Load        =   2040N</a:t>
            </a:r>
          </a:p>
          <a:p>
            <a:pPr>
              <a:buNone/>
            </a:pPr>
            <a:endParaRPr lang="en-GB" dirty="0" smtClean="0">
              <a:solidFill>
                <a:srgbClr val="FF0000"/>
              </a:solidFill>
            </a:endParaRPr>
          </a:p>
          <a:p>
            <a:pPr>
              <a:buNone/>
            </a:pPr>
            <a:endParaRPr lang="en-GB" dirty="0" smtClean="0">
              <a:solidFill>
                <a:srgbClr val="FF0000"/>
              </a:solidFill>
            </a:endParaRPr>
          </a:p>
        </p:txBody>
      </p:sp>
      <p:sp>
        <p:nvSpPr>
          <p:cNvPr id="4" name="Slide Number Placeholder 3"/>
          <p:cNvSpPr>
            <a:spLocks noGrp="1"/>
          </p:cNvSpPr>
          <p:nvPr>
            <p:ph type="sldNum" sz="quarter" idx="12"/>
          </p:nvPr>
        </p:nvSpPr>
        <p:spPr/>
        <p:txBody>
          <a:bodyPr/>
          <a:lstStyle/>
          <a:p>
            <a:fld id="{6520C922-D900-45C7-81AF-54837422CFEC}" type="slidenum">
              <a:rPr lang="en-GB" smtClean="0"/>
              <a:pPr/>
              <a:t>26</a:t>
            </a:fld>
            <a:endParaRPr lang="en-GB"/>
          </a:p>
        </p:txBody>
      </p:sp>
    </p:spTree>
    <p:extLst>
      <p:ext uri="{BB962C8B-B14F-4D97-AF65-F5344CB8AC3E}">
        <p14:creationId xmlns:p14="http://schemas.microsoft.com/office/powerpoint/2010/main" val="24295467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Total Wheel load </a:t>
            </a:r>
            <a:r>
              <a:rPr lang="en-GB" b="1" dirty="0" err="1" smtClean="0"/>
              <a:t>F</a:t>
            </a:r>
            <a:r>
              <a:rPr lang="en-GB" b="1" baseline="-25000" dirty="0" err="1" smtClean="0"/>
              <a:t>zof</a:t>
            </a:r>
            <a:r>
              <a:rPr lang="en-GB" b="1" baseline="-25000" dirty="0" smtClean="0"/>
              <a:t> </a:t>
            </a:r>
            <a:r>
              <a:rPr lang="en-GB" b="1" dirty="0" smtClean="0"/>
              <a:t> </a:t>
            </a:r>
            <a:endParaRPr lang="en-GB" b="1" dirty="0"/>
          </a:p>
        </p:txBody>
      </p:sp>
      <p:sp>
        <p:nvSpPr>
          <p:cNvPr id="3" name="Content Placeholder 2"/>
          <p:cNvSpPr>
            <a:spLocks noGrp="1"/>
          </p:cNvSpPr>
          <p:nvPr>
            <p:ph idx="1"/>
          </p:nvPr>
        </p:nvSpPr>
        <p:spPr/>
        <p:txBody>
          <a:bodyPr>
            <a:normAutofit/>
          </a:bodyPr>
          <a:lstStyle/>
          <a:p>
            <a:pPr>
              <a:buNone/>
            </a:pPr>
            <a:endParaRPr lang="en-GB" dirty="0" smtClean="0"/>
          </a:p>
          <a:p>
            <a:pPr>
              <a:buNone/>
            </a:pPr>
            <a:r>
              <a:rPr lang="en-GB" dirty="0" smtClean="0"/>
              <a:t>Total Wheel Load = 1903 + 581.2    =   2484 N </a:t>
            </a:r>
          </a:p>
          <a:p>
            <a:pPr>
              <a:buNone/>
            </a:pPr>
            <a:endParaRPr lang="en-GB" dirty="0" smtClean="0"/>
          </a:p>
          <a:p>
            <a:pPr>
              <a:buNone/>
            </a:pPr>
            <a:r>
              <a:rPr lang="en-GB" dirty="0" smtClean="0"/>
              <a:t>Static load  +/ - Total front weight transfer</a:t>
            </a:r>
          </a:p>
          <a:p>
            <a:pPr>
              <a:buNone/>
            </a:pPr>
            <a:r>
              <a:rPr lang="en-GB" sz="3200" dirty="0" smtClean="0"/>
              <a:t>	</a:t>
            </a:r>
            <a:endParaRPr lang="en-GB" sz="3200" dirty="0">
              <a:solidFill>
                <a:srgbClr val="FF0000"/>
              </a:solidFill>
            </a:endParaRPr>
          </a:p>
        </p:txBody>
      </p:sp>
      <p:sp>
        <p:nvSpPr>
          <p:cNvPr id="4" name="Slide Number Placeholder 3"/>
          <p:cNvSpPr>
            <a:spLocks noGrp="1"/>
          </p:cNvSpPr>
          <p:nvPr>
            <p:ph type="sldNum" sz="quarter" idx="12"/>
          </p:nvPr>
        </p:nvSpPr>
        <p:spPr/>
        <p:txBody>
          <a:bodyPr/>
          <a:lstStyle/>
          <a:p>
            <a:fld id="{6520C922-D900-45C7-81AF-54837422CFEC}" type="slidenum">
              <a:rPr lang="en-GB" smtClean="0"/>
              <a:pPr/>
              <a:t>27</a:t>
            </a:fld>
            <a:endParaRPr lang="en-GB"/>
          </a:p>
        </p:txBody>
      </p:sp>
    </p:spTree>
    <p:extLst>
      <p:ext uri="{BB962C8B-B14F-4D97-AF65-F5344CB8AC3E}">
        <p14:creationId xmlns:p14="http://schemas.microsoft.com/office/powerpoint/2010/main" val="87495401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Results for individual wheel loads </a:t>
            </a:r>
            <a:endParaRPr lang="en-GB" dirty="0"/>
          </a:p>
        </p:txBody>
      </p:sp>
      <p:sp>
        <p:nvSpPr>
          <p:cNvPr id="3" name="Content Placeholder 2"/>
          <p:cNvSpPr>
            <a:spLocks noGrp="1"/>
          </p:cNvSpPr>
          <p:nvPr>
            <p:ph idx="1"/>
          </p:nvPr>
        </p:nvSpPr>
        <p:spPr/>
        <p:txBody>
          <a:bodyPr/>
          <a:lstStyle/>
          <a:p>
            <a:pPr>
              <a:buNone/>
            </a:pPr>
            <a:r>
              <a:rPr lang="en-GB" dirty="0" err="1" smtClean="0"/>
              <a:t>F</a:t>
            </a:r>
            <a:r>
              <a:rPr lang="en-GB" baseline="-25000" dirty="0" err="1" smtClean="0"/>
              <a:t>zif</a:t>
            </a:r>
            <a:r>
              <a:rPr lang="en-GB" baseline="-25000" dirty="0" smtClean="0"/>
              <a:t> =</a:t>
            </a:r>
            <a:r>
              <a:rPr lang="en-GB" dirty="0" smtClean="0"/>
              <a:t>     1322  N</a:t>
            </a:r>
          </a:p>
          <a:p>
            <a:pPr>
              <a:buNone/>
            </a:pPr>
            <a:endParaRPr lang="en-GB" dirty="0" smtClean="0"/>
          </a:p>
          <a:p>
            <a:pPr>
              <a:buNone/>
            </a:pPr>
            <a:r>
              <a:rPr lang="en-GB" dirty="0" err="1" smtClean="0"/>
              <a:t>F</a:t>
            </a:r>
            <a:r>
              <a:rPr lang="en-GB" baseline="-25000" dirty="0" err="1" smtClean="0"/>
              <a:t>zof</a:t>
            </a:r>
            <a:r>
              <a:rPr lang="en-GB" baseline="-25000" dirty="0" smtClean="0"/>
              <a:t> = </a:t>
            </a:r>
            <a:r>
              <a:rPr lang="en-GB" dirty="0" smtClean="0"/>
              <a:t>    2484   N</a:t>
            </a:r>
          </a:p>
          <a:p>
            <a:pPr>
              <a:buNone/>
            </a:pPr>
            <a:endParaRPr lang="en-GB" baseline="-25000" dirty="0" smtClean="0"/>
          </a:p>
          <a:p>
            <a:pPr>
              <a:buNone/>
            </a:pPr>
            <a:r>
              <a:rPr lang="en-GB" dirty="0" err="1" smtClean="0"/>
              <a:t>F</a:t>
            </a:r>
            <a:r>
              <a:rPr lang="en-GB" baseline="-25000" dirty="0" err="1" smtClean="0"/>
              <a:t>zir</a:t>
            </a:r>
            <a:r>
              <a:rPr lang="en-GB" baseline="-25000" dirty="0" smtClean="0"/>
              <a:t> =         </a:t>
            </a:r>
            <a:r>
              <a:rPr lang="en-GB" sz="4000" baseline="-25000" dirty="0" smtClean="0"/>
              <a:t> 1344      </a:t>
            </a:r>
            <a:r>
              <a:rPr lang="en-GB" dirty="0" smtClean="0"/>
              <a:t>N</a:t>
            </a:r>
          </a:p>
          <a:p>
            <a:pPr>
              <a:buNone/>
            </a:pPr>
            <a:endParaRPr lang="en-GB" dirty="0" smtClean="0"/>
          </a:p>
          <a:p>
            <a:pPr>
              <a:buNone/>
            </a:pPr>
            <a:r>
              <a:rPr lang="en-GB" dirty="0" err="1" smtClean="0"/>
              <a:t>F</a:t>
            </a:r>
            <a:r>
              <a:rPr lang="en-GB" baseline="-25000" dirty="0" err="1" smtClean="0"/>
              <a:t>zor</a:t>
            </a:r>
            <a:r>
              <a:rPr lang="en-GB" baseline="-25000" dirty="0" smtClean="0"/>
              <a:t> =</a:t>
            </a:r>
            <a:r>
              <a:rPr lang="en-GB" dirty="0" smtClean="0"/>
              <a:t>    2736    N</a:t>
            </a:r>
            <a:endParaRPr lang="en-GB" baseline="-25000" dirty="0"/>
          </a:p>
        </p:txBody>
      </p:sp>
      <p:sp>
        <p:nvSpPr>
          <p:cNvPr id="4" name="Slide Number Placeholder 3"/>
          <p:cNvSpPr>
            <a:spLocks noGrp="1"/>
          </p:cNvSpPr>
          <p:nvPr>
            <p:ph type="sldNum" sz="quarter" idx="12"/>
          </p:nvPr>
        </p:nvSpPr>
        <p:spPr/>
        <p:txBody>
          <a:bodyPr/>
          <a:lstStyle/>
          <a:p>
            <a:fld id="{6520C922-D900-45C7-81AF-54837422CFEC}" type="slidenum">
              <a:rPr lang="en-GB" smtClean="0"/>
              <a:pPr/>
              <a:t>28</a:t>
            </a:fld>
            <a:endParaRPr lang="en-GB"/>
          </a:p>
        </p:txBody>
      </p:sp>
    </p:spTree>
    <p:extLst>
      <p:ext uri="{BB962C8B-B14F-4D97-AF65-F5344CB8AC3E}">
        <p14:creationId xmlns:p14="http://schemas.microsoft.com/office/powerpoint/2010/main" val="195503258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952</TotalTime>
  <Words>742</Words>
  <Application>Microsoft Office PowerPoint</Application>
  <PresentationFormat>On-screen Show (4:3)</PresentationFormat>
  <Paragraphs>217</Paragraphs>
  <Slides>28</Slides>
  <Notes>1</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Elastic Load Transfer for a  Live Axle </vt:lpstr>
      <vt:lpstr>     Modifications to calculations needed for a live of deDion type  axle     </vt:lpstr>
      <vt:lpstr>PowerPoint Presentation</vt:lpstr>
      <vt:lpstr>Live axle  calculation </vt:lpstr>
      <vt:lpstr>Roll stiffness  for a car with a live axle</vt:lpstr>
      <vt:lpstr>Roll angle </vt:lpstr>
      <vt:lpstr>Weight transfer with live rear axle </vt:lpstr>
      <vt:lpstr>To find the weight transfer reacted at the wheel, </vt:lpstr>
      <vt:lpstr>Example 1L  Data:  Live Axle Rear  </vt:lpstr>
      <vt:lpstr>Reminder  – Finding Hsra</vt:lpstr>
      <vt:lpstr>Hsra </vt:lpstr>
      <vt:lpstr>Roll Stiffness -  Front </vt:lpstr>
      <vt:lpstr>Roll Stiffness - Rear </vt:lpstr>
      <vt:lpstr>Total Roll Stiffness for the Car </vt:lpstr>
      <vt:lpstr>Roll Angle </vt:lpstr>
      <vt:lpstr>Resulting wheel load transfer  with live rear axle </vt:lpstr>
      <vt:lpstr>To Find the Weight Transfer Reacted at the Rear Wheels </vt:lpstr>
      <vt:lpstr>Elastic weight transfer WTsf due to sprung mass at the front of the car </vt:lpstr>
      <vt:lpstr>Geometric  weight transfer due to sprung mass  WTsrc</vt:lpstr>
      <vt:lpstr>Results for WTsrcf and WTsrcr</vt:lpstr>
      <vt:lpstr>Weight transfer due to the unsprung mass</vt:lpstr>
      <vt:lpstr>Results for WTusf and WTusr</vt:lpstr>
      <vt:lpstr>Total weight transfer </vt:lpstr>
      <vt:lpstr>Check value</vt:lpstr>
      <vt:lpstr>Final individual corner loads </vt:lpstr>
      <vt:lpstr>Finding Front outer wheel load  Fzof for example data  </vt:lpstr>
      <vt:lpstr>Total Wheel load Fzof  </vt:lpstr>
      <vt:lpstr>Results for individual wheel loads </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Roger Dowden</dc:creator>
  <cp:lastModifiedBy>Roger</cp:lastModifiedBy>
  <cp:revision>113</cp:revision>
  <dcterms:created xsi:type="dcterms:W3CDTF">2009-11-01T21:29:09Z</dcterms:created>
  <dcterms:modified xsi:type="dcterms:W3CDTF">2014-02-02T09:52:42Z</dcterms:modified>
</cp:coreProperties>
</file>