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7" r:id="rId5"/>
    <p:sldId id="258" r:id="rId6"/>
    <p:sldId id="260" r:id="rId7"/>
    <p:sldId id="263" r:id="rId8"/>
    <p:sldId id="262" r:id="rId9"/>
    <p:sldId id="264" r:id="rId10"/>
    <p:sldId id="256" r:id="rId11"/>
    <p:sldId id="267" r:id="rId12"/>
    <p:sldId id="266" r:id="rId13"/>
    <p:sldId id="268" r:id="rId14"/>
    <p:sldId id="26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A22420-F993-4C25-9845-37C5AEA7CE74}" v="4" dt="2021-11-01T12:01:33.12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75" d="100"/>
          <a:sy n="75" d="100"/>
        </p:scale>
        <p:origin x="540" y="-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6FEEE5-AB2F-46C9-B242-3385D6EDA3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139F37-AB71-4528-AFA6-796F8D50C1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64AAD9-8CB1-4B63-85AB-D4DC07432A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B4F8F-DFF5-49C0-8D25-EAFE5742BE27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0EB95F-F294-4F3F-8358-5FE738D4B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9A3E78-979F-40E6-A83C-074E5F706A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8858-5970-419B-B582-53AAA12D86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6402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BEC003-16D8-4FAA-A9DD-C45F9BF41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0BF48E-B3D4-4680-9483-FE4E4D2529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684752-1FEA-40C8-B332-C3102A1E92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B4F8F-DFF5-49C0-8D25-EAFE5742BE27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2A753F-3854-4DF2-98E2-5EF06DF2CA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87FD70-A841-451C-A1B3-69B0346F6B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8858-5970-419B-B582-53AAA12D86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9917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08707-585C-4785-BB1D-967E1CBAD5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8DEF4-3FCA-4F87-8B13-73236B66AF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EF9C94-EBD9-4BB0-8322-03EBD8281A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B4F8F-DFF5-49C0-8D25-EAFE5742BE27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21E248-A606-4720-B7BD-712BA62B0D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147CC-A314-42EC-8D75-73426A0865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8858-5970-419B-B582-53AAA12D86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3636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92A276-2AAA-40EA-8F40-2C529E7BFB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162D01-E063-439D-95AA-013738BA5F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A9E284-E727-4664-BC70-37A8BD9D54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AA5476-173F-443E-8FAE-5B7E9F6052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B4F8F-DFF5-49C0-8D25-EAFE5742BE27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AB190B-7094-4115-9038-640468CC5D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2109EF-90E3-4C9D-B864-D8E8811C43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8858-5970-419B-B582-53AAA12D86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45010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D8B93-4AB2-40ED-9937-93C3C95A3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2A047E-50B2-4375-9F97-9D6810C62A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D4D57E-8EB1-48EF-A7DB-19E07DF01E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8E12FC-36CD-4BEE-BC5E-7473E597F18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51E6297-DD20-4B57-BE92-9001F887CEB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EBDB22B-BC3C-494F-98F9-F016E33962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B4F8F-DFF5-49C0-8D25-EAFE5742BE27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37D765-0A30-4C4E-9A4B-C9194E6812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91F90CF-EB25-4F5C-ACC5-4598103F61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8858-5970-419B-B582-53AAA12D86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813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034B9-2AAE-403A-91FD-C900ED7E24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72C247-E6D8-42E9-95DC-DDC1755E03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B4F8F-DFF5-49C0-8D25-EAFE5742BE27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B7EFBE-144A-4AE8-9130-39230CE54B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DE3703-3B31-47D7-9DA3-10CB1AEBC7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8858-5970-419B-B582-53AAA12D86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0961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BDADF8D-7938-4C92-8D5A-FB3B5C6B7E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B4F8F-DFF5-49C0-8D25-EAFE5742BE27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743C584-0388-4BAF-B725-3E80653E57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5ACE0C-8532-4ED2-B4C4-03EDC4A779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8858-5970-419B-B582-53AAA12D86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6246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2E23C9-9414-4630-AC71-998EBF878E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86BDCA-7770-4920-A791-11D2D7E711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088621-4D6B-4D74-8C0D-6912972DE4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5F7433-A9D8-40F2-B9CD-7F8C206B62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B4F8F-DFF5-49C0-8D25-EAFE5742BE27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33828A-9198-46DC-8D48-36BE8DF810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BE1442-8021-460E-A702-51570CCAC0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8858-5970-419B-B582-53AAA12D86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5845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EC262E-7E3E-46D7-8EEC-2C005D964C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6BB71BE-DDA9-4116-9990-70C2FAF060F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79A9C8-5CFB-46C7-95C4-5AA260301C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444545-6B3D-4470-803C-F7B1CE02A1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B4F8F-DFF5-49C0-8D25-EAFE5742BE27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982FB9-1F9F-40C9-B482-FBF793FE1D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4E795F-395A-41C0-9F67-B29B34EEEB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8858-5970-419B-B582-53AAA12D86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7958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258D4-94D9-4534-B7EB-96FAFB3167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DD40688-1764-43EB-B43F-6274BA9399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90DD81-7202-4C4E-A740-6B0C7DEB20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B4F8F-DFF5-49C0-8D25-EAFE5742BE27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BDE35F-CBF3-412B-A3B1-7F19A8140F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C04564-B877-4B0B-AB72-DF9F51492A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8858-5970-419B-B582-53AAA12D86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9467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186C517-7C58-4AC8-8A63-6451CE6AACB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2D833A-47AC-4F40-97EA-FCEBF1CE41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F56DD9-7FA2-4644-BC7E-26E57F42A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B4F8F-DFF5-49C0-8D25-EAFE5742BE27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7853AA-9488-4250-AAAC-69436FCBEC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1F92A2-D3F3-4671-8ACF-78B2C3584D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8858-5970-419B-B582-53AAA12D86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29865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20DF922-6F3C-4D04-A4D0-31AA2CBE3B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CF1AED-4C8A-40A8-94C7-95E0F03792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289E3C-EA0A-41C5-9C34-4D5F977E2A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BB4F8F-DFF5-49C0-8D25-EAFE5742BE27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093D18-0003-433A-B714-B0A55633186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86A89D-E59D-4A59-8CF9-82C6EE5954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2C8858-5970-419B-B582-53AAA12D86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5308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8B1B70-AF07-41F7-825C-B93534374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9215" y="4233862"/>
            <a:ext cx="10515600" cy="2544416"/>
          </a:xfrm>
        </p:spPr>
        <p:txBody>
          <a:bodyPr>
            <a:normAutofit/>
          </a:bodyPr>
          <a:lstStyle/>
          <a:p>
            <a:r>
              <a:rPr lang="en-GB" sz="2700" dirty="0"/>
              <a:t>STUDENT: Maureen Ann Lyttle 2029466</a:t>
            </a:r>
            <a:br>
              <a:rPr lang="en-GB" sz="2700" dirty="0"/>
            </a:br>
            <a:r>
              <a:rPr lang="en-GB" sz="2700" dirty="0"/>
              <a:t>LECTURER: Sujeewa Herath</a:t>
            </a:r>
            <a:br>
              <a:rPr lang="en-GB" sz="2700" dirty="0"/>
            </a:br>
            <a:r>
              <a:rPr lang="en-GB" sz="2700" dirty="0"/>
              <a:t>BMSW4004</a:t>
            </a:r>
            <a:br>
              <a:rPr lang="en-GB" sz="2700" dirty="0"/>
            </a:br>
            <a:r>
              <a:rPr lang="en-GB" sz="2700" dirty="0"/>
              <a:t>Problem Solving And Decision Making</a:t>
            </a:r>
            <a:br>
              <a:rPr lang="en-GB" dirty="0"/>
            </a:b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F167FF-1084-4FD9-BEE6-D54FAE62D7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0831" y="1014413"/>
            <a:ext cx="6849427" cy="3219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54397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6253A-11EE-482F-93D0-717DEA5804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E75911-014A-4098-9788-93757759ED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Nature and impact of Work Relating Stress in the UK</a:t>
            </a:r>
          </a:p>
          <a:p>
            <a:r>
              <a:rPr lang="en-GB" dirty="0"/>
              <a:t>Fishbone analysis</a:t>
            </a:r>
          </a:p>
          <a:p>
            <a:r>
              <a:rPr lang="en-GB" dirty="0"/>
              <a:t>PESTEL Analysis</a:t>
            </a:r>
          </a:p>
          <a:p>
            <a:r>
              <a:rPr lang="en-GB" dirty="0"/>
              <a:t>PMI Analysis</a:t>
            </a:r>
          </a:p>
          <a:p>
            <a:r>
              <a:rPr lang="en-GB" dirty="0"/>
              <a:t>Conclusion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66400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C25A720-41A1-4F36-88C3-ED347C26996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0" y="10"/>
            <a:ext cx="12192000" cy="685799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C24355-B8EC-43B7-962F-02E849FDE1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213" y="1440565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2800" dirty="0"/>
              <a:t>Question1 : NATURE OT THE WORK RELATED STRESS.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7D033B-2EDF-4664-B51F-765DAD304A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2692" y="2968925"/>
            <a:ext cx="4204137" cy="2890900"/>
          </a:xfrm>
        </p:spPr>
        <p:txBody>
          <a:bodyPr anchor="ctr">
            <a:normAutofit fontScale="25000" lnSpcReduction="20000"/>
          </a:bodyPr>
          <a:lstStyle/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MENTAL STATUS  AND ANXIETY EMPHASIED 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STRESS OF A PSYCHOLOGICCAL CONDITION 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FEATURES OF STRESS  ARE MENTAL DEPESSION, Headache, Fatigue, body aches, etc. 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REQUIRE A SEQUENCES OF EVENTS 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Addressing work related stress is IMPORTANT for  INDIVIDUAL  mental and physical wellbeing. </a:t>
            </a:r>
          </a:p>
          <a:p>
            <a:pPr marL="0" indent="0">
              <a:buNone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.( Mackay et.aL 2004,p.93)</a:t>
            </a:r>
          </a:p>
          <a:p>
            <a:pPr marL="0" indent="0"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According to HSE</a:t>
            </a:r>
          </a:p>
          <a:p>
            <a:pPr marL="0" indent="0"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“The adverse creation people have to excessive pressures or other types of demands placed on them at work” (HSE’ webnmar,2020).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29582700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4B1D2E-F19A-47F1-B364-D4030120F9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 of work related stress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19F576-864C-43F5-A8E7-210585F893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Physical &amp; psychological symptoms</a:t>
            </a:r>
          </a:p>
          <a:p>
            <a:r>
              <a:rPr lang="en-GB" dirty="0"/>
              <a:t>Clinical disorders and cardiovascular and any other types of heart disease. </a:t>
            </a:r>
          </a:p>
          <a:p>
            <a:r>
              <a:rPr lang="en-GB" dirty="0"/>
              <a:t>Loss of job.</a:t>
            </a:r>
          </a:p>
          <a:p>
            <a:r>
              <a:rPr lang="en-GB" dirty="0"/>
              <a:t>Loss of income.</a:t>
            </a:r>
          </a:p>
        </p:txBody>
      </p:sp>
    </p:spTree>
    <p:extLst>
      <p:ext uri="{BB962C8B-B14F-4D97-AF65-F5344CB8AC3E}">
        <p14:creationId xmlns:p14="http://schemas.microsoft.com/office/powerpoint/2010/main" val="29088819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0D8E9-1D08-4604-9AC6-FE2607BA01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697728"/>
          </a:xfrm>
        </p:spPr>
        <p:txBody>
          <a:bodyPr>
            <a:normAutofit/>
          </a:bodyPr>
          <a:lstStyle/>
          <a:p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</a:rPr>
              <a:t>Benefits of addressing work related stress.</a:t>
            </a:r>
            <a:b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815987-5399-4C12-AEB5-81A3902385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62743" y="2644004"/>
            <a:ext cx="9144000" cy="2393906"/>
          </a:xfrm>
        </p:spPr>
        <p:txBody>
          <a:bodyPr>
            <a:normAutofit fontScale="25000" lnSpcReduction="20000"/>
          </a:bodyPr>
          <a:lstStyle/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1200" dirty="0">
                <a:latin typeface="Arial" panose="020B0604020202020204" pitchFamily="34" charset="0"/>
                <a:cs typeface="Arial" panose="020B0604020202020204" pitchFamily="34" charset="0"/>
              </a:rPr>
              <a:t>Fewer days lost from sickness absence.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1200" dirty="0">
                <a:latin typeface="Arial" panose="020B0604020202020204" pitchFamily="34" charset="0"/>
                <a:cs typeface="Arial" panose="020B0604020202020204" pitchFamily="34" charset="0"/>
              </a:rPr>
              <a:t>Fewer accident.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1200" dirty="0">
                <a:latin typeface="Arial" panose="020B0604020202020204" pitchFamily="34" charset="0"/>
                <a:cs typeface="Arial" panose="020B0604020202020204" pitchFamily="34" charset="0"/>
              </a:rPr>
              <a:t>Lower risk of litigation. 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1200" dirty="0">
                <a:latin typeface="Arial" panose="020B0604020202020204" pitchFamily="34" charset="0"/>
                <a:cs typeface="Arial" panose="020B0604020202020204" pitchFamily="34" charset="0"/>
              </a:rPr>
              <a:t>Less turnovers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1200" dirty="0">
                <a:latin typeface="Arial" panose="020B0604020202020204" pitchFamily="34" charset="0"/>
                <a:cs typeface="Arial" panose="020B0604020202020204" pitchFamily="34" charset="0"/>
              </a:rPr>
              <a:t>High productivity.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10619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70EF884-5957-464C-BC9E-BEA5B2FC32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Fishbone analysis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7E77F84-4867-4644-BA76-A0EBF6F6BD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1055" y="1825625"/>
            <a:ext cx="9696925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8027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E392F7-0726-4F72-9BCE-367C265A59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6164" y="263"/>
            <a:ext cx="10515600" cy="1325563"/>
          </a:xfrm>
        </p:spPr>
        <p:txBody>
          <a:bodyPr/>
          <a:lstStyle/>
          <a:p>
            <a:r>
              <a:rPr lang="en-GB" dirty="0"/>
              <a:t>Pestel Analysis</a:t>
            </a: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F206248F-D9C9-42B8-9EE0-ED22B0E95E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0721440"/>
              </p:ext>
            </p:extLst>
          </p:nvPr>
        </p:nvGraphicFramePr>
        <p:xfrm>
          <a:off x="493642" y="1149763"/>
          <a:ext cx="11565834" cy="53501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27639">
                  <a:extLst>
                    <a:ext uri="{9D8B030D-6E8A-4147-A177-3AD203B41FA5}">
                      <a16:colId xmlns:a16="http://schemas.microsoft.com/office/drawing/2014/main" val="2588319088"/>
                    </a:ext>
                  </a:extLst>
                </a:gridCol>
                <a:gridCol w="1927639">
                  <a:extLst>
                    <a:ext uri="{9D8B030D-6E8A-4147-A177-3AD203B41FA5}">
                      <a16:colId xmlns:a16="http://schemas.microsoft.com/office/drawing/2014/main" val="3427624655"/>
                    </a:ext>
                  </a:extLst>
                </a:gridCol>
                <a:gridCol w="1927639">
                  <a:extLst>
                    <a:ext uri="{9D8B030D-6E8A-4147-A177-3AD203B41FA5}">
                      <a16:colId xmlns:a16="http://schemas.microsoft.com/office/drawing/2014/main" val="4000640951"/>
                    </a:ext>
                  </a:extLst>
                </a:gridCol>
                <a:gridCol w="1927639">
                  <a:extLst>
                    <a:ext uri="{9D8B030D-6E8A-4147-A177-3AD203B41FA5}">
                      <a16:colId xmlns:a16="http://schemas.microsoft.com/office/drawing/2014/main" val="1770234091"/>
                    </a:ext>
                  </a:extLst>
                </a:gridCol>
                <a:gridCol w="1927639">
                  <a:extLst>
                    <a:ext uri="{9D8B030D-6E8A-4147-A177-3AD203B41FA5}">
                      <a16:colId xmlns:a16="http://schemas.microsoft.com/office/drawing/2014/main" val="3653728874"/>
                    </a:ext>
                  </a:extLst>
                </a:gridCol>
                <a:gridCol w="1927639">
                  <a:extLst>
                    <a:ext uri="{9D8B030D-6E8A-4147-A177-3AD203B41FA5}">
                      <a16:colId xmlns:a16="http://schemas.microsoft.com/office/drawing/2014/main" val="4291197426"/>
                    </a:ext>
                  </a:extLst>
                </a:gridCol>
              </a:tblGrid>
              <a:tr h="400715">
                <a:tc>
                  <a:txBody>
                    <a:bodyPr/>
                    <a:lstStyle/>
                    <a:p>
                      <a:r>
                        <a:rPr lang="en-GB" dirty="0"/>
                        <a:t>Political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Economic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Technological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Environmental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Legal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2720546"/>
                  </a:ext>
                </a:extLst>
              </a:tr>
              <a:tr h="400715">
                <a:tc>
                  <a:txBody>
                    <a:bodyPr/>
                    <a:lstStyle/>
                    <a:p>
                      <a:r>
                        <a:rPr lang="en-GB" dirty="0"/>
                        <a:t>Procedure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Profiting making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Increase population growth rate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Motivation level of innovation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Carbon immersion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Tribunal laws health and safety laws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34685368"/>
                  </a:ext>
                </a:extLst>
              </a:tr>
              <a:tr h="691645">
                <a:tc>
                  <a:txBody>
                    <a:bodyPr/>
                    <a:lstStyle/>
                    <a:p>
                      <a:r>
                        <a:rPr lang="en-GB" dirty="0"/>
                        <a:t>Governmental factors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Exchange growth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Social security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Data storage social networking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Social responsible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Decimation law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7401192"/>
                  </a:ext>
                </a:extLst>
              </a:tr>
              <a:tr h="691645">
                <a:tc>
                  <a:txBody>
                    <a:bodyPr/>
                    <a:lstStyle/>
                    <a:p>
                      <a:r>
                        <a:rPr lang="en-GB" dirty="0"/>
                        <a:t>Tax related policies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Tariff growth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Cultural cause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Artificial intelligence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Supply Chane  management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law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657021"/>
                  </a:ext>
                </a:extLst>
              </a:tr>
              <a:tr h="691645">
                <a:tc>
                  <a:txBody>
                    <a:bodyPr/>
                    <a:lstStyle/>
                    <a:p>
                      <a:r>
                        <a:rPr lang="en-GB" dirty="0"/>
                        <a:t>Trading law policies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Dividends rate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Health and awareness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Electronic communication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Mangrove coral reefs could be damage most </a:t>
                      </a:r>
                      <a:r>
                        <a:rPr lang="en-GB"/>
                        <a:t>animals  will struggle </a:t>
                      </a:r>
                      <a:r>
                        <a:rPr lang="en-GB" dirty="0"/>
                        <a:t>to adapt 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242575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Restrictions trade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Surge-inflation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Safety emphasis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Cost rises massive increase living expenses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97698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497898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9C8E68-3772-40C6-8AD0-AAB88EA15A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Possible solutions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ACAED2-7CFD-4D70-95B5-AFCDBE5457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Required more support from workplace</a:t>
            </a:r>
          </a:p>
          <a:p>
            <a:r>
              <a:rPr lang="en-GB" dirty="0"/>
              <a:t>Flexible hours</a:t>
            </a:r>
          </a:p>
          <a:p>
            <a:r>
              <a:rPr lang="en-GB" dirty="0">
                <a:solidFill>
                  <a:srgbClr val="FF0000"/>
                </a:solidFill>
              </a:rPr>
              <a:t>New job offer from a different company with more support and flexibility</a:t>
            </a:r>
            <a:r>
              <a:rPr lang="en-GB" dirty="0"/>
              <a:t>.</a:t>
            </a:r>
          </a:p>
          <a:p>
            <a:r>
              <a:rPr lang="en-GB" dirty="0"/>
              <a:t>Working less hours</a:t>
            </a:r>
          </a:p>
          <a:p>
            <a:r>
              <a:rPr lang="en-GB" dirty="0"/>
              <a:t>Do not take any overtime</a:t>
            </a:r>
          </a:p>
          <a:p>
            <a:r>
              <a:rPr lang="en-GB" dirty="0"/>
              <a:t>Taking more breaks. 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84E5E1-81D8-4810-8B20-74733ECF6663}"/>
              </a:ext>
            </a:extLst>
          </p:cNvPr>
          <p:cNvSpPr txBox="1"/>
          <p:nvPr/>
        </p:nvSpPr>
        <p:spPr>
          <a:xfrm>
            <a:off x="2096257" y="5317218"/>
            <a:ext cx="7033491" cy="64633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New job is my best solution as my current workplace is having very strict policies and work rules. </a:t>
            </a:r>
          </a:p>
        </p:txBody>
      </p:sp>
    </p:spTree>
    <p:extLst>
      <p:ext uri="{BB962C8B-B14F-4D97-AF65-F5344CB8AC3E}">
        <p14:creationId xmlns:p14="http://schemas.microsoft.com/office/powerpoint/2010/main" val="17487714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3564A-9B82-4FD0-9602-3B789419C17D}"/>
              </a:ext>
            </a:extLst>
          </p:cNvPr>
          <p:cNvSpPr>
            <a:spLocks noGrp="1"/>
          </p:cNvSpPr>
          <p:nvPr>
            <p:ph type="title"/>
          </p:nvPr>
        </p:nvSpPr>
        <p:spPr>
          <a:pattFill prst="pct10">
            <a:fgClr>
              <a:schemeClr val="accent2"/>
            </a:fgClr>
            <a:bgClr>
              <a:schemeClr val="bg1"/>
            </a:bgClr>
          </a:pattFill>
        </p:spPr>
        <p:txBody>
          <a:bodyPr/>
          <a:lstStyle/>
          <a:p>
            <a:r>
              <a:rPr lang="en-GB" dirty="0"/>
              <a:t>                                       PMI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2AFEA0D1-73AF-47AB-A1EE-72F384DA73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9736613"/>
              </p:ext>
            </p:extLst>
          </p:nvPr>
        </p:nvGraphicFramePr>
        <p:xfrm>
          <a:off x="3246782" y="1789043"/>
          <a:ext cx="6080262" cy="37973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95061">
                  <a:extLst>
                    <a:ext uri="{9D8B030D-6E8A-4147-A177-3AD203B41FA5}">
                      <a16:colId xmlns:a16="http://schemas.microsoft.com/office/drawing/2014/main" val="88326759"/>
                    </a:ext>
                  </a:extLst>
                </a:gridCol>
                <a:gridCol w="2158447">
                  <a:extLst>
                    <a:ext uri="{9D8B030D-6E8A-4147-A177-3AD203B41FA5}">
                      <a16:colId xmlns:a16="http://schemas.microsoft.com/office/drawing/2014/main" val="3272333095"/>
                    </a:ext>
                  </a:extLst>
                </a:gridCol>
                <a:gridCol w="2026754">
                  <a:extLst>
                    <a:ext uri="{9D8B030D-6E8A-4147-A177-3AD203B41FA5}">
                      <a16:colId xmlns:a16="http://schemas.microsoft.com/office/drawing/2014/main" val="2821550981"/>
                    </a:ext>
                  </a:extLst>
                </a:gridCol>
              </a:tblGrid>
              <a:tr h="375413">
                <a:tc>
                  <a:txBody>
                    <a:bodyPr/>
                    <a:lstStyle/>
                    <a:p>
                      <a:r>
                        <a:rPr lang="en-GB" dirty="0"/>
                        <a:t>PLUS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MINUS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INTREST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6637076"/>
                  </a:ext>
                </a:extLst>
              </a:tr>
              <a:tr h="375413">
                <a:tc>
                  <a:txBody>
                    <a:bodyPr/>
                    <a:lstStyle/>
                    <a:p>
                      <a:r>
                        <a:rPr lang="en-GB" dirty="0"/>
                        <a:t>Clam Environment+5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Unknown setting-3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New environment +2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386742"/>
                  </a:ext>
                </a:extLst>
              </a:tr>
              <a:tr h="375413">
                <a:tc>
                  <a:txBody>
                    <a:bodyPr/>
                    <a:lstStyle/>
                    <a:p>
                      <a:r>
                        <a:rPr lang="en-GB" dirty="0"/>
                        <a:t>Supporting staff+4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Team disagreement</a:t>
                      </a:r>
                    </a:p>
                    <a:p>
                      <a:r>
                        <a:rPr lang="en-GB" dirty="0"/>
                        <a:t>-5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Training +3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9324850"/>
                  </a:ext>
                </a:extLst>
              </a:tr>
              <a:tr h="375413">
                <a:tc>
                  <a:txBody>
                    <a:bodyPr/>
                    <a:lstStyle/>
                    <a:p>
                      <a:r>
                        <a:rPr lang="en-GB" dirty="0"/>
                        <a:t>Enough Annual Leaves +5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Shorter breaks-2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Incompetent Management -4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7033523"/>
                  </a:ext>
                </a:extLst>
              </a:tr>
              <a:tr h="37541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4119372"/>
                  </a:ext>
                </a:extLst>
              </a:tr>
              <a:tr h="37541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2985850"/>
                  </a:ext>
                </a:extLst>
              </a:tr>
              <a:tr h="37541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2541796"/>
                  </a:ext>
                </a:extLst>
              </a:tr>
              <a:tr h="375413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6451300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3E3431B1-5A11-4559-953F-EEAF5829F3A4}"/>
              </a:ext>
            </a:extLst>
          </p:cNvPr>
          <p:cNvSpPr txBox="1"/>
          <p:nvPr/>
        </p:nvSpPr>
        <p:spPr>
          <a:xfrm>
            <a:off x="238539" y="2504661"/>
            <a:ext cx="25576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New Job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15A13C0-1C1A-4C6E-99F7-BA8757F506D1}"/>
              </a:ext>
            </a:extLst>
          </p:cNvPr>
          <p:cNvSpPr txBox="1"/>
          <p:nvPr/>
        </p:nvSpPr>
        <p:spPr>
          <a:xfrm>
            <a:off x="6652691" y="5808239"/>
            <a:ext cx="52354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19-14=5</a:t>
            </a:r>
          </a:p>
          <a:p>
            <a:r>
              <a:rPr lang="en-GB" dirty="0"/>
              <a:t>As my final conclusion is plus, my solution is  feasible.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4CD7B0-43D2-4FA9-A5C5-E5F9EBEEA737}"/>
              </a:ext>
            </a:extLst>
          </p:cNvPr>
          <p:cNvSpPr txBox="1"/>
          <p:nvPr/>
        </p:nvSpPr>
        <p:spPr>
          <a:xfrm>
            <a:off x="1517374" y="5808239"/>
            <a:ext cx="51353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 have considered  looking for a new job opportunity </a:t>
            </a:r>
          </a:p>
        </p:txBody>
      </p:sp>
    </p:spTree>
    <p:extLst>
      <p:ext uri="{BB962C8B-B14F-4D97-AF65-F5344CB8AC3E}">
        <p14:creationId xmlns:p14="http://schemas.microsoft.com/office/powerpoint/2010/main" val="25474709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776B6-ACF0-4C58-946E-F15E0EF21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938C9-EBE3-4129-97B3-4B3609A26A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●work related stress has multiple advantages and disadvantages on employees and employers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●If managers handles work related stress properly issue will resolved in a timely manner</a:t>
            </a:r>
          </a:p>
          <a:p>
            <a:pPr marL="0" indent="0">
              <a:buNone/>
            </a:pPr>
            <a:r>
              <a:rPr lang="en-GB" dirty="0"/>
              <a:t> ●has adverse effects on workers mental health</a:t>
            </a:r>
          </a:p>
          <a:p>
            <a:pPr marL="0" indent="0">
              <a:buNone/>
            </a:pPr>
            <a:r>
              <a:rPr lang="en-GB" dirty="0"/>
              <a:t>●in identifying the root cause and possible solutions, work related stress can </a:t>
            </a:r>
            <a:r>
              <a:rPr lang="en-GB"/>
              <a:t>be resolved. 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57661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EAF069-742D-41D8-94B9-2D6EF9207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3925" y="500062"/>
            <a:ext cx="10515600" cy="1325563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5E1FF4E7-76A9-410F-8D25-519AB24C3B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47D36F5B-FAF2-4440-A0B9-1B27FB0F1F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MacKay*, C.J., Cousins, R., Kelly, P.J., Lee, S. and McCAIG, R.H., 2004. ‘Management Standards’ and work-related stress in the UK: policy background and science.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Work &amp; Stress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18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(2), pp.91-112.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40C3568-C890-458E-B74B-507BCB1F2232}"/>
              </a:ext>
            </a:extLst>
          </p:cNvPr>
          <p:cNvSpPr txBox="1"/>
          <p:nvPr/>
        </p:nvSpPr>
        <p:spPr>
          <a:xfrm>
            <a:off x="923925" y="4001294"/>
            <a:ext cx="80409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https://youtu.be/_1ygQ_jg-Js</a:t>
            </a:r>
          </a:p>
        </p:txBody>
      </p:sp>
    </p:spTree>
    <p:extLst>
      <p:ext uri="{BB962C8B-B14F-4D97-AF65-F5344CB8AC3E}">
        <p14:creationId xmlns:p14="http://schemas.microsoft.com/office/powerpoint/2010/main" val="32120342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587267BE17D5146800CABFC3FFB5AF9" ma:contentTypeVersion="7" ma:contentTypeDescription="Create a new document." ma:contentTypeScope="" ma:versionID="c49ee566b4670477f794a87c74f70d7b">
  <xsd:schema xmlns:xsd="http://www.w3.org/2001/XMLSchema" xmlns:xs="http://www.w3.org/2001/XMLSchema" xmlns:p="http://schemas.microsoft.com/office/2006/metadata/properties" xmlns:ns3="0340dd18-0450-4afb-b5d1-97b484958e7b" xmlns:ns4="5861d064-84cb-4d90-8285-3b98c6fe9678" targetNamespace="http://schemas.microsoft.com/office/2006/metadata/properties" ma:root="true" ma:fieldsID="d38e33313567cabc91c2bfab1bbb3443" ns3:_="" ns4:_="">
    <xsd:import namespace="0340dd18-0450-4afb-b5d1-97b484958e7b"/>
    <xsd:import namespace="5861d064-84cb-4d90-8285-3b98c6fe967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40dd18-0450-4afb-b5d1-97b484958e7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61d064-84cb-4d90-8285-3b98c6fe967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8223F32-A984-44CB-B6C0-FFC4C84506C1}">
  <ds:schemaRefs>
    <ds:schemaRef ds:uri="http://purl.org/dc/terms/"/>
    <ds:schemaRef ds:uri="http://schemas.microsoft.com/office/2006/documentManagement/types"/>
    <ds:schemaRef ds:uri="5861d064-84cb-4d90-8285-3b98c6fe9678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0340dd18-0450-4afb-b5d1-97b484958e7b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88302C53-6E8A-4E91-8567-C7641112B88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340dd18-0450-4afb-b5d1-97b484958e7b"/>
    <ds:schemaRef ds:uri="5861d064-84cb-4d90-8285-3b98c6fe967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585B0F5-4EDB-49A0-9C32-010DD49C723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434</TotalTime>
  <Words>515</Words>
  <Application>Microsoft Office PowerPoint</Application>
  <PresentationFormat>Widescreen</PresentationFormat>
  <Paragraphs>102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STUDENT: Maureen Ann Lyttle 2029466 LECTURER: Sujeewa Herath BMSW4004 Problem Solving And Decision Making </vt:lpstr>
      <vt:lpstr>Introduction </vt:lpstr>
      <vt:lpstr>Question1 : NATURE OT THE WORK RELATED STRESS.</vt:lpstr>
      <vt:lpstr>Impact of work related stress</vt:lpstr>
      <vt:lpstr>Benefits of addressing work related stress. </vt:lpstr>
      <vt:lpstr>Fishbone analysis</vt:lpstr>
      <vt:lpstr>Pestel Analysis</vt:lpstr>
      <vt:lpstr>Possible solutions</vt:lpstr>
      <vt:lpstr>                                       PMI 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Malia Badley (WBCA)</dc:creator>
  <cp:lastModifiedBy>Maureen Ann Lyttle</cp:lastModifiedBy>
  <cp:revision>6</cp:revision>
  <dcterms:created xsi:type="dcterms:W3CDTF">2021-10-04T09:11:18Z</dcterms:created>
  <dcterms:modified xsi:type="dcterms:W3CDTF">2021-11-01T12:18:34Z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0x0101001587267BE17D5146800CABFC3FFB5AF9</vt:lpwstr>
  </property>
</Properties>
</file>