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8" r:id="rId1"/>
    <p:sldMasterId id="2147483725" r:id="rId2"/>
  </p:sldMasterIdLst>
  <p:notesMasterIdLst>
    <p:notesMasterId r:id="rId45"/>
  </p:notesMasterIdLst>
  <p:sldIdLst>
    <p:sldId id="269" r:id="rId3"/>
    <p:sldId id="292" r:id="rId4"/>
    <p:sldId id="293" r:id="rId5"/>
    <p:sldId id="294" r:id="rId6"/>
    <p:sldId id="295" r:id="rId7"/>
    <p:sldId id="296" r:id="rId8"/>
    <p:sldId id="297" r:id="rId9"/>
    <p:sldId id="298" r:id="rId10"/>
    <p:sldId id="299" r:id="rId11"/>
    <p:sldId id="275" r:id="rId12"/>
    <p:sldId id="276" r:id="rId13"/>
    <p:sldId id="277" r:id="rId14"/>
    <p:sldId id="278" r:id="rId15"/>
    <p:sldId id="279" r:id="rId16"/>
    <p:sldId id="281" r:id="rId17"/>
    <p:sldId id="280" r:id="rId18"/>
    <p:sldId id="282" r:id="rId19"/>
    <p:sldId id="256" r:id="rId20"/>
    <p:sldId id="257" r:id="rId21"/>
    <p:sldId id="258" r:id="rId22"/>
    <p:sldId id="259" r:id="rId23"/>
    <p:sldId id="267" r:id="rId24"/>
    <p:sldId id="260" r:id="rId25"/>
    <p:sldId id="261" r:id="rId26"/>
    <p:sldId id="266" r:id="rId27"/>
    <p:sldId id="283" r:id="rId28"/>
    <p:sldId id="284" r:id="rId29"/>
    <p:sldId id="285" r:id="rId30"/>
    <p:sldId id="286" r:id="rId31"/>
    <p:sldId id="300" r:id="rId32"/>
    <p:sldId id="288" r:id="rId33"/>
    <p:sldId id="289" r:id="rId34"/>
    <p:sldId id="290" r:id="rId35"/>
    <p:sldId id="301" r:id="rId36"/>
    <p:sldId id="265" r:id="rId37"/>
    <p:sldId id="270" r:id="rId38"/>
    <p:sldId id="271" r:id="rId39"/>
    <p:sldId id="272" r:id="rId40"/>
    <p:sldId id="262" r:id="rId41"/>
    <p:sldId id="273" r:id="rId42"/>
    <p:sldId id="264" r:id="rId43"/>
    <p:sldId id="263"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50"/>
    <p:restoredTop sz="82268"/>
  </p:normalViewPr>
  <p:slideViewPr>
    <p:cSldViewPr snapToGrid="0" snapToObjects="1">
      <p:cViewPr>
        <p:scale>
          <a:sx n="59" d="100"/>
          <a:sy n="59" d="100"/>
        </p:scale>
        <p:origin x="13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2.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_rels/data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ata5.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12" Type="http://schemas.openxmlformats.org/officeDocument/2006/relationships/image" Target="../media/image76.sv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11" Type="http://schemas.openxmlformats.org/officeDocument/2006/relationships/image" Target="../media/image75.png"/><Relationship Id="rId5" Type="http://schemas.openxmlformats.org/officeDocument/2006/relationships/image" Target="../media/image69.png"/><Relationship Id="rId10" Type="http://schemas.openxmlformats.org/officeDocument/2006/relationships/image" Target="../media/image74.svg"/><Relationship Id="rId4" Type="http://schemas.openxmlformats.org/officeDocument/2006/relationships/image" Target="../media/image68.svg"/><Relationship Id="rId9" Type="http://schemas.openxmlformats.org/officeDocument/2006/relationships/image" Target="../media/image7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44.png"/><Relationship Id="rId7" Type="http://schemas.openxmlformats.org/officeDocument/2006/relationships/image" Target="../media/image46.png"/><Relationship Id="rId2" Type="http://schemas.openxmlformats.org/officeDocument/2006/relationships/image" Target="../media/image34.svg"/><Relationship Id="rId1" Type="http://schemas.openxmlformats.org/officeDocument/2006/relationships/image" Target="../media/image43.png"/><Relationship Id="rId6" Type="http://schemas.openxmlformats.org/officeDocument/2006/relationships/image" Target="../media/image38.svg"/><Relationship Id="rId5" Type="http://schemas.openxmlformats.org/officeDocument/2006/relationships/image" Target="../media/image45.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12" Type="http://schemas.openxmlformats.org/officeDocument/2006/relationships/image" Target="../media/image76.sv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11" Type="http://schemas.openxmlformats.org/officeDocument/2006/relationships/image" Target="../media/image75.png"/><Relationship Id="rId5" Type="http://schemas.openxmlformats.org/officeDocument/2006/relationships/image" Target="../media/image69.png"/><Relationship Id="rId10" Type="http://schemas.openxmlformats.org/officeDocument/2006/relationships/image" Target="../media/image74.svg"/><Relationship Id="rId4" Type="http://schemas.openxmlformats.org/officeDocument/2006/relationships/image" Target="../media/image68.svg"/><Relationship Id="rId9" Type="http://schemas.openxmlformats.org/officeDocument/2006/relationships/image" Target="../media/image73.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A27091-4CA5-4B2B-86E0-F147A573466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7DED842-A736-4DE4-9676-83FF007E4A27}">
      <dgm:prSet/>
      <dgm:spPr/>
      <dgm:t>
        <a:bodyPr/>
        <a:lstStyle/>
        <a:p>
          <a:pPr>
            <a:lnSpc>
              <a:spcPct val="100000"/>
            </a:lnSpc>
          </a:pPr>
          <a:r>
            <a:rPr lang="en-GB"/>
            <a:t>In 2006 it was reported that only 4.8%  of space on average was given to women’s sport in 7 national and regional newspapers</a:t>
          </a:r>
          <a:endParaRPr lang="en-US"/>
        </a:p>
      </dgm:t>
    </dgm:pt>
    <dgm:pt modelId="{595876A6-D1B4-4A73-8155-FD5547D038C6}" type="parTrans" cxnId="{E449C40B-6054-4742-9F0A-2645EA339D86}">
      <dgm:prSet/>
      <dgm:spPr/>
      <dgm:t>
        <a:bodyPr/>
        <a:lstStyle/>
        <a:p>
          <a:endParaRPr lang="en-US"/>
        </a:p>
      </dgm:t>
    </dgm:pt>
    <dgm:pt modelId="{468F8117-B041-4983-A275-1937E3B77A76}" type="sibTrans" cxnId="{E449C40B-6054-4742-9F0A-2645EA339D86}">
      <dgm:prSet/>
      <dgm:spPr/>
      <dgm:t>
        <a:bodyPr/>
        <a:lstStyle/>
        <a:p>
          <a:pPr>
            <a:lnSpc>
              <a:spcPct val="100000"/>
            </a:lnSpc>
          </a:pPr>
          <a:endParaRPr lang="en-US"/>
        </a:p>
      </dgm:t>
    </dgm:pt>
    <dgm:pt modelId="{F7BFF805-CF6E-4BDD-BD87-0B9B7B091A9E}">
      <dgm:prSet/>
      <dgm:spPr/>
      <dgm:t>
        <a:bodyPr/>
        <a:lstStyle/>
        <a:p>
          <a:pPr>
            <a:lnSpc>
              <a:spcPct val="100000"/>
            </a:lnSpc>
          </a:pPr>
          <a:r>
            <a:rPr lang="en-GB"/>
            <a:t>Only 7% of the UK’s sports media coverage is devoted to women’s sports </a:t>
          </a:r>
          <a:endParaRPr lang="en-US"/>
        </a:p>
      </dgm:t>
    </dgm:pt>
    <dgm:pt modelId="{C7E98416-5C41-4573-B88D-B9CE8363123D}" type="parTrans" cxnId="{7F96614D-90EB-4313-A25F-25C3D209D006}">
      <dgm:prSet/>
      <dgm:spPr/>
      <dgm:t>
        <a:bodyPr/>
        <a:lstStyle/>
        <a:p>
          <a:endParaRPr lang="en-US"/>
        </a:p>
      </dgm:t>
    </dgm:pt>
    <dgm:pt modelId="{04EB3B70-7C28-4965-B335-7CABCB8434C2}" type="sibTrans" cxnId="{7F96614D-90EB-4313-A25F-25C3D209D006}">
      <dgm:prSet/>
      <dgm:spPr/>
      <dgm:t>
        <a:bodyPr/>
        <a:lstStyle/>
        <a:p>
          <a:pPr>
            <a:lnSpc>
              <a:spcPct val="100000"/>
            </a:lnSpc>
          </a:pPr>
          <a:endParaRPr lang="en-US"/>
        </a:p>
      </dgm:t>
    </dgm:pt>
    <dgm:pt modelId="{342D225A-A113-4710-B532-9FE6905B7291}">
      <dgm:prSet/>
      <dgm:spPr/>
      <dgm:t>
        <a:bodyPr/>
        <a:lstStyle/>
        <a:p>
          <a:pPr>
            <a:lnSpc>
              <a:spcPct val="100000"/>
            </a:lnSpc>
          </a:pPr>
          <a:r>
            <a:rPr lang="en-GB"/>
            <a:t>The media coverage for women on TV is only just over 10%</a:t>
          </a:r>
          <a:endParaRPr lang="en-US"/>
        </a:p>
      </dgm:t>
    </dgm:pt>
    <dgm:pt modelId="{8D5A3792-ED27-4F59-9D89-E7472B845503}" type="parTrans" cxnId="{891AA7C6-A0AE-4391-B7C0-02A37542B6CC}">
      <dgm:prSet/>
      <dgm:spPr/>
      <dgm:t>
        <a:bodyPr/>
        <a:lstStyle/>
        <a:p>
          <a:endParaRPr lang="en-US"/>
        </a:p>
      </dgm:t>
    </dgm:pt>
    <dgm:pt modelId="{2FC351B5-0C74-49D2-879D-5F6B41EC764B}" type="sibTrans" cxnId="{891AA7C6-A0AE-4391-B7C0-02A37542B6CC}">
      <dgm:prSet/>
      <dgm:spPr/>
      <dgm:t>
        <a:bodyPr/>
        <a:lstStyle/>
        <a:p>
          <a:pPr>
            <a:lnSpc>
              <a:spcPct val="100000"/>
            </a:lnSpc>
          </a:pPr>
          <a:endParaRPr lang="en-US"/>
        </a:p>
      </dgm:t>
    </dgm:pt>
    <dgm:pt modelId="{03007D45-2623-45DF-8576-11C03568034F}">
      <dgm:prSet/>
      <dgm:spPr/>
      <dgm:t>
        <a:bodyPr/>
        <a:lstStyle/>
        <a:p>
          <a:pPr>
            <a:lnSpc>
              <a:spcPct val="100000"/>
            </a:lnSpc>
          </a:pPr>
          <a:r>
            <a:rPr lang="en-GB"/>
            <a:t>Only 4% of online sports coverage is coverage of women sports</a:t>
          </a:r>
          <a:endParaRPr lang="en-US"/>
        </a:p>
      </dgm:t>
    </dgm:pt>
    <dgm:pt modelId="{BBD2181E-83A9-409B-8610-78D127E6C220}" type="parTrans" cxnId="{41A0F4CB-E96B-4830-BA51-6B36CE909D0C}">
      <dgm:prSet/>
      <dgm:spPr/>
      <dgm:t>
        <a:bodyPr/>
        <a:lstStyle/>
        <a:p>
          <a:endParaRPr lang="en-US"/>
        </a:p>
      </dgm:t>
    </dgm:pt>
    <dgm:pt modelId="{46A17B0C-7071-40B9-A5C9-22A0A02183BA}" type="sibTrans" cxnId="{41A0F4CB-E96B-4830-BA51-6B36CE909D0C}">
      <dgm:prSet/>
      <dgm:spPr/>
      <dgm:t>
        <a:bodyPr/>
        <a:lstStyle/>
        <a:p>
          <a:endParaRPr lang="en-US"/>
        </a:p>
      </dgm:t>
    </dgm:pt>
    <dgm:pt modelId="{D5246AB6-DBDA-416F-8DF6-A3945A2BE528}" type="pres">
      <dgm:prSet presAssocID="{E6A27091-4CA5-4B2B-86E0-F147A5734662}" presName="root" presStyleCnt="0">
        <dgm:presLayoutVars>
          <dgm:dir/>
          <dgm:resizeHandles val="exact"/>
        </dgm:presLayoutVars>
      </dgm:prSet>
      <dgm:spPr/>
    </dgm:pt>
    <dgm:pt modelId="{902B295E-C4DD-40F9-B313-B37C715D6942}" type="pres">
      <dgm:prSet presAssocID="{E6A27091-4CA5-4B2B-86E0-F147A5734662}" presName="container" presStyleCnt="0">
        <dgm:presLayoutVars>
          <dgm:dir/>
          <dgm:resizeHandles val="exact"/>
        </dgm:presLayoutVars>
      </dgm:prSet>
      <dgm:spPr/>
    </dgm:pt>
    <dgm:pt modelId="{0471E882-BA3D-469C-B0AA-135D98F84FB1}" type="pres">
      <dgm:prSet presAssocID="{E7DED842-A736-4DE4-9676-83FF007E4A27}" presName="compNode" presStyleCnt="0"/>
      <dgm:spPr/>
    </dgm:pt>
    <dgm:pt modelId="{A547773E-C90C-4520-A9B1-02D9D1332115}" type="pres">
      <dgm:prSet presAssocID="{E7DED842-A736-4DE4-9676-83FF007E4A27}" presName="iconBgRect" presStyleLbl="bgShp" presStyleIdx="0" presStyleCnt="4"/>
      <dgm:spPr/>
    </dgm:pt>
    <dgm:pt modelId="{78AD87D9-57CC-4F99-A07E-9BDB32F435AF}" type="pres">
      <dgm:prSet presAssocID="{E7DED842-A736-4DE4-9676-83FF007E4A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3F340E5D-1AAA-40B8-8EE6-C6A0ADDC880B}" type="pres">
      <dgm:prSet presAssocID="{E7DED842-A736-4DE4-9676-83FF007E4A27}" presName="spaceRect" presStyleCnt="0"/>
      <dgm:spPr/>
    </dgm:pt>
    <dgm:pt modelId="{B1199C6A-9C29-4109-A1A8-3613338461B1}" type="pres">
      <dgm:prSet presAssocID="{E7DED842-A736-4DE4-9676-83FF007E4A27}" presName="textRect" presStyleLbl="revTx" presStyleIdx="0" presStyleCnt="4">
        <dgm:presLayoutVars>
          <dgm:chMax val="1"/>
          <dgm:chPref val="1"/>
        </dgm:presLayoutVars>
      </dgm:prSet>
      <dgm:spPr/>
    </dgm:pt>
    <dgm:pt modelId="{D7B2CBB8-C7E8-4AB9-AE0F-3F14F32FE7C3}" type="pres">
      <dgm:prSet presAssocID="{468F8117-B041-4983-A275-1937E3B77A76}" presName="sibTrans" presStyleLbl="sibTrans2D1" presStyleIdx="0" presStyleCnt="0"/>
      <dgm:spPr/>
    </dgm:pt>
    <dgm:pt modelId="{E33F517D-2506-4011-A4C2-707DFAF68AE2}" type="pres">
      <dgm:prSet presAssocID="{F7BFF805-CF6E-4BDD-BD87-0B9B7B091A9E}" presName="compNode" presStyleCnt="0"/>
      <dgm:spPr/>
    </dgm:pt>
    <dgm:pt modelId="{A5BD0852-CB6D-4EAB-A6F6-70171B89C79B}" type="pres">
      <dgm:prSet presAssocID="{F7BFF805-CF6E-4BDD-BD87-0B9B7B091A9E}" presName="iconBgRect" presStyleLbl="bgShp" presStyleIdx="1" presStyleCnt="4"/>
      <dgm:spPr/>
    </dgm:pt>
    <dgm:pt modelId="{E1911064-B458-4BFF-9ED2-1E0636054098}" type="pres">
      <dgm:prSet presAssocID="{F7BFF805-CF6E-4BDD-BD87-0B9B7B091A9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cer"/>
        </a:ext>
      </dgm:extLst>
    </dgm:pt>
    <dgm:pt modelId="{28D51025-596A-4F6A-91B2-C733546F3A5A}" type="pres">
      <dgm:prSet presAssocID="{F7BFF805-CF6E-4BDD-BD87-0B9B7B091A9E}" presName="spaceRect" presStyleCnt="0"/>
      <dgm:spPr/>
    </dgm:pt>
    <dgm:pt modelId="{9F957968-457B-488E-811D-8E116136EFFE}" type="pres">
      <dgm:prSet presAssocID="{F7BFF805-CF6E-4BDD-BD87-0B9B7B091A9E}" presName="textRect" presStyleLbl="revTx" presStyleIdx="1" presStyleCnt="4">
        <dgm:presLayoutVars>
          <dgm:chMax val="1"/>
          <dgm:chPref val="1"/>
        </dgm:presLayoutVars>
      </dgm:prSet>
      <dgm:spPr/>
    </dgm:pt>
    <dgm:pt modelId="{DFC5DE9B-CCBD-4B8F-AD13-D68DA91C3AFE}" type="pres">
      <dgm:prSet presAssocID="{04EB3B70-7C28-4965-B335-7CABCB8434C2}" presName="sibTrans" presStyleLbl="sibTrans2D1" presStyleIdx="0" presStyleCnt="0"/>
      <dgm:spPr/>
    </dgm:pt>
    <dgm:pt modelId="{BFBA72EF-F7E1-4F39-A166-6D547DCDB28A}" type="pres">
      <dgm:prSet presAssocID="{342D225A-A113-4710-B532-9FE6905B7291}" presName="compNode" presStyleCnt="0"/>
      <dgm:spPr/>
    </dgm:pt>
    <dgm:pt modelId="{A3BB0EA2-FA3F-42A9-A77E-CDA8E2E2D5A0}" type="pres">
      <dgm:prSet presAssocID="{342D225A-A113-4710-B532-9FE6905B7291}" presName="iconBgRect" presStyleLbl="bgShp" presStyleIdx="2" presStyleCnt="4"/>
      <dgm:spPr/>
    </dgm:pt>
    <dgm:pt modelId="{3406EE16-A8BF-4DF1-9103-0DFCB0EED4FA}" type="pres">
      <dgm:prSet presAssocID="{342D225A-A113-4710-B532-9FE6905B72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vision"/>
        </a:ext>
      </dgm:extLst>
    </dgm:pt>
    <dgm:pt modelId="{58F6FE39-AEF1-4BAD-8490-5B78D5A1CB4D}" type="pres">
      <dgm:prSet presAssocID="{342D225A-A113-4710-B532-9FE6905B7291}" presName="spaceRect" presStyleCnt="0"/>
      <dgm:spPr/>
    </dgm:pt>
    <dgm:pt modelId="{E6E5FD0D-8264-478C-8429-497FB7E0A5ED}" type="pres">
      <dgm:prSet presAssocID="{342D225A-A113-4710-B532-9FE6905B7291}" presName="textRect" presStyleLbl="revTx" presStyleIdx="2" presStyleCnt="4">
        <dgm:presLayoutVars>
          <dgm:chMax val="1"/>
          <dgm:chPref val="1"/>
        </dgm:presLayoutVars>
      </dgm:prSet>
      <dgm:spPr/>
    </dgm:pt>
    <dgm:pt modelId="{E041B700-14AD-42F1-B616-EB733960CB82}" type="pres">
      <dgm:prSet presAssocID="{2FC351B5-0C74-49D2-879D-5F6B41EC764B}" presName="sibTrans" presStyleLbl="sibTrans2D1" presStyleIdx="0" presStyleCnt="0"/>
      <dgm:spPr/>
    </dgm:pt>
    <dgm:pt modelId="{05304CD8-D9EF-4642-A931-22F4F6B6A709}" type="pres">
      <dgm:prSet presAssocID="{03007D45-2623-45DF-8576-11C03568034F}" presName="compNode" presStyleCnt="0"/>
      <dgm:spPr/>
    </dgm:pt>
    <dgm:pt modelId="{737A9EB9-2BA4-48A5-A2C3-21736E7823AB}" type="pres">
      <dgm:prSet presAssocID="{03007D45-2623-45DF-8576-11C03568034F}" presName="iconBgRect" presStyleLbl="bgShp" presStyleIdx="3" presStyleCnt="4"/>
      <dgm:spPr/>
    </dgm:pt>
    <dgm:pt modelId="{2EDDE1A1-B4F6-4F85-BE19-44CA060E71E7}" type="pres">
      <dgm:prSet presAssocID="{03007D45-2623-45DF-8576-11C03568034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ort Balls"/>
        </a:ext>
      </dgm:extLst>
    </dgm:pt>
    <dgm:pt modelId="{C7A1AFCE-2781-49F0-AD3D-B32D9244102F}" type="pres">
      <dgm:prSet presAssocID="{03007D45-2623-45DF-8576-11C03568034F}" presName="spaceRect" presStyleCnt="0"/>
      <dgm:spPr/>
    </dgm:pt>
    <dgm:pt modelId="{BC635C2A-305C-4C42-80C0-153E335027C2}" type="pres">
      <dgm:prSet presAssocID="{03007D45-2623-45DF-8576-11C03568034F}" presName="textRect" presStyleLbl="revTx" presStyleIdx="3" presStyleCnt="4">
        <dgm:presLayoutVars>
          <dgm:chMax val="1"/>
          <dgm:chPref val="1"/>
        </dgm:presLayoutVars>
      </dgm:prSet>
      <dgm:spPr/>
    </dgm:pt>
  </dgm:ptLst>
  <dgm:cxnLst>
    <dgm:cxn modelId="{CB2A3C02-DB03-480F-8C59-1E83E2AA2181}" type="presOf" srcId="{F7BFF805-CF6E-4BDD-BD87-0B9B7B091A9E}" destId="{9F957968-457B-488E-811D-8E116136EFFE}" srcOrd="0" destOrd="0" presId="urn:microsoft.com/office/officeart/2018/2/layout/IconCircleList"/>
    <dgm:cxn modelId="{E449C40B-6054-4742-9F0A-2645EA339D86}" srcId="{E6A27091-4CA5-4B2B-86E0-F147A5734662}" destId="{E7DED842-A736-4DE4-9676-83FF007E4A27}" srcOrd="0" destOrd="0" parTransId="{595876A6-D1B4-4A73-8155-FD5547D038C6}" sibTransId="{468F8117-B041-4983-A275-1937E3B77A76}"/>
    <dgm:cxn modelId="{2AB11535-6889-4362-AC57-5161A16A7573}" type="presOf" srcId="{2FC351B5-0C74-49D2-879D-5F6B41EC764B}" destId="{E041B700-14AD-42F1-B616-EB733960CB82}" srcOrd="0" destOrd="0" presId="urn:microsoft.com/office/officeart/2018/2/layout/IconCircleList"/>
    <dgm:cxn modelId="{D25E9836-1761-4FB0-8022-E2175AF954AC}" type="presOf" srcId="{342D225A-A113-4710-B532-9FE6905B7291}" destId="{E6E5FD0D-8264-478C-8429-497FB7E0A5ED}" srcOrd="0" destOrd="0" presId="urn:microsoft.com/office/officeart/2018/2/layout/IconCircleList"/>
    <dgm:cxn modelId="{E3E69C47-7597-4A06-8F39-277D8D05AAAF}" type="presOf" srcId="{E7DED842-A736-4DE4-9676-83FF007E4A27}" destId="{B1199C6A-9C29-4109-A1A8-3613338461B1}" srcOrd="0" destOrd="0" presId="urn:microsoft.com/office/officeart/2018/2/layout/IconCircleList"/>
    <dgm:cxn modelId="{7F96614D-90EB-4313-A25F-25C3D209D006}" srcId="{E6A27091-4CA5-4B2B-86E0-F147A5734662}" destId="{F7BFF805-CF6E-4BDD-BD87-0B9B7B091A9E}" srcOrd="1" destOrd="0" parTransId="{C7E98416-5C41-4573-B88D-B9CE8363123D}" sibTransId="{04EB3B70-7C28-4965-B335-7CABCB8434C2}"/>
    <dgm:cxn modelId="{75996557-BBB5-4EA3-AD0A-8C429A4E2D6D}" type="presOf" srcId="{E6A27091-4CA5-4B2B-86E0-F147A5734662}" destId="{D5246AB6-DBDA-416F-8DF6-A3945A2BE528}" srcOrd="0" destOrd="0" presId="urn:microsoft.com/office/officeart/2018/2/layout/IconCircleList"/>
    <dgm:cxn modelId="{A3F5858A-CD40-44A2-97A8-DDA8995D8BB2}" type="presOf" srcId="{04EB3B70-7C28-4965-B335-7CABCB8434C2}" destId="{DFC5DE9B-CCBD-4B8F-AD13-D68DA91C3AFE}" srcOrd="0" destOrd="0" presId="urn:microsoft.com/office/officeart/2018/2/layout/IconCircleList"/>
    <dgm:cxn modelId="{81DAE0A8-1C62-42F5-946D-862F19BF9F69}" type="presOf" srcId="{03007D45-2623-45DF-8576-11C03568034F}" destId="{BC635C2A-305C-4C42-80C0-153E335027C2}" srcOrd="0" destOrd="0" presId="urn:microsoft.com/office/officeart/2018/2/layout/IconCircleList"/>
    <dgm:cxn modelId="{891AA7C6-A0AE-4391-B7C0-02A37542B6CC}" srcId="{E6A27091-4CA5-4B2B-86E0-F147A5734662}" destId="{342D225A-A113-4710-B532-9FE6905B7291}" srcOrd="2" destOrd="0" parTransId="{8D5A3792-ED27-4F59-9D89-E7472B845503}" sibTransId="{2FC351B5-0C74-49D2-879D-5F6B41EC764B}"/>
    <dgm:cxn modelId="{41A0F4CB-E96B-4830-BA51-6B36CE909D0C}" srcId="{E6A27091-4CA5-4B2B-86E0-F147A5734662}" destId="{03007D45-2623-45DF-8576-11C03568034F}" srcOrd="3" destOrd="0" parTransId="{BBD2181E-83A9-409B-8610-78D127E6C220}" sibTransId="{46A17B0C-7071-40B9-A5C9-22A0A02183BA}"/>
    <dgm:cxn modelId="{9BD17DD0-38D8-483A-AFC4-96935FA66046}" type="presOf" srcId="{468F8117-B041-4983-A275-1937E3B77A76}" destId="{D7B2CBB8-C7E8-4AB9-AE0F-3F14F32FE7C3}" srcOrd="0" destOrd="0" presId="urn:microsoft.com/office/officeart/2018/2/layout/IconCircleList"/>
    <dgm:cxn modelId="{4BB8DB59-AC90-48C9-8A7F-EE6196BD5CBF}" type="presParOf" srcId="{D5246AB6-DBDA-416F-8DF6-A3945A2BE528}" destId="{902B295E-C4DD-40F9-B313-B37C715D6942}" srcOrd="0" destOrd="0" presId="urn:microsoft.com/office/officeart/2018/2/layout/IconCircleList"/>
    <dgm:cxn modelId="{5C218E39-F0FA-4D07-A7E2-015430B3655F}" type="presParOf" srcId="{902B295E-C4DD-40F9-B313-B37C715D6942}" destId="{0471E882-BA3D-469C-B0AA-135D98F84FB1}" srcOrd="0" destOrd="0" presId="urn:microsoft.com/office/officeart/2018/2/layout/IconCircleList"/>
    <dgm:cxn modelId="{67C8C1D7-DE8F-47D8-A933-637A69DE61FB}" type="presParOf" srcId="{0471E882-BA3D-469C-B0AA-135D98F84FB1}" destId="{A547773E-C90C-4520-A9B1-02D9D1332115}" srcOrd="0" destOrd="0" presId="urn:microsoft.com/office/officeart/2018/2/layout/IconCircleList"/>
    <dgm:cxn modelId="{C84E2815-6EF2-4B66-8515-1ECC8AB83DCB}" type="presParOf" srcId="{0471E882-BA3D-469C-B0AA-135D98F84FB1}" destId="{78AD87D9-57CC-4F99-A07E-9BDB32F435AF}" srcOrd="1" destOrd="0" presId="urn:microsoft.com/office/officeart/2018/2/layout/IconCircleList"/>
    <dgm:cxn modelId="{0AF3A8DF-B4F4-47FF-93B7-F6A5DF934D6C}" type="presParOf" srcId="{0471E882-BA3D-469C-B0AA-135D98F84FB1}" destId="{3F340E5D-1AAA-40B8-8EE6-C6A0ADDC880B}" srcOrd="2" destOrd="0" presId="urn:microsoft.com/office/officeart/2018/2/layout/IconCircleList"/>
    <dgm:cxn modelId="{6ED58F73-7214-42A0-A9E2-CD0BCBC177D7}" type="presParOf" srcId="{0471E882-BA3D-469C-B0AA-135D98F84FB1}" destId="{B1199C6A-9C29-4109-A1A8-3613338461B1}" srcOrd="3" destOrd="0" presId="urn:microsoft.com/office/officeart/2018/2/layout/IconCircleList"/>
    <dgm:cxn modelId="{56CC731B-7E21-4FD8-B8BF-C1CA6FACED56}" type="presParOf" srcId="{902B295E-C4DD-40F9-B313-B37C715D6942}" destId="{D7B2CBB8-C7E8-4AB9-AE0F-3F14F32FE7C3}" srcOrd="1" destOrd="0" presId="urn:microsoft.com/office/officeart/2018/2/layout/IconCircleList"/>
    <dgm:cxn modelId="{0B6458C5-A9BA-43F1-8247-D6BB7D2BCB23}" type="presParOf" srcId="{902B295E-C4DD-40F9-B313-B37C715D6942}" destId="{E33F517D-2506-4011-A4C2-707DFAF68AE2}" srcOrd="2" destOrd="0" presId="urn:microsoft.com/office/officeart/2018/2/layout/IconCircleList"/>
    <dgm:cxn modelId="{E7C85B91-3D1C-4FAD-A902-AD0ADAC7E21A}" type="presParOf" srcId="{E33F517D-2506-4011-A4C2-707DFAF68AE2}" destId="{A5BD0852-CB6D-4EAB-A6F6-70171B89C79B}" srcOrd="0" destOrd="0" presId="urn:microsoft.com/office/officeart/2018/2/layout/IconCircleList"/>
    <dgm:cxn modelId="{551B3E4B-819D-4EA9-8E4C-77784792F7A2}" type="presParOf" srcId="{E33F517D-2506-4011-A4C2-707DFAF68AE2}" destId="{E1911064-B458-4BFF-9ED2-1E0636054098}" srcOrd="1" destOrd="0" presId="urn:microsoft.com/office/officeart/2018/2/layout/IconCircleList"/>
    <dgm:cxn modelId="{48A9D9E0-F265-487F-B1F9-5217B9EEDE1E}" type="presParOf" srcId="{E33F517D-2506-4011-A4C2-707DFAF68AE2}" destId="{28D51025-596A-4F6A-91B2-C733546F3A5A}" srcOrd="2" destOrd="0" presId="urn:microsoft.com/office/officeart/2018/2/layout/IconCircleList"/>
    <dgm:cxn modelId="{FB2B9D6E-FC18-4825-8D76-AB554685E563}" type="presParOf" srcId="{E33F517D-2506-4011-A4C2-707DFAF68AE2}" destId="{9F957968-457B-488E-811D-8E116136EFFE}" srcOrd="3" destOrd="0" presId="urn:microsoft.com/office/officeart/2018/2/layout/IconCircleList"/>
    <dgm:cxn modelId="{79A697A7-567E-43A7-8F9F-36579876F418}" type="presParOf" srcId="{902B295E-C4DD-40F9-B313-B37C715D6942}" destId="{DFC5DE9B-CCBD-4B8F-AD13-D68DA91C3AFE}" srcOrd="3" destOrd="0" presId="urn:microsoft.com/office/officeart/2018/2/layout/IconCircleList"/>
    <dgm:cxn modelId="{519E1183-D6B1-429C-BAB0-52953D501B8E}" type="presParOf" srcId="{902B295E-C4DD-40F9-B313-B37C715D6942}" destId="{BFBA72EF-F7E1-4F39-A166-6D547DCDB28A}" srcOrd="4" destOrd="0" presId="urn:microsoft.com/office/officeart/2018/2/layout/IconCircleList"/>
    <dgm:cxn modelId="{1044BFB9-BCF8-47D8-9B15-563DF2938508}" type="presParOf" srcId="{BFBA72EF-F7E1-4F39-A166-6D547DCDB28A}" destId="{A3BB0EA2-FA3F-42A9-A77E-CDA8E2E2D5A0}" srcOrd="0" destOrd="0" presId="urn:microsoft.com/office/officeart/2018/2/layout/IconCircleList"/>
    <dgm:cxn modelId="{A2D28C4E-33B7-47D6-B670-2743E11CAFC0}" type="presParOf" srcId="{BFBA72EF-F7E1-4F39-A166-6D547DCDB28A}" destId="{3406EE16-A8BF-4DF1-9103-0DFCB0EED4FA}" srcOrd="1" destOrd="0" presId="urn:microsoft.com/office/officeart/2018/2/layout/IconCircleList"/>
    <dgm:cxn modelId="{C0F668F6-395E-4A35-8FE3-EDD8A8BCB759}" type="presParOf" srcId="{BFBA72EF-F7E1-4F39-A166-6D547DCDB28A}" destId="{58F6FE39-AEF1-4BAD-8490-5B78D5A1CB4D}" srcOrd="2" destOrd="0" presId="urn:microsoft.com/office/officeart/2018/2/layout/IconCircleList"/>
    <dgm:cxn modelId="{5FA64A20-908D-41FB-8781-30D9B958F04F}" type="presParOf" srcId="{BFBA72EF-F7E1-4F39-A166-6D547DCDB28A}" destId="{E6E5FD0D-8264-478C-8429-497FB7E0A5ED}" srcOrd="3" destOrd="0" presId="urn:microsoft.com/office/officeart/2018/2/layout/IconCircleList"/>
    <dgm:cxn modelId="{6C0F64D1-4CF7-4B8E-BF04-6EE40A00DDC8}" type="presParOf" srcId="{902B295E-C4DD-40F9-B313-B37C715D6942}" destId="{E041B700-14AD-42F1-B616-EB733960CB82}" srcOrd="5" destOrd="0" presId="urn:microsoft.com/office/officeart/2018/2/layout/IconCircleList"/>
    <dgm:cxn modelId="{B24EE69A-6DBF-4C5F-A117-BCD24757AE76}" type="presParOf" srcId="{902B295E-C4DD-40F9-B313-B37C715D6942}" destId="{05304CD8-D9EF-4642-A931-22F4F6B6A709}" srcOrd="6" destOrd="0" presId="urn:microsoft.com/office/officeart/2018/2/layout/IconCircleList"/>
    <dgm:cxn modelId="{3CDF5FB7-53A1-41DB-9AAC-FAE2FA89DCFD}" type="presParOf" srcId="{05304CD8-D9EF-4642-A931-22F4F6B6A709}" destId="{737A9EB9-2BA4-48A5-A2C3-21736E7823AB}" srcOrd="0" destOrd="0" presId="urn:microsoft.com/office/officeart/2018/2/layout/IconCircleList"/>
    <dgm:cxn modelId="{FEF5AFB2-833A-4E73-AD59-9F8B9D099ED5}" type="presParOf" srcId="{05304CD8-D9EF-4642-A931-22F4F6B6A709}" destId="{2EDDE1A1-B4F6-4F85-BE19-44CA060E71E7}" srcOrd="1" destOrd="0" presId="urn:microsoft.com/office/officeart/2018/2/layout/IconCircleList"/>
    <dgm:cxn modelId="{95028754-9CA4-4639-BF3F-AD9D6A6AEFCD}" type="presParOf" srcId="{05304CD8-D9EF-4642-A931-22F4F6B6A709}" destId="{C7A1AFCE-2781-49F0-AD3D-B32D9244102F}" srcOrd="2" destOrd="0" presId="urn:microsoft.com/office/officeart/2018/2/layout/IconCircleList"/>
    <dgm:cxn modelId="{E7A84AD6-1A1E-4319-8ABC-937A13D4321C}" type="presParOf" srcId="{05304CD8-D9EF-4642-A931-22F4F6B6A709}" destId="{BC635C2A-305C-4C42-80C0-153E335027C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D0B25E-E7CF-4DCD-B96A-63608322751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CABED4-C6A5-4152-B14A-C6BEEF69AE92}">
      <dgm:prSet/>
      <dgm:spPr/>
      <dgm:t>
        <a:bodyPr/>
        <a:lstStyle/>
        <a:p>
          <a:r>
            <a:rPr lang="en-GB"/>
            <a:t>With the funding for secondary schools, the money has to allocated through various people before it reaches the school.</a:t>
          </a:r>
          <a:endParaRPr lang="en-US"/>
        </a:p>
      </dgm:t>
    </dgm:pt>
    <dgm:pt modelId="{61FE98DD-4284-465D-B579-CAE6CC9E22B5}" type="parTrans" cxnId="{00B13F15-8692-4C38-8BFD-5FE932573F3A}">
      <dgm:prSet/>
      <dgm:spPr/>
      <dgm:t>
        <a:bodyPr/>
        <a:lstStyle/>
        <a:p>
          <a:endParaRPr lang="en-US"/>
        </a:p>
      </dgm:t>
    </dgm:pt>
    <dgm:pt modelId="{909F36EE-65D0-4B65-8F7A-4DB3FD1F4B0B}" type="sibTrans" cxnId="{00B13F15-8692-4C38-8BFD-5FE932573F3A}">
      <dgm:prSet/>
      <dgm:spPr/>
      <dgm:t>
        <a:bodyPr/>
        <a:lstStyle/>
        <a:p>
          <a:endParaRPr lang="en-US"/>
        </a:p>
      </dgm:t>
    </dgm:pt>
    <dgm:pt modelId="{2A953DA6-EA2B-481E-8432-B3B51475F17C}">
      <dgm:prSet/>
      <dgm:spPr/>
      <dgm:t>
        <a:bodyPr/>
        <a:lstStyle/>
        <a:p>
          <a:r>
            <a:rPr lang="en-GB"/>
            <a:t>Firstly, the government allocates the money to the local authorities</a:t>
          </a:r>
          <a:endParaRPr lang="en-US"/>
        </a:p>
      </dgm:t>
    </dgm:pt>
    <dgm:pt modelId="{9D68D11F-7C34-45A4-8C7A-5E2B8CA0CA26}" type="parTrans" cxnId="{F8773025-6402-4AA2-8EEE-754F8CE2E7F2}">
      <dgm:prSet/>
      <dgm:spPr/>
      <dgm:t>
        <a:bodyPr/>
        <a:lstStyle/>
        <a:p>
          <a:endParaRPr lang="en-US"/>
        </a:p>
      </dgm:t>
    </dgm:pt>
    <dgm:pt modelId="{A5753216-B2D7-4FEC-9A8F-36E5E78FD73D}" type="sibTrans" cxnId="{F8773025-6402-4AA2-8EEE-754F8CE2E7F2}">
      <dgm:prSet/>
      <dgm:spPr/>
      <dgm:t>
        <a:bodyPr/>
        <a:lstStyle/>
        <a:p>
          <a:endParaRPr lang="en-US"/>
        </a:p>
      </dgm:t>
    </dgm:pt>
    <dgm:pt modelId="{E6601E4C-622C-4300-9F4B-15568B9010A1}">
      <dgm:prSet/>
      <dgm:spPr/>
      <dgm:t>
        <a:bodyPr/>
        <a:lstStyle/>
        <a:p>
          <a:r>
            <a:rPr lang="en-GB"/>
            <a:t>The local authorities then allocate the money which they think is needed to the different schools in that area. This can be affected by; school size, where the school is and what is desperately needed for the schools.</a:t>
          </a:r>
          <a:endParaRPr lang="en-US"/>
        </a:p>
      </dgm:t>
    </dgm:pt>
    <dgm:pt modelId="{48DC79E5-55E0-4AF0-BB98-C923B3E35C6D}" type="parTrans" cxnId="{874E8EFD-50B5-4AFF-AF04-30CB17146676}">
      <dgm:prSet/>
      <dgm:spPr/>
      <dgm:t>
        <a:bodyPr/>
        <a:lstStyle/>
        <a:p>
          <a:endParaRPr lang="en-US"/>
        </a:p>
      </dgm:t>
    </dgm:pt>
    <dgm:pt modelId="{91294F67-ABB1-4A19-8BE1-0FB83C69371C}" type="sibTrans" cxnId="{874E8EFD-50B5-4AFF-AF04-30CB17146676}">
      <dgm:prSet/>
      <dgm:spPr/>
      <dgm:t>
        <a:bodyPr/>
        <a:lstStyle/>
        <a:p>
          <a:endParaRPr lang="en-US"/>
        </a:p>
      </dgm:t>
    </dgm:pt>
    <dgm:pt modelId="{24DDED63-0B7A-4471-A710-45353621F0EA}">
      <dgm:prSet/>
      <dgm:spPr/>
      <dgm:t>
        <a:bodyPr/>
        <a:lstStyle/>
        <a:p>
          <a:r>
            <a:rPr lang="en-GB"/>
            <a:t>The schools then decide what needs to be prioritised and what the money should be spent on</a:t>
          </a:r>
          <a:endParaRPr lang="en-US"/>
        </a:p>
      </dgm:t>
    </dgm:pt>
    <dgm:pt modelId="{46178EA0-7A63-4E24-B42B-3EF49FE76F0D}" type="parTrans" cxnId="{5E4AC2F4-272C-4397-9387-C823325228B0}">
      <dgm:prSet/>
      <dgm:spPr/>
      <dgm:t>
        <a:bodyPr/>
        <a:lstStyle/>
        <a:p>
          <a:endParaRPr lang="en-US"/>
        </a:p>
      </dgm:t>
    </dgm:pt>
    <dgm:pt modelId="{8566E3D9-048C-484A-99A9-DB889C6BDF05}" type="sibTrans" cxnId="{5E4AC2F4-272C-4397-9387-C823325228B0}">
      <dgm:prSet/>
      <dgm:spPr/>
      <dgm:t>
        <a:bodyPr/>
        <a:lstStyle/>
        <a:p>
          <a:endParaRPr lang="en-US"/>
        </a:p>
      </dgm:t>
    </dgm:pt>
    <dgm:pt modelId="{76E7EFC2-F713-4A22-BBEF-920FAE1067DE}">
      <dgm:prSet/>
      <dgm:spPr/>
      <dgm:t>
        <a:bodyPr/>
        <a:lstStyle/>
        <a:p>
          <a:r>
            <a:rPr lang="en-GB"/>
            <a:t>Schools can also apply for additional grants which they may be entitled to which would help improve the quality of Physical Education being offered to the pupils.</a:t>
          </a:r>
          <a:endParaRPr lang="en-US"/>
        </a:p>
      </dgm:t>
    </dgm:pt>
    <dgm:pt modelId="{827BAAEA-3208-4540-ACC7-C6F118180EEB}" type="parTrans" cxnId="{AFE90C5E-442A-47C2-A1E1-C1772E3FEEF6}">
      <dgm:prSet/>
      <dgm:spPr/>
      <dgm:t>
        <a:bodyPr/>
        <a:lstStyle/>
        <a:p>
          <a:endParaRPr lang="en-US"/>
        </a:p>
      </dgm:t>
    </dgm:pt>
    <dgm:pt modelId="{35E42E1B-AF28-4313-A588-6AC3FC019A03}" type="sibTrans" cxnId="{AFE90C5E-442A-47C2-A1E1-C1772E3FEEF6}">
      <dgm:prSet/>
      <dgm:spPr/>
      <dgm:t>
        <a:bodyPr/>
        <a:lstStyle/>
        <a:p>
          <a:endParaRPr lang="en-US"/>
        </a:p>
      </dgm:t>
    </dgm:pt>
    <dgm:pt modelId="{6129F7EC-29F1-4709-9F09-EF686A752E02}" type="pres">
      <dgm:prSet presAssocID="{71D0B25E-E7CF-4DCD-B96A-636083227510}" presName="root" presStyleCnt="0">
        <dgm:presLayoutVars>
          <dgm:dir/>
          <dgm:resizeHandles val="exact"/>
        </dgm:presLayoutVars>
      </dgm:prSet>
      <dgm:spPr/>
    </dgm:pt>
    <dgm:pt modelId="{AAD650A9-B5FC-4DC1-8A19-DC42CC09B935}" type="pres">
      <dgm:prSet presAssocID="{F6CABED4-C6A5-4152-B14A-C6BEEF69AE92}" presName="compNode" presStyleCnt="0"/>
      <dgm:spPr/>
    </dgm:pt>
    <dgm:pt modelId="{B3EA935B-F06A-401C-A33F-3EB63A08D46F}" type="pres">
      <dgm:prSet presAssocID="{F6CABED4-C6A5-4152-B14A-C6BEEF69AE9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4E003330-F638-40AD-A45E-FCC282BF28DB}" type="pres">
      <dgm:prSet presAssocID="{F6CABED4-C6A5-4152-B14A-C6BEEF69AE92}" presName="spaceRect" presStyleCnt="0"/>
      <dgm:spPr/>
    </dgm:pt>
    <dgm:pt modelId="{E5015F64-7425-4E0F-84AE-BCD6D64BC09C}" type="pres">
      <dgm:prSet presAssocID="{F6CABED4-C6A5-4152-B14A-C6BEEF69AE92}" presName="textRect" presStyleLbl="revTx" presStyleIdx="0" presStyleCnt="5">
        <dgm:presLayoutVars>
          <dgm:chMax val="1"/>
          <dgm:chPref val="1"/>
        </dgm:presLayoutVars>
      </dgm:prSet>
      <dgm:spPr/>
    </dgm:pt>
    <dgm:pt modelId="{E0466265-8F25-4922-ACD2-CD6635EFD6E1}" type="pres">
      <dgm:prSet presAssocID="{909F36EE-65D0-4B65-8F7A-4DB3FD1F4B0B}" presName="sibTrans" presStyleCnt="0"/>
      <dgm:spPr/>
    </dgm:pt>
    <dgm:pt modelId="{7C1DB6F3-AD42-499B-9050-3676571DF976}" type="pres">
      <dgm:prSet presAssocID="{2A953DA6-EA2B-481E-8432-B3B51475F17C}" presName="compNode" presStyleCnt="0"/>
      <dgm:spPr/>
    </dgm:pt>
    <dgm:pt modelId="{56CDEE0A-3473-44E9-AE8A-42B14571C702}" type="pres">
      <dgm:prSet presAssocID="{2A953DA6-EA2B-481E-8432-B3B51475F1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9184F564-A0D6-4475-9453-4EDE8BB50FE1}" type="pres">
      <dgm:prSet presAssocID="{2A953DA6-EA2B-481E-8432-B3B51475F17C}" presName="spaceRect" presStyleCnt="0"/>
      <dgm:spPr/>
    </dgm:pt>
    <dgm:pt modelId="{CA83E60D-FC60-4A5F-89C4-F1657B228787}" type="pres">
      <dgm:prSet presAssocID="{2A953DA6-EA2B-481E-8432-B3B51475F17C}" presName="textRect" presStyleLbl="revTx" presStyleIdx="1" presStyleCnt="5">
        <dgm:presLayoutVars>
          <dgm:chMax val="1"/>
          <dgm:chPref val="1"/>
        </dgm:presLayoutVars>
      </dgm:prSet>
      <dgm:spPr/>
    </dgm:pt>
    <dgm:pt modelId="{EAF5899F-4759-4FFE-A62C-7B4D5CF69D8A}" type="pres">
      <dgm:prSet presAssocID="{A5753216-B2D7-4FEC-9A8F-36E5E78FD73D}" presName="sibTrans" presStyleCnt="0"/>
      <dgm:spPr/>
    </dgm:pt>
    <dgm:pt modelId="{5AE83C68-53FB-4F70-AA4C-E93AB8AAC47F}" type="pres">
      <dgm:prSet presAssocID="{E6601E4C-622C-4300-9F4B-15568B9010A1}" presName="compNode" presStyleCnt="0"/>
      <dgm:spPr/>
    </dgm:pt>
    <dgm:pt modelId="{4F1C16E2-04B4-452A-A034-175469C57C4E}" type="pres">
      <dgm:prSet presAssocID="{E6601E4C-622C-4300-9F4B-15568B9010A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F37DDFFD-D33F-43C4-B664-0AB86EA1DB13}" type="pres">
      <dgm:prSet presAssocID="{E6601E4C-622C-4300-9F4B-15568B9010A1}" presName="spaceRect" presStyleCnt="0"/>
      <dgm:spPr/>
    </dgm:pt>
    <dgm:pt modelId="{98563888-D66C-40C6-9330-9E2C47953A4B}" type="pres">
      <dgm:prSet presAssocID="{E6601E4C-622C-4300-9F4B-15568B9010A1}" presName="textRect" presStyleLbl="revTx" presStyleIdx="2" presStyleCnt="5">
        <dgm:presLayoutVars>
          <dgm:chMax val="1"/>
          <dgm:chPref val="1"/>
        </dgm:presLayoutVars>
      </dgm:prSet>
      <dgm:spPr/>
    </dgm:pt>
    <dgm:pt modelId="{789643D3-06B2-4034-972B-6D5079359410}" type="pres">
      <dgm:prSet presAssocID="{91294F67-ABB1-4A19-8BE1-0FB83C69371C}" presName="sibTrans" presStyleCnt="0"/>
      <dgm:spPr/>
    </dgm:pt>
    <dgm:pt modelId="{3E0D8E6E-C067-4AEE-A2B5-234818D11FAB}" type="pres">
      <dgm:prSet presAssocID="{24DDED63-0B7A-4471-A710-45353621F0EA}" presName="compNode" presStyleCnt="0"/>
      <dgm:spPr/>
    </dgm:pt>
    <dgm:pt modelId="{D2D5568E-34C1-4A9F-9C6D-140937CA206B}" type="pres">
      <dgm:prSet presAssocID="{24DDED63-0B7A-4471-A710-45353621F0E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uro"/>
        </a:ext>
      </dgm:extLst>
    </dgm:pt>
    <dgm:pt modelId="{D252CF58-FC3A-4C5F-99C9-8CAC6573D60D}" type="pres">
      <dgm:prSet presAssocID="{24DDED63-0B7A-4471-A710-45353621F0EA}" presName="spaceRect" presStyleCnt="0"/>
      <dgm:spPr/>
    </dgm:pt>
    <dgm:pt modelId="{BEBBDF98-093B-40B4-BE40-CD2FB6855121}" type="pres">
      <dgm:prSet presAssocID="{24DDED63-0B7A-4471-A710-45353621F0EA}" presName="textRect" presStyleLbl="revTx" presStyleIdx="3" presStyleCnt="5">
        <dgm:presLayoutVars>
          <dgm:chMax val="1"/>
          <dgm:chPref val="1"/>
        </dgm:presLayoutVars>
      </dgm:prSet>
      <dgm:spPr/>
    </dgm:pt>
    <dgm:pt modelId="{C96B0C06-C5FE-4B6F-B7E2-CD88EA3BD6FC}" type="pres">
      <dgm:prSet presAssocID="{8566E3D9-048C-484A-99A9-DB889C6BDF05}" presName="sibTrans" presStyleCnt="0"/>
      <dgm:spPr/>
    </dgm:pt>
    <dgm:pt modelId="{3FA4B9B9-E0A3-4FC4-99A0-C30018338B05}" type="pres">
      <dgm:prSet presAssocID="{76E7EFC2-F713-4A22-BBEF-920FAE1067DE}" presName="compNode" presStyleCnt="0"/>
      <dgm:spPr/>
    </dgm:pt>
    <dgm:pt modelId="{20F7C961-7764-45D2-B8E7-A0E5EB4EE561}" type="pres">
      <dgm:prSet presAssocID="{76E7EFC2-F713-4A22-BBEF-920FAE1067D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512EC5A0-662C-465E-8182-DFE3EBD838E3}" type="pres">
      <dgm:prSet presAssocID="{76E7EFC2-F713-4A22-BBEF-920FAE1067DE}" presName="spaceRect" presStyleCnt="0"/>
      <dgm:spPr/>
    </dgm:pt>
    <dgm:pt modelId="{1A8E19F8-BCCA-4C9B-AB25-229A24C289C9}" type="pres">
      <dgm:prSet presAssocID="{76E7EFC2-F713-4A22-BBEF-920FAE1067DE}" presName="textRect" presStyleLbl="revTx" presStyleIdx="4" presStyleCnt="5">
        <dgm:presLayoutVars>
          <dgm:chMax val="1"/>
          <dgm:chPref val="1"/>
        </dgm:presLayoutVars>
      </dgm:prSet>
      <dgm:spPr/>
    </dgm:pt>
  </dgm:ptLst>
  <dgm:cxnLst>
    <dgm:cxn modelId="{9E32D30D-41B7-4103-899F-532DAF777639}" type="presOf" srcId="{E6601E4C-622C-4300-9F4B-15568B9010A1}" destId="{98563888-D66C-40C6-9330-9E2C47953A4B}" srcOrd="0" destOrd="0" presId="urn:microsoft.com/office/officeart/2018/2/layout/IconLabelList"/>
    <dgm:cxn modelId="{00B13F15-8692-4C38-8BFD-5FE932573F3A}" srcId="{71D0B25E-E7CF-4DCD-B96A-636083227510}" destId="{F6CABED4-C6A5-4152-B14A-C6BEEF69AE92}" srcOrd="0" destOrd="0" parTransId="{61FE98DD-4284-465D-B579-CAE6CC9E22B5}" sibTransId="{909F36EE-65D0-4B65-8F7A-4DB3FD1F4B0B}"/>
    <dgm:cxn modelId="{F8773025-6402-4AA2-8EEE-754F8CE2E7F2}" srcId="{71D0B25E-E7CF-4DCD-B96A-636083227510}" destId="{2A953DA6-EA2B-481E-8432-B3B51475F17C}" srcOrd="1" destOrd="0" parTransId="{9D68D11F-7C34-45A4-8C7A-5E2B8CA0CA26}" sibTransId="{A5753216-B2D7-4FEC-9A8F-36E5E78FD73D}"/>
    <dgm:cxn modelId="{AFE90C5E-442A-47C2-A1E1-C1772E3FEEF6}" srcId="{71D0B25E-E7CF-4DCD-B96A-636083227510}" destId="{76E7EFC2-F713-4A22-BBEF-920FAE1067DE}" srcOrd="4" destOrd="0" parTransId="{827BAAEA-3208-4540-ACC7-C6F118180EEB}" sibTransId="{35E42E1B-AF28-4313-A588-6AC3FC019A03}"/>
    <dgm:cxn modelId="{62473462-D430-47E0-9859-ECF12B3F6B46}" type="presOf" srcId="{F6CABED4-C6A5-4152-B14A-C6BEEF69AE92}" destId="{E5015F64-7425-4E0F-84AE-BCD6D64BC09C}" srcOrd="0" destOrd="0" presId="urn:microsoft.com/office/officeart/2018/2/layout/IconLabelList"/>
    <dgm:cxn modelId="{5D6C0B81-3702-49D4-9BAC-66ACF89ACF5A}" type="presOf" srcId="{2A953DA6-EA2B-481E-8432-B3B51475F17C}" destId="{CA83E60D-FC60-4A5F-89C4-F1657B228787}" srcOrd="0" destOrd="0" presId="urn:microsoft.com/office/officeart/2018/2/layout/IconLabelList"/>
    <dgm:cxn modelId="{19AC5BDD-EC84-4C8B-A21C-3534B92EF842}" type="presOf" srcId="{76E7EFC2-F713-4A22-BBEF-920FAE1067DE}" destId="{1A8E19F8-BCCA-4C9B-AB25-229A24C289C9}" srcOrd="0" destOrd="0" presId="urn:microsoft.com/office/officeart/2018/2/layout/IconLabelList"/>
    <dgm:cxn modelId="{BE0043E1-9F90-4C5E-A5DE-6B0FF34567C6}" type="presOf" srcId="{24DDED63-0B7A-4471-A710-45353621F0EA}" destId="{BEBBDF98-093B-40B4-BE40-CD2FB6855121}" srcOrd="0" destOrd="0" presId="urn:microsoft.com/office/officeart/2018/2/layout/IconLabelList"/>
    <dgm:cxn modelId="{150453EF-5471-47F4-8EAC-FE7CAE12D674}" type="presOf" srcId="{71D0B25E-E7CF-4DCD-B96A-636083227510}" destId="{6129F7EC-29F1-4709-9F09-EF686A752E02}" srcOrd="0" destOrd="0" presId="urn:microsoft.com/office/officeart/2018/2/layout/IconLabelList"/>
    <dgm:cxn modelId="{5E4AC2F4-272C-4397-9387-C823325228B0}" srcId="{71D0B25E-E7CF-4DCD-B96A-636083227510}" destId="{24DDED63-0B7A-4471-A710-45353621F0EA}" srcOrd="3" destOrd="0" parTransId="{46178EA0-7A63-4E24-B42B-3EF49FE76F0D}" sibTransId="{8566E3D9-048C-484A-99A9-DB889C6BDF05}"/>
    <dgm:cxn modelId="{874E8EFD-50B5-4AFF-AF04-30CB17146676}" srcId="{71D0B25E-E7CF-4DCD-B96A-636083227510}" destId="{E6601E4C-622C-4300-9F4B-15568B9010A1}" srcOrd="2" destOrd="0" parTransId="{48DC79E5-55E0-4AF0-BB98-C923B3E35C6D}" sibTransId="{91294F67-ABB1-4A19-8BE1-0FB83C69371C}"/>
    <dgm:cxn modelId="{2D3330BD-3E38-4685-BF29-AA7CEC29AA7D}" type="presParOf" srcId="{6129F7EC-29F1-4709-9F09-EF686A752E02}" destId="{AAD650A9-B5FC-4DC1-8A19-DC42CC09B935}" srcOrd="0" destOrd="0" presId="urn:microsoft.com/office/officeart/2018/2/layout/IconLabelList"/>
    <dgm:cxn modelId="{DC96349F-BCBD-4EF4-A1C1-4F2FD3F38986}" type="presParOf" srcId="{AAD650A9-B5FC-4DC1-8A19-DC42CC09B935}" destId="{B3EA935B-F06A-401C-A33F-3EB63A08D46F}" srcOrd="0" destOrd="0" presId="urn:microsoft.com/office/officeart/2018/2/layout/IconLabelList"/>
    <dgm:cxn modelId="{01615B9D-4CBA-4279-B273-A8EA5102CE3B}" type="presParOf" srcId="{AAD650A9-B5FC-4DC1-8A19-DC42CC09B935}" destId="{4E003330-F638-40AD-A45E-FCC282BF28DB}" srcOrd="1" destOrd="0" presId="urn:microsoft.com/office/officeart/2018/2/layout/IconLabelList"/>
    <dgm:cxn modelId="{215D3903-75B2-429D-A98B-1A87FE5A9568}" type="presParOf" srcId="{AAD650A9-B5FC-4DC1-8A19-DC42CC09B935}" destId="{E5015F64-7425-4E0F-84AE-BCD6D64BC09C}" srcOrd="2" destOrd="0" presId="urn:microsoft.com/office/officeart/2018/2/layout/IconLabelList"/>
    <dgm:cxn modelId="{0152BC06-4CC2-46A7-84B2-CD412EA22600}" type="presParOf" srcId="{6129F7EC-29F1-4709-9F09-EF686A752E02}" destId="{E0466265-8F25-4922-ACD2-CD6635EFD6E1}" srcOrd="1" destOrd="0" presId="urn:microsoft.com/office/officeart/2018/2/layout/IconLabelList"/>
    <dgm:cxn modelId="{701FDEB8-9086-4FBF-9F91-69E2F9BE4DB4}" type="presParOf" srcId="{6129F7EC-29F1-4709-9F09-EF686A752E02}" destId="{7C1DB6F3-AD42-499B-9050-3676571DF976}" srcOrd="2" destOrd="0" presId="urn:microsoft.com/office/officeart/2018/2/layout/IconLabelList"/>
    <dgm:cxn modelId="{2364DF78-20ED-4970-8A98-8522E93412A0}" type="presParOf" srcId="{7C1DB6F3-AD42-499B-9050-3676571DF976}" destId="{56CDEE0A-3473-44E9-AE8A-42B14571C702}" srcOrd="0" destOrd="0" presId="urn:microsoft.com/office/officeart/2018/2/layout/IconLabelList"/>
    <dgm:cxn modelId="{1AB1BD45-4B14-4E14-A970-2733FB3E9D30}" type="presParOf" srcId="{7C1DB6F3-AD42-499B-9050-3676571DF976}" destId="{9184F564-A0D6-4475-9453-4EDE8BB50FE1}" srcOrd="1" destOrd="0" presId="urn:microsoft.com/office/officeart/2018/2/layout/IconLabelList"/>
    <dgm:cxn modelId="{1C3B825F-15D3-4CCA-8C11-9AFD90E98BE9}" type="presParOf" srcId="{7C1DB6F3-AD42-499B-9050-3676571DF976}" destId="{CA83E60D-FC60-4A5F-89C4-F1657B228787}" srcOrd="2" destOrd="0" presId="urn:microsoft.com/office/officeart/2018/2/layout/IconLabelList"/>
    <dgm:cxn modelId="{984F4F4F-A585-4BA6-8A2E-D6F98C62F50F}" type="presParOf" srcId="{6129F7EC-29F1-4709-9F09-EF686A752E02}" destId="{EAF5899F-4759-4FFE-A62C-7B4D5CF69D8A}" srcOrd="3" destOrd="0" presId="urn:microsoft.com/office/officeart/2018/2/layout/IconLabelList"/>
    <dgm:cxn modelId="{4114315A-14D4-447A-AC0D-B77C2069F5D5}" type="presParOf" srcId="{6129F7EC-29F1-4709-9F09-EF686A752E02}" destId="{5AE83C68-53FB-4F70-AA4C-E93AB8AAC47F}" srcOrd="4" destOrd="0" presId="urn:microsoft.com/office/officeart/2018/2/layout/IconLabelList"/>
    <dgm:cxn modelId="{3D885640-6C9E-4CF6-B75B-EF84DC24DDDD}" type="presParOf" srcId="{5AE83C68-53FB-4F70-AA4C-E93AB8AAC47F}" destId="{4F1C16E2-04B4-452A-A034-175469C57C4E}" srcOrd="0" destOrd="0" presId="urn:microsoft.com/office/officeart/2018/2/layout/IconLabelList"/>
    <dgm:cxn modelId="{38B28D76-6A84-4A8A-8670-B2FFB1426217}" type="presParOf" srcId="{5AE83C68-53FB-4F70-AA4C-E93AB8AAC47F}" destId="{F37DDFFD-D33F-43C4-B664-0AB86EA1DB13}" srcOrd="1" destOrd="0" presId="urn:microsoft.com/office/officeart/2018/2/layout/IconLabelList"/>
    <dgm:cxn modelId="{716F2E28-A1C7-41CA-9FC8-37D5B6CBA59A}" type="presParOf" srcId="{5AE83C68-53FB-4F70-AA4C-E93AB8AAC47F}" destId="{98563888-D66C-40C6-9330-9E2C47953A4B}" srcOrd="2" destOrd="0" presId="urn:microsoft.com/office/officeart/2018/2/layout/IconLabelList"/>
    <dgm:cxn modelId="{5C98A09A-AAFF-4886-83C6-70C951C06C2F}" type="presParOf" srcId="{6129F7EC-29F1-4709-9F09-EF686A752E02}" destId="{789643D3-06B2-4034-972B-6D5079359410}" srcOrd="5" destOrd="0" presId="urn:microsoft.com/office/officeart/2018/2/layout/IconLabelList"/>
    <dgm:cxn modelId="{896A7637-E60D-48C7-9A60-7AA0F3F7C635}" type="presParOf" srcId="{6129F7EC-29F1-4709-9F09-EF686A752E02}" destId="{3E0D8E6E-C067-4AEE-A2B5-234818D11FAB}" srcOrd="6" destOrd="0" presId="urn:microsoft.com/office/officeart/2018/2/layout/IconLabelList"/>
    <dgm:cxn modelId="{A92ED4FB-E2A3-457F-9270-0013D53BD275}" type="presParOf" srcId="{3E0D8E6E-C067-4AEE-A2B5-234818D11FAB}" destId="{D2D5568E-34C1-4A9F-9C6D-140937CA206B}" srcOrd="0" destOrd="0" presId="urn:microsoft.com/office/officeart/2018/2/layout/IconLabelList"/>
    <dgm:cxn modelId="{C2DAFBE1-449D-4257-9D38-6FDA86DCE7FE}" type="presParOf" srcId="{3E0D8E6E-C067-4AEE-A2B5-234818D11FAB}" destId="{D252CF58-FC3A-4C5F-99C9-8CAC6573D60D}" srcOrd="1" destOrd="0" presId="urn:microsoft.com/office/officeart/2018/2/layout/IconLabelList"/>
    <dgm:cxn modelId="{17E29DD6-B2E4-4FB9-955A-595D02B935B1}" type="presParOf" srcId="{3E0D8E6E-C067-4AEE-A2B5-234818D11FAB}" destId="{BEBBDF98-093B-40B4-BE40-CD2FB6855121}" srcOrd="2" destOrd="0" presId="urn:microsoft.com/office/officeart/2018/2/layout/IconLabelList"/>
    <dgm:cxn modelId="{F50C3864-3D58-4A5D-840E-D0356F9C2DBF}" type="presParOf" srcId="{6129F7EC-29F1-4709-9F09-EF686A752E02}" destId="{C96B0C06-C5FE-4B6F-B7E2-CD88EA3BD6FC}" srcOrd="7" destOrd="0" presId="urn:microsoft.com/office/officeart/2018/2/layout/IconLabelList"/>
    <dgm:cxn modelId="{3DAFF3B8-11DE-4125-8A3B-22B051413DF6}" type="presParOf" srcId="{6129F7EC-29F1-4709-9F09-EF686A752E02}" destId="{3FA4B9B9-E0A3-4FC4-99A0-C30018338B05}" srcOrd="8" destOrd="0" presId="urn:microsoft.com/office/officeart/2018/2/layout/IconLabelList"/>
    <dgm:cxn modelId="{B1520F67-726D-4ED9-B1F5-5282CB09941C}" type="presParOf" srcId="{3FA4B9B9-E0A3-4FC4-99A0-C30018338B05}" destId="{20F7C961-7764-45D2-B8E7-A0E5EB4EE561}" srcOrd="0" destOrd="0" presId="urn:microsoft.com/office/officeart/2018/2/layout/IconLabelList"/>
    <dgm:cxn modelId="{41EA3323-6C27-46C0-B825-81FBC2523316}" type="presParOf" srcId="{3FA4B9B9-E0A3-4FC4-99A0-C30018338B05}" destId="{512EC5A0-662C-465E-8182-DFE3EBD838E3}" srcOrd="1" destOrd="0" presId="urn:microsoft.com/office/officeart/2018/2/layout/IconLabelList"/>
    <dgm:cxn modelId="{36104858-39A0-44FD-8C89-DA10A56C11DE}" type="presParOf" srcId="{3FA4B9B9-E0A3-4FC4-99A0-C30018338B05}" destId="{1A8E19F8-BCCA-4C9B-AB25-229A24C289C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97AC6E-CF91-4666-A626-CDAEE1FFE1B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EAE4764-09C5-4DA0-AF2A-6FCE9FD25936}">
      <dgm:prSet/>
      <dgm:spPr/>
      <dgm:t>
        <a:bodyPr/>
        <a:lstStyle/>
        <a:p>
          <a:pPr>
            <a:lnSpc>
              <a:spcPct val="100000"/>
            </a:lnSpc>
          </a:pPr>
          <a:r>
            <a:rPr lang="en-GB" dirty="0"/>
            <a:t>The term equality can be defined as ‘treating every person in the same way without regarding their requirements and needs. According to equality, each person is given the same responsibilities and rights regardless of their individual differences’(Evans &amp; Davies, 1993)</a:t>
          </a:r>
          <a:endParaRPr lang="en-US" dirty="0"/>
        </a:p>
      </dgm:t>
    </dgm:pt>
    <dgm:pt modelId="{4DF32837-F09D-401A-BD0E-4597A5F4FA45}" type="parTrans" cxnId="{4FF788B2-D5A6-46B0-88E0-77FF48609D0E}">
      <dgm:prSet/>
      <dgm:spPr/>
      <dgm:t>
        <a:bodyPr/>
        <a:lstStyle/>
        <a:p>
          <a:endParaRPr lang="en-US"/>
        </a:p>
      </dgm:t>
    </dgm:pt>
    <dgm:pt modelId="{B98C7CAD-FE85-40EF-8273-D3B8B847560A}" type="sibTrans" cxnId="{4FF788B2-D5A6-46B0-88E0-77FF48609D0E}">
      <dgm:prSet/>
      <dgm:spPr/>
      <dgm:t>
        <a:bodyPr/>
        <a:lstStyle/>
        <a:p>
          <a:endParaRPr lang="en-US"/>
        </a:p>
      </dgm:t>
    </dgm:pt>
    <dgm:pt modelId="{538F7722-DAAC-4227-9D24-50F15009C5EF}">
      <dgm:prSet/>
      <dgm:spPr/>
      <dgm:t>
        <a:bodyPr/>
        <a:lstStyle/>
        <a:p>
          <a:pPr>
            <a:lnSpc>
              <a:spcPct val="100000"/>
            </a:lnSpc>
          </a:pPr>
          <a:r>
            <a:rPr lang="en-GB" dirty="0"/>
            <a:t>The term equity can be referred to as a ‘system of fairness and justice where people are given even-handed treatment. The needs and requirements of all members of this system are regarded and considered and given treatment accordingly’(Evans &amp; Davies 1993).</a:t>
          </a:r>
          <a:endParaRPr lang="en-US" dirty="0"/>
        </a:p>
      </dgm:t>
    </dgm:pt>
    <dgm:pt modelId="{A6B784EE-61D0-4D4D-96F4-145C529B6AD7}" type="parTrans" cxnId="{1394C2D8-8837-4D09-865F-4EC0568DB6AE}">
      <dgm:prSet/>
      <dgm:spPr/>
      <dgm:t>
        <a:bodyPr/>
        <a:lstStyle/>
        <a:p>
          <a:endParaRPr lang="en-US"/>
        </a:p>
      </dgm:t>
    </dgm:pt>
    <dgm:pt modelId="{8B9A194C-52BB-44B6-81D8-41F723454A18}" type="sibTrans" cxnId="{1394C2D8-8837-4D09-865F-4EC0568DB6AE}">
      <dgm:prSet/>
      <dgm:spPr/>
      <dgm:t>
        <a:bodyPr/>
        <a:lstStyle/>
        <a:p>
          <a:endParaRPr lang="en-US"/>
        </a:p>
      </dgm:t>
    </dgm:pt>
    <dgm:pt modelId="{43EF6138-D76B-4E7B-88D7-523E11BAEEB5}" type="pres">
      <dgm:prSet presAssocID="{A697AC6E-CF91-4666-A626-CDAEE1FFE1BA}" presName="root" presStyleCnt="0">
        <dgm:presLayoutVars>
          <dgm:dir/>
          <dgm:resizeHandles val="exact"/>
        </dgm:presLayoutVars>
      </dgm:prSet>
      <dgm:spPr/>
    </dgm:pt>
    <dgm:pt modelId="{74D404B9-B8A4-48C6-B0A3-443ADFCF94D1}" type="pres">
      <dgm:prSet presAssocID="{4EAE4764-09C5-4DA0-AF2A-6FCE9FD25936}" presName="compNode" presStyleCnt="0"/>
      <dgm:spPr/>
    </dgm:pt>
    <dgm:pt modelId="{29B01EB7-8143-4833-BEAD-C9431EB152C7}" type="pres">
      <dgm:prSet presAssocID="{4EAE4764-09C5-4DA0-AF2A-6FCE9FD25936}" presName="bgRect" presStyleLbl="bgShp" presStyleIdx="0" presStyleCnt="2"/>
      <dgm:spPr/>
    </dgm:pt>
    <dgm:pt modelId="{9864F2FE-7747-441D-8570-8860B84D0190}" type="pres">
      <dgm:prSet presAssocID="{4EAE4764-09C5-4DA0-AF2A-6FCE9FD2593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28D5A58D-0201-4EBF-B741-7F79B525C22C}" type="pres">
      <dgm:prSet presAssocID="{4EAE4764-09C5-4DA0-AF2A-6FCE9FD25936}" presName="spaceRect" presStyleCnt="0"/>
      <dgm:spPr/>
    </dgm:pt>
    <dgm:pt modelId="{F0CB21F2-E03B-437F-A8E5-C452ABA15568}" type="pres">
      <dgm:prSet presAssocID="{4EAE4764-09C5-4DA0-AF2A-6FCE9FD25936}" presName="parTx" presStyleLbl="revTx" presStyleIdx="0" presStyleCnt="2">
        <dgm:presLayoutVars>
          <dgm:chMax val="0"/>
          <dgm:chPref val="0"/>
        </dgm:presLayoutVars>
      </dgm:prSet>
      <dgm:spPr/>
    </dgm:pt>
    <dgm:pt modelId="{865A533F-D082-4660-885F-21ECE7A6F156}" type="pres">
      <dgm:prSet presAssocID="{B98C7CAD-FE85-40EF-8273-D3B8B847560A}" presName="sibTrans" presStyleCnt="0"/>
      <dgm:spPr/>
    </dgm:pt>
    <dgm:pt modelId="{07C6320F-D934-429B-A5A0-FB37836A5B00}" type="pres">
      <dgm:prSet presAssocID="{538F7722-DAAC-4227-9D24-50F15009C5EF}" presName="compNode" presStyleCnt="0"/>
      <dgm:spPr/>
    </dgm:pt>
    <dgm:pt modelId="{EDB4E786-7793-4F20-A4E5-5BFAB13D2909}" type="pres">
      <dgm:prSet presAssocID="{538F7722-DAAC-4227-9D24-50F15009C5EF}" presName="bgRect" presStyleLbl="bgShp" presStyleIdx="1" presStyleCnt="2"/>
      <dgm:spPr/>
    </dgm:pt>
    <dgm:pt modelId="{E4FCC82F-0256-4447-956E-2851F1CFC064}" type="pres">
      <dgm:prSet presAssocID="{538F7722-DAAC-4227-9D24-50F15009C5E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D4874D0C-27FE-4389-BA9D-0F3C5650E0ED}" type="pres">
      <dgm:prSet presAssocID="{538F7722-DAAC-4227-9D24-50F15009C5EF}" presName="spaceRect" presStyleCnt="0"/>
      <dgm:spPr/>
    </dgm:pt>
    <dgm:pt modelId="{7E4E30A6-2068-4305-B047-1B8FDC86DBCC}" type="pres">
      <dgm:prSet presAssocID="{538F7722-DAAC-4227-9D24-50F15009C5EF}" presName="parTx" presStyleLbl="revTx" presStyleIdx="1" presStyleCnt="2">
        <dgm:presLayoutVars>
          <dgm:chMax val="0"/>
          <dgm:chPref val="0"/>
        </dgm:presLayoutVars>
      </dgm:prSet>
      <dgm:spPr/>
    </dgm:pt>
  </dgm:ptLst>
  <dgm:cxnLst>
    <dgm:cxn modelId="{C5A58B16-9269-49D7-B37A-567F3FE0761C}" type="presOf" srcId="{4EAE4764-09C5-4DA0-AF2A-6FCE9FD25936}" destId="{F0CB21F2-E03B-437F-A8E5-C452ABA15568}" srcOrd="0" destOrd="0" presId="urn:microsoft.com/office/officeart/2018/2/layout/IconVerticalSolidList"/>
    <dgm:cxn modelId="{8D87D21A-6D4C-4F08-B9E4-4F9EE88757D4}" type="presOf" srcId="{538F7722-DAAC-4227-9D24-50F15009C5EF}" destId="{7E4E30A6-2068-4305-B047-1B8FDC86DBCC}" srcOrd="0" destOrd="0" presId="urn:microsoft.com/office/officeart/2018/2/layout/IconVerticalSolidList"/>
    <dgm:cxn modelId="{4FF788B2-D5A6-46B0-88E0-77FF48609D0E}" srcId="{A697AC6E-CF91-4666-A626-CDAEE1FFE1BA}" destId="{4EAE4764-09C5-4DA0-AF2A-6FCE9FD25936}" srcOrd="0" destOrd="0" parTransId="{4DF32837-F09D-401A-BD0E-4597A5F4FA45}" sibTransId="{B98C7CAD-FE85-40EF-8273-D3B8B847560A}"/>
    <dgm:cxn modelId="{1394C2D8-8837-4D09-865F-4EC0568DB6AE}" srcId="{A697AC6E-CF91-4666-A626-CDAEE1FFE1BA}" destId="{538F7722-DAAC-4227-9D24-50F15009C5EF}" srcOrd="1" destOrd="0" parTransId="{A6B784EE-61D0-4D4D-96F4-145C529B6AD7}" sibTransId="{8B9A194C-52BB-44B6-81D8-41F723454A18}"/>
    <dgm:cxn modelId="{C4BAF5FD-DE68-41C9-8E04-02335D8A71E8}" type="presOf" srcId="{A697AC6E-CF91-4666-A626-CDAEE1FFE1BA}" destId="{43EF6138-D76B-4E7B-88D7-523E11BAEEB5}" srcOrd="0" destOrd="0" presId="urn:microsoft.com/office/officeart/2018/2/layout/IconVerticalSolidList"/>
    <dgm:cxn modelId="{12C09748-D034-4350-99EE-ED4C4AE4C6F7}" type="presParOf" srcId="{43EF6138-D76B-4E7B-88D7-523E11BAEEB5}" destId="{74D404B9-B8A4-48C6-B0A3-443ADFCF94D1}" srcOrd="0" destOrd="0" presId="urn:microsoft.com/office/officeart/2018/2/layout/IconVerticalSolidList"/>
    <dgm:cxn modelId="{C1A1EC11-8E9A-4676-9223-19E4C8BC2479}" type="presParOf" srcId="{74D404B9-B8A4-48C6-B0A3-443ADFCF94D1}" destId="{29B01EB7-8143-4833-BEAD-C9431EB152C7}" srcOrd="0" destOrd="0" presId="urn:microsoft.com/office/officeart/2018/2/layout/IconVerticalSolidList"/>
    <dgm:cxn modelId="{2B66D1B7-1FFD-4259-A604-9B6313E3D8FA}" type="presParOf" srcId="{74D404B9-B8A4-48C6-B0A3-443ADFCF94D1}" destId="{9864F2FE-7747-441D-8570-8860B84D0190}" srcOrd="1" destOrd="0" presId="urn:microsoft.com/office/officeart/2018/2/layout/IconVerticalSolidList"/>
    <dgm:cxn modelId="{21104E12-285E-4D27-B535-4A88D5A5EBCF}" type="presParOf" srcId="{74D404B9-B8A4-48C6-B0A3-443ADFCF94D1}" destId="{28D5A58D-0201-4EBF-B741-7F79B525C22C}" srcOrd="2" destOrd="0" presId="urn:microsoft.com/office/officeart/2018/2/layout/IconVerticalSolidList"/>
    <dgm:cxn modelId="{7F9D45F4-44C9-4120-AC6A-07B66474D911}" type="presParOf" srcId="{74D404B9-B8A4-48C6-B0A3-443ADFCF94D1}" destId="{F0CB21F2-E03B-437F-A8E5-C452ABA15568}" srcOrd="3" destOrd="0" presId="urn:microsoft.com/office/officeart/2018/2/layout/IconVerticalSolidList"/>
    <dgm:cxn modelId="{B16DB54C-91F8-41F8-B9F5-B5D2B0175B4C}" type="presParOf" srcId="{43EF6138-D76B-4E7B-88D7-523E11BAEEB5}" destId="{865A533F-D082-4660-885F-21ECE7A6F156}" srcOrd="1" destOrd="0" presId="urn:microsoft.com/office/officeart/2018/2/layout/IconVerticalSolidList"/>
    <dgm:cxn modelId="{69CCA495-97AB-4ED4-BAE5-1E8542CFCBB4}" type="presParOf" srcId="{43EF6138-D76B-4E7B-88D7-523E11BAEEB5}" destId="{07C6320F-D934-429B-A5A0-FB37836A5B00}" srcOrd="2" destOrd="0" presId="urn:microsoft.com/office/officeart/2018/2/layout/IconVerticalSolidList"/>
    <dgm:cxn modelId="{51C12D63-7303-401C-AFA1-E0103BBDC9A9}" type="presParOf" srcId="{07C6320F-D934-429B-A5A0-FB37836A5B00}" destId="{EDB4E786-7793-4F20-A4E5-5BFAB13D2909}" srcOrd="0" destOrd="0" presId="urn:microsoft.com/office/officeart/2018/2/layout/IconVerticalSolidList"/>
    <dgm:cxn modelId="{22683736-32BD-4531-848B-5E09B5D0143B}" type="presParOf" srcId="{07C6320F-D934-429B-A5A0-FB37836A5B00}" destId="{E4FCC82F-0256-4447-956E-2851F1CFC064}" srcOrd="1" destOrd="0" presId="urn:microsoft.com/office/officeart/2018/2/layout/IconVerticalSolidList"/>
    <dgm:cxn modelId="{D9ECE629-9571-4594-8EF7-4AB183636E79}" type="presParOf" srcId="{07C6320F-D934-429B-A5A0-FB37836A5B00}" destId="{D4874D0C-27FE-4389-BA9D-0F3C5650E0ED}" srcOrd="2" destOrd="0" presId="urn:microsoft.com/office/officeart/2018/2/layout/IconVerticalSolidList"/>
    <dgm:cxn modelId="{517FA62F-FF9C-4278-B069-57B1EA0BD6BC}" type="presParOf" srcId="{07C6320F-D934-429B-A5A0-FB37836A5B00}" destId="{7E4E30A6-2068-4305-B047-1B8FDC86DBC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C10E08-409F-459F-ACE1-8D43C9D4306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3678C2F-E7E3-4CDD-8AC3-3454C02CC63A}">
      <dgm:prSet/>
      <dgm:spPr/>
      <dgm:t>
        <a:bodyPr/>
        <a:lstStyle/>
        <a:p>
          <a:pPr>
            <a:lnSpc>
              <a:spcPct val="100000"/>
            </a:lnSpc>
          </a:pPr>
          <a:r>
            <a:rPr lang="en-GB" dirty="0"/>
            <a:t>Teacher’s will always be faced with challenges</a:t>
          </a:r>
          <a:endParaRPr lang="en-US" dirty="0"/>
        </a:p>
      </dgm:t>
    </dgm:pt>
    <dgm:pt modelId="{F9C9D693-2A87-45DE-A382-C8EA317E645E}" type="parTrans" cxnId="{B4C5FEAA-DC3C-470E-9494-6192D3C6D8DE}">
      <dgm:prSet/>
      <dgm:spPr/>
      <dgm:t>
        <a:bodyPr/>
        <a:lstStyle/>
        <a:p>
          <a:endParaRPr lang="en-US"/>
        </a:p>
      </dgm:t>
    </dgm:pt>
    <dgm:pt modelId="{AF5F884A-3E44-4FEF-92B0-51FF428791A4}" type="sibTrans" cxnId="{B4C5FEAA-DC3C-470E-9494-6192D3C6D8DE}">
      <dgm:prSet/>
      <dgm:spPr/>
      <dgm:t>
        <a:bodyPr/>
        <a:lstStyle/>
        <a:p>
          <a:endParaRPr lang="en-US"/>
        </a:p>
      </dgm:t>
    </dgm:pt>
    <dgm:pt modelId="{7B0E9ECB-986E-446F-818B-3A47D740FACC}">
      <dgm:prSet/>
      <dgm:spPr/>
      <dgm:t>
        <a:bodyPr/>
        <a:lstStyle/>
        <a:p>
          <a:pPr>
            <a:lnSpc>
              <a:spcPct val="100000"/>
            </a:lnSpc>
          </a:pPr>
          <a:r>
            <a:rPr lang="en-GB"/>
            <a:t>De Boer et al. (2011) affirm that ‘Many researchers emphasize teachers’ attitudes as a decisive component in ensuring successful inclusion of students with special educational needs’</a:t>
          </a:r>
          <a:endParaRPr lang="en-US"/>
        </a:p>
      </dgm:t>
    </dgm:pt>
    <dgm:pt modelId="{0598F958-CEB6-4276-9F4B-D5FB1152C5EA}" type="parTrans" cxnId="{B5FA7B01-74D3-4163-8E11-69B9A607F6F0}">
      <dgm:prSet/>
      <dgm:spPr/>
      <dgm:t>
        <a:bodyPr/>
        <a:lstStyle/>
        <a:p>
          <a:endParaRPr lang="en-US"/>
        </a:p>
      </dgm:t>
    </dgm:pt>
    <dgm:pt modelId="{792A58DE-B036-4FE2-8443-9A8C61DC8AA6}" type="sibTrans" cxnId="{B5FA7B01-74D3-4163-8E11-69B9A607F6F0}">
      <dgm:prSet/>
      <dgm:spPr/>
      <dgm:t>
        <a:bodyPr/>
        <a:lstStyle/>
        <a:p>
          <a:endParaRPr lang="en-US"/>
        </a:p>
      </dgm:t>
    </dgm:pt>
    <dgm:pt modelId="{C1E2CF65-A31A-4427-8916-CF5D8D398340}">
      <dgm:prSet/>
      <dgm:spPr/>
      <dgm:t>
        <a:bodyPr/>
        <a:lstStyle/>
        <a:p>
          <a:pPr>
            <a:lnSpc>
              <a:spcPct val="100000"/>
            </a:lnSpc>
          </a:pPr>
          <a:r>
            <a:rPr lang="en-GB"/>
            <a:t>Role of the practitioner is to ensure all children have opportunity</a:t>
          </a:r>
          <a:endParaRPr lang="en-US"/>
        </a:p>
      </dgm:t>
    </dgm:pt>
    <dgm:pt modelId="{6C06A4C1-9810-4048-B09A-66009FB68CF0}" type="parTrans" cxnId="{C1319AEB-A75B-4D40-BC0E-EF7E5CA1AF3A}">
      <dgm:prSet/>
      <dgm:spPr/>
      <dgm:t>
        <a:bodyPr/>
        <a:lstStyle/>
        <a:p>
          <a:endParaRPr lang="en-US"/>
        </a:p>
      </dgm:t>
    </dgm:pt>
    <dgm:pt modelId="{B1691D1A-58D9-4B40-B4B6-E86928AAE91C}" type="sibTrans" cxnId="{C1319AEB-A75B-4D40-BC0E-EF7E5CA1AF3A}">
      <dgm:prSet/>
      <dgm:spPr/>
      <dgm:t>
        <a:bodyPr/>
        <a:lstStyle/>
        <a:p>
          <a:endParaRPr lang="en-US"/>
        </a:p>
      </dgm:t>
    </dgm:pt>
    <dgm:pt modelId="{B954488E-9174-429A-86F4-DC4D8EB39B8A}" type="pres">
      <dgm:prSet presAssocID="{E2C10E08-409F-459F-ACE1-8D43C9D4306A}" presName="root" presStyleCnt="0">
        <dgm:presLayoutVars>
          <dgm:dir/>
          <dgm:resizeHandles val="exact"/>
        </dgm:presLayoutVars>
      </dgm:prSet>
      <dgm:spPr/>
    </dgm:pt>
    <dgm:pt modelId="{4C40CD10-16EB-4716-A76D-0FE5DA538791}" type="pres">
      <dgm:prSet presAssocID="{33678C2F-E7E3-4CDD-8AC3-3454C02CC63A}" presName="compNode" presStyleCnt="0"/>
      <dgm:spPr/>
    </dgm:pt>
    <dgm:pt modelId="{4982FEA2-C6E4-45BF-B1D6-510A85E80B33}" type="pres">
      <dgm:prSet presAssocID="{33678C2F-E7E3-4CDD-8AC3-3454C02CC63A}" presName="bgRect" presStyleLbl="bgShp" presStyleIdx="0" presStyleCnt="3"/>
      <dgm:spPr/>
    </dgm:pt>
    <dgm:pt modelId="{F994B2B8-246C-4111-81EE-8651A5B7FA9C}" type="pres">
      <dgm:prSet presAssocID="{33678C2F-E7E3-4CDD-8AC3-3454C02CC63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B90F6381-60D1-4F15-B696-036D7A304CAA}" type="pres">
      <dgm:prSet presAssocID="{33678C2F-E7E3-4CDD-8AC3-3454C02CC63A}" presName="spaceRect" presStyleCnt="0"/>
      <dgm:spPr/>
    </dgm:pt>
    <dgm:pt modelId="{BFFF88AF-A507-42DF-8C2A-4161FDCFB92C}" type="pres">
      <dgm:prSet presAssocID="{33678C2F-E7E3-4CDD-8AC3-3454C02CC63A}" presName="parTx" presStyleLbl="revTx" presStyleIdx="0" presStyleCnt="3">
        <dgm:presLayoutVars>
          <dgm:chMax val="0"/>
          <dgm:chPref val="0"/>
        </dgm:presLayoutVars>
      </dgm:prSet>
      <dgm:spPr/>
    </dgm:pt>
    <dgm:pt modelId="{83385E82-6E86-4C37-A04C-FA6EA334877A}" type="pres">
      <dgm:prSet presAssocID="{AF5F884A-3E44-4FEF-92B0-51FF428791A4}" presName="sibTrans" presStyleCnt="0"/>
      <dgm:spPr/>
    </dgm:pt>
    <dgm:pt modelId="{0E4E8065-17BD-44CA-AA87-9748EEBE275D}" type="pres">
      <dgm:prSet presAssocID="{7B0E9ECB-986E-446F-818B-3A47D740FACC}" presName="compNode" presStyleCnt="0"/>
      <dgm:spPr/>
    </dgm:pt>
    <dgm:pt modelId="{1669AF63-1A60-4F10-A4A3-E2D479A30EC0}" type="pres">
      <dgm:prSet presAssocID="{7B0E9ECB-986E-446F-818B-3A47D740FACC}" presName="bgRect" presStyleLbl="bgShp" presStyleIdx="1" presStyleCnt="3"/>
      <dgm:spPr/>
    </dgm:pt>
    <dgm:pt modelId="{DF32E664-B7A5-4F2A-B047-C81F11F2E37C}" type="pres">
      <dgm:prSet presAssocID="{7B0E9ECB-986E-446F-818B-3A47D740FAC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17B3979-8A4E-4AC2-A77F-EC161C964F07}" type="pres">
      <dgm:prSet presAssocID="{7B0E9ECB-986E-446F-818B-3A47D740FACC}" presName="spaceRect" presStyleCnt="0"/>
      <dgm:spPr/>
    </dgm:pt>
    <dgm:pt modelId="{CC55C28C-9C83-4D1C-8E77-45D7E4DB68B8}" type="pres">
      <dgm:prSet presAssocID="{7B0E9ECB-986E-446F-818B-3A47D740FACC}" presName="parTx" presStyleLbl="revTx" presStyleIdx="1" presStyleCnt="3">
        <dgm:presLayoutVars>
          <dgm:chMax val="0"/>
          <dgm:chPref val="0"/>
        </dgm:presLayoutVars>
      </dgm:prSet>
      <dgm:spPr/>
    </dgm:pt>
    <dgm:pt modelId="{130E47F7-B204-42AB-8FAB-54126F41A0FB}" type="pres">
      <dgm:prSet presAssocID="{792A58DE-B036-4FE2-8443-9A8C61DC8AA6}" presName="sibTrans" presStyleCnt="0"/>
      <dgm:spPr/>
    </dgm:pt>
    <dgm:pt modelId="{064E1C74-6272-43B6-A225-620E2A44062C}" type="pres">
      <dgm:prSet presAssocID="{C1E2CF65-A31A-4427-8916-CF5D8D398340}" presName="compNode" presStyleCnt="0"/>
      <dgm:spPr/>
    </dgm:pt>
    <dgm:pt modelId="{53CEE42D-6A81-4C0E-B726-3F03654A6915}" type="pres">
      <dgm:prSet presAssocID="{C1E2CF65-A31A-4427-8916-CF5D8D398340}" presName="bgRect" presStyleLbl="bgShp" presStyleIdx="2" presStyleCnt="3"/>
      <dgm:spPr/>
    </dgm:pt>
    <dgm:pt modelId="{156C8C17-0EC3-4BAB-B9B9-2E54C9F981F9}" type="pres">
      <dgm:prSet presAssocID="{C1E2CF65-A31A-4427-8916-CF5D8D3983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rent and Child"/>
        </a:ext>
      </dgm:extLst>
    </dgm:pt>
    <dgm:pt modelId="{26951AAC-E6F9-4053-8E15-87430885D3CB}" type="pres">
      <dgm:prSet presAssocID="{C1E2CF65-A31A-4427-8916-CF5D8D398340}" presName="spaceRect" presStyleCnt="0"/>
      <dgm:spPr/>
    </dgm:pt>
    <dgm:pt modelId="{4F06FC8F-7E4D-435C-A49D-26961070DC68}" type="pres">
      <dgm:prSet presAssocID="{C1E2CF65-A31A-4427-8916-CF5D8D398340}" presName="parTx" presStyleLbl="revTx" presStyleIdx="2" presStyleCnt="3">
        <dgm:presLayoutVars>
          <dgm:chMax val="0"/>
          <dgm:chPref val="0"/>
        </dgm:presLayoutVars>
      </dgm:prSet>
      <dgm:spPr/>
    </dgm:pt>
  </dgm:ptLst>
  <dgm:cxnLst>
    <dgm:cxn modelId="{B5FA7B01-74D3-4163-8E11-69B9A607F6F0}" srcId="{E2C10E08-409F-459F-ACE1-8D43C9D4306A}" destId="{7B0E9ECB-986E-446F-818B-3A47D740FACC}" srcOrd="1" destOrd="0" parTransId="{0598F958-CEB6-4276-9F4B-D5FB1152C5EA}" sibTransId="{792A58DE-B036-4FE2-8443-9A8C61DC8AA6}"/>
    <dgm:cxn modelId="{65C5D521-08B4-41E1-85E9-987C4FBFE616}" type="presOf" srcId="{7B0E9ECB-986E-446F-818B-3A47D740FACC}" destId="{CC55C28C-9C83-4D1C-8E77-45D7E4DB68B8}" srcOrd="0" destOrd="0" presId="urn:microsoft.com/office/officeart/2018/2/layout/IconVerticalSolidList"/>
    <dgm:cxn modelId="{88964B22-8C05-4A00-A72D-02C72BC3FD61}" type="presOf" srcId="{E2C10E08-409F-459F-ACE1-8D43C9D4306A}" destId="{B954488E-9174-429A-86F4-DC4D8EB39B8A}" srcOrd="0" destOrd="0" presId="urn:microsoft.com/office/officeart/2018/2/layout/IconVerticalSolidList"/>
    <dgm:cxn modelId="{B4C5FEAA-DC3C-470E-9494-6192D3C6D8DE}" srcId="{E2C10E08-409F-459F-ACE1-8D43C9D4306A}" destId="{33678C2F-E7E3-4CDD-8AC3-3454C02CC63A}" srcOrd="0" destOrd="0" parTransId="{F9C9D693-2A87-45DE-A382-C8EA317E645E}" sibTransId="{AF5F884A-3E44-4FEF-92B0-51FF428791A4}"/>
    <dgm:cxn modelId="{633E4EE9-1636-4BAB-A906-59522967F311}" type="presOf" srcId="{C1E2CF65-A31A-4427-8916-CF5D8D398340}" destId="{4F06FC8F-7E4D-435C-A49D-26961070DC68}" srcOrd="0" destOrd="0" presId="urn:microsoft.com/office/officeart/2018/2/layout/IconVerticalSolidList"/>
    <dgm:cxn modelId="{C1319AEB-A75B-4D40-BC0E-EF7E5CA1AF3A}" srcId="{E2C10E08-409F-459F-ACE1-8D43C9D4306A}" destId="{C1E2CF65-A31A-4427-8916-CF5D8D398340}" srcOrd="2" destOrd="0" parTransId="{6C06A4C1-9810-4048-B09A-66009FB68CF0}" sibTransId="{B1691D1A-58D9-4B40-B4B6-E86928AAE91C}"/>
    <dgm:cxn modelId="{B1ED76EE-A620-458C-AF8B-37438AE38CCE}" type="presOf" srcId="{33678C2F-E7E3-4CDD-8AC3-3454C02CC63A}" destId="{BFFF88AF-A507-42DF-8C2A-4161FDCFB92C}" srcOrd="0" destOrd="0" presId="urn:microsoft.com/office/officeart/2018/2/layout/IconVerticalSolidList"/>
    <dgm:cxn modelId="{BA9A7BFE-FDE9-4777-8D30-174E1D0DC8B0}" type="presParOf" srcId="{B954488E-9174-429A-86F4-DC4D8EB39B8A}" destId="{4C40CD10-16EB-4716-A76D-0FE5DA538791}" srcOrd="0" destOrd="0" presId="urn:microsoft.com/office/officeart/2018/2/layout/IconVerticalSolidList"/>
    <dgm:cxn modelId="{58301963-A8E6-4AE1-BF8B-1467CBDE8AD6}" type="presParOf" srcId="{4C40CD10-16EB-4716-A76D-0FE5DA538791}" destId="{4982FEA2-C6E4-45BF-B1D6-510A85E80B33}" srcOrd="0" destOrd="0" presId="urn:microsoft.com/office/officeart/2018/2/layout/IconVerticalSolidList"/>
    <dgm:cxn modelId="{9EF06028-1E9C-4828-A83F-40800D09CB6E}" type="presParOf" srcId="{4C40CD10-16EB-4716-A76D-0FE5DA538791}" destId="{F994B2B8-246C-4111-81EE-8651A5B7FA9C}" srcOrd="1" destOrd="0" presId="urn:microsoft.com/office/officeart/2018/2/layout/IconVerticalSolidList"/>
    <dgm:cxn modelId="{6075FF01-F2A1-4B13-B368-0090B4FC0753}" type="presParOf" srcId="{4C40CD10-16EB-4716-A76D-0FE5DA538791}" destId="{B90F6381-60D1-4F15-B696-036D7A304CAA}" srcOrd="2" destOrd="0" presId="urn:microsoft.com/office/officeart/2018/2/layout/IconVerticalSolidList"/>
    <dgm:cxn modelId="{4BFDDC94-B040-4064-B6F6-25070F5B7DB7}" type="presParOf" srcId="{4C40CD10-16EB-4716-A76D-0FE5DA538791}" destId="{BFFF88AF-A507-42DF-8C2A-4161FDCFB92C}" srcOrd="3" destOrd="0" presId="urn:microsoft.com/office/officeart/2018/2/layout/IconVerticalSolidList"/>
    <dgm:cxn modelId="{CF065C58-7848-494B-B0EE-581239AFC4D5}" type="presParOf" srcId="{B954488E-9174-429A-86F4-DC4D8EB39B8A}" destId="{83385E82-6E86-4C37-A04C-FA6EA334877A}" srcOrd="1" destOrd="0" presId="urn:microsoft.com/office/officeart/2018/2/layout/IconVerticalSolidList"/>
    <dgm:cxn modelId="{D3D7DCF3-9C4A-4FC3-A363-9935BF7CB5E0}" type="presParOf" srcId="{B954488E-9174-429A-86F4-DC4D8EB39B8A}" destId="{0E4E8065-17BD-44CA-AA87-9748EEBE275D}" srcOrd="2" destOrd="0" presId="urn:microsoft.com/office/officeart/2018/2/layout/IconVerticalSolidList"/>
    <dgm:cxn modelId="{5963A35F-8ED7-49B4-93C4-591764FC27ED}" type="presParOf" srcId="{0E4E8065-17BD-44CA-AA87-9748EEBE275D}" destId="{1669AF63-1A60-4F10-A4A3-E2D479A30EC0}" srcOrd="0" destOrd="0" presId="urn:microsoft.com/office/officeart/2018/2/layout/IconVerticalSolidList"/>
    <dgm:cxn modelId="{CBC73E62-FB9B-46B5-B791-7E40C000D95D}" type="presParOf" srcId="{0E4E8065-17BD-44CA-AA87-9748EEBE275D}" destId="{DF32E664-B7A5-4F2A-B047-C81F11F2E37C}" srcOrd="1" destOrd="0" presId="urn:microsoft.com/office/officeart/2018/2/layout/IconVerticalSolidList"/>
    <dgm:cxn modelId="{ED80D2CE-84E3-489C-8E96-31310FD9B826}" type="presParOf" srcId="{0E4E8065-17BD-44CA-AA87-9748EEBE275D}" destId="{917B3979-8A4E-4AC2-A77F-EC161C964F07}" srcOrd="2" destOrd="0" presId="urn:microsoft.com/office/officeart/2018/2/layout/IconVerticalSolidList"/>
    <dgm:cxn modelId="{B74804C1-E8E3-469A-ADB2-5C82D39E6D42}" type="presParOf" srcId="{0E4E8065-17BD-44CA-AA87-9748EEBE275D}" destId="{CC55C28C-9C83-4D1C-8E77-45D7E4DB68B8}" srcOrd="3" destOrd="0" presId="urn:microsoft.com/office/officeart/2018/2/layout/IconVerticalSolidList"/>
    <dgm:cxn modelId="{040BC6E6-72F0-4135-ACD6-B015B0A5B3A3}" type="presParOf" srcId="{B954488E-9174-429A-86F4-DC4D8EB39B8A}" destId="{130E47F7-B204-42AB-8FAB-54126F41A0FB}" srcOrd="3" destOrd="0" presId="urn:microsoft.com/office/officeart/2018/2/layout/IconVerticalSolidList"/>
    <dgm:cxn modelId="{582AB3A2-6987-4586-AE02-4F4C6D22AF8A}" type="presParOf" srcId="{B954488E-9174-429A-86F4-DC4D8EB39B8A}" destId="{064E1C74-6272-43B6-A225-620E2A44062C}" srcOrd="4" destOrd="0" presId="urn:microsoft.com/office/officeart/2018/2/layout/IconVerticalSolidList"/>
    <dgm:cxn modelId="{B2DD66BF-0308-4C3C-8077-F7DDA80FA596}" type="presParOf" srcId="{064E1C74-6272-43B6-A225-620E2A44062C}" destId="{53CEE42D-6A81-4C0E-B726-3F03654A6915}" srcOrd="0" destOrd="0" presId="urn:microsoft.com/office/officeart/2018/2/layout/IconVerticalSolidList"/>
    <dgm:cxn modelId="{D0821F8D-AA40-4B99-959D-DB17E78C6FB8}" type="presParOf" srcId="{064E1C74-6272-43B6-A225-620E2A44062C}" destId="{156C8C17-0EC3-4BAB-B9B9-2E54C9F981F9}" srcOrd="1" destOrd="0" presId="urn:microsoft.com/office/officeart/2018/2/layout/IconVerticalSolidList"/>
    <dgm:cxn modelId="{F6078FB2-39ED-4FF0-9A68-575E4DD94BC0}" type="presParOf" srcId="{064E1C74-6272-43B6-A225-620E2A44062C}" destId="{26951AAC-E6F9-4053-8E15-87430885D3CB}" srcOrd="2" destOrd="0" presId="urn:microsoft.com/office/officeart/2018/2/layout/IconVerticalSolidList"/>
    <dgm:cxn modelId="{7D2AF368-C49A-44E3-AFDD-4808C733C7C2}" type="presParOf" srcId="{064E1C74-6272-43B6-A225-620E2A44062C}" destId="{4F06FC8F-7E4D-435C-A49D-26961070DC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0881A0-7923-4830-ADD6-9E17D1798825}"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C14747F-FAE7-462B-9036-54DBA3A3F759}">
      <dgm:prSet/>
      <dgm:spPr/>
      <dgm:t>
        <a:bodyPr/>
        <a:lstStyle/>
        <a:p>
          <a:pPr>
            <a:lnSpc>
              <a:spcPct val="100000"/>
            </a:lnSpc>
          </a:pPr>
          <a:r>
            <a:rPr lang="en-GB" dirty="0"/>
            <a:t>Disability Sport Wales </a:t>
          </a:r>
          <a:endParaRPr lang="en-US" dirty="0"/>
        </a:p>
      </dgm:t>
    </dgm:pt>
    <dgm:pt modelId="{5418C009-FA7A-407D-A519-45729A3C5B35}" type="parTrans" cxnId="{C18C5614-F6E5-4CD9-B781-B18253586FE9}">
      <dgm:prSet/>
      <dgm:spPr/>
      <dgm:t>
        <a:bodyPr/>
        <a:lstStyle/>
        <a:p>
          <a:endParaRPr lang="en-US"/>
        </a:p>
      </dgm:t>
    </dgm:pt>
    <dgm:pt modelId="{E01EB788-D104-438C-A4F2-3E70CAB21019}" type="sibTrans" cxnId="{C18C5614-F6E5-4CD9-B781-B18253586FE9}">
      <dgm:prSet/>
      <dgm:spPr/>
      <dgm:t>
        <a:bodyPr/>
        <a:lstStyle/>
        <a:p>
          <a:pPr>
            <a:lnSpc>
              <a:spcPct val="100000"/>
            </a:lnSpc>
          </a:pPr>
          <a:endParaRPr lang="en-US"/>
        </a:p>
      </dgm:t>
    </dgm:pt>
    <dgm:pt modelId="{CA63723D-83F9-4C20-8D1E-8EB2E6B2199F}">
      <dgm:prSet/>
      <dgm:spPr/>
      <dgm:t>
        <a:bodyPr/>
        <a:lstStyle/>
        <a:p>
          <a:pPr>
            <a:lnSpc>
              <a:spcPct val="100000"/>
            </a:lnSpc>
          </a:pPr>
          <a:r>
            <a:rPr lang="en-GB" dirty="0"/>
            <a:t>Activity Alliance  </a:t>
          </a:r>
          <a:endParaRPr lang="en-US" dirty="0"/>
        </a:p>
      </dgm:t>
    </dgm:pt>
    <dgm:pt modelId="{18D803FD-6FDC-4D4B-9061-767EA9106FC5}" type="parTrans" cxnId="{7B4FC4B2-F6CB-4604-BE62-E6634E645200}">
      <dgm:prSet/>
      <dgm:spPr/>
      <dgm:t>
        <a:bodyPr/>
        <a:lstStyle/>
        <a:p>
          <a:endParaRPr lang="en-US"/>
        </a:p>
      </dgm:t>
    </dgm:pt>
    <dgm:pt modelId="{A77CD46B-7C60-46CD-A3A4-DAC184465564}" type="sibTrans" cxnId="{7B4FC4B2-F6CB-4604-BE62-E6634E645200}">
      <dgm:prSet/>
      <dgm:spPr/>
      <dgm:t>
        <a:bodyPr/>
        <a:lstStyle/>
        <a:p>
          <a:pPr>
            <a:lnSpc>
              <a:spcPct val="100000"/>
            </a:lnSpc>
          </a:pPr>
          <a:endParaRPr lang="en-US"/>
        </a:p>
      </dgm:t>
    </dgm:pt>
    <dgm:pt modelId="{D149B040-A343-4C6B-8B6B-EB34AFE0E7C0}">
      <dgm:prSet/>
      <dgm:spPr/>
      <dgm:t>
        <a:bodyPr/>
        <a:lstStyle/>
        <a:p>
          <a:pPr>
            <a:lnSpc>
              <a:spcPct val="100000"/>
            </a:lnSpc>
          </a:pPr>
          <a:r>
            <a:rPr lang="en-GB" dirty="0"/>
            <a:t>Sainsbury’s Active Kids For All Inclusive PE </a:t>
          </a:r>
          <a:endParaRPr lang="en-US" dirty="0"/>
        </a:p>
      </dgm:t>
    </dgm:pt>
    <dgm:pt modelId="{C7A25176-63BE-4AD6-A6D2-9C04B1CA343D}" type="parTrans" cxnId="{D6DFE357-E85E-46AF-B6A3-19DF376585A5}">
      <dgm:prSet/>
      <dgm:spPr/>
      <dgm:t>
        <a:bodyPr/>
        <a:lstStyle/>
        <a:p>
          <a:endParaRPr lang="en-US"/>
        </a:p>
      </dgm:t>
    </dgm:pt>
    <dgm:pt modelId="{B8351AA7-3450-49C9-99DA-63915AD86E1F}" type="sibTrans" cxnId="{D6DFE357-E85E-46AF-B6A3-19DF376585A5}">
      <dgm:prSet/>
      <dgm:spPr/>
      <dgm:t>
        <a:bodyPr/>
        <a:lstStyle/>
        <a:p>
          <a:pPr>
            <a:lnSpc>
              <a:spcPct val="100000"/>
            </a:lnSpc>
          </a:pPr>
          <a:endParaRPr lang="en-US"/>
        </a:p>
      </dgm:t>
    </dgm:pt>
    <dgm:pt modelId="{27C23C7B-A8AF-4CC6-BE46-B010803F2DA1}">
      <dgm:prSet/>
      <dgm:spPr/>
      <dgm:t>
        <a:bodyPr/>
        <a:lstStyle/>
        <a:p>
          <a:pPr>
            <a:lnSpc>
              <a:spcPct val="100000"/>
            </a:lnSpc>
          </a:pPr>
          <a:r>
            <a:rPr lang="en-GB" dirty="0"/>
            <a:t>Scottish Disability Sport </a:t>
          </a:r>
          <a:endParaRPr lang="en-US" dirty="0"/>
        </a:p>
      </dgm:t>
    </dgm:pt>
    <dgm:pt modelId="{E1461A26-7BA0-4D3F-95FE-4034BB0B576F}" type="parTrans" cxnId="{1318214F-BE9A-4CC5-AC7A-F6653EB6B052}">
      <dgm:prSet/>
      <dgm:spPr/>
      <dgm:t>
        <a:bodyPr/>
        <a:lstStyle/>
        <a:p>
          <a:endParaRPr lang="en-US"/>
        </a:p>
      </dgm:t>
    </dgm:pt>
    <dgm:pt modelId="{C8615736-8768-4145-A5EF-292A44BF71E4}" type="sibTrans" cxnId="{1318214F-BE9A-4CC5-AC7A-F6653EB6B052}">
      <dgm:prSet/>
      <dgm:spPr/>
      <dgm:t>
        <a:bodyPr/>
        <a:lstStyle/>
        <a:p>
          <a:pPr>
            <a:lnSpc>
              <a:spcPct val="100000"/>
            </a:lnSpc>
          </a:pPr>
          <a:endParaRPr lang="en-US"/>
        </a:p>
      </dgm:t>
    </dgm:pt>
    <dgm:pt modelId="{04EABD7D-6510-4D4F-B3CC-C817F39B21FA}">
      <dgm:prSet/>
      <dgm:spPr/>
      <dgm:t>
        <a:bodyPr/>
        <a:lstStyle/>
        <a:p>
          <a:pPr>
            <a:lnSpc>
              <a:spcPct val="100000"/>
            </a:lnSpc>
          </a:pPr>
          <a:r>
            <a:rPr lang="en-GB" dirty="0"/>
            <a:t>Youth Sport Trust</a:t>
          </a:r>
          <a:endParaRPr lang="en-US" dirty="0"/>
        </a:p>
      </dgm:t>
    </dgm:pt>
    <dgm:pt modelId="{725E5EC1-18E9-4EBF-88B9-B631AFB9CB55}" type="parTrans" cxnId="{00B49440-F585-4770-AD68-22C907FA2126}">
      <dgm:prSet/>
      <dgm:spPr/>
      <dgm:t>
        <a:bodyPr/>
        <a:lstStyle/>
        <a:p>
          <a:endParaRPr lang="en-US"/>
        </a:p>
      </dgm:t>
    </dgm:pt>
    <dgm:pt modelId="{281CD721-4F86-40E3-B50C-DEF248F41CE0}" type="sibTrans" cxnId="{00B49440-F585-4770-AD68-22C907FA2126}">
      <dgm:prSet/>
      <dgm:spPr/>
      <dgm:t>
        <a:bodyPr/>
        <a:lstStyle/>
        <a:p>
          <a:pPr>
            <a:lnSpc>
              <a:spcPct val="100000"/>
            </a:lnSpc>
          </a:pPr>
          <a:endParaRPr lang="en-US"/>
        </a:p>
      </dgm:t>
    </dgm:pt>
    <dgm:pt modelId="{5F680AE8-E080-4F5C-875B-334556105907}">
      <dgm:prSet/>
      <dgm:spPr/>
      <dgm:t>
        <a:bodyPr/>
        <a:lstStyle/>
        <a:p>
          <a:pPr>
            <a:lnSpc>
              <a:spcPct val="100000"/>
            </a:lnSpc>
          </a:pPr>
          <a:r>
            <a:rPr lang="en-GB" dirty="0"/>
            <a:t>Disability Sport Northern Ireland</a:t>
          </a:r>
          <a:endParaRPr lang="en-US" dirty="0"/>
        </a:p>
      </dgm:t>
    </dgm:pt>
    <dgm:pt modelId="{653738E2-057F-43C1-8FF6-79B2F9024301}" type="parTrans" cxnId="{CACC3F61-D3D5-417B-AFD1-262B6A360974}">
      <dgm:prSet/>
      <dgm:spPr/>
      <dgm:t>
        <a:bodyPr/>
        <a:lstStyle/>
        <a:p>
          <a:endParaRPr lang="en-US"/>
        </a:p>
      </dgm:t>
    </dgm:pt>
    <dgm:pt modelId="{DBC1F7D9-389E-4C58-8C64-43A2AA6AE020}" type="sibTrans" cxnId="{CACC3F61-D3D5-417B-AFD1-262B6A360974}">
      <dgm:prSet/>
      <dgm:spPr/>
      <dgm:t>
        <a:bodyPr/>
        <a:lstStyle/>
        <a:p>
          <a:endParaRPr lang="en-US"/>
        </a:p>
      </dgm:t>
    </dgm:pt>
    <dgm:pt modelId="{D3D64D1C-96E7-4FEC-A686-A1E88FD5D72B}" type="pres">
      <dgm:prSet presAssocID="{BD0881A0-7923-4830-ADD6-9E17D1798825}" presName="root" presStyleCnt="0">
        <dgm:presLayoutVars>
          <dgm:dir/>
          <dgm:resizeHandles val="exact"/>
        </dgm:presLayoutVars>
      </dgm:prSet>
      <dgm:spPr/>
    </dgm:pt>
    <dgm:pt modelId="{CED8B203-50EE-4259-A1FA-9B629E3318FF}" type="pres">
      <dgm:prSet presAssocID="{BD0881A0-7923-4830-ADD6-9E17D1798825}" presName="container" presStyleCnt="0">
        <dgm:presLayoutVars>
          <dgm:dir/>
          <dgm:resizeHandles val="exact"/>
        </dgm:presLayoutVars>
      </dgm:prSet>
      <dgm:spPr/>
    </dgm:pt>
    <dgm:pt modelId="{45E0EA54-0334-4EDB-9E1F-92A5ABA462FE}" type="pres">
      <dgm:prSet presAssocID="{5C14747F-FAE7-462B-9036-54DBA3A3F759}" presName="compNode" presStyleCnt="0"/>
      <dgm:spPr/>
    </dgm:pt>
    <dgm:pt modelId="{6DB2804B-2501-408E-B525-E033CE7BEE6F}" type="pres">
      <dgm:prSet presAssocID="{5C14747F-FAE7-462B-9036-54DBA3A3F759}" presName="iconBgRect" presStyleLbl="bgShp" presStyleIdx="0" presStyleCnt="6"/>
      <dgm:spPr/>
    </dgm:pt>
    <dgm:pt modelId="{B0626E51-022B-4B7A-982C-5BA2BA421EE4}" type="pres">
      <dgm:prSet presAssocID="{5C14747F-FAE7-462B-9036-54DBA3A3F75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 Wheelchair"/>
        </a:ext>
      </dgm:extLst>
    </dgm:pt>
    <dgm:pt modelId="{861B44BE-57AD-4397-9DE5-A0992454AC6B}" type="pres">
      <dgm:prSet presAssocID="{5C14747F-FAE7-462B-9036-54DBA3A3F759}" presName="spaceRect" presStyleCnt="0"/>
      <dgm:spPr/>
    </dgm:pt>
    <dgm:pt modelId="{A099713A-119D-4828-BB37-CEFB6AE4F6D4}" type="pres">
      <dgm:prSet presAssocID="{5C14747F-FAE7-462B-9036-54DBA3A3F759}" presName="textRect" presStyleLbl="revTx" presStyleIdx="0" presStyleCnt="6">
        <dgm:presLayoutVars>
          <dgm:chMax val="1"/>
          <dgm:chPref val="1"/>
        </dgm:presLayoutVars>
      </dgm:prSet>
      <dgm:spPr/>
    </dgm:pt>
    <dgm:pt modelId="{2CAA5BA0-E624-4A73-8DF3-7701E867B7AC}" type="pres">
      <dgm:prSet presAssocID="{E01EB788-D104-438C-A4F2-3E70CAB21019}" presName="sibTrans" presStyleLbl="sibTrans2D1" presStyleIdx="0" presStyleCnt="0"/>
      <dgm:spPr/>
    </dgm:pt>
    <dgm:pt modelId="{DF5C438E-4F6E-4718-B9AD-A08930D69B17}" type="pres">
      <dgm:prSet presAssocID="{CA63723D-83F9-4C20-8D1E-8EB2E6B2199F}" presName="compNode" presStyleCnt="0"/>
      <dgm:spPr/>
    </dgm:pt>
    <dgm:pt modelId="{9E25460C-1825-43C1-A742-910F546CE8AE}" type="pres">
      <dgm:prSet presAssocID="{CA63723D-83F9-4C20-8D1E-8EB2E6B2199F}" presName="iconBgRect" presStyleLbl="bgShp" presStyleIdx="1" presStyleCnt="6"/>
      <dgm:spPr/>
    </dgm:pt>
    <dgm:pt modelId="{60DE19DD-1F00-4F04-A500-D843EE6ACE91}" type="pres">
      <dgm:prSet presAssocID="{CA63723D-83F9-4C20-8D1E-8EB2E6B2199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175A6CB3-139A-4086-91C4-059D93C0C351}" type="pres">
      <dgm:prSet presAssocID="{CA63723D-83F9-4C20-8D1E-8EB2E6B2199F}" presName="spaceRect" presStyleCnt="0"/>
      <dgm:spPr/>
    </dgm:pt>
    <dgm:pt modelId="{0FA6EC73-ECC3-482D-9653-D2738E1633C0}" type="pres">
      <dgm:prSet presAssocID="{CA63723D-83F9-4C20-8D1E-8EB2E6B2199F}" presName="textRect" presStyleLbl="revTx" presStyleIdx="1" presStyleCnt="6">
        <dgm:presLayoutVars>
          <dgm:chMax val="1"/>
          <dgm:chPref val="1"/>
        </dgm:presLayoutVars>
      </dgm:prSet>
      <dgm:spPr/>
    </dgm:pt>
    <dgm:pt modelId="{66956325-E622-45E4-9EAE-53421AA2BE75}" type="pres">
      <dgm:prSet presAssocID="{A77CD46B-7C60-46CD-A3A4-DAC184465564}" presName="sibTrans" presStyleLbl="sibTrans2D1" presStyleIdx="0" presStyleCnt="0"/>
      <dgm:spPr/>
    </dgm:pt>
    <dgm:pt modelId="{EF559647-562F-438E-BFA7-8508A9CB2A56}" type="pres">
      <dgm:prSet presAssocID="{D149B040-A343-4C6B-8B6B-EB34AFE0E7C0}" presName="compNode" presStyleCnt="0"/>
      <dgm:spPr/>
    </dgm:pt>
    <dgm:pt modelId="{69A461DB-7422-49D8-AD2B-20D218BBAFD2}" type="pres">
      <dgm:prSet presAssocID="{D149B040-A343-4C6B-8B6B-EB34AFE0E7C0}" presName="iconBgRect" presStyleLbl="bgShp" presStyleIdx="2" presStyleCnt="6"/>
      <dgm:spPr/>
    </dgm:pt>
    <dgm:pt modelId="{AA5C4D5C-BAD0-436A-9026-C8D4384E59BE}" type="pres">
      <dgm:prSet presAssocID="{D149B040-A343-4C6B-8B6B-EB34AFE0E7C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lle"/>
        </a:ext>
      </dgm:extLst>
    </dgm:pt>
    <dgm:pt modelId="{A9D47E68-E658-42E9-82EE-CCC786BF3A23}" type="pres">
      <dgm:prSet presAssocID="{D149B040-A343-4C6B-8B6B-EB34AFE0E7C0}" presName="spaceRect" presStyleCnt="0"/>
      <dgm:spPr/>
    </dgm:pt>
    <dgm:pt modelId="{AE3D0E70-E6C4-4A20-9838-782BF38EC8FD}" type="pres">
      <dgm:prSet presAssocID="{D149B040-A343-4C6B-8B6B-EB34AFE0E7C0}" presName="textRect" presStyleLbl="revTx" presStyleIdx="2" presStyleCnt="6">
        <dgm:presLayoutVars>
          <dgm:chMax val="1"/>
          <dgm:chPref val="1"/>
        </dgm:presLayoutVars>
      </dgm:prSet>
      <dgm:spPr/>
    </dgm:pt>
    <dgm:pt modelId="{9091CDE6-DE9E-41B0-A1CF-4E762756C7E8}" type="pres">
      <dgm:prSet presAssocID="{B8351AA7-3450-49C9-99DA-63915AD86E1F}" presName="sibTrans" presStyleLbl="sibTrans2D1" presStyleIdx="0" presStyleCnt="0"/>
      <dgm:spPr/>
    </dgm:pt>
    <dgm:pt modelId="{0DAEBC04-3DF7-4A47-AF25-1276BBCA6362}" type="pres">
      <dgm:prSet presAssocID="{27C23C7B-A8AF-4CC6-BE46-B010803F2DA1}" presName="compNode" presStyleCnt="0"/>
      <dgm:spPr/>
    </dgm:pt>
    <dgm:pt modelId="{734AFC9F-9D1A-4FB2-94A6-C21724173D30}" type="pres">
      <dgm:prSet presAssocID="{27C23C7B-A8AF-4CC6-BE46-B010803F2DA1}" presName="iconBgRect" presStyleLbl="bgShp" presStyleIdx="3" presStyleCnt="6"/>
      <dgm:spPr/>
    </dgm:pt>
    <dgm:pt modelId="{15E909F7-980F-4B47-8A45-61390CC6FF33}" type="pres">
      <dgm:prSet presAssocID="{27C23C7B-A8AF-4CC6-BE46-B010803F2DA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heelchair Access"/>
        </a:ext>
      </dgm:extLst>
    </dgm:pt>
    <dgm:pt modelId="{75F930E1-C9C7-4D1D-BAC6-792D3DBA7114}" type="pres">
      <dgm:prSet presAssocID="{27C23C7B-A8AF-4CC6-BE46-B010803F2DA1}" presName="spaceRect" presStyleCnt="0"/>
      <dgm:spPr/>
    </dgm:pt>
    <dgm:pt modelId="{EC607107-CF5F-4228-A742-83965925E5A8}" type="pres">
      <dgm:prSet presAssocID="{27C23C7B-A8AF-4CC6-BE46-B010803F2DA1}" presName="textRect" presStyleLbl="revTx" presStyleIdx="3" presStyleCnt="6">
        <dgm:presLayoutVars>
          <dgm:chMax val="1"/>
          <dgm:chPref val="1"/>
        </dgm:presLayoutVars>
      </dgm:prSet>
      <dgm:spPr/>
    </dgm:pt>
    <dgm:pt modelId="{B5EE2B36-203A-402B-B28D-64F92ACF6D20}" type="pres">
      <dgm:prSet presAssocID="{C8615736-8768-4145-A5EF-292A44BF71E4}" presName="sibTrans" presStyleLbl="sibTrans2D1" presStyleIdx="0" presStyleCnt="0"/>
      <dgm:spPr/>
    </dgm:pt>
    <dgm:pt modelId="{F6DB5CA8-B362-47D0-BA5A-25CC6397B4DE}" type="pres">
      <dgm:prSet presAssocID="{04EABD7D-6510-4D4F-B3CC-C817F39B21FA}" presName="compNode" presStyleCnt="0"/>
      <dgm:spPr/>
    </dgm:pt>
    <dgm:pt modelId="{97EC1179-D373-4A0F-9176-53F20C13463D}" type="pres">
      <dgm:prSet presAssocID="{04EABD7D-6510-4D4F-B3CC-C817F39B21FA}" presName="iconBgRect" presStyleLbl="bgShp" presStyleIdx="4" presStyleCnt="6"/>
      <dgm:spPr/>
    </dgm:pt>
    <dgm:pt modelId="{402CF8CE-45E8-4117-BC58-C1C0C42159C8}" type="pres">
      <dgm:prSet presAssocID="{04EABD7D-6510-4D4F-B3CC-C817F39B21F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seball"/>
        </a:ext>
      </dgm:extLst>
    </dgm:pt>
    <dgm:pt modelId="{710F84BD-E915-48C6-8926-572B2C44E008}" type="pres">
      <dgm:prSet presAssocID="{04EABD7D-6510-4D4F-B3CC-C817F39B21FA}" presName="spaceRect" presStyleCnt="0"/>
      <dgm:spPr/>
    </dgm:pt>
    <dgm:pt modelId="{F4831E32-BFAA-4AC9-9670-DE88C0BFE9E4}" type="pres">
      <dgm:prSet presAssocID="{04EABD7D-6510-4D4F-B3CC-C817F39B21FA}" presName="textRect" presStyleLbl="revTx" presStyleIdx="4" presStyleCnt="6">
        <dgm:presLayoutVars>
          <dgm:chMax val="1"/>
          <dgm:chPref val="1"/>
        </dgm:presLayoutVars>
      </dgm:prSet>
      <dgm:spPr/>
    </dgm:pt>
    <dgm:pt modelId="{BC4938BE-B15F-44D1-BDA1-79FDF7741B73}" type="pres">
      <dgm:prSet presAssocID="{281CD721-4F86-40E3-B50C-DEF248F41CE0}" presName="sibTrans" presStyleLbl="sibTrans2D1" presStyleIdx="0" presStyleCnt="0"/>
      <dgm:spPr/>
    </dgm:pt>
    <dgm:pt modelId="{D2E9392C-60E8-4167-9BC5-6EC73F45D14C}" type="pres">
      <dgm:prSet presAssocID="{5F680AE8-E080-4F5C-875B-334556105907}" presName="compNode" presStyleCnt="0"/>
      <dgm:spPr/>
    </dgm:pt>
    <dgm:pt modelId="{90E18F45-DA3A-4498-96D9-24DF0F3624D0}" type="pres">
      <dgm:prSet presAssocID="{5F680AE8-E080-4F5C-875B-334556105907}" presName="iconBgRect" presStyleLbl="bgShp" presStyleIdx="5" presStyleCnt="6"/>
      <dgm:spPr/>
    </dgm:pt>
    <dgm:pt modelId="{339F0E9A-109C-4907-93D5-55412A5DF886}" type="pres">
      <dgm:prSet presAssocID="{5F680AE8-E080-4F5C-875B-33455610590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rson in wheelchair"/>
        </a:ext>
      </dgm:extLst>
    </dgm:pt>
    <dgm:pt modelId="{58BC5832-38A9-4408-8891-1611FF92176F}" type="pres">
      <dgm:prSet presAssocID="{5F680AE8-E080-4F5C-875B-334556105907}" presName="spaceRect" presStyleCnt="0"/>
      <dgm:spPr/>
    </dgm:pt>
    <dgm:pt modelId="{BA6A1DF9-2ABA-4EE6-9A75-D77390F8DD9C}" type="pres">
      <dgm:prSet presAssocID="{5F680AE8-E080-4F5C-875B-334556105907}" presName="textRect" presStyleLbl="revTx" presStyleIdx="5" presStyleCnt="6">
        <dgm:presLayoutVars>
          <dgm:chMax val="1"/>
          <dgm:chPref val="1"/>
        </dgm:presLayoutVars>
      </dgm:prSet>
      <dgm:spPr/>
    </dgm:pt>
  </dgm:ptLst>
  <dgm:cxnLst>
    <dgm:cxn modelId="{0C460112-CE37-4A64-AC43-537ED54449D2}" type="presOf" srcId="{CA63723D-83F9-4C20-8D1E-8EB2E6B2199F}" destId="{0FA6EC73-ECC3-482D-9653-D2738E1633C0}" srcOrd="0" destOrd="0" presId="urn:microsoft.com/office/officeart/2018/2/layout/IconCircleList"/>
    <dgm:cxn modelId="{C18C5614-F6E5-4CD9-B781-B18253586FE9}" srcId="{BD0881A0-7923-4830-ADD6-9E17D1798825}" destId="{5C14747F-FAE7-462B-9036-54DBA3A3F759}" srcOrd="0" destOrd="0" parTransId="{5418C009-FA7A-407D-A519-45729A3C5B35}" sibTransId="{E01EB788-D104-438C-A4F2-3E70CAB21019}"/>
    <dgm:cxn modelId="{F529D115-011F-47BD-B977-9B807D9B83FA}" type="presOf" srcId="{E01EB788-D104-438C-A4F2-3E70CAB21019}" destId="{2CAA5BA0-E624-4A73-8DF3-7701E867B7AC}" srcOrd="0" destOrd="0" presId="urn:microsoft.com/office/officeart/2018/2/layout/IconCircleList"/>
    <dgm:cxn modelId="{00B49440-F585-4770-AD68-22C907FA2126}" srcId="{BD0881A0-7923-4830-ADD6-9E17D1798825}" destId="{04EABD7D-6510-4D4F-B3CC-C817F39B21FA}" srcOrd="4" destOrd="0" parTransId="{725E5EC1-18E9-4EBF-88B9-B631AFB9CB55}" sibTransId="{281CD721-4F86-40E3-B50C-DEF248F41CE0}"/>
    <dgm:cxn modelId="{CACC3F61-D3D5-417B-AFD1-262B6A360974}" srcId="{BD0881A0-7923-4830-ADD6-9E17D1798825}" destId="{5F680AE8-E080-4F5C-875B-334556105907}" srcOrd="5" destOrd="0" parTransId="{653738E2-057F-43C1-8FF6-79B2F9024301}" sibTransId="{DBC1F7D9-389E-4C58-8C64-43A2AA6AE020}"/>
    <dgm:cxn modelId="{E6111D43-47F3-4AD7-A854-FAEC7257B2B3}" type="presOf" srcId="{BD0881A0-7923-4830-ADD6-9E17D1798825}" destId="{D3D64D1C-96E7-4FEC-A686-A1E88FD5D72B}" srcOrd="0" destOrd="0" presId="urn:microsoft.com/office/officeart/2018/2/layout/IconCircleList"/>
    <dgm:cxn modelId="{1CE9F263-8C0F-4777-BAEC-B936DC95916E}" type="presOf" srcId="{D149B040-A343-4C6B-8B6B-EB34AFE0E7C0}" destId="{AE3D0E70-E6C4-4A20-9838-782BF38EC8FD}" srcOrd="0" destOrd="0" presId="urn:microsoft.com/office/officeart/2018/2/layout/IconCircleList"/>
    <dgm:cxn modelId="{D4998C44-F9F4-4E75-93EC-B92715DABA0A}" type="presOf" srcId="{A77CD46B-7C60-46CD-A3A4-DAC184465564}" destId="{66956325-E622-45E4-9EAE-53421AA2BE75}" srcOrd="0" destOrd="0" presId="urn:microsoft.com/office/officeart/2018/2/layout/IconCircleList"/>
    <dgm:cxn modelId="{1318214F-BE9A-4CC5-AC7A-F6653EB6B052}" srcId="{BD0881A0-7923-4830-ADD6-9E17D1798825}" destId="{27C23C7B-A8AF-4CC6-BE46-B010803F2DA1}" srcOrd="3" destOrd="0" parTransId="{E1461A26-7BA0-4D3F-95FE-4034BB0B576F}" sibTransId="{C8615736-8768-4145-A5EF-292A44BF71E4}"/>
    <dgm:cxn modelId="{49CDB071-03D4-4188-9603-C6717E292EAC}" type="presOf" srcId="{281CD721-4F86-40E3-B50C-DEF248F41CE0}" destId="{BC4938BE-B15F-44D1-BDA1-79FDF7741B73}" srcOrd="0" destOrd="0" presId="urn:microsoft.com/office/officeart/2018/2/layout/IconCircleList"/>
    <dgm:cxn modelId="{CF654C54-B440-4F6B-A3C2-656F4465C343}" type="presOf" srcId="{5C14747F-FAE7-462B-9036-54DBA3A3F759}" destId="{A099713A-119D-4828-BB37-CEFB6AE4F6D4}" srcOrd="0" destOrd="0" presId="urn:microsoft.com/office/officeart/2018/2/layout/IconCircleList"/>
    <dgm:cxn modelId="{D6DFE357-E85E-46AF-B6A3-19DF376585A5}" srcId="{BD0881A0-7923-4830-ADD6-9E17D1798825}" destId="{D149B040-A343-4C6B-8B6B-EB34AFE0E7C0}" srcOrd="2" destOrd="0" parTransId="{C7A25176-63BE-4AD6-A6D2-9C04B1CA343D}" sibTransId="{B8351AA7-3450-49C9-99DA-63915AD86E1F}"/>
    <dgm:cxn modelId="{92E4799F-BE4D-453A-A501-95C027F43248}" type="presOf" srcId="{5F680AE8-E080-4F5C-875B-334556105907}" destId="{BA6A1DF9-2ABA-4EE6-9A75-D77390F8DD9C}" srcOrd="0" destOrd="0" presId="urn:microsoft.com/office/officeart/2018/2/layout/IconCircleList"/>
    <dgm:cxn modelId="{A1209DB1-18F1-49E5-9C54-FAD3ACBE033A}" type="presOf" srcId="{B8351AA7-3450-49C9-99DA-63915AD86E1F}" destId="{9091CDE6-DE9E-41B0-A1CF-4E762756C7E8}" srcOrd="0" destOrd="0" presId="urn:microsoft.com/office/officeart/2018/2/layout/IconCircleList"/>
    <dgm:cxn modelId="{7B4FC4B2-F6CB-4604-BE62-E6634E645200}" srcId="{BD0881A0-7923-4830-ADD6-9E17D1798825}" destId="{CA63723D-83F9-4C20-8D1E-8EB2E6B2199F}" srcOrd="1" destOrd="0" parTransId="{18D803FD-6FDC-4D4B-9061-767EA9106FC5}" sibTransId="{A77CD46B-7C60-46CD-A3A4-DAC184465564}"/>
    <dgm:cxn modelId="{303F81B7-A324-4D16-81B7-CF3534DA3AB7}" type="presOf" srcId="{C8615736-8768-4145-A5EF-292A44BF71E4}" destId="{B5EE2B36-203A-402B-B28D-64F92ACF6D20}" srcOrd="0" destOrd="0" presId="urn:microsoft.com/office/officeart/2018/2/layout/IconCircleList"/>
    <dgm:cxn modelId="{1CE84BB9-FA40-4E53-8528-ACEA808122E1}" type="presOf" srcId="{04EABD7D-6510-4D4F-B3CC-C817F39B21FA}" destId="{F4831E32-BFAA-4AC9-9670-DE88C0BFE9E4}" srcOrd="0" destOrd="0" presId="urn:microsoft.com/office/officeart/2018/2/layout/IconCircleList"/>
    <dgm:cxn modelId="{AB33E1BA-D970-416C-8AC4-F1EBACA0CB82}" type="presOf" srcId="{27C23C7B-A8AF-4CC6-BE46-B010803F2DA1}" destId="{EC607107-CF5F-4228-A742-83965925E5A8}" srcOrd="0" destOrd="0" presId="urn:microsoft.com/office/officeart/2018/2/layout/IconCircleList"/>
    <dgm:cxn modelId="{EC1843E1-8474-4F8F-A47F-327B271EEEDA}" type="presParOf" srcId="{D3D64D1C-96E7-4FEC-A686-A1E88FD5D72B}" destId="{CED8B203-50EE-4259-A1FA-9B629E3318FF}" srcOrd="0" destOrd="0" presId="urn:microsoft.com/office/officeart/2018/2/layout/IconCircleList"/>
    <dgm:cxn modelId="{3D0CF251-7121-4A13-9628-2978677C68CF}" type="presParOf" srcId="{CED8B203-50EE-4259-A1FA-9B629E3318FF}" destId="{45E0EA54-0334-4EDB-9E1F-92A5ABA462FE}" srcOrd="0" destOrd="0" presId="urn:microsoft.com/office/officeart/2018/2/layout/IconCircleList"/>
    <dgm:cxn modelId="{D82A8483-FB29-4652-A08F-AC5EBD8FFA97}" type="presParOf" srcId="{45E0EA54-0334-4EDB-9E1F-92A5ABA462FE}" destId="{6DB2804B-2501-408E-B525-E033CE7BEE6F}" srcOrd="0" destOrd="0" presId="urn:microsoft.com/office/officeart/2018/2/layout/IconCircleList"/>
    <dgm:cxn modelId="{83174A06-B892-4EDB-A8A1-46D2EE189713}" type="presParOf" srcId="{45E0EA54-0334-4EDB-9E1F-92A5ABA462FE}" destId="{B0626E51-022B-4B7A-982C-5BA2BA421EE4}" srcOrd="1" destOrd="0" presId="urn:microsoft.com/office/officeart/2018/2/layout/IconCircleList"/>
    <dgm:cxn modelId="{7B24CCD8-017F-487E-874F-5C6FD4F539D0}" type="presParOf" srcId="{45E0EA54-0334-4EDB-9E1F-92A5ABA462FE}" destId="{861B44BE-57AD-4397-9DE5-A0992454AC6B}" srcOrd="2" destOrd="0" presId="urn:microsoft.com/office/officeart/2018/2/layout/IconCircleList"/>
    <dgm:cxn modelId="{195FE92D-3DE6-40A0-AAB0-501EE42FFE67}" type="presParOf" srcId="{45E0EA54-0334-4EDB-9E1F-92A5ABA462FE}" destId="{A099713A-119D-4828-BB37-CEFB6AE4F6D4}" srcOrd="3" destOrd="0" presId="urn:microsoft.com/office/officeart/2018/2/layout/IconCircleList"/>
    <dgm:cxn modelId="{93F23738-79EF-492B-81E1-571311F7BBFC}" type="presParOf" srcId="{CED8B203-50EE-4259-A1FA-9B629E3318FF}" destId="{2CAA5BA0-E624-4A73-8DF3-7701E867B7AC}" srcOrd="1" destOrd="0" presId="urn:microsoft.com/office/officeart/2018/2/layout/IconCircleList"/>
    <dgm:cxn modelId="{86805B34-E105-4558-AE99-1E804F9440C6}" type="presParOf" srcId="{CED8B203-50EE-4259-A1FA-9B629E3318FF}" destId="{DF5C438E-4F6E-4718-B9AD-A08930D69B17}" srcOrd="2" destOrd="0" presId="urn:microsoft.com/office/officeart/2018/2/layout/IconCircleList"/>
    <dgm:cxn modelId="{A97D8D92-2CEB-432E-AFF3-A18B7694ED4C}" type="presParOf" srcId="{DF5C438E-4F6E-4718-B9AD-A08930D69B17}" destId="{9E25460C-1825-43C1-A742-910F546CE8AE}" srcOrd="0" destOrd="0" presId="urn:microsoft.com/office/officeart/2018/2/layout/IconCircleList"/>
    <dgm:cxn modelId="{75BC2A43-442D-4C15-ADB7-DCC7C37C2A6E}" type="presParOf" srcId="{DF5C438E-4F6E-4718-B9AD-A08930D69B17}" destId="{60DE19DD-1F00-4F04-A500-D843EE6ACE91}" srcOrd="1" destOrd="0" presId="urn:microsoft.com/office/officeart/2018/2/layout/IconCircleList"/>
    <dgm:cxn modelId="{BB40E352-9B2F-4BAA-88C9-7A54A066E9D3}" type="presParOf" srcId="{DF5C438E-4F6E-4718-B9AD-A08930D69B17}" destId="{175A6CB3-139A-4086-91C4-059D93C0C351}" srcOrd="2" destOrd="0" presId="urn:microsoft.com/office/officeart/2018/2/layout/IconCircleList"/>
    <dgm:cxn modelId="{B4BBDE71-3C1C-46D7-80DD-E1325712F408}" type="presParOf" srcId="{DF5C438E-4F6E-4718-B9AD-A08930D69B17}" destId="{0FA6EC73-ECC3-482D-9653-D2738E1633C0}" srcOrd="3" destOrd="0" presId="urn:microsoft.com/office/officeart/2018/2/layout/IconCircleList"/>
    <dgm:cxn modelId="{8026D197-D7B5-4032-8049-C63492763E28}" type="presParOf" srcId="{CED8B203-50EE-4259-A1FA-9B629E3318FF}" destId="{66956325-E622-45E4-9EAE-53421AA2BE75}" srcOrd="3" destOrd="0" presId="urn:microsoft.com/office/officeart/2018/2/layout/IconCircleList"/>
    <dgm:cxn modelId="{BF465550-E182-4361-8C54-9F779C842357}" type="presParOf" srcId="{CED8B203-50EE-4259-A1FA-9B629E3318FF}" destId="{EF559647-562F-438E-BFA7-8508A9CB2A56}" srcOrd="4" destOrd="0" presId="urn:microsoft.com/office/officeart/2018/2/layout/IconCircleList"/>
    <dgm:cxn modelId="{DCBEC208-ECB0-44FC-B2A0-5183404FA731}" type="presParOf" srcId="{EF559647-562F-438E-BFA7-8508A9CB2A56}" destId="{69A461DB-7422-49D8-AD2B-20D218BBAFD2}" srcOrd="0" destOrd="0" presId="urn:microsoft.com/office/officeart/2018/2/layout/IconCircleList"/>
    <dgm:cxn modelId="{6E2A816C-91E6-44CD-AB2D-31FEB8872FDF}" type="presParOf" srcId="{EF559647-562F-438E-BFA7-8508A9CB2A56}" destId="{AA5C4D5C-BAD0-436A-9026-C8D4384E59BE}" srcOrd="1" destOrd="0" presId="urn:microsoft.com/office/officeart/2018/2/layout/IconCircleList"/>
    <dgm:cxn modelId="{95DDC4C0-AD1A-4141-A8C7-DF5EEED25041}" type="presParOf" srcId="{EF559647-562F-438E-BFA7-8508A9CB2A56}" destId="{A9D47E68-E658-42E9-82EE-CCC786BF3A23}" srcOrd="2" destOrd="0" presId="urn:microsoft.com/office/officeart/2018/2/layout/IconCircleList"/>
    <dgm:cxn modelId="{1A687432-BA19-48DA-9A7C-5F62F3D5C8BF}" type="presParOf" srcId="{EF559647-562F-438E-BFA7-8508A9CB2A56}" destId="{AE3D0E70-E6C4-4A20-9838-782BF38EC8FD}" srcOrd="3" destOrd="0" presId="urn:microsoft.com/office/officeart/2018/2/layout/IconCircleList"/>
    <dgm:cxn modelId="{4FF1231F-F6E7-4F04-A843-2ACE236DDAE2}" type="presParOf" srcId="{CED8B203-50EE-4259-A1FA-9B629E3318FF}" destId="{9091CDE6-DE9E-41B0-A1CF-4E762756C7E8}" srcOrd="5" destOrd="0" presId="urn:microsoft.com/office/officeart/2018/2/layout/IconCircleList"/>
    <dgm:cxn modelId="{C915F3AF-5CC6-4DA4-A0C7-A78B13CCE46A}" type="presParOf" srcId="{CED8B203-50EE-4259-A1FA-9B629E3318FF}" destId="{0DAEBC04-3DF7-4A47-AF25-1276BBCA6362}" srcOrd="6" destOrd="0" presId="urn:microsoft.com/office/officeart/2018/2/layout/IconCircleList"/>
    <dgm:cxn modelId="{9A06FBF1-D692-4147-95C7-AAD63757E846}" type="presParOf" srcId="{0DAEBC04-3DF7-4A47-AF25-1276BBCA6362}" destId="{734AFC9F-9D1A-4FB2-94A6-C21724173D30}" srcOrd="0" destOrd="0" presId="urn:microsoft.com/office/officeart/2018/2/layout/IconCircleList"/>
    <dgm:cxn modelId="{95F528AE-18BB-4F27-BA1F-3AAC9CF1E025}" type="presParOf" srcId="{0DAEBC04-3DF7-4A47-AF25-1276BBCA6362}" destId="{15E909F7-980F-4B47-8A45-61390CC6FF33}" srcOrd="1" destOrd="0" presId="urn:microsoft.com/office/officeart/2018/2/layout/IconCircleList"/>
    <dgm:cxn modelId="{83204E40-FD65-4585-A9F1-E82E65828792}" type="presParOf" srcId="{0DAEBC04-3DF7-4A47-AF25-1276BBCA6362}" destId="{75F930E1-C9C7-4D1D-BAC6-792D3DBA7114}" srcOrd="2" destOrd="0" presId="urn:microsoft.com/office/officeart/2018/2/layout/IconCircleList"/>
    <dgm:cxn modelId="{FE5AB12B-376B-4B8C-8082-489E1115C68D}" type="presParOf" srcId="{0DAEBC04-3DF7-4A47-AF25-1276BBCA6362}" destId="{EC607107-CF5F-4228-A742-83965925E5A8}" srcOrd="3" destOrd="0" presId="urn:microsoft.com/office/officeart/2018/2/layout/IconCircleList"/>
    <dgm:cxn modelId="{DA965A79-D744-47A8-9E74-E17C12852EDF}" type="presParOf" srcId="{CED8B203-50EE-4259-A1FA-9B629E3318FF}" destId="{B5EE2B36-203A-402B-B28D-64F92ACF6D20}" srcOrd="7" destOrd="0" presId="urn:microsoft.com/office/officeart/2018/2/layout/IconCircleList"/>
    <dgm:cxn modelId="{6240397E-B079-4C85-8DC7-512B5997038B}" type="presParOf" srcId="{CED8B203-50EE-4259-A1FA-9B629E3318FF}" destId="{F6DB5CA8-B362-47D0-BA5A-25CC6397B4DE}" srcOrd="8" destOrd="0" presId="urn:microsoft.com/office/officeart/2018/2/layout/IconCircleList"/>
    <dgm:cxn modelId="{CE7AE4E5-9A1C-43D4-B9F8-1B09629C9932}" type="presParOf" srcId="{F6DB5CA8-B362-47D0-BA5A-25CC6397B4DE}" destId="{97EC1179-D373-4A0F-9176-53F20C13463D}" srcOrd="0" destOrd="0" presId="urn:microsoft.com/office/officeart/2018/2/layout/IconCircleList"/>
    <dgm:cxn modelId="{158BC989-99B0-4855-A6AE-91E0CE133998}" type="presParOf" srcId="{F6DB5CA8-B362-47D0-BA5A-25CC6397B4DE}" destId="{402CF8CE-45E8-4117-BC58-C1C0C42159C8}" srcOrd="1" destOrd="0" presId="urn:microsoft.com/office/officeart/2018/2/layout/IconCircleList"/>
    <dgm:cxn modelId="{DB4D6508-7BC3-4FE5-84E1-8FB58265AE9C}" type="presParOf" srcId="{F6DB5CA8-B362-47D0-BA5A-25CC6397B4DE}" destId="{710F84BD-E915-48C6-8926-572B2C44E008}" srcOrd="2" destOrd="0" presId="urn:microsoft.com/office/officeart/2018/2/layout/IconCircleList"/>
    <dgm:cxn modelId="{D88765D6-E4CE-47C5-8342-9CF24C6257DE}" type="presParOf" srcId="{F6DB5CA8-B362-47D0-BA5A-25CC6397B4DE}" destId="{F4831E32-BFAA-4AC9-9670-DE88C0BFE9E4}" srcOrd="3" destOrd="0" presId="urn:microsoft.com/office/officeart/2018/2/layout/IconCircleList"/>
    <dgm:cxn modelId="{549EB8F7-A845-44C6-B486-4E03EE7A9FA5}" type="presParOf" srcId="{CED8B203-50EE-4259-A1FA-9B629E3318FF}" destId="{BC4938BE-B15F-44D1-BDA1-79FDF7741B73}" srcOrd="9" destOrd="0" presId="urn:microsoft.com/office/officeart/2018/2/layout/IconCircleList"/>
    <dgm:cxn modelId="{4821707A-8090-4EBA-8FB4-D620487CCA99}" type="presParOf" srcId="{CED8B203-50EE-4259-A1FA-9B629E3318FF}" destId="{D2E9392C-60E8-4167-9BC5-6EC73F45D14C}" srcOrd="10" destOrd="0" presId="urn:microsoft.com/office/officeart/2018/2/layout/IconCircleList"/>
    <dgm:cxn modelId="{25B5BACA-E66F-49FF-BAB6-E91478192242}" type="presParOf" srcId="{D2E9392C-60E8-4167-9BC5-6EC73F45D14C}" destId="{90E18F45-DA3A-4498-96D9-24DF0F3624D0}" srcOrd="0" destOrd="0" presId="urn:microsoft.com/office/officeart/2018/2/layout/IconCircleList"/>
    <dgm:cxn modelId="{697A3B80-FA8D-4CAA-AB79-F01014B66649}" type="presParOf" srcId="{D2E9392C-60E8-4167-9BC5-6EC73F45D14C}" destId="{339F0E9A-109C-4907-93D5-55412A5DF886}" srcOrd="1" destOrd="0" presId="urn:microsoft.com/office/officeart/2018/2/layout/IconCircleList"/>
    <dgm:cxn modelId="{D9B1C995-4619-4C97-B739-75FF30989A5B}" type="presParOf" srcId="{D2E9392C-60E8-4167-9BC5-6EC73F45D14C}" destId="{58BC5832-38A9-4408-8891-1611FF92176F}" srcOrd="2" destOrd="0" presId="urn:microsoft.com/office/officeart/2018/2/layout/IconCircleList"/>
    <dgm:cxn modelId="{0646BE8E-1DF0-4D80-8393-E6597972F53D}" type="presParOf" srcId="{D2E9392C-60E8-4167-9BC5-6EC73F45D14C}" destId="{BA6A1DF9-2ABA-4EE6-9A75-D77390F8DD9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7773E-C90C-4520-A9B1-02D9D1332115}">
      <dsp:nvSpPr>
        <dsp:cNvPr id="0" name=""/>
        <dsp:cNvSpPr/>
      </dsp:nvSpPr>
      <dsp:spPr>
        <a:xfrm>
          <a:off x="276718" y="43630"/>
          <a:ext cx="1369144" cy="136914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AD87D9-57CC-4F99-A07E-9BDB32F435AF}">
      <dsp:nvSpPr>
        <dsp:cNvPr id="0" name=""/>
        <dsp:cNvSpPr/>
      </dsp:nvSpPr>
      <dsp:spPr>
        <a:xfrm>
          <a:off x="564238" y="331150"/>
          <a:ext cx="794104" cy="794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199C6A-9C29-4109-A1A8-3613338461B1}">
      <dsp:nvSpPr>
        <dsp:cNvPr id="0" name=""/>
        <dsp:cNvSpPr/>
      </dsp:nvSpPr>
      <dsp:spPr>
        <a:xfrm>
          <a:off x="193925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In 2006 it was reported that only 4.8%  of space on average was given to women’s sport in 7 national and regional newspapers</a:t>
          </a:r>
          <a:endParaRPr lang="en-US" sz="1700" kern="1200"/>
        </a:p>
      </dsp:txBody>
      <dsp:txXfrm>
        <a:off x="1939251" y="43630"/>
        <a:ext cx="3227270" cy="1369144"/>
      </dsp:txXfrm>
    </dsp:sp>
    <dsp:sp modelId="{A5BD0852-CB6D-4EAB-A6F6-70171B89C79B}">
      <dsp:nvSpPr>
        <dsp:cNvPr id="0" name=""/>
        <dsp:cNvSpPr/>
      </dsp:nvSpPr>
      <dsp:spPr>
        <a:xfrm>
          <a:off x="5728848" y="43630"/>
          <a:ext cx="1369144" cy="136914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911064-B458-4BFF-9ED2-1E0636054098}">
      <dsp:nvSpPr>
        <dsp:cNvPr id="0" name=""/>
        <dsp:cNvSpPr/>
      </dsp:nvSpPr>
      <dsp:spPr>
        <a:xfrm>
          <a:off x="6016369" y="331150"/>
          <a:ext cx="794104" cy="794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957968-457B-488E-811D-8E116136EFFE}">
      <dsp:nvSpPr>
        <dsp:cNvPr id="0" name=""/>
        <dsp:cNvSpPr/>
      </dsp:nvSpPr>
      <dsp:spPr>
        <a:xfrm>
          <a:off x="739138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Only 7% of the UK’s sports media coverage is devoted to women’s sports </a:t>
          </a:r>
          <a:endParaRPr lang="en-US" sz="1700" kern="1200"/>
        </a:p>
      </dsp:txBody>
      <dsp:txXfrm>
        <a:off x="7391381" y="43630"/>
        <a:ext cx="3227270" cy="1369144"/>
      </dsp:txXfrm>
    </dsp:sp>
    <dsp:sp modelId="{A3BB0EA2-FA3F-42A9-A77E-CDA8E2E2D5A0}">
      <dsp:nvSpPr>
        <dsp:cNvPr id="0" name=""/>
        <dsp:cNvSpPr/>
      </dsp:nvSpPr>
      <dsp:spPr>
        <a:xfrm>
          <a:off x="276718" y="1991502"/>
          <a:ext cx="1369144" cy="136914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06EE16-A8BF-4DF1-9103-0DFCB0EED4FA}">
      <dsp:nvSpPr>
        <dsp:cNvPr id="0" name=""/>
        <dsp:cNvSpPr/>
      </dsp:nvSpPr>
      <dsp:spPr>
        <a:xfrm>
          <a:off x="564238" y="2279022"/>
          <a:ext cx="794104" cy="794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E5FD0D-8264-478C-8429-497FB7E0A5ED}">
      <dsp:nvSpPr>
        <dsp:cNvPr id="0" name=""/>
        <dsp:cNvSpPr/>
      </dsp:nvSpPr>
      <dsp:spPr>
        <a:xfrm>
          <a:off x="193925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The media coverage for women on TV is only just over 10%</a:t>
          </a:r>
          <a:endParaRPr lang="en-US" sz="1700" kern="1200"/>
        </a:p>
      </dsp:txBody>
      <dsp:txXfrm>
        <a:off x="1939251" y="1991502"/>
        <a:ext cx="3227270" cy="1369144"/>
      </dsp:txXfrm>
    </dsp:sp>
    <dsp:sp modelId="{737A9EB9-2BA4-48A5-A2C3-21736E7823AB}">
      <dsp:nvSpPr>
        <dsp:cNvPr id="0" name=""/>
        <dsp:cNvSpPr/>
      </dsp:nvSpPr>
      <dsp:spPr>
        <a:xfrm>
          <a:off x="5728848" y="1991502"/>
          <a:ext cx="1369144" cy="136914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DE1A1-B4F6-4F85-BE19-44CA060E71E7}">
      <dsp:nvSpPr>
        <dsp:cNvPr id="0" name=""/>
        <dsp:cNvSpPr/>
      </dsp:nvSpPr>
      <dsp:spPr>
        <a:xfrm>
          <a:off x="6016369" y="2279022"/>
          <a:ext cx="794104" cy="794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635C2A-305C-4C42-80C0-153E335027C2}">
      <dsp:nvSpPr>
        <dsp:cNvPr id="0" name=""/>
        <dsp:cNvSpPr/>
      </dsp:nvSpPr>
      <dsp:spPr>
        <a:xfrm>
          <a:off x="739138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Only 4% of online sports coverage is coverage of women sports</a:t>
          </a:r>
          <a:endParaRPr lang="en-US" sz="1700" kern="1200"/>
        </a:p>
      </dsp:txBody>
      <dsp:txXfrm>
        <a:off x="7391381" y="1991502"/>
        <a:ext cx="3227270" cy="13691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A935B-F06A-401C-A33F-3EB63A08D46F}">
      <dsp:nvSpPr>
        <dsp:cNvPr id="0" name=""/>
        <dsp:cNvSpPr/>
      </dsp:nvSpPr>
      <dsp:spPr>
        <a:xfrm>
          <a:off x="812684" y="408926"/>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5015F64-7425-4E0F-84AE-BCD6D64BC09C}">
      <dsp:nvSpPr>
        <dsp:cNvPr id="0" name=""/>
        <dsp:cNvSpPr/>
      </dsp:nvSpPr>
      <dsp:spPr>
        <a:xfrm>
          <a:off x="317684" y="1607382"/>
          <a:ext cx="1800000" cy="138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With the funding for secondary schools, the money has to allocated through various people before it reaches the school.</a:t>
          </a:r>
          <a:endParaRPr lang="en-US" sz="1100" kern="1200"/>
        </a:p>
      </dsp:txBody>
      <dsp:txXfrm>
        <a:off x="317684" y="1607382"/>
        <a:ext cx="1800000" cy="1387968"/>
      </dsp:txXfrm>
    </dsp:sp>
    <dsp:sp modelId="{56CDEE0A-3473-44E9-AE8A-42B14571C702}">
      <dsp:nvSpPr>
        <dsp:cNvPr id="0" name=""/>
        <dsp:cNvSpPr/>
      </dsp:nvSpPr>
      <dsp:spPr>
        <a:xfrm>
          <a:off x="2927684" y="408926"/>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83E60D-FC60-4A5F-89C4-F1657B228787}">
      <dsp:nvSpPr>
        <dsp:cNvPr id="0" name=""/>
        <dsp:cNvSpPr/>
      </dsp:nvSpPr>
      <dsp:spPr>
        <a:xfrm>
          <a:off x="2432684" y="1607382"/>
          <a:ext cx="1800000" cy="138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Firstly, the government allocates the money to the local authorities</a:t>
          </a:r>
          <a:endParaRPr lang="en-US" sz="1100" kern="1200"/>
        </a:p>
      </dsp:txBody>
      <dsp:txXfrm>
        <a:off x="2432684" y="1607382"/>
        <a:ext cx="1800000" cy="1387968"/>
      </dsp:txXfrm>
    </dsp:sp>
    <dsp:sp modelId="{4F1C16E2-04B4-452A-A034-175469C57C4E}">
      <dsp:nvSpPr>
        <dsp:cNvPr id="0" name=""/>
        <dsp:cNvSpPr/>
      </dsp:nvSpPr>
      <dsp:spPr>
        <a:xfrm>
          <a:off x="5042684" y="408926"/>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563888-D66C-40C6-9330-9E2C47953A4B}">
      <dsp:nvSpPr>
        <dsp:cNvPr id="0" name=""/>
        <dsp:cNvSpPr/>
      </dsp:nvSpPr>
      <dsp:spPr>
        <a:xfrm>
          <a:off x="4547684" y="1607382"/>
          <a:ext cx="1800000" cy="138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local authorities then allocate the money which they think is needed to the different schools in that area. This can be affected by; school size, where the school is and what is desperately needed for the schools.</a:t>
          </a:r>
          <a:endParaRPr lang="en-US" sz="1100" kern="1200"/>
        </a:p>
      </dsp:txBody>
      <dsp:txXfrm>
        <a:off x="4547684" y="1607382"/>
        <a:ext cx="1800000" cy="1387968"/>
      </dsp:txXfrm>
    </dsp:sp>
    <dsp:sp modelId="{D2D5568E-34C1-4A9F-9C6D-140937CA206B}">
      <dsp:nvSpPr>
        <dsp:cNvPr id="0" name=""/>
        <dsp:cNvSpPr/>
      </dsp:nvSpPr>
      <dsp:spPr>
        <a:xfrm>
          <a:off x="7157685" y="408926"/>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BBDF98-093B-40B4-BE40-CD2FB6855121}">
      <dsp:nvSpPr>
        <dsp:cNvPr id="0" name=""/>
        <dsp:cNvSpPr/>
      </dsp:nvSpPr>
      <dsp:spPr>
        <a:xfrm>
          <a:off x="6662684" y="1607382"/>
          <a:ext cx="1800000" cy="138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schools then decide what needs to be prioritised and what the money should be spent on</a:t>
          </a:r>
          <a:endParaRPr lang="en-US" sz="1100" kern="1200"/>
        </a:p>
      </dsp:txBody>
      <dsp:txXfrm>
        <a:off x="6662684" y="1607382"/>
        <a:ext cx="1800000" cy="1387968"/>
      </dsp:txXfrm>
    </dsp:sp>
    <dsp:sp modelId="{20F7C961-7764-45D2-B8E7-A0E5EB4EE561}">
      <dsp:nvSpPr>
        <dsp:cNvPr id="0" name=""/>
        <dsp:cNvSpPr/>
      </dsp:nvSpPr>
      <dsp:spPr>
        <a:xfrm>
          <a:off x="9272684" y="408926"/>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8E19F8-BCCA-4C9B-AB25-229A24C289C9}">
      <dsp:nvSpPr>
        <dsp:cNvPr id="0" name=""/>
        <dsp:cNvSpPr/>
      </dsp:nvSpPr>
      <dsp:spPr>
        <a:xfrm>
          <a:off x="8777685" y="1607382"/>
          <a:ext cx="1800000" cy="138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Schools can also apply for additional grants which they may be entitled to which would help improve the quality of Physical Education being offered to the pupils.</a:t>
          </a:r>
          <a:endParaRPr lang="en-US" sz="1100" kern="1200"/>
        </a:p>
      </dsp:txBody>
      <dsp:txXfrm>
        <a:off x="8777685" y="1607382"/>
        <a:ext cx="1800000" cy="13879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B01EB7-8143-4833-BEAD-C9431EB152C7}">
      <dsp:nvSpPr>
        <dsp:cNvPr id="0" name=""/>
        <dsp:cNvSpPr/>
      </dsp:nvSpPr>
      <dsp:spPr>
        <a:xfrm>
          <a:off x="0" y="442912"/>
          <a:ext cx="6496050" cy="16716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64F2FE-7747-441D-8570-8860B84D0190}">
      <dsp:nvSpPr>
        <dsp:cNvPr id="0" name=""/>
        <dsp:cNvSpPr/>
      </dsp:nvSpPr>
      <dsp:spPr>
        <a:xfrm>
          <a:off x="505670" y="819030"/>
          <a:ext cx="919400" cy="9194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CB21F2-E03B-437F-A8E5-C452ABA15568}">
      <dsp:nvSpPr>
        <dsp:cNvPr id="0" name=""/>
        <dsp:cNvSpPr/>
      </dsp:nvSpPr>
      <dsp:spPr>
        <a:xfrm>
          <a:off x="1930741" y="442912"/>
          <a:ext cx="4565308"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622300">
            <a:lnSpc>
              <a:spcPct val="100000"/>
            </a:lnSpc>
            <a:spcBef>
              <a:spcPct val="0"/>
            </a:spcBef>
            <a:spcAft>
              <a:spcPct val="35000"/>
            </a:spcAft>
            <a:buNone/>
          </a:pPr>
          <a:r>
            <a:rPr lang="en-GB" sz="1400" kern="1200" dirty="0"/>
            <a:t>The term equality can be defined as ‘treating every person in the same way without regarding their requirements and needs. According to equality, each person is given the same responsibilities and rights regardless of their individual differences’(Evans &amp; Davies, 1993)</a:t>
          </a:r>
          <a:endParaRPr lang="en-US" sz="1400" kern="1200" dirty="0"/>
        </a:p>
      </dsp:txBody>
      <dsp:txXfrm>
        <a:off x="1930741" y="442912"/>
        <a:ext cx="4565308" cy="1671637"/>
      </dsp:txXfrm>
    </dsp:sp>
    <dsp:sp modelId="{EDB4E786-7793-4F20-A4E5-5BFAB13D2909}">
      <dsp:nvSpPr>
        <dsp:cNvPr id="0" name=""/>
        <dsp:cNvSpPr/>
      </dsp:nvSpPr>
      <dsp:spPr>
        <a:xfrm>
          <a:off x="0" y="2457450"/>
          <a:ext cx="6496050" cy="16716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FCC82F-0256-4447-956E-2851F1CFC064}">
      <dsp:nvSpPr>
        <dsp:cNvPr id="0" name=""/>
        <dsp:cNvSpPr/>
      </dsp:nvSpPr>
      <dsp:spPr>
        <a:xfrm>
          <a:off x="505670" y="2833568"/>
          <a:ext cx="919400" cy="9194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4E30A6-2068-4305-B047-1B8FDC86DBCC}">
      <dsp:nvSpPr>
        <dsp:cNvPr id="0" name=""/>
        <dsp:cNvSpPr/>
      </dsp:nvSpPr>
      <dsp:spPr>
        <a:xfrm>
          <a:off x="1930741" y="2457450"/>
          <a:ext cx="4565308"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622300">
            <a:lnSpc>
              <a:spcPct val="100000"/>
            </a:lnSpc>
            <a:spcBef>
              <a:spcPct val="0"/>
            </a:spcBef>
            <a:spcAft>
              <a:spcPct val="35000"/>
            </a:spcAft>
            <a:buNone/>
          </a:pPr>
          <a:r>
            <a:rPr lang="en-GB" sz="1400" kern="1200" dirty="0"/>
            <a:t>The term equity can be referred to as a ‘system of fairness and justice where people are given even-handed treatment. The needs and requirements of all members of this system are regarded and considered and given treatment accordingly’(Evans &amp; Davies 1993).</a:t>
          </a:r>
          <a:endParaRPr lang="en-US" sz="1400" kern="1200" dirty="0"/>
        </a:p>
      </dsp:txBody>
      <dsp:txXfrm>
        <a:off x="1930741" y="2457450"/>
        <a:ext cx="4565308" cy="16716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82FEA2-C6E4-45BF-B1D6-510A85E80B33}">
      <dsp:nvSpPr>
        <dsp:cNvPr id="0" name=""/>
        <dsp:cNvSpPr/>
      </dsp:nvSpPr>
      <dsp:spPr>
        <a:xfrm>
          <a:off x="0" y="415"/>
          <a:ext cx="10895369" cy="9724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94B2B8-246C-4111-81EE-8651A5B7FA9C}">
      <dsp:nvSpPr>
        <dsp:cNvPr id="0" name=""/>
        <dsp:cNvSpPr/>
      </dsp:nvSpPr>
      <dsp:spPr>
        <a:xfrm>
          <a:off x="294154" y="219208"/>
          <a:ext cx="534827" cy="5348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FF88AF-A507-42DF-8C2A-4161FDCFB92C}">
      <dsp:nvSpPr>
        <dsp:cNvPr id="0" name=""/>
        <dsp:cNvSpPr/>
      </dsp:nvSpPr>
      <dsp:spPr>
        <a:xfrm>
          <a:off x="1123137" y="415"/>
          <a:ext cx="9772232" cy="972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711200">
            <a:lnSpc>
              <a:spcPct val="100000"/>
            </a:lnSpc>
            <a:spcBef>
              <a:spcPct val="0"/>
            </a:spcBef>
            <a:spcAft>
              <a:spcPct val="35000"/>
            </a:spcAft>
            <a:buNone/>
          </a:pPr>
          <a:r>
            <a:rPr lang="en-GB" sz="1600" kern="1200" dirty="0"/>
            <a:t>Teacher’s will always be faced with challenges</a:t>
          </a:r>
          <a:endParaRPr lang="en-US" sz="1600" kern="1200" dirty="0"/>
        </a:p>
      </dsp:txBody>
      <dsp:txXfrm>
        <a:off x="1123137" y="415"/>
        <a:ext cx="9772232" cy="972413"/>
      </dsp:txXfrm>
    </dsp:sp>
    <dsp:sp modelId="{1669AF63-1A60-4F10-A4A3-E2D479A30EC0}">
      <dsp:nvSpPr>
        <dsp:cNvPr id="0" name=""/>
        <dsp:cNvSpPr/>
      </dsp:nvSpPr>
      <dsp:spPr>
        <a:xfrm>
          <a:off x="0" y="1215931"/>
          <a:ext cx="10895369" cy="9724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32E664-B7A5-4F2A-B047-C81F11F2E37C}">
      <dsp:nvSpPr>
        <dsp:cNvPr id="0" name=""/>
        <dsp:cNvSpPr/>
      </dsp:nvSpPr>
      <dsp:spPr>
        <a:xfrm>
          <a:off x="294154" y="1434724"/>
          <a:ext cx="534827" cy="5348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55C28C-9C83-4D1C-8E77-45D7E4DB68B8}">
      <dsp:nvSpPr>
        <dsp:cNvPr id="0" name=""/>
        <dsp:cNvSpPr/>
      </dsp:nvSpPr>
      <dsp:spPr>
        <a:xfrm>
          <a:off x="1123137" y="1215931"/>
          <a:ext cx="9772232" cy="972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711200">
            <a:lnSpc>
              <a:spcPct val="100000"/>
            </a:lnSpc>
            <a:spcBef>
              <a:spcPct val="0"/>
            </a:spcBef>
            <a:spcAft>
              <a:spcPct val="35000"/>
            </a:spcAft>
            <a:buNone/>
          </a:pPr>
          <a:r>
            <a:rPr lang="en-GB" sz="1600" kern="1200"/>
            <a:t>De Boer et al. (2011) affirm that ‘Many researchers emphasize teachers’ attitudes as a decisive component in ensuring successful inclusion of students with special educational needs’</a:t>
          </a:r>
          <a:endParaRPr lang="en-US" sz="1600" kern="1200"/>
        </a:p>
      </dsp:txBody>
      <dsp:txXfrm>
        <a:off x="1123137" y="1215931"/>
        <a:ext cx="9772232" cy="972413"/>
      </dsp:txXfrm>
    </dsp:sp>
    <dsp:sp modelId="{53CEE42D-6A81-4C0E-B726-3F03654A6915}">
      <dsp:nvSpPr>
        <dsp:cNvPr id="0" name=""/>
        <dsp:cNvSpPr/>
      </dsp:nvSpPr>
      <dsp:spPr>
        <a:xfrm>
          <a:off x="0" y="2431448"/>
          <a:ext cx="10895369" cy="9724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C8C17-0EC3-4BAB-B9B9-2E54C9F981F9}">
      <dsp:nvSpPr>
        <dsp:cNvPr id="0" name=""/>
        <dsp:cNvSpPr/>
      </dsp:nvSpPr>
      <dsp:spPr>
        <a:xfrm>
          <a:off x="294154" y="2650241"/>
          <a:ext cx="534827" cy="5348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06FC8F-7E4D-435C-A49D-26961070DC68}">
      <dsp:nvSpPr>
        <dsp:cNvPr id="0" name=""/>
        <dsp:cNvSpPr/>
      </dsp:nvSpPr>
      <dsp:spPr>
        <a:xfrm>
          <a:off x="1123137" y="2431448"/>
          <a:ext cx="9772232" cy="972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711200">
            <a:lnSpc>
              <a:spcPct val="100000"/>
            </a:lnSpc>
            <a:spcBef>
              <a:spcPct val="0"/>
            </a:spcBef>
            <a:spcAft>
              <a:spcPct val="35000"/>
            </a:spcAft>
            <a:buNone/>
          </a:pPr>
          <a:r>
            <a:rPr lang="en-GB" sz="1600" kern="1200"/>
            <a:t>Role of the practitioner is to ensure all children have opportunity</a:t>
          </a:r>
          <a:endParaRPr lang="en-US" sz="1600" kern="1200"/>
        </a:p>
      </dsp:txBody>
      <dsp:txXfrm>
        <a:off x="1123137" y="2431448"/>
        <a:ext cx="9772232" cy="9724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2804B-2501-408E-B525-E033CE7BEE6F}">
      <dsp:nvSpPr>
        <dsp:cNvPr id="0" name=""/>
        <dsp:cNvSpPr/>
      </dsp:nvSpPr>
      <dsp:spPr>
        <a:xfrm>
          <a:off x="195832" y="502237"/>
          <a:ext cx="910537" cy="9105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26E51-022B-4B7A-982C-5BA2BA421EE4}">
      <dsp:nvSpPr>
        <dsp:cNvPr id="0" name=""/>
        <dsp:cNvSpPr/>
      </dsp:nvSpPr>
      <dsp:spPr>
        <a:xfrm>
          <a:off x="387045" y="693449"/>
          <a:ext cx="528112" cy="5281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99713A-119D-4828-BB37-CEFB6AE4F6D4}">
      <dsp:nvSpPr>
        <dsp:cNvPr id="0" name=""/>
        <dsp:cNvSpPr/>
      </dsp:nvSpPr>
      <dsp:spPr>
        <a:xfrm>
          <a:off x="1301485" y="502237"/>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Disability Sport Wales </a:t>
          </a:r>
          <a:endParaRPr lang="en-US" sz="1900" kern="1200" dirty="0"/>
        </a:p>
      </dsp:txBody>
      <dsp:txXfrm>
        <a:off x="1301485" y="502237"/>
        <a:ext cx="2146268" cy="910537"/>
      </dsp:txXfrm>
    </dsp:sp>
    <dsp:sp modelId="{9E25460C-1825-43C1-A742-910F546CE8AE}">
      <dsp:nvSpPr>
        <dsp:cNvPr id="0" name=""/>
        <dsp:cNvSpPr/>
      </dsp:nvSpPr>
      <dsp:spPr>
        <a:xfrm>
          <a:off x="3821724" y="502237"/>
          <a:ext cx="910537" cy="9105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DE19DD-1F00-4F04-A500-D843EE6ACE91}">
      <dsp:nvSpPr>
        <dsp:cNvPr id="0" name=""/>
        <dsp:cNvSpPr/>
      </dsp:nvSpPr>
      <dsp:spPr>
        <a:xfrm>
          <a:off x="4012937" y="693449"/>
          <a:ext cx="528112" cy="5281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A6EC73-ECC3-482D-9653-D2738E1633C0}">
      <dsp:nvSpPr>
        <dsp:cNvPr id="0" name=""/>
        <dsp:cNvSpPr/>
      </dsp:nvSpPr>
      <dsp:spPr>
        <a:xfrm>
          <a:off x="4927377" y="502237"/>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Activity Alliance  </a:t>
          </a:r>
          <a:endParaRPr lang="en-US" sz="1900" kern="1200" dirty="0"/>
        </a:p>
      </dsp:txBody>
      <dsp:txXfrm>
        <a:off x="4927377" y="502237"/>
        <a:ext cx="2146268" cy="910537"/>
      </dsp:txXfrm>
    </dsp:sp>
    <dsp:sp modelId="{69A461DB-7422-49D8-AD2B-20D218BBAFD2}">
      <dsp:nvSpPr>
        <dsp:cNvPr id="0" name=""/>
        <dsp:cNvSpPr/>
      </dsp:nvSpPr>
      <dsp:spPr>
        <a:xfrm>
          <a:off x="7447616" y="502237"/>
          <a:ext cx="910537" cy="9105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5C4D5C-BAD0-436A-9026-C8D4384E59BE}">
      <dsp:nvSpPr>
        <dsp:cNvPr id="0" name=""/>
        <dsp:cNvSpPr/>
      </dsp:nvSpPr>
      <dsp:spPr>
        <a:xfrm>
          <a:off x="7638829" y="693449"/>
          <a:ext cx="528112" cy="5281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3D0E70-E6C4-4A20-9838-782BF38EC8FD}">
      <dsp:nvSpPr>
        <dsp:cNvPr id="0" name=""/>
        <dsp:cNvSpPr/>
      </dsp:nvSpPr>
      <dsp:spPr>
        <a:xfrm>
          <a:off x="8553269" y="502237"/>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Sainsbury’s Active Kids For All Inclusive PE </a:t>
          </a:r>
          <a:endParaRPr lang="en-US" sz="1900" kern="1200" dirty="0"/>
        </a:p>
      </dsp:txBody>
      <dsp:txXfrm>
        <a:off x="8553269" y="502237"/>
        <a:ext cx="2146268" cy="910537"/>
      </dsp:txXfrm>
    </dsp:sp>
    <dsp:sp modelId="{734AFC9F-9D1A-4FB2-94A6-C21724173D30}">
      <dsp:nvSpPr>
        <dsp:cNvPr id="0" name=""/>
        <dsp:cNvSpPr/>
      </dsp:nvSpPr>
      <dsp:spPr>
        <a:xfrm>
          <a:off x="195832" y="1991502"/>
          <a:ext cx="910537" cy="9105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E909F7-980F-4B47-8A45-61390CC6FF33}">
      <dsp:nvSpPr>
        <dsp:cNvPr id="0" name=""/>
        <dsp:cNvSpPr/>
      </dsp:nvSpPr>
      <dsp:spPr>
        <a:xfrm>
          <a:off x="387045" y="2182715"/>
          <a:ext cx="528112" cy="5281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607107-CF5F-4228-A742-83965925E5A8}">
      <dsp:nvSpPr>
        <dsp:cNvPr id="0" name=""/>
        <dsp:cNvSpPr/>
      </dsp:nvSpPr>
      <dsp:spPr>
        <a:xfrm>
          <a:off x="1301485" y="1991502"/>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Scottish Disability Sport </a:t>
          </a:r>
          <a:endParaRPr lang="en-US" sz="1900" kern="1200" dirty="0"/>
        </a:p>
      </dsp:txBody>
      <dsp:txXfrm>
        <a:off x="1301485" y="1991502"/>
        <a:ext cx="2146268" cy="910537"/>
      </dsp:txXfrm>
    </dsp:sp>
    <dsp:sp modelId="{97EC1179-D373-4A0F-9176-53F20C13463D}">
      <dsp:nvSpPr>
        <dsp:cNvPr id="0" name=""/>
        <dsp:cNvSpPr/>
      </dsp:nvSpPr>
      <dsp:spPr>
        <a:xfrm>
          <a:off x="3821724" y="1991502"/>
          <a:ext cx="910537" cy="9105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2CF8CE-45E8-4117-BC58-C1C0C42159C8}">
      <dsp:nvSpPr>
        <dsp:cNvPr id="0" name=""/>
        <dsp:cNvSpPr/>
      </dsp:nvSpPr>
      <dsp:spPr>
        <a:xfrm>
          <a:off x="4012937" y="2182715"/>
          <a:ext cx="528112" cy="5281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831E32-BFAA-4AC9-9670-DE88C0BFE9E4}">
      <dsp:nvSpPr>
        <dsp:cNvPr id="0" name=""/>
        <dsp:cNvSpPr/>
      </dsp:nvSpPr>
      <dsp:spPr>
        <a:xfrm>
          <a:off x="4927377" y="1991502"/>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Youth Sport Trust</a:t>
          </a:r>
          <a:endParaRPr lang="en-US" sz="1900" kern="1200" dirty="0"/>
        </a:p>
      </dsp:txBody>
      <dsp:txXfrm>
        <a:off x="4927377" y="1991502"/>
        <a:ext cx="2146268" cy="910537"/>
      </dsp:txXfrm>
    </dsp:sp>
    <dsp:sp modelId="{90E18F45-DA3A-4498-96D9-24DF0F3624D0}">
      <dsp:nvSpPr>
        <dsp:cNvPr id="0" name=""/>
        <dsp:cNvSpPr/>
      </dsp:nvSpPr>
      <dsp:spPr>
        <a:xfrm>
          <a:off x="7447616" y="1991502"/>
          <a:ext cx="910537" cy="9105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F0E9A-109C-4907-93D5-55412A5DF886}">
      <dsp:nvSpPr>
        <dsp:cNvPr id="0" name=""/>
        <dsp:cNvSpPr/>
      </dsp:nvSpPr>
      <dsp:spPr>
        <a:xfrm>
          <a:off x="7638829" y="2182715"/>
          <a:ext cx="528112" cy="5281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6A1DF9-2ABA-4EE6-9A75-D77390F8DD9C}">
      <dsp:nvSpPr>
        <dsp:cNvPr id="0" name=""/>
        <dsp:cNvSpPr/>
      </dsp:nvSpPr>
      <dsp:spPr>
        <a:xfrm>
          <a:off x="8553269" y="1991502"/>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Disability Sport Northern Ireland</a:t>
          </a:r>
          <a:endParaRPr lang="en-US" sz="1900" kern="1200" dirty="0"/>
        </a:p>
      </dsp:txBody>
      <dsp:txXfrm>
        <a:off x="8553269" y="1991502"/>
        <a:ext cx="2146268" cy="91053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A0F67-24A0-D34B-9DBB-EB28F2D67F7A}" type="datetimeFigureOut">
              <a:rPr lang="en-US" smtClean="0"/>
              <a:t>1/14/2020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2BEB85-CF26-3F42-9CC4-DF407C2C2D00}" type="slidenum">
              <a:rPr lang="en-US" smtClean="0"/>
              <a:t>‹#›</a:t>
            </a:fld>
            <a:endParaRPr lang="en-US"/>
          </a:p>
        </p:txBody>
      </p:sp>
    </p:spTree>
    <p:extLst>
      <p:ext uri="{BB962C8B-B14F-4D97-AF65-F5344CB8AC3E}">
        <p14:creationId xmlns:p14="http://schemas.microsoft.com/office/powerpoint/2010/main" val="199601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2BEB85-CF26-3F42-9CC4-DF407C2C2D00}" type="slidenum">
              <a:rPr lang="en-US" smtClean="0"/>
              <a:t>4</a:t>
            </a:fld>
            <a:endParaRPr lang="en-US"/>
          </a:p>
        </p:txBody>
      </p:sp>
    </p:spTree>
    <p:extLst>
      <p:ext uri="{BB962C8B-B14F-4D97-AF65-F5344CB8AC3E}">
        <p14:creationId xmlns:p14="http://schemas.microsoft.com/office/powerpoint/2010/main" val="1161105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2BEB85-CF26-3F42-9CC4-DF407C2C2D00}" type="slidenum">
              <a:rPr lang="en-US" smtClean="0"/>
              <a:t>5</a:t>
            </a:fld>
            <a:endParaRPr lang="en-US"/>
          </a:p>
        </p:txBody>
      </p:sp>
    </p:spTree>
    <p:extLst>
      <p:ext uri="{BB962C8B-B14F-4D97-AF65-F5344CB8AC3E}">
        <p14:creationId xmlns:p14="http://schemas.microsoft.com/office/powerpoint/2010/main" val="1741656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2BEB85-CF26-3F42-9CC4-DF407C2C2D00}" type="slidenum">
              <a:rPr lang="en-US" smtClean="0"/>
              <a:t>7</a:t>
            </a:fld>
            <a:endParaRPr lang="en-US"/>
          </a:p>
        </p:txBody>
      </p:sp>
    </p:spTree>
    <p:extLst>
      <p:ext uri="{BB962C8B-B14F-4D97-AF65-F5344CB8AC3E}">
        <p14:creationId xmlns:p14="http://schemas.microsoft.com/office/powerpoint/2010/main" val="2316662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2BEB85-CF26-3F42-9CC4-DF407C2C2D00}" type="slidenum">
              <a:rPr lang="en-US" smtClean="0"/>
              <a:t>8</a:t>
            </a:fld>
            <a:endParaRPr lang="en-US"/>
          </a:p>
        </p:txBody>
      </p:sp>
    </p:spTree>
    <p:extLst>
      <p:ext uri="{BB962C8B-B14F-4D97-AF65-F5344CB8AC3E}">
        <p14:creationId xmlns:p14="http://schemas.microsoft.com/office/powerpoint/2010/main" val="649967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2BEB85-CF26-3F42-9CC4-DF407C2C2D00}" type="slidenum">
              <a:rPr lang="en-US" smtClean="0"/>
              <a:t>12</a:t>
            </a:fld>
            <a:endParaRPr lang="en-US"/>
          </a:p>
        </p:txBody>
      </p:sp>
    </p:spTree>
    <p:extLst>
      <p:ext uri="{BB962C8B-B14F-4D97-AF65-F5344CB8AC3E}">
        <p14:creationId xmlns:p14="http://schemas.microsoft.com/office/powerpoint/2010/main" val="3473893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Equality and inclusivity within Sport and PE involves many diverse topics, the topic in which I will be discussing today is Racism. </a:t>
            </a:r>
          </a:p>
        </p:txBody>
      </p:sp>
      <p:sp>
        <p:nvSpPr>
          <p:cNvPr id="4" name="Slide Number Placeholder 3"/>
          <p:cNvSpPr>
            <a:spLocks noGrp="1"/>
          </p:cNvSpPr>
          <p:nvPr>
            <p:ph type="sldNum" sz="quarter" idx="5"/>
          </p:nvPr>
        </p:nvSpPr>
        <p:spPr/>
        <p:txBody>
          <a:bodyPr/>
          <a:lstStyle/>
          <a:p>
            <a:fld id="{602BEB85-CF26-3F42-9CC4-DF407C2C2D00}" type="slidenum">
              <a:rPr lang="en-US" smtClean="0"/>
              <a:t>18</a:t>
            </a:fld>
            <a:endParaRPr lang="en-US"/>
          </a:p>
        </p:txBody>
      </p:sp>
    </p:spTree>
    <p:extLst>
      <p:ext uri="{BB962C8B-B14F-4D97-AF65-F5344CB8AC3E}">
        <p14:creationId xmlns:p14="http://schemas.microsoft.com/office/powerpoint/2010/main" val="2991508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in order to proceed further into the topic of racism, we need to have an understanding and idea of what the term means. The definition in which the Oxford English Dictionary deem fit to use is </a:t>
            </a:r>
            <a:r>
              <a:rPr lang="en-GB" dirty="0"/>
              <a:t>“prejudice, discrimination, or antagonism directed against someone of a different race based on the belief that one's own race is superior.” </a:t>
            </a:r>
            <a:endParaRPr lang="en-US" dirty="0"/>
          </a:p>
        </p:txBody>
      </p:sp>
      <p:sp>
        <p:nvSpPr>
          <p:cNvPr id="4" name="Slide Number Placeholder 3"/>
          <p:cNvSpPr>
            <a:spLocks noGrp="1"/>
          </p:cNvSpPr>
          <p:nvPr>
            <p:ph type="sldNum" sz="quarter" idx="5"/>
          </p:nvPr>
        </p:nvSpPr>
        <p:spPr/>
        <p:txBody>
          <a:bodyPr/>
          <a:lstStyle/>
          <a:p>
            <a:fld id="{602BEB85-CF26-3F42-9CC4-DF407C2C2D00}" type="slidenum">
              <a:rPr lang="en-US" smtClean="0"/>
              <a:t>19</a:t>
            </a:fld>
            <a:endParaRPr lang="en-US"/>
          </a:p>
        </p:txBody>
      </p:sp>
    </p:spTree>
    <p:extLst>
      <p:ext uri="{BB962C8B-B14F-4D97-AF65-F5344CB8AC3E}">
        <p14:creationId xmlns:p14="http://schemas.microsoft.com/office/powerpoint/2010/main" val="2582341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exact date or time as to when Racism first started, many believe that it has always been present within the human-race.</a:t>
            </a:r>
          </a:p>
          <a:p>
            <a:endParaRPr lang="en-US" dirty="0"/>
          </a:p>
          <a:p>
            <a:r>
              <a:rPr lang="en-US" dirty="0"/>
              <a:t> In the 16</a:t>
            </a:r>
            <a:r>
              <a:rPr lang="en-US" baseline="30000" dirty="0"/>
              <a:t>th</a:t>
            </a:r>
            <a:r>
              <a:rPr lang="en-US" dirty="0"/>
              <a:t> century, wealthy business owners and farmers across America began to import black African slaves in whom they would own. The slaves would notoriously work long grueling days on the farms, cotton picking, rice picking and other back breaking jobs. As the years passed it became increasingly more frowned upon and eventually came to a stop. But does this slave trade mentality still exist within the business world today? How many major corporate companies have work-houses in poverty-stricken countries paying next to nothing to its employees? I am sure you can think of local companies who have a </a:t>
            </a:r>
            <a:r>
              <a:rPr lang="en-US" dirty="0" err="1"/>
              <a:t>tendancy</a:t>
            </a:r>
            <a:r>
              <a:rPr lang="en-US" dirty="0"/>
              <a:t> to hire foreign staff, why? </a:t>
            </a:r>
          </a:p>
          <a:p>
            <a:endParaRPr lang="en-US" dirty="0"/>
          </a:p>
          <a:p>
            <a:r>
              <a:rPr lang="en-US" dirty="0"/>
              <a:t>The western world first started to discover racism in the 1930’s, Adolf Hitler had just come into power as the German Chancellor and built his party around eradicating anyone who did not fall under his ‘pure Aryan race’ criteria. The victims of his ideology where the blacks, homosexuals, handicapped and Jewish believers. Although the majority disagreed with Hitler’s views ,he had enough power and support to ensure black, Jewish and gypsy athletes where to be excluded from German sports facilities and associations. Jesse Owens a black athlete for the USA won 4 medals at the 1936 Berlin Olympics and was referred to as a black auxiliaries by the German press. From this instance, racism in sport has been present ever since and is starting to become ever more prominent in todays society. </a:t>
            </a:r>
          </a:p>
          <a:p>
            <a:endParaRPr lang="en-US" dirty="0"/>
          </a:p>
          <a:p>
            <a:endParaRPr lang="en-US" dirty="0"/>
          </a:p>
        </p:txBody>
      </p:sp>
      <p:sp>
        <p:nvSpPr>
          <p:cNvPr id="4" name="Slide Number Placeholder 3"/>
          <p:cNvSpPr>
            <a:spLocks noGrp="1"/>
          </p:cNvSpPr>
          <p:nvPr>
            <p:ph type="sldNum" sz="quarter" idx="5"/>
          </p:nvPr>
        </p:nvSpPr>
        <p:spPr/>
        <p:txBody>
          <a:bodyPr/>
          <a:lstStyle/>
          <a:p>
            <a:fld id="{602BEB85-CF26-3F42-9CC4-DF407C2C2D00}" type="slidenum">
              <a:rPr lang="en-US" smtClean="0"/>
              <a:t>20</a:t>
            </a:fld>
            <a:endParaRPr lang="en-US"/>
          </a:p>
        </p:txBody>
      </p:sp>
    </p:spTree>
    <p:extLst>
      <p:ext uri="{BB962C8B-B14F-4D97-AF65-F5344CB8AC3E}">
        <p14:creationId xmlns:p14="http://schemas.microsoft.com/office/powerpoint/2010/main" val="2817887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we’ve spoke enough about how racism has progressed throughout history, now I am going to look at how racism plays its part within Sport today. We would have all heard of the stereotype comments displayed on the board, what I would like you to do in groups is discuss and decide whether or not the phrases upon the board are racist or not? </a:t>
            </a:r>
          </a:p>
          <a:p>
            <a:endParaRPr lang="en-US" dirty="0"/>
          </a:p>
          <a:p>
            <a:endParaRPr lang="en-US" dirty="0"/>
          </a:p>
          <a:p>
            <a:endParaRPr lang="en-US" dirty="0"/>
          </a:p>
          <a:p>
            <a:r>
              <a:rPr lang="en-US" dirty="0"/>
              <a:t>For those who agree, referring back to the definition of racism used at the beginning of this presentation then it suggests that there is prejudice towards the black race and people from a different country. </a:t>
            </a:r>
          </a:p>
          <a:p>
            <a:endParaRPr lang="en-US" dirty="0"/>
          </a:p>
          <a:p>
            <a:r>
              <a:rPr lang="en-US" dirty="0"/>
              <a:t>Houlihan (2014)  suggests that society has allowed racism to stain the ‘politics’ of sport. Houlihan (2014) states that sport is meant to be the one area of life that encourages all religions, race and communities to unite together as one. However this is not the case. If anything, sport has become a way of expressing racist views and receiving far less severe punishments than if you were caught being racist in the street. </a:t>
            </a:r>
          </a:p>
          <a:p>
            <a:endParaRPr lang="en-US" dirty="0"/>
          </a:p>
          <a:p>
            <a:r>
              <a:rPr lang="en-US" dirty="0"/>
              <a:t>Even as school children, Fleming (2003) believes that racism still occurs within certain ethical groups. Fleming (2003) conducted research into the impact racism had upon young Asian males and found disturbing results. The results highlighted that many of the young males found themselves not wanting to participate in their PE lessons as they would get called racist names. As a direct result of this, they would lose self-confidence in both their sporting life and general daily life. McGuire &amp; Collins (1998) believe that parental beliefs and influence plays a huge role within racism in schools, as well as this they also believe that </a:t>
            </a:r>
            <a:r>
              <a:rPr lang="en-US" dirty="0" err="1"/>
              <a:t>muslim</a:t>
            </a:r>
            <a:r>
              <a:rPr lang="en-US" dirty="0"/>
              <a:t> parents are far less encouraging towards their children participating in sports due to their religious beliefs. Muslim girls are not allowed to show flesh and wear a full body dress named Hijab. Parents with strict Muslim beliefs will not allow their children to take their Hajib off resulting in the girls not participating in PE lessons as they do not have the appropriate clothing.</a:t>
            </a:r>
          </a:p>
          <a:p>
            <a:endParaRPr lang="en-US" dirty="0"/>
          </a:p>
          <a:p>
            <a:r>
              <a:rPr lang="en-US" dirty="0"/>
              <a:t> However, it was not a totally negative study. Fleming discovered that the males felt united when competing as part of a team and gave the young Asian males a positive experience of PE. </a:t>
            </a:r>
          </a:p>
          <a:p>
            <a:endParaRPr lang="en-US" dirty="0"/>
          </a:p>
          <a:p>
            <a:r>
              <a:rPr lang="en-US" dirty="0"/>
              <a:t>Is racism accepted within all ages of our society? Is there a way to thwart racism or have we just got to accept that it will always be apart of our lives? </a:t>
            </a:r>
          </a:p>
          <a:p>
            <a:endParaRPr lang="en-US" dirty="0"/>
          </a:p>
          <a:p>
            <a:r>
              <a:rPr lang="en-US" dirty="0"/>
              <a:t>Here is a short video of ex Manchester united and England player Gary Neville speaking about racism both within the sporting world and modern British society. </a:t>
            </a:r>
          </a:p>
        </p:txBody>
      </p:sp>
      <p:sp>
        <p:nvSpPr>
          <p:cNvPr id="4" name="Slide Number Placeholder 3"/>
          <p:cNvSpPr>
            <a:spLocks noGrp="1"/>
          </p:cNvSpPr>
          <p:nvPr>
            <p:ph type="sldNum" sz="quarter" idx="5"/>
          </p:nvPr>
        </p:nvSpPr>
        <p:spPr/>
        <p:txBody>
          <a:bodyPr/>
          <a:lstStyle/>
          <a:p>
            <a:fld id="{602BEB85-CF26-3F42-9CC4-DF407C2C2D00}" type="slidenum">
              <a:rPr lang="en-US" smtClean="0"/>
              <a:t>21</a:t>
            </a:fld>
            <a:endParaRPr lang="en-US"/>
          </a:p>
        </p:txBody>
      </p:sp>
    </p:spTree>
    <p:extLst>
      <p:ext uri="{BB962C8B-B14F-4D97-AF65-F5344CB8AC3E}">
        <p14:creationId xmlns:p14="http://schemas.microsoft.com/office/powerpoint/2010/main" val="3820621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we’ve spoke enough about how racism has progressed throughout history, now I am going to look at how racism plays its part within Sport today. We would have all heard of the stereotype comments displayed on the board, what I would like you to do in groups is discuss and decide whether or not the phrases upon the board are racist or not? </a:t>
            </a:r>
          </a:p>
          <a:p>
            <a:endParaRPr lang="en-US" dirty="0"/>
          </a:p>
          <a:p>
            <a:endParaRPr lang="en-US" dirty="0"/>
          </a:p>
          <a:p>
            <a:endParaRPr lang="en-US" dirty="0"/>
          </a:p>
          <a:p>
            <a:r>
              <a:rPr lang="en-US" dirty="0"/>
              <a:t>For those who agree, referring back to the definition of racism used at the beginning of this presentation then it suggests that there is prejudice towards the black race and people from a different country. </a:t>
            </a:r>
          </a:p>
          <a:p>
            <a:endParaRPr lang="en-US" dirty="0"/>
          </a:p>
          <a:p>
            <a:r>
              <a:rPr lang="en-US" dirty="0"/>
              <a:t>Houlihan (2014)  suggests that society has allowed racism to stain the ‘politics’ of sport. Houlihan (2014) states that sport is meant to be the one area of life that encourages all religions, race and communities to unite together as one. However this is not the case. If anything, sport has become a way of expressing racist views and receiving far less severe punishments than if you were caught being racist in the street. </a:t>
            </a:r>
          </a:p>
          <a:p>
            <a:endParaRPr lang="en-US" dirty="0"/>
          </a:p>
          <a:p>
            <a:r>
              <a:rPr lang="en-US" dirty="0"/>
              <a:t>Even as school children, Fleming (2003) believes that racism still occurs within certain ethical groups. Fleming (2003) conducted research into the impact racism had upon young Asian males and found disturbing results. The results highlighted that many of the young males found themselves not wanting to participate in their PE lessons as they would get called racist names. As a direct result of this, they would lose self-confidence in both their sporting life and general daily life. McGuire &amp; Collins (1998) believe that parental beliefs and influence plays a huge role within racism in schools, as well as this they also believe that </a:t>
            </a:r>
            <a:r>
              <a:rPr lang="en-US" dirty="0" err="1"/>
              <a:t>muslim</a:t>
            </a:r>
            <a:r>
              <a:rPr lang="en-US" dirty="0"/>
              <a:t> parents are far less encouraging towards their children participating in sports due to their religious beliefs. Muslim girls are not allowed to show flesh and wear a full body dress named Hijab. Parents with strict Muslim beliefs will not allow their children to take their Hajib off resulting in the girls not participating in PE lessons as they do not have the appropriate clothing.</a:t>
            </a:r>
          </a:p>
          <a:p>
            <a:endParaRPr lang="en-US" dirty="0"/>
          </a:p>
          <a:p>
            <a:r>
              <a:rPr lang="en-US" dirty="0"/>
              <a:t> However, it was not a totally negative study. Fleming discovered that the males felt united when competing as part of a team and gave the young Asian males a positive experience of PE. </a:t>
            </a:r>
          </a:p>
          <a:p>
            <a:endParaRPr lang="en-US" dirty="0"/>
          </a:p>
          <a:p>
            <a:r>
              <a:rPr lang="en-US" dirty="0"/>
              <a:t>Is racism accepted within all ages of our society? Is there a way to thwart racism or have we just got to accept that it will always be apart of our lives? </a:t>
            </a:r>
          </a:p>
          <a:p>
            <a:endParaRPr lang="en-US" dirty="0"/>
          </a:p>
          <a:p>
            <a:r>
              <a:rPr lang="en-US" dirty="0"/>
              <a:t>Here is a short video of ex Manchester united and England player Gary Neville speaking about racism both within the sporting world and modern British society. </a:t>
            </a:r>
          </a:p>
        </p:txBody>
      </p:sp>
      <p:sp>
        <p:nvSpPr>
          <p:cNvPr id="4" name="Slide Number Placeholder 3"/>
          <p:cNvSpPr>
            <a:spLocks noGrp="1"/>
          </p:cNvSpPr>
          <p:nvPr>
            <p:ph type="sldNum" sz="quarter" idx="5"/>
          </p:nvPr>
        </p:nvSpPr>
        <p:spPr/>
        <p:txBody>
          <a:bodyPr/>
          <a:lstStyle/>
          <a:p>
            <a:fld id="{602BEB85-CF26-3F42-9CC4-DF407C2C2D00}" type="slidenum">
              <a:rPr lang="en-US" smtClean="0"/>
              <a:t>22</a:t>
            </a:fld>
            <a:endParaRPr lang="en-US"/>
          </a:p>
        </p:txBody>
      </p:sp>
    </p:spTree>
    <p:extLst>
      <p:ext uri="{BB962C8B-B14F-4D97-AF65-F5344CB8AC3E}">
        <p14:creationId xmlns:p14="http://schemas.microsoft.com/office/powerpoint/2010/main" val="39297849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1968 Olympic Games, 2 African American athletes named John Carlos and Tommie Smith raised their fists each wearing a black glove during the American national anthem, as a way of showing the world racism still exists within sport and their day to day life. Fast forward 50 years and have things actually improved? On the board are a few recent cases of racism within sport, Chelsea footballer Antonio </a:t>
            </a:r>
            <a:r>
              <a:rPr lang="en-US" dirty="0" err="1"/>
              <a:t>Rudiger</a:t>
            </a:r>
            <a:r>
              <a:rPr lang="en-US" dirty="0"/>
              <a:t> had monkey chants directed at him in London during a Premier league match, the FA and Police both investigated the matter at hand and after near enough 6 weeks the case was closed without any arrests. Within the past month, Andre </a:t>
            </a:r>
            <a:r>
              <a:rPr lang="en-US" dirty="0" err="1"/>
              <a:t>Onana</a:t>
            </a:r>
            <a:r>
              <a:rPr lang="en-US" dirty="0"/>
              <a:t> the goalkeeper for Ajax produced a statement explaining that he nearly completed a transfer to an Italian club in the Serie A, however, during one of his final meetings with the clubs representatives they made it clear they did not believe that he would be suitable for the club as he was a black player. Less recent back in 2017, England </a:t>
            </a:r>
            <a:r>
              <a:rPr lang="en-US" dirty="0" err="1"/>
              <a:t>womens</a:t>
            </a:r>
            <a:r>
              <a:rPr lang="en-US" dirty="0"/>
              <a:t> footballer Eni Aluko was racially abused by her manager Mark Sampson, there was a. remark made by the coach to the player around the Ebola virus. The FA suspended Sampson before reluctantly relieving him of his duties. This caused uproar as many believed that it should not be an option to keep a manager who racially abuses his players, but does this incident show the perception governing bodies have within the UK when I comes to racism in their respective sport. </a:t>
            </a:r>
          </a:p>
        </p:txBody>
      </p:sp>
      <p:sp>
        <p:nvSpPr>
          <p:cNvPr id="4" name="Slide Number Placeholder 3"/>
          <p:cNvSpPr>
            <a:spLocks noGrp="1"/>
          </p:cNvSpPr>
          <p:nvPr>
            <p:ph type="sldNum" sz="quarter" idx="5"/>
          </p:nvPr>
        </p:nvSpPr>
        <p:spPr/>
        <p:txBody>
          <a:bodyPr/>
          <a:lstStyle/>
          <a:p>
            <a:fld id="{602BEB85-CF26-3F42-9CC4-DF407C2C2D00}" type="slidenum">
              <a:rPr lang="en-US" smtClean="0"/>
              <a:t>23</a:t>
            </a:fld>
            <a:endParaRPr lang="en-US"/>
          </a:p>
        </p:txBody>
      </p:sp>
    </p:spTree>
    <p:extLst>
      <p:ext uri="{BB962C8B-B14F-4D97-AF65-F5344CB8AC3E}">
        <p14:creationId xmlns:p14="http://schemas.microsoft.com/office/powerpoint/2010/main" val="17125189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do we go about ending racism within sport and pe? Is it even possible? One way in which Long (et., al, 1995) believe racism can be </a:t>
            </a:r>
            <a:r>
              <a:rPr lang="en-US" dirty="0" err="1"/>
              <a:t>porevented</a:t>
            </a:r>
            <a:r>
              <a:rPr lang="en-US" dirty="0"/>
              <a:t> is by sports clubs/</a:t>
            </a:r>
            <a:r>
              <a:rPr lang="en-US" dirty="0" err="1"/>
              <a:t>organisations</a:t>
            </a:r>
            <a:r>
              <a:rPr lang="en-US" dirty="0"/>
              <a:t> taking part in anti-racism campaigns. Long (et., al, 1995) believe that if all clubs had a more aggressive approach towards the matter then fans would soon start to get the message of racism being totally unacceptable, especially within sport. However, in his later work in 2000, Long (2000) questions whether there is </a:t>
            </a:r>
            <a:r>
              <a:rPr lang="en-US" dirty="0" err="1"/>
              <a:t>infact</a:t>
            </a:r>
            <a:r>
              <a:rPr lang="en-US" dirty="0"/>
              <a:t> racism within sport since the turn of the millennium as the number of black athletes succeeding has excelled? Of course we know that there is still racism present in the sporting world but you do see just as many black athletes succeeding and at the </a:t>
            </a:r>
            <a:r>
              <a:rPr lang="en-US" dirty="0" err="1"/>
              <a:t>pinicle</a:t>
            </a:r>
            <a:r>
              <a:rPr lang="en-US" dirty="0"/>
              <a:t> of their sport. Tiger Woods, Anthony Joshua and many more are. All proof that </a:t>
            </a:r>
            <a:r>
              <a:rPr lang="en-US" dirty="0" err="1"/>
              <a:t>yiou</a:t>
            </a:r>
            <a:r>
              <a:rPr lang="en-US" dirty="0"/>
              <a:t> can succeed no matter your race.</a:t>
            </a:r>
          </a:p>
          <a:p>
            <a:endParaRPr lang="en-US" dirty="0"/>
          </a:p>
          <a:p>
            <a:r>
              <a:rPr lang="en-US" dirty="0"/>
              <a:t>With social media becoming the leader of todays society, most athletes experience their racism within one of the leading platforms. It has become too easy for online trolls to set up fake accounts and racially abuse their chosen target. Farrington (et., al, 2017) encourages platforms such as twitter to do more to stop athletes </a:t>
            </a:r>
            <a:r>
              <a:rPr lang="en-US" dirty="0" err="1"/>
              <a:t>recieving</a:t>
            </a:r>
            <a:r>
              <a:rPr lang="en-US" dirty="0"/>
              <a:t> abuse so easily. If platforms could create a way of stopping the use of certain words or sentences then maybe athletes would not have to suffer with online abuse.</a:t>
            </a:r>
          </a:p>
          <a:p>
            <a:endParaRPr lang="en-US" dirty="0"/>
          </a:p>
          <a:p>
            <a:r>
              <a:rPr lang="en-US" dirty="0"/>
              <a:t>If athletes are abused whilst competing, then walking off the pitch should not be in question in my opinion. Baker-</a:t>
            </a:r>
            <a:r>
              <a:rPr lang="en-US" dirty="0" err="1"/>
              <a:t>Lewton</a:t>
            </a:r>
            <a:r>
              <a:rPr lang="en-US" dirty="0"/>
              <a:t> (et., al, 2017) discusses in his article that an athlete had been getting racist names thrown at him during a match and asked the referee to stop the match. The referee did not grant his wish and the athlete continued playing. If players had the power to stop the game and walk off the pitch then I believe that fans would think twice before hurling racist abuse as they know the consequences that follow. </a:t>
            </a:r>
          </a:p>
          <a:p>
            <a:endParaRPr lang="en-US" dirty="0"/>
          </a:p>
          <a:p>
            <a:r>
              <a:rPr lang="en-US" dirty="0"/>
              <a:t>Personally I believe that racism will never end within sport or everyday society, there are a few racists out there who intentionally go out of their way to ensure that they racially abuse someone, but there is too much background racism within society to </a:t>
            </a:r>
            <a:r>
              <a:rPr lang="en-US" dirty="0" err="1"/>
              <a:t>elimante</a:t>
            </a:r>
            <a:r>
              <a:rPr lang="en-US" dirty="0"/>
              <a:t> it completely. Long and McNamee (2004) highlight an interesting point, within Grass root sports such as football and rugby they train once maybe twice a week, play on the weekend and head to the pub for a few drinks after the game. For clubs with Muslim believers playing for them, they know that it is against their belief to drink alcohol so why not do something else after the game? Again, this shows that people are not intentionally racist but they have very little thought or care for other religions/race. </a:t>
            </a:r>
          </a:p>
          <a:p>
            <a:endParaRPr lang="en-US" dirty="0"/>
          </a:p>
          <a:p>
            <a:endParaRPr lang="en-US" dirty="0"/>
          </a:p>
        </p:txBody>
      </p:sp>
      <p:sp>
        <p:nvSpPr>
          <p:cNvPr id="4" name="Slide Number Placeholder 3"/>
          <p:cNvSpPr>
            <a:spLocks noGrp="1"/>
          </p:cNvSpPr>
          <p:nvPr>
            <p:ph type="sldNum" sz="quarter" idx="5"/>
          </p:nvPr>
        </p:nvSpPr>
        <p:spPr/>
        <p:txBody>
          <a:bodyPr/>
          <a:lstStyle/>
          <a:p>
            <a:fld id="{602BEB85-CF26-3F42-9CC4-DF407C2C2D00}" type="slidenum">
              <a:rPr lang="en-US" smtClean="0"/>
              <a:t>24</a:t>
            </a:fld>
            <a:endParaRPr lang="en-US"/>
          </a:p>
        </p:txBody>
      </p:sp>
    </p:spTree>
    <p:extLst>
      <p:ext uri="{BB962C8B-B14F-4D97-AF65-F5344CB8AC3E}">
        <p14:creationId xmlns:p14="http://schemas.microsoft.com/office/powerpoint/2010/main" val="3981473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2BEB85-CF26-3F42-9CC4-DF407C2C2D00}" type="slidenum">
              <a:rPr lang="en-US" smtClean="0"/>
              <a:t>27</a:t>
            </a:fld>
            <a:endParaRPr lang="en-US"/>
          </a:p>
        </p:txBody>
      </p:sp>
    </p:spTree>
    <p:extLst>
      <p:ext uri="{BB962C8B-B14F-4D97-AF65-F5344CB8AC3E}">
        <p14:creationId xmlns:p14="http://schemas.microsoft.com/office/powerpoint/2010/main" val="12127525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2BEB85-CF26-3F42-9CC4-DF407C2C2D00}" type="slidenum">
              <a:rPr lang="en-US" smtClean="0"/>
              <a:t>32</a:t>
            </a:fld>
            <a:endParaRPr lang="en-US"/>
          </a:p>
        </p:txBody>
      </p:sp>
    </p:spTree>
    <p:extLst>
      <p:ext uri="{BB962C8B-B14F-4D97-AF65-F5344CB8AC3E}">
        <p14:creationId xmlns:p14="http://schemas.microsoft.com/office/powerpoint/2010/main" val="20267263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2BEB85-CF26-3F42-9CC4-DF407C2C2D00}" type="slidenum">
              <a:rPr lang="en-US" smtClean="0"/>
              <a:t>34</a:t>
            </a:fld>
            <a:endParaRPr lang="en-US"/>
          </a:p>
        </p:txBody>
      </p:sp>
    </p:spTree>
    <p:extLst>
      <p:ext uri="{BB962C8B-B14F-4D97-AF65-F5344CB8AC3E}">
        <p14:creationId xmlns:p14="http://schemas.microsoft.com/office/powerpoint/2010/main" val="22222131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2BEB85-CF26-3F42-9CC4-DF407C2C2D00}" type="slidenum">
              <a:rPr lang="en-US" smtClean="0"/>
              <a:t>37</a:t>
            </a:fld>
            <a:endParaRPr lang="en-US"/>
          </a:p>
        </p:txBody>
      </p:sp>
    </p:spTree>
    <p:extLst>
      <p:ext uri="{BB962C8B-B14F-4D97-AF65-F5344CB8AC3E}">
        <p14:creationId xmlns:p14="http://schemas.microsoft.com/office/powerpoint/2010/main" val="31356256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2BEB85-CF26-3F42-9CC4-DF407C2C2D00}" type="slidenum">
              <a:rPr lang="en-US" smtClean="0"/>
              <a:t>41</a:t>
            </a:fld>
            <a:endParaRPr lang="en-US"/>
          </a:p>
        </p:txBody>
      </p:sp>
    </p:spTree>
    <p:extLst>
      <p:ext uri="{BB962C8B-B14F-4D97-AF65-F5344CB8AC3E}">
        <p14:creationId xmlns:p14="http://schemas.microsoft.com/office/powerpoint/2010/main" val="18158423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2BEB85-CF26-3F42-9CC4-DF407C2C2D00}" type="slidenum">
              <a:rPr lang="en-US" smtClean="0"/>
              <a:t>42</a:t>
            </a:fld>
            <a:endParaRPr lang="en-US"/>
          </a:p>
        </p:txBody>
      </p:sp>
    </p:spTree>
    <p:extLst>
      <p:ext uri="{BB962C8B-B14F-4D97-AF65-F5344CB8AC3E}">
        <p14:creationId xmlns:p14="http://schemas.microsoft.com/office/powerpoint/2010/main" val="308295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FE196C-A5DD-4173-AC25-1B00CC874B44}"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813540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8FE196C-A5DD-4173-AC25-1B00CC874B44}"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567326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FE196C-A5DD-4173-AC25-1B00CC874B44}"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4255737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FE196C-A5DD-4173-AC25-1B00CC874B44}"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2340984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FE196C-A5DD-4173-AC25-1B00CC874B44}" type="datetimeFigureOut">
              <a:rPr lang="en-GB" smtClean="0"/>
              <a:t>14/01/2020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1568860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8FE196C-A5DD-4173-AC25-1B00CC874B44}" type="datetimeFigureOut">
              <a:rPr lang="en-GB" smtClean="0"/>
              <a:t>14/01/2020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2624880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8FE196C-A5DD-4173-AC25-1B00CC874B44}" type="datetimeFigureOut">
              <a:rPr lang="en-GB" smtClean="0"/>
              <a:t>14/01/2020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4059880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8FE196C-A5DD-4173-AC25-1B00CC874B44}" type="datetimeFigureOut">
              <a:rPr lang="en-GB" smtClean="0"/>
              <a:t>14/01/2020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122531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FE196C-A5DD-4173-AC25-1B00CC874B44}"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297855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FE196C-A5DD-4173-AC25-1B00CC874B44}"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4087060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8FE196C-A5DD-4173-AC25-1B00CC874B44}"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35179331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8FE196C-A5DD-4173-AC25-1B00CC874B44}"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5A53C3-77F1-401C-B441-DE05DA2921F4}"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90020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FE196C-A5DD-4173-AC25-1B00CC874B44}"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28399478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8FE196C-A5DD-4173-AC25-1B00CC874B44}" type="datetimeFigureOut">
              <a:rPr lang="en-GB" smtClean="0"/>
              <a:t>14/01/2020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33678313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8FE196C-A5DD-4173-AC25-1B00CC874B44}" type="datetimeFigureOut">
              <a:rPr lang="en-GB" smtClean="0"/>
              <a:t>14/01/2020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290485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FE196C-A5DD-4173-AC25-1B00CC874B44}"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5146775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FE196C-A5DD-4173-AC25-1B00CC874B44}"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5A53C3-77F1-401C-B441-DE05DA2921F4}" type="slidenum">
              <a:rPr lang="en-GB" smtClean="0"/>
              <a:t>‹#›</a:t>
            </a:fld>
            <a:endParaRPr lang="en-GB"/>
          </a:p>
        </p:txBody>
      </p:sp>
    </p:spTree>
    <p:extLst>
      <p:ext uri="{BB962C8B-B14F-4D97-AF65-F5344CB8AC3E}">
        <p14:creationId xmlns:p14="http://schemas.microsoft.com/office/powerpoint/2010/main" val="2545558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593532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3FCCF7-BE32-4296-A986-1A4DB2EA066C}"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15262858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E3FCCF7-BE32-4296-A986-1A4DB2EA066C}"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39218219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FCCF7-BE32-4296-A986-1A4DB2EA066C}"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38759941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3FCCF7-BE32-4296-A986-1A4DB2EA066C}"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40241838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3FCCF7-BE32-4296-A986-1A4DB2EA066C}" type="datetimeFigureOut">
              <a:rPr lang="en-GB" smtClean="0"/>
              <a:t>14/01/2020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18578107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E3FCCF7-BE32-4296-A986-1A4DB2EA066C}" type="datetimeFigureOut">
              <a:rPr lang="en-GB" smtClean="0"/>
              <a:t>14/01/2020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19865169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E3FCCF7-BE32-4296-A986-1A4DB2EA066C}" type="datetimeFigureOut">
              <a:rPr lang="en-GB" smtClean="0"/>
              <a:t>14/01/2020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1831453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E3FCCF7-BE32-4296-A986-1A4DB2EA066C}" type="datetimeFigureOut">
              <a:rPr lang="en-GB" smtClean="0"/>
              <a:t>14/01/2020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284757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3FCCF7-BE32-4296-A986-1A4DB2EA066C}"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165190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3FCCF7-BE32-4296-A986-1A4DB2EA066C}"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6754604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E3FCCF7-BE32-4296-A986-1A4DB2EA066C}"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15869281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E3FCCF7-BE32-4296-A986-1A4DB2EA066C}"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EE73C-CC56-4A99-8A7E-331A51ABB1A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756655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FCCF7-BE32-4296-A986-1A4DB2EA066C}"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38250791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E3FCCF7-BE32-4296-A986-1A4DB2EA066C}" type="datetimeFigureOut">
              <a:rPr lang="en-GB" smtClean="0"/>
              <a:t>14/01/2020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13799143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E3FCCF7-BE32-4296-A986-1A4DB2EA066C}" type="datetimeFigureOut">
              <a:rPr lang="en-GB" smtClean="0"/>
              <a:t>14/01/2020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1632926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FCCF7-BE32-4296-A986-1A4DB2EA066C}"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168494920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FCCF7-BE32-4296-A986-1A4DB2EA066C}"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EE73C-CC56-4A99-8A7E-331A51ABB1AA}" type="slidenum">
              <a:rPr lang="en-GB" smtClean="0"/>
              <a:t>‹#›</a:t>
            </a:fld>
            <a:endParaRPr lang="en-GB"/>
          </a:p>
        </p:txBody>
      </p:sp>
    </p:spTree>
    <p:extLst>
      <p:ext uri="{BB962C8B-B14F-4D97-AF65-F5344CB8AC3E}">
        <p14:creationId xmlns:p14="http://schemas.microsoft.com/office/powerpoint/2010/main" val="2226375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2.xml"/><Relationship Id="rId3" Type="http://schemas.openxmlformats.org/officeDocument/2006/relationships/slideLayout" Target="../slideLayouts/slideLayout21.xml"/><Relationship Id="rId21" Type="http://schemas.openxmlformats.org/officeDocument/2006/relationships/image" Target="../media/image4.png"/><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image" Target="../media/image3.png"/><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image" Target="../media/image2.png"/><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8FE196C-A5DD-4173-AC25-1B00CC874B44}" type="datetimeFigureOut">
              <a:rPr lang="en-GB" smtClean="0"/>
              <a:t>14/01/2020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05A53C3-77F1-401C-B441-DE05DA2921F4}" type="slidenum">
              <a:rPr lang="en-GB" smtClean="0"/>
              <a:t>‹#›</a:t>
            </a:fld>
            <a:endParaRPr lang="en-GB"/>
          </a:p>
        </p:txBody>
      </p:sp>
    </p:spTree>
    <p:extLst>
      <p:ext uri="{BB962C8B-B14F-4D97-AF65-F5344CB8AC3E}">
        <p14:creationId xmlns:p14="http://schemas.microsoft.com/office/powerpoint/2010/main" val="1881977395"/>
      </p:ext>
    </p:extLst>
  </p:cSld>
  <p:clrMap bg1="dk1" tx1="lt1" bg2="dk2" tx2="lt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 id="2147483706"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8FE196C-A5DD-4173-AC25-1B00CC874B44}" type="datetimeFigureOut">
              <a:rPr lang="en-GB" smtClean="0"/>
              <a:t>14/01/2020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05A53C3-77F1-401C-B441-DE05DA2921F4}" type="slidenum">
              <a:rPr lang="en-GB" smtClean="0"/>
              <a:t>‹#›</a:t>
            </a:fld>
            <a:endParaRPr lang="en-GB"/>
          </a:p>
        </p:txBody>
      </p:sp>
    </p:spTree>
    <p:extLst>
      <p:ext uri="{BB962C8B-B14F-4D97-AF65-F5344CB8AC3E}">
        <p14:creationId xmlns:p14="http://schemas.microsoft.com/office/powerpoint/2010/main" val="605092620"/>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hyperlink" Target="https://www.express.co.uk/latest/rugby-world-cup"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FKUatrFPMrY"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www.youtube.com/watch?v=f-VDofkXoTk" TargetMode="Externa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hyperlink" Target="https://www.youtube.com/watch?v=m59SmSplRvA" TargetMode="External"/><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5.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20.jpg"/><Relationship Id="rId5" Type="http://schemas.openxmlformats.org/officeDocument/2006/relationships/image" Target="../media/image5.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8" Type="http://schemas.openxmlformats.org/officeDocument/2006/relationships/hyperlink" Target="https://funding4sport.co.uk/" TargetMode="External"/><Relationship Id="rId13" Type="http://schemas.openxmlformats.org/officeDocument/2006/relationships/hyperlink" Target="https://www.youtube.com/watch?v=m59SmSplRvA" TargetMode="External"/><Relationship Id="rId3" Type="http://schemas.openxmlformats.org/officeDocument/2006/relationships/image" Target="../media/image3.png"/><Relationship Id="rId7" Type="http://schemas.openxmlformats.org/officeDocument/2006/relationships/hyperlink" Target="https://www.cnbc.com/2019/07/10/us-viewership-of-the-womens-world-cup-final-was-higher-than-the-mens.html" TargetMode="External"/><Relationship Id="rId12" Type="http://schemas.openxmlformats.org/officeDocument/2006/relationships/hyperlink" Target="https://www.youtube.com/watch?v=f-VDofkXoTk" TargetMode="Externa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hyperlink" Target="https://www.premierleague.com/this-is-pl/the-fans/686489?articleId=686489" TargetMode="External"/><Relationship Id="rId11" Type="http://schemas.openxmlformats.org/officeDocument/2006/relationships/hyperlink" Target="https://www.womeninsport.org/" TargetMode="External"/><Relationship Id="rId5" Type="http://schemas.openxmlformats.org/officeDocument/2006/relationships/image" Target="../media/image5.png"/><Relationship Id="rId10" Type="http://schemas.openxmlformats.org/officeDocument/2006/relationships/hyperlink" Target="https://www.dailymail.co.uk/sport/football/article-7757753/Italian-newspaper-Corriere-dello-Sport-race-storm-shocking-Black-Friday-headline.html" TargetMode="External"/><Relationship Id="rId4" Type="http://schemas.openxmlformats.org/officeDocument/2006/relationships/image" Target="../media/image4.png"/><Relationship Id="rId9" Type="http://schemas.openxmlformats.org/officeDocument/2006/relationships/hyperlink" Target="https://www.olympic.org/gender-equality"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hyperlink" Target="https://creativecommons.org/licenses/by-sa/3.0/" TargetMode="External"/><Relationship Id="rId5" Type="http://schemas.openxmlformats.org/officeDocument/2006/relationships/hyperlink" Target="https://es.wikipedia.org/wiki/Prejuicio" TargetMode="External"/><Relationship Id="rId4" Type="http://schemas.openxmlformats.org/officeDocument/2006/relationships/image" Target="../media/image21.jpg"/></Relationships>
</file>

<file path=ppt/slides/_rels/slide2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hyperlink" Target="https://creativecommons.org/licenses/by-sa/3.0/" TargetMode="External"/><Relationship Id="rId4" Type="http://schemas.openxmlformats.org/officeDocument/2006/relationships/hyperlink" Target="https://en.wikiversity.org/wiki/Human_Trafficking/Quiz"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Sprint_(running)"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OB0yRAdvc1o&amp;t=18s" TargetMode="External"/><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hyperlink" Target="https://creativecommons.org/licenses/by-nc-sa/3.0/" TargetMode="External"/><Relationship Id="rId5" Type="http://schemas.openxmlformats.org/officeDocument/2006/relationships/hyperlink" Target="https://brewminate.com/the-uneasy-history-of-integrated-sports-in-america/" TargetMode="External"/><Relationship Id="rId4" Type="http://schemas.openxmlformats.org/officeDocument/2006/relationships/image" Target="../media/image24.jpg"/></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8.xml"/><Relationship Id="rId5" Type="http://schemas.openxmlformats.org/officeDocument/2006/relationships/hyperlink" Target="https://pixabay.com/en/stop-process-business-solution-1829082/" TargetMode="External"/><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jpeg"/><Relationship Id="rId4" Type="http://schemas.openxmlformats.org/officeDocument/2006/relationships/image" Target="../media/image27.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49.svg"/><Relationship Id="rId4" Type="http://schemas.openxmlformats.org/officeDocument/2006/relationships/image" Target="../media/image4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Q69Gsv3oPk0"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8.jpeg"/><Relationship Id="rId4" Type="http://schemas.openxmlformats.org/officeDocument/2006/relationships/image" Target="../media/image57.jpeg"/></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2.xml.rels><?xml version="1.0" encoding="UTF-8" standalone="yes"?>
<Relationships xmlns="http://schemas.openxmlformats.org/package/2006/relationships"><Relationship Id="rId3" Type="http://schemas.openxmlformats.org/officeDocument/2006/relationships/hyperlink" Target="https://www.dsni.co.uk/about-us/what-we-do"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scottishdisabilitysport.com/about-sds/history-and-vi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2" name="Freeform: Shape 11">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C3AA5B-030E-4FAF-B228-02D59893E559}"/>
              </a:ext>
            </a:extLst>
          </p:cNvPr>
          <p:cNvSpPr>
            <a:spLocks noGrp="1"/>
          </p:cNvSpPr>
          <p:nvPr>
            <p:ph type="ctrTitle"/>
          </p:nvPr>
        </p:nvSpPr>
        <p:spPr>
          <a:xfrm>
            <a:off x="965505" y="623571"/>
            <a:ext cx="10260990" cy="3523885"/>
          </a:xfrm>
        </p:spPr>
        <p:txBody>
          <a:bodyPr>
            <a:normAutofit/>
          </a:bodyPr>
          <a:lstStyle/>
          <a:p>
            <a:pPr algn="ctr">
              <a:lnSpc>
                <a:spcPct val="90000"/>
              </a:lnSpc>
            </a:pPr>
            <a:r>
              <a:rPr lang="en-GB" sz="8000" b="1"/>
              <a:t>Inclusivity and Equality within Sport &amp; PE</a:t>
            </a:r>
          </a:p>
        </p:txBody>
      </p:sp>
      <p:sp>
        <p:nvSpPr>
          <p:cNvPr id="3" name="Subtitle 2">
            <a:extLst>
              <a:ext uri="{FF2B5EF4-FFF2-40B4-BE49-F238E27FC236}">
                <a16:creationId xmlns:a16="http://schemas.microsoft.com/office/drawing/2014/main" id="{6BE093CE-D97C-434A-AA96-1803B9C4A9BB}"/>
              </a:ext>
            </a:extLst>
          </p:cNvPr>
          <p:cNvSpPr>
            <a:spLocks noGrp="1"/>
          </p:cNvSpPr>
          <p:nvPr>
            <p:ph type="subTitle" idx="1"/>
          </p:nvPr>
        </p:nvSpPr>
        <p:spPr>
          <a:xfrm>
            <a:off x="965505" y="4777380"/>
            <a:ext cx="10260990" cy="1209763"/>
          </a:xfrm>
        </p:spPr>
        <p:txBody>
          <a:bodyPr>
            <a:normAutofit/>
          </a:bodyPr>
          <a:lstStyle/>
          <a:p>
            <a:pPr algn="ctr"/>
            <a:r>
              <a:rPr lang="en-GB" sz="2400">
                <a:solidFill>
                  <a:schemeClr val="bg2"/>
                </a:solidFill>
              </a:rPr>
              <a:t>Adam, Ben, Josh, George &amp; Rhydian </a:t>
            </a:r>
          </a:p>
        </p:txBody>
      </p:sp>
    </p:spTree>
    <p:extLst>
      <p:ext uri="{BB962C8B-B14F-4D97-AF65-F5344CB8AC3E}">
        <p14:creationId xmlns:p14="http://schemas.microsoft.com/office/powerpoint/2010/main" val="4130507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3" name="Freeform: Shape 12">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157EE81-AD82-4F25-AC38-13022D3CF28A}"/>
              </a:ext>
            </a:extLst>
          </p:cNvPr>
          <p:cNvSpPr txBox="1"/>
          <p:nvPr/>
        </p:nvSpPr>
        <p:spPr>
          <a:xfrm>
            <a:off x="965505" y="623571"/>
            <a:ext cx="10260990" cy="3523885"/>
          </a:xfrm>
          <a:prstGeom prst="rect">
            <a:avLst/>
          </a:prstGeom>
        </p:spPr>
        <p:txBody>
          <a:bodyPr vert="horz" lIns="91440" tIns="45720" rIns="91440" bIns="45720" rtlCol="0" anchor="b">
            <a:normAutofit/>
          </a:bodyPr>
          <a:lstStyle/>
          <a:p>
            <a:pPr algn="ctr">
              <a:spcBef>
                <a:spcPct val="0"/>
              </a:spcBef>
              <a:spcAft>
                <a:spcPts val="600"/>
              </a:spcAft>
            </a:pPr>
            <a:r>
              <a:rPr lang="en-US" sz="8000" b="0" i="0" kern="1200">
                <a:solidFill>
                  <a:schemeClr val="tx2"/>
                </a:solidFill>
                <a:latin typeface="+mj-lt"/>
                <a:ea typeface="+mj-ea"/>
                <a:cs typeface="+mj-cs"/>
              </a:rPr>
              <a:t>Equal Pay within Sport</a:t>
            </a:r>
          </a:p>
        </p:txBody>
      </p:sp>
      <p:sp>
        <p:nvSpPr>
          <p:cNvPr id="4" name="Rectangle 3">
            <a:extLst>
              <a:ext uri="{FF2B5EF4-FFF2-40B4-BE49-F238E27FC236}">
                <a16:creationId xmlns:a16="http://schemas.microsoft.com/office/drawing/2014/main" id="{54CE57ED-91C0-45C3-AF34-084D1EA5AFC0}"/>
              </a:ext>
            </a:extLst>
          </p:cNvPr>
          <p:cNvSpPr/>
          <p:nvPr/>
        </p:nvSpPr>
        <p:spPr>
          <a:xfrm>
            <a:off x="965505" y="623571"/>
            <a:ext cx="10260990" cy="3523885"/>
          </a:xfrm>
          <a:prstGeom prst="rect">
            <a:avLst/>
          </a:prstGeom>
        </p:spPr>
        <p:txBody>
          <a:bodyPr vert="horz" lIns="91440" tIns="45720" rIns="91440" bIns="45720" rtlCol="0" anchor="b">
            <a:normAutofit/>
          </a:bodyPr>
          <a:lstStyle/>
          <a:p>
            <a:pPr marL="0" marR="0" lvl="0" indent="0" algn="ctr" fontAlgn="auto">
              <a:spcBef>
                <a:spcPct val="0"/>
              </a:spcBef>
              <a:spcAft>
                <a:spcPts val="600"/>
              </a:spcAft>
              <a:buClrTx/>
              <a:buSzTx/>
              <a:tabLst/>
              <a:defRPr/>
            </a:pPr>
            <a:endParaRPr kumimoji="0" lang="en-US" sz="7200" b="1" i="0" u="none" strike="noStrike" kern="1200" cap="none" spc="0" normalizeH="0" baseline="0" noProof="0" dirty="0">
              <a:ln w="13462">
                <a:solidFill>
                  <a:prstClr val="black"/>
                </a:solidFill>
                <a:prstDash val="solid"/>
              </a:ln>
              <a:solidFill>
                <a:schemeClr val="tx2"/>
              </a:solidFill>
              <a:uLnTx/>
              <a:uFillTx/>
              <a:latin typeface="+mj-lt"/>
              <a:ea typeface="+mj-ea"/>
              <a:cs typeface="+mj-cs"/>
            </a:endParaRPr>
          </a:p>
        </p:txBody>
      </p:sp>
    </p:spTree>
    <p:extLst>
      <p:ext uri="{BB962C8B-B14F-4D97-AF65-F5344CB8AC3E}">
        <p14:creationId xmlns:p14="http://schemas.microsoft.com/office/powerpoint/2010/main" val="1893753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megan rapinoe">
            <a:extLst>
              <a:ext uri="{FF2B5EF4-FFF2-40B4-BE49-F238E27FC236}">
                <a16:creationId xmlns:a16="http://schemas.microsoft.com/office/drawing/2014/main" id="{229B9F8E-7B64-4434-BBF9-2AB4DF2C52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3513" y="901978"/>
            <a:ext cx="8613913" cy="4845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5585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CBCD906-E71F-401A-A7B3-5F10E47C1396}"/>
              </a:ext>
            </a:extLst>
          </p:cNvPr>
          <p:cNvSpPr/>
          <p:nvPr/>
        </p:nvSpPr>
        <p:spPr>
          <a:xfrm>
            <a:off x="318054" y="1406067"/>
            <a:ext cx="6931833" cy="2862322"/>
          </a:xfrm>
          <a:prstGeom prst="rect">
            <a:avLst/>
          </a:prstGeom>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prstClr val="white"/>
                </a:solidFill>
                <a:effectLst/>
                <a:uLnTx/>
                <a:uFillTx/>
                <a:latin typeface="Helmet"/>
                <a:ea typeface="+mn-ea"/>
                <a:cs typeface="+mn-cs"/>
              </a:rPr>
              <a:t>How is prize money awarded in The </a:t>
            </a:r>
            <a:r>
              <a:rPr kumimoji="0" lang="en-US" b="1" i="0" u="none" strike="noStrike" kern="1200" cap="none" spc="0" normalizeH="0" baseline="0" noProof="0" dirty="0" err="1">
                <a:ln>
                  <a:noFill/>
                </a:ln>
                <a:solidFill>
                  <a:prstClr val="white"/>
                </a:solidFill>
                <a:effectLst/>
                <a:uLnTx/>
                <a:uFillTx/>
                <a:latin typeface="Helmet"/>
                <a:ea typeface="+mn-ea"/>
                <a:cs typeface="+mn-cs"/>
              </a:rPr>
              <a:t>Fifa</a:t>
            </a:r>
            <a:r>
              <a:rPr kumimoji="0" lang="en-US" b="1" i="0" u="none" strike="noStrike" kern="1200" cap="none" spc="0" normalizeH="0" baseline="0" noProof="0" dirty="0">
                <a:ln>
                  <a:noFill/>
                </a:ln>
                <a:solidFill>
                  <a:prstClr val="white"/>
                </a:solidFill>
                <a:effectLst/>
                <a:uLnTx/>
                <a:uFillTx/>
                <a:latin typeface="Helmet"/>
                <a:ea typeface="+mn-ea"/>
                <a:cs typeface="+mn-cs"/>
              </a:rPr>
              <a:t> World Cup?</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US" b="1" i="0" u="none" strike="noStrike" kern="1200" cap="none" spc="0" normalizeH="0" baseline="0" noProof="0" dirty="0">
              <a:ln>
                <a:noFill/>
              </a:ln>
              <a:solidFill>
                <a:prstClr val="white"/>
              </a:solidFill>
              <a:effectLst/>
              <a:uLnTx/>
              <a:uFillTx/>
              <a:latin typeface="Helmet"/>
              <a:ea typeface="+mn-ea"/>
              <a:cs typeface="+mn-cs"/>
            </a:endParaRPr>
          </a:p>
          <a:p>
            <a:pPr marL="285750" marR="0" lvl="0" indent="-285750" algn="l" defTabSz="457200" rtl="0" eaLnBrk="1" fontAlgn="base"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b="0" i="0" u="none" strike="noStrike" kern="1200" cap="none" spc="0" normalizeH="0" baseline="0" noProof="0" dirty="0">
                <a:ln>
                  <a:noFill/>
                </a:ln>
                <a:solidFill>
                  <a:prstClr val="white"/>
                </a:solidFill>
                <a:effectLst/>
                <a:uLnTx/>
                <a:uFillTx/>
                <a:latin typeface="Helmet"/>
                <a:ea typeface="+mn-ea"/>
                <a:cs typeface="+mn-cs"/>
              </a:rPr>
              <a:t>The winning US Women’s team in France received 3.2m, double the amount of the previous women’s world cup tournament in 2015.</a:t>
            </a:r>
          </a:p>
          <a:p>
            <a:pPr marL="285750" marR="0" lvl="0" indent="-285750" algn="l" defTabSz="457200" rtl="0" eaLnBrk="1" fontAlgn="base"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b="0" i="0" u="none" strike="noStrike" kern="1200" cap="none" spc="0" normalizeH="0" baseline="0" noProof="0" dirty="0">
                <a:ln>
                  <a:noFill/>
                </a:ln>
                <a:solidFill>
                  <a:prstClr val="white"/>
                </a:solidFill>
                <a:effectLst/>
                <a:uLnTx/>
                <a:uFillTx/>
                <a:latin typeface="Helmet"/>
                <a:ea typeface="+mn-ea"/>
                <a:cs typeface="+mn-cs"/>
              </a:rPr>
              <a:t>The prize money given to other teams depended on how far they got, starting at £590,000 for taking part in the initial group stage.</a:t>
            </a:r>
          </a:p>
          <a:p>
            <a:pPr marL="285750" marR="0" lvl="0" indent="-285750" algn="l" defTabSz="457200" rtl="0" eaLnBrk="1" fontAlgn="base"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b="0" i="0" u="none" strike="noStrike" kern="1200" cap="none" spc="0" normalizeH="0" baseline="0" noProof="0" dirty="0">
                <a:ln>
                  <a:noFill/>
                </a:ln>
                <a:solidFill>
                  <a:prstClr val="white"/>
                </a:solidFill>
                <a:effectLst/>
                <a:uLnTx/>
                <a:uFillTx/>
                <a:latin typeface="Helmet"/>
                <a:ea typeface="+mn-ea"/>
                <a:cs typeface="+mn-cs"/>
              </a:rPr>
              <a:t>In total, </a:t>
            </a:r>
            <a:r>
              <a:rPr kumimoji="0" lang="en-US" b="0" i="0" u="none" strike="noStrike" kern="1200" cap="none" spc="0" normalizeH="0" baseline="0" noProof="0" dirty="0" err="1">
                <a:ln>
                  <a:noFill/>
                </a:ln>
                <a:solidFill>
                  <a:prstClr val="white"/>
                </a:solidFill>
                <a:effectLst/>
                <a:uLnTx/>
                <a:uFillTx/>
                <a:latin typeface="Helmet"/>
                <a:ea typeface="+mn-ea"/>
                <a:cs typeface="+mn-cs"/>
              </a:rPr>
              <a:t>Fifa</a:t>
            </a:r>
            <a:r>
              <a:rPr kumimoji="0" lang="en-US" b="0" i="0" u="none" strike="noStrike" kern="1200" cap="none" spc="0" normalizeH="0" baseline="0" noProof="0" dirty="0">
                <a:ln>
                  <a:noFill/>
                </a:ln>
                <a:solidFill>
                  <a:prstClr val="white"/>
                </a:solidFill>
                <a:effectLst/>
                <a:uLnTx/>
                <a:uFillTx/>
                <a:latin typeface="Helmet"/>
                <a:ea typeface="+mn-ea"/>
                <a:cs typeface="+mn-cs"/>
              </a:rPr>
              <a:t> awarded £24m to the competing teams in the women's tournament.</a:t>
            </a:r>
          </a:p>
          <a:p>
            <a:pPr marL="285750" marR="0" lvl="0" indent="-285750" algn="l" defTabSz="457200" rtl="0" eaLnBrk="1" fontAlgn="base"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b="0" i="0" u="none" strike="noStrike" kern="1200" cap="none" spc="0" normalizeH="0" baseline="0" noProof="0" dirty="0">
                <a:ln>
                  <a:noFill/>
                </a:ln>
                <a:solidFill>
                  <a:prstClr val="white"/>
                </a:solidFill>
                <a:effectLst/>
                <a:uLnTx/>
                <a:uFillTx/>
                <a:latin typeface="Helmet"/>
                <a:ea typeface="+mn-ea"/>
                <a:cs typeface="+mn-cs"/>
              </a:rPr>
              <a:t>For last year's men's World Cup, the total prize money awarded was £315m, more than ten times as much.</a:t>
            </a:r>
            <a:endParaRPr kumimoji="0" lang="en-US" sz="2400" b="0" i="0" u="none" strike="noStrike" kern="1200" cap="none" spc="0" normalizeH="0" baseline="0" noProof="0" dirty="0">
              <a:ln>
                <a:noFill/>
              </a:ln>
              <a:solidFill>
                <a:prstClr val="white"/>
              </a:solidFill>
              <a:effectLst/>
              <a:uLnTx/>
              <a:uFillTx/>
              <a:latin typeface="Helmet"/>
              <a:ea typeface="+mn-ea"/>
              <a:cs typeface="+mn-cs"/>
            </a:endParaRPr>
          </a:p>
        </p:txBody>
      </p:sp>
      <p:sp>
        <p:nvSpPr>
          <p:cNvPr id="5" name="Rectangle 4">
            <a:extLst>
              <a:ext uri="{FF2B5EF4-FFF2-40B4-BE49-F238E27FC236}">
                <a16:creationId xmlns:a16="http://schemas.microsoft.com/office/drawing/2014/main" id="{DDB1716E-F19B-4290-B0E5-C3116D231981}"/>
              </a:ext>
            </a:extLst>
          </p:cNvPr>
          <p:cNvSpPr/>
          <p:nvPr/>
        </p:nvSpPr>
        <p:spPr>
          <a:xfrm>
            <a:off x="2232602" y="343404"/>
            <a:ext cx="7726795" cy="923330"/>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entury Gothic" panose="020B0502020202020204"/>
                <a:ea typeface="+mn-ea"/>
                <a:cs typeface="+mn-cs"/>
              </a:rPr>
              <a:t>PRIZE MONEY IN SPORT</a:t>
            </a:r>
          </a:p>
        </p:txBody>
      </p:sp>
      <p:sp>
        <p:nvSpPr>
          <p:cNvPr id="6" name="Rectangle 5">
            <a:extLst>
              <a:ext uri="{FF2B5EF4-FFF2-40B4-BE49-F238E27FC236}">
                <a16:creationId xmlns:a16="http://schemas.microsoft.com/office/drawing/2014/main" id="{311115A7-2191-4845-BD68-04535CD1C4A5}"/>
              </a:ext>
            </a:extLst>
          </p:cNvPr>
          <p:cNvSpPr/>
          <p:nvPr/>
        </p:nvSpPr>
        <p:spPr>
          <a:xfrm>
            <a:off x="318054" y="4729220"/>
            <a:ext cx="6931832" cy="1200329"/>
          </a:xfrm>
          <a:prstGeom prst="rect">
            <a:avLst/>
          </a:prstGeom>
        </p:spPr>
        <p:txBody>
          <a:bodyPr wrap="square">
            <a:spAutoFit/>
          </a:bodyPr>
          <a:lstStyle/>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b="0" i="0" u="none" strike="noStrike" kern="1200" cap="none" spc="0" normalizeH="0" baseline="0" noProof="0" dirty="0">
                <a:ln>
                  <a:noFill/>
                </a:ln>
                <a:solidFill>
                  <a:prstClr val="white"/>
                </a:solidFill>
                <a:effectLst/>
                <a:uLnTx/>
                <a:uFillTx/>
                <a:latin typeface="Independent Serif"/>
                <a:ea typeface="+mn-ea"/>
                <a:cs typeface="+mn-cs"/>
              </a:rPr>
              <a:t>Wimbledon Championships rewards stands at a staggering £38million, with the winners of the men’s and women’s singles set to take home £2.35m each.</a:t>
            </a:r>
          </a:p>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b="0" i="0" u="none" strike="noStrike" kern="1200" cap="none" spc="0" normalizeH="0" baseline="0" noProof="0" dirty="0">
                <a:ln>
                  <a:noFill/>
                </a:ln>
                <a:solidFill>
                  <a:prstClr val="white"/>
                </a:solidFill>
                <a:effectLst/>
                <a:uLnTx/>
                <a:uFillTx/>
                <a:latin typeface="Independent Serif"/>
                <a:ea typeface="+mn-ea"/>
                <a:cs typeface="+mn-cs"/>
              </a:rPr>
              <a:t> Meanwhile the first-round losers, will earn £45,000.</a:t>
            </a:r>
            <a:endParaRPr kumimoji="0" lang="en-US"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2050" name="Picture 2" descr="Image result for soccer">
            <a:extLst>
              <a:ext uri="{FF2B5EF4-FFF2-40B4-BE49-F238E27FC236}">
                <a16:creationId xmlns:a16="http://schemas.microsoft.com/office/drawing/2014/main" id="{5B07199A-AC4B-4F40-828C-30B232B932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9887" y="1266734"/>
            <a:ext cx="3228235" cy="247954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tennis">
            <a:extLst>
              <a:ext uri="{FF2B5EF4-FFF2-40B4-BE49-F238E27FC236}">
                <a16:creationId xmlns:a16="http://schemas.microsoft.com/office/drawing/2014/main" id="{F795C28F-11BF-4820-94E7-9FF97FD2BB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64004" y="3945223"/>
            <a:ext cx="3177740" cy="27683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2079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91346A-E664-4569-9F8C-9FB2E81EF13E}"/>
              </a:ext>
            </a:extLst>
          </p:cNvPr>
          <p:cNvSpPr/>
          <p:nvPr/>
        </p:nvSpPr>
        <p:spPr>
          <a:xfrm>
            <a:off x="53008" y="-2490"/>
            <a:ext cx="7726795" cy="923330"/>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entury Gothic" panose="020B0502020202020204"/>
                <a:ea typeface="+mn-ea"/>
                <a:cs typeface="+mn-cs"/>
              </a:rPr>
              <a:t>PRIZE MONEY IN SPORT</a:t>
            </a:r>
          </a:p>
        </p:txBody>
      </p:sp>
      <p:sp>
        <p:nvSpPr>
          <p:cNvPr id="5" name="TextBox 4">
            <a:extLst>
              <a:ext uri="{FF2B5EF4-FFF2-40B4-BE49-F238E27FC236}">
                <a16:creationId xmlns:a16="http://schemas.microsoft.com/office/drawing/2014/main" id="{9CA58D0F-E24D-4BB5-846D-3C9FB6F6602D}"/>
              </a:ext>
            </a:extLst>
          </p:cNvPr>
          <p:cNvSpPr txBox="1"/>
          <p:nvPr/>
        </p:nvSpPr>
        <p:spPr>
          <a:xfrm>
            <a:off x="106017" y="1135601"/>
            <a:ext cx="5989982" cy="1938992"/>
          </a:xfrm>
          <a:prstGeom prst="rect">
            <a:avLst/>
          </a:prstGeom>
          <a:no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2000" b="0" i="0" u="none" strike="noStrike" kern="1200" cap="none" spc="0" normalizeH="0" baseline="0" noProof="0" dirty="0">
                <a:ln>
                  <a:noFill/>
                </a:ln>
                <a:solidFill>
                  <a:prstClr val="white"/>
                </a:solidFill>
                <a:effectLst/>
                <a:uLnTx/>
                <a:uFillTx/>
                <a:latin typeface="Austin News Text Roman"/>
              </a:rPr>
              <a:t>Unlike other major sporting events, prize money for the </a:t>
            </a:r>
            <a:r>
              <a:rPr kumimoji="0" lang="en-US" sz="2000" b="0" i="0" u="none" strike="noStrike" kern="1200" cap="none" spc="0" normalizeH="0" baseline="0" noProof="0" dirty="0">
                <a:ln>
                  <a:noFill/>
                </a:ln>
                <a:solidFill>
                  <a:prstClr val="white"/>
                </a:solidFill>
                <a:effectLst/>
                <a:uLnTx/>
                <a:uFillTx/>
                <a:latin typeface="Austin News Text Roman"/>
                <a:hlinkClick r:id="rId3"/>
              </a:rPr>
              <a:t>Rugby World Cup</a:t>
            </a:r>
            <a:r>
              <a:rPr kumimoji="0" lang="en-US" sz="2000" b="0" i="0" u="none" strike="noStrike" kern="1200" cap="none" spc="0" normalizeH="0" baseline="0" noProof="0" dirty="0">
                <a:ln>
                  <a:noFill/>
                </a:ln>
                <a:solidFill>
                  <a:prstClr val="white"/>
                </a:solidFill>
                <a:effectLst/>
                <a:uLnTx/>
                <a:uFillTx/>
                <a:latin typeface="Austin News Text Roman"/>
              </a:rPr>
              <a:t> is not issued by the tournament </a:t>
            </a:r>
            <a:r>
              <a:rPr kumimoji="0" lang="en-US" sz="2000" b="0" i="0" u="none" strike="noStrike" kern="1200" cap="none" spc="0" normalizeH="0" baseline="0" noProof="0" dirty="0" err="1">
                <a:ln>
                  <a:noFill/>
                </a:ln>
                <a:solidFill>
                  <a:prstClr val="white"/>
                </a:solidFill>
                <a:effectLst/>
                <a:uLnTx/>
                <a:uFillTx/>
                <a:latin typeface="Austin News Text Roman"/>
              </a:rPr>
              <a:t>organisers</a:t>
            </a:r>
            <a:r>
              <a:rPr kumimoji="0" lang="en-US" sz="2000" b="0" i="0" u="none" strike="noStrike" kern="1200" cap="none" spc="0" normalizeH="0" baseline="0" noProof="0" dirty="0">
                <a:ln>
                  <a:noFill/>
                </a:ln>
                <a:solidFill>
                  <a:prstClr val="white"/>
                </a:solidFill>
                <a:effectLst/>
                <a:uLnTx/>
                <a:uFillTx/>
                <a:latin typeface="Austin News Text Roman"/>
              </a:rPr>
              <a:t>.</a:t>
            </a:r>
          </a:p>
          <a:p>
            <a:pPr marL="342900" marR="0" lvl="0" indent="-3429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2000" b="0" i="0" u="none" strike="noStrike" kern="1200" cap="none" spc="0" normalizeH="0" baseline="0" noProof="0" dirty="0">
                <a:ln>
                  <a:noFill/>
                </a:ln>
                <a:solidFill>
                  <a:prstClr val="white"/>
                </a:solidFill>
                <a:effectLst/>
                <a:uLnTx/>
                <a:uFillTx/>
                <a:latin typeface="Austin News Text Roman"/>
              </a:rPr>
              <a:t>Participating teams are instead paid bonuses by their respective associations in relation to their performances on the pitch.</a:t>
            </a:r>
          </a:p>
        </p:txBody>
      </p:sp>
      <p:sp>
        <p:nvSpPr>
          <p:cNvPr id="2" name="Rectangle 1">
            <a:extLst>
              <a:ext uri="{FF2B5EF4-FFF2-40B4-BE49-F238E27FC236}">
                <a16:creationId xmlns:a16="http://schemas.microsoft.com/office/drawing/2014/main" id="{C6ECF487-A30F-4D1F-AE27-45081903CAD9}"/>
              </a:ext>
            </a:extLst>
          </p:cNvPr>
          <p:cNvSpPr/>
          <p:nvPr/>
        </p:nvSpPr>
        <p:spPr>
          <a:xfrm>
            <a:off x="53008" y="3228154"/>
            <a:ext cx="6096000" cy="1323439"/>
          </a:xfrm>
          <a:prstGeom prst="rect">
            <a:avLst/>
          </a:prstGeom>
        </p:spPr>
        <p:txBody>
          <a:bodyPr>
            <a:spAutoFit/>
          </a:bodyPr>
          <a:lstStyle/>
          <a:p>
            <a:pPr marL="342900" marR="0" lvl="0" indent="-3429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2000" b="0" i="0" u="none" strike="noStrike" kern="1200" cap="none" spc="0" normalizeH="0" baseline="0" noProof="0" dirty="0">
                <a:ln>
                  <a:noFill/>
                </a:ln>
                <a:solidFill>
                  <a:prstClr val="white"/>
                </a:solidFill>
                <a:effectLst/>
                <a:uLnTx/>
                <a:uFillTx/>
                <a:latin typeface="&amp;quot"/>
                <a:ea typeface="+mn-ea"/>
                <a:cs typeface="+mn-cs"/>
              </a:rPr>
              <a:t>Real Madrid were given £13.5m for winning the Champions League in 2018</a:t>
            </a:r>
            <a:r>
              <a:rPr kumimoji="0" lang="en-US" sz="2000" b="0" i="0" u="none" strike="noStrike" kern="1200" cap="none" spc="0" normalizeH="0" baseline="0" noProof="0" dirty="0">
                <a:ln>
                  <a:noFill/>
                </a:ln>
                <a:solidFill>
                  <a:prstClr val="white"/>
                </a:solidFill>
                <a:effectLst/>
                <a:uLnTx/>
                <a:uFillTx/>
                <a:latin typeface="Austin News Text Roman"/>
                <a:ea typeface="+mn-ea"/>
                <a:cs typeface="+mn-cs"/>
              </a:rPr>
              <a:t>, while Lyon, the winners of the women's Champions League, gained just £219,920.</a:t>
            </a:r>
            <a:endPar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93CAF7AE-2732-4A1A-BE5C-4719DC8D214A}"/>
              </a:ext>
            </a:extLst>
          </p:cNvPr>
          <p:cNvSpPr/>
          <p:nvPr/>
        </p:nvSpPr>
        <p:spPr>
          <a:xfrm>
            <a:off x="53008" y="4830028"/>
            <a:ext cx="6096000" cy="1631216"/>
          </a:xfrm>
          <a:prstGeom prst="rect">
            <a:avLst/>
          </a:prstGeom>
        </p:spPr>
        <p:txBody>
          <a:bodyPr>
            <a:spAutoFit/>
          </a:bodyPr>
          <a:lstStyle/>
          <a:p>
            <a:pPr marL="342900" marR="0" lvl="0" indent="-3429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2000" b="0" i="0" u="none" strike="noStrike" kern="1200" cap="none" spc="0" normalizeH="0" baseline="0" noProof="0" dirty="0">
                <a:ln>
                  <a:noFill/>
                </a:ln>
                <a:solidFill>
                  <a:prstClr val="white"/>
                </a:solidFill>
                <a:effectLst/>
                <a:uLnTx/>
                <a:uFillTx/>
                <a:latin typeface="&amp;quot"/>
                <a:ea typeface="+mn-ea"/>
                <a:cs typeface="+mn-cs"/>
              </a:rPr>
              <a:t>British Cycling</a:t>
            </a:r>
            <a:r>
              <a:rPr kumimoji="0" lang="en-US" sz="2000" b="0" i="0" u="none" strike="noStrike" kern="1200" cap="none" spc="0" normalizeH="0" baseline="0" noProof="0" dirty="0">
                <a:ln>
                  <a:noFill/>
                </a:ln>
                <a:solidFill>
                  <a:prstClr val="white"/>
                </a:solidFill>
                <a:effectLst/>
                <a:uLnTx/>
                <a:uFillTx/>
                <a:latin typeface="Guardian Text Egyptian Web"/>
                <a:ea typeface="+mn-ea"/>
                <a:cs typeface="+mn-cs"/>
              </a:rPr>
              <a:t>, in announcing that its gender pay gap had lessened, from 21% last April to 13% in December, said it believed that the introduction of flexible working hours and enhanced paternity leave was a factor.</a:t>
            </a:r>
            <a:endPar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7" name="Picture 6" descr="A person riding on the back of a bicycle&#10;&#10;Description automatically generated">
            <a:extLst>
              <a:ext uri="{FF2B5EF4-FFF2-40B4-BE49-F238E27FC236}">
                <a16:creationId xmlns:a16="http://schemas.microsoft.com/office/drawing/2014/main" id="{81EA16A0-E02D-4CAB-A78A-1969CE2BFB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17129" y="1551214"/>
            <a:ext cx="4996542" cy="3755572"/>
          </a:xfrm>
          <a:prstGeom prst="rect">
            <a:avLst/>
          </a:prstGeom>
        </p:spPr>
      </p:pic>
    </p:spTree>
    <p:extLst>
      <p:ext uri="{BB962C8B-B14F-4D97-AF65-F5344CB8AC3E}">
        <p14:creationId xmlns:p14="http://schemas.microsoft.com/office/powerpoint/2010/main" val="4253349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1A6C77-9C4B-4FF6-BE6A-A086A9A8EE81}"/>
              </a:ext>
            </a:extLst>
          </p:cNvPr>
          <p:cNvSpPr/>
          <p:nvPr/>
        </p:nvSpPr>
        <p:spPr>
          <a:xfrm>
            <a:off x="94576" y="-64591"/>
            <a:ext cx="9256434" cy="3329581"/>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sz="6100" b="0" i="0" u="none" strike="noStrike" kern="1200" cap="none" spc="0" normalizeH="0" baseline="0" noProof="0" dirty="0">
                <a:ln w="0"/>
                <a:solidFill>
                  <a:schemeClr val="tx2"/>
                </a:solidFill>
                <a:effectLst>
                  <a:outerShdw blurRad="38100" dist="19050" dir="2700000" algn="tl" rotWithShape="0">
                    <a:prstClr val="black">
                      <a:alpha val="40000"/>
                    </a:prstClr>
                  </a:outerShdw>
                </a:effectLst>
                <a:uLnTx/>
                <a:uFillTx/>
                <a:latin typeface="+mj-lt"/>
                <a:ea typeface="+mj-ea"/>
                <a:cs typeface="+mj-cs"/>
              </a:rPr>
              <a:t>SHOULD WOMEN BE PAYED </a:t>
            </a:r>
          </a:p>
          <a:p>
            <a:pPr marL="0" marR="0" lvl="0" indent="0" fontAlgn="auto">
              <a:lnSpc>
                <a:spcPct val="90000"/>
              </a:lnSpc>
              <a:spcBef>
                <a:spcPct val="0"/>
              </a:spcBef>
              <a:spcAft>
                <a:spcPts val="600"/>
              </a:spcAft>
              <a:buClrTx/>
              <a:buSzTx/>
              <a:tabLst/>
              <a:defRPr/>
            </a:pPr>
            <a:r>
              <a:rPr kumimoji="0" lang="en-US" sz="6100" b="0" i="0" u="none" strike="noStrike" kern="1200" cap="none" spc="0" normalizeH="0" baseline="0" noProof="0" dirty="0">
                <a:ln w="0"/>
                <a:solidFill>
                  <a:schemeClr val="tx2"/>
                </a:solidFill>
                <a:effectLst>
                  <a:outerShdw blurRad="38100" dist="19050" dir="2700000" algn="tl" rotWithShape="0">
                    <a:prstClr val="black">
                      <a:alpha val="40000"/>
                    </a:prstClr>
                  </a:outerShdw>
                </a:effectLst>
                <a:uLnTx/>
                <a:uFillTx/>
                <a:latin typeface="+mj-lt"/>
                <a:ea typeface="+mj-ea"/>
                <a:cs typeface="+mj-cs"/>
              </a:rPr>
              <a:t>EQUAL TO MEN?</a:t>
            </a:r>
          </a:p>
        </p:txBody>
      </p:sp>
      <p:sp>
        <p:nvSpPr>
          <p:cNvPr id="4" name="Rectangle 3">
            <a:extLst>
              <a:ext uri="{FF2B5EF4-FFF2-40B4-BE49-F238E27FC236}">
                <a16:creationId xmlns:a16="http://schemas.microsoft.com/office/drawing/2014/main" id="{5AE7B0C5-4725-4719-954B-E1109F35DDD9}"/>
              </a:ext>
            </a:extLst>
          </p:cNvPr>
          <p:cNvSpPr/>
          <p:nvPr/>
        </p:nvSpPr>
        <p:spPr>
          <a:xfrm>
            <a:off x="206344" y="5032357"/>
            <a:ext cx="6507044" cy="1200329"/>
          </a:xfrm>
          <a:prstGeom prst="rect">
            <a:avLst/>
          </a:prstGeom>
        </p:spPr>
        <p:txBody>
          <a:bodyPr wrap="square">
            <a:spAutoFit/>
          </a:bodyPr>
          <a:lstStyle/>
          <a:p>
            <a:pPr marL="0" marR="0" lvl="0" indent="0" algn="l" defTabSz="457200" rtl="0" eaLnBrk="1" fontAlgn="auto" latinLnBrk="0" hangingPunct="1">
              <a:spcBef>
                <a:spcPts val="0"/>
              </a:spcBef>
              <a:spcAft>
                <a:spcPts val="60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entury Gothic" panose="020B0502020202020204"/>
                <a:ea typeface="+mn-ea"/>
                <a:cs typeface="+mn-cs"/>
                <a:hlinkClick r:id="rId3"/>
              </a:rPr>
              <a:t>https://www.youtube.com/watch?v=FKUatrFPMrY</a:t>
            </a:r>
            <a:endParaRPr kumimoji="0" lang="en-US" sz="3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5" name="Rectangle 4">
            <a:extLst>
              <a:ext uri="{FF2B5EF4-FFF2-40B4-BE49-F238E27FC236}">
                <a16:creationId xmlns:a16="http://schemas.microsoft.com/office/drawing/2014/main" id="{706219D8-4378-4C58-A0DE-7E3B76EC8B5E}"/>
              </a:ext>
            </a:extLst>
          </p:cNvPr>
          <p:cNvSpPr/>
          <p:nvPr/>
        </p:nvSpPr>
        <p:spPr>
          <a:xfrm>
            <a:off x="32050" y="3687008"/>
            <a:ext cx="5452134" cy="923330"/>
          </a:xfrm>
          <a:prstGeom prst="rect">
            <a:avLst/>
          </a:prstGeom>
          <a:noFill/>
        </p:spPr>
        <p:txBody>
          <a:bodyPr wrap="none" lIns="91440" tIns="45720" rIns="91440" bIns="45720">
            <a:spAutoFit/>
          </a:bodyPr>
          <a:lstStyle/>
          <a:p>
            <a:pPr marL="685800" marR="0" lvl="0" indent="-685800" algn="ctr" defTabSz="457200" rtl="0" eaLnBrk="1" fontAlgn="auto" latinLnBrk="0" hangingPunct="1">
              <a:spcBef>
                <a:spcPts val="0"/>
              </a:spcBef>
              <a:spcAft>
                <a:spcPts val="600"/>
              </a:spcAft>
              <a:buClr>
                <a:srgbClr val="FF0000"/>
              </a:buClr>
              <a:buSzTx/>
              <a:buFont typeface="Wingdings" panose="05000000000000000000" pitchFamily="2" charset="2"/>
              <a:buChar char="Ø"/>
              <a:tabLst/>
              <a:defRPr/>
            </a:pPr>
            <a:r>
              <a:rPr kumimoji="0" lang="en-US" sz="5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entury Gothic" panose="020B0502020202020204"/>
                <a:ea typeface="+mn-ea"/>
                <a:cs typeface="+mn-cs"/>
              </a:rPr>
              <a:t>YOUTUBE LINK</a:t>
            </a:r>
          </a:p>
        </p:txBody>
      </p:sp>
    </p:spTree>
    <p:extLst>
      <p:ext uri="{BB962C8B-B14F-4D97-AF65-F5344CB8AC3E}">
        <p14:creationId xmlns:p14="http://schemas.microsoft.com/office/powerpoint/2010/main" val="1548678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9EA859-12F6-43B7-A719-73C608B4F9B3}"/>
              </a:ext>
            </a:extLst>
          </p:cNvPr>
          <p:cNvSpPr/>
          <p:nvPr/>
        </p:nvSpPr>
        <p:spPr>
          <a:xfrm>
            <a:off x="234625" y="434244"/>
            <a:ext cx="10260503" cy="1938992"/>
          </a:xfrm>
          <a:prstGeom prst="rect">
            <a:avLst/>
          </a:prstGeom>
          <a:noFill/>
        </p:spPr>
        <p:txBody>
          <a:bodyPr wrap="squar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entury Gothic" panose="020B0502020202020204"/>
                <a:ea typeface="+mn-ea"/>
                <a:cs typeface="+mn-cs"/>
              </a:rPr>
              <a:t>WHY ISN’T THERE EQUAL PAY IN SPORT AND WHAT WILL IT TAKE TO IMPROVE THIS?</a:t>
            </a:r>
          </a:p>
        </p:txBody>
      </p:sp>
      <p:sp>
        <p:nvSpPr>
          <p:cNvPr id="5" name="TextBox 4">
            <a:extLst>
              <a:ext uri="{FF2B5EF4-FFF2-40B4-BE49-F238E27FC236}">
                <a16:creationId xmlns:a16="http://schemas.microsoft.com/office/drawing/2014/main" id="{B09B7816-386E-4513-BD15-227BC6B229E9}"/>
              </a:ext>
            </a:extLst>
          </p:cNvPr>
          <p:cNvSpPr txBox="1"/>
          <p:nvPr/>
        </p:nvSpPr>
        <p:spPr>
          <a:xfrm>
            <a:off x="675861" y="2796209"/>
            <a:ext cx="4678017" cy="310854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entury Gothic" panose="020B0502020202020204"/>
                <a:ea typeface="+mn-ea"/>
                <a:cs typeface="+mn-cs"/>
              </a:rPr>
              <a:t>WHY?</a:t>
            </a:r>
          </a:p>
          <a:p>
            <a:pPr marL="457200" marR="0" lvl="0" indent="-4572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3200" b="0" i="0" u="none" strike="noStrike" kern="1200" cap="none" spc="0" normalizeH="0" baseline="0" noProof="0" dirty="0">
                <a:ln>
                  <a:noFill/>
                </a:ln>
                <a:solidFill>
                  <a:prstClr val="white"/>
                </a:solidFill>
                <a:effectLst/>
                <a:uLnTx/>
                <a:uFillTx/>
                <a:latin typeface="Century Gothic" panose="020B0502020202020204"/>
                <a:ea typeface="+mn-ea"/>
                <a:cs typeface="+mn-cs"/>
              </a:rPr>
              <a:t>Sponsorships</a:t>
            </a:r>
          </a:p>
          <a:p>
            <a:pPr marL="457200" marR="0" lvl="0" indent="-4572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3200" b="0" i="0" u="none" strike="noStrike" kern="1200" cap="none" spc="0" normalizeH="0" baseline="0" noProof="0" dirty="0">
                <a:ln>
                  <a:noFill/>
                </a:ln>
                <a:solidFill>
                  <a:prstClr val="white"/>
                </a:solidFill>
                <a:effectLst/>
                <a:uLnTx/>
                <a:uFillTx/>
                <a:latin typeface="Century Gothic" panose="020B0502020202020204"/>
                <a:ea typeface="+mn-ea"/>
                <a:cs typeface="+mn-cs"/>
              </a:rPr>
              <a:t>Attendances</a:t>
            </a:r>
          </a:p>
          <a:p>
            <a:pPr marL="457200" marR="0" lvl="0" indent="-4572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3200" b="0" i="0" u="none" strike="noStrike" kern="1200" cap="none" spc="0" normalizeH="0" baseline="0" noProof="0" dirty="0">
                <a:ln>
                  <a:noFill/>
                </a:ln>
                <a:solidFill>
                  <a:prstClr val="white"/>
                </a:solidFill>
                <a:effectLst/>
                <a:uLnTx/>
                <a:uFillTx/>
                <a:latin typeface="Century Gothic" panose="020B0502020202020204"/>
                <a:ea typeface="+mn-ea"/>
                <a:cs typeface="+mn-cs"/>
              </a:rPr>
              <a:t>Standards</a:t>
            </a:r>
          </a:p>
          <a:p>
            <a:pPr marL="457200" marR="0" lvl="0" indent="-4572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3200" b="0" i="0" u="none" strike="noStrike" kern="1200" cap="none" spc="0" normalizeH="0" baseline="0" noProof="0" dirty="0">
                <a:ln>
                  <a:noFill/>
                </a:ln>
                <a:solidFill>
                  <a:prstClr val="white"/>
                </a:solidFill>
                <a:effectLst/>
                <a:uLnTx/>
                <a:uFillTx/>
                <a:latin typeface="Century Gothic" panose="020B0502020202020204"/>
                <a:ea typeface="+mn-ea"/>
                <a:cs typeface="+mn-cs"/>
              </a:rPr>
              <a:t>Advertisement</a:t>
            </a:r>
          </a:p>
          <a:p>
            <a:pPr marL="457200" marR="0" lvl="0" indent="-4572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3200" b="0" i="0" u="none" strike="noStrike" kern="1200" cap="none" spc="0" normalizeH="0" baseline="0" noProof="0" dirty="0">
                <a:ln>
                  <a:noFill/>
                </a:ln>
                <a:solidFill>
                  <a:prstClr val="white"/>
                </a:solidFill>
                <a:effectLst/>
                <a:uLnTx/>
                <a:uFillTx/>
                <a:latin typeface="Century Gothic" panose="020B0502020202020204"/>
                <a:ea typeface="+mn-ea"/>
                <a:cs typeface="+mn-cs"/>
              </a:rPr>
              <a:t>Less revenue</a:t>
            </a:r>
          </a:p>
        </p:txBody>
      </p:sp>
      <p:sp>
        <p:nvSpPr>
          <p:cNvPr id="6" name="TextBox 5">
            <a:extLst>
              <a:ext uri="{FF2B5EF4-FFF2-40B4-BE49-F238E27FC236}">
                <a16:creationId xmlns:a16="http://schemas.microsoft.com/office/drawing/2014/main" id="{537D3CA3-5196-4BF6-BC37-3C884A69DA4F}"/>
              </a:ext>
            </a:extLst>
          </p:cNvPr>
          <p:cNvSpPr txBox="1"/>
          <p:nvPr/>
        </p:nvSpPr>
        <p:spPr>
          <a:xfrm>
            <a:off x="7341704" y="2796209"/>
            <a:ext cx="3538331" cy="289310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entury Gothic" panose="020B0502020202020204"/>
                <a:ea typeface="+mn-ea"/>
                <a:cs typeface="+mn-cs"/>
              </a:rPr>
              <a:t>WHAT?</a:t>
            </a:r>
          </a:p>
          <a:p>
            <a:pPr marL="457200" marR="0" lvl="0" indent="-4572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3200" b="0" i="0" u="none" strike="noStrike" kern="1200" cap="none" spc="0" normalizeH="0" baseline="0" noProof="0" dirty="0">
                <a:ln>
                  <a:noFill/>
                </a:ln>
                <a:solidFill>
                  <a:prstClr val="white"/>
                </a:solidFill>
                <a:effectLst/>
                <a:uLnTx/>
                <a:uFillTx/>
                <a:latin typeface="Century Gothic" panose="020B0502020202020204"/>
                <a:ea typeface="+mn-ea"/>
                <a:cs typeface="+mn-cs"/>
              </a:rPr>
              <a:t>Advertisement</a:t>
            </a:r>
          </a:p>
          <a:p>
            <a:pPr marL="457200" marR="0" lvl="0" indent="-4572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3200" b="0" i="0" u="none" strike="noStrike" kern="1200" cap="none" spc="0" normalizeH="0" baseline="0" noProof="0" dirty="0">
                <a:ln>
                  <a:noFill/>
                </a:ln>
                <a:solidFill>
                  <a:prstClr val="white"/>
                </a:solidFill>
                <a:effectLst/>
                <a:uLnTx/>
                <a:uFillTx/>
                <a:latin typeface="Century Gothic" panose="020B0502020202020204"/>
                <a:ea typeface="+mn-ea"/>
                <a:cs typeface="+mn-cs"/>
              </a:rPr>
              <a:t>Funding</a:t>
            </a:r>
          </a:p>
          <a:p>
            <a:pPr marL="457200" marR="0" lvl="0" indent="-4572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3200" b="0" i="0" u="none" strike="noStrike" kern="1200" cap="none" spc="0" normalizeH="0" baseline="0" noProof="0" dirty="0">
                <a:ln>
                  <a:noFill/>
                </a:ln>
                <a:solidFill>
                  <a:prstClr val="white"/>
                </a:solidFill>
                <a:effectLst/>
                <a:uLnTx/>
                <a:uFillTx/>
                <a:latin typeface="Century Gothic" panose="020B0502020202020204"/>
                <a:ea typeface="+mn-ea"/>
                <a:cs typeface="+mn-cs"/>
              </a:rPr>
              <a:t>Facilities</a:t>
            </a:r>
          </a:p>
          <a:p>
            <a:pPr marL="457200" marR="0" lvl="0" indent="-4572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3200" b="0" i="0" u="none" strike="noStrike" kern="1200" cap="none" spc="0" normalizeH="0" baseline="0" noProof="0" dirty="0">
                <a:ln>
                  <a:noFill/>
                </a:ln>
                <a:solidFill>
                  <a:prstClr val="white"/>
                </a:solidFill>
                <a:effectLst/>
                <a:uLnTx/>
                <a:uFillTx/>
                <a:latin typeface="Century Gothic" panose="020B0502020202020204"/>
                <a:ea typeface="+mn-ea"/>
                <a:cs typeface="+mn-cs"/>
              </a:rPr>
              <a:t>Opportunities</a:t>
            </a: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631179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0C9E1BA-239C-4DA1-973B-9BAB59ADF8E5}"/>
              </a:ext>
            </a:extLst>
          </p:cNvPr>
          <p:cNvSpPr/>
          <p:nvPr/>
        </p:nvSpPr>
        <p:spPr>
          <a:xfrm>
            <a:off x="795130" y="356657"/>
            <a:ext cx="9328195" cy="707886"/>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entury Gothic" panose="020B0502020202020204"/>
                <a:ea typeface="+mn-ea"/>
                <a:cs typeface="+mn-cs"/>
              </a:rPr>
              <a:t>EQUAL PAY IMPROVEMENTS IN SPORT</a:t>
            </a:r>
          </a:p>
        </p:txBody>
      </p:sp>
      <p:sp>
        <p:nvSpPr>
          <p:cNvPr id="5" name="TextBox 4">
            <a:extLst>
              <a:ext uri="{FF2B5EF4-FFF2-40B4-BE49-F238E27FC236}">
                <a16:creationId xmlns:a16="http://schemas.microsoft.com/office/drawing/2014/main" id="{682C5FB5-5A9F-4B4E-8E95-A645C85E0E09}"/>
              </a:ext>
            </a:extLst>
          </p:cNvPr>
          <p:cNvSpPr txBox="1"/>
          <p:nvPr/>
        </p:nvSpPr>
        <p:spPr>
          <a:xfrm>
            <a:off x="239959" y="1745252"/>
            <a:ext cx="5009322" cy="2062103"/>
          </a:xfrm>
          <a:prstGeom prst="rect">
            <a:avLst/>
          </a:prstGeom>
          <a:noFill/>
        </p:spPr>
        <p:txBody>
          <a:bodyPr wrap="square" rtlCol="0">
            <a:spAutoFit/>
          </a:bodyPr>
          <a:lstStyle/>
          <a:p>
            <a:pPr marL="457200" marR="0" lvl="0" indent="-4572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3200" b="0" i="0" u="none" strike="noStrike" kern="1200" cap="none" spc="0" normalizeH="0" baseline="0" noProof="0" dirty="0">
                <a:ln>
                  <a:noFill/>
                </a:ln>
                <a:solidFill>
                  <a:prstClr val="white"/>
                </a:solidFill>
                <a:effectLst/>
                <a:uLnTx/>
                <a:uFillTx/>
                <a:latin typeface="Century Gothic" panose="020B0502020202020204"/>
                <a:ea typeface="+mn-ea"/>
                <a:cs typeface="+mn-cs"/>
              </a:rPr>
              <a:t>“A total of 83% of </a:t>
            </a:r>
            <a:r>
              <a:rPr kumimoji="0" lang="en-US" sz="3200" b="1" i="0" u="none" strike="noStrike" kern="1200" cap="none" spc="0" normalizeH="0" baseline="0" noProof="0" dirty="0">
                <a:ln>
                  <a:noFill/>
                </a:ln>
                <a:solidFill>
                  <a:prstClr val="white"/>
                </a:solidFill>
                <a:effectLst/>
                <a:uLnTx/>
                <a:uFillTx/>
                <a:latin typeface="Century Gothic" panose="020B0502020202020204"/>
                <a:ea typeface="+mn-ea"/>
                <a:cs typeface="+mn-cs"/>
              </a:rPr>
              <a:t>sports</a:t>
            </a:r>
            <a:r>
              <a:rPr kumimoji="0" lang="en-US" sz="3200" b="0" i="0" u="none" strike="noStrike" kern="1200" cap="none" spc="0" normalizeH="0" baseline="0" noProof="0" dirty="0">
                <a:ln>
                  <a:noFill/>
                </a:ln>
                <a:solidFill>
                  <a:prstClr val="white"/>
                </a:solidFill>
                <a:effectLst/>
                <a:uLnTx/>
                <a:uFillTx/>
                <a:latin typeface="Century Gothic" panose="020B0502020202020204"/>
                <a:ea typeface="+mn-ea"/>
                <a:cs typeface="+mn-cs"/>
              </a:rPr>
              <a:t> now reward men and women equally“ (BBC, 2019).</a:t>
            </a:r>
            <a:endParaRPr kumimoji="0" lang="en-GB" sz="3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6" name="Rectangle 5">
            <a:extLst>
              <a:ext uri="{FF2B5EF4-FFF2-40B4-BE49-F238E27FC236}">
                <a16:creationId xmlns:a16="http://schemas.microsoft.com/office/drawing/2014/main" id="{CA7117B1-15E2-4DBE-BC8E-9ABEA2674545}"/>
              </a:ext>
            </a:extLst>
          </p:cNvPr>
          <p:cNvSpPr/>
          <p:nvPr/>
        </p:nvSpPr>
        <p:spPr>
          <a:xfrm>
            <a:off x="6011043" y="1726806"/>
            <a:ext cx="6096000" cy="2062103"/>
          </a:xfrm>
          <a:prstGeom prst="rect">
            <a:avLst/>
          </a:prstGeom>
        </p:spPr>
        <p:txBody>
          <a:bodyPr>
            <a:spAutoFit/>
          </a:bodyPr>
          <a:lstStyle/>
          <a:p>
            <a:pPr marL="457200" marR="0" lvl="0" indent="-4572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32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Norway and the Netherlands currently leading the way in committing to equal pay in football.</a:t>
            </a:r>
            <a:endParaRPr kumimoji="0" lang="en-GB" sz="3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 name="Rectangle 6">
            <a:extLst>
              <a:ext uri="{FF2B5EF4-FFF2-40B4-BE49-F238E27FC236}">
                <a16:creationId xmlns:a16="http://schemas.microsoft.com/office/drawing/2014/main" id="{7692B3AF-6BD7-42FA-B8E6-9DAE3E0B7FEF}"/>
              </a:ext>
            </a:extLst>
          </p:cNvPr>
          <p:cNvSpPr/>
          <p:nvPr/>
        </p:nvSpPr>
        <p:spPr>
          <a:xfrm>
            <a:off x="2319129" y="4602152"/>
            <a:ext cx="7964557" cy="1384995"/>
          </a:xfrm>
          <a:prstGeom prst="rect">
            <a:avLst/>
          </a:prstGeom>
        </p:spPr>
        <p:txBody>
          <a:bodyPr wrap="square">
            <a:spAutoFit/>
          </a:bodyPr>
          <a:lstStyle/>
          <a:p>
            <a:pPr marL="457200" marR="0" lvl="0" indent="-45720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2800" b="0" i="0" u="none" strike="noStrike" kern="1200" cap="none" spc="0" normalizeH="0" baseline="0" noProof="0" dirty="0">
                <a:ln>
                  <a:noFill/>
                </a:ln>
                <a:solidFill>
                  <a:prstClr val="white"/>
                </a:solidFill>
                <a:effectLst/>
                <a:uLnTx/>
                <a:uFillTx/>
                <a:latin typeface="Guardian Text Egyptian Web"/>
                <a:ea typeface="+mn-ea"/>
                <a:cs typeface="+mn-cs"/>
              </a:rPr>
              <a:t>UK Sport have stated they fund 1,082 athletes on its world-class </a:t>
            </a:r>
            <a:r>
              <a:rPr kumimoji="0" lang="en-US" sz="2800" b="0" i="0" u="none" strike="noStrike" kern="1200" cap="none" spc="0" normalizeH="0" baseline="0" noProof="0" dirty="0" err="1">
                <a:ln>
                  <a:noFill/>
                </a:ln>
                <a:solidFill>
                  <a:prstClr val="white"/>
                </a:solidFill>
                <a:effectLst/>
                <a:uLnTx/>
                <a:uFillTx/>
                <a:latin typeface="Guardian Text Egyptian Web"/>
                <a:ea typeface="+mn-ea"/>
                <a:cs typeface="+mn-cs"/>
              </a:rPr>
              <a:t>programme</a:t>
            </a:r>
            <a:r>
              <a:rPr kumimoji="0" lang="en-US" sz="2800" b="0" i="0" u="none" strike="noStrike" kern="1200" cap="none" spc="0" normalizeH="0" baseline="0" noProof="0" dirty="0">
                <a:ln>
                  <a:noFill/>
                </a:ln>
                <a:solidFill>
                  <a:prstClr val="white"/>
                </a:solidFill>
                <a:effectLst/>
                <a:uLnTx/>
                <a:uFillTx/>
                <a:latin typeface="Guardian Text Egyptian Web"/>
                <a:ea typeface="+mn-ea"/>
                <a:cs typeface="+mn-cs"/>
              </a:rPr>
              <a:t>, with the split being 55% male and 45% female. </a:t>
            </a:r>
            <a:endPar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04890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170C0C1-5B80-4883-9B2E-1177754228F8}"/>
              </a:ext>
            </a:extLst>
          </p:cNvPr>
          <p:cNvSpPr/>
          <p:nvPr/>
        </p:nvSpPr>
        <p:spPr>
          <a:xfrm>
            <a:off x="1769342" y="555439"/>
            <a:ext cx="6718507" cy="923330"/>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white"/>
                </a:solidFill>
                <a:effectLst>
                  <a:outerShdw blurRad="38100" dist="19050" dir="2700000" algn="tl" rotWithShape="0">
                    <a:prstClr val="black">
                      <a:alpha val="40000"/>
                    </a:prstClr>
                  </a:outerShdw>
                </a:effectLst>
                <a:uLnTx/>
                <a:uFillTx/>
                <a:latin typeface="Century Gothic" panose="020B0502020202020204"/>
                <a:ea typeface="+mn-ea"/>
                <a:cs typeface="+mn-cs"/>
              </a:rPr>
              <a:t>Reference List: Josh</a:t>
            </a:r>
          </a:p>
        </p:txBody>
      </p:sp>
      <p:sp>
        <p:nvSpPr>
          <p:cNvPr id="5" name="TextBox 4">
            <a:extLst>
              <a:ext uri="{FF2B5EF4-FFF2-40B4-BE49-F238E27FC236}">
                <a16:creationId xmlns:a16="http://schemas.microsoft.com/office/drawing/2014/main" id="{BF327005-D212-4023-B655-90D2FE924CA0}"/>
              </a:ext>
            </a:extLst>
          </p:cNvPr>
          <p:cNvSpPr txBox="1"/>
          <p:nvPr/>
        </p:nvSpPr>
        <p:spPr>
          <a:xfrm>
            <a:off x="357808" y="1556660"/>
            <a:ext cx="11078817" cy="923330"/>
          </a:xfrm>
          <a:prstGeom prst="rect">
            <a:avLst/>
          </a:prstGeom>
          <a:noFill/>
        </p:spPr>
        <p:txBody>
          <a:bodyPr wrap="square" rtlCol="0">
            <a:spAutoFit/>
          </a:bodyPr>
          <a:lstStyle/>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rPr>
              <a:t>Alvarez, A. (2019). </a:t>
            </a:r>
            <a:r>
              <a:rPr kumimoji="0" lang="en-US" sz="1800" b="0" i="1" u="none" strike="noStrike" kern="1200" cap="none" spc="0" normalizeH="0" baseline="0" noProof="0" dirty="0">
                <a:ln>
                  <a:noFill/>
                </a:ln>
                <a:solidFill>
                  <a:prstClr val="white"/>
                </a:solidFill>
                <a:effectLst/>
                <a:uLnTx/>
                <a:uFillTx/>
                <a:latin typeface="Century Gothic" panose="020B0502020202020204"/>
                <a:ea typeface="+mn-ea"/>
                <a:cs typeface="+mn-cs"/>
              </a:rPr>
              <a:t>I thought the main issue in women's sports was equal pay. I was wrong</a:t>
            </a:r>
            <a:r>
              <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rPr>
              <a:t>. [online] the Guardian. Available at: https://www.theguardian.com/sport/2019/may/09/i-thought-the-main-issue-in-womens-sports-was-equal-pay-i-was-wrong [Accessed 3 Jan. 2020].</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6" name="Rectangle 5">
            <a:extLst>
              <a:ext uri="{FF2B5EF4-FFF2-40B4-BE49-F238E27FC236}">
                <a16:creationId xmlns:a16="http://schemas.microsoft.com/office/drawing/2014/main" id="{8F17020D-B1A3-4185-950C-962BBDF83917}"/>
              </a:ext>
            </a:extLst>
          </p:cNvPr>
          <p:cNvSpPr/>
          <p:nvPr/>
        </p:nvSpPr>
        <p:spPr>
          <a:xfrm>
            <a:off x="357808" y="2598579"/>
            <a:ext cx="8865704" cy="646331"/>
          </a:xfrm>
          <a:prstGeom prst="rect">
            <a:avLst/>
          </a:prstGeom>
        </p:spPr>
        <p:txBody>
          <a:bodyPr wrap="square">
            <a:spAutoFit/>
          </a:bodyPr>
          <a:lstStyle/>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1800" b="0" i="0" u="none" strike="noStrike" kern="1200" cap="none" spc="0" normalizeH="0" baseline="0" noProof="0" dirty="0">
                <a:ln>
                  <a:noFill/>
                </a:ln>
                <a:solidFill>
                  <a:prstClr val="white"/>
                </a:solidFill>
                <a:effectLst/>
                <a:uLnTx/>
                <a:uFillTx/>
                <a:latin typeface="Open Sans"/>
                <a:ea typeface="+mn-ea"/>
                <a:cs typeface="+mn-cs"/>
              </a:rPr>
              <a:t>BBC Sport. (2018). </a:t>
            </a:r>
            <a:r>
              <a:rPr kumimoji="0" lang="en-US" sz="1800" b="0" i="1" u="none" strike="noStrike" kern="1200" cap="none" spc="0" normalizeH="0" baseline="0" noProof="0" dirty="0">
                <a:ln>
                  <a:noFill/>
                </a:ln>
                <a:solidFill>
                  <a:prstClr val="white"/>
                </a:solidFill>
                <a:effectLst/>
                <a:uLnTx/>
                <a:uFillTx/>
                <a:latin typeface="&amp;quot"/>
                <a:ea typeface="+mn-ea"/>
                <a:cs typeface="+mn-cs"/>
              </a:rPr>
              <a:t>Gender pay gap: Football Association figures show 23.2% gap</a:t>
            </a:r>
            <a:r>
              <a:rPr kumimoji="0" lang="en-US" sz="1800" b="0" i="0" u="none" strike="noStrike" kern="1200" cap="none" spc="0" normalizeH="0" baseline="0" noProof="0" dirty="0">
                <a:ln>
                  <a:noFill/>
                </a:ln>
                <a:solidFill>
                  <a:prstClr val="white"/>
                </a:solidFill>
                <a:effectLst/>
                <a:uLnTx/>
                <a:uFillTx/>
                <a:latin typeface="Open Sans"/>
                <a:ea typeface="+mn-ea"/>
                <a:cs typeface="+mn-cs"/>
              </a:rPr>
              <a:t>. [online] Available at: https://www.bbc.co.uk/sport/43240059 [Accessed 3 Jan. 2020].</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 name="Rectangle 6">
            <a:extLst>
              <a:ext uri="{FF2B5EF4-FFF2-40B4-BE49-F238E27FC236}">
                <a16:creationId xmlns:a16="http://schemas.microsoft.com/office/drawing/2014/main" id="{CAF0C84E-9BA3-4990-9868-6A9EDA32B420}"/>
              </a:ext>
            </a:extLst>
          </p:cNvPr>
          <p:cNvSpPr/>
          <p:nvPr/>
        </p:nvSpPr>
        <p:spPr>
          <a:xfrm>
            <a:off x="357808" y="5415674"/>
            <a:ext cx="11781180" cy="923330"/>
          </a:xfrm>
          <a:prstGeom prst="rect">
            <a:avLst/>
          </a:prstGeom>
        </p:spPr>
        <p:txBody>
          <a:bodyPr wrap="square">
            <a:spAutoFit/>
          </a:bodyPr>
          <a:lstStyle/>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1800" b="0" i="0" u="none" strike="noStrike" kern="1200" cap="none" spc="0" normalizeH="0" baseline="0" noProof="0" dirty="0">
                <a:ln>
                  <a:noFill/>
                </a:ln>
                <a:solidFill>
                  <a:prstClr val="white"/>
                </a:solidFill>
                <a:effectLst/>
                <a:uLnTx/>
                <a:uFillTx/>
                <a:latin typeface="Open Sans"/>
                <a:ea typeface="+mn-ea"/>
                <a:cs typeface="+mn-cs"/>
              </a:rPr>
              <a:t>The Telegraph. (2017). </a:t>
            </a:r>
            <a:r>
              <a:rPr kumimoji="0" lang="en-US" sz="1800" b="0" i="1" u="none" strike="noStrike" kern="1200" cap="none" spc="0" normalizeH="0" baseline="0" noProof="0" dirty="0">
                <a:ln>
                  <a:noFill/>
                </a:ln>
                <a:solidFill>
                  <a:prstClr val="white"/>
                </a:solidFill>
                <a:effectLst/>
                <a:uLnTx/>
                <a:uFillTx/>
                <a:latin typeface="&amp;quot"/>
                <a:ea typeface="+mn-ea"/>
                <a:cs typeface="+mn-cs"/>
              </a:rPr>
              <a:t>83 per cent of sports now give men and women equal prize money - but football retains largest pay gap</a:t>
            </a:r>
            <a:r>
              <a:rPr kumimoji="0" lang="en-US" sz="1800" b="0" i="0" u="none" strike="noStrike" kern="1200" cap="none" spc="0" normalizeH="0" baseline="0" noProof="0" dirty="0">
                <a:ln>
                  <a:noFill/>
                </a:ln>
                <a:solidFill>
                  <a:prstClr val="white"/>
                </a:solidFill>
                <a:effectLst/>
                <a:uLnTx/>
                <a:uFillTx/>
                <a:latin typeface="Open Sans"/>
                <a:ea typeface="+mn-ea"/>
                <a:cs typeface="+mn-cs"/>
              </a:rPr>
              <a:t>. [online] Available at: https://www.telegraph.co.uk/sport/2017/06/19/83-per-cent-sports-now-give-men-women-equal-prize-money-football/ [Accessed 4 Jan. 2020].</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8" name="Rectangle 7">
            <a:extLst>
              <a:ext uri="{FF2B5EF4-FFF2-40B4-BE49-F238E27FC236}">
                <a16:creationId xmlns:a16="http://schemas.microsoft.com/office/drawing/2014/main" id="{E0EF621C-8EAE-4521-87B0-F90C925F2702}"/>
              </a:ext>
            </a:extLst>
          </p:cNvPr>
          <p:cNvSpPr/>
          <p:nvPr/>
        </p:nvSpPr>
        <p:spPr>
          <a:xfrm>
            <a:off x="357808" y="3363499"/>
            <a:ext cx="10396328" cy="923330"/>
          </a:xfrm>
          <a:prstGeom prst="rect">
            <a:avLst/>
          </a:prstGeom>
        </p:spPr>
        <p:txBody>
          <a:bodyPr wrap="square">
            <a:spAutoFit/>
          </a:bodyPr>
          <a:lstStyle/>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1800" b="0" i="0" u="none" strike="noStrike" kern="1200" cap="none" spc="0" normalizeH="0" baseline="0" noProof="0" dirty="0">
                <a:ln>
                  <a:noFill/>
                </a:ln>
                <a:solidFill>
                  <a:prstClr val="white"/>
                </a:solidFill>
                <a:effectLst/>
                <a:uLnTx/>
                <a:uFillTx/>
                <a:latin typeface="Open Sans"/>
                <a:ea typeface="+mn-ea"/>
                <a:cs typeface="+mn-cs"/>
              </a:rPr>
              <a:t>Ingle, S. (2018). </a:t>
            </a:r>
            <a:r>
              <a:rPr kumimoji="0" lang="en-US" sz="1800" b="0" i="1" u="none" strike="noStrike" kern="1200" cap="none" spc="0" normalizeH="0" baseline="0" noProof="0" dirty="0">
                <a:ln>
                  <a:noFill/>
                </a:ln>
                <a:solidFill>
                  <a:prstClr val="white"/>
                </a:solidFill>
                <a:effectLst/>
                <a:uLnTx/>
                <a:uFillTx/>
                <a:latin typeface="&amp;quot"/>
                <a:ea typeface="+mn-ea"/>
                <a:cs typeface="+mn-cs"/>
              </a:rPr>
              <a:t>Significant pay gaps reported by British sport governing bodies</a:t>
            </a:r>
            <a:r>
              <a:rPr kumimoji="0" lang="en-US" sz="1800" b="0" i="0" u="none" strike="noStrike" kern="1200" cap="none" spc="0" normalizeH="0" baseline="0" noProof="0" dirty="0">
                <a:ln>
                  <a:noFill/>
                </a:ln>
                <a:solidFill>
                  <a:prstClr val="white"/>
                </a:solidFill>
                <a:effectLst/>
                <a:uLnTx/>
                <a:uFillTx/>
                <a:latin typeface="Open Sans"/>
                <a:ea typeface="+mn-ea"/>
                <a:cs typeface="+mn-cs"/>
              </a:rPr>
              <a:t>. [online] the Guardian. Available at: https://www.theguardian.com/society/2018/apr/04/british-sport-governing-bodies-significant-gender-pay-gap-football-association-rugby-football-union [Accessed 4 Jan. 2020].</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Rectangle 8">
            <a:extLst>
              <a:ext uri="{FF2B5EF4-FFF2-40B4-BE49-F238E27FC236}">
                <a16:creationId xmlns:a16="http://schemas.microsoft.com/office/drawing/2014/main" id="{F05C4BF3-5F5A-414F-AE8A-EC0C15E931A4}"/>
              </a:ext>
            </a:extLst>
          </p:cNvPr>
          <p:cNvSpPr/>
          <p:nvPr/>
        </p:nvSpPr>
        <p:spPr>
          <a:xfrm>
            <a:off x="357808" y="4373755"/>
            <a:ext cx="11131827" cy="923330"/>
          </a:xfrm>
          <a:prstGeom prst="rect">
            <a:avLst/>
          </a:prstGeom>
        </p:spPr>
        <p:txBody>
          <a:bodyPr wrap="square">
            <a:spAutoFit/>
          </a:bodyPr>
          <a:lstStyle/>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US" sz="1800" b="0" i="0" u="none" strike="noStrike" kern="1200" cap="none" spc="0" normalizeH="0" baseline="0" noProof="0" dirty="0">
                <a:ln>
                  <a:noFill/>
                </a:ln>
                <a:solidFill>
                  <a:prstClr val="white"/>
                </a:solidFill>
                <a:effectLst/>
                <a:uLnTx/>
                <a:uFillTx/>
                <a:latin typeface="Open Sans"/>
                <a:ea typeface="+mn-ea"/>
                <a:cs typeface="+mn-cs"/>
              </a:rPr>
              <a:t>Newstatesman.com. (2017). </a:t>
            </a:r>
            <a:r>
              <a:rPr kumimoji="0" lang="en-US" sz="1800" b="0" i="1" u="none" strike="noStrike" kern="1200" cap="none" spc="0" normalizeH="0" baseline="0" noProof="0" dirty="0">
                <a:ln>
                  <a:noFill/>
                </a:ln>
                <a:solidFill>
                  <a:prstClr val="white"/>
                </a:solidFill>
                <a:effectLst/>
                <a:uLnTx/>
                <a:uFillTx/>
                <a:latin typeface="&amp;quot"/>
                <a:ea typeface="+mn-ea"/>
                <a:cs typeface="+mn-cs"/>
              </a:rPr>
              <a:t>Sport’s gender pay gap: why are women still paid less than men?</a:t>
            </a:r>
            <a:r>
              <a:rPr kumimoji="0" lang="en-US" sz="1800" b="0" i="0" u="none" strike="noStrike" kern="1200" cap="none" spc="0" normalizeH="0" baseline="0" noProof="0" dirty="0">
                <a:ln>
                  <a:noFill/>
                </a:ln>
                <a:solidFill>
                  <a:prstClr val="white"/>
                </a:solidFill>
                <a:effectLst/>
                <a:uLnTx/>
                <a:uFillTx/>
                <a:latin typeface="Open Sans"/>
                <a:ea typeface="+mn-ea"/>
                <a:cs typeface="+mn-cs"/>
              </a:rPr>
              <a:t>. [online] Available at: https://www.newstatesman.com/politics/sport/2016/08/sport-s-gender-pay-gap-why-are-women-still-paid-less-men [Accessed 4 Jan. 2020].</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274586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1" name="Freeform: Shape 10">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92966-80B1-4189-BB72-5E2173290918}"/>
              </a:ext>
            </a:extLst>
          </p:cNvPr>
          <p:cNvSpPr>
            <a:spLocks noGrp="1"/>
          </p:cNvSpPr>
          <p:nvPr>
            <p:ph type="ctrTitle"/>
          </p:nvPr>
        </p:nvSpPr>
        <p:spPr>
          <a:xfrm>
            <a:off x="965505" y="623571"/>
            <a:ext cx="10260990" cy="3523885"/>
          </a:xfrm>
        </p:spPr>
        <p:txBody>
          <a:bodyPr>
            <a:normAutofit/>
          </a:bodyPr>
          <a:lstStyle/>
          <a:p>
            <a:pPr algn="ctr">
              <a:lnSpc>
                <a:spcPct val="90000"/>
              </a:lnSpc>
            </a:pPr>
            <a:r>
              <a:rPr lang="en-GB" sz="8000" dirty="0"/>
              <a:t>Media coverage and acknowledgements </a:t>
            </a:r>
          </a:p>
        </p:txBody>
      </p:sp>
    </p:spTree>
    <p:extLst>
      <p:ext uri="{BB962C8B-B14F-4D97-AF65-F5344CB8AC3E}">
        <p14:creationId xmlns:p14="http://schemas.microsoft.com/office/powerpoint/2010/main" val="3803000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5"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B53D30BB-A274-4027-AD4F-CDDCF9350E45}"/>
              </a:ext>
            </a:extLst>
          </p:cNvPr>
          <p:cNvSpPr txBox="1"/>
          <p:nvPr/>
        </p:nvSpPr>
        <p:spPr>
          <a:xfrm>
            <a:off x="648930" y="629267"/>
            <a:ext cx="9252154" cy="1016654"/>
          </a:xfrm>
          <a:prstGeom prst="rect">
            <a:avLst/>
          </a:prstGeom>
        </p:spPr>
        <p:txBody>
          <a:bodyPr vert="horz" lIns="91440" tIns="45720" rIns="91440" bIns="45720" rtlCol="0" anchor="t">
            <a:normAutofit/>
          </a:bodyPr>
          <a:lstStyle/>
          <a:p>
            <a:pPr marL="0" marR="0" lvl="0" indent="0" fontAlgn="auto">
              <a:lnSpc>
                <a:spcPct val="90000"/>
              </a:lnSpc>
              <a:spcBef>
                <a:spcPct val="0"/>
              </a:spcBef>
              <a:spcAft>
                <a:spcPts val="600"/>
              </a:spcAft>
              <a:buClrTx/>
              <a:buSzTx/>
              <a:tabLst/>
              <a:defRPr/>
            </a:pPr>
            <a:r>
              <a:rPr kumimoji="0" lang="en-US" sz="3300" u="none" strike="noStrike" cap="none" spc="0" normalizeH="0" baseline="0" noProof="0">
                <a:ln>
                  <a:noFill/>
                </a:ln>
                <a:solidFill>
                  <a:srgbClr val="EBEBEB"/>
                </a:solidFill>
                <a:effectLst/>
                <a:uLnTx/>
                <a:uFillTx/>
                <a:latin typeface="+mj-lt"/>
                <a:ea typeface="+mj-ea"/>
                <a:cs typeface="+mj-cs"/>
              </a:rPr>
              <a:t>What is the media’s current coverage statistics </a:t>
            </a:r>
          </a:p>
        </p:txBody>
      </p:sp>
      <p:sp>
        <p:nvSpPr>
          <p:cNvPr id="17" name="Rectangle 16">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Freeform: Shape 18">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8" name="TextBox 5">
            <a:extLst>
              <a:ext uri="{FF2B5EF4-FFF2-40B4-BE49-F238E27FC236}">
                <a16:creationId xmlns:a16="http://schemas.microsoft.com/office/drawing/2014/main" id="{CA00B3E3-DCEA-4B45-A17A-C85EA2928EE8}"/>
              </a:ext>
            </a:extLst>
          </p:cNvPr>
          <p:cNvGraphicFramePr/>
          <p:nvPr>
            <p:extLst>
              <p:ext uri="{D42A27DB-BD31-4B8C-83A1-F6EECF244321}">
                <p14:modId xmlns:p14="http://schemas.microsoft.com/office/powerpoint/2010/main" val="341956077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0004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1"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3"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4"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5" name="Rectangle 2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38D65-3595-4A4C-9C7E-6CB86DE99534}"/>
              </a:ext>
            </a:extLst>
          </p:cNvPr>
          <p:cNvSpPr>
            <a:spLocks noGrp="1"/>
          </p:cNvSpPr>
          <p:nvPr>
            <p:ph type="title"/>
          </p:nvPr>
        </p:nvSpPr>
        <p:spPr>
          <a:xfrm>
            <a:off x="648931" y="629266"/>
            <a:ext cx="4166510" cy="1622321"/>
          </a:xfrm>
        </p:spPr>
        <p:txBody>
          <a:bodyPr vert="horz" lIns="91440" tIns="45720" rIns="91440" bIns="45720" rtlCol="0" anchor="t">
            <a:normAutofit/>
          </a:bodyPr>
          <a:lstStyle/>
          <a:p>
            <a:r>
              <a:rPr lang="en-US" b="0" i="0" kern="1200">
                <a:solidFill>
                  <a:srgbClr val="EBEBEB"/>
                </a:solidFill>
                <a:latin typeface="+mj-lt"/>
                <a:ea typeface="+mj-ea"/>
                <a:cs typeface="+mj-cs"/>
              </a:rPr>
              <a:t>Viewing figures </a:t>
            </a:r>
          </a:p>
        </p:txBody>
      </p:sp>
      <p:sp>
        <p:nvSpPr>
          <p:cNvPr id="36"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7" name="Freeform: Shape 2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7BCEE5D3-0A11-49DC-817A-1D68FEF0E7FA}"/>
              </a:ext>
            </a:extLst>
          </p:cNvPr>
          <p:cNvPicPr>
            <a:picLocks noChangeAspect="1"/>
          </p:cNvPicPr>
          <p:nvPr/>
        </p:nvPicPr>
        <p:blipFill>
          <a:blip r:embed="rId7"/>
          <a:stretch>
            <a:fillRect/>
          </a:stretch>
        </p:blipFill>
        <p:spPr>
          <a:xfrm>
            <a:off x="6093992" y="2318583"/>
            <a:ext cx="5449889" cy="2220830"/>
          </a:xfrm>
          <a:prstGeom prst="rect">
            <a:avLst/>
          </a:prstGeom>
          <a:effectLst/>
        </p:spPr>
      </p:pic>
      <p:sp>
        <p:nvSpPr>
          <p:cNvPr id="38" name="Rectangle 2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A366C9F1-B185-4DB0-AFE2-B15505BA7E7F}"/>
              </a:ext>
            </a:extLst>
          </p:cNvPr>
          <p:cNvSpPr txBox="1"/>
          <p:nvPr/>
        </p:nvSpPr>
        <p:spPr>
          <a:xfrm>
            <a:off x="648931" y="2438400"/>
            <a:ext cx="4166509" cy="3785419"/>
          </a:xfrm>
          <a:prstGeom prst="rect">
            <a:avLst/>
          </a:prstGeom>
        </p:spPr>
        <p:txBody>
          <a:bodyPr vert="horz" lIns="91440" tIns="45720" rIns="91440" bIns="45720" rtlCol="0">
            <a:normAutofit/>
          </a:bodyPr>
          <a:lstStyle/>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r>
              <a:rPr kumimoji="0" lang="en-US" sz="1500" u="none" strike="noStrike" cap="none" spc="0" normalizeH="0" baseline="0" noProof="0" dirty="0">
                <a:ln>
                  <a:noFill/>
                </a:ln>
                <a:solidFill>
                  <a:srgbClr val="EBEBEB"/>
                </a:solidFill>
                <a:effectLst/>
                <a:uLnTx/>
                <a:uFillTx/>
                <a:latin typeface="+mj-lt"/>
                <a:ea typeface="+mj-ea"/>
                <a:cs typeface="+mj-cs"/>
              </a:rPr>
              <a:t>28.1 million people watched the women’s world cup on BBC in 2019</a:t>
            </a: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endParaRPr kumimoji="0" lang="en-US" sz="1500" u="none" strike="noStrike" cap="none" spc="0" normalizeH="0" baseline="0" noProof="0" dirty="0">
              <a:ln>
                <a:noFill/>
              </a:ln>
              <a:solidFill>
                <a:srgbClr val="EBEBEB"/>
              </a:solidFill>
              <a:effectLst/>
              <a:uLnTx/>
              <a:uFillTx/>
              <a:latin typeface="+mj-lt"/>
              <a:ea typeface="+mj-ea"/>
              <a:cs typeface="+mj-cs"/>
            </a:endParaRP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r>
              <a:rPr kumimoji="0" lang="en-US" sz="1500" u="none" strike="noStrike" cap="none" spc="0" normalizeH="0" baseline="0" noProof="0" dirty="0">
                <a:ln>
                  <a:noFill/>
                </a:ln>
                <a:solidFill>
                  <a:srgbClr val="EBEBEB"/>
                </a:solidFill>
                <a:effectLst/>
                <a:uLnTx/>
                <a:uFillTx/>
                <a:latin typeface="+mj-lt"/>
                <a:ea typeface="+mj-ea"/>
                <a:cs typeface="+mj-cs"/>
              </a:rPr>
              <a:t>There is no women specific sports event in the top 10 most viewed annual sporting events</a:t>
            </a: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endParaRPr kumimoji="0" lang="en-US" sz="1500" u="none" strike="noStrike" cap="none" spc="0" normalizeH="0" baseline="0" noProof="0" dirty="0">
              <a:ln>
                <a:noFill/>
              </a:ln>
              <a:solidFill>
                <a:srgbClr val="EBEBEB"/>
              </a:solidFill>
              <a:effectLst/>
              <a:uLnTx/>
              <a:uFillTx/>
              <a:latin typeface="+mj-lt"/>
              <a:ea typeface="+mj-ea"/>
              <a:cs typeface="+mj-cs"/>
            </a:endParaRP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r>
              <a:rPr kumimoji="0" lang="en-US" sz="1500" u="none" strike="noStrike" cap="none" spc="0" normalizeH="0" baseline="0" noProof="0" dirty="0">
                <a:ln>
                  <a:noFill/>
                </a:ln>
                <a:solidFill>
                  <a:srgbClr val="EBEBEB"/>
                </a:solidFill>
                <a:effectLst/>
                <a:uLnTx/>
                <a:uFillTx/>
                <a:latin typeface="+mj-lt"/>
                <a:ea typeface="+mj-ea"/>
                <a:cs typeface="+mj-cs"/>
              </a:rPr>
              <a:t>In the US more people watched the women’s world cup final than the men’s in 2018  </a:t>
            </a: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endParaRPr kumimoji="0" lang="en-US" sz="1500" u="none" strike="noStrike" cap="none" spc="0" normalizeH="0" baseline="0" noProof="0" dirty="0">
              <a:ln>
                <a:noFill/>
              </a:ln>
              <a:solidFill>
                <a:srgbClr val="EBEBEB"/>
              </a:solidFill>
              <a:effectLst/>
              <a:uLnTx/>
              <a:uFillTx/>
              <a:latin typeface="+mj-lt"/>
              <a:ea typeface="+mj-ea"/>
              <a:cs typeface="+mj-cs"/>
            </a:endParaRP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r>
              <a:rPr kumimoji="0" lang="en-US" sz="1500" u="none" strike="noStrike" cap="none" spc="0" normalizeH="0" baseline="0" noProof="0" dirty="0">
                <a:ln>
                  <a:noFill/>
                </a:ln>
                <a:solidFill>
                  <a:srgbClr val="EBEBEB"/>
                </a:solidFill>
                <a:effectLst/>
                <a:uLnTx/>
                <a:uFillTx/>
                <a:latin typeface="+mj-lt"/>
                <a:ea typeface="+mj-ea"/>
                <a:cs typeface="+mj-cs"/>
              </a:rPr>
              <a:t>In 2017 3.24 million people in the UK watched the men’s Manchester derby in the premier league</a:t>
            </a:r>
          </a:p>
          <a:p>
            <a:pPr marL="285750" marR="0" lvl="0" indent="-285750" fontAlgn="auto">
              <a:lnSpc>
                <a:spcPct val="90000"/>
              </a:lnSpc>
              <a:spcBef>
                <a:spcPts val="1000"/>
              </a:spcBef>
              <a:buClr>
                <a:schemeClr val="bg2">
                  <a:lumMod val="40000"/>
                  <a:lumOff val="60000"/>
                </a:schemeClr>
              </a:buClr>
              <a:buSzPct val="80000"/>
              <a:buFont typeface="Wingdings 3" charset="2"/>
              <a:buChar char=""/>
              <a:tabLst/>
              <a:defRPr/>
            </a:pPr>
            <a:endParaRPr kumimoji="0" lang="en-US" sz="1500" u="none" strike="noStrike" cap="none" spc="0" normalizeH="0" baseline="0" noProof="0" dirty="0">
              <a:ln>
                <a:noFill/>
              </a:ln>
              <a:solidFill>
                <a:srgbClr val="EBEBEB"/>
              </a:solidFill>
              <a:effectLst/>
              <a:uLnTx/>
              <a:uFillTx/>
              <a:latin typeface="+mj-lt"/>
              <a:ea typeface="+mj-ea"/>
              <a:cs typeface="+mj-cs"/>
            </a:endParaRPr>
          </a:p>
          <a:p>
            <a:pPr marL="285750" marR="0" lvl="0" indent="-285750" fontAlgn="auto">
              <a:lnSpc>
                <a:spcPct val="90000"/>
              </a:lnSpc>
              <a:spcBef>
                <a:spcPts val="1000"/>
              </a:spcBef>
              <a:buClr>
                <a:schemeClr val="bg2">
                  <a:lumMod val="40000"/>
                  <a:lumOff val="60000"/>
                </a:schemeClr>
              </a:buClr>
              <a:buSzPct val="80000"/>
              <a:buFont typeface="Wingdings 3" charset="2"/>
              <a:buChar char=""/>
              <a:tabLst/>
              <a:defRPr/>
            </a:pPr>
            <a:endParaRPr kumimoji="0" lang="en-US" sz="1500" u="none" strike="noStrike" cap="none" spc="0" normalizeH="0" baseline="0" noProof="0" dirty="0">
              <a:ln>
                <a:noFill/>
              </a:ln>
              <a:solidFill>
                <a:srgbClr val="EBEBEB"/>
              </a:solidFill>
              <a:effectLst/>
              <a:uLnTx/>
              <a:uFillTx/>
              <a:latin typeface="+mj-lt"/>
              <a:ea typeface="+mj-ea"/>
              <a:cs typeface="+mj-cs"/>
            </a:endParaRPr>
          </a:p>
          <a:p>
            <a:pPr marL="285750" marR="0" lvl="0" indent="-285750" fontAlgn="auto">
              <a:lnSpc>
                <a:spcPct val="90000"/>
              </a:lnSpc>
              <a:spcBef>
                <a:spcPts val="1000"/>
              </a:spcBef>
              <a:buClr>
                <a:schemeClr val="bg2">
                  <a:lumMod val="40000"/>
                  <a:lumOff val="60000"/>
                </a:schemeClr>
              </a:buClr>
              <a:buSzPct val="80000"/>
              <a:buFont typeface="Wingdings 3" charset="2"/>
              <a:buChar char=""/>
              <a:tabLst/>
              <a:defRPr/>
            </a:pPr>
            <a:endParaRPr kumimoji="0" lang="en-US" sz="1500" u="none" strike="noStrike" cap="none" spc="0" normalizeH="0" baseline="0" noProof="0" dirty="0">
              <a:ln>
                <a:noFill/>
              </a:ln>
              <a:solidFill>
                <a:srgbClr val="EBEBEB"/>
              </a:solidFill>
              <a:effectLst/>
              <a:uLnTx/>
              <a:uFillTx/>
              <a:latin typeface="+mj-lt"/>
              <a:ea typeface="+mj-ea"/>
              <a:cs typeface="+mj-cs"/>
            </a:endParaRPr>
          </a:p>
          <a:p>
            <a:pPr marL="285750" marR="0" lvl="0" indent="-285750" fontAlgn="auto">
              <a:lnSpc>
                <a:spcPct val="90000"/>
              </a:lnSpc>
              <a:spcBef>
                <a:spcPts val="1000"/>
              </a:spcBef>
              <a:buClr>
                <a:schemeClr val="bg2">
                  <a:lumMod val="40000"/>
                  <a:lumOff val="60000"/>
                </a:schemeClr>
              </a:buClr>
              <a:buSzPct val="80000"/>
              <a:buFont typeface="Wingdings 3" charset="2"/>
              <a:buChar char=""/>
              <a:tabLst/>
              <a:defRPr/>
            </a:pPr>
            <a:endParaRPr kumimoji="0" lang="en-US" sz="1500" u="none" strike="noStrike" cap="none" spc="0" normalizeH="0" baseline="0" noProof="0" dirty="0">
              <a:ln>
                <a:noFill/>
              </a:ln>
              <a:solidFill>
                <a:srgbClr val="EBEBEB"/>
              </a:solidFill>
              <a:effectLst/>
              <a:uLnTx/>
              <a:uFillTx/>
              <a:latin typeface="+mj-lt"/>
              <a:ea typeface="+mj-ea"/>
              <a:cs typeface="+mj-cs"/>
            </a:endParaRPr>
          </a:p>
        </p:txBody>
      </p:sp>
    </p:spTree>
    <p:extLst>
      <p:ext uri="{BB962C8B-B14F-4D97-AF65-F5344CB8AC3E}">
        <p14:creationId xmlns:p14="http://schemas.microsoft.com/office/powerpoint/2010/main" val="78951875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1"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3"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4"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5" name="Rectangle 19">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6"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37" name="Freeform: Shape 23">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8" name="Rectangle 2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37BB4E6-C100-4336-ADB6-5B29838C6FAF}"/>
              </a:ext>
            </a:extLst>
          </p:cNvPr>
          <p:cNvSpPr>
            <a:spLocks noGrp="1"/>
          </p:cNvSpPr>
          <p:nvPr>
            <p:ph type="title"/>
          </p:nvPr>
        </p:nvSpPr>
        <p:spPr>
          <a:xfrm>
            <a:off x="653143" y="1645920"/>
            <a:ext cx="3522879" cy="4470821"/>
          </a:xfrm>
        </p:spPr>
        <p:txBody>
          <a:bodyPr vert="horz" lIns="91440" tIns="45720" rIns="91440" bIns="45720" rtlCol="0" anchor="t">
            <a:normAutofit/>
          </a:bodyPr>
          <a:lstStyle/>
          <a:p>
            <a:pPr algn="r">
              <a:lnSpc>
                <a:spcPct val="90000"/>
              </a:lnSpc>
            </a:pPr>
            <a:r>
              <a:rPr lang="en-US" sz="3900" b="0" i="0" kern="1200">
                <a:solidFill>
                  <a:srgbClr val="FFFFFF"/>
                </a:solidFill>
                <a:latin typeface="+mj-lt"/>
                <a:ea typeface="+mj-ea"/>
                <a:cs typeface="+mj-cs"/>
              </a:rPr>
              <a:t>Does the quality difference between men and women in sports have a part to play?</a:t>
            </a:r>
          </a:p>
        </p:txBody>
      </p:sp>
      <p:sp>
        <p:nvSpPr>
          <p:cNvPr id="3" name="TextBox 2">
            <a:extLst>
              <a:ext uri="{FF2B5EF4-FFF2-40B4-BE49-F238E27FC236}">
                <a16:creationId xmlns:a16="http://schemas.microsoft.com/office/drawing/2014/main" id="{70BA4854-E84B-487F-B10B-34DD0EACBEA6}"/>
              </a:ext>
            </a:extLst>
          </p:cNvPr>
          <p:cNvSpPr txBox="1"/>
          <p:nvPr/>
        </p:nvSpPr>
        <p:spPr>
          <a:xfrm>
            <a:off x="5204109" y="1645920"/>
            <a:ext cx="5919503" cy="4470821"/>
          </a:xfrm>
          <a:prstGeom prst="rect">
            <a:avLst/>
          </a:prstGeom>
        </p:spPr>
        <p:txBody>
          <a:bodyPr vert="horz" lIns="91440" tIns="45720" rIns="91440" bIns="45720" rtlCol="0">
            <a:normAutofit/>
          </a:bodyPr>
          <a:lstStyle/>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r>
              <a:rPr kumimoji="0" lang="en-US" sz="1400" u="none" strike="noStrike" cap="none" spc="0" normalizeH="0" baseline="0" noProof="0" dirty="0">
                <a:ln>
                  <a:noFill/>
                </a:ln>
                <a:effectLst/>
                <a:uLnTx/>
                <a:uFillTx/>
                <a:latin typeface="+mj-lt"/>
                <a:ea typeface="+mj-ea"/>
                <a:cs typeface="+mj-cs"/>
              </a:rPr>
              <a:t>Does the quality of performance effect on what people want to watch? </a:t>
            </a: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endParaRPr kumimoji="0" lang="en-US" sz="1400" u="none" strike="noStrike" cap="none" spc="0" normalizeH="0" baseline="0" noProof="0" dirty="0">
              <a:ln>
                <a:noFill/>
              </a:ln>
              <a:effectLst/>
              <a:uLnTx/>
              <a:uFillTx/>
              <a:latin typeface="+mj-lt"/>
              <a:ea typeface="+mj-ea"/>
              <a:cs typeface="+mj-cs"/>
            </a:endParaRP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r>
              <a:rPr kumimoji="0" lang="en-US" sz="1400" u="none" strike="noStrike" cap="none" spc="0" normalizeH="0" baseline="0" noProof="0" dirty="0">
                <a:ln>
                  <a:noFill/>
                </a:ln>
                <a:effectLst/>
                <a:uLnTx/>
                <a:uFillTx/>
                <a:latin typeface="+mj-lt"/>
                <a:ea typeface="+mj-ea"/>
                <a:cs typeface="+mj-cs"/>
              </a:rPr>
              <a:t>Women’s football is often mocked and shown in negative light in the media, here’s a clip-on YouTube showing highlights from professional women’s football.</a:t>
            </a: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r>
              <a:rPr kumimoji="0" lang="en-US" sz="1400" u="none" strike="noStrike" cap="none" spc="0" normalizeH="0" baseline="0" noProof="0" dirty="0">
                <a:ln>
                  <a:noFill/>
                </a:ln>
                <a:effectLst/>
                <a:uLnTx/>
                <a:uFillTx/>
                <a:latin typeface="+mj-lt"/>
                <a:ea typeface="+mj-ea"/>
                <a:cs typeface="+mj-cs"/>
                <a:hlinkClick r:id="rId6"/>
              </a:rPr>
              <a:t>https://www.youtube.com/watch?v=m59SmSplRvA</a:t>
            </a:r>
            <a:r>
              <a:rPr kumimoji="0" lang="en-US" sz="1400" u="none" strike="noStrike" cap="none" spc="0" normalizeH="0" baseline="0" noProof="0" dirty="0">
                <a:ln>
                  <a:noFill/>
                </a:ln>
                <a:effectLst/>
                <a:uLnTx/>
                <a:uFillTx/>
                <a:latin typeface="+mj-lt"/>
                <a:ea typeface="+mj-ea"/>
                <a:cs typeface="+mj-cs"/>
              </a:rPr>
              <a:t> </a:t>
            </a: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endParaRPr kumimoji="0" lang="en-US" sz="1400" u="none" strike="noStrike" cap="none" spc="0" normalizeH="0" baseline="0" noProof="0" dirty="0">
              <a:ln>
                <a:noFill/>
              </a:ln>
              <a:effectLst/>
              <a:uLnTx/>
              <a:uFillTx/>
              <a:latin typeface="+mj-lt"/>
              <a:ea typeface="+mj-ea"/>
              <a:cs typeface="+mj-cs"/>
            </a:endParaRP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r>
              <a:rPr kumimoji="0" lang="en-US" sz="1400" u="none" strike="noStrike" cap="none" spc="0" normalizeH="0" baseline="0" noProof="0" dirty="0">
                <a:ln>
                  <a:noFill/>
                </a:ln>
                <a:effectLst/>
                <a:uLnTx/>
                <a:uFillTx/>
                <a:latin typeface="+mj-lt"/>
                <a:ea typeface="+mj-ea"/>
                <a:cs typeface="+mj-cs"/>
              </a:rPr>
              <a:t>If viewers changed their attitude towards women's football would the number of viewers and amount of media coverage increase, or will the standard never be the same?</a:t>
            </a: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endParaRPr kumimoji="0" lang="en-US" sz="1400" u="none" strike="noStrike" cap="none" spc="0" normalizeH="0" baseline="0" noProof="0" dirty="0">
              <a:ln>
                <a:noFill/>
              </a:ln>
              <a:effectLst/>
              <a:uLnTx/>
              <a:uFillTx/>
              <a:latin typeface="+mj-lt"/>
              <a:ea typeface="+mj-ea"/>
              <a:cs typeface="+mj-cs"/>
            </a:endParaRP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r>
              <a:rPr kumimoji="0" lang="en-US" sz="1400" u="none" strike="noStrike" cap="none" spc="0" normalizeH="0" baseline="0" noProof="0" dirty="0">
                <a:ln>
                  <a:noFill/>
                </a:ln>
                <a:effectLst/>
                <a:uLnTx/>
                <a:uFillTx/>
                <a:latin typeface="+mj-lt"/>
                <a:ea typeface="+mj-ea"/>
                <a:cs typeface="+mj-cs"/>
              </a:rPr>
              <a:t>Here’s a clip showing men’s football, do you think there is a clear difference in quality?</a:t>
            </a: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endParaRPr kumimoji="0" lang="en-US" sz="1400" u="none" strike="noStrike" cap="none" spc="0" normalizeH="0" baseline="0" noProof="0" dirty="0">
              <a:ln>
                <a:noFill/>
              </a:ln>
              <a:effectLst/>
              <a:uLnTx/>
              <a:uFillTx/>
              <a:latin typeface="+mj-lt"/>
              <a:ea typeface="+mj-ea"/>
              <a:cs typeface="+mj-cs"/>
            </a:endParaRP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r>
              <a:rPr kumimoji="0" lang="en-US" sz="1400" u="none" strike="noStrike" cap="none" spc="0" normalizeH="0" baseline="0" noProof="0" dirty="0">
                <a:ln>
                  <a:noFill/>
                </a:ln>
                <a:effectLst/>
                <a:uLnTx/>
                <a:uFillTx/>
                <a:latin typeface="+mj-lt"/>
                <a:ea typeface="+mj-ea"/>
                <a:cs typeface="+mj-cs"/>
                <a:hlinkClick r:id="rId7"/>
              </a:rPr>
              <a:t>https://www.youtube.com/watch?v=f-VDofkXoTk</a:t>
            </a:r>
            <a:r>
              <a:rPr kumimoji="0" lang="en-US" sz="1400" u="none" strike="noStrike" cap="none" spc="0" normalizeH="0" baseline="0" noProof="0" dirty="0">
                <a:ln>
                  <a:noFill/>
                </a:ln>
                <a:effectLst/>
                <a:uLnTx/>
                <a:uFillTx/>
                <a:latin typeface="+mj-lt"/>
                <a:ea typeface="+mj-ea"/>
                <a:cs typeface="+mj-cs"/>
              </a:rPr>
              <a:t> </a:t>
            </a:r>
          </a:p>
        </p:txBody>
      </p:sp>
    </p:spTree>
    <p:extLst>
      <p:ext uri="{BB962C8B-B14F-4D97-AF65-F5344CB8AC3E}">
        <p14:creationId xmlns:p14="http://schemas.microsoft.com/office/powerpoint/2010/main" val="2267084750"/>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1"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3"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4"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5" name="Rectangle 19">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6"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37" name="Freeform: Shape 23">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8" name="Rectangle 2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B38240B-6B4A-4FD6-9E05-2770F3D06627}"/>
              </a:ext>
            </a:extLst>
          </p:cNvPr>
          <p:cNvSpPr>
            <a:spLocks noGrp="1"/>
          </p:cNvSpPr>
          <p:nvPr>
            <p:ph type="title"/>
          </p:nvPr>
        </p:nvSpPr>
        <p:spPr>
          <a:xfrm>
            <a:off x="653143" y="1645920"/>
            <a:ext cx="3522879" cy="4470821"/>
          </a:xfrm>
        </p:spPr>
        <p:txBody>
          <a:bodyPr vert="horz" lIns="91440" tIns="45720" rIns="91440" bIns="45720" rtlCol="0" anchor="t">
            <a:normAutofit/>
          </a:bodyPr>
          <a:lstStyle/>
          <a:p>
            <a:pPr algn="r">
              <a:lnSpc>
                <a:spcPct val="90000"/>
              </a:lnSpc>
            </a:pPr>
            <a:r>
              <a:rPr lang="en-US" b="0" i="0" kern="1200">
                <a:solidFill>
                  <a:srgbClr val="FFFFFF"/>
                </a:solidFill>
                <a:latin typeface="+mj-lt"/>
                <a:ea typeface="+mj-ea"/>
                <a:cs typeface="+mj-cs"/>
              </a:rPr>
              <a:t>Is there anything being done to help promote women’s sports</a:t>
            </a:r>
          </a:p>
        </p:txBody>
      </p:sp>
      <p:sp>
        <p:nvSpPr>
          <p:cNvPr id="3" name="TextBox 2">
            <a:extLst>
              <a:ext uri="{FF2B5EF4-FFF2-40B4-BE49-F238E27FC236}">
                <a16:creationId xmlns:a16="http://schemas.microsoft.com/office/drawing/2014/main" id="{65E7409F-9FF9-46BE-8473-DAAED1D7B3D7}"/>
              </a:ext>
            </a:extLst>
          </p:cNvPr>
          <p:cNvSpPr txBox="1"/>
          <p:nvPr/>
        </p:nvSpPr>
        <p:spPr>
          <a:xfrm>
            <a:off x="5204109" y="1645920"/>
            <a:ext cx="5919503" cy="4470821"/>
          </a:xfrm>
          <a:prstGeom prst="rect">
            <a:avLst/>
          </a:prstGeom>
        </p:spPr>
        <p:txBody>
          <a:bodyPr vert="horz" lIns="91440" tIns="45720" rIns="91440" bIns="45720" rtlCol="0">
            <a:normAutofit/>
          </a:bodyPr>
          <a:lstStyle/>
          <a:p>
            <a:pPr marL="285750" marR="0" lvl="0" indent="-285750" fontAlgn="auto">
              <a:spcBef>
                <a:spcPts val="1000"/>
              </a:spcBef>
              <a:buClr>
                <a:srgbClr val="FF0000"/>
              </a:buClr>
              <a:buSzPct val="80000"/>
              <a:buFont typeface="Wingdings" panose="05000000000000000000" pitchFamily="2" charset="2"/>
              <a:buChar char="Ø"/>
              <a:tabLst/>
              <a:defRPr/>
            </a:pPr>
            <a:r>
              <a:rPr kumimoji="0" lang="en-US" u="none" strike="noStrike" cap="none" spc="0" normalizeH="0" baseline="0" noProof="0" dirty="0">
                <a:ln>
                  <a:noFill/>
                </a:ln>
                <a:effectLst/>
                <a:uLnTx/>
                <a:uFillTx/>
                <a:latin typeface="+mj-lt"/>
                <a:ea typeface="+mj-ea"/>
                <a:cs typeface="+mj-cs"/>
              </a:rPr>
              <a:t>There are strategies in place to help promote women’s sports</a:t>
            </a:r>
          </a:p>
          <a:p>
            <a:pPr marL="285750" marR="0" lvl="0" indent="-285750" fontAlgn="auto">
              <a:spcBef>
                <a:spcPts val="1000"/>
              </a:spcBef>
              <a:buClr>
                <a:srgbClr val="FF0000"/>
              </a:buClr>
              <a:buSzPct val="80000"/>
              <a:buFont typeface="Wingdings" panose="05000000000000000000" pitchFamily="2" charset="2"/>
              <a:buChar char="Ø"/>
              <a:tabLst/>
              <a:defRPr/>
            </a:pPr>
            <a:endParaRPr kumimoji="0" lang="en-US" u="none" strike="noStrike" cap="none" spc="0" normalizeH="0" baseline="0" noProof="0" dirty="0">
              <a:ln>
                <a:noFill/>
              </a:ln>
              <a:effectLst/>
              <a:uLnTx/>
              <a:uFillTx/>
              <a:latin typeface="+mj-lt"/>
              <a:ea typeface="+mj-ea"/>
              <a:cs typeface="+mj-cs"/>
            </a:endParaRPr>
          </a:p>
          <a:p>
            <a:pPr marL="285750" marR="0" lvl="0" indent="-285750" fontAlgn="auto">
              <a:spcBef>
                <a:spcPts val="1000"/>
              </a:spcBef>
              <a:buClr>
                <a:srgbClr val="FF0000"/>
              </a:buClr>
              <a:buSzPct val="80000"/>
              <a:buFont typeface="Wingdings" panose="05000000000000000000" pitchFamily="2" charset="2"/>
              <a:buChar char="Ø"/>
              <a:tabLst/>
              <a:defRPr/>
            </a:pPr>
            <a:r>
              <a:rPr kumimoji="0" lang="en-US" u="none" strike="noStrike" cap="none" spc="0" normalizeH="0" baseline="0" noProof="0" dirty="0">
                <a:ln>
                  <a:noFill/>
                </a:ln>
                <a:effectLst/>
                <a:uLnTx/>
                <a:uFillTx/>
                <a:latin typeface="+mj-lt"/>
                <a:ea typeface="+mj-ea"/>
                <a:cs typeface="+mj-cs"/>
              </a:rPr>
              <a:t>More and more women are being used as poster promoters for sporting events and more women's sports is now being televised than ever before </a:t>
            </a:r>
          </a:p>
          <a:p>
            <a:pPr marL="285750" marR="0" lvl="0" indent="-285750" fontAlgn="auto">
              <a:spcBef>
                <a:spcPts val="1000"/>
              </a:spcBef>
              <a:buClr>
                <a:srgbClr val="FF0000"/>
              </a:buClr>
              <a:buSzPct val="80000"/>
              <a:buFont typeface="Wingdings" panose="05000000000000000000" pitchFamily="2" charset="2"/>
              <a:buChar char="Ø"/>
              <a:tabLst/>
              <a:defRPr/>
            </a:pPr>
            <a:endParaRPr kumimoji="0" lang="en-US" u="none" strike="noStrike" cap="none" spc="0" normalizeH="0" baseline="0" noProof="0" dirty="0">
              <a:ln>
                <a:noFill/>
              </a:ln>
              <a:effectLst/>
              <a:uLnTx/>
              <a:uFillTx/>
              <a:latin typeface="+mj-lt"/>
              <a:ea typeface="+mj-ea"/>
              <a:cs typeface="+mj-cs"/>
            </a:endParaRPr>
          </a:p>
          <a:p>
            <a:pPr marL="285750" marR="0" lvl="0" indent="-285750" fontAlgn="auto">
              <a:spcBef>
                <a:spcPts val="1000"/>
              </a:spcBef>
              <a:buClr>
                <a:srgbClr val="FF0000"/>
              </a:buClr>
              <a:buSzPct val="80000"/>
              <a:buFont typeface="Wingdings" panose="05000000000000000000" pitchFamily="2" charset="2"/>
              <a:buChar char="Ø"/>
              <a:tabLst/>
              <a:defRPr/>
            </a:pPr>
            <a:r>
              <a:rPr kumimoji="0" lang="en-US" u="none" strike="noStrike" cap="none" spc="0" normalizeH="0" baseline="0" noProof="0" dirty="0">
                <a:ln>
                  <a:noFill/>
                </a:ln>
                <a:effectLst/>
                <a:uLnTx/>
                <a:uFillTx/>
                <a:latin typeface="+mj-lt"/>
                <a:ea typeface="+mj-ea"/>
                <a:cs typeface="+mj-cs"/>
              </a:rPr>
              <a:t>The Olympics is a stage where women get the same coverage as men, should other sporting </a:t>
            </a:r>
            <a:r>
              <a:rPr kumimoji="0" lang="en-US" u="none" strike="noStrike" cap="none" spc="0" normalizeH="0" baseline="0" noProof="0" dirty="0" err="1">
                <a:ln>
                  <a:noFill/>
                </a:ln>
                <a:effectLst/>
                <a:uLnTx/>
                <a:uFillTx/>
                <a:latin typeface="+mj-lt"/>
                <a:ea typeface="+mj-ea"/>
                <a:cs typeface="+mj-cs"/>
              </a:rPr>
              <a:t>organisation</a:t>
            </a:r>
            <a:r>
              <a:rPr kumimoji="0" lang="en-US" u="none" strike="noStrike" cap="none" spc="0" normalizeH="0" baseline="0" noProof="0" dirty="0">
                <a:ln>
                  <a:noFill/>
                </a:ln>
                <a:effectLst/>
                <a:uLnTx/>
                <a:uFillTx/>
                <a:latin typeface="+mj-lt"/>
                <a:ea typeface="+mj-ea"/>
                <a:cs typeface="+mj-cs"/>
              </a:rPr>
              <a:t> follow these steps and push women's sports into the media spotlight</a:t>
            </a:r>
          </a:p>
          <a:p>
            <a:pPr marL="0" marR="0" lvl="0" indent="0" fontAlgn="auto">
              <a:spcBef>
                <a:spcPts val="1000"/>
              </a:spcBef>
              <a:buClr>
                <a:schemeClr val="bg2">
                  <a:lumMod val="40000"/>
                  <a:lumOff val="60000"/>
                </a:schemeClr>
              </a:buClr>
              <a:buSzPct val="80000"/>
              <a:buFont typeface="Wingdings 3" charset="2"/>
              <a:buChar char=""/>
              <a:tabLst/>
              <a:defRPr/>
            </a:pPr>
            <a:endParaRPr kumimoji="0" lang="en-US" u="none" strike="noStrike" cap="none" spc="0" normalizeH="0" baseline="0" noProof="0" dirty="0">
              <a:ln>
                <a:noFill/>
              </a:ln>
              <a:effectLst/>
              <a:uLnTx/>
              <a:uFillTx/>
              <a:latin typeface="+mj-lt"/>
              <a:ea typeface="+mj-ea"/>
              <a:cs typeface="+mj-cs"/>
            </a:endParaRPr>
          </a:p>
          <a:p>
            <a:pPr marL="0" marR="0" lvl="0" indent="0" fontAlgn="auto">
              <a:spcBef>
                <a:spcPts val="1000"/>
              </a:spcBef>
              <a:buClr>
                <a:schemeClr val="bg2">
                  <a:lumMod val="40000"/>
                  <a:lumOff val="60000"/>
                </a:schemeClr>
              </a:buClr>
              <a:buSzPct val="80000"/>
              <a:buFont typeface="Wingdings 3" charset="2"/>
              <a:buChar char=""/>
              <a:tabLst/>
              <a:defRPr/>
            </a:pPr>
            <a:endParaRPr kumimoji="0" lang="en-US" u="none" strike="noStrike" cap="none" spc="0" normalizeH="0" baseline="0" noProof="0" dirty="0">
              <a:ln>
                <a:noFill/>
              </a:ln>
              <a:effectLst/>
              <a:uLnTx/>
              <a:uFillTx/>
              <a:latin typeface="+mj-lt"/>
              <a:ea typeface="+mj-ea"/>
              <a:cs typeface="+mj-cs"/>
            </a:endParaRPr>
          </a:p>
        </p:txBody>
      </p:sp>
    </p:spTree>
    <p:extLst>
      <p:ext uri="{BB962C8B-B14F-4D97-AF65-F5344CB8AC3E}">
        <p14:creationId xmlns:p14="http://schemas.microsoft.com/office/powerpoint/2010/main" val="3028557357"/>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0BF813-FC63-4852-81CD-C41E16D55108}"/>
              </a:ext>
            </a:extLst>
          </p:cNvPr>
          <p:cNvSpPr>
            <a:spLocks noGrp="1"/>
          </p:cNvSpPr>
          <p:nvPr>
            <p:ph type="title"/>
          </p:nvPr>
        </p:nvSpPr>
        <p:spPr>
          <a:xfrm>
            <a:off x="648931" y="629266"/>
            <a:ext cx="4166510" cy="1622321"/>
          </a:xfrm>
        </p:spPr>
        <p:txBody>
          <a:bodyPr vert="horz" lIns="91440" tIns="45720" rIns="91440" bIns="45720" rtlCol="0" anchor="t">
            <a:normAutofit/>
          </a:bodyPr>
          <a:lstStyle/>
          <a:p>
            <a:r>
              <a:rPr lang="en-US" sz="2900" b="0" i="0" kern="1200">
                <a:solidFill>
                  <a:srgbClr val="EBEBEB"/>
                </a:solidFill>
                <a:latin typeface="+mj-lt"/>
                <a:ea typeface="+mj-ea"/>
                <a:cs typeface="+mj-cs"/>
              </a:rPr>
              <a:t>Acknowledgements</a:t>
            </a:r>
          </a:p>
        </p:txBody>
      </p:sp>
      <p:sp>
        <p:nvSpPr>
          <p:cNvPr id="24"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6" name="Freeform: Shape 25">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a:extLst>
              <a:ext uri="{FF2B5EF4-FFF2-40B4-BE49-F238E27FC236}">
                <a16:creationId xmlns:a16="http://schemas.microsoft.com/office/drawing/2014/main" id="{D3FD615C-8BCF-43FC-AE32-AB5E9A1492DC}"/>
              </a:ext>
            </a:extLst>
          </p:cNvPr>
          <p:cNvPicPr>
            <a:picLocks noChangeAspect="1"/>
          </p:cNvPicPr>
          <p:nvPr/>
        </p:nvPicPr>
        <p:blipFill>
          <a:blip r:embed="rId6"/>
          <a:stretch>
            <a:fillRect/>
          </a:stretch>
        </p:blipFill>
        <p:spPr>
          <a:xfrm>
            <a:off x="6559130" y="647698"/>
            <a:ext cx="4519613" cy="5562601"/>
          </a:xfrm>
          <a:prstGeom prst="rect">
            <a:avLst/>
          </a:prstGeom>
          <a:effectLst/>
        </p:spPr>
      </p:pic>
      <p:sp>
        <p:nvSpPr>
          <p:cNvPr id="28" name="Rectangle 27">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DE266C14-0347-44E4-9C0A-5ECA68D051B8}"/>
              </a:ext>
            </a:extLst>
          </p:cNvPr>
          <p:cNvSpPr txBox="1"/>
          <p:nvPr/>
        </p:nvSpPr>
        <p:spPr>
          <a:xfrm>
            <a:off x="444795" y="1600200"/>
            <a:ext cx="4166509" cy="3785419"/>
          </a:xfrm>
          <a:prstGeom prst="rect">
            <a:avLst/>
          </a:prstGeom>
        </p:spPr>
        <p:txBody>
          <a:bodyPr vert="horz" lIns="91440" tIns="45720" rIns="91440" bIns="45720" rtlCol="0">
            <a:normAutofit/>
          </a:bodyPr>
          <a:lstStyle/>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r>
              <a:rPr kumimoji="0" lang="en-US" sz="1500" u="none" strike="noStrike" cap="none" spc="0" normalizeH="0" baseline="0" noProof="0" dirty="0">
                <a:ln>
                  <a:noFill/>
                </a:ln>
                <a:solidFill>
                  <a:srgbClr val="EBEBEB"/>
                </a:solidFill>
                <a:effectLst/>
                <a:uLnTx/>
                <a:uFillTx/>
                <a:latin typeface="+mj-lt"/>
                <a:ea typeface="+mj-ea"/>
                <a:cs typeface="+mj-cs"/>
              </a:rPr>
              <a:t>Lionel Messi and Megan Rapinoe both won the </a:t>
            </a:r>
            <a:r>
              <a:rPr kumimoji="0" lang="en-US" sz="1500" u="none" strike="noStrike" cap="none" spc="0" normalizeH="0" baseline="0" noProof="0" dirty="0" err="1">
                <a:ln>
                  <a:noFill/>
                </a:ln>
                <a:solidFill>
                  <a:srgbClr val="EBEBEB"/>
                </a:solidFill>
                <a:effectLst/>
                <a:uLnTx/>
                <a:uFillTx/>
                <a:latin typeface="+mj-lt"/>
                <a:ea typeface="+mj-ea"/>
                <a:cs typeface="+mj-cs"/>
              </a:rPr>
              <a:t>ballon</a:t>
            </a:r>
            <a:r>
              <a:rPr kumimoji="0" lang="en-US" sz="1500" u="none" strike="noStrike" cap="none" spc="0" normalizeH="0" baseline="0" noProof="0" dirty="0">
                <a:ln>
                  <a:noFill/>
                </a:ln>
                <a:solidFill>
                  <a:srgbClr val="EBEBEB"/>
                </a:solidFill>
                <a:effectLst/>
                <a:uLnTx/>
                <a:uFillTx/>
                <a:latin typeface="+mj-lt"/>
                <a:ea typeface="+mj-ea"/>
                <a:cs typeface="+mj-cs"/>
              </a:rPr>
              <a:t> d’or awards in 2019, however there is a major difference between how the two performed during the year. Does this show the difference between males and females in the sports and the level that they play at?</a:t>
            </a: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endParaRPr kumimoji="0" lang="en-US" sz="1500" u="none" strike="noStrike" cap="none" spc="0" normalizeH="0" baseline="0" noProof="0" dirty="0">
              <a:ln>
                <a:noFill/>
              </a:ln>
              <a:solidFill>
                <a:srgbClr val="EBEBEB"/>
              </a:solidFill>
              <a:effectLst/>
              <a:uLnTx/>
              <a:uFillTx/>
              <a:latin typeface="+mj-lt"/>
              <a:ea typeface="+mj-ea"/>
              <a:cs typeface="+mj-cs"/>
            </a:endParaRP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endParaRPr kumimoji="0" lang="en-US" sz="1500" u="none" strike="noStrike" cap="none" spc="0" normalizeH="0" baseline="0" noProof="0" dirty="0">
              <a:ln>
                <a:noFill/>
              </a:ln>
              <a:solidFill>
                <a:srgbClr val="EBEBEB"/>
              </a:solidFill>
              <a:effectLst/>
              <a:uLnTx/>
              <a:uFillTx/>
              <a:latin typeface="+mj-lt"/>
              <a:ea typeface="+mj-ea"/>
              <a:cs typeface="+mj-cs"/>
            </a:endParaRPr>
          </a:p>
          <a:p>
            <a:pPr marL="285750" marR="0" lvl="0" indent="-285750" fontAlgn="auto">
              <a:lnSpc>
                <a:spcPct val="90000"/>
              </a:lnSpc>
              <a:spcBef>
                <a:spcPts val="1000"/>
              </a:spcBef>
              <a:buClr>
                <a:srgbClr val="FF0000"/>
              </a:buClr>
              <a:buSzPct val="80000"/>
              <a:buFont typeface="Wingdings" panose="05000000000000000000" pitchFamily="2" charset="2"/>
              <a:buChar char="Ø"/>
              <a:tabLst/>
              <a:defRPr/>
            </a:pPr>
            <a:r>
              <a:rPr kumimoji="0" lang="en-US" sz="1500" u="none" strike="noStrike" cap="none" spc="0" normalizeH="0" baseline="0" noProof="0" dirty="0">
                <a:ln>
                  <a:noFill/>
                </a:ln>
                <a:solidFill>
                  <a:srgbClr val="EBEBEB"/>
                </a:solidFill>
                <a:effectLst/>
                <a:uLnTx/>
                <a:uFillTx/>
                <a:latin typeface="+mj-lt"/>
                <a:ea typeface="+mj-ea"/>
                <a:cs typeface="+mj-cs"/>
              </a:rPr>
              <a:t>In the 2018/2019 season Rapinoe had only played 22 games scoring only  13 goals and having only 8 assists. In comparison to Lionel Messi's season there are is a major difference, yet they win the same award.</a:t>
            </a:r>
          </a:p>
          <a:p>
            <a:pPr marL="0" marR="0" lvl="0" indent="0" fontAlgn="auto">
              <a:lnSpc>
                <a:spcPct val="90000"/>
              </a:lnSpc>
              <a:spcBef>
                <a:spcPts val="1000"/>
              </a:spcBef>
              <a:buClr>
                <a:schemeClr val="bg2">
                  <a:lumMod val="40000"/>
                  <a:lumOff val="60000"/>
                </a:schemeClr>
              </a:buClr>
              <a:buSzPct val="80000"/>
              <a:buFont typeface="Wingdings 3" charset="2"/>
              <a:buChar char=""/>
              <a:tabLst/>
              <a:defRPr/>
            </a:pPr>
            <a:endParaRPr kumimoji="0" lang="en-US" sz="1500" u="none" strike="noStrike" cap="none" spc="0" normalizeH="0" baseline="0" noProof="0" dirty="0">
              <a:ln>
                <a:noFill/>
              </a:ln>
              <a:solidFill>
                <a:srgbClr val="EBEBEB"/>
              </a:solidFill>
              <a:effectLst/>
              <a:uLnTx/>
              <a:uFillTx/>
              <a:latin typeface="+mj-lt"/>
              <a:ea typeface="+mj-ea"/>
              <a:cs typeface="+mj-cs"/>
            </a:endParaRPr>
          </a:p>
        </p:txBody>
      </p:sp>
      <p:sp>
        <p:nvSpPr>
          <p:cNvPr id="4" name="AutoShape 2" descr="Image result for messi 2019 stats">
            <a:extLst>
              <a:ext uri="{FF2B5EF4-FFF2-40B4-BE49-F238E27FC236}">
                <a16:creationId xmlns:a16="http://schemas.microsoft.com/office/drawing/2014/main" id="{16D79EC0-1024-4601-A760-728C5D705EFB}"/>
              </a:ext>
            </a:extLst>
          </p:cNvPr>
          <p:cNvSpPr>
            <a:spLocks noChangeAspect="1" noChangeArrowheads="1"/>
          </p:cNvSpPr>
          <p:nvPr/>
        </p:nvSpPr>
        <p:spPr bwMode="auto">
          <a:xfrm>
            <a:off x="5609230" y="2829525"/>
            <a:ext cx="2872783" cy="35379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959257976"/>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D5553-5F9D-411B-A1F3-29462DF263D6}"/>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sz="2900" b="0" i="0" kern="1200">
                <a:solidFill>
                  <a:srgbClr val="EBEBEB"/>
                </a:solidFill>
                <a:latin typeface="+mj-lt"/>
                <a:ea typeface="+mj-ea"/>
                <a:cs typeface="+mj-cs"/>
              </a:rPr>
              <a:t>Is there any other discrimination in sports media coverage?</a:t>
            </a:r>
          </a:p>
        </p:txBody>
      </p:sp>
      <p:sp>
        <p:nvSpPr>
          <p:cNvPr id="24"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6" name="Freeform: Shape 25">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descr="A close up of a newspaper&#10;&#10;Description automatically generated">
            <a:extLst>
              <a:ext uri="{FF2B5EF4-FFF2-40B4-BE49-F238E27FC236}">
                <a16:creationId xmlns:a16="http://schemas.microsoft.com/office/drawing/2014/main" id="{84929D65-7341-4785-9101-0E45D4ACEC42}"/>
              </a:ext>
            </a:extLst>
          </p:cNvPr>
          <p:cNvPicPr>
            <a:picLocks noChangeAspect="1"/>
          </p:cNvPicPr>
          <p:nvPr/>
        </p:nvPicPr>
        <p:blipFill>
          <a:blip r:embed="rId6"/>
          <a:stretch>
            <a:fillRect/>
          </a:stretch>
        </p:blipFill>
        <p:spPr>
          <a:xfrm>
            <a:off x="6489597" y="647698"/>
            <a:ext cx="4658678" cy="5562601"/>
          </a:xfrm>
          <a:prstGeom prst="rect">
            <a:avLst/>
          </a:prstGeom>
          <a:effectLst/>
        </p:spPr>
      </p:pic>
      <p:sp>
        <p:nvSpPr>
          <p:cNvPr id="28" name="Rectangle 27">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077BF8DB-5683-44F4-BF15-DCC3D7A08CAE}"/>
              </a:ext>
            </a:extLst>
          </p:cNvPr>
          <p:cNvSpPr txBox="1"/>
          <p:nvPr/>
        </p:nvSpPr>
        <p:spPr>
          <a:xfrm>
            <a:off x="648931" y="2438400"/>
            <a:ext cx="4166509" cy="3785419"/>
          </a:xfrm>
          <a:prstGeom prst="rect">
            <a:avLst/>
          </a:prstGeom>
        </p:spPr>
        <p:txBody>
          <a:bodyPr vert="horz" lIns="91440" tIns="45720" rIns="91440" bIns="45720" rtlCol="0">
            <a:normAutofit/>
          </a:bodyPr>
          <a:lstStyle/>
          <a:p>
            <a:pPr marL="285750" marR="0" lvl="0" indent="-285750" fontAlgn="auto">
              <a:spcBef>
                <a:spcPts val="1000"/>
              </a:spcBef>
              <a:buClr>
                <a:srgbClr val="FF0000"/>
              </a:buClr>
              <a:buSzPct val="80000"/>
              <a:buFont typeface="Wingdings" panose="05000000000000000000" pitchFamily="2" charset="2"/>
              <a:buChar char="Ø"/>
              <a:tabLst/>
              <a:defRPr/>
            </a:pPr>
            <a:r>
              <a:rPr kumimoji="0" lang="en-US" u="none" strike="noStrike" cap="none" spc="0" normalizeH="0" baseline="0" noProof="0" dirty="0">
                <a:ln>
                  <a:noFill/>
                </a:ln>
                <a:solidFill>
                  <a:srgbClr val="EBEBEB"/>
                </a:solidFill>
                <a:effectLst/>
                <a:uLnTx/>
                <a:uFillTx/>
                <a:latin typeface="+mj-lt"/>
                <a:ea typeface="+mj-ea"/>
                <a:cs typeface="+mj-cs"/>
              </a:rPr>
              <a:t>The media has been the face of discrimination recently in Italy when the headline of a newspaper article read ‘Black Friday’ showing 2 black footballers.</a:t>
            </a:r>
          </a:p>
          <a:p>
            <a:pPr marL="0" marR="0" lvl="0" indent="0" fontAlgn="auto">
              <a:spcBef>
                <a:spcPts val="1000"/>
              </a:spcBef>
              <a:buClr>
                <a:schemeClr val="bg2">
                  <a:lumMod val="40000"/>
                  <a:lumOff val="60000"/>
                </a:schemeClr>
              </a:buClr>
              <a:buSzPct val="80000"/>
              <a:buFont typeface="Wingdings 3" charset="2"/>
              <a:buChar char=""/>
              <a:tabLst/>
              <a:defRPr/>
            </a:pPr>
            <a:endParaRPr kumimoji="0" lang="en-US" u="none" strike="noStrike" cap="none" spc="0" normalizeH="0" baseline="0" noProof="0" dirty="0">
              <a:ln>
                <a:noFill/>
              </a:ln>
              <a:solidFill>
                <a:srgbClr val="EBEBEB"/>
              </a:solidFill>
              <a:effectLst/>
              <a:uLnTx/>
              <a:uFillTx/>
              <a:latin typeface="+mj-lt"/>
              <a:ea typeface="+mj-ea"/>
              <a:cs typeface="+mj-cs"/>
            </a:endParaRPr>
          </a:p>
          <a:p>
            <a:pPr marL="0" marR="0" lvl="0" indent="0" fontAlgn="auto">
              <a:spcBef>
                <a:spcPts val="1000"/>
              </a:spcBef>
              <a:buClr>
                <a:schemeClr val="bg2">
                  <a:lumMod val="40000"/>
                  <a:lumOff val="60000"/>
                </a:schemeClr>
              </a:buClr>
              <a:buSzPct val="80000"/>
              <a:buFont typeface="Wingdings 3" charset="2"/>
              <a:buChar char=""/>
              <a:tabLst/>
              <a:defRPr/>
            </a:pPr>
            <a:endParaRPr kumimoji="0" lang="en-US" u="none" strike="noStrike" cap="none" spc="0" normalizeH="0" baseline="0" noProof="0" dirty="0">
              <a:ln>
                <a:noFill/>
              </a:ln>
              <a:solidFill>
                <a:srgbClr val="EBEBEB"/>
              </a:solidFill>
              <a:effectLst/>
              <a:uLnTx/>
              <a:uFillTx/>
              <a:latin typeface="+mj-lt"/>
              <a:ea typeface="+mj-ea"/>
              <a:cs typeface="+mj-cs"/>
            </a:endParaRPr>
          </a:p>
          <a:p>
            <a:pPr marL="0" marR="0" lvl="0" indent="0" fontAlgn="auto">
              <a:spcBef>
                <a:spcPts val="1000"/>
              </a:spcBef>
              <a:buClr>
                <a:schemeClr val="bg2">
                  <a:lumMod val="40000"/>
                  <a:lumOff val="60000"/>
                </a:schemeClr>
              </a:buClr>
              <a:buSzPct val="80000"/>
              <a:buFont typeface="Wingdings 3" charset="2"/>
              <a:buChar char=""/>
              <a:tabLst/>
              <a:defRPr/>
            </a:pPr>
            <a:endParaRPr kumimoji="0" lang="en-US" u="none" strike="noStrike" cap="none" spc="0" normalizeH="0" baseline="0" noProof="0" dirty="0">
              <a:ln>
                <a:noFill/>
              </a:ln>
              <a:solidFill>
                <a:srgbClr val="EBEBEB"/>
              </a:solidFill>
              <a:effectLst/>
              <a:uLnTx/>
              <a:uFillTx/>
              <a:latin typeface="+mj-lt"/>
              <a:ea typeface="+mj-ea"/>
              <a:cs typeface="+mj-cs"/>
            </a:endParaRPr>
          </a:p>
          <a:p>
            <a:pPr marL="0" marR="0" lvl="0" indent="0" fontAlgn="auto">
              <a:spcBef>
                <a:spcPts val="1000"/>
              </a:spcBef>
              <a:buClr>
                <a:schemeClr val="bg2">
                  <a:lumMod val="40000"/>
                  <a:lumOff val="60000"/>
                </a:schemeClr>
              </a:buClr>
              <a:buSzPct val="80000"/>
              <a:buFont typeface="Wingdings 3" charset="2"/>
              <a:buChar char=""/>
              <a:tabLst/>
              <a:defRPr/>
            </a:pPr>
            <a:endParaRPr kumimoji="0" lang="en-US" u="none" strike="noStrike" cap="none" spc="0" normalizeH="0" baseline="0" noProof="0" dirty="0">
              <a:ln>
                <a:noFill/>
              </a:ln>
              <a:solidFill>
                <a:srgbClr val="EBEBEB"/>
              </a:solidFill>
              <a:effectLst/>
              <a:uLnTx/>
              <a:uFillTx/>
              <a:latin typeface="+mj-lt"/>
              <a:ea typeface="+mj-ea"/>
              <a:cs typeface="+mj-cs"/>
            </a:endParaRPr>
          </a:p>
          <a:p>
            <a:pPr marL="0" marR="0" lvl="0" indent="0" fontAlgn="auto">
              <a:spcBef>
                <a:spcPts val="1000"/>
              </a:spcBef>
              <a:buClr>
                <a:schemeClr val="bg2">
                  <a:lumMod val="40000"/>
                  <a:lumOff val="60000"/>
                </a:schemeClr>
              </a:buClr>
              <a:buSzPct val="80000"/>
              <a:buFont typeface="Wingdings 3" charset="2"/>
              <a:buChar char=""/>
              <a:tabLst/>
              <a:defRPr/>
            </a:pPr>
            <a:endParaRPr kumimoji="0" lang="en-US" u="none" strike="noStrike" cap="none" spc="0" normalizeH="0" baseline="0" noProof="0" dirty="0">
              <a:ln>
                <a:noFill/>
              </a:ln>
              <a:solidFill>
                <a:srgbClr val="EBEBEB"/>
              </a:solidFill>
              <a:effectLst/>
              <a:uLnTx/>
              <a:uFillTx/>
              <a:latin typeface="+mj-lt"/>
              <a:ea typeface="+mj-ea"/>
              <a:cs typeface="+mj-cs"/>
            </a:endParaRPr>
          </a:p>
        </p:txBody>
      </p:sp>
    </p:spTree>
    <p:extLst>
      <p:ext uri="{BB962C8B-B14F-4D97-AF65-F5344CB8AC3E}">
        <p14:creationId xmlns:p14="http://schemas.microsoft.com/office/powerpoint/2010/main" val="1841160718"/>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C270C3DB-EB37-4522-900E-C7012FCFCCCC}"/>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b="0" i="0" kern="1200" dirty="0">
                <a:solidFill>
                  <a:srgbClr val="FFFFFF"/>
                </a:solidFill>
                <a:latin typeface="+mj-lt"/>
                <a:ea typeface="+mj-ea"/>
                <a:cs typeface="+mj-cs"/>
              </a:rPr>
              <a:t>Reference List: Rhydian </a:t>
            </a:r>
          </a:p>
        </p:txBody>
      </p:sp>
      <p:sp>
        <p:nvSpPr>
          <p:cNvPr id="3" name="TextBox 2">
            <a:extLst>
              <a:ext uri="{FF2B5EF4-FFF2-40B4-BE49-F238E27FC236}">
                <a16:creationId xmlns:a16="http://schemas.microsoft.com/office/drawing/2014/main" id="{45304AFD-6D4B-4159-B774-8B4814B4DDCA}"/>
              </a:ext>
            </a:extLst>
          </p:cNvPr>
          <p:cNvSpPr txBox="1"/>
          <p:nvPr/>
        </p:nvSpPr>
        <p:spPr>
          <a:xfrm>
            <a:off x="382892" y="2192021"/>
            <a:ext cx="8946541" cy="3484879"/>
          </a:xfrm>
          <a:prstGeom prst="rect">
            <a:avLst/>
          </a:prstGeom>
        </p:spPr>
        <p:txBody>
          <a:bodyPr vert="horz" lIns="91440" tIns="45720" rIns="91440" bIns="45720" rtlCol="0">
            <a:noAutofit/>
          </a:bodyPr>
          <a:lstStyle/>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a:ln>
                  <a:noFill/>
                </a:ln>
                <a:effectLst/>
                <a:uLnTx/>
                <a:uFillTx/>
                <a:latin typeface="+mj-lt"/>
                <a:ea typeface="+mj-ea"/>
                <a:cs typeface="+mj-cs"/>
              </a:rPr>
              <a:t>2020. Entertaining audiences. [ONLINE] Available at: </a:t>
            </a:r>
            <a:r>
              <a:rPr kumimoji="0" lang="en-US" sz="1000" u="sng" strike="noStrike" cap="none" spc="0" normalizeH="0" baseline="0" noProof="0" dirty="0">
                <a:ln>
                  <a:noFill/>
                </a:ln>
                <a:effectLst/>
                <a:uLnTx/>
                <a:uFillTx/>
                <a:latin typeface="+mj-lt"/>
                <a:ea typeface="+mj-ea"/>
                <a:cs typeface="+mj-cs"/>
                <a:hlinkClick r:id="rId6">
                  <a:extLst>
                    <a:ext uri="{A12FA001-AC4F-418D-AE19-62706E023703}">
                      <ahyp:hlinkClr xmlns:ahyp="http://schemas.microsoft.com/office/drawing/2018/hyperlinkcolor" val="tx"/>
                    </a:ext>
                  </a:extLst>
                </a:hlinkClick>
              </a:rPr>
              <a:t>https://www.premierleague.com/this-is-pl/the-fans/686489?articleId=686489</a:t>
            </a:r>
            <a:r>
              <a:rPr kumimoji="0" lang="en-US" sz="1000" u="none" strike="noStrike" cap="none" spc="0" normalizeH="0" baseline="0" noProof="0" dirty="0">
                <a:ln>
                  <a:noFill/>
                </a:ln>
                <a:effectLst/>
                <a:uLnTx/>
                <a:uFillTx/>
                <a:latin typeface="+mj-lt"/>
                <a:ea typeface="+mj-ea"/>
                <a:cs typeface="+mj-cs"/>
              </a:rPr>
              <a:t>. [Accessed 9 January 2020].</a:t>
            </a:r>
          </a:p>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a:ln>
                  <a:noFill/>
                </a:ln>
                <a:effectLst/>
                <a:uLnTx/>
                <a:uFillTx/>
                <a:latin typeface="+mj-lt"/>
                <a:ea typeface="+mj-ea"/>
                <a:cs typeface="+mj-cs"/>
              </a:rPr>
              <a:t>Abigail Hess. 2020. US viewership of the Women's World Cup final was higher than the men's. [ONLINE] Available at: </a:t>
            </a:r>
            <a:r>
              <a:rPr kumimoji="0" lang="en-US" sz="1000" u="sng" strike="noStrike" cap="none" spc="0" normalizeH="0" baseline="0" noProof="0" dirty="0">
                <a:ln>
                  <a:noFill/>
                </a:ln>
                <a:effectLst/>
                <a:uLnTx/>
                <a:uFillTx/>
                <a:latin typeface="+mj-lt"/>
                <a:ea typeface="+mj-ea"/>
                <a:cs typeface="+mj-cs"/>
                <a:hlinkClick r:id="rId7">
                  <a:extLst>
                    <a:ext uri="{A12FA001-AC4F-418D-AE19-62706E023703}">
                      <ahyp:hlinkClr xmlns:ahyp="http://schemas.microsoft.com/office/drawing/2018/hyperlinkcolor" val="tx"/>
                    </a:ext>
                  </a:extLst>
                </a:hlinkClick>
              </a:rPr>
              <a:t>https://www.cnbc.com/2019/07/10/us-viewership-of-the-womens-world-cup-final-was-higher-than-the-mens.html</a:t>
            </a:r>
            <a:r>
              <a:rPr kumimoji="0" lang="en-US" sz="1000" u="none" strike="noStrike" cap="none" spc="0" normalizeH="0" baseline="0" noProof="0" dirty="0">
                <a:ln>
                  <a:noFill/>
                </a:ln>
                <a:effectLst/>
                <a:uLnTx/>
                <a:uFillTx/>
                <a:latin typeface="+mj-lt"/>
                <a:ea typeface="+mj-ea"/>
                <a:cs typeface="+mj-cs"/>
              </a:rPr>
              <a:t>. [Accessed 9 January 2020]</a:t>
            </a:r>
          </a:p>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a:ln>
                  <a:noFill/>
                </a:ln>
                <a:effectLst/>
                <a:uLnTx/>
                <a:uFillTx/>
                <a:latin typeface="+mj-lt"/>
                <a:ea typeface="+mj-ea"/>
                <a:cs typeface="+mj-cs"/>
              </a:rPr>
              <a:t>Funding 4 Sport. 2020. Funding 4 Sport. [ONLINE] Available at: </a:t>
            </a:r>
            <a:r>
              <a:rPr kumimoji="0" lang="en-US" sz="1000" u="sng" strike="noStrike" cap="none" spc="0" normalizeH="0" baseline="0" noProof="0" dirty="0">
                <a:ln>
                  <a:noFill/>
                </a:ln>
                <a:effectLst/>
                <a:uLnTx/>
                <a:uFillTx/>
                <a:latin typeface="+mj-lt"/>
                <a:ea typeface="+mj-ea"/>
                <a:cs typeface="+mj-cs"/>
                <a:hlinkClick r:id="rId8">
                  <a:extLst>
                    <a:ext uri="{A12FA001-AC4F-418D-AE19-62706E023703}">
                      <ahyp:hlinkClr xmlns:ahyp="http://schemas.microsoft.com/office/drawing/2018/hyperlinkcolor" val="tx"/>
                    </a:ext>
                  </a:extLst>
                </a:hlinkClick>
              </a:rPr>
              <a:t>https://funding4sport.co.uk</a:t>
            </a:r>
            <a:r>
              <a:rPr kumimoji="0" lang="en-US" sz="1000" u="none" strike="noStrike" cap="none" spc="0" normalizeH="0" baseline="0" noProof="0" dirty="0">
                <a:ln>
                  <a:noFill/>
                </a:ln>
                <a:effectLst/>
                <a:uLnTx/>
                <a:uFillTx/>
                <a:latin typeface="+mj-lt"/>
                <a:ea typeface="+mj-ea"/>
                <a:cs typeface="+mj-cs"/>
              </a:rPr>
              <a:t>. [Accessed 9 January 2020].</a:t>
            </a:r>
          </a:p>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a:ln>
                  <a:noFill/>
                </a:ln>
                <a:effectLst/>
                <a:uLnTx/>
                <a:uFillTx/>
                <a:latin typeface="+mj-lt"/>
                <a:ea typeface="+mj-ea"/>
                <a:cs typeface="+mj-cs"/>
              </a:rPr>
              <a:t>International Olympic Committee. 2020. Promotion of Gender Equality in Sport . [ONLINE] Available at: </a:t>
            </a:r>
            <a:r>
              <a:rPr kumimoji="0" lang="en-US" sz="1000" u="sng" strike="noStrike" cap="none" spc="0" normalizeH="0" baseline="0" noProof="0" dirty="0">
                <a:ln>
                  <a:noFill/>
                </a:ln>
                <a:effectLst/>
                <a:uLnTx/>
                <a:uFillTx/>
                <a:latin typeface="+mj-lt"/>
                <a:ea typeface="+mj-ea"/>
                <a:cs typeface="+mj-cs"/>
                <a:hlinkClick r:id="rId9">
                  <a:extLst>
                    <a:ext uri="{A12FA001-AC4F-418D-AE19-62706E023703}">
                      <ahyp:hlinkClr xmlns:ahyp="http://schemas.microsoft.com/office/drawing/2018/hyperlinkcolor" val="tx"/>
                    </a:ext>
                  </a:extLst>
                </a:hlinkClick>
              </a:rPr>
              <a:t>https://www.olympic.org/gender-equality</a:t>
            </a:r>
            <a:r>
              <a:rPr kumimoji="0" lang="en-US" sz="1000" u="none" strike="noStrike" cap="none" spc="0" normalizeH="0" baseline="0" noProof="0" dirty="0">
                <a:ln>
                  <a:noFill/>
                </a:ln>
                <a:effectLst/>
                <a:uLnTx/>
                <a:uFillTx/>
                <a:latin typeface="+mj-lt"/>
                <a:ea typeface="+mj-ea"/>
                <a:cs typeface="+mj-cs"/>
              </a:rPr>
              <a:t>. [Accessed 9 January 2020].</a:t>
            </a:r>
          </a:p>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a:ln>
                  <a:noFill/>
                </a:ln>
                <a:effectLst/>
                <a:uLnTx/>
                <a:uFillTx/>
                <a:latin typeface="+mj-lt"/>
                <a:ea typeface="+mj-ea"/>
                <a:cs typeface="+mj-cs"/>
              </a:rPr>
              <a:t>Kane, M.J. and </a:t>
            </a:r>
            <a:r>
              <a:rPr kumimoji="0" lang="en-US" sz="1000" u="none" strike="noStrike" cap="none" spc="0" normalizeH="0" baseline="0" noProof="0" dirty="0" err="1">
                <a:ln>
                  <a:noFill/>
                </a:ln>
                <a:effectLst/>
                <a:uLnTx/>
                <a:uFillTx/>
                <a:latin typeface="+mj-lt"/>
                <a:ea typeface="+mj-ea"/>
                <a:cs typeface="+mj-cs"/>
              </a:rPr>
              <a:t>Lenskyj</a:t>
            </a:r>
            <a:r>
              <a:rPr kumimoji="0" lang="en-US" sz="1000" u="none" strike="noStrike" cap="none" spc="0" normalizeH="0" baseline="0" noProof="0" dirty="0">
                <a:ln>
                  <a:noFill/>
                </a:ln>
                <a:effectLst/>
                <a:uLnTx/>
                <a:uFillTx/>
                <a:latin typeface="+mj-lt"/>
                <a:ea typeface="+mj-ea"/>
                <a:cs typeface="+mj-cs"/>
              </a:rPr>
              <a:t>, H.J., 1998. Media treatment of female athletes: Issues of gender and sexualities. </a:t>
            </a:r>
            <a:r>
              <a:rPr kumimoji="0" lang="en-US" sz="1000" u="none" strike="noStrike" cap="none" spc="0" normalizeH="0" baseline="0" noProof="0" dirty="0" err="1">
                <a:ln>
                  <a:noFill/>
                </a:ln>
                <a:effectLst/>
                <a:uLnTx/>
                <a:uFillTx/>
                <a:latin typeface="+mj-lt"/>
                <a:ea typeface="+mj-ea"/>
                <a:cs typeface="+mj-cs"/>
              </a:rPr>
              <a:t>MediaSport</a:t>
            </a:r>
            <a:r>
              <a:rPr kumimoji="0" lang="en-US" sz="1000" u="none" strike="noStrike" cap="none" spc="0" normalizeH="0" baseline="0" noProof="0" dirty="0">
                <a:ln>
                  <a:noFill/>
                </a:ln>
                <a:effectLst/>
                <a:uLnTx/>
                <a:uFillTx/>
                <a:latin typeface="+mj-lt"/>
                <a:ea typeface="+mj-ea"/>
                <a:cs typeface="+mj-cs"/>
              </a:rPr>
              <a:t>, pp.186-201.</a:t>
            </a:r>
          </a:p>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err="1">
                <a:ln>
                  <a:noFill/>
                </a:ln>
                <a:effectLst/>
                <a:uLnTx/>
                <a:uFillTx/>
                <a:latin typeface="+mj-lt"/>
                <a:ea typeface="+mj-ea"/>
                <a:cs typeface="+mj-cs"/>
              </a:rPr>
              <a:t>Koivula</a:t>
            </a:r>
            <a:r>
              <a:rPr kumimoji="0" lang="en-US" sz="1000" u="none" strike="noStrike" cap="none" spc="0" normalizeH="0" baseline="0" noProof="0" dirty="0">
                <a:ln>
                  <a:noFill/>
                </a:ln>
                <a:effectLst/>
                <a:uLnTx/>
                <a:uFillTx/>
                <a:latin typeface="+mj-lt"/>
                <a:ea typeface="+mj-ea"/>
                <a:cs typeface="+mj-cs"/>
              </a:rPr>
              <a:t>, N., 1999. Gender stereotyping in televised media sport coverage. Sex roles, 41(7-8), pp.589-604.</a:t>
            </a:r>
          </a:p>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err="1">
                <a:ln>
                  <a:noFill/>
                </a:ln>
                <a:effectLst/>
                <a:uLnTx/>
                <a:uFillTx/>
                <a:latin typeface="+mj-lt"/>
                <a:ea typeface="+mj-ea"/>
                <a:cs typeface="+mj-cs"/>
              </a:rPr>
              <a:t>Lisec</a:t>
            </a:r>
            <a:r>
              <a:rPr kumimoji="0" lang="en-US" sz="1000" u="none" strike="noStrike" cap="none" spc="0" normalizeH="0" baseline="0" noProof="0" dirty="0">
                <a:ln>
                  <a:noFill/>
                </a:ln>
                <a:effectLst/>
                <a:uLnTx/>
                <a:uFillTx/>
                <a:latin typeface="+mj-lt"/>
                <a:ea typeface="+mj-ea"/>
                <a:cs typeface="+mj-cs"/>
              </a:rPr>
              <a:t>, J. and McDonald, M.G., 2012. Gender inequality in the new millennium: An analysis of WNBA representations in sport blogs. Journal of Sports Media, 7(2), pp.153-178.</a:t>
            </a:r>
          </a:p>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a:ln>
                  <a:noFill/>
                </a:ln>
                <a:effectLst/>
                <a:uLnTx/>
                <a:uFillTx/>
                <a:latin typeface="+mj-lt"/>
                <a:ea typeface="+mj-ea"/>
                <a:cs typeface="+mj-cs"/>
              </a:rPr>
              <a:t>Nathan Salt. 2020. Italian newspaper Corriere </a:t>
            </a:r>
            <a:r>
              <a:rPr kumimoji="0" lang="en-US" sz="1000" u="none" strike="noStrike" cap="none" spc="0" normalizeH="0" baseline="0" noProof="0" dirty="0" err="1">
                <a:ln>
                  <a:noFill/>
                </a:ln>
                <a:effectLst/>
                <a:uLnTx/>
                <a:uFillTx/>
                <a:latin typeface="+mj-lt"/>
                <a:ea typeface="+mj-ea"/>
                <a:cs typeface="+mj-cs"/>
              </a:rPr>
              <a:t>dello</a:t>
            </a:r>
            <a:r>
              <a:rPr kumimoji="0" lang="en-US" sz="1000" u="none" strike="noStrike" cap="none" spc="0" normalizeH="0" baseline="0" noProof="0" dirty="0">
                <a:ln>
                  <a:noFill/>
                </a:ln>
                <a:effectLst/>
                <a:uLnTx/>
                <a:uFillTx/>
                <a:latin typeface="+mj-lt"/>
                <a:ea typeface="+mj-ea"/>
                <a:cs typeface="+mj-cs"/>
              </a:rPr>
              <a:t> Sport in race storm after shocking 'Black Friday' headline | Daily Mail Online. [ONLINE] Available at: </a:t>
            </a:r>
            <a:r>
              <a:rPr kumimoji="0" lang="en-US" sz="1000" u="sng" strike="noStrike" cap="none" spc="0" normalizeH="0" baseline="0" noProof="0" dirty="0">
                <a:ln>
                  <a:noFill/>
                </a:ln>
                <a:effectLst/>
                <a:uLnTx/>
                <a:uFillTx/>
                <a:latin typeface="+mj-lt"/>
                <a:ea typeface="+mj-ea"/>
                <a:cs typeface="+mj-cs"/>
                <a:hlinkClick r:id="rId10">
                  <a:extLst>
                    <a:ext uri="{A12FA001-AC4F-418D-AE19-62706E023703}">
                      <ahyp:hlinkClr xmlns:ahyp="http://schemas.microsoft.com/office/drawing/2018/hyperlinkcolor" val="tx"/>
                    </a:ext>
                  </a:extLst>
                </a:hlinkClick>
              </a:rPr>
              <a:t>https://www.dailymail.co.uk/sport/football/article-7757753/Italian-newspaper-Corriere-dello-Sport-race-storm-shocking-Black-Friday-headline.html</a:t>
            </a:r>
            <a:r>
              <a:rPr kumimoji="0" lang="en-US" sz="1000" u="none" strike="noStrike" cap="none" spc="0" normalizeH="0" baseline="0" noProof="0" dirty="0">
                <a:ln>
                  <a:noFill/>
                </a:ln>
                <a:effectLst/>
                <a:uLnTx/>
                <a:uFillTx/>
                <a:latin typeface="+mj-lt"/>
                <a:ea typeface="+mj-ea"/>
                <a:cs typeface="+mj-cs"/>
              </a:rPr>
              <a:t>. [Accessed 9 January 2020].</a:t>
            </a:r>
          </a:p>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a:ln>
                  <a:noFill/>
                </a:ln>
                <a:effectLst/>
                <a:uLnTx/>
                <a:uFillTx/>
                <a:latin typeface="+mj-lt"/>
                <a:ea typeface="+mj-ea"/>
                <a:cs typeface="+mj-cs"/>
              </a:rPr>
              <a:t>Speer, S.A., 2001. Sports Media and Gender Inequality. Body &amp; Society, 7(1), pp.109-114.</a:t>
            </a:r>
          </a:p>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err="1">
                <a:ln>
                  <a:noFill/>
                </a:ln>
                <a:effectLst/>
                <a:uLnTx/>
                <a:uFillTx/>
                <a:latin typeface="+mj-lt"/>
                <a:ea typeface="+mj-ea"/>
                <a:cs typeface="+mj-cs"/>
              </a:rPr>
              <a:t>Trolan</a:t>
            </a:r>
            <a:r>
              <a:rPr kumimoji="0" lang="en-US" sz="1000" u="none" strike="noStrike" cap="none" spc="0" normalizeH="0" baseline="0" noProof="0" dirty="0">
                <a:ln>
                  <a:noFill/>
                </a:ln>
                <a:effectLst/>
                <a:uLnTx/>
                <a:uFillTx/>
                <a:latin typeface="+mj-lt"/>
                <a:ea typeface="+mj-ea"/>
                <a:cs typeface="+mj-cs"/>
              </a:rPr>
              <a:t>, E.J., 2013. The impact of the media on gender inequality within sport. Procedia-Social and Behavioral Sciences, 91, pp.215-227.</a:t>
            </a:r>
          </a:p>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a:ln>
                  <a:noFill/>
                </a:ln>
                <a:effectLst/>
                <a:uLnTx/>
                <a:uFillTx/>
                <a:latin typeface="+mj-lt"/>
                <a:ea typeface="+mj-ea"/>
                <a:cs typeface="+mj-cs"/>
              </a:rPr>
              <a:t>Women In Sport. 2020. Home - Women In Sport. [ONLINE] Available at: </a:t>
            </a:r>
            <a:r>
              <a:rPr kumimoji="0" lang="en-US" sz="1000" u="sng" strike="noStrike" cap="none" spc="0" normalizeH="0" baseline="0" noProof="0" dirty="0">
                <a:ln>
                  <a:noFill/>
                </a:ln>
                <a:effectLst/>
                <a:uLnTx/>
                <a:uFillTx/>
                <a:latin typeface="+mj-lt"/>
                <a:ea typeface="+mj-ea"/>
                <a:cs typeface="+mj-cs"/>
                <a:hlinkClick r:id="rId11">
                  <a:extLst>
                    <a:ext uri="{A12FA001-AC4F-418D-AE19-62706E023703}">
                      <ahyp:hlinkClr xmlns:ahyp="http://schemas.microsoft.com/office/drawing/2018/hyperlinkcolor" val="tx"/>
                    </a:ext>
                  </a:extLst>
                </a:hlinkClick>
              </a:rPr>
              <a:t>https://www.womeninsport.org</a:t>
            </a:r>
            <a:r>
              <a:rPr kumimoji="0" lang="en-US" sz="1000" u="none" strike="noStrike" cap="none" spc="0" normalizeH="0" baseline="0" noProof="0" dirty="0">
                <a:ln>
                  <a:noFill/>
                </a:ln>
                <a:effectLst/>
                <a:uLnTx/>
                <a:uFillTx/>
                <a:latin typeface="+mj-lt"/>
                <a:ea typeface="+mj-ea"/>
                <a:cs typeface="+mj-cs"/>
              </a:rPr>
              <a:t>. [Accessed 9 January 2020].</a:t>
            </a:r>
          </a:p>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err="1">
                <a:ln>
                  <a:noFill/>
                </a:ln>
                <a:effectLst/>
                <a:uLnTx/>
                <a:uFillTx/>
                <a:latin typeface="+mj-lt"/>
                <a:ea typeface="+mj-ea"/>
                <a:cs typeface="+mj-cs"/>
              </a:rPr>
              <a:t>youtube</a:t>
            </a:r>
            <a:r>
              <a:rPr kumimoji="0" lang="en-US" sz="1000" u="none" strike="noStrike" cap="none" spc="0" normalizeH="0" baseline="0" noProof="0" dirty="0">
                <a:ln>
                  <a:noFill/>
                </a:ln>
                <a:effectLst/>
                <a:uLnTx/>
                <a:uFillTx/>
                <a:latin typeface="+mj-lt"/>
                <a:ea typeface="+mj-ea"/>
                <a:cs typeface="+mj-cs"/>
              </a:rPr>
              <a:t>. (2020). </a:t>
            </a:r>
            <a:r>
              <a:rPr kumimoji="0" lang="en-US" sz="1000" u="none" strike="noStrike" cap="none" spc="0" normalizeH="0" baseline="0" noProof="0" dirty="0" err="1">
                <a:ln>
                  <a:noFill/>
                </a:ln>
                <a:effectLst/>
                <a:uLnTx/>
                <a:uFillTx/>
                <a:latin typeface="+mj-lt"/>
                <a:ea typeface="+mj-ea"/>
                <a:cs typeface="+mj-cs"/>
              </a:rPr>
              <a:t>mens</a:t>
            </a:r>
            <a:r>
              <a:rPr kumimoji="0" lang="en-US" sz="1000" u="none" strike="noStrike" cap="none" spc="0" normalizeH="0" baseline="0" noProof="0" dirty="0">
                <a:ln>
                  <a:noFill/>
                </a:ln>
                <a:effectLst/>
                <a:uLnTx/>
                <a:uFillTx/>
                <a:latin typeface="+mj-lt"/>
                <a:ea typeface="+mj-ea"/>
                <a:cs typeface="+mj-cs"/>
              </a:rPr>
              <a:t> football highlights. [Online Video]. 28 November 2017. Available from: </a:t>
            </a:r>
            <a:r>
              <a:rPr kumimoji="0" lang="en-US" sz="1000" u="sng" strike="noStrike" cap="none" spc="0" normalizeH="0" baseline="0" noProof="0" dirty="0">
                <a:ln>
                  <a:noFill/>
                </a:ln>
                <a:effectLst/>
                <a:uLnTx/>
                <a:uFillTx/>
                <a:latin typeface="+mj-lt"/>
                <a:ea typeface="+mj-ea"/>
                <a:cs typeface="+mj-cs"/>
                <a:hlinkClick r:id="rId12">
                  <a:extLst>
                    <a:ext uri="{A12FA001-AC4F-418D-AE19-62706E023703}">
                      <ahyp:hlinkClr xmlns:ahyp="http://schemas.microsoft.com/office/drawing/2018/hyperlinkcolor" val="tx"/>
                    </a:ext>
                  </a:extLst>
                </a:hlinkClick>
              </a:rPr>
              <a:t>https://www.youtube.com/watch?v=f-VDofkXoTk</a:t>
            </a:r>
            <a:r>
              <a:rPr kumimoji="0" lang="en-US" sz="1000" u="none" strike="noStrike" cap="none" spc="0" normalizeH="0" baseline="0" noProof="0" dirty="0">
                <a:ln>
                  <a:noFill/>
                </a:ln>
                <a:effectLst/>
                <a:uLnTx/>
                <a:uFillTx/>
                <a:latin typeface="+mj-lt"/>
                <a:ea typeface="+mj-ea"/>
                <a:cs typeface="+mj-cs"/>
              </a:rPr>
              <a:t>. [Accessed: 9 January 2020].</a:t>
            </a:r>
          </a:p>
          <a:p>
            <a:pPr marL="171450" marR="0" lvl="0" indent="-171450" fontAlgn="auto">
              <a:lnSpc>
                <a:spcPct val="90000"/>
              </a:lnSpc>
              <a:spcBef>
                <a:spcPts val="1000"/>
              </a:spcBef>
              <a:buClr>
                <a:srgbClr val="FF0000"/>
              </a:buClr>
              <a:buSzPct val="80000"/>
              <a:buFont typeface="Wingdings" panose="05000000000000000000" pitchFamily="2" charset="2"/>
              <a:buChar char="Ø"/>
              <a:tabLst/>
              <a:defRPr/>
            </a:pPr>
            <a:r>
              <a:rPr kumimoji="0" lang="en-US" sz="1000" u="none" strike="noStrike" cap="none" spc="0" normalizeH="0" baseline="0" noProof="0" dirty="0">
                <a:ln>
                  <a:noFill/>
                </a:ln>
                <a:effectLst/>
                <a:uLnTx/>
                <a:uFillTx/>
                <a:latin typeface="+mj-lt"/>
                <a:ea typeface="+mj-ea"/>
                <a:cs typeface="+mj-cs"/>
              </a:rPr>
              <a:t>YouTube. (2020). </a:t>
            </a:r>
            <a:r>
              <a:rPr kumimoji="0" lang="en-US" sz="1000" u="none" strike="noStrike" cap="none" spc="0" normalizeH="0" baseline="0" noProof="0" dirty="0" err="1">
                <a:ln>
                  <a:noFill/>
                </a:ln>
                <a:effectLst/>
                <a:uLnTx/>
                <a:uFillTx/>
                <a:latin typeface="+mj-lt"/>
                <a:ea typeface="+mj-ea"/>
                <a:cs typeface="+mj-cs"/>
              </a:rPr>
              <a:t>womens</a:t>
            </a:r>
            <a:r>
              <a:rPr kumimoji="0" lang="en-US" sz="1000" u="none" strike="noStrike" cap="none" spc="0" normalizeH="0" baseline="0" noProof="0" dirty="0">
                <a:ln>
                  <a:noFill/>
                </a:ln>
                <a:effectLst/>
                <a:uLnTx/>
                <a:uFillTx/>
                <a:latin typeface="+mj-lt"/>
                <a:ea typeface="+mj-ea"/>
                <a:cs typeface="+mj-cs"/>
              </a:rPr>
              <a:t> football highlights. [Online Video]. 11 October 2018. Available from: </a:t>
            </a:r>
            <a:r>
              <a:rPr kumimoji="0" lang="en-US" sz="1000" u="sng" strike="noStrike" cap="none" spc="0" normalizeH="0" baseline="0" noProof="0" dirty="0">
                <a:ln>
                  <a:noFill/>
                </a:ln>
                <a:effectLst/>
                <a:uLnTx/>
                <a:uFillTx/>
                <a:latin typeface="+mj-lt"/>
                <a:ea typeface="+mj-ea"/>
                <a:cs typeface="+mj-cs"/>
                <a:hlinkClick r:id="rId13">
                  <a:extLst>
                    <a:ext uri="{A12FA001-AC4F-418D-AE19-62706E023703}">
                      <ahyp:hlinkClr xmlns:ahyp="http://schemas.microsoft.com/office/drawing/2018/hyperlinkcolor" val="tx"/>
                    </a:ext>
                  </a:extLst>
                </a:hlinkClick>
              </a:rPr>
              <a:t>https://www.youtube.com/watch?v=m59SmSplRvA</a:t>
            </a:r>
            <a:r>
              <a:rPr kumimoji="0" lang="en-US" sz="1000" u="none" strike="noStrike" cap="none" spc="0" normalizeH="0" baseline="0" noProof="0" dirty="0">
                <a:ln>
                  <a:noFill/>
                </a:ln>
                <a:effectLst/>
                <a:uLnTx/>
                <a:uFillTx/>
                <a:latin typeface="+mj-lt"/>
                <a:ea typeface="+mj-ea"/>
                <a:cs typeface="+mj-cs"/>
              </a:rPr>
              <a:t>. [Accessed: 9 January 2020].</a:t>
            </a:r>
          </a:p>
        </p:txBody>
      </p:sp>
    </p:spTree>
    <p:extLst>
      <p:ext uri="{BB962C8B-B14F-4D97-AF65-F5344CB8AC3E}">
        <p14:creationId xmlns:p14="http://schemas.microsoft.com/office/powerpoint/2010/main" val="971522555"/>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1" name="Freeform: Shape 10">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8DB75-0BCE-0348-B53A-F6F5C0841E8D}"/>
              </a:ext>
            </a:extLst>
          </p:cNvPr>
          <p:cNvSpPr>
            <a:spLocks noGrp="1"/>
          </p:cNvSpPr>
          <p:nvPr>
            <p:ph type="ctrTitle"/>
          </p:nvPr>
        </p:nvSpPr>
        <p:spPr>
          <a:xfrm>
            <a:off x="965505" y="623571"/>
            <a:ext cx="10260990" cy="3523885"/>
          </a:xfrm>
        </p:spPr>
        <p:txBody>
          <a:bodyPr>
            <a:normAutofit/>
          </a:bodyPr>
          <a:lstStyle/>
          <a:p>
            <a:pPr algn="ctr"/>
            <a:r>
              <a:rPr lang="en-US" sz="8000" dirty="0"/>
              <a:t>Racism Within Sport</a:t>
            </a:r>
          </a:p>
        </p:txBody>
      </p:sp>
    </p:spTree>
    <p:extLst>
      <p:ext uri="{BB962C8B-B14F-4D97-AF65-F5344CB8AC3E}">
        <p14:creationId xmlns:p14="http://schemas.microsoft.com/office/powerpoint/2010/main" val="2283335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59E80-214F-3948-BACC-02650CD8CC85}"/>
              </a:ext>
            </a:extLst>
          </p:cNvPr>
          <p:cNvSpPr>
            <a:spLocks noGrp="1"/>
          </p:cNvSpPr>
          <p:nvPr>
            <p:ph type="title"/>
          </p:nvPr>
        </p:nvSpPr>
        <p:spPr>
          <a:xfrm>
            <a:off x="648930" y="629266"/>
            <a:ext cx="3322912" cy="1641987"/>
          </a:xfrm>
        </p:spPr>
        <p:txBody>
          <a:bodyPr>
            <a:normAutofit/>
          </a:bodyPr>
          <a:lstStyle/>
          <a:p>
            <a:r>
              <a:rPr lang="en-US"/>
              <a:t>	What is racism?</a:t>
            </a:r>
          </a:p>
        </p:txBody>
      </p:sp>
      <p:sp>
        <p:nvSpPr>
          <p:cNvPr id="10" name="Content Placeholder 9">
            <a:extLst>
              <a:ext uri="{FF2B5EF4-FFF2-40B4-BE49-F238E27FC236}">
                <a16:creationId xmlns:a16="http://schemas.microsoft.com/office/drawing/2014/main" id="{00DD6146-CF03-43DE-8635-B7776630986D}"/>
              </a:ext>
            </a:extLst>
          </p:cNvPr>
          <p:cNvSpPr>
            <a:spLocks noGrp="1"/>
          </p:cNvSpPr>
          <p:nvPr>
            <p:ph sz="quarter" idx="13"/>
          </p:nvPr>
        </p:nvSpPr>
        <p:spPr>
          <a:xfrm>
            <a:off x="647701" y="2438401"/>
            <a:ext cx="3324141" cy="3809998"/>
          </a:xfrm>
        </p:spPr>
        <p:txBody>
          <a:bodyPr>
            <a:normAutofit/>
          </a:bodyPr>
          <a:lstStyle/>
          <a:p>
            <a:pPr>
              <a:buClr>
                <a:srgbClr val="FF0000"/>
              </a:buClr>
              <a:buFont typeface="Wingdings" panose="05000000000000000000" pitchFamily="2" charset="2"/>
              <a:buChar char="Ø"/>
            </a:pPr>
            <a:r>
              <a:rPr lang="en-GB" dirty="0"/>
              <a:t>“prejudice, discrimination, or antagonism directed against someone of a different race based on the belief that one's own race is superior.” (</a:t>
            </a:r>
            <a:r>
              <a:rPr lang="en-GB" dirty="0" err="1"/>
              <a:t>oed</a:t>
            </a:r>
            <a:r>
              <a:rPr lang="en-GB" dirty="0"/>
              <a:t>, 2010).</a:t>
            </a:r>
          </a:p>
        </p:txBody>
      </p:sp>
      <p:pic>
        <p:nvPicPr>
          <p:cNvPr id="5" name="Content Placeholder 4" descr="A close up of a persons hand&#10;&#10;Description automatically generated">
            <a:extLst>
              <a:ext uri="{FF2B5EF4-FFF2-40B4-BE49-F238E27FC236}">
                <a16:creationId xmlns:a16="http://schemas.microsoft.com/office/drawing/2014/main" id="{7FDB3536-D5D1-574C-B737-0C61A0EC7AF5}"/>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1533" r="6494"/>
          <a:stretch/>
        </p:blipFill>
        <p:spPr>
          <a:xfrm>
            <a:off x="4619544" y="609601"/>
            <a:ext cx="6924756" cy="5638797"/>
          </a:xfrm>
          <a:prstGeom prst="rect">
            <a:avLst/>
          </a:prstGeom>
          <a:effectLst>
            <a:outerShdw blurRad="50800" dist="38100" dir="5400000" algn="t" rotWithShape="0">
              <a:prstClr val="black">
                <a:alpha val="43000"/>
              </a:prstClr>
            </a:outerShdw>
          </a:effectLst>
        </p:spPr>
      </p:pic>
      <p:sp>
        <p:nvSpPr>
          <p:cNvPr id="6" name="TextBox 5">
            <a:extLst>
              <a:ext uri="{FF2B5EF4-FFF2-40B4-BE49-F238E27FC236}">
                <a16:creationId xmlns:a16="http://schemas.microsoft.com/office/drawing/2014/main" id="{7A2DFAD5-9810-A348-B595-4511D9BEBFAE}"/>
              </a:ext>
            </a:extLst>
          </p:cNvPr>
          <p:cNvSpPr txBox="1"/>
          <p:nvPr/>
        </p:nvSpPr>
        <p:spPr>
          <a:xfrm>
            <a:off x="8863758" y="6048343"/>
            <a:ext cx="26805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es.wikipedia.org/wiki/Prejuicio">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9562423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F8448-2799-854E-A40C-C51B79F792F6}"/>
              </a:ext>
            </a:extLst>
          </p:cNvPr>
          <p:cNvSpPr>
            <a:spLocks noGrp="1"/>
          </p:cNvSpPr>
          <p:nvPr>
            <p:ph type="title"/>
          </p:nvPr>
        </p:nvSpPr>
        <p:spPr>
          <a:xfrm>
            <a:off x="648931" y="629266"/>
            <a:ext cx="4166510" cy="1622321"/>
          </a:xfrm>
        </p:spPr>
        <p:txBody>
          <a:bodyPr>
            <a:normAutofit/>
          </a:bodyPr>
          <a:lstStyle/>
          <a:p>
            <a:r>
              <a:rPr lang="en-US">
                <a:solidFill>
                  <a:srgbClr val="EBEBEB"/>
                </a:solidFill>
              </a:rPr>
              <a:t>History of racism</a:t>
            </a:r>
          </a:p>
        </p:txBody>
      </p:sp>
      <p:sp>
        <p:nvSpPr>
          <p:cNvPr id="1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5" name="Freeform: Shape 1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descr="A group of people around each other&#10;&#10;Description automatically generated">
            <a:extLst>
              <a:ext uri="{FF2B5EF4-FFF2-40B4-BE49-F238E27FC236}">
                <a16:creationId xmlns:a16="http://schemas.microsoft.com/office/drawing/2014/main" id="{FE25A840-ABB1-664C-8DE5-54E69D05B2D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9569" r="13001" b="1"/>
          <a:stretch/>
        </p:blipFill>
        <p:spPr>
          <a:xfrm>
            <a:off x="6093992" y="930367"/>
            <a:ext cx="5449889" cy="4997263"/>
          </a:xfrm>
          <a:prstGeom prst="rect">
            <a:avLst/>
          </a:prstGeom>
          <a:effectLst/>
        </p:spPr>
      </p:pic>
      <p:sp>
        <p:nvSpPr>
          <p:cNvPr id="17" name="Rectangle 1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ED5579B-B5C2-FB4B-8B03-C5D45C8BC2EE}"/>
              </a:ext>
            </a:extLst>
          </p:cNvPr>
          <p:cNvSpPr>
            <a:spLocks noGrp="1"/>
          </p:cNvSpPr>
          <p:nvPr>
            <p:ph sz="quarter" idx="13"/>
          </p:nvPr>
        </p:nvSpPr>
        <p:spPr>
          <a:xfrm>
            <a:off x="648931" y="2438400"/>
            <a:ext cx="4166509" cy="3785419"/>
          </a:xfrm>
        </p:spPr>
        <p:txBody>
          <a:bodyPr>
            <a:normAutofit/>
          </a:bodyPr>
          <a:lstStyle/>
          <a:p>
            <a:pPr>
              <a:lnSpc>
                <a:spcPct val="90000"/>
              </a:lnSpc>
              <a:buClr>
                <a:srgbClr val="FF0000"/>
              </a:buClr>
              <a:buFont typeface="Wingdings" panose="05000000000000000000" pitchFamily="2" charset="2"/>
              <a:buChar char="Ø"/>
            </a:pPr>
            <a:r>
              <a:rPr lang="en-US" sz="1700" dirty="0">
                <a:solidFill>
                  <a:srgbClr val="EBEBEB"/>
                </a:solidFill>
              </a:rPr>
              <a:t>First recorded use of the term came in 1902 by RICHARD HENRY PRATT</a:t>
            </a:r>
          </a:p>
          <a:p>
            <a:pPr>
              <a:lnSpc>
                <a:spcPct val="90000"/>
              </a:lnSpc>
              <a:buClr>
                <a:srgbClr val="FF0000"/>
              </a:buClr>
              <a:buFont typeface="Wingdings" panose="05000000000000000000" pitchFamily="2" charset="2"/>
              <a:buChar char="Ø"/>
            </a:pPr>
            <a:endParaRPr lang="en-US" sz="1700" dirty="0">
              <a:solidFill>
                <a:srgbClr val="EBEBEB"/>
              </a:solidFill>
            </a:endParaRPr>
          </a:p>
          <a:p>
            <a:pPr>
              <a:lnSpc>
                <a:spcPct val="90000"/>
              </a:lnSpc>
              <a:buClr>
                <a:srgbClr val="FF0000"/>
              </a:buClr>
              <a:buFont typeface="Wingdings" panose="05000000000000000000" pitchFamily="2" charset="2"/>
              <a:buChar char="Ø"/>
            </a:pPr>
            <a:r>
              <a:rPr lang="en-US" sz="1700" dirty="0">
                <a:solidFill>
                  <a:srgbClr val="EBEBEB"/>
                </a:solidFill>
              </a:rPr>
              <a:t>Atlantic slave trade in the 16</a:t>
            </a:r>
            <a:r>
              <a:rPr lang="en-US" sz="1700" baseline="30000" dirty="0">
                <a:solidFill>
                  <a:srgbClr val="EBEBEB"/>
                </a:solidFill>
              </a:rPr>
              <a:t>th</a:t>
            </a:r>
            <a:r>
              <a:rPr lang="en-US" sz="1700" dirty="0">
                <a:solidFill>
                  <a:srgbClr val="EBEBEB"/>
                </a:solidFill>
              </a:rPr>
              <a:t> century</a:t>
            </a:r>
          </a:p>
          <a:p>
            <a:pPr>
              <a:lnSpc>
                <a:spcPct val="90000"/>
              </a:lnSpc>
              <a:buClr>
                <a:srgbClr val="FF0000"/>
              </a:buClr>
              <a:buFont typeface="Wingdings" panose="05000000000000000000" pitchFamily="2" charset="2"/>
              <a:buChar char="Ø"/>
            </a:pPr>
            <a:endParaRPr lang="en-US" sz="1700" dirty="0">
              <a:solidFill>
                <a:srgbClr val="EBEBEB"/>
              </a:solidFill>
            </a:endParaRPr>
          </a:p>
          <a:p>
            <a:pPr>
              <a:lnSpc>
                <a:spcPct val="90000"/>
              </a:lnSpc>
              <a:buClr>
                <a:srgbClr val="FF0000"/>
              </a:buClr>
              <a:buFont typeface="Wingdings" panose="05000000000000000000" pitchFamily="2" charset="2"/>
              <a:buChar char="Ø"/>
            </a:pPr>
            <a:r>
              <a:rPr lang="en-US" sz="1700" dirty="0">
                <a:solidFill>
                  <a:srgbClr val="EBEBEB"/>
                </a:solidFill>
              </a:rPr>
              <a:t>1865, Ku Klux </a:t>
            </a:r>
            <a:r>
              <a:rPr lang="en-US" sz="1700" dirty="0" err="1">
                <a:solidFill>
                  <a:srgbClr val="EBEBEB"/>
                </a:solidFill>
              </a:rPr>
              <a:t>klan</a:t>
            </a:r>
            <a:r>
              <a:rPr lang="en-US" sz="1700" dirty="0">
                <a:solidFill>
                  <a:srgbClr val="EBEBEB"/>
                </a:solidFill>
              </a:rPr>
              <a:t> emerged </a:t>
            </a:r>
          </a:p>
          <a:p>
            <a:pPr>
              <a:lnSpc>
                <a:spcPct val="90000"/>
              </a:lnSpc>
              <a:buClr>
                <a:srgbClr val="FF0000"/>
              </a:buClr>
              <a:buFont typeface="Wingdings" panose="05000000000000000000" pitchFamily="2" charset="2"/>
              <a:buChar char="Ø"/>
            </a:pPr>
            <a:endParaRPr lang="en-US" sz="1700" dirty="0">
              <a:solidFill>
                <a:srgbClr val="EBEBEB"/>
              </a:solidFill>
            </a:endParaRPr>
          </a:p>
          <a:p>
            <a:pPr>
              <a:lnSpc>
                <a:spcPct val="90000"/>
              </a:lnSpc>
              <a:buClr>
                <a:srgbClr val="FF0000"/>
              </a:buClr>
              <a:buFont typeface="Wingdings" panose="05000000000000000000" pitchFamily="2" charset="2"/>
              <a:buChar char="Ø"/>
            </a:pPr>
            <a:r>
              <a:rPr lang="en-US" sz="1700" dirty="0">
                <a:solidFill>
                  <a:srgbClr val="EBEBEB"/>
                </a:solidFill>
              </a:rPr>
              <a:t>1930 saw the start of the western world encouraging ‘Nazism’</a:t>
            </a:r>
          </a:p>
        </p:txBody>
      </p:sp>
      <p:sp>
        <p:nvSpPr>
          <p:cNvPr id="6" name="TextBox 5">
            <a:extLst>
              <a:ext uri="{FF2B5EF4-FFF2-40B4-BE49-F238E27FC236}">
                <a16:creationId xmlns:a16="http://schemas.microsoft.com/office/drawing/2014/main" id="{CCA7722E-FAF3-0C45-8187-A1CA17C77493}"/>
              </a:ext>
            </a:extLst>
          </p:cNvPr>
          <p:cNvSpPr txBox="1"/>
          <p:nvPr/>
        </p:nvSpPr>
        <p:spPr>
          <a:xfrm>
            <a:off x="8863339" y="5727575"/>
            <a:ext cx="26805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en.wikiversity.org/wiki/Human_Trafficking/Quiz">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617448376"/>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FD54A31-BCF4-F54B-A1F0-00D4AE94677E}"/>
              </a:ext>
            </a:extLst>
          </p:cNvPr>
          <p:cNvSpPr>
            <a:spLocks noGrp="1"/>
          </p:cNvSpPr>
          <p:nvPr>
            <p:ph type="title"/>
          </p:nvPr>
        </p:nvSpPr>
        <p:spPr>
          <a:xfrm>
            <a:off x="648930" y="629267"/>
            <a:ext cx="9252154" cy="1016654"/>
          </a:xfrm>
        </p:spPr>
        <p:txBody>
          <a:bodyPr>
            <a:normAutofit/>
          </a:bodyPr>
          <a:lstStyle/>
          <a:p>
            <a:pPr>
              <a:lnSpc>
                <a:spcPct val="90000"/>
              </a:lnSpc>
            </a:pPr>
            <a:r>
              <a:rPr lang="en-US" sz="3300" dirty="0">
                <a:solidFill>
                  <a:srgbClr val="EBEBEB"/>
                </a:solidFill>
              </a:rPr>
              <a:t>Racism in sport “Stereotypes”</a:t>
            </a:r>
          </a:p>
        </p:txBody>
      </p:sp>
      <p:sp useBgFill="1">
        <p:nvSpPr>
          <p:cNvPr id="17" name="Freeform: Shape 16">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5" name="Picture 4" descr="A crowd of people watching a person on a court&#10;&#10;Description automatically generated">
            <a:extLst>
              <a:ext uri="{FF2B5EF4-FFF2-40B4-BE49-F238E27FC236}">
                <a16:creationId xmlns:a16="http://schemas.microsoft.com/office/drawing/2014/main" id="{BD3EFF8A-944E-9D45-9A3D-DD1E88EAB8A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53484" y="2562081"/>
            <a:ext cx="5451627" cy="3634418"/>
          </a:xfrm>
          <a:prstGeom prst="rect">
            <a:avLst/>
          </a:prstGeom>
          <a:effectLst/>
          <a:scene3d>
            <a:camera prst="orthographicFront"/>
            <a:lightRig rig="threePt" dir="t">
              <a:rot lat="0" lon="0" rev="2700000"/>
            </a:lightRig>
          </a:scene3d>
          <a:sp3d contourW="6350">
            <a:bevelT h="38100"/>
            <a:contourClr>
              <a:srgbClr val="C0C0C0"/>
            </a:contourClr>
          </a:sp3d>
        </p:spPr>
      </p:pic>
      <p:sp>
        <p:nvSpPr>
          <p:cNvPr id="3" name="Content Placeholder 2">
            <a:extLst>
              <a:ext uri="{FF2B5EF4-FFF2-40B4-BE49-F238E27FC236}">
                <a16:creationId xmlns:a16="http://schemas.microsoft.com/office/drawing/2014/main" id="{BA80D3B4-12FB-4F4B-A4A6-B98DCE7558D4}"/>
              </a:ext>
            </a:extLst>
          </p:cNvPr>
          <p:cNvSpPr>
            <a:spLocks noGrp="1"/>
          </p:cNvSpPr>
          <p:nvPr>
            <p:ph sz="quarter" idx="13"/>
          </p:nvPr>
        </p:nvSpPr>
        <p:spPr>
          <a:xfrm>
            <a:off x="6421089" y="2548281"/>
            <a:ext cx="5122606" cy="3658689"/>
          </a:xfrm>
        </p:spPr>
        <p:txBody>
          <a:bodyPr>
            <a:normAutofit/>
          </a:bodyPr>
          <a:lstStyle/>
          <a:p>
            <a:pPr>
              <a:buClr>
                <a:srgbClr val="FF0000"/>
              </a:buClr>
              <a:buFont typeface="Wingdings" panose="05000000000000000000" pitchFamily="2" charset="2"/>
              <a:buChar char="Ø"/>
            </a:pPr>
            <a:r>
              <a:rPr lang="en-US" dirty="0"/>
              <a:t>“black people are fast”</a:t>
            </a:r>
          </a:p>
          <a:p>
            <a:pPr>
              <a:buClr>
                <a:srgbClr val="FF0000"/>
              </a:buClr>
              <a:buFont typeface="Wingdings" panose="05000000000000000000" pitchFamily="2" charset="2"/>
              <a:buChar char="Ø"/>
            </a:pPr>
            <a:r>
              <a:rPr lang="en-US" dirty="0"/>
              <a:t>“African’s can run all day”</a:t>
            </a:r>
          </a:p>
          <a:p>
            <a:pPr>
              <a:buClr>
                <a:srgbClr val="FF0000"/>
              </a:buClr>
              <a:buFont typeface="Wingdings" panose="05000000000000000000" pitchFamily="2" charset="2"/>
              <a:buChar char="Ø"/>
            </a:pPr>
            <a:r>
              <a:rPr lang="en-US" dirty="0"/>
              <a:t>”Black people can’t swim”</a:t>
            </a:r>
          </a:p>
          <a:p>
            <a:pPr>
              <a:buClr>
                <a:srgbClr val="FF0000"/>
              </a:buClr>
              <a:buFont typeface="Wingdings" panose="05000000000000000000" pitchFamily="2" charset="2"/>
              <a:buChar char="Ø"/>
            </a:pPr>
            <a:r>
              <a:rPr lang="en-US" dirty="0"/>
              <a:t>“foreign players are too soft” </a:t>
            </a:r>
          </a:p>
          <a:p>
            <a:pPr>
              <a:buClr>
                <a:srgbClr val="FF0000"/>
              </a:buClr>
              <a:buFont typeface="Wingdings" panose="05000000000000000000" pitchFamily="2" charset="2"/>
              <a:buChar char="Ø"/>
            </a:pPr>
            <a:endParaRPr lang="en-US" dirty="0"/>
          </a:p>
          <a:p>
            <a:pPr>
              <a:buClr>
                <a:srgbClr val="FF0000"/>
              </a:buClr>
              <a:buFont typeface="Wingdings" panose="05000000000000000000" pitchFamily="2" charset="2"/>
              <a:buChar char="Ø"/>
            </a:pPr>
            <a:r>
              <a:rPr lang="en-US" dirty="0"/>
              <a:t>Are these common stereotypes racist or not??</a:t>
            </a:r>
          </a:p>
        </p:txBody>
      </p:sp>
      <p:sp>
        <p:nvSpPr>
          <p:cNvPr id="6" name="TextBox 5">
            <a:extLst>
              <a:ext uri="{FF2B5EF4-FFF2-40B4-BE49-F238E27FC236}">
                <a16:creationId xmlns:a16="http://schemas.microsoft.com/office/drawing/2014/main" id="{5593CDF1-2DAC-D14F-B061-544F25329D45}"/>
              </a:ext>
            </a:extLst>
          </p:cNvPr>
          <p:cNvSpPr txBox="1"/>
          <p:nvPr/>
        </p:nvSpPr>
        <p:spPr>
          <a:xfrm>
            <a:off x="3424569" y="5996444"/>
            <a:ext cx="26805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en.wikipedia.org/wiki/Sprint_(runnin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771637158"/>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81EE5F9D-22D7-0B43-A38D-D0CC76E0D17F}"/>
              </a:ext>
            </a:extLst>
          </p:cNvPr>
          <p:cNvSpPr>
            <a:spLocks noGrp="1"/>
          </p:cNvSpPr>
          <p:nvPr>
            <p:ph type="title"/>
          </p:nvPr>
        </p:nvSpPr>
        <p:spPr>
          <a:xfrm>
            <a:off x="1103312" y="452718"/>
            <a:ext cx="8947522" cy="1400530"/>
          </a:xfrm>
        </p:spPr>
        <p:txBody>
          <a:bodyPr anchor="ctr">
            <a:normAutofit/>
          </a:bodyPr>
          <a:lstStyle/>
          <a:p>
            <a:r>
              <a:rPr lang="en-US">
                <a:solidFill>
                  <a:srgbClr val="FFFFFF"/>
                </a:solidFill>
              </a:rPr>
              <a:t>Do we need to accept racism as part of everyday life?</a:t>
            </a:r>
          </a:p>
        </p:txBody>
      </p:sp>
      <p:sp>
        <p:nvSpPr>
          <p:cNvPr id="3" name="Content Placeholder 2">
            <a:extLst>
              <a:ext uri="{FF2B5EF4-FFF2-40B4-BE49-F238E27FC236}">
                <a16:creationId xmlns:a16="http://schemas.microsoft.com/office/drawing/2014/main" id="{C5EDBBA5-96AE-3E4C-A5DD-55616FDD1C8E}"/>
              </a:ext>
            </a:extLst>
          </p:cNvPr>
          <p:cNvSpPr>
            <a:spLocks noGrp="1"/>
          </p:cNvSpPr>
          <p:nvPr>
            <p:ph sz="quarter" idx="13"/>
          </p:nvPr>
        </p:nvSpPr>
        <p:spPr>
          <a:xfrm>
            <a:off x="1103312" y="2763520"/>
            <a:ext cx="8946541" cy="3484879"/>
          </a:xfrm>
        </p:spPr>
        <p:txBody>
          <a:bodyPr>
            <a:normAutofit/>
          </a:bodyPr>
          <a:lstStyle/>
          <a:p>
            <a:r>
              <a:rPr lang="en-US" dirty="0">
                <a:hlinkClick r:id="rId3"/>
              </a:rPr>
              <a:t>https://www.youtube.com/watch?v=OB0yRAdvc1o&amp;t=18s</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532302005"/>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715FC-B5EF-994D-BB48-E90D2820C1A0}"/>
              </a:ext>
            </a:extLst>
          </p:cNvPr>
          <p:cNvSpPr>
            <a:spLocks noGrp="1"/>
          </p:cNvSpPr>
          <p:nvPr>
            <p:ph type="title"/>
          </p:nvPr>
        </p:nvSpPr>
        <p:spPr>
          <a:xfrm>
            <a:off x="5411931" y="452718"/>
            <a:ext cx="4638903" cy="1400530"/>
          </a:xfrm>
        </p:spPr>
        <p:txBody>
          <a:bodyPr>
            <a:normAutofit/>
          </a:bodyPr>
          <a:lstStyle/>
          <a:p>
            <a:r>
              <a:rPr lang="en-US" dirty="0"/>
              <a:t>Racism in sport </a:t>
            </a:r>
            <a:endParaRPr lang="en-US"/>
          </a:p>
        </p:txBody>
      </p:sp>
      <p:sp>
        <p:nvSpPr>
          <p:cNvPr id="3" name="Content Placeholder 2">
            <a:extLst>
              <a:ext uri="{FF2B5EF4-FFF2-40B4-BE49-F238E27FC236}">
                <a16:creationId xmlns:a16="http://schemas.microsoft.com/office/drawing/2014/main" id="{FB537850-2D62-C949-957D-1DAB6CB8DF86}"/>
              </a:ext>
            </a:extLst>
          </p:cNvPr>
          <p:cNvSpPr>
            <a:spLocks noGrp="1"/>
          </p:cNvSpPr>
          <p:nvPr>
            <p:ph sz="quarter" idx="13"/>
          </p:nvPr>
        </p:nvSpPr>
        <p:spPr>
          <a:xfrm>
            <a:off x="5410950" y="2052918"/>
            <a:ext cx="4638903" cy="4195481"/>
          </a:xfrm>
        </p:spPr>
        <p:txBody>
          <a:bodyPr>
            <a:normAutofit/>
          </a:bodyPr>
          <a:lstStyle/>
          <a:p>
            <a:pPr>
              <a:buClr>
                <a:srgbClr val="FF0000"/>
              </a:buClr>
              <a:buFont typeface="Wingdings" panose="05000000000000000000" pitchFamily="2" charset="2"/>
              <a:buChar char="Ø"/>
            </a:pPr>
            <a:r>
              <a:rPr lang="en-US" dirty="0"/>
              <a:t>Antonio </a:t>
            </a:r>
            <a:r>
              <a:rPr lang="en-US" dirty="0" err="1"/>
              <a:t>rudiger</a:t>
            </a:r>
            <a:r>
              <a:rPr lang="en-US" dirty="0"/>
              <a:t> claims that he was racially abused in last months north London derby</a:t>
            </a:r>
          </a:p>
          <a:p>
            <a:pPr>
              <a:buClr>
                <a:srgbClr val="FF0000"/>
              </a:buClr>
              <a:buFont typeface="Wingdings" panose="05000000000000000000" pitchFamily="2" charset="2"/>
              <a:buChar char="Ø"/>
            </a:pPr>
            <a:r>
              <a:rPr lang="en-US" dirty="0"/>
              <a:t>Ajax keeper Andre ONANA claims that he was told by an Italian side that he was not suitable for them as a club due to being black </a:t>
            </a:r>
          </a:p>
          <a:p>
            <a:pPr>
              <a:buClr>
                <a:srgbClr val="FF0000"/>
              </a:buClr>
              <a:buFont typeface="Wingdings" panose="05000000000000000000" pitchFamily="2" charset="2"/>
              <a:buChar char="Ø"/>
            </a:pPr>
            <a:r>
              <a:rPr lang="en-US" dirty="0"/>
              <a:t>Eni </a:t>
            </a:r>
            <a:r>
              <a:rPr lang="en-US" dirty="0" err="1"/>
              <a:t>aluko</a:t>
            </a:r>
            <a:r>
              <a:rPr lang="en-US" dirty="0"/>
              <a:t> racially abused by her manager </a:t>
            </a:r>
          </a:p>
        </p:txBody>
      </p:sp>
      <p:pic>
        <p:nvPicPr>
          <p:cNvPr id="5" name="Picture 4" descr="A person jumping in the air&#10;&#10;Description automatically generated">
            <a:extLst>
              <a:ext uri="{FF2B5EF4-FFF2-40B4-BE49-F238E27FC236}">
                <a16:creationId xmlns:a16="http://schemas.microsoft.com/office/drawing/2014/main" id="{14662933-279C-964C-9929-980595D3D43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5874" r="15721" b="-1"/>
          <a:stretch/>
        </p:blipFill>
        <p:spPr>
          <a:xfrm>
            <a:off x="3" y="10"/>
            <a:ext cx="4973099" cy="6857991"/>
          </a:xfrm>
          <a:custGeom>
            <a:avLst/>
            <a:gdLst>
              <a:gd name="connsiteX0" fmla="*/ 3628384 w 4973099"/>
              <a:gd name="connsiteY0" fmla="*/ 0 h 6858001"/>
              <a:gd name="connsiteX1" fmla="*/ 4971922 w 4973099"/>
              <a:gd name="connsiteY1" fmla="*/ 0 h 6858001"/>
              <a:gd name="connsiteX2" fmla="*/ 4946877 w 4973099"/>
              <a:gd name="connsiteY2" fmla="*/ 155677 h 6858001"/>
              <a:gd name="connsiteX3" fmla="*/ 4923008 w 4973099"/>
              <a:gd name="connsiteY3" fmla="*/ 310668 h 6858001"/>
              <a:gd name="connsiteX4" fmla="*/ 4899644 w 4973099"/>
              <a:gd name="connsiteY4" fmla="*/ 466344 h 6858001"/>
              <a:gd name="connsiteX5" fmla="*/ 4879641 w 4973099"/>
              <a:gd name="connsiteY5" fmla="*/ 622707 h 6858001"/>
              <a:gd name="connsiteX6" fmla="*/ 4859470 w 4973099"/>
              <a:gd name="connsiteY6" fmla="*/ 778383 h 6858001"/>
              <a:gd name="connsiteX7" fmla="*/ 4840644 w 4973099"/>
              <a:gd name="connsiteY7" fmla="*/ 934746 h 6858001"/>
              <a:gd name="connsiteX8" fmla="*/ 4824508 w 4973099"/>
              <a:gd name="connsiteY8" fmla="*/ 1089051 h 6858001"/>
              <a:gd name="connsiteX9" fmla="*/ 4809212 w 4973099"/>
              <a:gd name="connsiteY9" fmla="*/ 1245413 h 6858001"/>
              <a:gd name="connsiteX10" fmla="*/ 4795260 w 4973099"/>
              <a:gd name="connsiteY10" fmla="*/ 1401090 h 6858001"/>
              <a:gd name="connsiteX11" fmla="*/ 4783158 w 4973099"/>
              <a:gd name="connsiteY11" fmla="*/ 1554023 h 6858001"/>
              <a:gd name="connsiteX12" fmla="*/ 4771055 w 4973099"/>
              <a:gd name="connsiteY12" fmla="*/ 1709014 h 6858001"/>
              <a:gd name="connsiteX13" fmla="*/ 4760970 w 4973099"/>
              <a:gd name="connsiteY13" fmla="*/ 1861947 h 6858001"/>
              <a:gd name="connsiteX14" fmla="*/ 4753070 w 4973099"/>
              <a:gd name="connsiteY14" fmla="*/ 2014881 h 6858001"/>
              <a:gd name="connsiteX15" fmla="*/ 4744833 w 4973099"/>
              <a:gd name="connsiteY15" fmla="*/ 2167128 h 6858001"/>
              <a:gd name="connsiteX16" fmla="*/ 4737942 w 4973099"/>
              <a:gd name="connsiteY16" fmla="*/ 2318004 h 6858001"/>
              <a:gd name="connsiteX17" fmla="*/ 4733067 w 4973099"/>
              <a:gd name="connsiteY17" fmla="*/ 2467509 h 6858001"/>
              <a:gd name="connsiteX18" fmla="*/ 4728865 w 4973099"/>
              <a:gd name="connsiteY18" fmla="*/ 2617013 h 6858001"/>
              <a:gd name="connsiteX19" fmla="*/ 4724831 w 4973099"/>
              <a:gd name="connsiteY19" fmla="*/ 2765146 h 6858001"/>
              <a:gd name="connsiteX20" fmla="*/ 4722982 w 4973099"/>
              <a:gd name="connsiteY20" fmla="*/ 2911221 h 6858001"/>
              <a:gd name="connsiteX21" fmla="*/ 4720965 w 4973099"/>
              <a:gd name="connsiteY21" fmla="*/ 3057297 h 6858001"/>
              <a:gd name="connsiteX22" fmla="*/ 4719956 w 4973099"/>
              <a:gd name="connsiteY22" fmla="*/ 3201315 h 6858001"/>
              <a:gd name="connsiteX23" fmla="*/ 4720965 w 4973099"/>
              <a:gd name="connsiteY23" fmla="*/ 3343961 h 6858001"/>
              <a:gd name="connsiteX24" fmla="*/ 4720965 w 4973099"/>
              <a:gd name="connsiteY24" fmla="*/ 3485236 h 6858001"/>
              <a:gd name="connsiteX25" fmla="*/ 4722982 w 4973099"/>
              <a:gd name="connsiteY25" fmla="*/ 3625139 h 6858001"/>
              <a:gd name="connsiteX26" fmla="*/ 4726007 w 4973099"/>
              <a:gd name="connsiteY26" fmla="*/ 3762299 h 6858001"/>
              <a:gd name="connsiteX27" fmla="*/ 4728865 w 4973099"/>
              <a:gd name="connsiteY27" fmla="*/ 3898087 h 6858001"/>
              <a:gd name="connsiteX28" fmla="*/ 4732059 w 4973099"/>
              <a:gd name="connsiteY28" fmla="*/ 4031133 h 6858001"/>
              <a:gd name="connsiteX29" fmla="*/ 4736933 w 4973099"/>
              <a:gd name="connsiteY29" fmla="*/ 4163492 h 6858001"/>
              <a:gd name="connsiteX30" fmla="*/ 4742144 w 4973099"/>
              <a:gd name="connsiteY30" fmla="*/ 4293793 h 6858001"/>
              <a:gd name="connsiteX31" fmla="*/ 4746850 w 4973099"/>
              <a:gd name="connsiteY31" fmla="*/ 4421352 h 6858001"/>
              <a:gd name="connsiteX32" fmla="*/ 4760130 w 4973099"/>
              <a:gd name="connsiteY32" fmla="*/ 4670298 h 6858001"/>
              <a:gd name="connsiteX33" fmla="*/ 4774249 w 4973099"/>
              <a:gd name="connsiteY33" fmla="*/ 4908956 h 6858001"/>
              <a:gd name="connsiteX34" fmla="*/ 4789041 w 4973099"/>
              <a:gd name="connsiteY34" fmla="*/ 5138013 h 6858001"/>
              <a:gd name="connsiteX35" fmla="*/ 4805346 w 4973099"/>
              <a:gd name="connsiteY35" fmla="*/ 5354726 h 6858001"/>
              <a:gd name="connsiteX36" fmla="*/ 4822323 w 4973099"/>
              <a:gd name="connsiteY36" fmla="*/ 5561838 h 6858001"/>
              <a:gd name="connsiteX37" fmla="*/ 4840644 w 4973099"/>
              <a:gd name="connsiteY37" fmla="*/ 5753862 h 6858001"/>
              <a:gd name="connsiteX38" fmla="*/ 4858630 w 4973099"/>
              <a:gd name="connsiteY38" fmla="*/ 5934227 h 6858001"/>
              <a:gd name="connsiteX39" fmla="*/ 4876615 w 4973099"/>
              <a:gd name="connsiteY39" fmla="*/ 6100191 h 6858001"/>
              <a:gd name="connsiteX40" fmla="*/ 4893592 w 4973099"/>
              <a:gd name="connsiteY40" fmla="*/ 6252438 h 6858001"/>
              <a:gd name="connsiteX41" fmla="*/ 4909729 w 4973099"/>
              <a:gd name="connsiteY41" fmla="*/ 6387541 h 6858001"/>
              <a:gd name="connsiteX42" fmla="*/ 4925025 w 4973099"/>
              <a:gd name="connsiteY42" fmla="*/ 6509613 h 6858001"/>
              <a:gd name="connsiteX43" fmla="*/ 4937800 w 4973099"/>
              <a:gd name="connsiteY43" fmla="*/ 6612483 h 6858001"/>
              <a:gd name="connsiteX44" fmla="*/ 4949902 w 4973099"/>
              <a:gd name="connsiteY44" fmla="*/ 6698894 h 6858001"/>
              <a:gd name="connsiteX45" fmla="*/ 4967216 w 4973099"/>
              <a:gd name="connsiteY45" fmla="*/ 6817538 h 6858001"/>
              <a:gd name="connsiteX46" fmla="*/ 4973099 w 4973099"/>
              <a:gd name="connsiteY46" fmla="*/ 6858000 h 6858001"/>
              <a:gd name="connsiteX47" fmla="*/ 4075210 w 4973099"/>
              <a:gd name="connsiteY47" fmla="*/ 6858000 h 6858001"/>
              <a:gd name="connsiteX48" fmla="*/ 4075210 w 4973099"/>
              <a:gd name="connsiteY48" fmla="*/ 6858001 h 6858001"/>
              <a:gd name="connsiteX49" fmla="*/ 0 w 4973099"/>
              <a:gd name="connsiteY49" fmla="*/ 6858001 h 6858001"/>
              <a:gd name="connsiteX50" fmla="*/ 0 w 4973099"/>
              <a:gd name="connsiteY50" fmla="*/ 1 h 6858001"/>
              <a:gd name="connsiteX51" fmla="*/ 3628384 w 4973099"/>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a:scene3d>
            <a:camera prst="orthographicFront"/>
            <a:lightRig rig="threePt" dir="t">
              <a:rot lat="0" lon="0" rev="2700000"/>
            </a:lightRig>
          </a:scene3d>
          <a:sp3d contourW="6350">
            <a:bevelT h="38100"/>
            <a:contourClr>
              <a:srgbClr val="C0C0C0"/>
            </a:contourClr>
          </a:sp3d>
        </p:spPr>
      </p:pic>
      <p:sp>
        <p:nvSpPr>
          <p:cNvPr id="6" name="TextBox 5">
            <a:extLst>
              <a:ext uri="{FF2B5EF4-FFF2-40B4-BE49-F238E27FC236}">
                <a16:creationId xmlns:a16="http://schemas.microsoft.com/office/drawing/2014/main" id="{2A83A863-438F-824F-ADCF-FC4F6EEF9155}"/>
              </a:ext>
            </a:extLst>
          </p:cNvPr>
          <p:cNvSpPr txBox="1"/>
          <p:nvPr/>
        </p:nvSpPr>
        <p:spPr>
          <a:xfrm>
            <a:off x="9341540" y="6657945"/>
            <a:ext cx="285046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brewminate.com/the-uneasy-history-of-integrated-sports-in-america/">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2063463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9498-0643-7C41-AC67-7E44101D5CBF}"/>
              </a:ext>
            </a:extLst>
          </p:cNvPr>
          <p:cNvSpPr>
            <a:spLocks noGrp="1"/>
          </p:cNvSpPr>
          <p:nvPr>
            <p:ph type="title"/>
          </p:nvPr>
        </p:nvSpPr>
        <p:spPr>
          <a:xfrm>
            <a:off x="648930" y="629266"/>
            <a:ext cx="9252154" cy="1223983"/>
          </a:xfrm>
        </p:spPr>
        <p:txBody>
          <a:bodyPr>
            <a:normAutofit/>
          </a:bodyPr>
          <a:lstStyle/>
          <a:p>
            <a:pPr>
              <a:lnSpc>
                <a:spcPct val="90000"/>
              </a:lnSpc>
            </a:pPr>
            <a:r>
              <a:rPr lang="en-US" sz="3900"/>
              <a:t>How do we put a stop to racism within sport?</a:t>
            </a:r>
          </a:p>
        </p:txBody>
      </p:sp>
      <p:sp>
        <p:nvSpPr>
          <p:cNvPr id="9" name="Content Placeholder 8">
            <a:extLst>
              <a:ext uri="{FF2B5EF4-FFF2-40B4-BE49-F238E27FC236}">
                <a16:creationId xmlns:a16="http://schemas.microsoft.com/office/drawing/2014/main" id="{2FC305CD-13C3-450E-AB63-D777A1C48A6F}"/>
              </a:ext>
            </a:extLst>
          </p:cNvPr>
          <p:cNvSpPr>
            <a:spLocks noGrp="1"/>
          </p:cNvSpPr>
          <p:nvPr>
            <p:ph sz="quarter" idx="13"/>
          </p:nvPr>
        </p:nvSpPr>
        <p:spPr>
          <a:xfrm>
            <a:off x="1103311" y="2052214"/>
            <a:ext cx="4338409" cy="4196185"/>
          </a:xfrm>
        </p:spPr>
        <p:txBody>
          <a:bodyPr>
            <a:normAutofit/>
          </a:bodyPr>
          <a:lstStyle/>
          <a:p>
            <a:pPr>
              <a:buClr>
                <a:srgbClr val="FF0000"/>
              </a:buClr>
              <a:buFont typeface="Wingdings" panose="05000000000000000000" pitchFamily="2" charset="2"/>
              <a:buChar char="Ø"/>
            </a:pPr>
            <a:r>
              <a:rPr lang="en-US" dirty="0"/>
              <a:t>Racism workshops</a:t>
            </a:r>
          </a:p>
          <a:p>
            <a:pPr>
              <a:buClr>
                <a:srgbClr val="FF0000"/>
              </a:buClr>
              <a:buFont typeface="Wingdings" panose="05000000000000000000" pitchFamily="2" charset="2"/>
              <a:buChar char="Ø"/>
            </a:pPr>
            <a:r>
              <a:rPr lang="en-US" dirty="0"/>
              <a:t>Heavier punishments</a:t>
            </a:r>
          </a:p>
          <a:p>
            <a:pPr>
              <a:buClr>
                <a:srgbClr val="FF0000"/>
              </a:buClr>
              <a:buFont typeface="Wingdings" panose="05000000000000000000" pitchFamily="2" charset="2"/>
              <a:buChar char="Ø"/>
            </a:pPr>
            <a:r>
              <a:rPr lang="en-US" dirty="0"/>
              <a:t>Athletes walking off the pitch/refusing to continue competing </a:t>
            </a:r>
          </a:p>
          <a:p>
            <a:pPr>
              <a:buClr>
                <a:srgbClr val="FF0000"/>
              </a:buClr>
              <a:buFont typeface="Wingdings" panose="05000000000000000000" pitchFamily="2" charset="2"/>
              <a:buChar char="Ø"/>
            </a:pPr>
            <a:r>
              <a:rPr lang="en-US" dirty="0"/>
              <a:t>Create non-racist sporting environments within schools from an early age</a:t>
            </a:r>
          </a:p>
        </p:txBody>
      </p:sp>
      <p:pic>
        <p:nvPicPr>
          <p:cNvPr id="5" name="Content Placeholder 4" descr="A picture containing sign, stop, sitting, dark&#10;&#10;Description automatically generated">
            <a:extLst>
              <a:ext uri="{FF2B5EF4-FFF2-40B4-BE49-F238E27FC236}">
                <a16:creationId xmlns:a16="http://schemas.microsoft.com/office/drawing/2014/main" id="{378E6A4B-A772-244C-85C4-2C5C3FA1B3EB}"/>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6043" r="10453" b="2"/>
          <a:stretch/>
        </p:blipFill>
        <p:spPr>
          <a:xfrm>
            <a:off x="6504823" y="2052213"/>
            <a:ext cx="4625812"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765502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D88EE10C-5A64-CF45-BAAB-D8AE4B53E4AC}"/>
              </a:ext>
            </a:extLst>
          </p:cNvPr>
          <p:cNvSpPr>
            <a:spLocks noGrp="1"/>
          </p:cNvSpPr>
          <p:nvPr>
            <p:ph type="title"/>
          </p:nvPr>
        </p:nvSpPr>
        <p:spPr>
          <a:xfrm>
            <a:off x="1103312" y="452718"/>
            <a:ext cx="8947522" cy="1400530"/>
          </a:xfrm>
        </p:spPr>
        <p:txBody>
          <a:bodyPr anchor="ctr">
            <a:normAutofit/>
          </a:bodyPr>
          <a:lstStyle/>
          <a:p>
            <a:r>
              <a:rPr lang="en-US" dirty="0">
                <a:solidFill>
                  <a:srgbClr val="FFFFFF"/>
                </a:solidFill>
              </a:rPr>
              <a:t>Reference List: Ben </a:t>
            </a:r>
          </a:p>
        </p:txBody>
      </p:sp>
      <p:sp>
        <p:nvSpPr>
          <p:cNvPr id="3" name="Content Placeholder 2">
            <a:extLst>
              <a:ext uri="{FF2B5EF4-FFF2-40B4-BE49-F238E27FC236}">
                <a16:creationId xmlns:a16="http://schemas.microsoft.com/office/drawing/2014/main" id="{9007A156-16AD-4749-9047-79C42EB244A4}"/>
              </a:ext>
            </a:extLst>
          </p:cNvPr>
          <p:cNvSpPr>
            <a:spLocks noGrp="1"/>
          </p:cNvSpPr>
          <p:nvPr>
            <p:ph sz="quarter" idx="13"/>
          </p:nvPr>
        </p:nvSpPr>
        <p:spPr>
          <a:xfrm>
            <a:off x="1103312" y="2763520"/>
            <a:ext cx="8946541" cy="3484879"/>
          </a:xfrm>
        </p:spPr>
        <p:txBody>
          <a:bodyPr vert="horz">
            <a:normAutofit/>
          </a:bodyPr>
          <a:lstStyle/>
          <a:p>
            <a:pPr lvl="0">
              <a:lnSpc>
                <a:spcPct val="90000"/>
              </a:lnSpc>
              <a:buClr>
                <a:srgbClr val="FF0000"/>
              </a:buClr>
            </a:pPr>
            <a:r>
              <a:rPr lang="en-GB" sz="800">
                <a:latin typeface="Times New Roman" panose="02020603050405020304" pitchFamily="18" charset="0"/>
                <a:cs typeface="Times New Roman" panose="02020603050405020304" pitchFamily="18" charset="0"/>
              </a:rPr>
              <a:t>(2010). In: Oxford English Dictionary, 3rd ed. [online] Oxford: Oxford University Press. Available at: https://www.oxfordreference.com/view/10.1093/acref/9780199571123.001.0001/acref-9780199571123 [Accessed 7 Jan. 2020].</a:t>
            </a:r>
          </a:p>
          <a:p>
            <a:pPr lvl="0">
              <a:lnSpc>
                <a:spcPct val="90000"/>
              </a:lnSpc>
              <a:buClr>
                <a:srgbClr val="FF0000"/>
              </a:buClr>
            </a:pPr>
            <a:r>
              <a:rPr lang="en-GB" sz="800">
                <a:latin typeface="Times New Roman" panose="02020603050405020304" pitchFamily="18" charset="0"/>
                <a:cs typeface="Times New Roman" panose="02020603050405020304" pitchFamily="18" charset="0"/>
              </a:rPr>
              <a:t>Baker-</a:t>
            </a:r>
            <a:r>
              <a:rPr lang="en-GB" sz="800" err="1">
                <a:latin typeface="Times New Roman" panose="02020603050405020304" pitchFamily="18" charset="0"/>
                <a:cs typeface="Times New Roman" panose="02020603050405020304" pitchFamily="18" charset="0"/>
              </a:rPr>
              <a:t>Lewton</a:t>
            </a:r>
            <a:r>
              <a:rPr lang="en-GB" sz="800">
                <a:latin typeface="Times New Roman" panose="02020603050405020304" pitchFamily="18" charset="0"/>
                <a:cs typeface="Times New Roman" panose="02020603050405020304" pitchFamily="18" charset="0"/>
              </a:rPr>
              <a:t>, A., </a:t>
            </a:r>
            <a:r>
              <a:rPr lang="en-GB" sz="800" err="1">
                <a:latin typeface="Times New Roman" panose="02020603050405020304" pitchFamily="18" charset="0"/>
                <a:cs typeface="Times New Roman" panose="02020603050405020304" pitchFamily="18" charset="0"/>
              </a:rPr>
              <a:t>Sonn</a:t>
            </a:r>
            <a:r>
              <a:rPr lang="en-GB" sz="800">
                <a:latin typeface="Times New Roman" panose="02020603050405020304" pitchFamily="18" charset="0"/>
                <a:cs typeface="Times New Roman" panose="02020603050405020304" pitchFamily="18" charset="0"/>
              </a:rPr>
              <a:t>, C.C., Vincent, D.N. and Curnow, F., 2017. ‘I haven’t lost hope of reaching out…’: exposing racism in sport by elevating counternarratives. International Journal of Inclusive Education, 21(11), pp.1097-1112.</a:t>
            </a:r>
          </a:p>
          <a:p>
            <a:pPr lvl="0">
              <a:lnSpc>
                <a:spcPct val="90000"/>
              </a:lnSpc>
              <a:buClr>
                <a:srgbClr val="FF0000"/>
              </a:buClr>
            </a:pPr>
            <a:r>
              <a:rPr lang="en-GB" sz="800">
                <a:latin typeface="Times New Roman" panose="02020603050405020304" pitchFamily="18" charset="0"/>
                <a:cs typeface="Times New Roman" panose="02020603050405020304" pitchFamily="18" charset="0"/>
              </a:rPr>
              <a:t>Dowling, F. and Flintoff, A., 2018. A whitewashed curriculum? The construction of race in contemporary PE curriculum policy. Sport, Education and Society, 23(1), pp.1-13.</a:t>
            </a:r>
          </a:p>
          <a:p>
            <a:pPr lvl="0">
              <a:lnSpc>
                <a:spcPct val="90000"/>
              </a:lnSpc>
              <a:buClr>
                <a:srgbClr val="FF0000"/>
              </a:buClr>
            </a:pPr>
            <a:r>
              <a:rPr lang="en-GB" sz="800">
                <a:latin typeface="Times New Roman" panose="02020603050405020304" pitchFamily="18" charset="0"/>
                <a:cs typeface="Times New Roman" panose="02020603050405020304" pitchFamily="18" charset="0"/>
              </a:rPr>
              <a:t>Farrington, N., Hall, L., </a:t>
            </a:r>
            <a:r>
              <a:rPr lang="en-GB" sz="800" err="1">
                <a:latin typeface="Times New Roman" panose="02020603050405020304" pitchFamily="18" charset="0"/>
                <a:cs typeface="Times New Roman" panose="02020603050405020304" pitchFamily="18" charset="0"/>
              </a:rPr>
              <a:t>Kilvington</a:t>
            </a:r>
            <a:r>
              <a:rPr lang="en-GB" sz="800">
                <a:latin typeface="Times New Roman" panose="02020603050405020304" pitchFamily="18" charset="0"/>
                <a:cs typeface="Times New Roman" panose="02020603050405020304" pitchFamily="18" charset="0"/>
              </a:rPr>
              <a:t>, D., Price, J. and Saeed, A., 2017. Sport, racism and social media. Routledge.</a:t>
            </a:r>
          </a:p>
          <a:p>
            <a:pPr lvl="0">
              <a:lnSpc>
                <a:spcPct val="90000"/>
              </a:lnSpc>
              <a:buClr>
                <a:srgbClr val="FF0000"/>
              </a:buClr>
            </a:pPr>
            <a:r>
              <a:rPr lang="en-GB" sz="800">
                <a:latin typeface="Times New Roman" panose="02020603050405020304" pitchFamily="18" charset="0"/>
                <a:cs typeface="Times New Roman" panose="02020603050405020304" pitchFamily="18" charset="0"/>
              </a:rPr>
              <a:t>Fleming, S., 2003. Sport, schooling and Asian male youth culture. In Sport, racism and ethnicity (pp. 31-51). Routledge.</a:t>
            </a:r>
          </a:p>
          <a:p>
            <a:pPr lvl="0">
              <a:lnSpc>
                <a:spcPct val="90000"/>
              </a:lnSpc>
              <a:buClr>
                <a:srgbClr val="FF0000"/>
              </a:buClr>
            </a:pPr>
            <a:r>
              <a:rPr lang="en-GB" sz="800">
                <a:latin typeface="Times New Roman" panose="02020603050405020304" pitchFamily="18" charset="0"/>
                <a:cs typeface="Times New Roman" panose="02020603050405020304" pitchFamily="18" charset="0"/>
              </a:rPr>
              <a:t>Flintoff, A. and Dowling, F., 2019. ‘I just treat them all the same, really’: teachers, whiteness and (anti) racism in physical education. Sport, Education and Society, 24(2), pp.121-133.</a:t>
            </a:r>
          </a:p>
          <a:p>
            <a:pPr lvl="0">
              <a:lnSpc>
                <a:spcPct val="90000"/>
              </a:lnSpc>
              <a:buClr>
                <a:srgbClr val="FF0000"/>
              </a:buClr>
            </a:pPr>
            <a:r>
              <a:rPr lang="en-GB" sz="800">
                <a:latin typeface="Times New Roman" panose="02020603050405020304" pitchFamily="18" charset="0"/>
                <a:cs typeface="Times New Roman" panose="02020603050405020304" pitchFamily="18" charset="0"/>
              </a:rPr>
              <a:t>Houlihan, B., 2014. The Government and Politics of Sport (RLE Sports Studies). Routledge.</a:t>
            </a:r>
          </a:p>
          <a:p>
            <a:pPr lvl="0">
              <a:lnSpc>
                <a:spcPct val="90000"/>
              </a:lnSpc>
              <a:buClr>
                <a:srgbClr val="FF0000"/>
              </a:buClr>
            </a:pPr>
            <a:r>
              <a:rPr lang="en-GB" sz="800" err="1">
                <a:latin typeface="Times New Roman" panose="02020603050405020304" pitchFamily="18" charset="0"/>
                <a:cs typeface="Times New Roman" panose="02020603050405020304" pitchFamily="18" charset="0"/>
              </a:rPr>
              <a:t>Hylton</a:t>
            </a:r>
            <a:r>
              <a:rPr lang="en-GB" sz="800">
                <a:latin typeface="Times New Roman" panose="02020603050405020304" pitchFamily="18" charset="0"/>
                <a:cs typeface="Times New Roman" panose="02020603050405020304" pitchFamily="18" charset="0"/>
              </a:rPr>
              <a:t>, K. and Lawrence, S., 2016. ‘For your ears </a:t>
            </a:r>
            <a:r>
              <a:rPr lang="en-GB" sz="800" err="1">
                <a:latin typeface="Times New Roman" panose="02020603050405020304" pitchFamily="18" charset="0"/>
                <a:cs typeface="Times New Roman" panose="02020603050405020304" pitchFamily="18" charset="0"/>
              </a:rPr>
              <a:t>only!’Donald</a:t>
            </a:r>
            <a:r>
              <a:rPr lang="en-GB" sz="800">
                <a:latin typeface="Times New Roman" panose="02020603050405020304" pitchFamily="18" charset="0"/>
                <a:cs typeface="Times New Roman" panose="02020603050405020304" pitchFamily="18" charset="0"/>
              </a:rPr>
              <a:t> Sterling and backstage racism in sport. Ethnic and Racial Studies, 39(15), pp.2740-2757..</a:t>
            </a:r>
          </a:p>
          <a:p>
            <a:pPr lvl="0">
              <a:lnSpc>
                <a:spcPct val="90000"/>
              </a:lnSpc>
              <a:buClr>
                <a:srgbClr val="FF0000"/>
              </a:buClr>
            </a:pPr>
            <a:r>
              <a:rPr lang="en-GB" sz="800">
                <a:latin typeface="Times New Roman" panose="02020603050405020304" pitchFamily="18" charset="0"/>
                <a:cs typeface="Times New Roman" panose="02020603050405020304" pitchFamily="18" charset="0"/>
              </a:rPr>
              <a:t>Long, J., 2000. No racism here? A preliminary examination of sporting innocence. Managing Leisure, 5(3), pp.121-133.</a:t>
            </a:r>
          </a:p>
          <a:p>
            <a:pPr lvl="0">
              <a:lnSpc>
                <a:spcPct val="90000"/>
              </a:lnSpc>
              <a:buClr>
                <a:srgbClr val="FF0000"/>
              </a:buClr>
            </a:pPr>
            <a:r>
              <a:rPr lang="en-GB" sz="800">
                <a:latin typeface="Times New Roman" panose="02020603050405020304" pitchFamily="18" charset="0"/>
                <a:cs typeface="Times New Roman" panose="02020603050405020304" pitchFamily="18" charset="0"/>
              </a:rPr>
              <a:t>Long, J., Tongue, N., </a:t>
            </a:r>
            <a:r>
              <a:rPr lang="en-GB" sz="800" err="1">
                <a:latin typeface="Times New Roman" panose="02020603050405020304" pitchFamily="18" charset="0"/>
                <a:cs typeface="Times New Roman" panose="02020603050405020304" pitchFamily="18" charset="0"/>
              </a:rPr>
              <a:t>Spracklen</a:t>
            </a:r>
            <a:r>
              <a:rPr lang="en-GB" sz="800">
                <a:latin typeface="Times New Roman" panose="02020603050405020304" pitchFamily="18" charset="0"/>
                <a:cs typeface="Times New Roman" panose="02020603050405020304" pitchFamily="18" charset="0"/>
              </a:rPr>
              <a:t>, K. and Carrington, B., 1995. What’s the Difference: a study of the nature and extent of racism in rugby league.</a:t>
            </a:r>
          </a:p>
          <a:p>
            <a:pPr lvl="0">
              <a:lnSpc>
                <a:spcPct val="90000"/>
              </a:lnSpc>
              <a:buClr>
                <a:srgbClr val="FF0000"/>
              </a:buClr>
            </a:pPr>
            <a:r>
              <a:rPr lang="en-GB" sz="800">
                <a:latin typeface="Times New Roman" panose="02020603050405020304" pitchFamily="18" charset="0"/>
                <a:cs typeface="Times New Roman" panose="02020603050405020304" pitchFamily="18" charset="0"/>
              </a:rPr>
              <a:t>Long, J.A. and McNamee, M.J., 2004. On the moral economy of racism and racist rationalizations in sport. International Review for the Sociology of Sport, 39(4), pp.405-420.</a:t>
            </a:r>
          </a:p>
          <a:p>
            <a:pPr lvl="0">
              <a:lnSpc>
                <a:spcPct val="90000"/>
              </a:lnSpc>
              <a:buClr>
                <a:srgbClr val="FF0000"/>
              </a:buClr>
            </a:pPr>
            <a:r>
              <a:rPr lang="en-GB" sz="800">
                <a:latin typeface="Times New Roman" panose="02020603050405020304" pitchFamily="18" charset="0"/>
                <a:cs typeface="Times New Roman" panose="02020603050405020304" pitchFamily="18" charset="0"/>
              </a:rPr>
              <a:t>McGuire, B. and Collins, D., 1998. Sport, ethnicity and racism: the experience of Asian heritage boys. Sport, Education and Society, 3(1), pp.79-88</a:t>
            </a:r>
          </a:p>
          <a:p>
            <a:pPr>
              <a:lnSpc>
                <a:spcPct val="90000"/>
              </a:lnSpc>
            </a:pPr>
            <a:endParaRPr lang="en-US"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3869722"/>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1" name="Freeform: Shape 10">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C55B8-7E6E-4578-8D27-A405F9048080}"/>
              </a:ext>
            </a:extLst>
          </p:cNvPr>
          <p:cNvSpPr>
            <a:spLocks noGrp="1"/>
          </p:cNvSpPr>
          <p:nvPr>
            <p:ph type="ctrTitle"/>
          </p:nvPr>
        </p:nvSpPr>
        <p:spPr>
          <a:xfrm>
            <a:off x="965505" y="623571"/>
            <a:ext cx="10260990" cy="3523885"/>
          </a:xfrm>
        </p:spPr>
        <p:txBody>
          <a:bodyPr>
            <a:normAutofit/>
          </a:bodyPr>
          <a:lstStyle/>
          <a:p>
            <a:pPr algn="ctr"/>
            <a:r>
              <a:rPr lang="en-GB" sz="6800"/>
              <a:t>Funding/Opportunities in Physical Education and Sport</a:t>
            </a:r>
          </a:p>
        </p:txBody>
      </p:sp>
    </p:spTree>
    <p:extLst>
      <p:ext uri="{BB962C8B-B14F-4D97-AF65-F5344CB8AC3E}">
        <p14:creationId xmlns:p14="http://schemas.microsoft.com/office/powerpoint/2010/main" val="20202113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E2174-2A4C-4D4E-8A0D-E6E7B672324D}"/>
              </a:ext>
            </a:extLst>
          </p:cNvPr>
          <p:cNvSpPr>
            <a:spLocks noGrp="1"/>
          </p:cNvSpPr>
          <p:nvPr>
            <p:ph type="title"/>
          </p:nvPr>
        </p:nvSpPr>
        <p:spPr>
          <a:xfrm>
            <a:off x="420758" y="46566"/>
            <a:ext cx="10131425" cy="1456267"/>
          </a:xfrm>
        </p:spPr>
        <p:txBody>
          <a:bodyPr/>
          <a:lstStyle/>
          <a:p>
            <a:r>
              <a:rPr lang="en-GB"/>
              <a:t>How funding varies in sports at different levels</a:t>
            </a:r>
            <a:endParaRPr lang="en-GB" dirty="0"/>
          </a:p>
        </p:txBody>
      </p:sp>
      <p:sp>
        <p:nvSpPr>
          <p:cNvPr id="3" name="Content Placeholder 2">
            <a:extLst>
              <a:ext uri="{FF2B5EF4-FFF2-40B4-BE49-F238E27FC236}">
                <a16:creationId xmlns:a16="http://schemas.microsoft.com/office/drawing/2014/main" id="{B3EFB245-F0A3-4F5F-8200-61D37BCF245C}"/>
              </a:ext>
            </a:extLst>
          </p:cNvPr>
          <p:cNvSpPr>
            <a:spLocks noGrp="1"/>
          </p:cNvSpPr>
          <p:nvPr>
            <p:ph idx="1"/>
          </p:nvPr>
        </p:nvSpPr>
        <p:spPr>
          <a:xfrm>
            <a:off x="420758" y="1503891"/>
            <a:ext cx="10131425" cy="5477933"/>
          </a:xfrm>
        </p:spPr>
        <p:txBody>
          <a:bodyPr>
            <a:normAutofit/>
          </a:bodyPr>
          <a:lstStyle/>
          <a:p>
            <a:pPr marL="0" indent="0">
              <a:buNone/>
            </a:pPr>
            <a:r>
              <a:rPr lang="en-GB" sz="2000" dirty="0"/>
              <a:t>Sports across the world need funding to help keep things such as the league, clubs, facilities and more  up and running. There are 3 types of funding which sports can receive. These are:</a:t>
            </a:r>
          </a:p>
          <a:p>
            <a:pPr>
              <a:buClr>
                <a:srgbClr val="FF0000"/>
              </a:buClr>
              <a:buFont typeface="Wingdings" panose="05000000000000000000" pitchFamily="2" charset="2"/>
              <a:buChar char="Ø"/>
            </a:pPr>
            <a:r>
              <a:rPr lang="en-GB" sz="2000" dirty="0"/>
              <a:t>Public	</a:t>
            </a:r>
          </a:p>
          <a:p>
            <a:endParaRPr lang="en-GB" sz="2000" dirty="0"/>
          </a:p>
          <a:p>
            <a:endParaRPr lang="en-GB" sz="2000" dirty="0"/>
          </a:p>
          <a:p>
            <a:pPr marL="0" indent="0">
              <a:buNone/>
            </a:pPr>
            <a:r>
              <a:rPr lang="en-GB" sz="2000" dirty="0"/>
              <a:t>				   </a:t>
            </a:r>
          </a:p>
          <a:p>
            <a:pPr>
              <a:buClr>
                <a:srgbClr val="FF0000"/>
              </a:buClr>
              <a:buFont typeface="Wingdings" panose="05000000000000000000" pitchFamily="2" charset="2"/>
              <a:buChar char="Ø"/>
            </a:pPr>
            <a:r>
              <a:rPr lang="en-GB" sz="2000" dirty="0"/>
              <a:t>Private</a:t>
            </a:r>
          </a:p>
          <a:p>
            <a:endParaRPr lang="en-GB" sz="2000" dirty="0"/>
          </a:p>
          <a:p>
            <a:endParaRPr lang="en-GB" sz="2000" dirty="0"/>
          </a:p>
          <a:p>
            <a:pPr marL="0" indent="0">
              <a:buNone/>
            </a:pPr>
            <a:endParaRPr lang="en-GB" sz="2000" dirty="0"/>
          </a:p>
          <a:p>
            <a:pPr>
              <a:buClr>
                <a:srgbClr val="FF0000"/>
              </a:buClr>
              <a:buFont typeface="Wingdings" panose="05000000000000000000" pitchFamily="2" charset="2"/>
              <a:buChar char="Ø"/>
            </a:pPr>
            <a:r>
              <a:rPr lang="en-GB" sz="2000" dirty="0"/>
              <a:t>Voluntary</a:t>
            </a:r>
          </a:p>
          <a:p>
            <a:pPr marL="0" indent="0">
              <a:buNone/>
            </a:pPr>
            <a:endParaRPr lang="en-GB" sz="2000" dirty="0"/>
          </a:p>
          <a:p>
            <a:pPr marL="0" indent="0">
              <a:buNone/>
            </a:pPr>
            <a:endParaRPr lang="en-GB" sz="2000" dirty="0"/>
          </a:p>
        </p:txBody>
      </p:sp>
      <p:pic>
        <p:nvPicPr>
          <p:cNvPr id="1026" name="Picture 2" descr="Image result for sport wales">
            <a:extLst>
              <a:ext uri="{FF2B5EF4-FFF2-40B4-BE49-F238E27FC236}">
                <a16:creationId xmlns:a16="http://schemas.microsoft.com/office/drawing/2014/main" id="{7A64965B-04AE-4A3D-B623-D15EFD5FCD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1392" y="3108125"/>
            <a:ext cx="2292985" cy="92769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uk sport">
            <a:extLst>
              <a:ext uri="{FF2B5EF4-FFF2-40B4-BE49-F238E27FC236}">
                <a16:creationId xmlns:a16="http://schemas.microsoft.com/office/drawing/2014/main" id="{C8205B44-87CC-454B-8956-C06C3756D7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3717" y="3113441"/>
            <a:ext cx="1737340" cy="91420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nissan logo">
            <a:extLst>
              <a:ext uri="{FF2B5EF4-FFF2-40B4-BE49-F238E27FC236}">
                <a16:creationId xmlns:a16="http://schemas.microsoft.com/office/drawing/2014/main" id="{D5DA30B9-58A6-4115-AE49-2E75457293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0758" y="4793497"/>
            <a:ext cx="1119963" cy="10096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who sponsors fa cup">
            <a:extLst>
              <a:ext uri="{FF2B5EF4-FFF2-40B4-BE49-F238E27FC236}">
                <a16:creationId xmlns:a16="http://schemas.microsoft.com/office/drawing/2014/main" id="{D8FDA830-0D69-49B7-88C9-0EAEE2EEFC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42605" y="4670214"/>
            <a:ext cx="2236416" cy="10660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youth sport trust">
            <a:extLst>
              <a:ext uri="{FF2B5EF4-FFF2-40B4-BE49-F238E27FC236}">
                <a16:creationId xmlns:a16="http://schemas.microsoft.com/office/drawing/2014/main" id="{2A602681-482F-49A7-A425-7D608DEF46B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96965" y="5832323"/>
            <a:ext cx="927696" cy="927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9380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8"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9"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A37E6DB-C328-4271-855E-AC0F014A2876}"/>
              </a:ext>
            </a:extLst>
          </p:cNvPr>
          <p:cNvSpPr>
            <a:spLocks noGrp="1"/>
          </p:cNvSpPr>
          <p:nvPr>
            <p:ph type="title"/>
          </p:nvPr>
        </p:nvSpPr>
        <p:spPr>
          <a:xfrm>
            <a:off x="26389" y="2641962"/>
            <a:ext cx="3522879" cy="4470821"/>
          </a:xfrm>
        </p:spPr>
        <p:txBody>
          <a:bodyPr>
            <a:normAutofit/>
          </a:bodyPr>
          <a:lstStyle/>
          <a:p>
            <a:pPr algn="r"/>
            <a:r>
              <a:rPr lang="en-GB" dirty="0">
                <a:solidFill>
                  <a:srgbClr val="FFFFFF"/>
                </a:solidFill>
              </a:rPr>
              <a:t>Task</a:t>
            </a:r>
          </a:p>
        </p:txBody>
      </p:sp>
      <p:sp>
        <p:nvSpPr>
          <p:cNvPr id="3" name="Content Placeholder 2">
            <a:extLst>
              <a:ext uri="{FF2B5EF4-FFF2-40B4-BE49-F238E27FC236}">
                <a16:creationId xmlns:a16="http://schemas.microsoft.com/office/drawing/2014/main" id="{C0B56F41-E2A2-4247-A999-1BB720B76766}"/>
              </a:ext>
            </a:extLst>
          </p:cNvPr>
          <p:cNvSpPr>
            <a:spLocks noGrp="1"/>
          </p:cNvSpPr>
          <p:nvPr>
            <p:ph idx="1"/>
          </p:nvPr>
        </p:nvSpPr>
        <p:spPr>
          <a:xfrm>
            <a:off x="5204109" y="1645920"/>
            <a:ext cx="5919503" cy="4470821"/>
          </a:xfrm>
        </p:spPr>
        <p:txBody>
          <a:bodyPr>
            <a:normAutofit/>
          </a:bodyPr>
          <a:lstStyle/>
          <a:p>
            <a:pPr>
              <a:buClr>
                <a:srgbClr val="FF0000"/>
              </a:buClr>
              <a:buFont typeface="Wingdings" panose="05000000000000000000" pitchFamily="2" charset="2"/>
              <a:buChar char="Ø"/>
            </a:pPr>
            <a:r>
              <a:rPr lang="en-GB" sz="2800" dirty="0"/>
              <a:t>With the person next to you, can you think of any organisations or companies that provide funding for sport? If so, which category do they come under? (Public, private or voluntary)</a:t>
            </a:r>
          </a:p>
        </p:txBody>
      </p:sp>
    </p:spTree>
    <p:extLst>
      <p:ext uri="{BB962C8B-B14F-4D97-AF65-F5344CB8AC3E}">
        <p14:creationId xmlns:p14="http://schemas.microsoft.com/office/powerpoint/2010/main" val="1388668549"/>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9"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2E196D5-E852-4658-82A2-7021E7B4EB18}"/>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How funding varies in sports at different levels</a:t>
            </a:r>
          </a:p>
        </p:txBody>
      </p:sp>
      <p:sp>
        <p:nvSpPr>
          <p:cNvPr id="3" name="Content Placeholder 2">
            <a:extLst>
              <a:ext uri="{FF2B5EF4-FFF2-40B4-BE49-F238E27FC236}">
                <a16:creationId xmlns:a16="http://schemas.microsoft.com/office/drawing/2014/main" id="{6143A0E0-4279-4868-989E-4754F4F0FDE2}"/>
              </a:ext>
            </a:extLst>
          </p:cNvPr>
          <p:cNvSpPr>
            <a:spLocks noGrp="1"/>
          </p:cNvSpPr>
          <p:nvPr>
            <p:ph idx="1"/>
          </p:nvPr>
        </p:nvSpPr>
        <p:spPr>
          <a:xfrm>
            <a:off x="5204109" y="1645920"/>
            <a:ext cx="5919503" cy="4470821"/>
          </a:xfrm>
        </p:spPr>
        <p:txBody>
          <a:bodyPr>
            <a:normAutofit/>
          </a:bodyPr>
          <a:lstStyle/>
          <a:p>
            <a:pPr marL="0" indent="0">
              <a:buNone/>
            </a:pPr>
            <a:r>
              <a:rPr lang="en-GB" dirty="0"/>
              <a:t>Looking at sports specifically at the elite level now, there are still differences in the amount of money that is put into the competitions.</a:t>
            </a:r>
          </a:p>
          <a:p>
            <a:pPr marL="0" indent="0">
              <a:buNone/>
            </a:pPr>
            <a:r>
              <a:rPr lang="en-GB" dirty="0"/>
              <a:t>This is down to various aspects such as:</a:t>
            </a:r>
          </a:p>
          <a:p>
            <a:pPr>
              <a:buClr>
                <a:srgbClr val="FF0000"/>
              </a:buClr>
              <a:buFont typeface="Wingdings" panose="05000000000000000000" pitchFamily="2" charset="2"/>
              <a:buChar char="Ø"/>
            </a:pPr>
            <a:r>
              <a:rPr lang="en-GB" dirty="0"/>
              <a:t>Sponsorships</a:t>
            </a:r>
          </a:p>
          <a:p>
            <a:pPr>
              <a:buClr>
                <a:srgbClr val="FF0000"/>
              </a:buClr>
              <a:buFont typeface="Wingdings" panose="05000000000000000000" pitchFamily="2" charset="2"/>
              <a:buChar char="Ø"/>
            </a:pPr>
            <a:endParaRPr lang="en-GB" dirty="0"/>
          </a:p>
          <a:p>
            <a:pPr>
              <a:buClr>
                <a:srgbClr val="FF0000"/>
              </a:buClr>
              <a:buFont typeface="Wingdings" panose="05000000000000000000" pitchFamily="2" charset="2"/>
              <a:buChar char="Ø"/>
            </a:pPr>
            <a:r>
              <a:rPr lang="en-GB" dirty="0"/>
              <a:t>Size of the competition</a:t>
            </a:r>
          </a:p>
          <a:p>
            <a:pPr>
              <a:buClr>
                <a:srgbClr val="FF0000"/>
              </a:buClr>
              <a:buFont typeface="Wingdings" panose="05000000000000000000" pitchFamily="2" charset="2"/>
              <a:buChar char="Ø"/>
            </a:pPr>
            <a:endParaRPr lang="en-GB" dirty="0"/>
          </a:p>
          <a:p>
            <a:pPr>
              <a:buClr>
                <a:srgbClr val="FF0000"/>
              </a:buClr>
              <a:buFont typeface="Wingdings" panose="05000000000000000000" pitchFamily="2" charset="2"/>
              <a:buChar char="Ø"/>
            </a:pPr>
            <a:r>
              <a:rPr lang="en-GB" dirty="0"/>
              <a:t>Viewing figures</a:t>
            </a:r>
          </a:p>
          <a:p>
            <a:pPr marL="0" indent="0">
              <a:buNone/>
            </a:pPr>
            <a:endParaRPr lang="en-GB" dirty="0"/>
          </a:p>
        </p:txBody>
      </p:sp>
    </p:spTree>
    <p:extLst>
      <p:ext uri="{BB962C8B-B14F-4D97-AF65-F5344CB8AC3E}">
        <p14:creationId xmlns:p14="http://schemas.microsoft.com/office/powerpoint/2010/main" val="3958704562"/>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E5481-0BC9-4E9C-A3FD-F6F044D75EC7}"/>
              </a:ext>
            </a:extLst>
          </p:cNvPr>
          <p:cNvSpPr>
            <a:spLocks noGrp="1"/>
          </p:cNvSpPr>
          <p:nvPr>
            <p:ph type="title"/>
          </p:nvPr>
        </p:nvSpPr>
        <p:spPr>
          <a:xfrm>
            <a:off x="342901" y="0"/>
            <a:ext cx="10131425" cy="1456267"/>
          </a:xfrm>
        </p:spPr>
        <p:txBody>
          <a:bodyPr>
            <a:normAutofit/>
          </a:bodyPr>
          <a:lstStyle/>
          <a:p>
            <a:r>
              <a:rPr lang="en-GB" dirty="0"/>
              <a:t>Funding Primary schools for Physical Education</a:t>
            </a:r>
          </a:p>
        </p:txBody>
      </p:sp>
      <p:sp>
        <p:nvSpPr>
          <p:cNvPr id="3" name="Content Placeholder 2">
            <a:extLst>
              <a:ext uri="{FF2B5EF4-FFF2-40B4-BE49-F238E27FC236}">
                <a16:creationId xmlns:a16="http://schemas.microsoft.com/office/drawing/2014/main" id="{C42906A5-3A0A-469B-B541-B009C504E53E}"/>
              </a:ext>
            </a:extLst>
          </p:cNvPr>
          <p:cNvSpPr>
            <a:spLocks noGrp="1"/>
          </p:cNvSpPr>
          <p:nvPr>
            <p:ph idx="1"/>
          </p:nvPr>
        </p:nvSpPr>
        <p:spPr>
          <a:xfrm>
            <a:off x="149134" y="1498600"/>
            <a:ext cx="10131425" cy="3649133"/>
          </a:xfrm>
        </p:spPr>
        <p:txBody>
          <a:bodyPr/>
          <a:lstStyle/>
          <a:p>
            <a:pPr>
              <a:buClr>
                <a:srgbClr val="FF0000"/>
              </a:buClr>
              <a:buFont typeface="Wingdings" panose="05000000000000000000" pitchFamily="2" charset="2"/>
              <a:buChar char="Ø"/>
            </a:pPr>
            <a:r>
              <a:rPr lang="en-GB" dirty="0"/>
              <a:t>In 2014, the UK government published for England the PE and sport premium for primary schools. </a:t>
            </a:r>
            <a:endParaRPr lang="en-GB" b="1" dirty="0"/>
          </a:p>
          <a:p>
            <a:pPr>
              <a:buClr>
                <a:srgbClr val="FF0000"/>
              </a:buClr>
              <a:buFont typeface="Wingdings" panose="05000000000000000000" pitchFamily="2" charset="2"/>
              <a:buChar char="Ø"/>
            </a:pPr>
            <a:r>
              <a:rPr lang="en-GB" dirty="0"/>
              <a:t>Primary schools with 16 or fewer pupils receive £1,000 per pupil.</a:t>
            </a:r>
          </a:p>
          <a:p>
            <a:pPr>
              <a:buClr>
                <a:srgbClr val="FF0000"/>
              </a:buClr>
              <a:buFont typeface="Wingdings" panose="05000000000000000000" pitchFamily="2" charset="2"/>
              <a:buChar char="Ø"/>
            </a:pPr>
            <a:r>
              <a:rPr lang="en-GB" dirty="0"/>
              <a:t>Primary school with 17 or more pupils receive £16,000 and an additional payment of £10 per pupil.</a:t>
            </a:r>
          </a:p>
          <a:p>
            <a:endParaRPr lang="en-GB" dirty="0"/>
          </a:p>
        </p:txBody>
      </p:sp>
      <p:sp>
        <p:nvSpPr>
          <p:cNvPr id="4" name="TextBox 3">
            <a:extLst>
              <a:ext uri="{FF2B5EF4-FFF2-40B4-BE49-F238E27FC236}">
                <a16:creationId xmlns:a16="http://schemas.microsoft.com/office/drawing/2014/main" id="{DCD0EA55-765C-4BE1-BD3A-138BCED5B14F}"/>
              </a:ext>
            </a:extLst>
          </p:cNvPr>
          <p:cNvSpPr txBox="1"/>
          <p:nvPr/>
        </p:nvSpPr>
        <p:spPr>
          <a:xfrm>
            <a:off x="149134" y="3744424"/>
            <a:ext cx="5303520" cy="424731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Should be used for:</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develop or add to the PE, physical activity and sport that your school provides</a:t>
            </a:r>
          </a:p>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establishing, extending or funding attendance of school sport clubs</a:t>
            </a:r>
          </a:p>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introducing new sports and physical activities (such as dance, yoga or fitness sessions)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E01AA441-A321-4F55-AFE0-8FF182B8FC59}"/>
              </a:ext>
            </a:extLst>
          </p:cNvPr>
          <p:cNvSpPr txBox="1"/>
          <p:nvPr/>
        </p:nvSpPr>
        <p:spPr>
          <a:xfrm>
            <a:off x="6545585" y="4064493"/>
            <a:ext cx="5497281" cy="397031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Should not be used for:</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employ coaches or specialist teachers to cover planning preparation and assessment (PPA) arrangements</a:t>
            </a:r>
          </a:p>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
                <a:srgbClr val="FF0000"/>
              </a:buClr>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teach the minimum requirements of the national curriculum</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052" name="Picture 4" descr="Image result for no">
            <a:extLst>
              <a:ext uri="{FF2B5EF4-FFF2-40B4-BE49-F238E27FC236}">
                <a16:creationId xmlns:a16="http://schemas.microsoft.com/office/drawing/2014/main" id="{200F2B2D-655D-4CCC-A9AF-3D5E9DC7ED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94225" y="3635656"/>
            <a:ext cx="857674" cy="85767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tick">
            <a:extLst>
              <a:ext uri="{FF2B5EF4-FFF2-40B4-BE49-F238E27FC236}">
                <a16:creationId xmlns:a16="http://schemas.microsoft.com/office/drawing/2014/main" id="{4121DBE2-D315-4DCE-8320-BAEC75F43C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5726" y="3592586"/>
            <a:ext cx="735252" cy="700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61401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2ECEEEB-9FFB-4B53-99BF-778AB2FF3C6A}"/>
              </a:ext>
            </a:extLst>
          </p:cNvPr>
          <p:cNvSpPr>
            <a:spLocks noGrp="1"/>
          </p:cNvSpPr>
          <p:nvPr>
            <p:ph type="title"/>
          </p:nvPr>
        </p:nvSpPr>
        <p:spPr>
          <a:xfrm>
            <a:off x="648930" y="629267"/>
            <a:ext cx="9252154" cy="1016654"/>
          </a:xfrm>
        </p:spPr>
        <p:txBody>
          <a:bodyPr>
            <a:normAutofit/>
          </a:bodyPr>
          <a:lstStyle/>
          <a:p>
            <a:pPr>
              <a:lnSpc>
                <a:spcPct val="90000"/>
              </a:lnSpc>
            </a:pPr>
            <a:r>
              <a:rPr lang="en-GB" sz="3300">
                <a:solidFill>
                  <a:srgbClr val="EBEBEB"/>
                </a:solidFill>
              </a:rPr>
              <a:t>Funding Secondary schools schools for Physical Education</a:t>
            </a: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34" name="Content Placeholder 2">
            <a:extLst>
              <a:ext uri="{FF2B5EF4-FFF2-40B4-BE49-F238E27FC236}">
                <a16:creationId xmlns:a16="http://schemas.microsoft.com/office/drawing/2014/main" id="{48D1DB65-1450-49CE-A0B6-8E512499F7ED}"/>
              </a:ext>
            </a:extLst>
          </p:cNvPr>
          <p:cNvGraphicFramePr>
            <a:graphicFrameLocks noGrp="1"/>
          </p:cNvGraphicFramePr>
          <p:nvPr>
            <p:ph idx="1"/>
            <p:extLst>
              <p:ext uri="{D42A27DB-BD31-4B8C-83A1-F6EECF244321}">
                <p14:modId xmlns:p14="http://schemas.microsoft.com/office/powerpoint/2010/main" val="1584124437"/>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4514542"/>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0DF17-E933-4B60-8EE3-95BF150B9AAD}"/>
              </a:ext>
            </a:extLst>
          </p:cNvPr>
          <p:cNvSpPr>
            <a:spLocks noGrp="1"/>
          </p:cNvSpPr>
          <p:nvPr>
            <p:ph type="title"/>
          </p:nvPr>
        </p:nvSpPr>
        <p:spPr>
          <a:xfrm>
            <a:off x="188911" y="253709"/>
            <a:ext cx="9252154" cy="1223983"/>
          </a:xfrm>
        </p:spPr>
        <p:txBody>
          <a:bodyPr>
            <a:normAutofit/>
          </a:bodyPr>
          <a:lstStyle/>
          <a:p>
            <a:r>
              <a:rPr lang="en-GB"/>
              <a:t>Opportunities for various sports</a:t>
            </a:r>
            <a:endParaRPr lang="en-GB" dirty="0"/>
          </a:p>
        </p:txBody>
      </p:sp>
      <p:sp>
        <p:nvSpPr>
          <p:cNvPr id="3" name="Content Placeholder 2">
            <a:extLst>
              <a:ext uri="{FF2B5EF4-FFF2-40B4-BE49-F238E27FC236}">
                <a16:creationId xmlns:a16="http://schemas.microsoft.com/office/drawing/2014/main" id="{8003385D-C8A0-4C79-9F0D-F2D406399FC3}"/>
              </a:ext>
            </a:extLst>
          </p:cNvPr>
          <p:cNvSpPr>
            <a:spLocks noGrp="1"/>
          </p:cNvSpPr>
          <p:nvPr>
            <p:ph idx="1"/>
          </p:nvPr>
        </p:nvSpPr>
        <p:spPr>
          <a:xfrm>
            <a:off x="188911" y="1456177"/>
            <a:ext cx="6530726" cy="5018058"/>
          </a:xfrm>
        </p:spPr>
        <p:txBody>
          <a:bodyPr>
            <a:normAutofit/>
          </a:bodyPr>
          <a:lstStyle/>
          <a:p>
            <a:pPr marL="0" indent="0">
              <a:lnSpc>
                <a:spcPct val="90000"/>
              </a:lnSpc>
              <a:buNone/>
            </a:pPr>
            <a:r>
              <a:rPr lang="en-GB" sz="1400"/>
              <a:t>There are many opportunities to take part in sports such as clubs nearby to where you live. However, there can be some factors which may affect what sports are available to you.</a:t>
            </a:r>
          </a:p>
          <a:p>
            <a:pPr marL="0" indent="0">
              <a:lnSpc>
                <a:spcPct val="90000"/>
              </a:lnSpc>
              <a:buNone/>
            </a:pPr>
            <a:r>
              <a:rPr lang="en-GB" sz="1400"/>
              <a:t>This could be due to:</a:t>
            </a:r>
          </a:p>
          <a:p>
            <a:pPr>
              <a:lnSpc>
                <a:spcPct val="90000"/>
              </a:lnSpc>
              <a:buClr>
                <a:srgbClr val="FF0000"/>
              </a:buClr>
              <a:buFont typeface="Wingdings" panose="05000000000000000000" pitchFamily="2" charset="2"/>
              <a:buChar char="Ø"/>
            </a:pPr>
            <a:r>
              <a:rPr lang="en-GB" sz="1400"/>
              <a:t>Where you live – some areas are better suited for certain sports (e.g. courts, pitches and equipment)</a:t>
            </a:r>
          </a:p>
          <a:p>
            <a:pPr>
              <a:lnSpc>
                <a:spcPct val="90000"/>
              </a:lnSpc>
              <a:buClr>
                <a:srgbClr val="FF0000"/>
              </a:buClr>
              <a:buFont typeface="Wingdings" panose="05000000000000000000" pitchFamily="2" charset="2"/>
              <a:buChar char="Ø"/>
            </a:pPr>
            <a:r>
              <a:rPr lang="en-GB" sz="1400"/>
              <a:t>The popularity of the sport – if there is not enough demand for it, then it will be hard to find clubs/sessions to take part in it</a:t>
            </a:r>
          </a:p>
          <a:p>
            <a:pPr>
              <a:lnSpc>
                <a:spcPct val="90000"/>
              </a:lnSpc>
              <a:buClr>
                <a:srgbClr val="FF0000"/>
              </a:buClr>
              <a:buFont typeface="Wingdings" panose="05000000000000000000" pitchFamily="2" charset="2"/>
              <a:buChar char="Ø"/>
            </a:pPr>
            <a:r>
              <a:rPr lang="en-GB" sz="1400"/>
              <a:t>Gender – For example, in some areas it may be a struggle to find clubs for women</a:t>
            </a:r>
          </a:p>
          <a:p>
            <a:pPr marL="0" indent="0">
              <a:lnSpc>
                <a:spcPct val="90000"/>
              </a:lnSpc>
              <a:buNone/>
            </a:pPr>
            <a:endParaRPr lang="en-GB" sz="1400"/>
          </a:p>
          <a:p>
            <a:pPr marL="0" indent="0">
              <a:lnSpc>
                <a:spcPct val="90000"/>
              </a:lnSpc>
              <a:buNone/>
            </a:pPr>
            <a:r>
              <a:rPr lang="en-GB" sz="1400"/>
              <a:t>However, there are organisations which are trying to create more opportunities and improve equality. Here are some examples:</a:t>
            </a:r>
          </a:p>
          <a:p>
            <a:pPr marL="0" indent="0">
              <a:lnSpc>
                <a:spcPct val="90000"/>
              </a:lnSpc>
              <a:buNone/>
            </a:pPr>
            <a:r>
              <a:rPr lang="en-GB" sz="1400"/>
              <a:t>The football foundation in 2011 put £21.9 million into grass roots football in England with schemes such as build the game and grow the game.</a:t>
            </a:r>
          </a:p>
          <a:p>
            <a:pPr>
              <a:lnSpc>
                <a:spcPct val="90000"/>
              </a:lnSpc>
              <a:buClr>
                <a:srgbClr val="FF0000"/>
              </a:buClr>
              <a:buFont typeface="Wingdings" panose="05000000000000000000" pitchFamily="2" charset="2"/>
              <a:buChar char="Ø"/>
            </a:pPr>
            <a:r>
              <a:rPr lang="en-GB" sz="1400"/>
              <a:t>Sport England put £90 million into various schemes across grass root sports to improve facilities and increase access to more sports.</a:t>
            </a:r>
          </a:p>
          <a:p>
            <a:pPr>
              <a:lnSpc>
                <a:spcPct val="90000"/>
              </a:lnSpc>
              <a:buClr>
                <a:srgbClr val="FF0000"/>
              </a:buClr>
              <a:buFont typeface="Wingdings" panose="05000000000000000000" pitchFamily="2" charset="2"/>
              <a:buChar char="Ø"/>
            </a:pPr>
            <a:r>
              <a:rPr lang="en-GB" sz="1400"/>
              <a:t>England and Wales Cricket trust put £11.3 million into trying to increase opportunities for young people.</a:t>
            </a:r>
            <a:endParaRPr lang="en-GB" sz="1400" dirty="0"/>
          </a:p>
        </p:txBody>
      </p:sp>
      <p:pic>
        <p:nvPicPr>
          <p:cNvPr id="7" name="Graphic 6" descr="College Football">
            <a:extLst>
              <a:ext uri="{FF2B5EF4-FFF2-40B4-BE49-F238E27FC236}">
                <a16:creationId xmlns:a16="http://schemas.microsoft.com/office/drawing/2014/main" id="{1FA35513-8ADE-46D3-AD7B-8C2693FF9F7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719637" y="2052213"/>
            <a:ext cx="4196185"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866044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E0E82-E952-4F4F-90AF-BA1396AA1273}"/>
              </a:ext>
            </a:extLst>
          </p:cNvPr>
          <p:cNvSpPr>
            <a:spLocks noGrp="1"/>
          </p:cNvSpPr>
          <p:nvPr>
            <p:ph type="title"/>
          </p:nvPr>
        </p:nvSpPr>
        <p:spPr/>
        <p:txBody>
          <a:bodyPr/>
          <a:lstStyle/>
          <a:p>
            <a:r>
              <a:rPr lang="en-GB" dirty="0"/>
              <a:t>Opportunities for various sports</a:t>
            </a:r>
          </a:p>
        </p:txBody>
      </p:sp>
      <p:sp>
        <p:nvSpPr>
          <p:cNvPr id="3" name="Content Placeholder 2">
            <a:extLst>
              <a:ext uri="{FF2B5EF4-FFF2-40B4-BE49-F238E27FC236}">
                <a16:creationId xmlns:a16="http://schemas.microsoft.com/office/drawing/2014/main" id="{996AB3A9-A117-4AAC-97C0-4C28A74418C6}"/>
              </a:ext>
            </a:extLst>
          </p:cNvPr>
          <p:cNvSpPr>
            <a:spLocks noGrp="1"/>
          </p:cNvSpPr>
          <p:nvPr>
            <p:ph idx="1"/>
          </p:nvPr>
        </p:nvSpPr>
        <p:spPr>
          <a:xfrm>
            <a:off x="540027" y="2599267"/>
            <a:ext cx="10131425" cy="3649133"/>
          </a:xfrm>
        </p:spPr>
        <p:txBody>
          <a:bodyPr/>
          <a:lstStyle/>
          <a:p>
            <a:pPr marL="0" indent="0">
              <a:buNone/>
            </a:pPr>
            <a:endParaRPr lang="en-GB" dirty="0">
              <a:hlinkClick r:id="" action="ppaction://noaction"/>
            </a:endParaRPr>
          </a:p>
          <a:p>
            <a:r>
              <a:rPr lang="en-GB" dirty="0">
                <a:hlinkClick r:id="" action="ppaction://noaction"/>
              </a:rPr>
              <a:t>https://www.youtube.com/watch?v=Q69Gsv3oPk0</a:t>
            </a:r>
            <a:endParaRPr lang="en-GB" dirty="0"/>
          </a:p>
          <a:p>
            <a:endParaRPr lang="en-GB" dirty="0"/>
          </a:p>
        </p:txBody>
      </p:sp>
      <p:sp>
        <p:nvSpPr>
          <p:cNvPr id="4" name="TextBox 3">
            <a:extLst>
              <a:ext uri="{FF2B5EF4-FFF2-40B4-BE49-F238E27FC236}">
                <a16:creationId xmlns:a16="http://schemas.microsoft.com/office/drawing/2014/main" id="{B64D7D78-DF73-40C7-A0CC-754420890BAA}"/>
              </a:ext>
            </a:extLst>
          </p:cNvPr>
          <p:cNvSpPr txBox="1"/>
          <p:nvPr/>
        </p:nvSpPr>
        <p:spPr>
          <a:xfrm>
            <a:off x="685801" y="2410424"/>
            <a:ext cx="9209313"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The National Lottery are a great example of how they can provide opportunities for so many young people in a wide variety of sports.</a:t>
            </a:r>
          </a:p>
          <a:p>
            <a:endParaRPr lang="en-GB" dirty="0">
              <a:solidFill>
                <a:prstClr val="white"/>
              </a:solidFill>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Here’s some of the work they have done.</a:t>
            </a:r>
          </a:p>
        </p:txBody>
      </p:sp>
    </p:spTree>
    <p:extLst>
      <p:ext uri="{BB962C8B-B14F-4D97-AF65-F5344CB8AC3E}">
        <p14:creationId xmlns:p14="http://schemas.microsoft.com/office/powerpoint/2010/main" val="29843646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EAC32-E574-45CF-AACB-BDAE6BA3CDA8}"/>
              </a:ext>
            </a:extLst>
          </p:cNvPr>
          <p:cNvSpPr>
            <a:spLocks noGrp="1"/>
          </p:cNvSpPr>
          <p:nvPr>
            <p:ph type="title"/>
          </p:nvPr>
        </p:nvSpPr>
        <p:spPr/>
        <p:txBody>
          <a:bodyPr/>
          <a:lstStyle/>
          <a:p>
            <a:r>
              <a:rPr lang="en-GB" dirty="0"/>
              <a:t>Reference List: George</a:t>
            </a:r>
          </a:p>
        </p:txBody>
      </p:sp>
      <p:sp>
        <p:nvSpPr>
          <p:cNvPr id="3" name="Content Placeholder 2">
            <a:extLst>
              <a:ext uri="{FF2B5EF4-FFF2-40B4-BE49-F238E27FC236}">
                <a16:creationId xmlns:a16="http://schemas.microsoft.com/office/drawing/2014/main" id="{DD66A766-70D9-4379-9061-8D498F4BB87B}"/>
              </a:ext>
            </a:extLst>
          </p:cNvPr>
          <p:cNvSpPr>
            <a:spLocks noGrp="1"/>
          </p:cNvSpPr>
          <p:nvPr>
            <p:ph idx="1"/>
          </p:nvPr>
        </p:nvSpPr>
        <p:spPr>
          <a:xfrm>
            <a:off x="875201" y="1595717"/>
            <a:ext cx="8946541" cy="5131653"/>
          </a:xfrm>
        </p:spPr>
        <p:txBody>
          <a:bodyPr>
            <a:normAutofit fontScale="77500" lnSpcReduction="20000"/>
          </a:bodyPr>
          <a:lstStyle/>
          <a:p>
            <a:pPr lvl="0">
              <a:buClr>
                <a:srgbClr val="FF0000"/>
              </a:buClr>
              <a:buFont typeface="Wingdings" panose="05000000000000000000" pitchFamily="2" charset="2"/>
              <a:buChar char="Ø"/>
            </a:pPr>
            <a:r>
              <a:rPr lang="en-GB" dirty="0"/>
              <a:t>AFPE (2020). </a:t>
            </a:r>
            <a:r>
              <a:rPr lang="en-GB" i="1" dirty="0"/>
              <a:t>Association for Physical Education - Association For Physical Education | P.E. |</a:t>
            </a:r>
            <a:r>
              <a:rPr lang="en-GB" dirty="0"/>
              <a:t>. [online] Afpe.org.uk. Available at: http://www.afpe.org.uk/ [Accessed 8 Jan. 2020].</a:t>
            </a:r>
          </a:p>
          <a:p>
            <a:pPr lvl="0">
              <a:buClr>
                <a:srgbClr val="FF0000"/>
              </a:buClr>
              <a:buFont typeface="Wingdings" panose="05000000000000000000" pitchFamily="2" charset="2"/>
              <a:buChar char="Ø"/>
            </a:pPr>
            <a:r>
              <a:rPr lang="en-GB" dirty="0"/>
              <a:t>Gov (2020). </a:t>
            </a:r>
            <a:r>
              <a:rPr lang="en-GB" i="1" dirty="0"/>
              <a:t>Welcome to GOV.UK</a:t>
            </a:r>
            <a:r>
              <a:rPr lang="en-GB" dirty="0"/>
              <a:t>. [online] Gov.uk. Available at: https://www.gov.uk/ [Accessed 10 Jan. 2020].</a:t>
            </a:r>
          </a:p>
          <a:p>
            <a:pPr lvl="0">
              <a:buClr>
                <a:srgbClr val="FF0000"/>
              </a:buClr>
              <a:buFont typeface="Wingdings" panose="05000000000000000000" pitchFamily="2" charset="2"/>
              <a:buChar char="Ø"/>
            </a:pPr>
            <a:r>
              <a:rPr lang="en-GB" u="sng" dirty="0">
                <a:hlinkClick r:id="rId3"/>
              </a:rPr>
              <a:t>https://www.youtube.com/watch?v=Q69Gsv3oPk0</a:t>
            </a:r>
            <a:endParaRPr lang="en-GB" dirty="0"/>
          </a:p>
          <a:p>
            <a:pPr lvl="0">
              <a:buClr>
                <a:srgbClr val="FF0000"/>
              </a:buClr>
              <a:buFont typeface="Wingdings" panose="05000000000000000000" pitchFamily="2" charset="2"/>
              <a:buChar char="Ø"/>
            </a:pPr>
            <a:r>
              <a:rPr lang="en-GB" dirty="0"/>
              <a:t>Know How (2020). </a:t>
            </a:r>
            <a:r>
              <a:rPr lang="en-GB" i="1" dirty="0"/>
              <a:t>Grants — NCVO Knowhow</a:t>
            </a:r>
            <a:r>
              <a:rPr lang="en-GB" dirty="0"/>
              <a:t>. [online] Knowhow.ncvo.org.uk. Available at: https://knowhow.ncvo.org.uk/funding/grants [Accessed 9 Jan. 2020].</a:t>
            </a:r>
          </a:p>
          <a:p>
            <a:pPr lvl="0">
              <a:buClr>
                <a:srgbClr val="FF0000"/>
              </a:buClr>
              <a:buFont typeface="Wingdings" panose="05000000000000000000" pitchFamily="2" charset="2"/>
              <a:buChar char="Ø"/>
            </a:pPr>
            <a:r>
              <a:rPr lang="en-GB" dirty="0"/>
              <a:t>Morris, J. and </a:t>
            </a:r>
            <a:r>
              <a:rPr lang="en-GB" dirty="0" err="1"/>
              <a:t>Lernelius</a:t>
            </a:r>
            <a:r>
              <a:rPr lang="en-GB" dirty="0"/>
              <a:t>-Tonks, L. (2012). </a:t>
            </a:r>
            <a:r>
              <a:rPr lang="en-GB" i="1" dirty="0"/>
              <a:t>The Guide to Sport Funding</a:t>
            </a:r>
            <a:r>
              <a:rPr lang="en-GB" dirty="0"/>
              <a:t>. 1st ed. London: Directory For Social Change, pp.12, 28.</a:t>
            </a:r>
          </a:p>
          <a:p>
            <a:pPr lvl="0">
              <a:buClr>
                <a:srgbClr val="FF0000"/>
              </a:buClr>
              <a:buFont typeface="Wingdings" panose="05000000000000000000" pitchFamily="2" charset="2"/>
              <a:buChar char="Ø"/>
            </a:pPr>
            <a:r>
              <a:rPr lang="en-GB" dirty="0"/>
              <a:t>Sport Wales (2020). </a:t>
            </a:r>
            <a:r>
              <a:rPr lang="en-GB" i="1" dirty="0"/>
              <a:t>Sport Wales</a:t>
            </a:r>
            <a:r>
              <a:rPr lang="en-GB" dirty="0"/>
              <a:t>. [online] </a:t>
            </a:r>
            <a:r>
              <a:rPr lang="en-GB" dirty="0" err="1"/>
              <a:t>Sport.wales</a:t>
            </a:r>
            <a:r>
              <a:rPr lang="en-GB" dirty="0"/>
              <a:t>. Available at: http://sport.wales/ [Accessed 9 Jan. 2020].</a:t>
            </a:r>
          </a:p>
          <a:p>
            <a:pPr lvl="0">
              <a:buClr>
                <a:srgbClr val="FF0000"/>
              </a:buClr>
              <a:buFont typeface="Wingdings" panose="05000000000000000000" pitchFamily="2" charset="2"/>
              <a:buChar char="Ø"/>
            </a:pPr>
            <a:r>
              <a:rPr lang="en-GB" dirty="0"/>
              <a:t>UK Sport (2020). </a:t>
            </a:r>
            <a:r>
              <a:rPr lang="en-GB" i="1" dirty="0"/>
              <a:t>UK Sport | UK Sport</a:t>
            </a:r>
            <a:r>
              <a:rPr lang="en-GB" dirty="0"/>
              <a:t>. [online] Uksport.gov.uk. Available at: https://www.uksport.gov.uk/ [Accessed 8 Jan. 2020].</a:t>
            </a:r>
          </a:p>
          <a:p>
            <a:pPr lvl="0">
              <a:buClr>
                <a:srgbClr val="FF0000"/>
              </a:buClr>
              <a:buFont typeface="Wingdings" panose="05000000000000000000" pitchFamily="2" charset="2"/>
              <a:buChar char="Ø"/>
            </a:pPr>
            <a:r>
              <a:rPr lang="en-GB" dirty="0"/>
              <a:t>WAG (2008). </a:t>
            </a:r>
            <a:r>
              <a:rPr lang="en-GB" i="1" dirty="0"/>
              <a:t>Home | GOV.WALES</a:t>
            </a:r>
            <a:r>
              <a:rPr lang="en-GB" dirty="0"/>
              <a:t>. [online] GOV.WALES. Available at: https://gov.wales/ [Accessed 10 Jan. 2020].</a:t>
            </a:r>
          </a:p>
          <a:p>
            <a:pPr lvl="0">
              <a:buClr>
                <a:srgbClr val="FF0000"/>
              </a:buClr>
              <a:buFont typeface="Wingdings" panose="05000000000000000000" pitchFamily="2" charset="2"/>
              <a:buChar char="Ø"/>
            </a:pPr>
            <a:r>
              <a:rPr lang="en-GB" dirty="0"/>
              <a:t>Youth Sport Trust (2020). </a:t>
            </a:r>
            <a:r>
              <a:rPr lang="en-GB" i="1" dirty="0"/>
              <a:t>Youth Sport Trust | We are a national charity passionate about creating a brighter future for children and young people through the power of sport</a:t>
            </a:r>
            <a:r>
              <a:rPr lang="en-GB" dirty="0"/>
              <a:t>. [online] Youthsporttrust.org. Available at: https://www.youthsporttrust.org/ [Accessed 8 Jan. 2020].</a:t>
            </a:r>
          </a:p>
          <a:p>
            <a:endParaRPr lang="en-GB" dirty="0"/>
          </a:p>
        </p:txBody>
      </p:sp>
    </p:spTree>
    <p:extLst>
      <p:ext uri="{BB962C8B-B14F-4D97-AF65-F5344CB8AC3E}">
        <p14:creationId xmlns:p14="http://schemas.microsoft.com/office/powerpoint/2010/main" val="2450038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 name="Picture 8">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 name="Oval 10">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5" name="Picture 14">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7" name="Rectangle 16">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61208-9302-4206-B69D-35E772E07E2C}"/>
              </a:ext>
            </a:extLst>
          </p:cNvPr>
          <p:cNvSpPr>
            <a:spLocks noGrp="1"/>
          </p:cNvSpPr>
          <p:nvPr>
            <p:ph type="title"/>
          </p:nvPr>
        </p:nvSpPr>
        <p:spPr>
          <a:xfrm>
            <a:off x="965505" y="623571"/>
            <a:ext cx="10260990" cy="3523885"/>
          </a:xfrm>
        </p:spPr>
        <p:txBody>
          <a:bodyPr vert="horz" lIns="91440" tIns="45720" rIns="91440" bIns="45720" rtlCol="0" anchor="b">
            <a:normAutofit/>
          </a:bodyPr>
          <a:lstStyle/>
          <a:p>
            <a:pPr algn="ctr"/>
            <a:r>
              <a:rPr lang="en-US" sz="8000" b="0" i="0" kern="1200" dirty="0">
                <a:solidFill>
                  <a:schemeClr val="tx2"/>
                </a:solidFill>
                <a:latin typeface="+mj-lt"/>
                <a:ea typeface="+mj-ea"/>
                <a:cs typeface="+mj-cs"/>
              </a:rPr>
              <a:t>School PE- Disability</a:t>
            </a:r>
          </a:p>
        </p:txBody>
      </p:sp>
    </p:spTree>
    <p:extLst>
      <p:ext uri="{BB962C8B-B14F-4D97-AF65-F5344CB8AC3E}">
        <p14:creationId xmlns:p14="http://schemas.microsoft.com/office/powerpoint/2010/main" val="37609226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E09A8-29B3-487B-BB37-F0C917E75C95}"/>
              </a:ext>
            </a:extLst>
          </p:cNvPr>
          <p:cNvSpPr>
            <a:spLocks noGrp="1"/>
          </p:cNvSpPr>
          <p:nvPr>
            <p:ph type="title"/>
          </p:nvPr>
        </p:nvSpPr>
        <p:spPr>
          <a:xfrm>
            <a:off x="648930" y="629266"/>
            <a:ext cx="9252154" cy="1223983"/>
          </a:xfrm>
        </p:spPr>
        <p:txBody>
          <a:bodyPr>
            <a:normAutofit/>
          </a:bodyPr>
          <a:lstStyle/>
          <a:p>
            <a:r>
              <a:rPr lang="en-GB" sz="3900" b="1"/>
              <a:t>Inclusion in a teaching environment </a:t>
            </a:r>
          </a:p>
        </p:txBody>
      </p:sp>
      <p:sp>
        <p:nvSpPr>
          <p:cNvPr id="3" name="Content Placeholder 2">
            <a:extLst>
              <a:ext uri="{FF2B5EF4-FFF2-40B4-BE49-F238E27FC236}">
                <a16:creationId xmlns:a16="http://schemas.microsoft.com/office/drawing/2014/main" id="{9DEE6452-6D33-43D3-B203-9FB6EBFBEAE5}"/>
              </a:ext>
            </a:extLst>
          </p:cNvPr>
          <p:cNvSpPr>
            <a:spLocks noGrp="1"/>
          </p:cNvSpPr>
          <p:nvPr>
            <p:ph idx="1"/>
          </p:nvPr>
        </p:nvSpPr>
        <p:spPr>
          <a:xfrm>
            <a:off x="1103311" y="2052214"/>
            <a:ext cx="4338409" cy="4196185"/>
          </a:xfrm>
        </p:spPr>
        <p:txBody>
          <a:bodyPr>
            <a:normAutofit/>
          </a:bodyPr>
          <a:lstStyle/>
          <a:p>
            <a:pPr>
              <a:lnSpc>
                <a:spcPct val="90000"/>
              </a:lnSpc>
              <a:buClr>
                <a:srgbClr val="FF0000"/>
              </a:buClr>
              <a:buFont typeface="Wingdings" panose="05000000000000000000" pitchFamily="2" charset="2"/>
              <a:buChar char="Ø"/>
            </a:pPr>
            <a:r>
              <a:rPr lang="en-GB" sz="1900" dirty="0"/>
              <a:t>UNESCO (1994) defined inclusive teaching environments as </a:t>
            </a:r>
            <a:endParaRPr lang="en-GB" sz="1900" b="1" dirty="0"/>
          </a:p>
          <a:p>
            <a:pPr>
              <a:lnSpc>
                <a:spcPct val="90000"/>
              </a:lnSpc>
              <a:buClr>
                <a:srgbClr val="FF0000"/>
              </a:buClr>
              <a:buFont typeface="Wingdings" panose="05000000000000000000" pitchFamily="2" charset="2"/>
              <a:buChar char="Ø"/>
            </a:pPr>
            <a:r>
              <a:rPr lang="en-GB" sz="1900" dirty="0"/>
              <a:t>‘schools in which all children learn together, receiving quality education and support through appropriate curricula, organizational arrangements, teaching strategies, use of resources and partnership with their communities’. </a:t>
            </a:r>
          </a:p>
          <a:p>
            <a:pPr>
              <a:lnSpc>
                <a:spcPct val="90000"/>
              </a:lnSpc>
              <a:buClr>
                <a:srgbClr val="FF0000"/>
              </a:buClr>
              <a:buFont typeface="Wingdings" panose="05000000000000000000" pitchFamily="2" charset="2"/>
              <a:buChar char="Ø"/>
            </a:pPr>
            <a:endParaRPr lang="en-GB" sz="1900" b="1" dirty="0"/>
          </a:p>
          <a:p>
            <a:pPr>
              <a:lnSpc>
                <a:spcPct val="90000"/>
              </a:lnSpc>
              <a:buClr>
                <a:srgbClr val="FF0000"/>
              </a:buClr>
              <a:buFont typeface="Wingdings" panose="05000000000000000000" pitchFamily="2" charset="2"/>
              <a:buChar char="Ø"/>
            </a:pPr>
            <a:r>
              <a:rPr lang="en-GB" sz="1900" dirty="0"/>
              <a:t>Challenging concept(Overton et al., 2017)</a:t>
            </a:r>
          </a:p>
          <a:p>
            <a:pPr>
              <a:lnSpc>
                <a:spcPct val="90000"/>
              </a:lnSpc>
            </a:pPr>
            <a:endParaRPr lang="en-GB" sz="1900" dirty="0"/>
          </a:p>
        </p:txBody>
      </p:sp>
      <p:pic>
        <p:nvPicPr>
          <p:cNvPr id="4" name="Content Placeholder 4">
            <a:extLst>
              <a:ext uri="{FF2B5EF4-FFF2-40B4-BE49-F238E27FC236}">
                <a16:creationId xmlns:a16="http://schemas.microsoft.com/office/drawing/2014/main" id="{7F7A7A8F-25C8-4BB9-8DE3-B061D992A064}"/>
              </a:ext>
            </a:extLst>
          </p:cNvPr>
          <p:cNvPicPr>
            <a:picLocks noChangeAspect="1"/>
          </p:cNvPicPr>
          <p:nvPr/>
        </p:nvPicPr>
        <p:blipFill>
          <a:blip r:embed="rId3"/>
          <a:stretch>
            <a:fillRect/>
          </a:stretch>
        </p:blipFill>
        <p:spPr>
          <a:xfrm>
            <a:off x="6091916" y="2235422"/>
            <a:ext cx="5451627" cy="382976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42902352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B4D775-4D11-43A1-BAF1-DDF5CCA9C510}"/>
              </a:ext>
            </a:extLst>
          </p:cNvPr>
          <p:cNvSpPr>
            <a:spLocks noGrp="1"/>
          </p:cNvSpPr>
          <p:nvPr>
            <p:ph type="title"/>
          </p:nvPr>
        </p:nvSpPr>
        <p:spPr>
          <a:xfrm>
            <a:off x="643855" y="1447800"/>
            <a:ext cx="3108626" cy="4572000"/>
          </a:xfrm>
        </p:spPr>
        <p:txBody>
          <a:bodyPr anchor="ctr">
            <a:normAutofit/>
          </a:bodyPr>
          <a:lstStyle/>
          <a:p>
            <a:r>
              <a:rPr lang="en-GB" sz="3200" b="1" dirty="0">
                <a:solidFill>
                  <a:srgbClr val="F2F2F2"/>
                </a:solidFill>
              </a:rPr>
              <a:t>Equality and Equity definitions</a:t>
            </a:r>
          </a:p>
        </p:txBody>
      </p:sp>
      <p:sp>
        <p:nvSpPr>
          <p:cNvPr id="12" name="Freeform: Shape 11">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6" name="Rectangle 15">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A552CCF-B616-4DF4-8DFB-0FFAD803F8B9}"/>
              </a:ext>
            </a:extLst>
          </p:cNvPr>
          <p:cNvGraphicFramePr>
            <a:graphicFrameLocks noGrp="1"/>
          </p:cNvGraphicFramePr>
          <p:nvPr>
            <p:ph idx="1"/>
            <p:extLst>
              <p:ext uri="{D42A27DB-BD31-4B8C-83A1-F6EECF244321}">
                <p14:modId xmlns:p14="http://schemas.microsoft.com/office/powerpoint/2010/main" val="16493743"/>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6430738"/>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77CBF-4BC3-42C5-9AC2-30CD7668F120}"/>
              </a:ext>
            </a:extLst>
          </p:cNvPr>
          <p:cNvSpPr>
            <a:spLocks noGrp="1"/>
          </p:cNvSpPr>
          <p:nvPr>
            <p:ph type="title"/>
          </p:nvPr>
        </p:nvSpPr>
        <p:spPr>
          <a:xfrm>
            <a:off x="0" y="0"/>
            <a:ext cx="10515600" cy="1325563"/>
          </a:xfrm>
        </p:spPr>
        <p:txBody>
          <a:bodyPr>
            <a:noAutofit/>
          </a:bodyPr>
          <a:lstStyle/>
          <a:p>
            <a:r>
              <a:rPr lang="en-GB" sz="2800" b="1" dirty="0"/>
              <a:t>TASK 1</a:t>
            </a:r>
            <a:r>
              <a:rPr lang="en-GB" sz="2800" dirty="0"/>
              <a:t>- As a group, </a:t>
            </a:r>
            <a:r>
              <a:rPr lang="en-GB" sz="2800" b="1" dirty="0"/>
              <a:t>discuss</a:t>
            </a:r>
            <a:r>
              <a:rPr lang="en-GB" sz="2800" dirty="0"/>
              <a:t> what you think the </a:t>
            </a:r>
            <a:r>
              <a:rPr lang="en-GB" sz="2800" b="1" dirty="0"/>
              <a:t>differences</a:t>
            </a:r>
            <a:r>
              <a:rPr lang="en-GB" sz="2800" dirty="0"/>
              <a:t> are in the following image between </a:t>
            </a:r>
            <a:r>
              <a:rPr lang="en-GB" sz="2800" b="1" dirty="0"/>
              <a:t>Equality &amp; Equity within a  PE environment?</a:t>
            </a:r>
            <a:endParaRPr lang="en-GB" sz="2800" dirty="0"/>
          </a:p>
        </p:txBody>
      </p:sp>
      <p:pic>
        <p:nvPicPr>
          <p:cNvPr id="5" name="Content Placeholder 4" descr="A picture containing drawing&#10;&#10;Description automatically generated">
            <a:extLst>
              <a:ext uri="{FF2B5EF4-FFF2-40B4-BE49-F238E27FC236}">
                <a16:creationId xmlns:a16="http://schemas.microsoft.com/office/drawing/2014/main" id="{8A6F3B6B-7981-4F64-8ECE-850AACBCDA8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5082" y="1465942"/>
            <a:ext cx="10065602" cy="4557485"/>
          </a:xfrm>
        </p:spPr>
      </p:pic>
      <p:sp>
        <p:nvSpPr>
          <p:cNvPr id="8" name="TextBox 7">
            <a:extLst>
              <a:ext uri="{FF2B5EF4-FFF2-40B4-BE49-F238E27FC236}">
                <a16:creationId xmlns:a16="http://schemas.microsoft.com/office/drawing/2014/main" id="{DFC82DEB-6C67-4EE2-B521-60C15844C125}"/>
              </a:ext>
            </a:extLst>
          </p:cNvPr>
          <p:cNvSpPr txBox="1"/>
          <p:nvPr/>
        </p:nvSpPr>
        <p:spPr>
          <a:xfrm>
            <a:off x="0" y="6163806"/>
            <a:ext cx="10740684"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entury Gothic" panose="020B0502020202020204"/>
                <a:ea typeface="+mn-ea"/>
                <a:cs typeface="+mn-cs"/>
              </a:rPr>
              <a:t>TASK 2- </a:t>
            </a:r>
            <a:r>
              <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rPr>
              <a:t>Do we think these images are inclusive?</a:t>
            </a:r>
          </a:p>
        </p:txBody>
      </p:sp>
    </p:spTree>
    <p:extLst>
      <p:ext uri="{BB962C8B-B14F-4D97-AF65-F5344CB8AC3E}">
        <p14:creationId xmlns:p14="http://schemas.microsoft.com/office/powerpoint/2010/main" val="35072971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27B29-CD44-420E-804F-89C602FCBFEA}"/>
              </a:ext>
            </a:extLst>
          </p:cNvPr>
          <p:cNvSpPr>
            <a:spLocks noGrp="1"/>
          </p:cNvSpPr>
          <p:nvPr>
            <p:ph type="title"/>
          </p:nvPr>
        </p:nvSpPr>
        <p:spPr>
          <a:xfrm>
            <a:off x="7710725" y="1447800"/>
            <a:ext cx="2641815" cy="3329581"/>
          </a:xfrm>
        </p:spPr>
        <p:txBody>
          <a:bodyPr vert="horz" lIns="91440" tIns="45720" rIns="91440" bIns="45720" rtlCol="0" anchor="b">
            <a:normAutofit/>
          </a:bodyPr>
          <a:lstStyle/>
          <a:p>
            <a:r>
              <a:rPr lang="en-US" sz="4100"/>
              <a:t>Inclusivity in School PE</a:t>
            </a:r>
          </a:p>
        </p:txBody>
      </p:sp>
      <p:pic>
        <p:nvPicPr>
          <p:cNvPr id="5" name="Content Placeholder 4" descr="A picture containing drawing&#10;&#10;Description automatically generated">
            <a:extLst>
              <a:ext uri="{FF2B5EF4-FFF2-40B4-BE49-F238E27FC236}">
                <a16:creationId xmlns:a16="http://schemas.microsoft.com/office/drawing/2014/main" id="{E703FBE4-990A-4116-9BD9-559A7C85720E}"/>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r="2" b="7545"/>
          <a:stretch/>
        </p:blipFill>
        <p:spPr>
          <a:xfrm>
            <a:off x="643087" y="1280048"/>
            <a:ext cx="3574834" cy="2133599"/>
          </a:xfrm>
          <a:prstGeom prst="rect">
            <a:avLst/>
          </a:prstGeom>
        </p:spPr>
      </p:pic>
      <p:pic>
        <p:nvPicPr>
          <p:cNvPr id="7" name="Picture 6" descr="A picture containing drawing, table, game&#10;&#10;Description automatically generated">
            <a:extLst>
              <a:ext uri="{FF2B5EF4-FFF2-40B4-BE49-F238E27FC236}">
                <a16:creationId xmlns:a16="http://schemas.microsoft.com/office/drawing/2014/main" id="{AF0F230C-B7DC-4F83-BEBD-BC6A251A842C}"/>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1772" r="1672" b="2"/>
          <a:stretch/>
        </p:blipFill>
        <p:spPr>
          <a:xfrm>
            <a:off x="643087" y="3524978"/>
            <a:ext cx="6745815" cy="3122459"/>
          </a:xfrm>
          <a:prstGeom prst="rect">
            <a:avLst/>
          </a:prstGeom>
        </p:spPr>
      </p:pic>
      <p:pic>
        <p:nvPicPr>
          <p:cNvPr id="1026" name="Picture 2" descr="Image result for wales">
            <a:extLst>
              <a:ext uri="{FF2B5EF4-FFF2-40B4-BE49-F238E27FC236}">
                <a16:creationId xmlns:a16="http://schemas.microsoft.com/office/drawing/2014/main" id="{71AFBB60-9E65-47DD-8079-BDCE4C2F2865}"/>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4547" r="5282"/>
          <a:stretch/>
        </p:blipFill>
        <p:spPr bwMode="auto">
          <a:xfrm>
            <a:off x="4298652" y="1295400"/>
            <a:ext cx="3090250" cy="2133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57750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0">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EB44794-4AC5-46EF-A5CE-14AA36A07492}"/>
              </a:ext>
            </a:extLst>
          </p:cNvPr>
          <p:cNvSpPr>
            <a:spLocks noGrp="1"/>
          </p:cNvSpPr>
          <p:nvPr>
            <p:ph type="title"/>
          </p:nvPr>
        </p:nvSpPr>
        <p:spPr>
          <a:xfrm>
            <a:off x="648930" y="629267"/>
            <a:ext cx="9252154" cy="1016654"/>
          </a:xfrm>
        </p:spPr>
        <p:txBody>
          <a:bodyPr>
            <a:normAutofit/>
          </a:bodyPr>
          <a:lstStyle/>
          <a:p>
            <a:r>
              <a:rPr lang="en-GB" b="1">
                <a:solidFill>
                  <a:srgbClr val="EBEBEB"/>
                </a:solidFill>
              </a:rPr>
              <a:t>The Teachers Impact</a:t>
            </a:r>
          </a:p>
        </p:txBody>
      </p:sp>
      <p:sp>
        <p:nvSpPr>
          <p:cNvPr id="31" name="Rectangle 24">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2" name="Freeform: Shape 26">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16" name="Content Placeholder 2">
            <a:extLst>
              <a:ext uri="{FF2B5EF4-FFF2-40B4-BE49-F238E27FC236}">
                <a16:creationId xmlns:a16="http://schemas.microsoft.com/office/drawing/2014/main" id="{74C5358C-A977-4B42-B680-4A6A9789B546}"/>
              </a:ext>
            </a:extLst>
          </p:cNvPr>
          <p:cNvGraphicFramePr>
            <a:graphicFrameLocks noGrp="1"/>
          </p:cNvGraphicFramePr>
          <p:nvPr>
            <p:ph idx="1"/>
            <p:extLst>
              <p:ext uri="{D42A27DB-BD31-4B8C-83A1-F6EECF244321}">
                <p14:modId xmlns:p14="http://schemas.microsoft.com/office/powerpoint/2010/main" val="49984032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7F3EC5B0-AD7F-4DE8-A4D7-937075837850}"/>
              </a:ext>
            </a:extLst>
          </p:cNvPr>
          <p:cNvSpPr/>
          <p:nvPr/>
        </p:nvSpPr>
        <p:spPr>
          <a:xfrm>
            <a:off x="648512" y="2324778"/>
            <a:ext cx="5892960" cy="369332"/>
          </a:xfrm>
          <a:prstGeom prst="rect">
            <a:avLst/>
          </a:prstGeom>
        </p:spPr>
        <p:txBody>
          <a:bodyPr wrap="none">
            <a:spAutoFit/>
          </a:bodyPr>
          <a:lstStyle/>
          <a:p>
            <a:r>
              <a:rPr lang="en-GB" dirty="0"/>
              <a:t>https://www.youtube.com/watch?v=qepYk3EL-bQ</a:t>
            </a:r>
          </a:p>
        </p:txBody>
      </p:sp>
    </p:spTree>
    <p:extLst>
      <p:ext uri="{BB962C8B-B14F-4D97-AF65-F5344CB8AC3E}">
        <p14:creationId xmlns:p14="http://schemas.microsoft.com/office/powerpoint/2010/main" val="3360933466"/>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73DA389-77D2-4DFE-9074-149CE6C29838}"/>
              </a:ext>
            </a:extLst>
          </p:cNvPr>
          <p:cNvSpPr>
            <a:spLocks noGrp="1"/>
          </p:cNvSpPr>
          <p:nvPr>
            <p:ph type="title"/>
          </p:nvPr>
        </p:nvSpPr>
        <p:spPr>
          <a:xfrm>
            <a:off x="648930" y="629267"/>
            <a:ext cx="9252154" cy="1016654"/>
          </a:xfrm>
        </p:spPr>
        <p:txBody>
          <a:bodyPr>
            <a:normAutofit/>
          </a:bodyPr>
          <a:lstStyle/>
          <a:p>
            <a:r>
              <a:rPr lang="en-GB" b="1">
                <a:solidFill>
                  <a:srgbClr val="EBEBEB"/>
                </a:solidFill>
              </a:rPr>
              <a:t>Resources Available around the UK </a:t>
            </a:r>
          </a:p>
        </p:txBody>
      </p:sp>
      <p:sp>
        <p:nvSpPr>
          <p:cNvPr id="25" name="Rectangle 24">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16" name="Content Placeholder 2">
            <a:extLst>
              <a:ext uri="{FF2B5EF4-FFF2-40B4-BE49-F238E27FC236}">
                <a16:creationId xmlns:a16="http://schemas.microsoft.com/office/drawing/2014/main" id="{0965CE94-E5A2-4100-9FCB-CC0827056D78}"/>
              </a:ext>
            </a:extLst>
          </p:cNvPr>
          <p:cNvGraphicFramePr>
            <a:graphicFrameLocks noGrp="1"/>
          </p:cNvGraphicFramePr>
          <p:nvPr>
            <p:ph idx="1"/>
            <p:extLst>
              <p:ext uri="{D42A27DB-BD31-4B8C-83A1-F6EECF244321}">
                <p14:modId xmlns:p14="http://schemas.microsoft.com/office/powerpoint/2010/main" val="2679324104"/>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4105540"/>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C849962C-C5F1-43A1-A589-D1A7C80DB2C5}"/>
              </a:ext>
            </a:extLst>
          </p:cNvPr>
          <p:cNvSpPr>
            <a:spLocks noGrp="1"/>
          </p:cNvSpPr>
          <p:nvPr>
            <p:ph type="title"/>
          </p:nvPr>
        </p:nvSpPr>
        <p:spPr>
          <a:xfrm>
            <a:off x="1103312" y="452718"/>
            <a:ext cx="8947522" cy="1400530"/>
          </a:xfrm>
        </p:spPr>
        <p:txBody>
          <a:bodyPr anchor="ctr">
            <a:normAutofit/>
          </a:bodyPr>
          <a:lstStyle/>
          <a:p>
            <a:r>
              <a:rPr lang="en-GB" b="1" dirty="0">
                <a:solidFill>
                  <a:srgbClr val="FFFFFF"/>
                </a:solidFill>
              </a:rPr>
              <a:t>Reference List: Adam </a:t>
            </a:r>
          </a:p>
        </p:txBody>
      </p:sp>
      <p:sp>
        <p:nvSpPr>
          <p:cNvPr id="3" name="Content Placeholder 2">
            <a:extLst>
              <a:ext uri="{FF2B5EF4-FFF2-40B4-BE49-F238E27FC236}">
                <a16:creationId xmlns:a16="http://schemas.microsoft.com/office/drawing/2014/main" id="{905391FC-CC39-41C6-AD2A-54C55230AB40}"/>
              </a:ext>
            </a:extLst>
          </p:cNvPr>
          <p:cNvSpPr>
            <a:spLocks noGrp="1"/>
          </p:cNvSpPr>
          <p:nvPr>
            <p:ph idx="1"/>
          </p:nvPr>
        </p:nvSpPr>
        <p:spPr>
          <a:xfrm>
            <a:off x="45947" y="2170479"/>
            <a:ext cx="8946541" cy="4867136"/>
          </a:xfrm>
        </p:spPr>
        <p:txBody>
          <a:bodyPr>
            <a:normAutofit fontScale="32500" lnSpcReduction="20000"/>
          </a:bodyPr>
          <a:lstStyle/>
          <a:p>
            <a:pPr>
              <a:lnSpc>
                <a:spcPct val="90000"/>
              </a:lnSpc>
              <a:buClr>
                <a:srgbClr val="FF0000"/>
              </a:buClr>
            </a:pPr>
            <a:r>
              <a:rPr lang="en-GB" dirty="0"/>
              <a:t>Activity Alliance (2020) Disability inclusion Sport. Available at: http://www.activityalliance.org.uk/ (Last Accessed: January 5th 2020)</a:t>
            </a:r>
          </a:p>
          <a:p>
            <a:pPr>
              <a:lnSpc>
                <a:spcPct val="90000"/>
              </a:lnSpc>
              <a:buClr>
                <a:srgbClr val="FF0000"/>
              </a:buClr>
            </a:pPr>
            <a:r>
              <a:rPr lang="en-GB" dirty="0"/>
              <a:t>Block, M. E. (2000). A teacher’s guide to including children with disabilities in general physical education (2nd ed.). Baltimore, MD: Brookes.</a:t>
            </a:r>
          </a:p>
          <a:p>
            <a:pPr>
              <a:lnSpc>
                <a:spcPct val="90000"/>
              </a:lnSpc>
              <a:buClr>
                <a:srgbClr val="FF0000"/>
              </a:buClr>
            </a:pPr>
            <a:r>
              <a:rPr lang="en-GB" dirty="0"/>
              <a:t>Block, M.E. (2007). A teachers! guide to including students with disabilities in general physical education (3rd ed.). Baltimore: Paul H. Brooke</a:t>
            </a:r>
          </a:p>
          <a:p>
            <a:pPr>
              <a:lnSpc>
                <a:spcPct val="90000"/>
              </a:lnSpc>
              <a:buClr>
                <a:srgbClr val="FF0000"/>
              </a:buClr>
            </a:pPr>
            <a:r>
              <a:rPr lang="en-GB" dirty="0"/>
              <a:t>Block, M.E., &amp; Vogler, E.W. (1994). Inclusion in regular physical education: The research base. Journal of Physical Education, Recreation and Dance, 65(1), 40-44.</a:t>
            </a:r>
          </a:p>
          <a:p>
            <a:pPr>
              <a:lnSpc>
                <a:spcPct val="90000"/>
              </a:lnSpc>
              <a:buClr>
                <a:srgbClr val="FF0000"/>
              </a:buClr>
            </a:pPr>
            <a:r>
              <a:rPr lang="en-GB" dirty="0"/>
              <a:t>De Boer, A. A., </a:t>
            </a:r>
            <a:r>
              <a:rPr lang="en-GB" dirty="0" err="1"/>
              <a:t>Pijl</a:t>
            </a:r>
            <a:r>
              <a:rPr lang="en-GB" dirty="0"/>
              <a:t>, S. J., </a:t>
            </a:r>
            <a:r>
              <a:rPr lang="en-GB" dirty="0" err="1"/>
              <a:t>Minnaert</a:t>
            </a:r>
            <a:r>
              <a:rPr lang="en-GB" dirty="0"/>
              <a:t>, A. E. M. G. (2011): Regular primary school teachers’ attitudes towards inclusive education: a review of the literature. International Journal of Inclusive Education, 15, 3, 331-353 </a:t>
            </a:r>
          </a:p>
          <a:p>
            <a:pPr>
              <a:lnSpc>
                <a:spcPct val="90000"/>
              </a:lnSpc>
              <a:buClr>
                <a:srgbClr val="FF0000"/>
              </a:buClr>
            </a:pPr>
            <a:r>
              <a:rPr lang="en-GB" dirty="0"/>
              <a:t>DePauw, K. P., &amp; Doll-Tepper, G. (2000). Toward progressive inclusion and acceptance: Myth or reality? The inclusion debate and bandwagon discourse. Adapted Physical Activity Quarterly, 17, 135–143</a:t>
            </a:r>
          </a:p>
          <a:p>
            <a:pPr>
              <a:lnSpc>
                <a:spcPct val="90000"/>
              </a:lnSpc>
              <a:buClr>
                <a:srgbClr val="FF0000"/>
              </a:buClr>
            </a:pPr>
            <a:r>
              <a:rPr lang="en-GB" dirty="0"/>
              <a:t>Disability Sport Northern Ireland (2020)</a:t>
            </a:r>
            <a:r>
              <a:rPr lang="en-GB" b="1" dirty="0"/>
              <a:t> </a:t>
            </a:r>
            <a:r>
              <a:rPr lang="en-GB" dirty="0"/>
              <a:t>Be active. Be the best</a:t>
            </a:r>
            <a:r>
              <a:rPr lang="en-GB" b="1" dirty="0"/>
              <a:t>. </a:t>
            </a:r>
            <a:r>
              <a:rPr lang="en-GB" dirty="0"/>
              <a:t>Available at: </a:t>
            </a:r>
            <a:r>
              <a:rPr lang="en-GB" dirty="0">
                <a:hlinkClick r:id="rId3"/>
              </a:rPr>
              <a:t>https://www.dsni.co.uk/about-us/what-we-do</a:t>
            </a:r>
            <a:r>
              <a:rPr lang="en-GB" dirty="0"/>
              <a:t> (Last Accessed January 6th 2020)</a:t>
            </a:r>
          </a:p>
          <a:p>
            <a:pPr>
              <a:lnSpc>
                <a:spcPct val="90000"/>
              </a:lnSpc>
              <a:buClr>
                <a:srgbClr val="FF0000"/>
              </a:buClr>
            </a:pPr>
            <a:r>
              <a:rPr lang="en-GB" dirty="0"/>
              <a:t>Disability Sport Wales (2014) Transforming lives through the power of sport.  Available at: https://www.disabilitysportwales.com/about/ (Last Accessed: 2nd January 2020)</a:t>
            </a:r>
          </a:p>
          <a:p>
            <a:pPr>
              <a:lnSpc>
                <a:spcPct val="90000"/>
              </a:lnSpc>
              <a:buClr>
                <a:srgbClr val="FF0000"/>
              </a:buClr>
            </a:pPr>
            <a:r>
              <a:rPr lang="en-GB" dirty="0"/>
              <a:t>Evans, J. and Davies, B. (1993)’ Equality, equity and physical education’, in Evans, J. (Ed.) Equality, education and physical education. London: Falmer Press</a:t>
            </a:r>
          </a:p>
          <a:p>
            <a:pPr>
              <a:lnSpc>
                <a:spcPct val="90000"/>
              </a:lnSpc>
              <a:buClr>
                <a:srgbClr val="FF0000"/>
              </a:buClr>
            </a:pPr>
            <a:r>
              <a:rPr lang="en-GB" dirty="0"/>
              <a:t>Goodwin, D.L., &amp; Watkinson, E.J. (2000). Inclusive physical education from the perspective of students with physical disabilities. Adapted Physical Activity Quarterly, 17, 144-160.</a:t>
            </a:r>
          </a:p>
          <a:p>
            <a:pPr>
              <a:lnSpc>
                <a:spcPct val="90000"/>
              </a:lnSpc>
              <a:buClr>
                <a:srgbClr val="FF0000"/>
              </a:buClr>
            </a:pPr>
            <a:r>
              <a:rPr lang="en-GB" dirty="0"/>
              <a:t>Green, K. (2002) ‘Physical Education Teachers in their Figurations: A Sociological Analysis of Everyday ‘Philosophies’, Sport, Education and Society 7(1): 65–83</a:t>
            </a:r>
          </a:p>
          <a:p>
            <a:pPr lvl="0">
              <a:lnSpc>
                <a:spcPct val="90000"/>
              </a:lnSpc>
              <a:buClr>
                <a:srgbClr val="FF0000"/>
              </a:buClr>
            </a:pPr>
            <a:r>
              <a:rPr lang="en-GB" dirty="0"/>
              <a:t>Norwich, B. (1994) ‘The Relationship between Attitudes to the Integration of Children with Special Educational Needs and Wider Socio-political Views: A US–English Comparison’, European Journal of Special Needs Education 9: 91–106</a:t>
            </a:r>
          </a:p>
          <a:p>
            <a:pPr lvl="0">
              <a:lnSpc>
                <a:spcPct val="90000"/>
              </a:lnSpc>
              <a:buClr>
                <a:srgbClr val="FF0000"/>
              </a:buClr>
            </a:pPr>
            <a:r>
              <a:rPr lang="en-GB" dirty="0"/>
              <a:t>Overton,H.,</a:t>
            </a:r>
            <a:r>
              <a:rPr lang="en-GB" dirty="0" err="1"/>
              <a:t>A.Wrench</a:t>
            </a:r>
            <a:r>
              <a:rPr lang="en-GB" dirty="0"/>
              <a:t>, &amp; R.Garrett.2017.“Pedagogies for Inclusion of Junior Primary Students with Disabilities in PE.” Physical Education and Sport Pedagogy 22 (4): 414–426</a:t>
            </a:r>
          </a:p>
          <a:p>
            <a:pPr lvl="0">
              <a:lnSpc>
                <a:spcPct val="90000"/>
              </a:lnSpc>
              <a:buClr>
                <a:srgbClr val="FF0000"/>
              </a:buClr>
            </a:pPr>
            <a:r>
              <a:rPr lang="en-GB" dirty="0" err="1"/>
              <a:t>Porretta</a:t>
            </a:r>
            <a:r>
              <a:rPr lang="en-GB" dirty="0"/>
              <a:t>, D., &amp; Sherrill, C. (2005). APAQ at twenty: A documentary analysis. Adapted Physical Activity Quarterly, 22, 119-135</a:t>
            </a:r>
          </a:p>
          <a:p>
            <a:pPr lvl="0">
              <a:lnSpc>
                <a:spcPct val="90000"/>
              </a:lnSpc>
              <a:buClr>
                <a:srgbClr val="FF0000"/>
              </a:buClr>
            </a:pPr>
            <a:r>
              <a:rPr lang="en-GB" dirty="0"/>
              <a:t>Physical education in the national curriculum for wales, (2008). Available at: file:///C:/Users/Lenovo/Documents/Year%202/Competitive/130425-physical-education-inthe-national-curriculum-en.pdf  ( Last Accessed: January 4</a:t>
            </a:r>
            <a:r>
              <a:rPr lang="en-GB" baseline="30000" dirty="0"/>
              <a:t>th</a:t>
            </a:r>
            <a:r>
              <a:rPr lang="en-GB" dirty="0"/>
              <a:t> (2012)</a:t>
            </a:r>
          </a:p>
          <a:p>
            <a:pPr lvl="0">
              <a:lnSpc>
                <a:spcPct val="90000"/>
              </a:lnSpc>
              <a:buClr>
                <a:srgbClr val="FF0000"/>
              </a:buClr>
            </a:pPr>
            <a:r>
              <a:rPr lang="en-GB" dirty="0"/>
              <a:t>Sainsbury’s Active Kids For All Inclusive PE (2012) Available at: https://inclusivepe.org.uk/ (Last Accessed: January 4th 2020)</a:t>
            </a:r>
          </a:p>
          <a:p>
            <a:pPr lvl="0">
              <a:lnSpc>
                <a:spcPct val="90000"/>
              </a:lnSpc>
              <a:buClr>
                <a:srgbClr val="FF0000"/>
              </a:buClr>
            </a:pPr>
            <a:r>
              <a:rPr lang="en-GB" dirty="0"/>
              <a:t>Sato, T., Hodge, S. R., Murata, N. M., &amp; Maeda, J. K. (2007). Japanese physical education teachers’ beliefs about teaching students with disabilities. Sport, Education and Society, 12, 211–230</a:t>
            </a:r>
          </a:p>
          <a:p>
            <a:pPr lvl="0">
              <a:lnSpc>
                <a:spcPct val="90000"/>
              </a:lnSpc>
              <a:buClr>
                <a:srgbClr val="FF0000"/>
              </a:buClr>
            </a:pPr>
            <a:r>
              <a:rPr lang="en-GB" dirty="0"/>
              <a:t>Scottish Disability Sport (2019) Available at: </a:t>
            </a:r>
            <a:r>
              <a:rPr lang="en-GB" dirty="0">
                <a:hlinkClick r:id="rId4">
                  <a:extLst>
                    <a:ext uri="{A12FA001-AC4F-418D-AE19-62706E023703}">
                      <ahyp:hlinkClr xmlns:ahyp="http://schemas.microsoft.com/office/drawing/2018/hyperlinkcolor" val="tx"/>
                    </a:ext>
                  </a:extLst>
                </a:hlinkClick>
              </a:rPr>
              <a:t>https://www.scottishdisabilitysport.com/about-sds/history-and-vision/</a:t>
            </a:r>
            <a:r>
              <a:rPr lang="en-GB" dirty="0"/>
              <a:t> (Last Accessed: January 7</a:t>
            </a:r>
            <a:r>
              <a:rPr lang="en-GB" baseline="30000" dirty="0"/>
              <a:t>th</a:t>
            </a:r>
            <a:r>
              <a:rPr lang="en-GB" dirty="0"/>
              <a:t> 2020)</a:t>
            </a:r>
          </a:p>
          <a:p>
            <a:pPr lvl="0">
              <a:lnSpc>
                <a:spcPct val="90000"/>
              </a:lnSpc>
              <a:buClr>
                <a:srgbClr val="FF0000"/>
              </a:buClr>
            </a:pPr>
            <a:r>
              <a:rPr lang="en-GB" dirty="0"/>
              <a:t>Sternberg, R.J. (1993) ‘The Concept of “Giftedness”: A Pentagonal Implicit Theory’, in M. Howe (ed.), The Origins and Development of High Ability. Chichester: John Wiley. </a:t>
            </a:r>
          </a:p>
          <a:p>
            <a:pPr lvl="0">
              <a:lnSpc>
                <a:spcPct val="90000"/>
              </a:lnSpc>
              <a:buClr>
                <a:srgbClr val="FF0000"/>
              </a:buClr>
            </a:pPr>
            <a:r>
              <a:rPr lang="en-GB" dirty="0"/>
              <a:t>U.S. Department of Education (2005). Twenty-Fifth Annual Report to Congress on the Implementation of the Individuals with Disabilities Education Act</a:t>
            </a:r>
          </a:p>
          <a:p>
            <a:pPr lvl="0">
              <a:lnSpc>
                <a:spcPct val="90000"/>
              </a:lnSpc>
              <a:buClr>
                <a:srgbClr val="FF0000"/>
              </a:buClr>
            </a:pPr>
            <a:r>
              <a:rPr lang="en-GB" dirty="0"/>
              <a:t>UNESCO (United Nations Educational, Scientific and Cultural Organization) (1994): The Salamanca Statement and Framework for Action on Special Needs Education. New York: UNESCO</a:t>
            </a:r>
          </a:p>
          <a:p>
            <a:pPr>
              <a:lnSpc>
                <a:spcPct val="90000"/>
              </a:lnSpc>
              <a:buClr>
                <a:srgbClr val="FF0000"/>
              </a:buClr>
            </a:pPr>
            <a:r>
              <a:rPr lang="en-GB" dirty="0"/>
              <a:t>Youth Sport Trust (2020). </a:t>
            </a:r>
            <a:r>
              <a:rPr lang="en-GB" i="1" dirty="0"/>
              <a:t>Youth Sport Trust . We are a national charity passionate about creating a brighter future for children and young people through the power of sport</a:t>
            </a:r>
            <a:r>
              <a:rPr lang="en-GB" dirty="0"/>
              <a:t>.  Available at: https://www.youthsporttrust.org/ (Last Accessed 8 Jan. 2020).</a:t>
            </a:r>
          </a:p>
          <a:p>
            <a:pPr lvl="0">
              <a:lnSpc>
                <a:spcPct val="90000"/>
              </a:lnSpc>
              <a:buClr>
                <a:srgbClr val="FF0000"/>
              </a:buClr>
            </a:pPr>
            <a:endParaRPr lang="en-GB" dirty="0"/>
          </a:p>
          <a:p>
            <a:pPr marL="0" indent="0">
              <a:lnSpc>
                <a:spcPct val="90000"/>
              </a:lnSpc>
              <a:buNone/>
            </a:pPr>
            <a:endParaRPr lang="en-GB" sz="500" b="1" dirty="0"/>
          </a:p>
          <a:p>
            <a:pPr>
              <a:lnSpc>
                <a:spcPct val="90000"/>
              </a:lnSpc>
            </a:pPr>
            <a:endParaRPr lang="en-GB" sz="500" dirty="0"/>
          </a:p>
        </p:txBody>
      </p:sp>
    </p:spTree>
    <p:extLst>
      <p:ext uri="{BB962C8B-B14F-4D97-AF65-F5344CB8AC3E}">
        <p14:creationId xmlns:p14="http://schemas.microsoft.com/office/powerpoint/2010/main" val="1742137054"/>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902</TotalTime>
  <Words>6536</Words>
  <Application>Microsoft Office PowerPoint</Application>
  <PresentationFormat>Widescreen</PresentationFormat>
  <Paragraphs>338</Paragraphs>
  <Slides>42</Slides>
  <Notes>18</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42</vt:i4>
      </vt:variant>
    </vt:vector>
  </HeadingPairs>
  <TitlesOfParts>
    <vt:vector size="56" baseType="lpstr">
      <vt:lpstr>&amp;quot</vt:lpstr>
      <vt:lpstr>Arial</vt:lpstr>
      <vt:lpstr>Austin News Text Roman</vt:lpstr>
      <vt:lpstr>Calibri</vt:lpstr>
      <vt:lpstr>Century Gothic</vt:lpstr>
      <vt:lpstr>Guardian Text Egyptian Web</vt:lpstr>
      <vt:lpstr>Helmet</vt:lpstr>
      <vt:lpstr>Independent Serif</vt:lpstr>
      <vt:lpstr>Open Sans</vt:lpstr>
      <vt:lpstr>Times New Roman</vt:lpstr>
      <vt:lpstr>Wingdings</vt:lpstr>
      <vt:lpstr>Wingdings 3</vt:lpstr>
      <vt:lpstr>1_Ion</vt:lpstr>
      <vt:lpstr>Ion</vt:lpstr>
      <vt:lpstr>Inclusivity and Equality within Sport &amp; PE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Media coverage and acknowledgements </vt:lpstr>
      <vt:lpstr>PowerPoint Presentation</vt:lpstr>
      <vt:lpstr>Viewing figures </vt:lpstr>
      <vt:lpstr>Does the quality difference between men and women in sports have a part to play?</vt:lpstr>
      <vt:lpstr>Is there anything being done to help promote women’s sports</vt:lpstr>
      <vt:lpstr>Acknowledgements</vt:lpstr>
      <vt:lpstr>Is there any other discrimination in sports media coverage?</vt:lpstr>
      <vt:lpstr>Reference List: Rhydian </vt:lpstr>
      <vt:lpstr>Racism Within Sport</vt:lpstr>
      <vt:lpstr> What is racism?</vt:lpstr>
      <vt:lpstr>History of racism</vt:lpstr>
      <vt:lpstr>Racism in sport “Stereotypes”</vt:lpstr>
      <vt:lpstr>Do we need to accept racism as part of everyday life?</vt:lpstr>
      <vt:lpstr>Racism in sport </vt:lpstr>
      <vt:lpstr>How do we put a stop to racism within sport?</vt:lpstr>
      <vt:lpstr>Reference List: Ben </vt:lpstr>
      <vt:lpstr>Funding/Opportunities in Physical Education and Sport</vt:lpstr>
      <vt:lpstr>How funding varies in sports at different levels</vt:lpstr>
      <vt:lpstr>Task</vt:lpstr>
      <vt:lpstr>How funding varies in sports at different levels</vt:lpstr>
      <vt:lpstr>Funding Primary schools for Physical Education</vt:lpstr>
      <vt:lpstr>Funding Secondary schools schools for Physical Education</vt:lpstr>
      <vt:lpstr>Opportunities for various sports</vt:lpstr>
      <vt:lpstr>Opportunities for various sports</vt:lpstr>
      <vt:lpstr>Reference List: George</vt:lpstr>
      <vt:lpstr>School PE- Disability</vt:lpstr>
      <vt:lpstr>Inclusion in a teaching environment </vt:lpstr>
      <vt:lpstr>Equality and Equity definitions</vt:lpstr>
      <vt:lpstr>TASK 1- As a group, discuss what you think the differences are in the following image between Equality &amp; Equity within a  PE environment?</vt:lpstr>
      <vt:lpstr>Inclusivity in School PE</vt:lpstr>
      <vt:lpstr>The Teachers Impact</vt:lpstr>
      <vt:lpstr>Resources Available around the UK </vt:lpstr>
      <vt:lpstr>Reference List: Adam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Inclusivity and Equality within Sport &amp; PE</dc:title>
  <dc:creator>Lenovo</dc:creator>
  <cp:lastModifiedBy>Lenovo</cp:lastModifiedBy>
  <cp:revision>10</cp:revision>
  <dcterms:created xsi:type="dcterms:W3CDTF">2020-01-13T21:13:53Z</dcterms:created>
  <dcterms:modified xsi:type="dcterms:W3CDTF">2020-01-14T21:07:51Z</dcterms:modified>
</cp:coreProperties>
</file>