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60" r:id="rId3"/>
    <p:sldId id="259" r:id="rId4"/>
    <p:sldId id="257"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2EDC97-ADA0-8346-907D-83829B67C074}" v="372" dt="2019-04-15T13:42:08.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4"/>
    <p:restoredTop sz="94640"/>
  </p:normalViewPr>
  <p:slideViewPr>
    <p:cSldViewPr snapToGrid="0" snapToObjects="1">
      <p:cViewPr varScale="1">
        <p:scale>
          <a:sx n="102" d="100"/>
          <a:sy n="102" d="100"/>
        </p:scale>
        <p:origin x="720" y="19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4/15/19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4/15/19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4/15/19</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4/15/19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4/15/19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4/15/19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4/15/19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4/15/19</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4/15/19</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157CC2-0FC8-4686-B024-99790E0F5162}" type="datetimeFigureOut">
              <a:rPr lang="en-US" smtClean="0"/>
              <a:t>4/15/19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4/15/19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4/15/19</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iime.org/glossary.ht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46278-DD21-7F40-A160-E3439208512C}"/>
              </a:ext>
            </a:extLst>
          </p:cNvPr>
          <p:cNvSpPr>
            <a:spLocks noGrp="1"/>
          </p:cNvSpPr>
          <p:nvPr>
            <p:ph type="ctrTitle"/>
          </p:nvPr>
        </p:nvSpPr>
        <p:spPr>
          <a:xfrm>
            <a:off x="951352" y="868552"/>
            <a:ext cx="9966960" cy="3035808"/>
          </a:xfrm>
        </p:spPr>
        <p:txBody>
          <a:bodyPr/>
          <a:lstStyle/>
          <a:p>
            <a:r>
              <a:rPr lang="en-US" sz="8800" dirty="0"/>
              <a:t>Efficiency in research</a:t>
            </a:r>
          </a:p>
        </p:txBody>
      </p:sp>
      <p:sp>
        <p:nvSpPr>
          <p:cNvPr id="3" name="Subtitle 2">
            <a:extLst>
              <a:ext uri="{FF2B5EF4-FFF2-40B4-BE49-F238E27FC236}">
                <a16:creationId xmlns:a16="http://schemas.microsoft.com/office/drawing/2014/main" id="{FCBF302A-1AA0-7942-BDF0-782FB0909D31}"/>
              </a:ext>
            </a:extLst>
          </p:cNvPr>
          <p:cNvSpPr>
            <a:spLocks noGrp="1"/>
          </p:cNvSpPr>
          <p:nvPr>
            <p:ph type="subTitle" idx="1"/>
          </p:nvPr>
        </p:nvSpPr>
        <p:spPr>
          <a:xfrm>
            <a:off x="1069848" y="4389120"/>
            <a:ext cx="7891272" cy="1949050"/>
          </a:xfrm>
        </p:spPr>
        <p:txBody>
          <a:bodyPr/>
          <a:lstStyle/>
          <a:p>
            <a:r>
              <a:rPr lang="en-US" dirty="0"/>
              <a:t>Research design</a:t>
            </a:r>
          </a:p>
          <a:p>
            <a:r>
              <a:rPr lang="en-US" dirty="0"/>
              <a:t>Criteria</a:t>
            </a:r>
          </a:p>
          <a:p>
            <a:r>
              <a:rPr lang="en-US" dirty="0"/>
              <a:t>Tool</a:t>
            </a:r>
          </a:p>
          <a:p>
            <a:endParaRPr lang="en-US" dirty="0"/>
          </a:p>
        </p:txBody>
      </p:sp>
    </p:spTree>
    <p:extLst>
      <p:ext uri="{BB962C8B-B14F-4D97-AF65-F5344CB8AC3E}">
        <p14:creationId xmlns:p14="http://schemas.microsoft.com/office/powerpoint/2010/main" val="4153989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2573-7DF9-384D-8F0C-C6948730C09B}"/>
              </a:ext>
            </a:extLst>
          </p:cNvPr>
          <p:cNvSpPr>
            <a:spLocks noGrp="1"/>
          </p:cNvSpPr>
          <p:nvPr>
            <p:ph type="title"/>
          </p:nvPr>
        </p:nvSpPr>
        <p:spPr/>
        <p:txBody>
          <a:bodyPr/>
          <a:lstStyle/>
          <a:p>
            <a:r>
              <a:rPr lang="en-US" dirty="0"/>
              <a:t>definition</a:t>
            </a:r>
          </a:p>
        </p:txBody>
      </p:sp>
      <p:sp>
        <p:nvSpPr>
          <p:cNvPr id="3" name="Content Placeholder 2">
            <a:extLst>
              <a:ext uri="{FF2B5EF4-FFF2-40B4-BE49-F238E27FC236}">
                <a16:creationId xmlns:a16="http://schemas.microsoft.com/office/drawing/2014/main" id="{2376A503-1646-3B4E-815E-680B45D548E1}"/>
              </a:ext>
            </a:extLst>
          </p:cNvPr>
          <p:cNvSpPr>
            <a:spLocks noGrp="1"/>
          </p:cNvSpPr>
          <p:nvPr>
            <p:ph idx="1"/>
          </p:nvPr>
        </p:nvSpPr>
        <p:spPr>
          <a:xfrm>
            <a:off x="438411" y="1991638"/>
            <a:ext cx="11624153" cy="4456134"/>
          </a:xfrm>
        </p:spPr>
        <p:txBody>
          <a:bodyPr/>
          <a:lstStyle/>
          <a:p>
            <a:r>
              <a:rPr lang="en-GB" dirty="0"/>
              <a:t>An ability to perform well or achieve a result without wasted energy, resources, effort, time or money. Efficiency can be measured in physical terms (technical efficiency) or terms of cost (economic efficiency). Greater efficiency is achieved where the same amount and standard of services are produced for a lower cost, if a more useful activity is substituted for a less useful one at the same cost or if needless activities are eliminated.</a:t>
            </a:r>
          </a:p>
          <a:p>
            <a:r>
              <a:rPr lang="en-GB" dirty="0"/>
              <a:t>---</a:t>
            </a:r>
            <a:r>
              <a:rPr lang="en-GB" dirty="0" err="1"/>
              <a:t>Wojtczak</a:t>
            </a:r>
            <a:r>
              <a:rPr lang="en-GB" dirty="0"/>
              <a:t>, A., 2002, Glossary of Medical Education Terms, </a:t>
            </a:r>
            <a:r>
              <a:rPr lang="en-GB" dirty="0">
                <a:hlinkClick r:id="rId2"/>
              </a:rPr>
              <a:t>http://www.iime.org/glossary.htm</a:t>
            </a:r>
            <a:r>
              <a:rPr lang="en-GB" dirty="0"/>
              <a:t>, December, 2000, Revised February 2002, accessed 2 September 2012, page not available 30 December 2016.</a:t>
            </a:r>
          </a:p>
          <a:p>
            <a:r>
              <a:rPr lang="en-GB" dirty="0"/>
              <a:t>Efficiency is the extent to which an activity achieves its goal whilst minimising resource usage.</a:t>
            </a:r>
          </a:p>
          <a:p>
            <a:r>
              <a:rPr lang="en-US" dirty="0"/>
              <a:t>---</a:t>
            </a:r>
            <a:r>
              <a:rPr lang="en-GB" dirty="0"/>
              <a:t>Citation reference: Harvey, L., 2004-19, Analytic Quality Glossary, Quality Research International</a:t>
            </a:r>
          </a:p>
        </p:txBody>
      </p:sp>
    </p:spTree>
    <p:extLst>
      <p:ext uri="{BB962C8B-B14F-4D97-AF65-F5344CB8AC3E}">
        <p14:creationId xmlns:p14="http://schemas.microsoft.com/office/powerpoint/2010/main" val="148820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0BFDC-8DA4-E946-911E-7B97A3644C37}"/>
              </a:ext>
            </a:extLst>
          </p:cNvPr>
          <p:cNvSpPr>
            <a:spLocks noGrp="1"/>
          </p:cNvSpPr>
          <p:nvPr>
            <p:ph type="title"/>
          </p:nvPr>
        </p:nvSpPr>
        <p:spPr/>
        <p:txBody>
          <a:bodyPr>
            <a:normAutofit/>
          </a:bodyPr>
          <a:lstStyle/>
          <a:p>
            <a:r>
              <a:rPr lang="en-US" sz="4800" dirty="0"/>
              <a:t>Efficiency in the Whole research design </a:t>
            </a:r>
          </a:p>
        </p:txBody>
      </p:sp>
      <p:sp>
        <p:nvSpPr>
          <p:cNvPr id="3" name="Content Placeholder 2">
            <a:extLst>
              <a:ext uri="{FF2B5EF4-FFF2-40B4-BE49-F238E27FC236}">
                <a16:creationId xmlns:a16="http://schemas.microsoft.com/office/drawing/2014/main" id="{52A63139-DD3C-D348-B849-6DC36EAE0CC4}"/>
              </a:ext>
            </a:extLst>
          </p:cNvPr>
          <p:cNvSpPr>
            <a:spLocks noGrp="1"/>
          </p:cNvSpPr>
          <p:nvPr>
            <p:ph idx="1"/>
          </p:nvPr>
        </p:nvSpPr>
        <p:spPr>
          <a:xfrm>
            <a:off x="1069848" y="1895939"/>
            <a:ext cx="10058400" cy="4050792"/>
          </a:xfrm>
        </p:spPr>
        <p:txBody>
          <a:bodyPr>
            <a:normAutofit/>
          </a:bodyPr>
          <a:lstStyle/>
          <a:p>
            <a:r>
              <a:rPr lang="en-GB" sz="2400" dirty="0"/>
              <a:t>Research philosophy</a:t>
            </a:r>
          </a:p>
          <a:p>
            <a:r>
              <a:rPr lang="en-GB" sz="2400" dirty="0"/>
              <a:t>Research methodology</a:t>
            </a:r>
          </a:p>
          <a:p>
            <a:r>
              <a:rPr lang="en-GB" sz="2400" dirty="0"/>
              <a:t>Efficiency: use resources wisely and avoid waste</a:t>
            </a:r>
          </a:p>
          <a:p>
            <a:r>
              <a:rPr lang="en-GB" sz="2400" dirty="0"/>
              <a:t>Research strategy: Validity </a:t>
            </a:r>
            <a:r>
              <a:rPr lang="en-US" sz="2400" dirty="0"/>
              <a:t>How much valid knowledge we get out of a certain number of studies in the research</a:t>
            </a:r>
          </a:p>
          <a:p>
            <a:endParaRPr lang="en-GB" sz="2400" dirty="0"/>
          </a:p>
          <a:p>
            <a:endParaRPr lang="en-US" sz="2400" dirty="0"/>
          </a:p>
        </p:txBody>
      </p:sp>
    </p:spTree>
    <p:extLst>
      <p:ext uri="{BB962C8B-B14F-4D97-AF65-F5344CB8AC3E}">
        <p14:creationId xmlns:p14="http://schemas.microsoft.com/office/powerpoint/2010/main" val="1006565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CDCD1-FE21-9C48-944B-A567D1A0FAE2}"/>
              </a:ext>
            </a:extLst>
          </p:cNvPr>
          <p:cNvSpPr>
            <a:spLocks noGrp="1"/>
          </p:cNvSpPr>
          <p:nvPr>
            <p:ph type="title"/>
          </p:nvPr>
        </p:nvSpPr>
        <p:spPr/>
        <p:txBody>
          <a:bodyPr/>
          <a:lstStyle/>
          <a:p>
            <a:r>
              <a:rPr lang="en-GB" dirty="0"/>
              <a:t>All European Academies (ALLEA)</a:t>
            </a:r>
            <a:endParaRPr lang="en-US" dirty="0"/>
          </a:p>
        </p:txBody>
      </p:sp>
      <p:sp>
        <p:nvSpPr>
          <p:cNvPr id="3" name="Content Placeholder 2">
            <a:extLst>
              <a:ext uri="{FF2B5EF4-FFF2-40B4-BE49-F238E27FC236}">
                <a16:creationId xmlns:a16="http://schemas.microsoft.com/office/drawing/2014/main" id="{CC2CA6DE-9533-0547-8D15-B5C765B99265}"/>
              </a:ext>
            </a:extLst>
          </p:cNvPr>
          <p:cNvSpPr>
            <a:spLocks noGrp="1"/>
          </p:cNvSpPr>
          <p:nvPr>
            <p:ph idx="1"/>
          </p:nvPr>
        </p:nvSpPr>
        <p:spPr>
          <a:xfrm>
            <a:off x="576197" y="2121408"/>
            <a:ext cx="10552051" cy="4050792"/>
          </a:xfrm>
        </p:spPr>
        <p:txBody>
          <a:bodyPr/>
          <a:lstStyle/>
          <a:p>
            <a:r>
              <a:rPr lang="en-GB" dirty="0"/>
              <a:t>The principles that are considered to constitute research integrity vary in different statements and national policies and also across disciplines. </a:t>
            </a:r>
          </a:p>
          <a:p>
            <a:r>
              <a:rPr lang="en-GB" dirty="0"/>
              <a:t>Honesty and reliability appear in nearly every statement issued the European Code of Conduct for Research Integrity. </a:t>
            </a:r>
          </a:p>
          <a:p>
            <a:r>
              <a:rPr lang="en-GB" dirty="0"/>
              <a:t>The ALLEA Code formulates 4 main principles: </a:t>
            </a:r>
          </a:p>
          <a:p>
            <a:r>
              <a:rPr lang="en-GB" dirty="0"/>
              <a:t>honesty, reliability, respect and accountability while, for example, the United States ORI Introduction to the Responsible Conduct of Research involves honesty, accuracy, efficiency and objectivity.)</a:t>
            </a:r>
          </a:p>
          <a:p>
            <a:endParaRPr lang="en-US" dirty="0"/>
          </a:p>
        </p:txBody>
      </p:sp>
    </p:spTree>
    <p:extLst>
      <p:ext uri="{BB962C8B-B14F-4D97-AF65-F5344CB8AC3E}">
        <p14:creationId xmlns:p14="http://schemas.microsoft.com/office/powerpoint/2010/main" val="2129999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AF72-6CDB-FF4E-BD1F-2A28B08CBE03}"/>
              </a:ext>
            </a:extLst>
          </p:cNvPr>
          <p:cNvSpPr>
            <a:spLocks noGrp="1"/>
          </p:cNvSpPr>
          <p:nvPr>
            <p:ph type="title"/>
          </p:nvPr>
        </p:nvSpPr>
        <p:spPr/>
        <p:txBody>
          <a:bodyPr/>
          <a:lstStyle/>
          <a:p>
            <a:r>
              <a:rPr lang="en-US" dirty="0"/>
              <a:t>DEA–DATA ENVIRONMENT ANALYSIS</a:t>
            </a:r>
          </a:p>
        </p:txBody>
      </p:sp>
      <p:sp>
        <p:nvSpPr>
          <p:cNvPr id="3" name="Content Placeholder 2">
            <a:extLst>
              <a:ext uri="{FF2B5EF4-FFF2-40B4-BE49-F238E27FC236}">
                <a16:creationId xmlns:a16="http://schemas.microsoft.com/office/drawing/2014/main" id="{8052182E-BFF5-0C4A-923E-7F582DE8DCC6}"/>
              </a:ext>
            </a:extLst>
          </p:cNvPr>
          <p:cNvSpPr>
            <a:spLocks noGrp="1"/>
          </p:cNvSpPr>
          <p:nvPr>
            <p:ph idx="1"/>
          </p:nvPr>
        </p:nvSpPr>
        <p:spPr>
          <a:xfrm>
            <a:off x="713984" y="2121408"/>
            <a:ext cx="10414264" cy="4050792"/>
          </a:xfrm>
        </p:spPr>
        <p:txBody>
          <a:bodyPr/>
          <a:lstStyle/>
          <a:p>
            <a:r>
              <a:rPr lang="en-GB" dirty="0"/>
              <a:t>Measuring the efficiency of decision- making units</a:t>
            </a:r>
          </a:p>
          <a:p>
            <a:r>
              <a:rPr lang="en-GB" dirty="0"/>
              <a:t>Measuring efficiency and productivity of large organisations is a non-trivial exercise, involving a complex multi-input/output structure. DEA technology, by design, naturally accounts for such issues efficiently and effectively.</a:t>
            </a:r>
          </a:p>
          <a:p>
            <a:endParaRPr lang="en-US" dirty="0"/>
          </a:p>
        </p:txBody>
      </p:sp>
    </p:spTree>
    <p:extLst>
      <p:ext uri="{BB962C8B-B14F-4D97-AF65-F5344CB8AC3E}">
        <p14:creationId xmlns:p14="http://schemas.microsoft.com/office/powerpoint/2010/main" val="21280398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77</TotalTime>
  <Words>338</Words>
  <Application>Microsoft Macintosh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Calibri</vt:lpstr>
      <vt:lpstr>Rockwell</vt:lpstr>
      <vt:lpstr>Rockwell Condensed</vt:lpstr>
      <vt:lpstr>Rockwell Extra Bold</vt:lpstr>
      <vt:lpstr>Wingdings</vt:lpstr>
      <vt:lpstr>Wood Type</vt:lpstr>
      <vt:lpstr>Efficiency in research</vt:lpstr>
      <vt:lpstr>definition</vt:lpstr>
      <vt:lpstr>Efficiency in the Whole research design </vt:lpstr>
      <vt:lpstr>All European Academies (ALLEA)</vt:lpstr>
      <vt:lpstr>DEA–DATA ENVIRONMENT ANALYSIS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Efficiency in research</dc:title>
  <dc:creator>Jiameng Sun (1811693)</dc:creator>
  <cp:lastModifiedBy>Jiameng Sun (1811693)</cp:lastModifiedBy>
  <cp:revision>1</cp:revision>
  <dcterms:created xsi:type="dcterms:W3CDTF">2019-04-15T12:25:14Z</dcterms:created>
  <dcterms:modified xsi:type="dcterms:W3CDTF">2019-04-15T13:42:15Z</dcterms:modified>
</cp:coreProperties>
</file>