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7CEDF4-DA83-45AE-83EE-F43513D4325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279774B-5074-4943-A6C3-C4C5FD063C50}">
      <dgm:prSet/>
      <dgm:spPr/>
      <dgm:t>
        <a:bodyPr/>
        <a:lstStyle/>
        <a:p>
          <a:r>
            <a:rPr lang="en-GB"/>
            <a:t>My challenges :</a:t>
          </a:r>
          <a:endParaRPr lang="en-US"/>
        </a:p>
      </dgm:t>
    </dgm:pt>
    <dgm:pt modelId="{8013D9B4-7922-4DF1-90E1-171FFA97B694}" type="parTrans" cxnId="{F9DD4F23-782A-4AF7-AB3B-4D7BAB627C99}">
      <dgm:prSet/>
      <dgm:spPr/>
      <dgm:t>
        <a:bodyPr/>
        <a:lstStyle/>
        <a:p>
          <a:endParaRPr lang="en-US"/>
        </a:p>
      </dgm:t>
    </dgm:pt>
    <dgm:pt modelId="{D7E49343-6399-4953-A038-AFC8AF6B9E60}" type="sibTrans" cxnId="{F9DD4F23-782A-4AF7-AB3B-4D7BAB627C99}">
      <dgm:prSet/>
      <dgm:spPr/>
      <dgm:t>
        <a:bodyPr/>
        <a:lstStyle/>
        <a:p>
          <a:endParaRPr lang="en-US"/>
        </a:p>
      </dgm:t>
    </dgm:pt>
    <dgm:pt modelId="{667B8A20-9088-4D4D-AA9F-03F05040899A}">
      <dgm:prSet/>
      <dgm:spPr/>
      <dgm:t>
        <a:bodyPr/>
        <a:lstStyle/>
        <a:p>
          <a:r>
            <a:rPr lang="en-GB"/>
            <a:t>During this investigation I had some challenges as I didn’t know what could of possibly happened to her and face some difficult thinking and investigating but at the end I did manage to sort out what could’ve happened to her in this case and have a thought on how. </a:t>
          </a:r>
          <a:endParaRPr lang="en-US"/>
        </a:p>
      </dgm:t>
    </dgm:pt>
    <dgm:pt modelId="{CAF931B6-88B5-4B02-8821-B52C31A7D631}" type="parTrans" cxnId="{6D255362-0E5D-41B5-BECF-13697778B6AD}">
      <dgm:prSet/>
      <dgm:spPr/>
      <dgm:t>
        <a:bodyPr/>
        <a:lstStyle/>
        <a:p>
          <a:endParaRPr lang="en-US"/>
        </a:p>
      </dgm:t>
    </dgm:pt>
    <dgm:pt modelId="{B3DA7AF1-E877-47F9-B112-0ED6D73A7C45}" type="sibTrans" cxnId="{6D255362-0E5D-41B5-BECF-13697778B6AD}">
      <dgm:prSet/>
      <dgm:spPr/>
      <dgm:t>
        <a:bodyPr/>
        <a:lstStyle/>
        <a:p>
          <a:endParaRPr lang="en-US"/>
        </a:p>
      </dgm:t>
    </dgm:pt>
    <dgm:pt modelId="{98BC8D38-4D3F-4833-9CDC-656532AAE569}" type="pres">
      <dgm:prSet presAssocID="{8D7CEDF4-DA83-45AE-83EE-F43513D43258}" presName="hierChild1" presStyleCnt="0">
        <dgm:presLayoutVars>
          <dgm:chPref val="1"/>
          <dgm:dir/>
          <dgm:animOne val="branch"/>
          <dgm:animLvl val="lvl"/>
          <dgm:resizeHandles/>
        </dgm:presLayoutVars>
      </dgm:prSet>
      <dgm:spPr/>
    </dgm:pt>
    <dgm:pt modelId="{38E1ACCD-AADD-4027-8A3E-2B184B65EE3C}" type="pres">
      <dgm:prSet presAssocID="{9279774B-5074-4943-A6C3-C4C5FD063C50}" presName="hierRoot1" presStyleCnt="0"/>
      <dgm:spPr/>
    </dgm:pt>
    <dgm:pt modelId="{402CEB8A-438D-493B-A250-1AE6A936C242}" type="pres">
      <dgm:prSet presAssocID="{9279774B-5074-4943-A6C3-C4C5FD063C50}" presName="composite" presStyleCnt="0"/>
      <dgm:spPr/>
    </dgm:pt>
    <dgm:pt modelId="{FC47F7F5-4A89-4382-8C0A-9B8A9610C8D8}" type="pres">
      <dgm:prSet presAssocID="{9279774B-5074-4943-A6C3-C4C5FD063C50}" presName="background" presStyleLbl="node0" presStyleIdx="0" presStyleCnt="2"/>
      <dgm:spPr/>
    </dgm:pt>
    <dgm:pt modelId="{D5E67A54-37F0-422B-8425-524B2E787315}" type="pres">
      <dgm:prSet presAssocID="{9279774B-5074-4943-A6C3-C4C5FD063C50}" presName="text" presStyleLbl="fgAcc0" presStyleIdx="0" presStyleCnt="2">
        <dgm:presLayoutVars>
          <dgm:chPref val="3"/>
        </dgm:presLayoutVars>
      </dgm:prSet>
      <dgm:spPr/>
    </dgm:pt>
    <dgm:pt modelId="{027CFCBE-D7DC-4694-9E3E-D82E86EB7167}" type="pres">
      <dgm:prSet presAssocID="{9279774B-5074-4943-A6C3-C4C5FD063C50}" presName="hierChild2" presStyleCnt="0"/>
      <dgm:spPr/>
    </dgm:pt>
    <dgm:pt modelId="{02F369A7-B54E-4DD6-9B20-4F281C7BA742}" type="pres">
      <dgm:prSet presAssocID="{667B8A20-9088-4D4D-AA9F-03F05040899A}" presName="hierRoot1" presStyleCnt="0"/>
      <dgm:spPr/>
    </dgm:pt>
    <dgm:pt modelId="{E862A90C-FB03-4EB1-B599-5D8D27A5E45A}" type="pres">
      <dgm:prSet presAssocID="{667B8A20-9088-4D4D-AA9F-03F05040899A}" presName="composite" presStyleCnt="0"/>
      <dgm:spPr/>
    </dgm:pt>
    <dgm:pt modelId="{D47C2E35-73ED-4B6B-9EF3-BF63B581E5FF}" type="pres">
      <dgm:prSet presAssocID="{667B8A20-9088-4D4D-AA9F-03F05040899A}" presName="background" presStyleLbl="node0" presStyleIdx="1" presStyleCnt="2"/>
      <dgm:spPr/>
    </dgm:pt>
    <dgm:pt modelId="{657FB015-C135-41A6-9C34-1AF220AF3CF9}" type="pres">
      <dgm:prSet presAssocID="{667B8A20-9088-4D4D-AA9F-03F05040899A}" presName="text" presStyleLbl="fgAcc0" presStyleIdx="1" presStyleCnt="2">
        <dgm:presLayoutVars>
          <dgm:chPref val="3"/>
        </dgm:presLayoutVars>
      </dgm:prSet>
      <dgm:spPr/>
    </dgm:pt>
    <dgm:pt modelId="{727DD67A-5692-47A9-95EE-E7C0622E3A3C}" type="pres">
      <dgm:prSet presAssocID="{667B8A20-9088-4D4D-AA9F-03F05040899A}" presName="hierChild2" presStyleCnt="0"/>
      <dgm:spPr/>
    </dgm:pt>
  </dgm:ptLst>
  <dgm:cxnLst>
    <dgm:cxn modelId="{F9DD4F23-782A-4AF7-AB3B-4D7BAB627C99}" srcId="{8D7CEDF4-DA83-45AE-83EE-F43513D43258}" destId="{9279774B-5074-4943-A6C3-C4C5FD063C50}" srcOrd="0" destOrd="0" parTransId="{8013D9B4-7922-4DF1-90E1-171FFA97B694}" sibTransId="{D7E49343-6399-4953-A038-AFC8AF6B9E60}"/>
    <dgm:cxn modelId="{6D255362-0E5D-41B5-BECF-13697778B6AD}" srcId="{8D7CEDF4-DA83-45AE-83EE-F43513D43258}" destId="{667B8A20-9088-4D4D-AA9F-03F05040899A}" srcOrd="1" destOrd="0" parTransId="{CAF931B6-88B5-4B02-8821-B52C31A7D631}" sibTransId="{B3DA7AF1-E877-47F9-B112-0ED6D73A7C45}"/>
    <dgm:cxn modelId="{AC6B7D66-5AB6-4796-97DA-7976C0BB9C20}" type="presOf" srcId="{667B8A20-9088-4D4D-AA9F-03F05040899A}" destId="{657FB015-C135-41A6-9C34-1AF220AF3CF9}" srcOrd="0" destOrd="0" presId="urn:microsoft.com/office/officeart/2005/8/layout/hierarchy1"/>
    <dgm:cxn modelId="{55B88E7E-4F53-4D95-B2B6-6C320213C6A3}" type="presOf" srcId="{8D7CEDF4-DA83-45AE-83EE-F43513D43258}" destId="{98BC8D38-4D3F-4833-9CDC-656532AAE569}" srcOrd="0" destOrd="0" presId="urn:microsoft.com/office/officeart/2005/8/layout/hierarchy1"/>
    <dgm:cxn modelId="{E14D55EF-450A-4FAA-B1BE-573050CEA329}" type="presOf" srcId="{9279774B-5074-4943-A6C3-C4C5FD063C50}" destId="{D5E67A54-37F0-422B-8425-524B2E787315}" srcOrd="0" destOrd="0" presId="urn:microsoft.com/office/officeart/2005/8/layout/hierarchy1"/>
    <dgm:cxn modelId="{5A3C39D8-9741-4AE1-864C-D85E8032D058}" type="presParOf" srcId="{98BC8D38-4D3F-4833-9CDC-656532AAE569}" destId="{38E1ACCD-AADD-4027-8A3E-2B184B65EE3C}" srcOrd="0" destOrd="0" presId="urn:microsoft.com/office/officeart/2005/8/layout/hierarchy1"/>
    <dgm:cxn modelId="{51848E60-6F16-4410-B596-6C06EF06CA51}" type="presParOf" srcId="{38E1ACCD-AADD-4027-8A3E-2B184B65EE3C}" destId="{402CEB8A-438D-493B-A250-1AE6A936C242}" srcOrd="0" destOrd="0" presId="urn:microsoft.com/office/officeart/2005/8/layout/hierarchy1"/>
    <dgm:cxn modelId="{966139F8-5CA6-4FEA-99AF-03EC41B78FBD}" type="presParOf" srcId="{402CEB8A-438D-493B-A250-1AE6A936C242}" destId="{FC47F7F5-4A89-4382-8C0A-9B8A9610C8D8}" srcOrd="0" destOrd="0" presId="urn:microsoft.com/office/officeart/2005/8/layout/hierarchy1"/>
    <dgm:cxn modelId="{7BD2EE93-011A-4BD4-A044-6D8B66D0303F}" type="presParOf" srcId="{402CEB8A-438D-493B-A250-1AE6A936C242}" destId="{D5E67A54-37F0-422B-8425-524B2E787315}" srcOrd="1" destOrd="0" presId="urn:microsoft.com/office/officeart/2005/8/layout/hierarchy1"/>
    <dgm:cxn modelId="{7EECA3E5-34A0-45EC-B383-FA07B30506CE}" type="presParOf" srcId="{38E1ACCD-AADD-4027-8A3E-2B184B65EE3C}" destId="{027CFCBE-D7DC-4694-9E3E-D82E86EB7167}" srcOrd="1" destOrd="0" presId="urn:microsoft.com/office/officeart/2005/8/layout/hierarchy1"/>
    <dgm:cxn modelId="{D420B142-7C18-4918-A0DF-D30FD10A83A0}" type="presParOf" srcId="{98BC8D38-4D3F-4833-9CDC-656532AAE569}" destId="{02F369A7-B54E-4DD6-9B20-4F281C7BA742}" srcOrd="1" destOrd="0" presId="urn:microsoft.com/office/officeart/2005/8/layout/hierarchy1"/>
    <dgm:cxn modelId="{B18C9F9A-72FE-4747-A50A-9A5B9D94827C}" type="presParOf" srcId="{02F369A7-B54E-4DD6-9B20-4F281C7BA742}" destId="{E862A90C-FB03-4EB1-B599-5D8D27A5E45A}" srcOrd="0" destOrd="0" presId="urn:microsoft.com/office/officeart/2005/8/layout/hierarchy1"/>
    <dgm:cxn modelId="{6B3EB4A8-7EDA-4DEA-83D4-0F9687043C56}" type="presParOf" srcId="{E862A90C-FB03-4EB1-B599-5D8D27A5E45A}" destId="{D47C2E35-73ED-4B6B-9EF3-BF63B581E5FF}" srcOrd="0" destOrd="0" presId="urn:microsoft.com/office/officeart/2005/8/layout/hierarchy1"/>
    <dgm:cxn modelId="{9B986135-B045-4155-9266-E27DE0FC9DF8}" type="presParOf" srcId="{E862A90C-FB03-4EB1-B599-5D8D27A5E45A}" destId="{657FB015-C135-41A6-9C34-1AF220AF3CF9}" srcOrd="1" destOrd="0" presId="urn:microsoft.com/office/officeart/2005/8/layout/hierarchy1"/>
    <dgm:cxn modelId="{D2C36080-39FD-4517-A529-1DA50CF04A6C}" type="presParOf" srcId="{02F369A7-B54E-4DD6-9B20-4F281C7BA742}" destId="{727DD67A-5692-47A9-95EE-E7C0622E3A3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47F7F5-4A89-4382-8C0A-9B8A9610C8D8}">
      <dsp:nvSpPr>
        <dsp:cNvPr id="0" name=""/>
        <dsp:cNvSpPr/>
      </dsp:nvSpPr>
      <dsp:spPr>
        <a:xfrm>
          <a:off x="1329" y="141569"/>
          <a:ext cx="4666401" cy="29631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E67A54-37F0-422B-8425-524B2E787315}">
      <dsp:nvSpPr>
        <dsp:cNvPr id="0" name=""/>
        <dsp:cNvSpPr/>
      </dsp:nvSpPr>
      <dsp:spPr>
        <a:xfrm>
          <a:off x="519818" y="634133"/>
          <a:ext cx="4666401" cy="2963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My challenges :</a:t>
          </a:r>
          <a:endParaRPr lang="en-US" sz="2200" kern="1200"/>
        </a:p>
      </dsp:txBody>
      <dsp:txXfrm>
        <a:off x="606606" y="720921"/>
        <a:ext cx="4492825" cy="2789588"/>
      </dsp:txXfrm>
    </dsp:sp>
    <dsp:sp modelId="{D47C2E35-73ED-4B6B-9EF3-BF63B581E5FF}">
      <dsp:nvSpPr>
        <dsp:cNvPr id="0" name=""/>
        <dsp:cNvSpPr/>
      </dsp:nvSpPr>
      <dsp:spPr>
        <a:xfrm>
          <a:off x="5704709" y="141569"/>
          <a:ext cx="4666401" cy="29631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7FB015-C135-41A6-9C34-1AF220AF3CF9}">
      <dsp:nvSpPr>
        <dsp:cNvPr id="0" name=""/>
        <dsp:cNvSpPr/>
      </dsp:nvSpPr>
      <dsp:spPr>
        <a:xfrm>
          <a:off x="6223198" y="634133"/>
          <a:ext cx="4666401" cy="2963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During this investigation I had some challenges as I didn’t know what could of possibly happened to her and face some difficult thinking and investigating but at the end I did manage to sort out what could’ve happened to her in this case and have a thought on how. </a:t>
          </a:r>
          <a:endParaRPr lang="en-US" sz="2200" kern="1200"/>
        </a:p>
      </dsp:txBody>
      <dsp:txXfrm>
        <a:off x="6309986" y="720921"/>
        <a:ext cx="4492825" cy="278958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3/24/2025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33819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3/24/2025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49153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3/24/2025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8409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3/24/2025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75546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3/24/2025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95621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3/24/2025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48641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3/24/2025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74465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3/24/2025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56008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3/24/2025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25512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3/24/2025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84121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3/24/2025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5808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3/24/2025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9808873"/>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767BA-1280-C263-8892-68F8A6542A6A}"/>
              </a:ext>
            </a:extLst>
          </p:cNvPr>
          <p:cNvSpPr>
            <a:spLocks noGrp="1"/>
          </p:cNvSpPr>
          <p:nvPr>
            <p:ph type="ctrTitle"/>
          </p:nvPr>
        </p:nvSpPr>
        <p:spPr>
          <a:xfrm>
            <a:off x="643573" y="1371600"/>
            <a:ext cx="3250069" cy="2696866"/>
          </a:xfrm>
        </p:spPr>
        <p:txBody>
          <a:bodyPr anchor="t">
            <a:normAutofit/>
          </a:bodyPr>
          <a:lstStyle/>
          <a:p>
            <a:pPr>
              <a:lnSpc>
                <a:spcPct val="90000"/>
              </a:lnSpc>
            </a:pPr>
            <a:r>
              <a:rPr lang="en-GB" sz="2800"/>
              <a:t>Dr.Harts dissapreance </a:t>
            </a:r>
            <a:br>
              <a:rPr lang="en-GB" sz="2800"/>
            </a:br>
            <a:r>
              <a:rPr lang="en-GB" sz="2800"/>
              <a:t>(BMSW4013_CARD</a:t>
            </a:r>
            <a:br>
              <a:rPr lang="en-GB" sz="2800"/>
            </a:br>
            <a:r>
              <a:rPr lang="en-GB" sz="2800"/>
              <a:t>Iacob Goman</a:t>
            </a:r>
            <a:br>
              <a:rPr lang="en-GB" sz="2800"/>
            </a:br>
            <a:r>
              <a:rPr lang="en-GB" sz="2800"/>
              <a:t>2423271</a:t>
            </a:r>
            <a:br>
              <a:rPr lang="en-GB" sz="2800"/>
            </a:br>
            <a:r>
              <a:rPr lang="en-GB" sz="2800"/>
              <a:t>Ffion Cumberpatch</a:t>
            </a:r>
          </a:p>
        </p:txBody>
      </p:sp>
      <p:sp>
        <p:nvSpPr>
          <p:cNvPr id="3" name="Subtitle 2">
            <a:extLst>
              <a:ext uri="{FF2B5EF4-FFF2-40B4-BE49-F238E27FC236}">
                <a16:creationId xmlns:a16="http://schemas.microsoft.com/office/drawing/2014/main" id="{00D7E311-9E75-531F-F2B4-93454775EF8E}"/>
              </a:ext>
            </a:extLst>
          </p:cNvPr>
          <p:cNvSpPr>
            <a:spLocks noGrp="1"/>
          </p:cNvSpPr>
          <p:nvPr>
            <p:ph type="subTitle" idx="1"/>
          </p:nvPr>
        </p:nvSpPr>
        <p:spPr>
          <a:xfrm>
            <a:off x="640950" y="4532626"/>
            <a:ext cx="3250068" cy="1140304"/>
          </a:xfrm>
        </p:spPr>
        <p:txBody>
          <a:bodyPr anchor="b">
            <a:normAutofit/>
          </a:bodyPr>
          <a:lstStyle/>
          <a:p>
            <a:endParaRPr lang="en-GB"/>
          </a:p>
          <a:p>
            <a:r>
              <a:rPr lang="en-GB"/>
              <a:t> </a:t>
            </a:r>
          </a:p>
        </p:txBody>
      </p:sp>
      <p:pic>
        <p:nvPicPr>
          <p:cNvPr id="19" name="Picture 18" descr="A group of circles in different colors&#10;&#10;AI-generated content may be incorrect.">
            <a:extLst>
              <a:ext uri="{FF2B5EF4-FFF2-40B4-BE49-F238E27FC236}">
                <a16:creationId xmlns:a16="http://schemas.microsoft.com/office/drawing/2014/main" id="{D29BE62F-F34D-064F-A1AB-51FB8343F90A}"/>
              </a:ext>
            </a:extLst>
          </p:cNvPr>
          <p:cNvPicPr>
            <a:picLocks noChangeAspect="1"/>
          </p:cNvPicPr>
          <p:nvPr/>
        </p:nvPicPr>
        <p:blipFill>
          <a:blip r:embed="rId2"/>
          <a:srcRect l="21636" r="19030" b="-2"/>
          <a:stretch/>
        </p:blipFill>
        <p:spPr>
          <a:xfrm>
            <a:off x="4444723" y="1031001"/>
            <a:ext cx="4331882" cy="4873408"/>
          </a:xfrm>
          <a:prstGeom prst="rect">
            <a:avLst/>
          </a:prstGeom>
        </p:spPr>
      </p:pic>
    </p:spTree>
    <p:extLst>
      <p:ext uri="{BB962C8B-B14F-4D97-AF65-F5344CB8AC3E}">
        <p14:creationId xmlns:p14="http://schemas.microsoft.com/office/powerpoint/2010/main" val="680007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2382E7-38DB-86B9-243B-7FF899640FEE}"/>
              </a:ext>
            </a:extLst>
          </p:cNvPr>
          <p:cNvSpPr>
            <a:spLocks noGrp="1"/>
          </p:cNvSpPr>
          <p:nvPr>
            <p:ph type="title"/>
          </p:nvPr>
        </p:nvSpPr>
        <p:spPr>
          <a:xfrm>
            <a:off x="664464" y="1171463"/>
            <a:ext cx="3291840" cy="2770216"/>
          </a:xfrm>
        </p:spPr>
        <p:txBody>
          <a:bodyPr vert="horz" lIns="91440" tIns="45720" rIns="91440" bIns="45720" rtlCol="0" anchor="t">
            <a:normAutofit fontScale="90000"/>
          </a:bodyPr>
          <a:lstStyle/>
          <a:p>
            <a:pPr>
              <a:lnSpc>
                <a:spcPct val="90000"/>
              </a:lnSpc>
            </a:pPr>
            <a:r>
              <a:rPr lang="en-US" sz="3100" u="sng" dirty="0"/>
              <a:t>Introduction:</a:t>
            </a:r>
            <a:br>
              <a:rPr lang="en-US" sz="1400" dirty="0"/>
            </a:br>
            <a:r>
              <a:rPr lang="en-US" sz="2400" dirty="0">
                <a:latin typeface="Abadi" panose="020B0604020104020204" pitchFamily="34" charset="0"/>
              </a:rPr>
              <a:t>Dr. Hart a robotics and AI engineer at </a:t>
            </a:r>
            <a:r>
              <a:rPr lang="en-US" sz="2400" dirty="0" err="1">
                <a:latin typeface="Abadi" panose="020B0604020104020204" pitchFamily="34" charset="0"/>
              </a:rPr>
              <a:t>Novatech</a:t>
            </a:r>
            <a:r>
              <a:rPr lang="en-US" sz="2400" dirty="0">
                <a:latin typeface="Abadi" panose="020B0604020104020204" pitchFamily="34" charset="0"/>
              </a:rPr>
              <a:t> Industries is the subject of a mysterious case in which she vanished without any explanation. This report aims to </a:t>
            </a:r>
            <a:r>
              <a:rPr lang="en-US" sz="2400" dirty="0" err="1">
                <a:latin typeface="Abadi" panose="020B0604020104020204" pitchFamily="34" charset="0"/>
              </a:rPr>
              <a:t>analyse</a:t>
            </a:r>
            <a:r>
              <a:rPr lang="en-US" sz="2400" dirty="0">
                <a:latin typeface="Abadi" panose="020B0604020104020204" pitchFamily="34" charset="0"/>
              </a:rPr>
              <a:t> the evidence and offer a summary of the</a:t>
            </a:r>
            <a:br>
              <a:rPr lang="en-US" sz="2400" dirty="0">
                <a:latin typeface="Abadi" panose="020B0604020104020204" pitchFamily="34" charset="0"/>
              </a:rPr>
            </a:br>
            <a:br>
              <a:rPr lang="en-US" sz="2400" dirty="0">
                <a:latin typeface="Abadi" panose="020B0604020104020204" pitchFamily="34" charset="0"/>
              </a:rPr>
            </a:br>
            <a:r>
              <a:rPr lang="en-US" sz="2400" dirty="0">
                <a:latin typeface="Abadi" panose="020B0604020104020204" pitchFamily="34" charset="0"/>
              </a:rPr>
              <a:t> possible circumstances surrounding her disappearance and potential reasons for her sudden vanishing.</a:t>
            </a:r>
          </a:p>
        </p:txBody>
      </p:sp>
      <p:cxnSp>
        <p:nvCxnSpPr>
          <p:cNvPr id="25" name="Straight Connector 24">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8" name="Graphic 17" descr="Robot">
            <a:extLst>
              <a:ext uri="{FF2B5EF4-FFF2-40B4-BE49-F238E27FC236}">
                <a16:creationId xmlns:a16="http://schemas.microsoft.com/office/drawing/2014/main" id="{8F4C59B5-BCCC-E946-87D8-123E328090E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50408" y="966978"/>
            <a:ext cx="4873752" cy="4873752"/>
          </a:xfrm>
          <a:prstGeom prst="rect">
            <a:avLst/>
          </a:prstGeom>
        </p:spPr>
      </p:pic>
    </p:spTree>
    <p:extLst>
      <p:ext uri="{BB962C8B-B14F-4D97-AF65-F5344CB8AC3E}">
        <p14:creationId xmlns:p14="http://schemas.microsoft.com/office/powerpoint/2010/main" val="930566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3AB8D27C-F84B-0E1A-1412-75D3174FF795}"/>
              </a:ext>
            </a:extLst>
          </p:cNvPr>
          <p:cNvSpPr txBox="1"/>
          <p:nvPr/>
        </p:nvSpPr>
        <p:spPr>
          <a:xfrm>
            <a:off x="640080" y="2761673"/>
            <a:ext cx="10890929" cy="3536241"/>
          </a:xfrm>
          <a:prstGeom prst="rect">
            <a:avLst/>
          </a:prstGeom>
        </p:spPr>
        <p:txBody>
          <a:bodyPr vert="horz" lIns="91440" tIns="45720" rIns="91440" bIns="45720" rtlCol="0">
            <a:normAutofit/>
          </a:bodyPr>
          <a:lstStyle/>
          <a:p>
            <a:pPr>
              <a:lnSpc>
                <a:spcPct val="120000"/>
              </a:lnSpc>
              <a:spcAft>
                <a:spcPts val="600"/>
              </a:spcAft>
              <a:buSzPct val="87000"/>
            </a:pPr>
            <a:r>
              <a:rPr lang="en-US" u="sng" dirty="0"/>
              <a:t>MY KEY EVIDENCE:</a:t>
            </a:r>
          </a:p>
          <a:p>
            <a:pPr>
              <a:lnSpc>
                <a:spcPct val="120000"/>
              </a:lnSpc>
              <a:spcAft>
                <a:spcPts val="600"/>
              </a:spcAft>
              <a:buSzPct val="87000"/>
            </a:pPr>
            <a:r>
              <a:rPr lang="en-US" dirty="0">
                <a:latin typeface="Abadi" panose="020B0604020104020204" pitchFamily="34" charset="0"/>
              </a:rPr>
              <a:t>I have analyzed the evidence that was given to us I have analyzed </a:t>
            </a:r>
            <a:r>
              <a:rPr lang="en-US" dirty="0" err="1">
                <a:latin typeface="Abadi" panose="020B0604020104020204" pitchFamily="34" charset="0"/>
              </a:rPr>
              <a:t>Dr.Fox</a:t>
            </a:r>
            <a:r>
              <a:rPr lang="en-US" dirty="0">
                <a:latin typeface="Abadi" panose="020B0604020104020204" pitchFamily="34" charset="0"/>
              </a:rPr>
              <a:t> her rival researcher. and her assistant peter as peter said she was stressed to meet the company executives and her rival competitor as it was </a:t>
            </a:r>
            <a:r>
              <a:rPr lang="en-US" dirty="0" err="1">
                <a:latin typeface="Abadi" panose="020B0604020104020204" pitchFamily="34" charset="0"/>
              </a:rPr>
              <a:t>rumoured</a:t>
            </a:r>
            <a:r>
              <a:rPr lang="en-US" dirty="0">
                <a:latin typeface="Abadi" panose="020B0604020104020204" pitchFamily="34" charset="0"/>
              </a:rPr>
              <a:t> she had some disagreements with </a:t>
            </a:r>
            <a:r>
              <a:rPr lang="en-US" dirty="0" err="1">
                <a:latin typeface="Abadi" panose="020B0604020104020204" pitchFamily="34" charset="0"/>
              </a:rPr>
              <a:t>Dr.Hart</a:t>
            </a:r>
            <a:r>
              <a:rPr lang="en-US" dirty="0">
                <a:latin typeface="Abadi" panose="020B0604020104020204" pitchFamily="34" charset="0"/>
              </a:rPr>
              <a:t> over AI ethnics.</a:t>
            </a:r>
          </a:p>
          <a:p>
            <a:pPr>
              <a:lnSpc>
                <a:spcPct val="120000"/>
              </a:lnSpc>
              <a:spcAft>
                <a:spcPts val="600"/>
              </a:spcAft>
              <a:buSzPct val="87000"/>
            </a:pPr>
            <a:r>
              <a:rPr lang="en-US" dirty="0">
                <a:latin typeface="Abadi" panose="020B0604020104020204" pitchFamily="34" charset="0"/>
              </a:rPr>
              <a:t>I have used the academic articles from </a:t>
            </a:r>
            <a:r>
              <a:rPr lang="en-US" dirty="0" err="1">
                <a:latin typeface="Abadi" panose="020B0604020104020204" pitchFamily="34" charset="0"/>
              </a:rPr>
              <a:t>moodle</a:t>
            </a:r>
            <a:r>
              <a:rPr lang="en-US" dirty="0">
                <a:latin typeface="Abadi" panose="020B0604020104020204" pitchFamily="34" charset="0"/>
              </a:rPr>
              <a:t>.</a:t>
            </a:r>
          </a:p>
          <a:p>
            <a:pPr>
              <a:lnSpc>
                <a:spcPct val="120000"/>
              </a:lnSpc>
              <a:spcAft>
                <a:spcPts val="600"/>
              </a:spcAft>
              <a:buSzPct val="87000"/>
            </a:pPr>
            <a:r>
              <a:rPr lang="en-US" dirty="0">
                <a:latin typeface="Abadi" panose="020B0604020104020204" pitchFamily="34" charset="0"/>
              </a:rPr>
              <a:t>I have a impression that these two evidence have a aim to her </a:t>
            </a:r>
            <a:r>
              <a:rPr lang="en-US" dirty="0" err="1">
                <a:latin typeface="Abadi" panose="020B0604020104020204" pitchFamily="34" charset="0"/>
              </a:rPr>
              <a:t>disappreance</a:t>
            </a:r>
            <a:r>
              <a:rPr lang="en-US" dirty="0">
                <a:latin typeface="Abadi" panose="020B0604020104020204" pitchFamily="34" charset="0"/>
              </a:rPr>
              <a:t>.</a:t>
            </a:r>
          </a:p>
          <a:p>
            <a:pPr>
              <a:lnSpc>
                <a:spcPct val="120000"/>
              </a:lnSpc>
              <a:spcAft>
                <a:spcPts val="600"/>
              </a:spcAft>
              <a:buSzPct val="87000"/>
              <a:buFont typeface="Arial" panose="020B0604020202020204" pitchFamily="34" charset="0"/>
              <a:buChar char="•"/>
            </a:pPr>
            <a:endParaRPr lang="en-US" dirty="0">
              <a:latin typeface="Abadi" panose="020B0604020104020204" pitchFamily="34" charset="0"/>
            </a:endParaRPr>
          </a:p>
          <a:p>
            <a:pPr>
              <a:lnSpc>
                <a:spcPct val="120000"/>
              </a:lnSpc>
              <a:spcAft>
                <a:spcPts val="600"/>
              </a:spcAft>
              <a:buSzPct val="87000"/>
              <a:buFont typeface="Arial" panose="020B0604020202020204" pitchFamily="34" charset="0"/>
              <a:buChar char="•"/>
            </a:pPr>
            <a:endParaRPr lang="en-US" dirty="0"/>
          </a:p>
        </p:txBody>
      </p:sp>
    </p:spTree>
    <p:extLst>
      <p:ext uri="{BB962C8B-B14F-4D97-AF65-F5344CB8AC3E}">
        <p14:creationId xmlns:p14="http://schemas.microsoft.com/office/powerpoint/2010/main" val="4009582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93702F37-FEBC-8802-E85B-50F2BCBCEF35}"/>
              </a:ext>
            </a:extLst>
          </p:cNvPr>
          <p:cNvSpPr txBox="1"/>
          <p:nvPr/>
        </p:nvSpPr>
        <p:spPr>
          <a:xfrm>
            <a:off x="756327" y="1031001"/>
            <a:ext cx="5737860" cy="5091902"/>
          </a:xfrm>
          <a:prstGeom prst="rect">
            <a:avLst/>
          </a:prstGeom>
        </p:spPr>
        <p:txBody>
          <a:bodyPr vert="horz" lIns="91440" tIns="45720" rIns="91440" bIns="45720" rtlCol="0">
            <a:noAutofit/>
          </a:bodyPr>
          <a:lstStyle/>
          <a:p>
            <a:pPr>
              <a:lnSpc>
                <a:spcPct val="110000"/>
              </a:lnSpc>
              <a:spcAft>
                <a:spcPts val="600"/>
              </a:spcAft>
              <a:buSzPct val="87000"/>
            </a:pPr>
            <a:r>
              <a:rPr lang="en-US" sz="2000" u="sng" dirty="0"/>
              <a:t>My theories:</a:t>
            </a:r>
          </a:p>
        </p:txBody>
      </p:sp>
      <p:pic>
        <p:nvPicPr>
          <p:cNvPr id="6" name="Graphic 5" descr="Person with Idea">
            <a:extLst>
              <a:ext uri="{FF2B5EF4-FFF2-40B4-BE49-F238E27FC236}">
                <a16:creationId xmlns:a16="http://schemas.microsoft.com/office/drawing/2014/main" id="{614B183A-C421-B744-4E21-810119B80A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
        <p:nvSpPr>
          <p:cNvPr id="4" name="TextBox 3">
            <a:extLst>
              <a:ext uri="{FF2B5EF4-FFF2-40B4-BE49-F238E27FC236}">
                <a16:creationId xmlns:a16="http://schemas.microsoft.com/office/drawing/2014/main" id="{7DDA3D2B-1697-B55E-E38E-37B5F246484D}"/>
              </a:ext>
            </a:extLst>
          </p:cNvPr>
          <p:cNvSpPr txBox="1"/>
          <p:nvPr/>
        </p:nvSpPr>
        <p:spPr>
          <a:xfrm>
            <a:off x="174172" y="735097"/>
            <a:ext cx="7413172" cy="5355312"/>
          </a:xfrm>
          <a:prstGeom prst="rect">
            <a:avLst/>
          </a:prstGeom>
          <a:noFill/>
        </p:spPr>
        <p:txBody>
          <a:bodyPr wrap="square">
            <a:spAutoFit/>
          </a:bodyPr>
          <a:lstStyle/>
          <a:p>
            <a:endParaRPr lang="en-GB" dirty="0"/>
          </a:p>
          <a:p>
            <a:endParaRPr lang="en-GB" dirty="0"/>
          </a:p>
          <a:p>
            <a:r>
              <a:rPr lang="en-GB" dirty="0">
                <a:latin typeface="Abadi" panose="020B0604020104020204" pitchFamily="34" charset="0"/>
              </a:rPr>
              <a:t>In my theory, I suspect that Dr. Fox, Dr. Hart's rival may have played a role in her disappearance. Additionally, I believe that certain executives at </a:t>
            </a:r>
            <a:r>
              <a:rPr lang="en-GB" dirty="0" err="1">
                <a:latin typeface="Abadi" panose="020B0604020104020204" pitchFamily="34" charset="0"/>
              </a:rPr>
              <a:t>Novatech</a:t>
            </a:r>
            <a:r>
              <a:rPr lang="en-GB" dirty="0">
                <a:latin typeface="Abadi" panose="020B0604020104020204" pitchFamily="34" charset="0"/>
              </a:rPr>
              <a:t> Industries might be complicit in this plot possibly working together with Dr. </a:t>
            </a:r>
            <a:r>
              <a:rPr lang="en-GB" dirty="0" err="1">
                <a:latin typeface="Abadi" panose="020B0604020104020204" pitchFamily="34" charset="0"/>
              </a:rPr>
              <a:t>Fox.that</a:t>
            </a:r>
            <a:r>
              <a:rPr lang="en-GB" dirty="0">
                <a:latin typeface="Abadi" panose="020B0604020104020204" pitchFamily="34" charset="0"/>
              </a:rPr>
              <a:t> they orchestrated a plan to make Dr. Hart vanish.</a:t>
            </a:r>
          </a:p>
          <a:p>
            <a:endParaRPr lang="en-GB" dirty="0">
              <a:latin typeface="Abadi" panose="020B0604020104020204" pitchFamily="34" charset="0"/>
            </a:endParaRPr>
          </a:p>
          <a:p>
            <a:r>
              <a:rPr lang="en-GB" dirty="0">
                <a:latin typeface="Abadi" panose="020B0604020104020204" pitchFamily="34" charset="0"/>
              </a:rPr>
              <a:t>Peter mentioned that Dr. Hart appeared stressed before her meeting with the company executives which suggests something unusual was at play. I suspect that Dr. Fox may have collaborated with the executives to push Dr. Hart into a difficult situation. It's possible they presented her with an illegal AI project knowing she would have no choice but to refuse or oppose it. This would have placed Dr. Hart under significant stress torn between doing what was right and pressure .</a:t>
            </a:r>
          </a:p>
          <a:p>
            <a:endParaRPr lang="en-GB" dirty="0">
              <a:latin typeface="Abadi" panose="020B0604020104020204" pitchFamily="34" charset="0"/>
            </a:endParaRPr>
          </a:p>
          <a:p>
            <a:r>
              <a:rPr lang="en-GB" dirty="0">
                <a:latin typeface="Abadi" panose="020B0604020104020204" pitchFamily="34" charset="0"/>
              </a:rPr>
              <a:t>As a result Dr. Hart might have been overwhelmed, unsure of how to handle the situation, which could have led to her decision to disappear leaving Dr. Fox in a more dominant position within the company.</a:t>
            </a:r>
          </a:p>
        </p:txBody>
      </p:sp>
    </p:spTree>
    <p:extLst>
      <p:ext uri="{BB962C8B-B14F-4D97-AF65-F5344CB8AC3E}">
        <p14:creationId xmlns:p14="http://schemas.microsoft.com/office/powerpoint/2010/main" val="3697544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21C69525-1BE4-4BA0-A23C-3BB6C162E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B68AF875-C18B-4B48-AE4C-A63FD3CEF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7" name="TextBox 1">
            <a:extLst>
              <a:ext uri="{FF2B5EF4-FFF2-40B4-BE49-F238E27FC236}">
                <a16:creationId xmlns:a16="http://schemas.microsoft.com/office/drawing/2014/main" id="{6921117D-4DDC-5934-3393-FA2A7422654B}"/>
              </a:ext>
            </a:extLst>
          </p:cNvPr>
          <p:cNvGraphicFramePr/>
          <p:nvPr>
            <p:extLst>
              <p:ext uri="{D42A27DB-BD31-4B8C-83A1-F6EECF244321}">
                <p14:modId xmlns:p14="http://schemas.microsoft.com/office/powerpoint/2010/main" val="3799491134"/>
              </p:ext>
            </p:extLst>
          </p:nvPr>
        </p:nvGraphicFramePr>
        <p:xfrm>
          <a:off x="640079" y="2559050"/>
          <a:ext cx="10890929" cy="3738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7730083"/>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
  <TotalTime>81</TotalTime>
  <Words>403</Words>
  <Application>Microsoft Office PowerPoint</Application>
  <PresentationFormat>Widescreen</PresentationFormat>
  <Paragraphs>18</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Abadi</vt:lpstr>
      <vt:lpstr>Arial</vt:lpstr>
      <vt:lpstr>Grandview Display</vt:lpstr>
      <vt:lpstr>DashVTI</vt:lpstr>
      <vt:lpstr>Dr.Harts dissapreance  (BMSW4013_CARD Iacob Goman 2423271 Ffion Cumberpatch</vt:lpstr>
      <vt:lpstr>Introduction: Dr. Hart a robotics and AI engineer at Novatech Industries is the subject of a mysterious case in which she vanished without any explanation. This report aims to analyse the evidence and offer a summary of the   possible circumstances surrounding her disappearance and potential reasons for her sudden vanishing.</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francesca cirpaci</dc:creator>
  <cp:lastModifiedBy>francesca cirpaci</cp:lastModifiedBy>
  <cp:revision>1</cp:revision>
  <dcterms:created xsi:type="dcterms:W3CDTF">2025-03-24T22:19:08Z</dcterms:created>
  <dcterms:modified xsi:type="dcterms:W3CDTF">2025-03-24T23:40:42Z</dcterms:modified>
</cp:coreProperties>
</file>